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7" r:id="rId3"/>
    <p:sldId id="256" r:id="rId4"/>
    <p:sldId id="297" r:id="rId5"/>
    <p:sldId id="296" r:id="rId6"/>
    <p:sldId id="258" r:id="rId7"/>
    <p:sldId id="259" r:id="rId8"/>
    <p:sldId id="357" r:id="rId10"/>
    <p:sldId id="323" r:id="rId11"/>
    <p:sldId id="260" r:id="rId12"/>
    <p:sldId id="261" r:id="rId13"/>
    <p:sldId id="272" r:id="rId14"/>
    <p:sldId id="277" r:id="rId15"/>
    <p:sldId id="281" r:id="rId16"/>
    <p:sldId id="282" r:id="rId17"/>
    <p:sldId id="279" r:id="rId18"/>
    <p:sldId id="280" r:id="rId19"/>
    <p:sldId id="285" r:id="rId20"/>
    <p:sldId id="286" r:id="rId21"/>
    <p:sldId id="289" r:id="rId22"/>
    <p:sldId id="288" r:id="rId23"/>
    <p:sldId id="291" r:id="rId24"/>
    <p:sldId id="293" r:id="rId25"/>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05"/>
    <p:restoredTop sz="94694"/>
  </p:normalViewPr>
  <p:slideViewPr>
    <p:cSldViewPr snapToGrid="0" snapToObjects="1">
      <p:cViewPr varScale="1">
        <p:scale>
          <a:sx n="133" d="100"/>
          <a:sy n="133" d="100"/>
        </p:scale>
        <p:origin x="67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gs" Target="tags/tag4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AE2B40-A01A-CF42-94ED-A945588F2CC3}"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B2D7C-B854-9D49-A4DD-3760EA210D5C}"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microsoft.com/office/2007/relationships/hdphoto" Target="../media/image2.wdp"/><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extLst>
              <a:ext uri="{BEBA8EAE-BF5A-486C-A8C5-ECC9F3942E4B}">
                <a14:imgProps xmlns:a14="http://schemas.microsoft.com/office/drawing/2010/main">
                  <a14:imgLayer r:embed="rId13">
                    <a14:imgEffect>
                      <a14:brightnessContrast bright="20000" contrast="40000"/>
                    </a14:imgEffect>
                    <a14:imgEffect>
                      <a14:colorTemperature colorTemp="3638"/>
                    </a14:imgEffect>
                    <a14:imgEffect>
                      <a14:saturation sat="126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4BCD3-64EB-2149-AA00-EF6FADE5339D}"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7.jpe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2" Type="http://schemas.openxmlformats.org/officeDocument/2006/relationships/notesSlide" Target="../notesSlides/notesSlide2.xml"/><Relationship Id="rId11" Type="http://schemas.openxmlformats.org/officeDocument/2006/relationships/slideLayout" Target="../slideLayouts/slideLayout1.xml"/><Relationship Id="rId10" Type="http://schemas.openxmlformats.org/officeDocument/2006/relationships/tags" Target="../tags/tag1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tags" Target="../tags/tag1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2" Type="http://schemas.openxmlformats.org/officeDocument/2006/relationships/slideLayout" Target="../slideLayouts/slideLayout1.xml"/><Relationship Id="rId31" Type="http://schemas.openxmlformats.org/officeDocument/2006/relationships/tags" Target="../tags/tag37.xml"/><Relationship Id="rId30" Type="http://schemas.openxmlformats.org/officeDocument/2006/relationships/tags" Target="../tags/tag36.xml"/><Relationship Id="rId3" Type="http://schemas.openxmlformats.org/officeDocument/2006/relationships/image" Target="../media/image9.png"/><Relationship Id="rId29" Type="http://schemas.openxmlformats.org/officeDocument/2006/relationships/tags" Target="../tags/tag35.xml"/><Relationship Id="rId28" Type="http://schemas.openxmlformats.org/officeDocument/2006/relationships/tags" Target="../tags/tag34.xml"/><Relationship Id="rId27" Type="http://schemas.openxmlformats.org/officeDocument/2006/relationships/image" Target="../media/image12.png"/><Relationship Id="rId26" Type="http://schemas.openxmlformats.org/officeDocument/2006/relationships/tags" Target="../tags/tag33.xml"/><Relationship Id="rId25" Type="http://schemas.openxmlformats.org/officeDocument/2006/relationships/tags" Target="../tags/tag32.xml"/><Relationship Id="rId24" Type="http://schemas.openxmlformats.org/officeDocument/2006/relationships/tags" Target="../tags/tag31.xml"/><Relationship Id="rId23" Type="http://schemas.openxmlformats.org/officeDocument/2006/relationships/tags" Target="../tags/tag30.xml"/><Relationship Id="rId22" Type="http://schemas.openxmlformats.org/officeDocument/2006/relationships/tags" Target="../tags/tag29.xml"/><Relationship Id="rId21" Type="http://schemas.openxmlformats.org/officeDocument/2006/relationships/image" Target="../media/image11.png"/><Relationship Id="rId20" Type="http://schemas.openxmlformats.org/officeDocument/2006/relationships/tags" Target="../tags/tag28.xml"/><Relationship Id="rId2" Type="http://schemas.openxmlformats.org/officeDocument/2006/relationships/image" Target="../media/image8.png"/><Relationship Id="rId19" Type="http://schemas.openxmlformats.org/officeDocument/2006/relationships/tags" Target="../tags/tag27.xml"/><Relationship Id="rId18" Type="http://schemas.openxmlformats.org/officeDocument/2006/relationships/image" Target="../media/image10.png"/><Relationship Id="rId17" Type="http://schemas.openxmlformats.org/officeDocument/2006/relationships/tags" Target="../tags/tag26.xml"/><Relationship Id="rId16" Type="http://schemas.openxmlformats.org/officeDocument/2006/relationships/tags" Target="../tags/tag25.xml"/><Relationship Id="rId15" Type="http://schemas.openxmlformats.org/officeDocument/2006/relationships/tags" Target="../tags/tag24.xml"/><Relationship Id="rId14" Type="http://schemas.openxmlformats.org/officeDocument/2006/relationships/tags" Target="../tags/tag23.xml"/><Relationship Id="rId13" Type="http://schemas.openxmlformats.org/officeDocument/2006/relationships/tags" Target="../tags/tag22.xml"/><Relationship Id="rId12" Type="http://schemas.openxmlformats.org/officeDocument/2006/relationships/tags" Target="../tags/tag21.xml"/><Relationship Id="rId11" Type="http://schemas.openxmlformats.org/officeDocument/2006/relationships/tags" Target="../tags/tag20.xml"/><Relationship Id="rId10" Type="http://schemas.openxmlformats.org/officeDocument/2006/relationships/tags" Target="../tags/tag19.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5.png"/><Relationship Id="rId3" Type="http://schemas.openxmlformats.org/officeDocument/2006/relationships/tags" Target="../tags/tag38.xml"/><Relationship Id="rId2" Type="http://schemas.openxmlformats.org/officeDocument/2006/relationships/image" Target="../media/image24.png"/><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tags" Target="../tags/tag40.xml"/><Relationship Id="rId3" Type="http://schemas.openxmlformats.org/officeDocument/2006/relationships/image" Target="../media/image26.png"/><Relationship Id="rId2" Type="http://schemas.openxmlformats.org/officeDocument/2006/relationships/tags" Target="../tags/tag39.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ctrTitle"/>
          </p:nvPr>
        </p:nvSpPr>
        <p:spPr>
          <a:xfrm>
            <a:off x="507365" y="1295400"/>
            <a:ext cx="8192135" cy="1824355"/>
          </a:xfrm>
          <a:effectLst>
            <a:outerShdw blurRad="50800" dist="38100" dir="2700000" algn="tl" rotWithShape="0">
              <a:prstClr val="black">
                <a:alpha val="40000"/>
              </a:prstClr>
            </a:outerShdw>
          </a:effectLst>
        </p:spPr>
        <p:txBody>
          <a:bodyPr>
            <a:noAutofit/>
          </a:bodyPr>
          <a:lstStyle/>
          <a:p>
            <a:pPr algn="l"/>
            <a:r>
              <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rPr>
              <a:t>卫生间控烟解决方案</a:t>
            </a:r>
            <a:endPar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
        <p:nvSpPr>
          <p:cNvPr id="3" name="副标题 2"/>
          <p:cNvSpPr>
            <a:spLocks noGrp="1"/>
          </p:cNvSpPr>
          <p:nvPr>
            <p:ph type="subTitle" idx="1"/>
          </p:nvPr>
        </p:nvSpPr>
        <p:spPr>
          <a:xfrm>
            <a:off x="2703195" y="3930650"/>
            <a:ext cx="8351520" cy="556260"/>
          </a:xfrm>
          <a:effectLst>
            <a:outerShdw blurRad="50800" dist="38100" dir="2700000" algn="tl" rotWithShape="0">
              <a:prstClr val="black">
                <a:alpha val="40000"/>
              </a:prstClr>
            </a:outerShdw>
          </a:effectLst>
        </p:spPr>
        <p:txBody>
          <a:bodyPr>
            <a:noAutofit/>
            <a:scene3d>
              <a:camera prst="orthographicFront"/>
              <a:lightRig rig="threePt" dir="t"/>
            </a:scene3d>
          </a:bodyPr>
          <a:lstStyle/>
          <a:p>
            <a:pPr algn="l"/>
            <a:r>
              <a:rPr kumimoji="1" lang="en-US" altLang="zh-CN"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a:t>
            </a:r>
            <a:r>
              <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物联网为传统行业赋能，让传统产品更加智能</a:t>
            </a:r>
            <a:endPar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endParaRPr>
          </a:p>
        </p:txBody>
      </p:sp>
      <p:pic>
        <p:nvPicPr>
          <p:cNvPr id="7" name="图片 6" descr="黑暗里有星球&#10;&#10;描述已自动生成"/>
          <p:cNvPicPr>
            <a:picLocks noChangeAspect="1"/>
          </p:cNvPicPr>
          <p:nvPr/>
        </p:nvPicPr>
        <p:blipFill>
          <a:blip r:embed="rId1"/>
          <a:stretch>
            <a:fillRect/>
          </a:stretch>
        </p:blipFill>
        <p:spPr>
          <a:xfrm>
            <a:off x="6190149" y="428012"/>
            <a:ext cx="6001975" cy="6001975"/>
          </a:xfrm>
          <a:prstGeom prst="rect">
            <a:avLst/>
          </a:prstGeom>
        </p:spPr>
      </p:pic>
      <p:sp>
        <p:nvSpPr>
          <p:cNvPr id="8" name="副标题 2"/>
          <p:cNvSpPr txBox="1"/>
          <p:nvPr/>
        </p:nvSpPr>
        <p:spPr>
          <a:xfrm>
            <a:off x="507637" y="6178425"/>
            <a:ext cx="4163218" cy="5031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rPr>
              <a:t>广州通微智慧科技有限公司</a:t>
            </a:r>
            <a:endPar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endParaRPr>
          </a:p>
        </p:txBody>
      </p:sp>
      <p:pic>
        <p:nvPicPr>
          <p:cNvPr id="5" name="图片 4" descr="图片包含 图标&#10;&#10;描述已自动生成"/>
          <p:cNvPicPr>
            <a:picLocks noChangeAspect="1"/>
          </p:cNvPicPr>
          <p:nvPr/>
        </p:nvPicPr>
        <p:blipFill>
          <a:blip r:embed="rId2"/>
          <a:stretch>
            <a:fillRect/>
          </a:stretch>
        </p:blipFill>
        <p:spPr>
          <a:xfrm>
            <a:off x="507637" y="399446"/>
            <a:ext cx="1160525" cy="496513"/>
          </a:xfrm>
          <a:prstGeom prst="rect">
            <a:avLst/>
          </a:prstGeom>
        </p:spPr>
      </p:pic>
    </p:spTree>
  </p:cSld>
  <p:clrMapOvr>
    <a:masterClrMapping/>
  </p:clrMapOvr>
  <p:transition spd="slow" advTm="0">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37" name="副标题 2"/>
          <p:cNvSpPr>
            <a:spLocks noGrp="1"/>
          </p:cNvSpPr>
          <p:nvPr>
            <p:ph type="subTitle" idx="1"/>
          </p:nvPr>
        </p:nvSpPr>
        <p:spPr>
          <a:xfrm>
            <a:off x="694572" y="1157747"/>
            <a:ext cx="10799805" cy="5261855"/>
          </a:xfrm>
          <a:effectLst>
            <a:outerShdw blurRad="50800" dist="38100" dir="2700000" algn="tl" rotWithShape="0">
              <a:prstClr val="black">
                <a:alpha val="40000"/>
              </a:prstClr>
            </a:outerShdw>
          </a:effectLst>
        </p:spPr>
        <p:txBody>
          <a:bodyPr>
            <a:noAutofit/>
          </a:bodyPr>
          <a:lstStyle/>
          <a:p>
            <a:pPr algn="l">
              <a:lnSpc>
                <a:spcPct val="150000"/>
              </a:lnSpc>
            </a:pPr>
            <a:r>
              <a:rPr kumimoji="1" lang="zh-CN" altLang="en-US" sz="2800" dirty="0">
                <a:solidFill>
                  <a:schemeClr val="accent1"/>
                </a:solidFill>
                <a:latin typeface="黑体" panose="02010609060101010101" pitchFamily="49" charset="-122"/>
                <a:ea typeface="黑体" panose="02010609060101010101" pitchFamily="49" charset="-122"/>
              </a:rPr>
              <a:t>引言</a:t>
            </a:r>
            <a:endParaRPr kumimoji="1" lang="en-US" altLang="zh-CN" sz="2800" dirty="0">
              <a:solidFill>
                <a:schemeClr val="accent1"/>
              </a:solidFill>
              <a:latin typeface="黑体" panose="02010609060101010101" pitchFamily="49" charset="-122"/>
              <a:ea typeface="黑体" panose="02010609060101010101" pitchFamily="49" charset="-122"/>
            </a:endParaRPr>
          </a:p>
          <a:p>
            <a:pPr algn="l">
              <a:lnSpc>
                <a:spcPct val="150000"/>
              </a:lnSpc>
            </a:pPr>
            <a:r>
              <a:rPr kumimoji="1" lang="zh-CN" altLang="en-US" sz="2000" dirty="0">
                <a:solidFill>
                  <a:schemeClr val="accent1"/>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物联网已经广泛应用于各个领域。世界也在慢慢地将物联网转变为万物互联。据悉，到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年，全球物联网技术支出预计将达到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万亿美元，</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2017-2022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年复合增长率为</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13.6%</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a:t>
            </a:r>
            <a:endParaRPr lang="en-US" altLang="zh-CN" sz="2000" dirty="0">
              <a:solidFill>
                <a:schemeClr val="accent3">
                  <a:lumMod val="20000"/>
                  <a:lumOff val="80000"/>
                </a:schemeClr>
              </a:solidFill>
              <a:latin typeface="黑体" panose="02010609060101010101" pitchFamily="49" charset="-122"/>
              <a:ea typeface="黑体" panose="02010609060101010101" pitchFamily="49" charset="-122"/>
            </a:endParaRPr>
          </a:p>
          <a:p>
            <a:pPr algn="l">
              <a:lnSpc>
                <a:spcPct val="150000"/>
              </a:lnSpc>
            </a:pPr>
            <a:r>
              <a:rPr lang="zh-CN" altLang="en-US" sz="2000" dirty="0">
                <a:solidFill>
                  <a:schemeClr val="accent3">
                    <a:lumMod val="20000"/>
                    <a:lumOff val="80000"/>
                  </a:schemeClr>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物联网的发展过程可以简单地分为几个阶段时代：当我们的无线通信技术物联网已经成型，进入</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4G</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时代，大家开始接触物联网。</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5G</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时代将是互联网大爆发的时代。在不久的将来，物联网将继续在各行业快速发展，并被大规模采用。企业可以利用互联网的力量销售先进的物联网设备，获得经济效益。</a:t>
            </a:r>
            <a:endParaRPr lang="zh-CN" altLang="zh-CN" sz="20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5" name="图片 4" descr="形状, 矩形&#10;&#10;描述已自动生成"/>
          <p:cNvPicPr>
            <a:picLocks noChangeAspect="1"/>
          </p:cNvPicPr>
          <p:nvPr/>
        </p:nvPicPr>
        <p:blipFill>
          <a:blip r:embed="rId2"/>
          <a:stretch>
            <a:fillRect/>
          </a:stretch>
        </p:blipFill>
        <p:spPr>
          <a:xfrm>
            <a:off x="3026909" y="2467917"/>
            <a:ext cx="5715000" cy="1460500"/>
          </a:xfrm>
          <a:prstGeom prst="rect">
            <a:avLst/>
          </a:prstGeom>
        </p:spPr>
      </p:pic>
      <p:sp>
        <p:nvSpPr>
          <p:cNvPr id="6" name="文本框 5"/>
          <p:cNvSpPr txBox="1"/>
          <p:nvPr/>
        </p:nvSpPr>
        <p:spPr>
          <a:xfrm>
            <a:off x="4619625" y="3142344"/>
            <a:ext cx="2949699" cy="646331"/>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一、通微简介</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9" name="图片 8" descr="6edf2744447cc4050e30564056bad65"/>
          <p:cNvPicPr/>
          <p:nvPr/>
        </p:nvPicPr>
        <p:blipFill>
          <a:blip r:embed="rId2"/>
          <a:srcRect l="10441" r="14324"/>
          <a:stretch>
            <a:fillRect/>
          </a:stretch>
        </p:blipFill>
        <p:spPr>
          <a:xfrm>
            <a:off x="578738" y="3044303"/>
            <a:ext cx="6053068" cy="3162146"/>
          </a:xfrm>
          <a:prstGeom prst="rect">
            <a:avLst/>
          </a:prstGeom>
          <a:ln>
            <a:noFill/>
          </a:ln>
        </p:spPr>
      </p:pic>
      <p:sp>
        <p:nvSpPr>
          <p:cNvPr id="2" name="矩形 1"/>
          <p:cNvSpPr/>
          <p:nvPr/>
        </p:nvSpPr>
        <p:spPr>
          <a:xfrm>
            <a:off x="578738" y="670831"/>
            <a:ext cx="11025378" cy="5535618"/>
          </a:xfrm>
          <a:prstGeom prst="rect">
            <a:avLst/>
          </a:prstGeom>
        </p:spPr>
        <p:txBody>
          <a:bodyPr wrap="square">
            <a:spAutoFit/>
          </a:bodyPr>
          <a:lstStyle/>
          <a:p>
            <a:pPr indent="279400" algn="just">
              <a:lnSpc>
                <a:spcPct val="150000"/>
              </a:lnSpc>
            </a:pPr>
            <a:r>
              <a:rPr lang="zh-CN" altLang="en-US"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rPr>
              <a:t>简介</a:t>
            </a:r>
            <a:endParaRPr lang="en-US" altLang="zh-CN"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广州通微智慧科技有限公司是智慧物联网应用解决方案的领先厂商，是国家高新技术企业、广东省双软认定企业和广州市科技创新小巨人企业。并是广东软件行业协会、广东省电子行业协会、广东省物联网协会、广东省物联网产业技术创新联盟、广州市科技创新协会、中国农业国际合作促进会产业融合发展委员会等专业社会组织的会员单位。</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公司座落于国家级高新技术产业开发区广州科学城，拥有强大的技术产品研发能力与快速的产品定制化能力，全线产品均自主研发，拥   有完备的技术专利证书、知识产权证书、产品检验报告，并通过</a:t>
            </a:r>
            <a:r>
              <a:rPr lang="en-GB"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ISO 9001</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国际质量体系认证。</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我司针对智慧卫生间、智慧农业、智慧水产、环境监控等应</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用场景，具有成熟的产品和方案。是国内物联网产品及方案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提供商；产品涵盖前端传感器、通讯网关、边缘计算网关、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软件平台等，具有完整的生态体系。网关强大的边缘计算能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力</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多种方式的互联方式</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强大的软件平台（云平台及本地平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台）</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不断增强的数据处理和挖掘能力，为多种物联网应用</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提供了坚实的基础，构成了通微物联的核心竞争力。广州通</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微智慧公司产品已广泛应用于城市管理、水产养殖、农业种</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植、电力、电信、企业、军队等各个领域。公司主营业务包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括：智慧厕所、智慧水产、环境监控、能效管理等。</a:t>
            </a:r>
            <a:endParaRPr lang="zh-CN" altLang="zh-CN" sz="1400" kern="100" dirty="0">
              <a:solidFill>
                <a:schemeClr val="bg2">
                  <a:lumMod val="90000"/>
                </a:schemeClr>
              </a:solidFill>
              <a:effectLst/>
              <a:latin typeface="黑体" panose="02010609060101010101" pitchFamily="49" charset="-122"/>
              <a:ea typeface="黑体" panose="02010609060101010101" pitchFamily="49" charset="-122"/>
              <a:cs typeface="Times New Roman" panose="02020603050405020304" pitchFamily="18" charset="0"/>
            </a:endParaRPr>
          </a:p>
        </p:txBody>
      </p:sp>
    </p:spTree>
  </p:cSld>
  <p:clrMapOvr>
    <a:masterClrMapping/>
  </p:clrMapOvr>
  <p:transition spd="slow" advTm="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5" name="图片 4" descr="形状, 矩形&#10;&#10;描述已自动生成"/>
          <p:cNvPicPr>
            <a:picLocks noChangeAspect="1"/>
          </p:cNvPicPr>
          <p:nvPr/>
        </p:nvPicPr>
        <p:blipFill>
          <a:blip r:embed="rId2"/>
          <a:stretch>
            <a:fillRect/>
          </a:stretch>
        </p:blipFill>
        <p:spPr>
          <a:xfrm>
            <a:off x="3027045" y="2467610"/>
            <a:ext cx="6865620" cy="1460500"/>
          </a:xfrm>
          <a:prstGeom prst="rect">
            <a:avLst/>
          </a:prstGeom>
        </p:spPr>
      </p:pic>
      <p:sp>
        <p:nvSpPr>
          <p:cNvPr id="6" name="文本框 5"/>
          <p:cNvSpPr txBox="1"/>
          <p:nvPr/>
        </p:nvSpPr>
        <p:spPr>
          <a:xfrm>
            <a:off x="4124960" y="3142615"/>
            <a:ext cx="58915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二、卫生间控烟需求分析</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10868660" cy="1014730"/>
          </a:xfrm>
          <a:prstGeom prst="rect">
            <a:avLst/>
          </a:prstGeom>
          <a:noFill/>
        </p:spPr>
        <p:txBody>
          <a:bodyPr wrap="square" rtlCol="0">
            <a:spAutoFit/>
          </a:bodyPr>
          <a:lstStyle/>
          <a:p>
            <a:pPr>
              <a:lnSpc>
                <a:spcPct val="150000"/>
              </a:lnSpc>
            </a:pPr>
            <a:r>
              <a:rPr lang="zh-CN" sz="2000" dirty="0">
                <a:solidFill>
                  <a:srgbClr val="FF0000"/>
                </a:solidFill>
                <a:latin typeface="华文隶书" panose="02010800040101010101" charset="-122"/>
                <a:ea typeface="华文隶书" panose="02010800040101010101" charset="-122"/>
              </a:rPr>
              <a:t>卫生间抽烟是个常见现象，在某些场合是个陋习，在某些牵涉到生产安全或者身体健康特别重要的场合，抽烟会造成显著的危害，必须加以控制</a:t>
            </a:r>
            <a:endParaRPr lang="zh-CN" sz="2000" dirty="0">
              <a:solidFill>
                <a:srgbClr val="FF0000"/>
              </a:solidFill>
              <a:latin typeface="华文隶书" panose="02010800040101010101" charset="-122"/>
              <a:ea typeface="华文隶书" panose="02010800040101010101" charset="-122"/>
            </a:endParaRPr>
          </a:p>
        </p:txBody>
      </p:sp>
      <p:sp>
        <p:nvSpPr>
          <p:cNvPr id="5" name="文本框 4"/>
          <p:cNvSpPr txBox="1"/>
          <p:nvPr/>
        </p:nvSpPr>
        <p:spPr>
          <a:xfrm>
            <a:off x="958850" y="358775"/>
            <a:ext cx="3232785"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基本需求分析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文本框 7"/>
          <p:cNvSpPr txBox="1"/>
          <p:nvPr/>
        </p:nvSpPr>
        <p:spPr>
          <a:xfrm>
            <a:off x="586740" y="2671445"/>
            <a:ext cx="6276340" cy="1706880"/>
          </a:xfrm>
          <a:prstGeom prst="rect">
            <a:avLst/>
          </a:prstGeom>
          <a:noFill/>
        </p:spPr>
        <p:txBody>
          <a:bodyPr wrap="square" rtlCol="0">
            <a:spAutoFit/>
          </a:bodyPr>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    </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首先，卫生间是家庭中空气流通相对较差的地方之一，常常存在烟雾、异味等问题。而长期暴露在烟雾中，对人体的健康将产生负面影响，尤其对于儿童、老年人以及患有呼吸其次，实施智能卫生间控烟技术具有极大的便利性。通过感应器和智能控制系统，卫生间能够实时监测空气中的烟雾浓度，并在检测到异常情况时自动启动排烟设备系统疾病的人群更为严重</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p:txBody>
      </p:sp>
      <p:pic>
        <p:nvPicPr>
          <p:cNvPr id="9" name="图片 8" descr="R-C"/>
          <p:cNvPicPr>
            <a:picLocks noChangeAspect="1"/>
          </p:cNvPicPr>
          <p:nvPr/>
        </p:nvPicPr>
        <p:blipFill>
          <a:blip r:embed="rId2"/>
          <a:stretch>
            <a:fillRect/>
          </a:stretch>
        </p:blipFill>
        <p:spPr>
          <a:xfrm>
            <a:off x="7038975" y="3228340"/>
            <a:ext cx="4977130" cy="3308985"/>
          </a:xfrm>
          <a:prstGeom prst="rect">
            <a:avLst/>
          </a:prstGeom>
        </p:spPr>
      </p:pic>
      <p:sp>
        <p:nvSpPr>
          <p:cNvPr id="11" name="文本框 10"/>
          <p:cNvSpPr txBox="1"/>
          <p:nvPr>
            <p:custDataLst>
              <p:tags r:id="rId3"/>
            </p:custDataLst>
          </p:nvPr>
        </p:nvSpPr>
        <p:spPr>
          <a:xfrm>
            <a:off x="586740" y="4378325"/>
            <a:ext cx="6276340" cy="1060450"/>
          </a:xfrm>
          <a:prstGeom prst="rect">
            <a:avLst/>
          </a:prstGeom>
          <a:noFill/>
        </p:spPr>
        <p:txBody>
          <a:bodyPr wrap="square" rtlCol="0">
            <a:spAutoFit/>
          </a:bodyPr>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   </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其次，卫生间是个私密的场合，摄像头等方案，无法在此环境使用，在需要严控抽烟的场合，导致发现、锁定、惩罚抽烟者异常困难，还容易引起纠纷，如何控烟成了一个难题</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3" name="文本框 12"/>
          <p:cNvSpPr txBox="1"/>
          <p:nvPr>
            <p:custDataLst>
              <p:tags r:id="rId4"/>
            </p:custDataLst>
          </p:nvPr>
        </p:nvSpPr>
        <p:spPr>
          <a:xfrm>
            <a:off x="586740" y="5476875"/>
            <a:ext cx="6276340" cy="1060450"/>
          </a:xfrm>
          <a:prstGeom prst="rect">
            <a:avLst/>
          </a:prstGeom>
          <a:noFill/>
        </p:spPr>
        <p:txBody>
          <a:bodyPr wrap="square" rtlCol="0">
            <a:spAutoFit/>
          </a:bodyPr>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   </a:t>
            </a:r>
            <a:r>
              <a:rPr lang="zh-CN" altLang="en-US" sz="1400" dirty="0">
                <a:solidFill>
                  <a:schemeClr val="accent3">
                    <a:lumMod val="20000"/>
                    <a:lumOff val="80000"/>
                  </a:schemeClr>
                </a:solidFill>
                <a:latin typeface="黑体" panose="02010609060101010101" pitchFamily="49" charset="-122"/>
                <a:ea typeface="黑体" panose="02010609060101010101" pitchFamily="49" charset="-122"/>
              </a:rPr>
              <a:t>最后</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，控烟的目的在于预防和警戒，不在于惩罚和纠纷，如果前期能预警抽烟者，使抽烟者不敢抽，少抽，则对于保护大家的健康，以及提升环境，都有很大的益处。</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5" name="文本框 4"/>
          <p:cNvSpPr txBox="1"/>
          <p:nvPr/>
        </p:nvSpPr>
        <p:spPr>
          <a:xfrm>
            <a:off x="958850" y="358775"/>
            <a:ext cx="3232785"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方案设计原则</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流程图: 可选过程 1"/>
          <p:cNvSpPr/>
          <p:nvPr/>
        </p:nvSpPr>
        <p:spPr>
          <a:xfrm>
            <a:off x="4607560" y="2591435"/>
            <a:ext cx="2613025" cy="1675130"/>
          </a:xfrm>
          <a:prstGeom prst="flowChartAlternateProcess">
            <a:avLst/>
          </a:prstGeom>
          <a:solidFill>
            <a:schemeClr val="accent2">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t>控烟</a:t>
            </a:r>
            <a:endParaRPr lang="zh-CN" altLang="en-US" b="1"/>
          </a:p>
        </p:txBody>
      </p:sp>
      <p:sp>
        <p:nvSpPr>
          <p:cNvPr id="3" name="流程图: 可选过程 2"/>
          <p:cNvSpPr/>
          <p:nvPr>
            <p:custDataLst>
              <p:tags r:id="rId2"/>
            </p:custDataLst>
          </p:nvPr>
        </p:nvSpPr>
        <p:spPr>
          <a:xfrm>
            <a:off x="1573530" y="2750820"/>
            <a:ext cx="2003425" cy="1355725"/>
          </a:xfrm>
          <a:prstGeom prst="flowChartAlternateProcess">
            <a:avLst/>
          </a:prstGeom>
          <a:solidFill>
            <a:schemeClr val="accent4">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t>快速预警</a:t>
            </a:r>
            <a:endParaRPr lang="zh-CN" altLang="en-US"/>
          </a:p>
        </p:txBody>
      </p:sp>
      <p:sp>
        <p:nvSpPr>
          <p:cNvPr id="7" name="流程图: 可选过程 6"/>
          <p:cNvSpPr/>
          <p:nvPr>
            <p:custDataLst>
              <p:tags r:id="rId3"/>
            </p:custDataLst>
          </p:nvPr>
        </p:nvSpPr>
        <p:spPr>
          <a:xfrm>
            <a:off x="8251825" y="2750820"/>
            <a:ext cx="2003425" cy="1355725"/>
          </a:xfrm>
          <a:prstGeom prst="flowChartAlternateProcess">
            <a:avLst/>
          </a:prstGeom>
          <a:solidFill>
            <a:schemeClr val="accent4">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a:sym typeface="+mn-ea"/>
              </a:rPr>
              <a:t>适当惩戒</a:t>
            </a:r>
            <a:endParaRPr lang="zh-CN" altLang="en-US">
              <a:sym typeface="+mn-ea"/>
            </a:endParaRPr>
          </a:p>
        </p:txBody>
      </p:sp>
      <p:sp>
        <p:nvSpPr>
          <p:cNvPr id="14" name="流程图: 可选过程 13"/>
          <p:cNvSpPr/>
          <p:nvPr>
            <p:custDataLst>
              <p:tags r:id="rId4"/>
            </p:custDataLst>
          </p:nvPr>
        </p:nvSpPr>
        <p:spPr>
          <a:xfrm>
            <a:off x="4912360" y="5087620"/>
            <a:ext cx="2003425" cy="1355725"/>
          </a:xfrm>
          <a:prstGeom prst="flowChartAlternateProcess">
            <a:avLst/>
          </a:prstGeom>
          <a:solidFill>
            <a:schemeClr val="accent4">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a:sym typeface="+mn-ea"/>
              </a:rPr>
              <a:t>尊重隐私</a:t>
            </a:r>
            <a:endParaRPr lang="zh-CN" altLang="en-US">
              <a:sym typeface="+mn-ea"/>
            </a:endParaRPr>
          </a:p>
        </p:txBody>
      </p:sp>
      <p:sp>
        <p:nvSpPr>
          <p:cNvPr id="15" name="流程图: 可选过程 14"/>
          <p:cNvSpPr/>
          <p:nvPr>
            <p:custDataLst>
              <p:tags r:id="rId5"/>
            </p:custDataLst>
          </p:nvPr>
        </p:nvSpPr>
        <p:spPr>
          <a:xfrm>
            <a:off x="8251825" y="5214620"/>
            <a:ext cx="2003425" cy="1355725"/>
          </a:xfrm>
          <a:prstGeom prst="flowChartAlternateProcess">
            <a:avLst/>
          </a:prstGeom>
          <a:solidFill>
            <a:schemeClr val="accent4">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a:sym typeface="+mn-ea"/>
              </a:rPr>
              <a:t>本地组网，无后续流量等费用</a:t>
            </a:r>
            <a:endParaRPr lang="en-US" altLang="zh-CN">
              <a:sym typeface="+mn-ea"/>
            </a:endParaRPr>
          </a:p>
        </p:txBody>
      </p:sp>
      <p:sp>
        <p:nvSpPr>
          <p:cNvPr id="16" name="流程图: 可选过程 15"/>
          <p:cNvSpPr/>
          <p:nvPr>
            <p:custDataLst>
              <p:tags r:id="rId6"/>
            </p:custDataLst>
          </p:nvPr>
        </p:nvSpPr>
        <p:spPr>
          <a:xfrm>
            <a:off x="1573530" y="5147310"/>
            <a:ext cx="2003425" cy="1355725"/>
          </a:xfrm>
          <a:prstGeom prst="flowChartAlternateProcess">
            <a:avLst/>
          </a:prstGeom>
          <a:solidFill>
            <a:schemeClr val="accent4">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a:sym typeface="+mn-ea"/>
              </a:rPr>
              <a:t>节省人力</a:t>
            </a:r>
            <a:endParaRPr lang="zh-CN" altLang="en-US">
              <a:sym typeface="+mn-ea"/>
            </a:endParaRPr>
          </a:p>
        </p:txBody>
      </p:sp>
      <p:sp>
        <p:nvSpPr>
          <p:cNvPr id="17" name="上箭头 16"/>
          <p:cNvSpPr/>
          <p:nvPr/>
        </p:nvSpPr>
        <p:spPr>
          <a:xfrm rot="16200000">
            <a:off x="3984625" y="2929890"/>
            <a:ext cx="215265" cy="998220"/>
          </a:xfrm>
          <a:prstGeom prst="up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上箭头 17"/>
          <p:cNvSpPr/>
          <p:nvPr>
            <p:custDataLst>
              <p:tags r:id="rId7"/>
            </p:custDataLst>
          </p:nvPr>
        </p:nvSpPr>
        <p:spPr>
          <a:xfrm rot="5400000">
            <a:off x="7623810" y="2889885"/>
            <a:ext cx="215265" cy="1021080"/>
          </a:xfrm>
          <a:prstGeom prst="up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上箭头 18"/>
          <p:cNvSpPr/>
          <p:nvPr>
            <p:custDataLst>
              <p:tags r:id="rId8"/>
            </p:custDataLst>
          </p:nvPr>
        </p:nvSpPr>
        <p:spPr>
          <a:xfrm rot="13920000">
            <a:off x="3454400" y="3208020"/>
            <a:ext cx="215265" cy="2359660"/>
          </a:xfrm>
          <a:prstGeom prst="up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上箭头 19"/>
          <p:cNvSpPr/>
          <p:nvPr>
            <p:custDataLst>
              <p:tags r:id="rId9"/>
            </p:custDataLst>
          </p:nvPr>
        </p:nvSpPr>
        <p:spPr>
          <a:xfrm rot="7740000">
            <a:off x="8147050" y="3223260"/>
            <a:ext cx="215265" cy="2359660"/>
          </a:xfrm>
          <a:prstGeom prst="up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上箭头 20"/>
          <p:cNvSpPr/>
          <p:nvPr>
            <p:custDataLst>
              <p:tags r:id="rId10"/>
            </p:custDataLst>
          </p:nvPr>
        </p:nvSpPr>
        <p:spPr>
          <a:xfrm rot="10800000">
            <a:off x="5742305" y="4266565"/>
            <a:ext cx="215265" cy="788035"/>
          </a:xfrm>
          <a:prstGeom prst="up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ransition spd="slow" advTm="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4978400"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、抽烟统计，记录查询，横向纵向对比分析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平台软件需求分析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559689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、告警提醒，抽烟区域和时段分析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42259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故障</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自动派工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583565" y="3582035"/>
            <a:ext cx="589343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其他应用统计及分析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 name="文本框 1"/>
          <p:cNvSpPr txBox="1"/>
          <p:nvPr>
            <p:custDataLst>
              <p:tags r:id="rId2"/>
            </p:custDataLst>
          </p:nvPr>
        </p:nvSpPr>
        <p:spPr>
          <a:xfrm>
            <a:off x="583565" y="4309745"/>
            <a:ext cx="66008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en-US" dirty="0">
                <a:solidFill>
                  <a:schemeClr val="accent3">
                    <a:lumMod val="20000"/>
                    <a:lumOff val="80000"/>
                  </a:schemeClr>
                </a:solidFill>
                <a:latin typeface="黑体" panose="02010609060101010101" pitchFamily="49" charset="-122"/>
                <a:ea typeface="黑体" panose="02010609060101010101" pitchFamily="49" charset="-122"/>
              </a:rPr>
              <a:t>、智能预测，为抽烟区设置和控烟区域管理提供数据支持</a:t>
            </a: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rgbClr val="0096DB"/>
                </a:solidFill>
                <a:latin typeface="黑体" panose="02010609060101010101" pitchFamily="49" charset="-122"/>
                <a:ea typeface="黑体" panose="02010609060101010101" pitchFamily="49" charset="-122"/>
              </a:rPr>
              <a:t>方案架构图</a:t>
            </a:r>
            <a:endParaRPr lang="zh-CN" altLang="en-US" sz="4000" dirty="0">
              <a:solidFill>
                <a:srgbClr val="0096DB"/>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a:solidFill>
            <a:srgbClr val="009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dirty="0">
              <a:solidFill>
                <a:srgbClr val="0096DB"/>
              </a:solidFill>
            </a:endParaRPr>
          </a:p>
        </p:txBody>
      </p:sp>
      <p:cxnSp>
        <p:nvCxnSpPr>
          <p:cNvPr id="25" name="曲线连接符 24"/>
          <p:cNvCxnSpPr>
            <a:stCxn id="19" idx="1"/>
          </p:cNvCxnSpPr>
          <p:nvPr/>
        </p:nvCxnSpPr>
        <p:spPr>
          <a:xfrm rot="10800000">
            <a:off x="5721985" y="1544320"/>
            <a:ext cx="1717675" cy="2178050"/>
          </a:xfrm>
          <a:prstGeom prst="curvedConnector2">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4703445" y="3300730"/>
            <a:ext cx="1459865" cy="583565"/>
          </a:xfrm>
          <a:prstGeom prst="rect">
            <a:avLst/>
          </a:prstGeom>
          <a:noFill/>
        </p:spPr>
        <p:txBody>
          <a:bodyPr wrap="square" rtlCol="0">
            <a:spAutoFit/>
          </a:bodyPr>
          <a:p>
            <a:r>
              <a:rPr lang="zh-CN" altLang="en-US" sz="1600">
                <a:solidFill>
                  <a:schemeClr val="bg1"/>
                </a:solidFill>
              </a:rPr>
              <a:t>边缘网关，以太网</a:t>
            </a:r>
            <a:r>
              <a:rPr lang="zh-CN" altLang="en-US" sz="1600">
                <a:solidFill>
                  <a:schemeClr val="bg1"/>
                </a:solidFill>
              </a:rPr>
              <a:t>传输</a:t>
            </a:r>
            <a:endParaRPr lang="zh-CN" altLang="en-US" sz="1600">
              <a:solidFill>
                <a:schemeClr val="bg1"/>
              </a:solidFill>
            </a:endParaRPr>
          </a:p>
        </p:txBody>
      </p:sp>
      <p:sp>
        <p:nvSpPr>
          <p:cNvPr id="33" name="文本框 32"/>
          <p:cNvSpPr txBox="1"/>
          <p:nvPr/>
        </p:nvSpPr>
        <p:spPr>
          <a:xfrm>
            <a:off x="6754495" y="855345"/>
            <a:ext cx="1781175" cy="368300"/>
          </a:xfrm>
          <a:prstGeom prst="rect">
            <a:avLst/>
          </a:prstGeom>
          <a:noFill/>
        </p:spPr>
        <p:txBody>
          <a:bodyPr wrap="square" rtlCol="0">
            <a:spAutoFit/>
          </a:bodyPr>
          <a:p>
            <a:r>
              <a:rPr lang="zh-CN" altLang="en-US">
                <a:solidFill>
                  <a:schemeClr val="bg1"/>
                </a:solidFill>
              </a:rPr>
              <a:t>本地服务器</a:t>
            </a:r>
            <a:endParaRPr lang="zh-CN" altLang="en-US">
              <a:solidFill>
                <a:schemeClr val="bg1"/>
              </a:solidFill>
            </a:endParaRPr>
          </a:p>
        </p:txBody>
      </p:sp>
      <p:sp>
        <p:nvSpPr>
          <p:cNvPr id="37" name="文本框 36"/>
          <p:cNvSpPr txBox="1"/>
          <p:nvPr/>
        </p:nvSpPr>
        <p:spPr>
          <a:xfrm>
            <a:off x="1858645" y="5563870"/>
            <a:ext cx="3611880" cy="368300"/>
          </a:xfrm>
          <a:prstGeom prst="rect">
            <a:avLst/>
          </a:prstGeom>
          <a:noFill/>
        </p:spPr>
        <p:txBody>
          <a:bodyPr wrap="none" rtlCol="0">
            <a:spAutoFit/>
          </a:bodyPr>
          <a:p>
            <a:r>
              <a:rPr lang="zh-CN" altLang="en-US">
                <a:solidFill>
                  <a:schemeClr val="bg1"/>
                </a:solidFill>
              </a:rPr>
              <a:t>每个厕间一个感应器，提高灵敏度</a:t>
            </a:r>
            <a:endParaRPr lang="en-US" altLang="zh-CN">
              <a:solidFill>
                <a:schemeClr val="bg1"/>
              </a:solidFill>
            </a:endParaRPr>
          </a:p>
        </p:txBody>
      </p:sp>
      <p:pic>
        <p:nvPicPr>
          <p:cNvPr id="3" name="图片 2" descr="产品图"/>
          <p:cNvPicPr>
            <a:picLocks noChangeAspect="1"/>
          </p:cNvPicPr>
          <p:nvPr/>
        </p:nvPicPr>
        <p:blipFill>
          <a:blip r:embed="rId2"/>
          <a:srcRect l="31309" t="22222" r="15469" b="31167"/>
          <a:stretch>
            <a:fillRect/>
          </a:stretch>
        </p:blipFill>
        <p:spPr>
          <a:xfrm>
            <a:off x="3072130" y="2933065"/>
            <a:ext cx="1473200" cy="1720215"/>
          </a:xfrm>
          <a:prstGeom prst="rect">
            <a:avLst/>
          </a:prstGeom>
        </p:spPr>
      </p:pic>
      <p:pic>
        <p:nvPicPr>
          <p:cNvPr id="2" name="图片 1" descr="175b1b5c58c8bfa6f8b121318dabc807"/>
          <p:cNvPicPr>
            <a:picLocks noChangeAspect="1"/>
          </p:cNvPicPr>
          <p:nvPr/>
        </p:nvPicPr>
        <p:blipFill>
          <a:blip r:embed="rId3"/>
          <a:stretch>
            <a:fillRect/>
          </a:stretch>
        </p:blipFill>
        <p:spPr>
          <a:xfrm>
            <a:off x="799465" y="2158365"/>
            <a:ext cx="1355090" cy="1015365"/>
          </a:xfrm>
          <a:prstGeom prst="rect">
            <a:avLst/>
          </a:prstGeom>
        </p:spPr>
      </p:pic>
      <p:pic>
        <p:nvPicPr>
          <p:cNvPr id="5" name="图片 4" descr="175b1b5c58c8bfa6f8b121318dabc807"/>
          <p:cNvPicPr>
            <a:picLocks noChangeAspect="1"/>
          </p:cNvPicPr>
          <p:nvPr>
            <p:custDataLst>
              <p:tags r:id="rId4"/>
            </p:custDataLst>
          </p:nvPr>
        </p:nvPicPr>
        <p:blipFill>
          <a:blip r:embed="rId3"/>
          <a:stretch>
            <a:fillRect/>
          </a:stretch>
        </p:blipFill>
        <p:spPr>
          <a:xfrm>
            <a:off x="799465" y="3300730"/>
            <a:ext cx="1355090" cy="1015365"/>
          </a:xfrm>
          <a:prstGeom prst="rect">
            <a:avLst/>
          </a:prstGeom>
        </p:spPr>
      </p:pic>
      <p:pic>
        <p:nvPicPr>
          <p:cNvPr id="6" name="图片 5" descr="175b1b5c58c8bfa6f8b121318dabc807"/>
          <p:cNvPicPr>
            <a:picLocks noChangeAspect="1"/>
          </p:cNvPicPr>
          <p:nvPr>
            <p:custDataLst>
              <p:tags r:id="rId5"/>
            </p:custDataLst>
          </p:nvPr>
        </p:nvPicPr>
        <p:blipFill>
          <a:blip r:embed="rId3"/>
          <a:stretch>
            <a:fillRect/>
          </a:stretch>
        </p:blipFill>
        <p:spPr>
          <a:xfrm>
            <a:off x="810260" y="4582160"/>
            <a:ext cx="1355090" cy="1015365"/>
          </a:xfrm>
          <a:prstGeom prst="rect">
            <a:avLst/>
          </a:prstGeom>
        </p:spPr>
      </p:pic>
      <p:cxnSp>
        <p:nvCxnSpPr>
          <p:cNvPr id="9" name="直接箭头连接符 8"/>
          <p:cNvCxnSpPr>
            <a:stCxn id="2" idx="3"/>
          </p:cNvCxnSpPr>
          <p:nvPr/>
        </p:nvCxnSpPr>
        <p:spPr>
          <a:xfrm>
            <a:off x="2154555" y="2666365"/>
            <a:ext cx="917575" cy="634365"/>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13" name="直接箭头连接符 12"/>
          <p:cNvCxnSpPr/>
          <p:nvPr>
            <p:custDataLst>
              <p:tags r:id="rId6"/>
            </p:custDataLst>
          </p:nvPr>
        </p:nvCxnSpPr>
        <p:spPr>
          <a:xfrm flipV="1">
            <a:off x="1957070" y="3636645"/>
            <a:ext cx="1115060" cy="16637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18" name="直接箭头连接符 17"/>
          <p:cNvCxnSpPr/>
          <p:nvPr>
            <p:custDataLst>
              <p:tags r:id="rId7"/>
            </p:custDataLst>
          </p:nvPr>
        </p:nvCxnSpPr>
        <p:spPr>
          <a:xfrm flipV="1">
            <a:off x="2084070" y="4072890"/>
            <a:ext cx="988060" cy="71882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pic>
        <p:nvPicPr>
          <p:cNvPr id="19" name="图片 18" descr="产品图"/>
          <p:cNvPicPr>
            <a:picLocks noChangeAspect="1"/>
          </p:cNvPicPr>
          <p:nvPr>
            <p:custDataLst>
              <p:tags r:id="rId8"/>
            </p:custDataLst>
          </p:nvPr>
        </p:nvPicPr>
        <p:blipFill>
          <a:blip r:embed="rId2"/>
          <a:srcRect l="31309" t="22222" r="15469" b="31167"/>
          <a:stretch>
            <a:fillRect/>
          </a:stretch>
        </p:blipFill>
        <p:spPr>
          <a:xfrm>
            <a:off x="7440295" y="2861945"/>
            <a:ext cx="1473200" cy="1720215"/>
          </a:xfrm>
          <a:prstGeom prst="rect">
            <a:avLst/>
          </a:prstGeom>
        </p:spPr>
      </p:pic>
      <p:pic>
        <p:nvPicPr>
          <p:cNvPr id="20" name="图片 19" descr="175b1b5c58c8bfa6f8b121318dabc807"/>
          <p:cNvPicPr>
            <a:picLocks noChangeAspect="1"/>
          </p:cNvPicPr>
          <p:nvPr>
            <p:custDataLst>
              <p:tags r:id="rId9"/>
            </p:custDataLst>
          </p:nvPr>
        </p:nvPicPr>
        <p:blipFill>
          <a:blip r:embed="rId3"/>
          <a:stretch>
            <a:fillRect/>
          </a:stretch>
        </p:blipFill>
        <p:spPr>
          <a:xfrm>
            <a:off x="10075545" y="2096770"/>
            <a:ext cx="1355090" cy="1015365"/>
          </a:xfrm>
          <a:prstGeom prst="rect">
            <a:avLst/>
          </a:prstGeom>
        </p:spPr>
      </p:pic>
      <p:pic>
        <p:nvPicPr>
          <p:cNvPr id="22" name="图片 21" descr="175b1b5c58c8bfa6f8b121318dabc807"/>
          <p:cNvPicPr>
            <a:picLocks noChangeAspect="1"/>
          </p:cNvPicPr>
          <p:nvPr>
            <p:custDataLst>
              <p:tags r:id="rId10"/>
            </p:custDataLst>
          </p:nvPr>
        </p:nvPicPr>
        <p:blipFill>
          <a:blip r:embed="rId3"/>
          <a:stretch>
            <a:fillRect/>
          </a:stretch>
        </p:blipFill>
        <p:spPr>
          <a:xfrm>
            <a:off x="10143490" y="3506470"/>
            <a:ext cx="1355090" cy="1015365"/>
          </a:xfrm>
          <a:prstGeom prst="rect">
            <a:avLst/>
          </a:prstGeom>
        </p:spPr>
      </p:pic>
      <p:pic>
        <p:nvPicPr>
          <p:cNvPr id="24" name="图片 23" descr="175b1b5c58c8bfa6f8b121318dabc807"/>
          <p:cNvPicPr>
            <a:picLocks noChangeAspect="1"/>
          </p:cNvPicPr>
          <p:nvPr>
            <p:custDataLst>
              <p:tags r:id="rId11"/>
            </p:custDataLst>
          </p:nvPr>
        </p:nvPicPr>
        <p:blipFill>
          <a:blip r:embed="rId3"/>
          <a:stretch>
            <a:fillRect/>
          </a:stretch>
        </p:blipFill>
        <p:spPr>
          <a:xfrm>
            <a:off x="10143490" y="4791710"/>
            <a:ext cx="1355090" cy="1015365"/>
          </a:xfrm>
          <a:prstGeom prst="rect">
            <a:avLst/>
          </a:prstGeom>
        </p:spPr>
      </p:pic>
      <p:pic>
        <p:nvPicPr>
          <p:cNvPr id="28" name="图片 27" descr="175b1b5c58c8bfa6f8b121318dabc807"/>
          <p:cNvPicPr>
            <a:picLocks noChangeAspect="1"/>
          </p:cNvPicPr>
          <p:nvPr>
            <p:custDataLst>
              <p:tags r:id="rId12"/>
            </p:custDataLst>
          </p:nvPr>
        </p:nvPicPr>
        <p:blipFill>
          <a:blip r:embed="rId3"/>
          <a:stretch>
            <a:fillRect/>
          </a:stretch>
        </p:blipFill>
        <p:spPr>
          <a:xfrm>
            <a:off x="7933055" y="5483860"/>
            <a:ext cx="1355090" cy="1015365"/>
          </a:xfrm>
          <a:prstGeom prst="rect">
            <a:avLst/>
          </a:prstGeom>
        </p:spPr>
      </p:pic>
      <p:cxnSp>
        <p:nvCxnSpPr>
          <p:cNvPr id="30" name="直接箭头连接符 29"/>
          <p:cNvCxnSpPr/>
          <p:nvPr>
            <p:custDataLst>
              <p:tags r:id="rId13"/>
            </p:custDataLst>
          </p:nvPr>
        </p:nvCxnSpPr>
        <p:spPr>
          <a:xfrm flipH="1">
            <a:off x="8712200" y="2528570"/>
            <a:ext cx="1736090" cy="97790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34" name="直接箭头连接符 33"/>
          <p:cNvCxnSpPr>
            <a:endCxn id="19" idx="3"/>
          </p:cNvCxnSpPr>
          <p:nvPr>
            <p:custDataLst>
              <p:tags r:id="rId14"/>
            </p:custDataLst>
          </p:nvPr>
        </p:nvCxnSpPr>
        <p:spPr>
          <a:xfrm flipH="1" flipV="1">
            <a:off x="8913495" y="3722370"/>
            <a:ext cx="1534795" cy="205105"/>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35" name="直接箭头连接符 34"/>
          <p:cNvCxnSpPr/>
          <p:nvPr>
            <p:custDataLst>
              <p:tags r:id="rId15"/>
            </p:custDataLst>
          </p:nvPr>
        </p:nvCxnSpPr>
        <p:spPr>
          <a:xfrm flipH="1" flipV="1">
            <a:off x="8913495" y="4072890"/>
            <a:ext cx="1534795" cy="930275"/>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36" name="直接箭头连接符 35"/>
          <p:cNvCxnSpPr>
            <a:stCxn id="28" idx="0"/>
          </p:cNvCxnSpPr>
          <p:nvPr>
            <p:custDataLst>
              <p:tags r:id="rId16"/>
            </p:custDataLst>
          </p:nvPr>
        </p:nvCxnSpPr>
        <p:spPr>
          <a:xfrm flipH="1" flipV="1">
            <a:off x="8420100" y="4316095"/>
            <a:ext cx="190500" cy="1167765"/>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39" name="曲线连接符 38"/>
          <p:cNvCxnSpPr/>
          <p:nvPr>
            <p:custDataLst>
              <p:tags r:id="rId17"/>
            </p:custDataLst>
          </p:nvPr>
        </p:nvCxnSpPr>
        <p:spPr>
          <a:xfrm rot="16200000">
            <a:off x="3752215" y="2084705"/>
            <a:ext cx="2258060" cy="1178560"/>
          </a:xfrm>
          <a:prstGeom prst="curvedConnector3">
            <a:avLst>
              <a:gd name="adj1" fmla="val 49972"/>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40" name="图片 39" descr="广州天河区智慧厕所大屏"/>
          <p:cNvPicPr>
            <a:picLocks noChangeAspect="1"/>
          </p:cNvPicPr>
          <p:nvPr/>
        </p:nvPicPr>
        <p:blipFill>
          <a:blip r:embed="rId18"/>
          <a:stretch>
            <a:fillRect/>
          </a:stretch>
        </p:blipFill>
        <p:spPr>
          <a:xfrm>
            <a:off x="4488180" y="266065"/>
            <a:ext cx="2272030" cy="1278255"/>
          </a:xfrm>
          <a:prstGeom prst="rect">
            <a:avLst/>
          </a:prstGeom>
        </p:spPr>
      </p:pic>
      <p:sp>
        <p:nvSpPr>
          <p:cNvPr id="41" name="文本框 40"/>
          <p:cNvSpPr txBox="1"/>
          <p:nvPr>
            <p:custDataLst>
              <p:tags r:id="rId19"/>
            </p:custDataLst>
          </p:nvPr>
        </p:nvSpPr>
        <p:spPr>
          <a:xfrm>
            <a:off x="3283585" y="4653280"/>
            <a:ext cx="762000" cy="337185"/>
          </a:xfrm>
          <a:prstGeom prst="rect">
            <a:avLst/>
          </a:prstGeom>
          <a:noFill/>
        </p:spPr>
        <p:txBody>
          <a:bodyPr wrap="square" rtlCol="0">
            <a:spAutoFit/>
          </a:bodyPr>
          <a:p>
            <a:r>
              <a:rPr lang="zh-CN" altLang="en-US" sz="1600">
                <a:solidFill>
                  <a:schemeClr val="bg1"/>
                </a:solidFill>
              </a:rPr>
              <a:t>厕所</a:t>
            </a:r>
            <a:r>
              <a:rPr lang="en-US" altLang="zh-CN" sz="1600">
                <a:solidFill>
                  <a:schemeClr val="bg1"/>
                </a:solidFill>
              </a:rPr>
              <a:t>1</a:t>
            </a:r>
            <a:endParaRPr lang="en-US" altLang="zh-CN" sz="1600">
              <a:solidFill>
                <a:schemeClr val="bg1"/>
              </a:solidFill>
            </a:endParaRPr>
          </a:p>
        </p:txBody>
      </p:sp>
      <p:sp>
        <p:nvSpPr>
          <p:cNvPr id="42" name="文本框 41"/>
          <p:cNvSpPr txBox="1"/>
          <p:nvPr>
            <p:custDataLst>
              <p:tags r:id="rId20"/>
            </p:custDataLst>
          </p:nvPr>
        </p:nvSpPr>
        <p:spPr>
          <a:xfrm>
            <a:off x="7538720" y="4582160"/>
            <a:ext cx="762000" cy="337185"/>
          </a:xfrm>
          <a:prstGeom prst="rect">
            <a:avLst/>
          </a:prstGeom>
          <a:noFill/>
        </p:spPr>
        <p:txBody>
          <a:bodyPr wrap="square" rtlCol="0">
            <a:spAutoFit/>
          </a:bodyPr>
          <a:p>
            <a:r>
              <a:rPr lang="zh-CN" altLang="en-US" sz="1600">
                <a:solidFill>
                  <a:schemeClr val="bg1"/>
                </a:solidFill>
              </a:rPr>
              <a:t>厕所</a:t>
            </a:r>
            <a:r>
              <a:rPr lang="en-US" altLang="zh-CN" sz="1600">
                <a:solidFill>
                  <a:schemeClr val="bg1"/>
                </a:solidFill>
              </a:rPr>
              <a:t>N</a:t>
            </a:r>
            <a:endParaRPr lang="en-US" altLang="zh-CN" sz="1600">
              <a:solidFill>
                <a:schemeClr val="bg1"/>
              </a:solidFill>
            </a:endParaRPr>
          </a:p>
        </p:txBody>
      </p:sp>
      <p:pic>
        <p:nvPicPr>
          <p:cNvPr id="43" name="图片 42" descr="f4c8e41446514ba8759fa9e8f64e95d9"/>
          <p:cNvPicPr>
            <a:picLocks noChangeAspect="1"/>
          </p:cNvPicPr>
          <p:nvPr/>
        </p:nvPicPr>
        <p:blipFill>
          <a:blip r:embed="rId21"/>
          <a:srcRect l="31619" t="22990" r="30933" b="23390"/>
          <a:stretch>
            <a:fillRect/>
          </a:stretch>
        </p:blipFill>
        <p:spPr>
          <a:xfrm>
            <a:off x="224790" y="2218690"/>
            <a:ext cx="498475" cy="714375"/>
          </a:xfrm>
          <a:prstGeom prst="rect">
            <a:avLst/>
          </a:prstGeom>
        </p:spPr>
      </p:pic>
      <p:pic>
        <p:nvPicPr>
          <p:cNvPr id="44" name="图片 43" descr="f4c8e41446514ba8759fa9e8f64e95d9"/>
          <p:cNvPicPr>
            <a:picLocks noChangeAspect="1"/>
          </p:cNvPicPr>
          <p:nvPr>
            <p:custDataLst>
              <p:tags r:id="rId22"/>
            </p:custDataLst>
          </p:nvPr>
        </p:nvPicPr>
        <p:blipFill>
          <a:blip r:embed="rId21"/>
          <a:srcRect l="31619" t="22990" r="30933" b="23390"/>
          <a:stretch>
            <a:fillRect/>
          </a:stretch>
        </p:blipFill>
        <p:spPr>
          <a:xfrm>
            <a:off x="238760" y="3358515"/>
            <a:ext cx="498475" cy="714375"/>
          </a:xfrm>
          <a:prstGeom prst="rect">
            <a:avLst/>
          </a:prstGeom>
        </p:spPr>
      </p:pic>
      <p:pic>
        <p:nvPicPr>
          <p:cNvPr id="45" name="图片 44" descr="f4c8e41446514ba8759fa9e8f64e95d9"/>
          <p:cNvPicPr>
            <a:picLocks noChangeAspect="1"/>
          </p:cNvPicPr>
          <p:nvPr>
            <p:custDataLst>
              <p:tags r:id="rId23"/>
            </p:custDataLst>
          </p:nvPr>
        </p:nvPicPr>
        <p:blipFill>
          <a:blip r:embed="rId21"/>
          <a:srcRect l="31619" t="22990" r="30933" b="23390"/>
          <a:stretch>
            <a:fillRect/>
          </a:stretch>
        </p:blipFill>
        <p:spPr>
          <a:xfrm>
            <a:off x="224790" y="4653280"/>
            <a:ext cx="498475" cy="714375"/>
          </a:xfrm>
          <a:prstGeom prst="rect">
            <a:avLst/>
          </a:prstGeom>
        </p:spPr>
      </p:pic>
      <p:pic>
        <p:nvPicPr>
          <p:cNvPr id="46" name="图片 45" descr="f4c8e41446514ba8759fa9e8f64e95d9"/>
          <p:cNvPicPr>
            <a:picLocks noChangeAspect="1"/>
          </p:cNvPicPr>
          <p:nvPr>
            <p:custDataLst>
              <p:tags r:id="rId24"/>
            </p:custDataLst>
          </p:nvPr>
        </p:nvPicPr>
        <p:blipFill>
          <a:blip r:embed="rId21"/>
          <a:srcRect l="31619" t="22990" r="30933" b="23390"/>
          <a:stretch>
            <a:fillRect/>
          </a:stretch>
        </p:blipFill>
        <p:spPr>
          <a:xfrm>
            <a:off x="11608435" y="2096770"/>
            <a:ext cx="498475" cy="714375"/>
          </a:xfrm>
          <a:prstGeom prst="rect">
            <a:avLst/>
          </a:prstGeom>
        </p:spPr>
      </p:pic>
      <p:pic>
        <p:nvPicPr>
          <p:cNvPr id="47" name="图片 46" descr="f4c8e41446514ba8759fa9e8f64e95d9"/>
          <p:cNvPicPr>
            <a:picLocks noChangeAspect="1"/>
          </p:cNvPicPr>
          <p:nvPr>
            <p:custDataLst>
              <p:tags r:id="rId25"/>
            </p:custDataLst>
          </p:nvPr>
        </p:nvPicPr>
        <p:blipFill>
          <a:blip r:embed="rId21"/>
          <a:srcRect l="31619" t="22990" r="30933" b="23390"/>
          <a:stretch>
            <a:fillRect/>
          </a:stretch>
        </p:blipFill>
        <p:spPr>
          <a:xfrm>
            <a:off x="11608435" y="3358515"/>
            <a:ext cx="498475" cy="714375"/>
          </a:xfrm>
          <a:prstGeom prst="rect">
            <a:avLst/>
          </a:prstGeom>
        </p:spPr>
      </p:pic>
      <p:pic>
        <p:nvPicPr>
          <p:cNvPr id="48" name="图片 47" descr="f4c8e41446514ba8759fa9e8f64e95d9"/>
          <p:cNvPicPr>
            <a:picLocks noChangeAspect="1"/>
          </p:cNvPicPr>
          <p:nvPr>
            <p:custDataLst>
              <p:tags r:id="rId26"/>
            </p:custDataLst>
          </p:nvPr>
        </p:nvPicPr>
        <p:blipFill>
          <a:blip r:embed="rId21"/>
          <a:srcRect l="31619" t="22990" r="30933" b="23390"/>
          <a:stretch>
            <a:fillRect/>
          </a:stretch>
        </p:blipFill>
        <p:spPr>
          <a:xfrm>
            <a:off x="11608435" y="4791710"/>
            <a:ext cx="498475" cy="714375"/>
          </a:xfrm>
          <a:prstGeom prst="rect">
            <a:avLst/>
          </a:prstGeom>
        </p:spPr>
      </p:pic>
      <p:pic>
        <p:nvPicPr>
          <p:cNvPr id="49" name="图片 48" descr="1a822e8a76d738f4eb50a97efbe38775"/>
          <p:cNvPicPr>
            <a:picLocks noChangeAspect="1"/>
          </p:cNvPicPr>
          <p:nvPr/>
        </p:nvPicPr>
        <p:blipFill>
          <a:blip r:embed="rId27"/>
          <a:stretch>
            <a:fillRect/>
          </a:stretch>
        </p:blipFill>
        <p:spPr>
          <a:xfrm>
            <a:off x="2376170" y="1252220"/>
            <a:ext cx="1256030" cy="1256030"/>
          </a:xfrm>
          <a:prstGeom prst="rect">
            <a:avLst/>
          </a:prstGeom>
        </p:spPr>
      </p:pic>
      <p:pic>
        <p:nvPicPr>
          <p:cNvPr id="50" name="图片 49" descr="1a822e8a76d738f4eb50a97efbe38775"/>
          <p:cNvPicPr>
            <a:picLocks noChangeAspect="1"/>
          </p:cNvPicPr>
          <p:nvPr>
            <p:custDataLst>
              <p:tags r:id="rId28"/>
            </p:custDataLst>
          </p:nvPr>
        </p:nvPicPr>
        <p:blipFill>
          <a:blip r:embed="rId27"/>
          <a:stretch>
            <a:fillRect/>
          </a:stretch>
        </p:blipFill>
        <p:spPr>
          <a:xfrm>
            <a:off x="8420100" y="1544320"/>
            <a:ext cx="1256030" cy="1256030"/>
          </a:xfrm>
          <a:prstGeom prst="rect">
            <a:avLst/>
          </a:prstGeom>
        </p:spPr>
      </p:pic>
      <p:cxnSp>
        <p:nvCxnSpPr>
          <p:cNvPr id="51" name="直接箭头连接符 50"/>
          <p:cNvCxnSpPr/>
          <p:nvPr>
            <p:custDataLst>
              <p:tags r:id="rId29"/>
            </p:custDataLst>
          </p:nvPr>
        </p:nvCxnSpPr>
        <p:spPr>
          <a:xfrm>
            <a:off x="3199130" y="2508250"/>
            <a:ext cx="194945" cy="66548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sp>
        <p:nvSpPr>
          <p:cNvPr id="52" name="文本框 51"/>
          <p:cNvSpPr txBox="1"/>
          <p:nvPr>
            <p:custDataLst>
              <p:tags r:id="rId30"/>
            </p:custDataLst>
          </p:nvPr>
        </p:nvSpPr>
        <p:spPr>
          <a:xfrm>
            <a:off x="3643630" y="1881505"/>
            <a:ext cx="1071245" cy="337185"/>
          </a:xfrm>
          <a:prstGeom prst="rect">
            <a:avLst/>
          </a:prstGeom>
          <a:noFill/>
        </p:spPr>
        <p:txBody>
          <a:bodyPr wrap="square" rtlCol="0">
            <a:spAutoFit/>
          </a:bodyPr>
          <a:p>
            <a:r>
              <a:rPr lang="zh-CN" sz="1600">
                <a:solidFill>
                  <a:schemeClr val="bg1"/>
                </a:solidFill>
              </a:rPr>
              <a:t>广播提醒</a:t>
            </a:r>
            <a:endParaRPr lang="zh-CN" sz="1600">
              <a:solidFill>
                <a:schemeClr val="bg1"/>
              </a:solidFill>
            </a:endParaRPr>
          </a:p>
        </p:txBody>
      </p:sp>
      <p:sp>
        <p:nvSpPr>
          <p:cNvPr id="53" name="文本框 52"/>
          <p:cNvSpPr txBox="1"/>
          <p:nvPr>
            <p:custDataLst>
              <p:tags r:id="rId31"/>
            </p:custDataLst>
          </p:nvPr>
        </p:nvSpPr>
        <p:spPr>
          <a:xfrm>
            <a:off x="9676130" y="1456055"/>
            <a:ext cx="1071245" cy="337185"/>
          </a:xfrm>
          <a:prstGeom prst="rect">
            <a:avLst/>
          </a:prstGeom>
          <a:noFill/>
        </p:spPr>
        <p:txBody>
          <a:bodyPr wrap="square" rtlCol="0">
            <a:spAutoFit/>
          </a:bodyPr>
          <a:p>
            <a:r>
              <a:rPr lang="zh-CN" sz="1600">
                <a:solidFill>
                  <a:schemeClr val="bg1"/>
                </a:solidFill>
              </a:rPr>
              <a:t>广播提醒</a:t>
            </a:r>
            <a:endParaRPr lang="zh-CN" sz="1600">
              <a:solidFill>
                <a:schemeClr val="bg1"/>
              </a:solidFill>
            </a:endParaRPr>
          </a:p>
        </p:txBody>
      </p:sp>
    </p:spTree>
  </p:cSld>
  <p:clrMapOvr>
    <a:masterClrMapping/>
  </p:clrMapOvr>
  <p:transition spd="slow" advTm="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管理软件云平台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2168525"/>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对服务单位管辖范围内所有公厕环境、保洁和使用状态进行远程全景教字化</a:t>
            </a:r>
            <a:r>
              <a:rPr lang="en-US" altLang="zh-CN" dirty="0">
                <a:solidFill>
                  <a:schemeClr val="bg2">
                    <a:lumMod val="90000"/>
                  </a:schemeClr>
                </a:solidFill>
                <a:latin typeface="黑体" panose="02010609060101010101" pitchFamily="49" charset="-122"/>
                <a:ea typeface="黑体" panose="02010609060101010101" pitchFamily="49" charset="-122"/>
              </a:rPr>
              <a:t>GIS</a:t>
            </a:r>
            <a:r>
              <a:rPr lang="zh-CN" altLang="zh-CN" dirty="0">
                <a:solidFill>
                  <a:schemeClr val="bg2">
                    <a:lumMod val="90000"/>
                  </a:schemeClr>
                </a:solidFill>
                <a:latin typeface="黑体" panose="02010609060101010101" pitchFamily="49" charset="-122"/>
                <a:ea typeface="黑体" panose="02010609060101010101" pitchFamily="49" charset="-122"/>
              </a:rPr>
              <a:t>展示，公厕基础信息全方位精细分析与统计，实现城市、景点公厕数字化智能化管理，提升城市形象。集中处理、整体管控、流程跟踪，解决公厕状态信息不实时、不对称问题，降低管理难度，提升管理效率</a:t>
            </a:r>
            <a:r>
              <a:rPr lang="zh-CN" altLang="en-US" dirty="0">
                <a:solidFill>
                  <a:schemeClr val="bg2">
                    <a:lumMod val="90000"/>
                  </a:schemeClr>
                </a:solidFill>
                <a:latin typeface="黑体" panose="02010609060101010101" pitchFamily="49" charset="-122"/>
                <a:ea typeface="黑体" panose="02010609060101010101" pitchFamily="49" charset="-122"/>
              </a:rPr>
              <a:t>。</a:t>
            </a:r>
            <a:r>
              <a:rPr lang="zh-CN" altLang="zh-CN" dirty="0">
                <a:solidFill>
                  <a:schemeClr val="bg2">
                    <a:lumMod val="90000"/>
                  </a:schemeClr>
                </a:solidFill>
                <a:latin typeface="黑体" panose="02010609060101010101" pitchFamily="49" charset="-122"/>
                <a:ea typeface="黑体" panose="02010609060101010101" pitchFamily="49" charset="-122"/>
              </a:rPr>
              <a:t>通过人流分析、环境分析、消耗品分析、使用者反馈等大数据，助力公厕布局更合理、更优化、更智能。   </a:t>
            </a:r>
            <a:endParaRPr kumimoji="1" lang="zh-CN" altLang="en-US"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 </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2"/>
          <a:stretch>
            <a:fillRect/>
          </a:stretch>
        </p:blipFill>
        <p:spPr>
          <a:xfrm>
            <a:off x="691311" y="3083749"/>
            <a:ext cx="5310176" cy="3374057"/>
          </a:xfrm>
          <a:prstGeom prst="rect">
            <a:avLst/>
          </a:prstGeom>
        </p:spPr>
      </p:pic>
      <p:sp>
        <p:nvSpPr>
          <p:cNvPr id="9" name="文本框 8"/>
          <p:cNvSpPr txBox="1"/>
          <p:nvPr/>
        </p:nvSpPr>
        <p:spPr>
          <a:xfrm>
            <a:off x="6495393" y="3083749"/>
            <a:ext cx="5113296" cy="2584450"/>
          </a:xfrm>
          <a:prstGeom prst="rect">
            <a:avLst/>
          </a:prstGeom>
          <a:noFill/>
        </p:spPr>
        <p:txBody>
          <a:bodyPr wrap="square" rtlCol="0">
            <a:spAutoFit/>
          </a:bodyPr>
          <a:lstStyle/>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统计抽烟</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sym typeface="+mn-ea"/>
              </a:rPr>
              <a:t>发生时间</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及</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sym typeface="+mn-ea"/>
              </a:rPr>
              <a:t>次数</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等</a:t>
            </a:r>
            <a:endParaRPr kumimoji="1" lang="en-US" alt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告警提醒与分析</a:t>
            </a: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dirty="0">
                <a:solidFill>
                  <a:schemeClr val="accent3">
                    <a:lumMod val="20000"/>
                    <a:lumOff val="80000"/>
                  </a:schemeClr>
                </a:solidFill>
                <a:latin typeface="黑体" panose="02010609060101010101" pitchFamily="49" charset="-122"/>
                <a:ea typeface="黑体" panose="02010609060101010101" pitchFamily="49" charset="-122"/>
              </a:rPr>
              <a:t>发现抽烟高发地，针对性预防</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dirty="0">
                <a:solidFill>
                  <a:schemeClr val="accent3">
                    <a:lumMod val="20000"/>
                    <a:lumOff val="80000"/>
                  </a:schemeClr>
                </a:solidFill>
                <a:latin typeface="黑体" panose="02010609060101010101" pitchFamily="49" charset="-122"/>
                <a:ea typeface="黑体" panose="02010609060101010101" pitchFamily="49" charset="-122"/>
              </a:rPr>
              <a:t>故障预警及派工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“云端、本地”可</a:t>
            </a:r>
            <a:r>
              <a:rPr kumimoji="1" lang="en-US" altLang="zh-CN" dirty="0">
                <a:solidFill>
                  <a:schemeClr val="accent3">
                    <a:lumMod val="20000"/>
                    <a:lumOff val="80000"/>
                  </a:schemeClr>
                </a:solidFill>
                <a:latin typeface="黑体" panose="02010609060101010101" pitchFamily="49" charset="-122"/>
                <a:ea typeface="黑体" panose="02010609060101010101" pitchFamily="49" charset="-122"/>
              </a:rPr>
              <a:t>APP/</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小程序</a:t>
            </a:r>
            <a:r>
              <a:rPr kumimoji="1" lang="en-US" altLang="zh-CN" dirty="0">
                <a:solidFill>
                  <a:schemeClr val="accent3">
                    <a:lumMod val="20000"/>
                    <a:lumOff val="80000"/>
                  </a:schemeClr>
                </a:solidFill>
                <a:latin typeface="黑体" panose="02010609060101010101" pitchFamily="49" charset="-122"/>
                <a:ea typeface="黑体" panose="02010609060101010101" pitchFamily="49" charset="-122"/>
              </a:rPr>
              <a:t>/</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监控平台多种应用</a:t>
            </a: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联动控制</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922020"/>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联动功能是物联网边缘计算能力的重要体现，是体现系统智能化程度以及增强运维能力的重要手段，实现智能化控制是本系统的重要一环，本系统支持如下图所示功能。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图标&#10;&#10;描述已自动生成"/>
          <p:cNvPicPr>
            <a:picLocks noChangeAspect="1"/>
          </p:cNvPicPr>
          <p:nvPr/>
        </p:nvPicPr>
        <p:blipFill rotWithShape="1">
          <a:blip r:embed="rId2"/>
          <a:srcRect l="27103" r="27085"/>
          <a:stretch>
            <a:fillRect/>
          </a:stretch>
        </p:blipFill>
        <p:spPr>
          <a:xfrm>
            <a:off x="3863742" y="828899"/>
            <a:ext cx="4457412" cy="7822635"/>
          </a:xfrm>
          <a:prstGeom prst="rect">
            <a:avLst/>
          </a:prstGeom>
        </p:spPr>
      </p:pic>
      <p:pic>
        <p:nvPicPr>
          <p:cNvPr id="13" name="图片 12" descr="图标&#10;&#10;描述已自动生成"/>
          <p:cNvPicPr>
            <a:picLocks noChangeAspect="1"/>
          </p:cNvPicPr>
          <p:nvPr/>
        </p:nvPicPr>
        <p:blipFill>
          <a:blip r:embed="rId3"/>
          <a:stretch>
            <a:fillRect/>
          </a:stretch>
        </p:blipFill>
        <p:spPr>
          <a:xfrm>
            <a:off x="5730258" y="3954535"/>
            <a:ext cx="700124" cy="700124"/>
          </a:xfrm>
          <a:prstGeom prst="rect">
            <a:avLst/>
          </a:prstGeom>
        </p:spPr>
      </p:pic>
      <p:sp>
        <p:nvSpPr>
          <p:cNvPr id="14" name="文本框 13"/>
          <p:cNvSpPr txBox="1"/>
          <p:nvPr/>
        </p:nvSpPr>
        <p:spPr>
          <a:xfrm>
            <a:off x="5540074" y="4775323"/>
            <a:ext cx="1100230" cy="369332"/>
          </a:xfrm>
          <a:prstGeom prst="rect">
            <a:avLst/>
          </a:prstGeom>
          <a:noFill/>
        </p:spPr>
        <p:txBody>
          <a:bodyPr wrap="square" rtlCol="0">
            <a:spAutoFit/>
          </a:bodyPr>
          <a:lstStyle/>
          <a:p>
            <a:r>
              <a:rPr kumimoji="1" lang="zh-CN" altLang="en-US" dirty="0">
                <a:solidFill>
                  <a:schemeClr val="accent3">
                    <a:lumMod val="20000"/>
                    <a:lumOff val="80000"/>
                  </a:schemeClr>
                </a:solidFill>
              </a:rPr>
              <a:t>联动控制</a:t>
            </a:r>
            <a:endParaRPr kumimoji="1" lang="zh-CN" altLang="en-US" dirty="0">
              <a:solidFill>
                <a:schemeClr val="accent3">
                  <a:lumMod val="20000"/>
                  <a:lumOff val="80000"/>
                </a:schemeClr>
              </a:solidFill>
            </a:endParaRPr>
          </a:p>
        </p:txBody>
      </p:sp>
      <p:sp>
        <p:nvSpPr>
          <p:cNvPr id="2" name="文本框 1"/>
          <p:cNvSpPr txBox="1"/>
          <p:nvPr/>
        </p:nvSpPr>
        <p:spPr>
          <a:xfrm>
            <a:off x="4815860"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远程控制</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5" name="文本框 14"/>
          <p:cNvSpPr txBox="1"/>
          <p:nvPr/>
        </p:nvSpPr>
        <p:spPr>
          <a:xfrm>
            <a:off x="6640304"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定时联动</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4668520" y="5890895"/>
            <a:ext cx="1223645" cy="275590"/>
          </a:xfrm>
          <a:prstGeom prst="rect">
            <a:avLst/>
          </a:prstGeom>
          <a:noFill/>
        </p:spPr>
        <p:txBody>
          <a:bodyPr wrap="square" rtlCol="0">
            <a:spAutoFit/>
          </a:bodyPr>
          <a:lstStyle/>
          <a:p>
            <a:r>
              <a:rPr kumimoji="1" lang="en-US" altLang="zh-CN" sz="1200" dirty="0">
                <a:solidFill>
                  <a:schemeClr val="accent3">
                    <a:lumMod val="20000"/>
                    <a:lumOff val="80000"/>
                  </a:schemeClr>
                </a:solidFill>
                <a:latin typeface="黑体" panose="02010609060101010101" pitchFamily="49" charset="-122"/>
                <a:ea typeface="黑体" panose="02010609060101010101" pitchFamily="49" charset="-122"/>
              </a:rPr>
              <a:t>APP</a:t>
            </a:r>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信息推送</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6430645" y="5890895"/>
            <a:ext cx="1146810"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电话短信通知</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9" name="文本框 18"/>
          <p:cNvSpPr txBox="1"/>
          <p:nvPr/>
        </p:nvSpPr>
        <p:spPr>
          <a:xfrm>
            <a:off x="948063" y="2364613"/>
            <a:ext cx="2938684"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1087654" y="2799554"/>
            <a:ext cx="2776087"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异常或权限需要禁用设备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1" name="文本框 20"/>
          <p:cNvSpPr txBox="1"/>
          <p:nvPr/>
        </p:nvSpPr>
        <p:spPr>
          <a:xfrm>
            <a:off x="1087654" y="3279157"/>
            <a:ext cx="2776088" cy="337185"/>
          </a:xfrm>
          <a:prstGeom prst="rect">
            <a:avLst/>
          </a:prstGeom>
          <a:noFill/>
        </p:spPr>
        <p:txBody>
          <a:bodyPr wrap="square" rtlCol="0">
            <a:spAutoFit/>
          </a:bodyPr>
          <a:lstStyle/>
          <a:p>
            <a:pPr algn="r"/>
            <a:r>
              <a:rPr kumimoji="1" lang="zh-CN" sz="1600" dirty="0">
                <a:solidFill>
                  <a:schemeClr val="accent3">
                    <a:lumMod val="20000"/>
                    <a:lumOff val="80000"/>
                  </a:schemeClr>
                </a:solidFill>
                <a:latin typeface="黑体" panose="02010609060101010101" pitchFamily="49" charset="-122"/>
                <a:ea typeface="黑体" panose="02010609060101010101" pitchFamily="49" charset="-122"/>
              </a:rPr>
              <a:t>定量冲水控制</a:t>
            </a:r>
            <a:endParaRPr kumimoji="1" lang="zh-CN"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3" name="文本框 22"/>
          <p:cNvSpPr txBox="1"/>
          <p:nvPr/>
        </p:nvSpPr>
        <p:spPr>
          <a:xfrm>
            <a:off x="8321155" y="2364613"/>
            <a:ext cx="1747298"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定时启动</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4" name="文本框 23"/>
          <p:cNvSpPr txBox="1"/>
          <p:nvPr/>
        </p:nvSpPr>
        <p:spPr>
          <a:xfrm>
            <a:off x="8360525" y="3260496"/>
            <a:ext cx="1747298"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多时间段管理</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5" name="文本框 24"/>
          <p:cNvSpPr txBox="1"/>
          <p:nvPr/>
        </p:nvSpPr>
        <p:spPr>
          <a:xfrm>
            <a:off x="8370632" y="2812683"/>
            <a:ext cx="1949049"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运行一段时间停止</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6" name="文本框 25"/>
          <p:cNvSpPr txBox="1"/>
          <p:nvPr/>
        </p:nvSpPr>
        <p:spPr>
          <a:xfrm>
            <a:off x="8366822" y="5175686"/>
            <a:ext cx="203567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设备失联</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7" name="文本框 26"/>
          <p:cNvSpPr txBox="1"/>
          <p:nvPr/>
        </p:nvSpPr>
        <p:spPr>
          <a:xfrm>
            <a:off x="8366760" y="5631180"/>
            <a:ext cx="371919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电磁阀与水流量逻辑错误</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8" name="文本框 27"/>
          <p:cNvSpPr txBox="1"/>
          <p:nvPr/>
        </p:nvSpPr>
        <p:spPr>
          <a:xfrm>
            <a:off x="8366760" y="6086475"/>
            <a:ext cx="297370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冲水时间过长等</a:t>
            </a: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0" name="文本框 29"/>
          <p:cNvSpPr txBox="1"/>
          <p:nvPr/>
        </p:nvSpPr>
        <p:spPr>
          <a:xfrm>
            <a:off x="1646409" y="5176204"/>
            <a:ext cx="2120725"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设备连接状态变化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1" name="文本框 30"/>
          <p:cNvSpPr txBox="1"/>
          <p:nvPr/>
        </p:nvSpPr>
        <p:spPr>
          <a:xfrm>
            <a:off x="1646408" y="5606042"/>
            <a:ext cx="2120726"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启动停止动作变化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2" name="文本框 31"/>
          <p:cNvSpPr txBox="1"/>
          <p:nvPr/>
        </p:nvSpPr>
        <p:spPr>
          <a:xfrm>
            <a:off x="1663296" y="6086703"/>
            <a:ext cx="2103838"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728595" y="2381250"/>
            <a:ext cx="7362825" cy="1460500"/>
          </a:xfrm>
          <a:prstGeom prst="rect">
            <a:avLst/>
          </a:prstGeom>
        </p:spPr>
      </p:pic>
      <p:sp>
        <p:nvSpPr>
          <p:cNvPr id="14" name="文本框 13"/>
          <p:cNvSpPr txBox="1"/>
          <p:nvPr/>
        </p:nvSpPr>
        <p:spPr>
          <a:xfrm>
            <a:off x="3683000" y="3105785"/>
            <a:ext cx="58915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四、售后运维人员管理系统</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考勤管理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700936" y="1485052"/>
            <a:ext cx="2185084" cy="3404778"/>
          </a:xfrm>
          <a:prstGeom prst="rect">
            <a:avLst/>
          </a:prstGeom>
        </p:spPr>
        <p:txBody>
          <a:bodyPr wrap="square">
            <a:spAutoFit/>
          </a:bodyPr>
          <a:lstStyle/>
          <a:p>
            <a:pPr>
              <a:lnSpc>
                <a:spcPct val="150000"/>
              </a:lnSpc>
            </a:pPr>
            <a:r>
              <a:rPr lang="zh-CN" altLang="en-US" dirty="0">
                <a:solidFill>
                  <a:schemeClr val="accent1"/>
                </a:solidFill>
                <a:latin typeface="黑体" panose="02010609060101010101" pitchFamily="49" charset="-122"/>
                <a:ea typeface="黑体" panose="02010609060101010101" pitchFamily="49" charset="-122"/>
              </a:rPr>
              <a:t>手机</a:t>
            </a:r>
            <a:r>
              <a:rPr lang="en-US" altLang="zh-CN" dirty="0">
                <a:solidFill>
                  <a:schemeClr val="accent1"/>
                </a:solidFill>
                <a:latin typeface="黑体" panose="02010609060101010101" pitchFamily="49" charset="-122"/>
                <a:ea typeface="黑体" panose="02010609060101010101" pitchFamily="49" charset="-122"/>
              </a:rPr>
              <a:t>APP</a:t>
            </a:r>
            <a:r>
              <a:rPr lang="zh-CN" altLang="en-US" dirty="0">
                <a:solidFill>
                  <a:schemeClr val="accent1"/>
                </a:solidFill>
                <a:latin typeface="黑体" panose="02010609060101010101" pitchFamily="49" charset="-122"/>
                <a:ea typeface="黑体" panose="02010609060101010101" pitchFamily="49" charset="-122"/>
              </a:rPr>
              <a:t>定位考勤：</a:t>
            </a:r>
            <a:endParaRPr lang="en-US" altLang="zh-CN" dirty="0">
              <a:solidFill>
                <a:schemeClr val="accent1"/>
              </a:solidFill>
              <a:latin typeface="黑体" panose="02010609060101010101" pitchFamily="49" charset="-122"/>
              <a:ea typeface="黑体" panose="02010609060101010101" pitchFamily="49" charset="-122"/>
            </a:endParaRPr>
          </a:p>
          <a:p>
            <a:pPr>
              <a:lnSpc>
                <a:spcPct val="150000"/>
              </a:lnSpc>
            </a:pPr>
            <a:r>
              <a:rPr lang="zh-CN" altLang="zh-CN" sz="1600" dirty="0">
                <a:solidFill>
                  <a:schemeClr val="bg2">
                    <a:lumMod val="90000"/>
                  </a:schemeClr>
                </a:solidFill>
                <a:latin typeface="黑体" panose="02010609060101010101" pitchFamily="49" charset="-122"/>
                <a:ea typeface="黑体" panose="02010609060101010101" pitchFamily="49" charset="-122"/>
              </a:rPr>
              <a:t>卓振云净</a:t>
            </a:r>
            <a:r>
              <a:rPr lang="en-US" altLang="zh-CN" sz="1600" dirty="0">
                <a:solidFill>
                  <a:schemeClr val="bg2">
                    <a:lumMod val="90000"/>
                  </a:schemeClr>
                </a:solidFill>
                <a:latin typeface="黑体" panose="02010609060101010101" pitchFamily="49" charset="-122"/>
                <a:ea typeface="黑体" panose="02010609060101010101" pitchFamily="49" charset="-122"/>
              </a:rPr>
              <a:t>APP</a:t>
            </a:r>
            <a:r>
              <a:rPr lang="zh-CN" altLang="zh-CN" sz="1600" dirty="0">
                <a:solidFill>
                  <a:schemeClr val="bg2">
                    <a:lumMod val="90000"/>
                  </a:schemeClr>
                </a:solidFill>
                <a:latin typeface="黑体" panose="02010609060101010101" pitchFamily="49" charset="-122"/>
                <a:ea typeface="黑体" panose="02010609060101010101" pitchFamily="49" charset="-122"/>
              </a:rPr>
              <a:t>定位考勤，在</a:t>
            </a:r>
            <a:r>
              <a:rPr lang="en-US" altLang="zh-CN" sz="1600" dirty="0">
                <a:solidFill>
                  <a:schemeClr val="bg2">
                    <a:lumMod val="90000"/>
                  </a:schemeClr>
                </a:solidFill>
                <a:latin typeface="黑体" panose="02010609060101010101" pitchFamily="49" charset="-122"/>
                <a:ea typeface="黑体" panose="02010609060101010101" pitchFamily="49" charset="-122"/>
              </a:rPr>
              <a:t>APP</a:t>
            </a:r>
            <a:r>
              <a:rPr lang="zh-CN" altLang="zh-CN" sz="1600" dirty="0">
                <a:solidFill>
                  <a:schemeClr val="bg2">
                    <a:lumMod val="90000"/>
                  </a:schemeClr>
                </a:solidFill>
                <a:latin typeface="黑体" panose="02010609060101010101" pitchFamily="49" charset="-122"/>
                <a:ea typeface="黑体" panose="02010609060101010101" pitchFamily="49" charset="-122"/>
              </a:rPr>
              <a:t>上点击定位打开，实现清洁人员报道。点击开始清扫—结束清扫，可以记录清扫时间。后台对以上数据进行处理，获取清洁人员的工作情况。 </a:t>
            </a:r>
            <a:endParaRPr lang="zh-CN" altLang="zh-CN" sz="1600"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a42ebedfe48851eaa0d1df248606101"/>
          <p:cNvPicPr/>
          <p:nvPr/>
        </p:nvPicPr>
        <p:blipFill>
          <a:blip r:embed="rId2"/>
          <a:stretch>
            <a:fillRect/>
          </a:stretch>
        </p:blipFill>
        <p:spPr>
          <a:xfrm>
            <a:off x="2886020" y="1720191"/>
            <a:ext cx="2185084" cy="4483799"/>
          </a:xfrm>
          <a:prstGeom prst="rect">
            <a:avLst/>
          </a:prstGeom>
        </p:spPr>
      </p:pic>
      <p:sp>
        <p:nvSpPr>
          <p:cNvPr id="28" name="矩形 27"/>
          <p:cNvSpPr/>
          <p:nvPr/>
        </p:nvSpPr>
        <p:spPr>
          <a:xfrm>
            <a:off x="5565025" y="1485052"/>
            <a:ext cx="6043664" cy="1492716"/>
          </a:xfrm>
          <a:prstGeom prst="rect">
            <a:avLst/>
          </a:prstGeom>
        </p:spPr>
        <p:txBody>
          <a:bodyPr wrap="square">
            <a:spAutoFit/>
          </a:bodyPr>
          <a:lstStyle/>
          <a:p>
            <a:pPr>
              <a:lnSpc>
                <a:spcPct val="150000"/>
              </a:lnSpc>
            </a:pPr>
            <a:r>
              <a:rPr lang="zh-CN" altLang="zh-CN" dirty="0">
                <a:solidFill>
                  <a:schemeClr val="accent1"/>
                </a:solidFill>
                <a:latin typeface="黑体" panose="02010609060101010101" pitchFamily="49" charset="-122"/>
                <a:ea typeface="黑体" panose="02010609060101010101" pitchFamily="49" charset="-122"/>
              </a:rPr>
              <a:t>工作牌</a:t>
            </a:r>
            <a:r>
              <a:rPr lang="en-US" altLang="zh-CN" dirty="0">
                <a:solidFill>
                  <a:schemeClr val="accent1"/>
                </a:solidFill>
                <a:latin typeface="黑体" panose="02010609060101010101" pitchFamily="49" charset="-122"/>
                <a:ea typeface="黑体" panose="02010609060101010101" pitchFamily="49" charset="-122"/>
              </a:rPr>
              <a:t>RFID</a:t>
            </a:r>
            <a:r>
              <a:rPr lang="zh-CN" altLang="zh-CN" dirty="0">
                <a:solidFill>
                  <a:schemeClr val="accent1"/>
                </a:solidFill>
                <a:latin typeface="黑体" panose="02010609060101010101" pitchFamily="49" charset="-122"/>
                <a:ea typeface="黑体" panose="02010609060101010101" pitchFamily="49" charset="-122"/>
              </a:rPr>
              <a:t>考勤管理</a:t>
            </a:r>
            <a:r>
              <a:rPr lang="zh-CN" altLang="en-US" dirty="0">
                <a:solidFill>
                  <a:schemeClr val="accent1"/>
                </a:solidFill>
                <a:latin typeface="黑体" panose="02010609060101010101" pitchFamily="49" charset="-122"/>
                <a:ea typeface="黑体" panose="02010609060101010101" pitchFamily="49" charset="-122"/>
              </a:rPr>
              <a:t>：</a:t>
            </a:r>
            <a:endParaRPr lang="en-US" altLang="zh-CN" dirty="0">
              <a:solidFill>
                <a:schemeClr val="accent1"/>
              </a:solidFill>
              <a:latin typeface="黑体" panose="02010609060101010101" pitchFamily="49" charset="-122"/>
              <a:ea typeface="黑体" panose="02010609060101010101" pitchFamily="49" charset="-122"/>
            </a:endParaRPr>
          </a:p>
          <a:p>
            <a:r>
              <a:rPr lang="zh-CN" altLang="zh-CN" sz="1600" dirty="0">
                <a:solidFill>
                  <a:schemeClr val="bg2">
                    <a:lumMod val="90000"/>
                  </a:schemeClr>
                </a:solidFill>
                <a:latin typeface="黑体" panose="02010609060101010101" pitchFamily="49" charset="-122"/>
                <a:ea typeface="黑体" panose="02010609060101010101" pitchFamily="49" charset="-122"/>
              </a:rPr>
              <a:t>在厕所布置</a:t>
            </a:r>
            <a:r>
              <a:rPr lang="en-US" altLang="zh-CN" sz="1600" dirty="0">
                <a:solidFill>
                  <a:schemeClr val="bg2">
                    <a:lumMod val="90000"/>
                  </a:schemeClr>
                </a:solidFill>
                <a:latin typeface="黑体" panose="02010609060101010101" pitchFamily="49" charset="-122"/>
                <a:ea typeface="黑体" panose="02010609060101010101" pitchFamily="49" charset="-122"/>
              </a:rPr>
              <a:t>RFID</a:t>
            </a:r>
            <a:r>
              <a:rPr lang="zh-CN" altLang="zh-CN" sz="1600" dirty="0">
                <a:solidFill>
                  <a:schemeClr val="bg2">
                    <a:lumMod val="90000"/>
                  </a:schemeClr>
                </a:solidFill>
                <a:latin typeface="黑体" panose="02010609060101010101" pitchFamily="49" charset="-122"/>
                <a:ea typeface="黑体" panose="02010609060101010101" pitchFamily="49" charset="-122"/>
              </a:rPr>
              <a:t>读卡器，对环卫人员的工作牌进行感应，进而判断环卫人员的工作在岗情况以及工作时间，完成考勤管理。无源工作牌，感应范围可达</a:t>
            </a:r>
            <a:r>
              <a:rPr lang="en-US" altLang="zh-CN" sz="1600" dirty="0">
                <a:solidFill>
                  <a:schemeClr val="bg2">
                    <a:lumMod val="90000"/>
                  </a:schemeClr>
                </a:solidFill>
                <a:latin typeface="黑体" panose="02010609060101010101" pitchFamily="49" charset="-122"/>
                <a:ea typeface="黑体" panose="02010609060101010101" pitchFamily="49" charset="-122"/>
              </a:rPr>
              <a:t>8</a:t>
            </a:r>
            <a:r>
              <a:rPr lang="zh-CN" altLang="zh-CN" sz="1600" dirty="0">
                <a:solidFill>
                  <a:schemeClr val="bg2">
                    <a:lumMod val="90000"/>
                  </a:schemeClr>
                </a:solidFill>
                <a:latin typeface="黑体" panose="02010609060101010101" pitchFamily="49" charset="-122"/>
                <a:ea typeface="黑体" panose="02010609060101010101" pitchFamily="49" charset="-122"/>
              </a:rPr>
              <a:t>米，有源工作牌，具有</a:t>
            </a:r>
            <a:r>
              <a:rPr lang="en-US" altLang="zh-CN" sz="1600" dirty="0">
                <a:solidFill>
                  <a:schemeClr val="bg2">
                    <a:lumMod val="90000"/>
                  </a:schemeClr>
                </a:solidFill>
                <a:latin typeface="黑体" panose="02010609060101010101" pitchFamily="49" charset="-122"/>
                <a:ea typeface="黑体" panose="02010609060101010101" pitchFamily="49" charset="-122"/>
              </a:rPr>
              <a:t>20</a:t>
            </a:r>
            <a:r>
              <a:rPr lang="zh-CN" altLang="zh-CN" sz="1600" dirty="0">
                <a:solidFill>
                  <a:schemeClr val="bg2">
                    <a:lumMod val="90000"/>
                  </a:schemeClr>
                </a:solidFill>
                <a:latin typeface="黑体" panose="02010609060101010101" pitchFamily="49" charset="-122"/>
                <a:ea typeface="黑体" panose="02010609060101010101" pitchFamily="49" charset="-122"/>
              </a:rPr>
              <a:t>米的感应范围。</a:t>
            </a:r>
            <a:endParaRPr lang="zh-CN" altLang="zh-CN" sz="1600" dirty="0">
              <a:solidFill>
                <a:schemeClr val="bg2">
                  <a:lumMod val="90000"/>
                </a:schemeClr>
              </a:solidFill>
              <a:latin typeface="黑体" panose="02010609060101010101" pitchFamily="49" charset="-122"/>
              <a:ea typeface="黑体" panose="02010609060101010101" pitchFamily="49" charset="-122"/>
            </a:endParaRPr>
          </a:p>
          <a:p>
            <a:r>
              <a:rPr lang="zh-CN" altLang="zh-CN" sz="1600" dirty="0">
                <a:solidFill>
                  <a:schemeClr val="bg2">
                    <a:lumMod val="90000"/>
                  </a:schemeClr>
                </a:solidFill>
                <a:latin typeface="黑体" panose="02010609060101010101" pitchFamily="49" charset="-122"/>
                <a:ea typeface="黑体" panose="02010609060101010101" pitchFamily="49" charset="-122"/>
              </a:rPr>
              <a:t>此方案具有可靠性高，部署经济的特点。</a:t>
            </a:r>
            <a:endParaRPr lang="zh-CN" altLang="zh-CN" sz="1600" dirty="0">
              <a:solidFill>
                <a:schemeClr val="bg2">
                  <a:lumMod val="90000"/>
                </a:schemeClr>
              </a:solidFill>
              <a:latin typeface="黑体" panose="02010609060101010101" pitchFamily="49" charset="-122"/>
              <a:ea typeface="黑体" panose="02010609060101010101" pitchFamily="49" charset="-122"/>
            </a:endParaRPr>
          </a:p>
        </p:txBody>
      </p:sp>
      <p:pic>
        <p:nvPicPr>
          <p:cNvPr id="31" name="图片 30" descr="RFID考勤"/>
          <p:cNvPicPr/>
          <p:nvPr/>
        </p:nvPicPr>
        <p:blipFill>
          <a:blip r:embed="rId3"/>
          <a:stretch>
            <a:fillRect/>
          </a:stretch>
        </p:blipFill>
        <p:spPr>
          <a:xfrm>
            <a:off x="5690375" y="3077294"/>
            <a:ext cx="4868540" cy="3126696"/>
          </a:xfrm>
          <a:prstGeom prst="rect">
            <a:avLst/>
          </a:prstGeom>
        </p:spPr>
      </p:pic>
    </p:spTree>
  </p:cSld>
  <p:clrMapOvr>
    <a:masterClrMapping/>
  </p:clrMapOvr>
  <p:transition spd="slow" advTm="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工单管理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1249577" y="1716895"/>
            <a:ext cx="3072167" cy="3766865"/>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工单主要用于告警通知，故障处理，例行巡检等工作管理，系统支持自动派工和手动派工两种方式。可以在</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端进行工单查询，工单轮转，上传图片等，可以在网页端进行工单统计，手动派工，工单轮转等，实现较完善的环卫工作流管理。</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cef858815ee9c015ce1803114188ddf"/>
          <p:cNvPicPr/>
          <p:nvPr/>
        </p:nvPicPr>
        <p:blipFill>
          <a:blip r:embed="rId2"/>
          <a:stretch>
            <a:fillRect/>
          </a:stretch>
        </p:blipFill>
        <p:spPr>
          <a:xfrm>
            <a:off x="5013055" y="1393118"/>
            <a:ext cx="2083889" cy="4516535"/>
          </a:xfrm>
          <a:prstGeom prst="rect">
            <a:avLst/>
          </a:prstGeom>
        </p:spPr>
      </p:pic>
      <p:pic>
        <p:nvPicPr>
          <p:cNvPr id="13" name="图片 12" descr="bc52c97f8d4faba47d1ef966e93004d"/>
          <p:cNvPicPr/>
          <p:nvPr/>
        </p:nvPicPr>
        <p:blipFill>
          <a:blip r:embed="rId3"/>
          <a:stretch>
            <a:fillRect/>
          </a:stretch>
        </p:blipFill>
        <p:spPr>
          <a:xfrm>
            <a:off x="7734590" y="1393118"/>
            <a:ext cx="2083888" cy="4518983"/>
          </a:xfrm>
          <a:prstGeom prst="rect">
            <a:avLst/>
          </a:prstGeom>
        </p:spPr>
      </p:pic>
    </p:spTree>
  </p:cSld>
  <p:clrMapOvr>
    <a:masterClrMapping/>
  </p:clrMapOvr>
  <p:transition spd="slow" advTm="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巡检管理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9" name="矩形 8"/>
          <p:cNvSpPr/>
          <p:nvPr/>
        </p:nvSpPr>
        <p:spPr>
          <a:xfrm>
            <a:off x="1249577" y="1716895"/>
            <a:ext cx="3072167" cy="3766865"/>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系统支持巡检管理，为决策提供科学依据，从而提升环卫管理能力，减少设备维护和运维的成本，有助于及时发现隐患、处理隐患、跟踪及分析隐患，提升如厕者体验，获取良好的居民评价，从而大大提高企业经营效益，减少运营成本。</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34b2eefc00f0edb95627dc4fd1754a6"/>
          <p:cNvPicPr/>
          <p:nvPr/>
        </p:nvPicPr>
        <p:blipFill>
          <a:blip r:embed="rId2"/>
          <a:stretch>
            <a:fillRect/>
          </a:stretch>
        </p:blipFill>
        <p:spPr>
          <a:xfrm>
            <a:off x="5032479" y="1298090"/>
            <a:ext cx="2123992" cy="4604473"/>
          </a:xfrm>
          <a:prstGeom prst="rect">
            <a:avLst/>
          </a:prstGeom>
        </p:spPr>
      </p:pic>
      <p:pic>
        <p:nvPicPr>
          <p:cNvPr id="14" name="图片 13" descr="d39b78bb73dbbc75ed9b83211c50e4b"/>
          <p:cNvPicPr/>
          <p:nvPr/>
        </p:nvPicPr>
        <p:blipFill>
          <a:blip r:embed="rId3"/>
          <a:stretch>
            <a:fillRect/>
          </a:stretch>
        </p:blipFill>
        <p:spPr>
          <a:xfrm>
            <a:off x="7867206" y="1298090"/>
            <a:ext cx="2124508" cy="4604473"/>
          </a:xfrm>
          <a:prstGeom prst="rect">
            <a:avLst/>
          </a:prstGeom>
        </p:spPr>
      </p:pic>
      <p:pic>
        <p:nvPicPr>
          <p:cNvPr id="15" name="图片 14" descr="3654bc2d729e33c1ccc49514734fbf0"/>
          <p:cNvPicPr/>
          <p:nvPr/>
        </p:nvPicPr>
        <p:blipFill>
          <a:blip r:embed="rId4"/>
          <a:stretch>
            <a:fillRect/>
          </a:stretch>
        </p:blipFill>
        <p:spPr>
          <a:xfrm>
            <a:off x="5040305" y="1350463"/>
            <a:ext cx="2116166" cy="4586495"/>
          </a:xfrm>
          <a:prstGeom prst="rect">
            <a:avLst/>
          </a:prstGeom>
        </p:spPr>
      </p:pic>
    </p:spTree>
  </p:cSld>
  <p:clrMapOvr>
    <a:masterClrMapping/>
  </p:clrMapOvr>
  <p:transition spd="slow" advTm="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消耗品管理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1384330" y="1687759"/>
            <a:ext cx="2764158" cy="2935868"/>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系统可以对厕纸，洗手液等消耗品进行领用登记，同时结合消耗品智能检测设备，对消耗品进行管理，预警，同时对使用量进行合理性分析，减少消耗品浪费。</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3654bc2d729e33c1ccc49514734fbf0"/>
          <p:cNvPicPr/>
          <p:nvPr/>
        </p:nvPicPr>
        <p:blipFill>
          <a:blip r:embed="rId2"/>
          <a:stretch>
            <a:fillRect/>
          </a:stretch>
        </p:blipFill>
        <p:spPr>
          <a:xfrm>
            <a:off x="4738008" y="1495427"/>
            <a:ext cx="2116166" cy="4586495"/>
          </a:xfrm>
          <a:prstGeom prst="rect">
            <a:avLst/>
          </a:prstGeom>
        </p:spPr>
      </p:pic>
      <p:pic>
        <p:nvPicPr>
          <p:cNvPr id="5" name="图片 4" descr="图表, 散点图&#10;&#10;描述已自动生成"/>
          <p:cNvPicPr>
            <a:picLocks noChangeAspect="1"/>
          </p:cNvPicPr>
          <p:nvPr/>
        </p:nvPicPr>
        <p:blipFill>
          <a:blip r:embed="rId3"/>
          <a:stretch>
            <a:fillRect/>
          </a:stretch>
        </p:blipFill>
        <p:spPr>
          <a:xfrm>
            <a:off x="7314158" y="1495427"/>
            <a:ext cx="2207404" cy="4586495"/>
          </a:xfrm>
          <a:prstGeom prst="rect">
            <a:avLst/>
          </a:prstGeom>
        </p:spPr>
      </p:pic>
    </p:spTree>
  </p:cSld>
  <p:clrMapOvr>
    <a:masterClrMapping/>
  </p:clrMapOvr>
  <p:transition spd="slow" advTm="0">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728527" y="2381290"/>
            <a:ext cx="6049714" cy="1460500"/>
          </a:xfrm>
          <a:prstGeom prst="rect">
            <a:avLst/>
          </a:prstGeom>
        </p:spPr>
      </p:pic>
      <p:sp>
        <p:nvSpPr>
          <p:cNvPr id="14" name="文本框 13"/>
          <p:cNvSpPr txBox="1"/>
          <p:nvPr/>
        </p:nvSpPr>
        <p:spPr>
          <a:xfrm>
            <a:off x="3538584" y="3105834"/>
            <a:ext cx="5239657" cy="646331"/>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五、展示终端与系统软件</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a:solidFill>
                  <a:schemeClr val="accent1"/>
                </a:solidFill>
                <a:latin typeface="黑体" panose="02010609060101010101" pitchFamily="49" charset="-122"/>
                <a:ea typeface="黑体" panose="02010609060101010101" pitchFamily="49" charset="-122"/>
              </a:rPr>
              <a:t>系统软件：智慧运管平台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6" y="1214577"/>
            <a:ext cx="10917378" cy="2303964"/>
          </a:xfrm>
          <a:prstGeom prst="rect">
            <a:avLst/>
          </a:prstGeom>
        </p:spPr>
        <p:txBody>
          <a:bodyPr wrap="square">
            <a:spAutoFit/>
          </a:bodyPr>
          <a:lstStyle/>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智慧厕所管理平台是通微自主研发的一套集数据采集、处理、报警、记录、查询、运维一体的网络化管理业务综合软件平台，平台基于</a:t>
            </a:r>
            <a:r>
              <a:rPr lang="en-US" altLang="zh-CN" sz="1400" dirty="0">
                <a:solidFill>
                  <a:schemeClr val="bg2">
                    <a:lumMod val="90000"/>
                  </a:schemeClr>
                </a:solidFill>
                <a:latin typeface="黑体" panose="02010609060101010101" pitchFamily="49" charset="-122"/>
                <a:ea typeface="黑体" panose="02010609060101010101" pitchFamily="49" charset="-122"/>
              </a:rPr>
              <a:t>java</a:t>
            </a:r>
            <a:r>
              <a:rPr lang="zh-CN" altLang="zh-CN" sz="1400" dirty="0">
                <a:solidFill>
                  <a:schemeClr val="bg2">
                    <a:lumMod val="90000"/>
                  </a:schemeClr>
                </a:solidFill>
                <a:latin typeface="黑体" panose="02010609060101010101" pitchFamily="49" charset="-122"/>
                <a:ea typeface="黑体" panose="02010609060101010101" pitchFamily="49" charset="-122"/>
              </a:rPr>
              <a:t>开发，完全跨平台，可运行于</a:t>
            </a:r>
            <a:r>
              <a:rPr lang="en-US" altLang="zh-CN" sz="1400" dirty="0">
                <a:solidFill>
                  <a:schemeClr val="bg2">
                    <a:lumMod val="90000"/>
                  </a:schemeClr>
                </a:solidFill>
                <a:latin typeface="黑体" panose="02010609060101010101" pitchFamily="49" charset="-122"/>
                <a:ea typeface="黑体" panose="02010609060101010101" pitchFamily="49" charset="-122"/>
              </a:rPr>
              <a:t>windows/</a:t>
            </a:r>
            <a:r>
              <a:rPr lang="en-US" altLang="zh-CN" sz="1400" dirty="0" err="1">
                <a:solidFill>
                  <a:schemeClr val="bg2">
                    <a:lumMod val="90000"/>
                  </a:schemeClr>
                </a:solidFill>
                <a:latin typeface="黑体" panose="02010609060101010101" pitchFamily="49" charset="-122"/>
                <a:ea typeface="黑体" panose="02010609060101010101" pitchFamily="49" charset="-122"/>
              </a:rPr>
              <a:t>linux</a:t>
            </a:r>
            <a:r>
              <a:rPr lang="zh-CN" altLang="zh-CN" sz="1400" dirty="0">
                <a:solidFill>
                  <a:schemeClr val="bg2">
                    <a:lumMod val="90000"/>
                  </a:schemeClr>
                </a:solidFill>
                <a:latin typeface="黑体" panose="02010609060101010101" pitchFamily="49" charset="-122"/>
                <a:ea typeface="黑体" panose="02010609060101010101" pitchFamily="49" charset="-122"/>
              </a:rPr>
              <a:t>操作系统上，页面支持基于最新</a:t>
            </a:r>
            <a:r>
              <a:rPr lang="en-US" altLang="zh-CN" sz="1400" dirty="0">
                <a:solidFill>
                  <a:schemeClr val="bg2">
                    <a:lumMod val="90000"/>
                  </a:schemeClr>
                </a:solidFill>
                <a:latin typeface="黑体" panose="02010609060101010101" pitchFamily="49" charset="-122"/>
                <a:ea typeface="黑体" panose="02010609060101010101" pitchFamily="49" charset="-122"/>
              </a:rPr>
              <a:t>H5</a:t>
            </a:r>
            <a:r>
              <a:rPr lang="zh-CN" altLang="zh-CN" sz="1400" dirty="0">
                <a:solidFill>
                  <a:schemeClr val="bg2">
                    <a:lumMod val="90000"/>
                  </a:schemeClr>
                </a:solidFill>
                <a:latin typeface="黑体" panose="02010609060101010101" pitchFamily="49" charset="-122"/>
                <a:ea typeface="黑体" panose="02010609060101010101" pitchFamily="49" charset="-122"/>
              </a:rPr>
              <a:t>标准，既可以本地部署，也支持云端租赁；</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在监控中心服务器上安装集中监控平台软件，实时集中地监测各分布厕所的环境、使用的状态，根据需要远程遥控一些设备，如空调、灯光、风机等。对各种信息进行分级、分类处理，通过现场的告警和远程告警，并可通过电话、短信、邮件、微信等方式通知相关人员及时处理相关问题；集中监控平台软件糅合进了运营维护信息管理系统，将日常运维管理；</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集中监控管理平台可以接入多个厕所的数据进行集中的管理，进行全面的掌握和管理，单个厕所也自成一个独立的子系统，带有本地的展示管理界面。</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p:txBody>
      </p:sp>
      <p:pic>
        <p:nvPicPr>
          <p:cNvPr id="15" name="图片 14" descr="环卫大屏"/>
          <p:cNvPicPr/>
          <p:nvPr/>
        </p:nvPicPr>
        <p:blipFill>
          <a:blip r:embed="rId2"/>
          <a:stretch>
            <a:fillRect/>
          </a:stretch>
        </p:blipFill>
        <p:spPr>
          <a:xfrm>
            <a:off x="708660" y="3620770"/>
            <a:ext cx="5181600" cy="3014345"/>
          </a:xfrm>
          <a:prstGeom prst="rect">
            <a:avLst/>
          </a:prstGeom>
          <a:ln>
            <a:solidFill>
              <a:schemeClr val="accent1"/>
            </a:solidFill>
          </a:ln>
        </p:spPr>
      </p:pic>
      <p:pic>
        <p:nvPicPr>
          <p:cNvPr id="3" name="图片 2"/>
          <p:cNvPicPr>
            <a:picLocks noChangeAspect="1"/>
          </p:cNvPicPr>
          <p:nvPr>
            <p:custDataLst>
              <p:tags r:id="rId3"/>
            </p:custDataLst>
          </p:nvPr>
        </p:nvPicPr>
        <p:blipFill>
          <a:blip r:embed="rId4"/>
          <a:stretch>
            <a:fillRect/>
          </a:stretch>
        </p:blipFill>
        <p:spPr>
          <a:xfrm>
            <a:off x="6066790" y="3595370"/>
            <a:ext cx="5426075" cy="3052445"/>
          </a:xfrm>
          <a:prstGeom prst="rect">
            <a:avLst/>
          </a:prstGeom>
        </p:spPr>
      </p:pic>
    </p:spTree>
  </p:cSld>
  <p:clrMapOvr>
    <a:masterClrMapping/>
  </p:clrMapOvr>
  <p:transition spd="slow" advTm="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a:solidFill>
                  <a:schemeClr val="accent1"/>
                </a:solidFill>
                <a:latin typeface="黑体" panose="02010609060101010101" pitchFamily="49" charset="-122"/>
                <a:ea typeface="黑体" panose="02010609060101010101" pitchFamily="49" charset="-122"/>
              </a:rPr>
              <a:t>系统软件：智慧环卫管理平台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3" name="文本框 2"/>
          <p:cNvSpPr txBox="1"/>
          <p:nvPr/>
        </p:nvSpPr>
        <p:spPr>
          <a:xfrm>
            <a:off x="583310" y="1376413"/>
            <a:ext cx="11025379" cy="1200329"/>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集中监控平台软件的功能特点如下：</a:t>
            </a: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en-US" altLang="zh-CN" dirty="0">
                <a:solidFill>
                  <a:schemeClr val="bg2">
                    <a:lumMod val="90000"/>
                  </a:schemeClr>
                </a:solidFill>
                <a:latin typeface="黑体" panose="02010609060101010101" pitchFamily="49" charset="-122"/>
                <a:ea typeface="黑体" panose="02010609060101010101" pitchFamily="49" charset="-122"/>
              </a:rPr>
              <a:t>1.</a:t>
            </a:r>
            <a:r>
              <a:rPr lang="zh-CN" altLang="zh-CN" dirty="0">
                <a:solidFill>
                  <a:schemeClr val="bg2">
                    <a:lumMod val="90000"/>
                  </a:schemeClr>
                </a:solidFill>
                <a:latin typeface="黑体" panose="02010609060101010101" pitchFamily="49" charset="-122"/>
                <a:ea typeface="黑体" panose="02010609060101010101" pitchFamily="49" charset="-122"/>
              </a:rPr>
              <a:t>良好的人机界面</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2.</a:t>
            </a:r>
            <a:r>
              <a:rPr lang="zh-CN" altLang="zh-CN" dirty="0">
                <a:solidFill>
                  <a:schemeClr val="bg2">
                    <a:lumMod val="90000"/>
                  </a:schemeClr>
                </a:solidFill>
                <a:latin typeface="黑体" panose="02010609060101010101" pitchFamily="49" charset="-122"/>
                <a:ea typeface="黑体" panose="02010609060101010101" pitchFamily="49" charset="-122"/>
              </a:rPr>
              <a:t>操作员管理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3.</a:t>
            </a:r>
            <a:r>
              <a:rPr lang="zh-CN" altLang="zh-CN" dirty="0">
                <a:solidFill>
                  <a:schemeClr val="bg2">
                    <a:lumMod val="90000"/>
                  </a:schemeClr>
                </a:solidFill>
                <a:latin typeface="黑体" panose="02010609060101010101" pitchFamily="49" charset="-122"/>
                <a:ea typeface="黑体" panose="02010609060101010101" pitchFamily="49" charset="-122"/>
              </a:rPr>
              <a:t>报警管理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4.</a:t>
            </a:r>
            <a:r>
              <a:rPr lang="zh-CN" altLang="zh-CN" dirty="0">
                <a:solidFill>
                  <a:schemeClr val="bg2">
                    <a:lumMod val="90000"/>
                  </a:schemeClr>
                </a:solidFill>
                <a:latin typeface="黑体" panose="02010609060101010101" pitchFamily="49" charset="-122"/>
                <a:ea typeface="黑体" panose="02010609060101010101" pitchFamily="49" charset="-122"/>
              </a:rPr>
              <a:t>数据管理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5.</a:t>
            </a:r>
            <a:r>
              <a:rPr lang="zh-CN" altLang="zh-CN" dirty="0">
                <a:solidFill>
                  <a:schemeClr val="bg2">
                    <a:lumMod val="90000"/>
                  </a:schemeClr>
                </a:solidFill>
                <a:latin typeface="黑体" panose="02010609060101010101" pitchFamily="49" charset="-122"/>
                <a:ea typeface="黑体" panose="02010609060101010101" pitchFamily="49" charset="-122"/>
              </a:rPr>
              <a:t>远程控制与联动</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6.</a:t>
            </a:r>
            <a:r>
              <a:rPr lang="zh-CN" altLang="zh-CN" dirty="0">
                <a:solidFill>
                  <a:schemeClr val="bg2">
                    <a:lumMod val="90000"/>
                  </a:schemeClr>
                </a:solidFill>
                <a:latin typeface="黑体" panose="02010609060101010101" pitchFamily="49" charset="-122"/>
                <a:ea typeface="黑体" panose="02010609060101010101" pitchFamily="49" charset="-122"/>
              </a:rPr>
              <a:t>不断更新的运维功能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a:p>
            <a:endParaRPr kumimoji="1" lang="zh-CN" altLang="en-US" dirty="0"/>
          </a:p>
        </p:txBody>
      </p:sp>
      <p:pic>
        <p:nvPicPr>
          <p:cNvPr id="2" name="图片 1"/>
          <p:cNvPicPr>
            <a:picLocks noChangeAspect="1"/>
          </p:cNvPicPr>
          <p:nvPr>
            <p:custDataLst>
              <p:tags r:id="rId2"/>
            </p:custDataLst>
          </p:nvPr>
        </p:nvPicPr>
        <p:blipFill>
          <a:blip r:embed="rId3"/>
          <a:stretch>
            <a:fillRect/>
          </a:stretch>
        </p:blipFill>
        <p:spPr>
          <a:xfrm>
            <a:off x="6435725" y="2868930"/>
            <a:ext cx="5624830" cy="3261360"/>
          </a:xfrm>
          <a:prstGeom prst="rect">
            <a:avLst/>
          </a:prstGeom>
        </p:spPr>
      </p:pic>
      <p:pic>
        <p:nvPicPr>
          <p:cNvPr id="6" name="图片 5"/>
          <p:cNvPicPr>
            <a:picLocks noChangeAspect="1"/>
          </p:cNvPicPr>
          <p:nvPr>
            <p:custDataLst>
              <p:tags r:id="rId4"/>
            </p:custDataLst>
          </p:nvPr>
        </p:nvPicPr>
        <p:blipFill>
          <a:blip r:embed="rId5"/>
          <a:stretch>
            <a:fillRect/>
          </a:stretch>
        </p:blipFill>
        <p:spPr>
          <a:xfrm>
            <a:off x="109220" y="2769235"/>
            <a:ext cx="6181090" cy="3477260"/>
          </a:xfrm>
          <a:prstGeom prst="rect">
            <a:avLst/>
          </a:prstGeom>
        </p:spPr>
      </p:pic>
    </p:spTree>
  </p:cSld>
  <p:clrMapOvr>
    <a:masterClrMapping/>
  </p:clrMapOvr>
  <p:transition spd="slow" advTm="0">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智能移动端</a:t>
            </a:r>
            <a:r>
              <a:rPr lang="en-US" altLang="zh-CN" sz="4000" dirty="0">
                <a:solidFill>
                  <a:schemeClr val="accent1"/>
                </a:solidFill>
                <a:latin typeface="黑体" panose="02010609060101010101" pitchFamily="49" charset="-122"/>
                <a:ea typeface="黑体" panose="02010609060101010101" pitchFamily="49" charset="-122"/>
              </a:rPr>
              <a:t>APP</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7" y="1214577"/>
            <a:ext cx="3156568" cy="5013360"/>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卓振云净智慧厕所</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针对的使用对象是厕所管理者和环卫人员，通过</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可以实时掌握厕所的占用情况，环境情况，可以远程控制风机、除臭机动作等。可以及时接收告警通知等，基本可以做到一机全掌握。</a:t>
            </a: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同时</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具有工单发布，工单轮转功能，可以进行巡检登记和派工，具有考勤管理功能，是厕所管理者和环卫人员的好帮手。</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Screenshot_20210617_133426_com.tongwei.smarttoile"/>
          <p:cNvPicPr/>
          <p:nvPr/>
        </p:nvPicPr>
        <p:blipFill>
          <a:blip r:embed="rId2"/>
          <a:stretch>
            <a:fillRect/>
          </a:stretch>
        </p:blipFill>
        <p:spPr>
          <a:xfrm>
            <a:off x="3954746" y="1323462"/>
            <a:ext cx="2263173" cy="4904475"/>
          </a:xfrm>
          <a:prstGeom prst="rect">
            <a:avLst/>
          </a:prstGeom>
          <a:ln>
            <a:solidFill>
              <a:schemeClr val="accent1"/>
            </a:solidFill>
          </a:ln>
        </p:spPr>
      </p:pic>
      <p:pic>
        <p:nvPicPr>
          <p:cNvPr id="5" name="图片 4" descr="背景图案&#10;&#10;描述已自动生成"/>
          <p:cNvPicPr>
            <a:picLocks noChangeAspect="1"/>
          </p:cNvPicPr>
          <p:nvPr/>
        </p:nvPicPr>
        <p:blipFill>
          <a:blip r:embed="rId3"/>
          <a:stretch>
            <a:fillRect/>
          </a:stretch>
        </p:blipFill>
        <p:spPr>
          <a:xfrm>
            <a:off x="6560690" y="1320371"/>
            <a:ext cx="2361930" cy="4907566"/>
          </a:xfrm>
          <a:prstGeom prst="rect">
            <a:avLst/>
          </a:prstGeom>
          <a:ln>
            <a:solidFill>
              <a:schemeClr val="accent1"/>
            </a:solidFill>
          </a:ln>
        </p:spPr>
      </p:pic>
      <p:sp>
        <p:nvSpPr>
          <p:cNvPr id="6" name="文本框 5"/>
          <p:cNvSpPr txBox="1"/>
          <p:nvPr/>
        </p:nvSpPr>
        <p:spPr>
          <a:xfrm>
            <a:off x="9194285" y="2109643"/>
            <a:ext cx="2361929" cy="2308324"/>
          </a:xfrm>
          <a:prstGeom prst="rect">
            <a:avLst/>
          </a:prstGeom>
          <a:noFill/>
        </p:spPr>
        <p:txBody>
          <a:bodyPr wrap="square" rtlCol="0">
            <a:spAutoFit/>
          </a:bodyPr>
          <a:lstStyle/>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支持查看所有传感器数据</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支持查看所有传感器历史数据</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支持数据曲线分析</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支持附近厕所状态查询（需开放数据库）</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endParaRPr kumimoji="1" lang="zh-CN" altLang="en-US" dirty="0"/>
          </a:p>
        </p:txBody>
      </p:sp>
    </p:spTree>
  </p:cSld>
  <p:clrMapOvr>
    <a:masterClrMapping/>
  </p:clrMapOvr>
  <p:transition spd="slow" advTm="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微信小程序</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6" y="1214577"/>
            <a:ext cx="3243195" cy="5031377"/>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微信公众号链接“卓振云净”小程序，打开小程序，根据定位推荐最近公共厕所，点开厕所可见当前厕所的位置及其他详细信息，如：可用蹲位，空气质量，环境质量等。并有吐槽功能，反应厕所的各个不足之处，以便管理者及时处理。对于厕所使用者，通过微信搜索即可查看小程序，登录之后可进行厕所状态查询，评价等等， 如</a:t>
            </a:r>
            <a:r>
              <a:rPr lang="zh-CN" altLang="en-US" dirty="0">
                <a:solidFill>
                  <a:schemeClr val="bg2">
                    <a:lumMod val="90000"/>
                  </a:schemeClr>
                </a:solidFill>
                <a:latin typeface="黑体" panose="02010609060101010101" pitchFamily="49" charset="-122"/>
                <a:ea typeface="黑体" panose="02010609060101010101" pitchFamily="49" charset="-122"/>
              </a:rPr>
              <a:t>右</a:t>
            </a:r>
            <a:r>
              <a:rPr lang="zh-CN" altLang="zh-CN" dirty="0">
                <a:solidFill>
                  <a:schemeClr val="bg2">
                    <a:lumMod val="90000"/>
                  </a:schemeClr>
                </a:solidFill>
                <a:latin typeface="黑体" panose="02010609060101010101" pitchFamily="49" charset="-122"/>
                <a:ea typeface="黑体" panose="02010609060101010101" pitchFamily="49" charset="-122"/>
              </a:rPr>
              <a:t>图所</a:t>
            </a:r>
            <a:r>
              <a:rPr lang="zh-CN" altLang="en-US" dirty="0">
                <a:solidFill>
                  <a:schemeClr val="bg2">
                    <a:lumMod val="90000"/>
                  </a:schemeClr>
                </a:solidFill>
                <a:latin typeface="黑体" panose="02010609060101010101" pitchFamily="49" charset="-122"/>
                <a:ea typeface="黑体" panose="02010609060101010101" pitchFamily="49" charset="-122"/>
              </a:rPr>
              <a:t>示：</a:t>
            </a:r>
            <a:endParaRPr lang="zh-CN" altLang="zh-CN" dirty="0"/>
          </a:p>
        </p:txBody>
      </p:sp>
      <p:pic>
        <p:nvPicPr>
          <p:cNvPr id="13" name="图片 12"/>
          <p:cNvPicPr/>
          <p:nvPr/>
        </p:nvPicPr>
        <p:blipFill>
          <a:blip r:embed="rId2" cstate="print">
            <a:extLst>
              <a:ext uri="{28A0092B-C50C-407E-A947-70E740481C1C}">
                <a14:useLocalDpi xmlns:a14="http://schemas.microsoft.com/office/drawing/2010/main" val="0"/>
              </a:ext>
            </a:extLst>
          </a:blip>
          <a:srcRect/>
          <a:stretch>
            <a:fillRect/>
          </a:stretch>
        </p:blipFill>
        <p:spPr>
          <a:xfrm>
            <a:off x="3878981" y="1313158"/>
            <a:ext cx="2628270" cy="4675932"/>
          </a:xfrm>
          <a:prstGeom prst="rect">
            <a:avLst/>
          </a:prstGeom>
          <a:noFill/>
          <a:ln>
            <a:noFill/>
          </a:ln>
        </p:spPr>
      </p:pic>
      <p:sp>
        <p:nvSpPr>
          <p:cNvPr id="17" name="文本框 16"/>
          <p:cNvSpPr txBox="1"/>
          <p:nvPr/>
        </p:nvSpPr>
        <p:spPr>
          <a:xfrm>
            <a:off x="9599168" y="2082953"/>
            <a:ext cx="2009521" cy="1338828"/>
          </a:xfrm>
          <a:prstGeom prst="rect">
            <a:avLst/>
          </a:prstGeom>
          <a:noFill/>
        </p:spPr>
        <p:txBody>
          <a:bodyPr wrap="square" rtlCol="0">
            <a:spAutoFit/>
          </a:bodyPr>
          <a:lstStyle/>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支持厕所状态查询</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支持厕所评价</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支持厕所信息统计</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r>
              <a:rPr kumimoji="1" lang="en-US" altLang="zh-CN" dirty="0"/>
              <a:t>2.</a:t>
            </a:r>
            <a:endParaRPr kumimoji="1" lang="zh-CN" altLang="en-US" dirty="0"/>
          </a:p>
        </p:txBody>
      </p:sp>
      <p:pic>
        <p:nvPicPr>
          <p:cNvPr id="18" name="图片 17" descr="1551681911(1)"/>
          <p:cNvPicPr/>
          <p:nvPr/>
        </p:nvPicPr>
        <p:blipFill>
          <a:blip r:embed="rId3"/>
          <a:stretch>
            <a:fillRect/>
          </a:stretch>
        </p:blipFill>
        <p:spPr>
          <a:xfrm>
            <a:off x="6648600" y="1313159"/>
            <a:ext cx="2628270" cy="4675932"/>
          </a:xfrm>
          <a:prstGeom prst="rect">
            <a:avLst/>
          </a:prstGeom>
        </p:spPr>
      </p:pic>
    </p:spTree>
  </p:cSld>
  <p:clrMapOvr>
    <a:masterClrMapping/>
  </p:clrMapOvr>
  <p:transition spd="slow" advTm="0">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副标题 8"/>
          <p:cNvSpPr>
            <a:spLocks noGrp="1"/>
          </p:cNvSpPr>
          <p:nvPr>
            <p:ph type="subTitle" idx="1"/>
          </p:nvPr>
        </p:nvSpPr>
        <p:spPr>
          <a:xfrm>
            <a:off x="1339595" y="2601119"/>
            <a:ext cx="9144000" cy="1655762"/>
          </a:xfrm>
        </p:spPr>
        <p:txBody>
          <a:bodyPr>
            <a:normAutofit fontScale="92500" lnSpcReduction="10000"/>
          </a:bodyPr>
          <a:lstStyle/>
          <a:p>
            <a:pPr>
              <a:lnSpc>
                <a:spcPct val="100000"/>
              </a:lnSpc>
            </a:pPr>
            <a:r>
              <a:rPr lang="zh-CN" altLang="en-US"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感谢观看</a:t>
            </a:r>
            <a:endParaRPr lang="en-US" altLang="zh-CN"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a:p>
            <a:pPr>
              <a:lnSpc>
                <a:spcPct val="100000"/>
              </a:lnSpc>
            </a:pPr>
            <a:r>
              <a:rPr lang="en-US" altLang="zh-CN"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THANKS</a:t>
            </a:r>
            <a:endParaRPr lang="zh-CN" altLang="en-US"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Tree>
  </p:cSld>
  <p:clrMapOvr>
    <a:masterClrMapping/>
  </p:clrMapOvr>
  <p:transition spd="slow" advTm="0">
    <p:push dir="u"/>
  </p:transition>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COMMONDATA" val="eyJoZGlkIjoiMDllZWFmODEyMmQ5MDIxOTNkMTZlNWNmNjVmNjQ1Nz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3887</Words>
  <Application>WPS 演示</Application>
  <PresentationFormat>宽屏</PresentationFormat>
  <Paragraphs>189</Paragraphs>
  <Slides>22</Slides>
  <Notes>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22</vt:i4>
      </vt:variant>
    </vt:vector>
  </HeadingPairs>
  <TitlesOfParts>
    <vt:vector size="38" baseType="lpstr">
      <vt:lpstr>Arial</vt:lpstr>
      <vt:lpstr>宋体</vt:lpstr>
      <vt:lpstr>Wingdings</vt:lpstr>
      <vt:lpstr>HuXiaoBo-NanShen</vt:lpstr>
      <vt:lpstr>华文新魏</vt:lpstr>
      <vt:lpstr>黑体</vt:lpstr>
      <vt:lpstr>Times New Roman</vt:lpstr>
      <vt:lpstr>等线</vt:lpstr>
      <vt:lpstr>微软雅黑</vt:lpstr>
      <vt:lpstr>Arial Unicode MS</vt:lpstr>
      <vt:lpstr>等线 Light</vt:lpstr>
      <vt:lpstr>Calibri</vt:lpstr>
      <vt:lpstr>华文隶书</vt:lpstr>
      <vt:lpstr>华文行楷</vt:lpstr>
      <vt:lpstr>华文细黑</vt:lpstr>
      <vt:lpstr>Office 主题​​</vt:lpstr>
      <vt:lpstr>冲水箱物联网解决方案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智慧厕所解决方案</dc:title>
  <dc:creator>2229455978@qq.com</dc:creator>
  <cp:lastModifiedBy>蔡成想</cp:lastModifiedBy>
  <cp:revision>91</cp:revision>
  <dcterms:created xsi:type="dcterms:W3CDTF">2021-07-29T06:35:00Z</dcterms:created>
  <dcterms:modified xsi:type="dcterms:W3CDTF">2023-12-12T05:48:32Z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F5BD671B64584C76BBA3FE90A7F768AC</vt:lpwstr>
  </property>
  <property fmtid="{D5CDD505-2E9C-101B-9397-08002B2CF9AE}" pid="3" name="KSOProductBuildVer">
    <vt:lpwstr>2052-12.1.0.15712</vt:lpwstr>
  </property>
</Properties>
</file>