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21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1" Type="http://schemas.openxmlformats.org/officeDocument/2006/relationships/slide" Target="slides/slide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7"/>
          <p:cNvSpPr txBox="1"/>
          <p:nvPr/>
        </p:nvSpPr>
        <p:spPr>
          <a:xfrm>
            <a:off x="640080" y="640080"/>
            <a:ext cx="29260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 b="1">
                <a:solidFill>
                  <a:srgbClr val="D6EBFF"/>
                </a:solidFill>
                <a:latin typeface="Microsoft YaHei"/>
                <a:ea typeface="Microsoft YaHei"/>
              </a:rPr>
              <a:t>3.2 智慧安全与环保子系统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40080" y="1170432"/>
            <a:ext cx="603504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3400" b="1">
                <a:solidFill>
                  <a:srgbClr val="FFFFFF"/>
                </a:solidFill>
                <a:latin typeface="Microsoft YaHei"/>
                <a:ea typeface="Microsoft YaHei"/>
              </a:rPr>
              <a:t>园区智慧安全与环保子系统方案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76656" y="2176272"/>
            <a:ext cx="62179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600">
                <a:solidFill>
                  <a:srgbClr val="D6EBFF"/>
                </a:solidFill>
                <a:latin typeface="Microsoft YaHei"/>
                <a:ea typeface="Microsoft YaHei"/>
              </a:rPr>
              <a:t>安全生产监管 × 环境在线监测 × 能耗监测</a:t>
            </a:r>
          </a:p>
        </p:txBody>
      </p:sp>
      <p:sp>
        <p:nvSpPr>
          <p:cNvPr id="10" name="Shape 10"/>
          <p:cNvSpPr/>
          <p:nvPr/>
        </p:nvSpPr>
        <p:spPr>
          <a:xfrm>
            <a:off x="658368" y="2971800"/>
            <a:ext cx="1325880" cy="347472"/>
          </a:xfrm>
          <a:prstGeom prst="roundRect">
            <a:avLst/>
          </a:prstGeom>
          <a:solidFill>
            <a:srgbClr val="0F5EA8"/>
          </a:solidFill>
          <a:ln w="12700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11"/>
          <p:cNvSpPr txBox="1"/>
          <p:nvPr/>
        </p:nvSpPr>
        <p:spPr>
          <a:xfrm>
            <a:off x="722376" y="3054096"/>
            <a:ext cx="1197864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FFFFFF"/>
                </a:solidFill>
                <a:latin typeface="Microsoft YaHei"/>
                <a:ea typeface="Microsoft YaHei"/>
              </a:rPr>
              <a:t>AI视频分析</a:t>
            </a:r>
          </a:p>
        </p:txBody>
      </p:sp>
      <p:sp>
        <p:nvSpPr>
          <p:cNvPr id="12" name="Shape 12"/>
          <p:cNvSpPr/>
          <p:nvPr/>
        </p:nvSpPr>
        <p:spPr>
          <a:xfrm>
            <a:off x="2112264" y="2971800"/>
            <a:ext cx="1078992" cy="347472"/>
          </a:xfrm>
          <a:prstGeom prst="roundRect">
            <a:avLst/>
          </a:prstGeom>
          <a:solidFill>
            <a:srgbClr val="0F5EA8"/>
          </a:solidFill>
          <a:ln w="12700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3"/>
          <p:cNvSpPr txBox="1"/>
          <p:nvPr/>
        </p:nvSpPr>
        <p:spPr>
          <a:xfrm>
            <a:off x="2176272" y="3054096"/>
            <a:ext cx="95097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FFFFFF"/>
                </a:solidFill>
                <a:latin typeface="Microsoft YaHei"/>
                <a:ea typeface="Microsoft YaHei"/>
              </a:rPr>
              <a:t>重大危险源</a:t>
            </a:r>
          </a:p>
        </p:txBody>
      </p:sp>
      <p:sp>
        <p:nvSpPr>
          <p:cNvPr id="14" name="Shape 14"/>
          <p:cNvSpPr/>
          <p:nvPr/>
        </p:nvSpPr>
        <p:spPr>
          <a:xfrm>
            <a:off x="3319272" y="2971800"/>
            <a:ext cx="1078992" cy="347472"/>
          </a:xfrm>
          <a:prstGeom prst="roundRect">
            <a:avLst/>
          </a:prstGeom>
          <a:solidFill>
            <a:srgbClr val="0F5EA8"/>
          </a:solidFill>
          <a:ln w="12700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5"/>
          <p:cNvSpPr txBox="1"/>
          <p:nvPr/>
        </p:nvSpPr>
        <p:spPr>
          <a:xfrm>
            <a:off x="3383280" y="3054096"/>
            <a:ext cx="95097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FFFFFF"/>
                </a:solidFill>
                <a:latin typeface="Microsoft YaHei"/>
                <a:ea typeface="Microsoft YaHei"/>
              </a:rPr>
              <a:t>污染源溯源</a:t>
            </a:r>
          </a:p>
        </p:txBody>
      </p:sp>
      <p:sp>
        <p:nvSpPr>
          <p:cNvPr id="16" name="Shape 16"/>
          <p:cNvSpPr/>
          <p:nvPr/>
        </p:nvSpPr>
        <p:spPr>
          <a:xfrm>
            <a:off x="4526280" y="2971800"/>
            <a:ext cx="1078992" cy="347472"/>
          </a:xfrm>
          <a:prstGeom prst="roundRect">
            <a:avLst/>
          </a:prstGeom>
          <a:solidFill>
            <a:srgbClr val="0F5EA8"/>
          </a:solidFill>
          <a:ln w="12700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7"/>
          <p:cNvSpPr txBox="1"/>
          <p:nvPr/>
        </p:nvSpPr>
        <p:spPr>
          <a:xfrm>
            <a:off x="4590288" y="3054096"/>
            <a:ext cx="95097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FFFFFF"/>
                </a:solidFill>
                <a:latin typeface="Microsoft YaHei"/>
                <a:ea typeface="Microsoft YaHei"/>
              </a:rPr>
              <a:t>能耗统计</a:t>
            </a:r>
          </a:p>
        </p:txBody>
      </p:sp>
      <p:sp>
        <p:nvSpPr>
          <p:cNvPr id="18" name="Shape 18"/>
          <p:cNvSpPr/>
          <p:nvPr/>
        </p:nvSpPr>
        <p:spPr>
          <a:xfrm>
            <a:off x="5733288" y="2971800"/>
            <a:ext cx="1078992" cy="347472"/>
          </a:xfrm>
          <a:prstGeom prst="roundRect">
            <a:avLst/>
          </a:prstGeom>
          <a:solidFill>
            <a:srgbClr val="0F5EA8"/>
          </a:solidFill>
          <a:ln w="12700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9"/>
          <p:cNvSpPr txBox="1"/>
          <p:nvPr/>
        </p:nvSpPr>
        <p:spPr>
          <a:xfrm>
            <a:off x="5797296" y="3054096"/>
            <a:ext cx="95097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FFFFFF"/>
                </a:solidFill>
                <a:latin typeface="Microsoft YaHei"/>
                <a:ea typeface="Microsoft YaHei"/>
              </a:rPr>
              <a:t>预算估算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58368" y="4279392"/>
            <a:ext cx="310896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D6EBFF"/>
                </a:solidFill>
                <a:latin typeface="Microsoft YaHei"/>
                <a:ea typeface="Microsoft YaHei"/>
              </a:rPr>
              <a:t>广州通微智慧科技有限公司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58368" y="4553712"/>
            <a:ext cx="128016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>
                <a:solidFill>
                  <a:srgbClr val="A9CAE7"/>
                </a:solidFill>
                <a:latin typeface="Microsoft YaHei"/>
                <a:ea typeface="Microsoft YaHei"/>
              </a:rPr>
              <a:t>2026年6月</a:t>
            </a:r>
          </a:p>
        </p:txBody>
      </p:sp>
      <p:pic>
        <p:nvPicPr>
          <p:cNvPr id="22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304" y="301752"/>
            <a:ext cx="1444752" cy="6217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目录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精简为九个部分，围绕园区安全、环保、能耗、预算和案例展开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1" name="Shape 11"/>
          <p:cNvSpPr/>
          <p:nvPr/>
        </p:nvSpPr>
        <p:spPr>
          <a:xfrm>
            <a:off x="749808" y="1417320"/>
            <a:ext cx="338328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914400" y="153619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408176" y="1527048"/>
            <a:ext cx="23317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15324A"/>
                </a:solidFill>
                <a:latin typeface="Microsoft YaHei"/>
                <a:ea typeface="Microsoft YaHei"/>
              </a:rPr>
              <a:t>园区介绍</a:t>
            </a:r>
          </a:p>
        </p:txBody>
      </p:sp>
      <p:sp>
        <p:nvSpPr>
          <p:cNvPr id="14" name="Shape 14"/>
          <p:cNvSpPr/>
          <p:nvPr/>
        </p:nvSpPr>
        <p:spPr>
          <a:xfrm>
            <a:off x="749808" y="2075688"/>
            <a:ext cx="338328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5"/>
          <p:cNvSpPr txBox="1"/>
          <p:nvPr/>
        </p:nvSpPr>
        <p:spPr>
          <a:xfrm>
            <a:off x="914400" y="2194560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408176" y="2185416"/>
            <a:ext cx="23317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15324A"/>
                </a:solidFill>
                <a:latin typeface="Microsoft YaHei"/>
                <a:ea typeface="Microsoft YaHei"/>
              </a:rPr>
              <a:t>经济技术指标统计</a:t>
            </a:r>
          </a:p>
        </p:txBody>
      </p:sp>
      <p:sp>
        <p:nvSpPr>
          <p:cNvPr id="17" name="Shape 17"/>
          <p:cNvSpPr/>
          <p:nvPr/>
        </p:nvSpPr>
        <p:spPr>
          <a:xfrm>
            <a:off x="749808" y="2734056"/>
            <a:ext cx="338328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8"/>
          <p:cNvSpPr txBox="1"/>
          <p:nvPr/>
        </p:nvSpPr>
        <p:spPr>
          <a:xfrm>
            <a:off x="914400" y="2852928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408176" y="2843784"/>
            <a:ext cx="23317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15324A"/>
                </a:solidFill>
                <a:latin typeface="Microsoft YaHei"/>
                <a:ea typeface="Microsoft YaHei"/>
              </a:rPr>
              <a:t>建设目标与总体架构</a:t>
            </a:r>
          </a:p>
        </p:txBody>
      </p:sp>
      <p:sp>
        <p:nvSpPr>
          <p:cNvPr id="20" name="Shape 20"/>
          <p:cNvSpPr/>
          <p:nvPr/>
        </p:nvSpPr>
        <p:spPr>
          <a:xfrm>
            <a:off x="749808" y="3392424"/>
            <a:ext cx="338328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21"/>
          <p:cNvSpPr txBox="1"/>
          <p:nvPr/>
        </p:nvSpPr>
        <p:spPr>
          <a:xfrm>
            <a:off x="914400" y="3511296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1408176" y="3502152"/>
            <a:ext cx="23317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15324A"/>
                </a:solidFill>
                <a:latin typeface="Microsoft YaHei"/>
                <a:ea typeface="Microsoft YaHei"/>
              </a:rPr>
              <a:t>安全生产智能监管</a:t>
            </a:r>
          </a:p>
        </p:txBody>
      </p:sp>
      <p:sp>
        <p:nvSpPr>
          <p:cNvPr id="23" name="Shape 23"/>
          <p:cNvSpPr/>
          <p:nvPr/>
        </p:nvSpPr>
        <p:spPr>
          <a:xfrm>
            <a:off x="4727448" y="1417320"/>
            <a:ext cx="338328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4"/>
          <p:cNvSpPr txBox="1"/>
          <p:nvPr/>
        </p:nvSpPr>
        <p:spPr>
          <a:xfrm>
            <a:off x="4892040" y="153619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5385816" y="1527048"/>
            <a:ext cx="23317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15324A"/>
                </a:solidFill>
                <a:latin typeface="Microsoft YaHei"/>
                <a:ea typeface="Microsoft YaHei"/>
              </a:rPr>
              <a:t>生态环境在线监测</a:t>
            </a:r>
          </a:p>
        </p:txBody>
      </p:sp>
      <p:sp>
        <p:nvSpPr>
          <p:cNvPr id="26" name="Shape 26"/>
          <p:cNvSpPr/>
          <p:nvPr/>
        </p:nvSpPr>
        <p:spPr>
          <a:xfrm>
            <a:off x="4727448" y="2075688"/>
            <a:ext cx="338328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7"/>
          <p:cNvSpPr txBox="1"/>
          <p:nvPr/>
        </p:nvSpPr>
        <p:spPr>
          <a:xfrm>
            <a:off x="4892040" y="2194560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5385816" y="2185416"/>
            <a:ext cx="23317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15324A"/>
                </a:solidFill>
                <a:latin typeface="Microsoft YaHei"/>
                <a:ea typeface="Microsoft YaHei"/>
              </a:rPr>
              <a:t>能耗监测</a:t>
            </a:r>
          </a:p>
        </p:txBody>
      </p:sp>
      <p:sp>
        <p:nvSpPr>
          <p:cNvPr id="29" name="Shape 29"/>
          <p:cNvSpPr/>
          <p:nvPr/>
        </p:nvSpPr>
        <p:spPr>
          <a:xfrm>
            <a:off x="4727448" y="2734056"/>
            <a:ext cx="338328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30"/>
          <p:cNvSpPr txBox="1"/>
          <p:nvPr/>
        </p:nvSpPr>
        <p:spPr>
          <a:xfrm>
            <a:off x="4892040" y="2852928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07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5385816" y="2843784"/>
            <a:ext cx="23317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15324A"/>
                </a:solidFill>
                <a:latin typeface="Microsoft YaHei"/>
                <a:ea typeface="Microsoft YaHei"/>
              </a:rPr>
              <a:t>实施部署与预算</a:t>
            </a:r>
          </a:p>
        </p:txBody>
      </p:sp>
      <p:sp>
        <p:nvSpPr>
          <p:cNvPr id="32" name="Shape 32"/>
          <p:cNvSpPr/>
          <p:nvPr/>
        </p:nvSpPr>
        <p:spPr>
          <a:xfrm>
            <a:off x="4727448" y="3392424"/>
            <a:ext cx="338328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3"/>
          <p:cNvSpPr txBox="1"/>
          <p:nvPr/>
        </p:nvSpPr>
        <p:spPr>
          <a:xfrm>
            <a:off x="4892040" y="3511296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08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5385816" y="3502152"/>
            <a:ext cx="23317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15324A"/>
                </a:solidFill>
                <a:latin typeface="Microsoft YaHei"/>
                <a:ea typeface="Microsoft YaHei"/>
              </a:rPr>
              <a:t>代表案例</a:t>
            </a:r>
          </a:p>
        </p:txBody>
      </p:sp>
      <p:sp>
        <p:nvSpPr>
          <p:cNvPr id="36" name="Shape 36"/>
          <p:cNvSpPr/>
          <p:nvPr/>
        </p:nvSpPr>
        <p:spPr>
          <a:xfrm>
            <a:off x="4727448" y="4050792"/>
            <a:ext cx="338328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7"/>
          <p:cNvSpPr txBox="1"/>
          <p:nvPr/>
        </p:nvSpPr>
        <p:spPr>
          <a:xfrm>
            <a:off x="4892040" y="4169664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09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5385816" y="4160520"/>
            <a:ext cx="23317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15324A"/>
                </a:solidFill>
                <a:latin typeface="Microsoft YaHei"/>
                <a:ea typeface="Microsoft YaHei"/>
              </a:rPr>
              <a:t>预期价值与亮点</a:t>
            </a:r>
          </a:p>
        </p:txBody>
      </p:sp>
      <p:pic>
        <p:nvPicPr>
          <p:cNvPr id="35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园区介绍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以安全可控、环保达标、能耗透明为建设主线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11" name="Shape 11"/>
          <p:cNvSpPr/>
          <p:nvPr/>
        </p:nvSpPr>
        <p:spPr>
          <a:xfrm>
            <a:off x="658368" y="1389888"/>
            <a:ext cx="3246120" cy="2697480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EAF7E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932688" y="1719072"/>
            <a:ext cx="2606040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800" b="1">
                <a:solidFill>
                  <a:srgbClr val="003C7A"/>
                </a:solidFill>
                <a:latin typeface="Microsoft YaHei"/>
                <a:ea typeface="Microsoft YaHei"/>
              </a:rPr>
              <a:t>园区定位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932688" y="2212848"/>
            <a:ext cx="2615184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>
                <a:solidFill>
                  <a:srgbClr val="15324A"/>
                </a:solidFill>
                <a:latin typeface="Microsoft YaHei"/>
                <a:ea typeface="Microsoft YaHei"/>
              </a:rPr>
              <a:t>以先进制造、新材料及配套服务为主的产业园区。</a:t>
            </a:r>
          </a:p>
          <a:p>
            <a:pPr algn="l"/>
            <a:r>
              <a:rPr lang="zh-CN" sz="1200">
                <a:solidFill>
                  <a:srgbClr val="15324A"/>
                </a:solidFill>
                <a:latin typeface="Microsoft YaHei"/>
                <a:ea typeface="Microsoft YaHei"/>
              </a:rPr>
              <a:t>安全、环保、能耗数据需要统一采集、统一分析、统一处置。</a:t>
            </a:r>
          </a:p>
        </p:txBody>
      </p:sp>
      <p:sp>
        <p:nvSpPr>
          <p:cNvPr id="14" name="Shape 14"/>
          <p:cNvSpPr/>
          <p:nvPr/>
        </p:nvSpPr>
        <p:spPr>
          <a:xfrm>
            <a:off x="932688" y="3419856"/>
            <a:ext cx="1901952" cy="384048"/>
          </a:xfrm>
          <a:prstGeom prst="round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5"/>
          <p:cNvSpPr txBox="1"/>
          <p:nvPr/>
        </p:nvSpPr>
        <p:spPr>
          <a:xfrm>
            <a:off x="1078992" y="3520440"/>
            <a:ext cx="1572768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50" b="1">
                <a:solidFill>
                  <a:srgbClr val="FFFFFF"/>
                </a:solidFill>
                <a:latin typeface="Microsoft YaHei"/>
                <a:ea typeface="Microsoft YaHei"/>
              </a:rPr>
              <a:t>数据驱动园区治理</a:t>
            </a:r>
          </a:p>
        </p:txBody>
      </p:sp>
      <p:sp>
        <p:nvSpPr>
          <p:cNvPr id="16" name="Shape 16"/>
          <p:cNvSpPr/>
          <p:nvPr/>
        </p:nvSpPr>
        <p:spPr>
          <a:xfrm>
            <a:off x="4297680" y="1371600"/>
            <a:ext cx="1700784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7"/>
          <p:cNvSpPr/>
          <p:nvPr/>
        </p:nvSpPr>
        <p:spPr>
          <a:xfrm>
            <a:off x="4297680" y="1371600"/>
            <a:ext cx="73152" cy="98755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8"/>
          <p:cNvSpPr txBox="1"/>
          <p:nvPr/>
        </p:nvSpPr>
        <p:spPr>
          <a:xfrm>
            <a:off x="4462272" y="1517904"/>
            <a:ext cx="142646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 b="1">
                <a:solidFill>
                  <a:srgbClr val="003C7A"/>
                </a:solidFill>
                <a:latin typeface="Microsoft YaHei"/>
                <a:ea typeface="Microsoft YaHei"/>
              </a:rPr>
              <a:t>重点场景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4462272" y="1847088"/>
            <a:ext cx="142646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镁合金加工</a:t>
            </a:r>
          </a:p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危化品存储</a:t>
            </a:r>
          </a:p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企业排口 / 厂界</a:t>
            </a:r>
          </a:p>
        </p:txBody>
      </p:sp>
      <p:sp>
        <p:nvSpPr>
          <p:cNvPr id="20" name="Shape 20"/>
          <p:cNvSpPr/>
          <p:nvPr/>
        </p:nvSpPr>
        <p:spPr>
          <a:xfrm>
            <a:off x="6263640" y="1371600"/>
            <a:ext cx="1700784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21"/>
          <p:cNvSpPr/>
          <p:nvPr/>
        </p:nvSpPr>
        <p:spPr>
          <a:xfrm>
            <a:off x="6263640" y="1371600"/>
            <a:ext cx="73152" cy="98755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2"/>
          <p:cNvSpPr txBox="1"/>
          <p:nvPr/>
        </p:nvSpPr>
        <p:spPr>
          <a:xfrm>
            <a:off x="6428232" y="1517904"/>
            <a:ext cx="142646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 b="1">
                <a:solidFill>
                  <a:srgbClr val="003C7A"/>
                </a:solidFill>
                <a:latin typeface="Microsoft YaHei"/>
                <a:ea typeface="Microsoft YaHei"/>
              </a:rPr>
              <a:t>管理对象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6428232" y="1847088"/>
            <a:ext cx="142646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企业、设备、人员</a:t>
            </a:r>
          </a:p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能源、排放、告警</a:t>
            </a:r>
          </a:p>
        </p:txBody>
      </p:sp>
      <p:sp>
        <p:nvSpPr>
          <p:cNvPr id="24" name="Shape 24"/>
          <p:cNvSpPr/>
          <p:nvPr/>
        </p:nvSpPr>
        <p:spPr>
          <a:xfrm>
            <a:off x="4297680" y="2670048"/>
            <a:ext cx="1700784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5"/>
          <p:cNvSpPr/>
          <p:nvPr/>
        </p:nvSpPr>
        <p:spPr>
          <a:xfrm>
            <a:off x="4297680" y="2670048"/>
            <a:ext cx="73152" cy="98755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6"/>
          <p:cNvSpPr txBox="1"/>
          <p:nvPr/>
        </p:nvSpPr>
        <p:spPr>
          <a:xfrm>
            <a:off x="4462272" y="2816352"/>
            <a:ext cx="142646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 b="1">
                <a:solidFill>
                  <a:srgbClr val="003C7A"/>
                </a:solidFill>
                <a:latin typeface="Microsoft YaHei"/>
                <a:ea typeface="Microsoft YaHei"/>
              </a:rPr>
              <a:t>建设方向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4462272" y="3145536"/>
            <a:ext cx="142646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安全风险可视</a:t>
            </a:r>
          </a:p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环境质量可证</a:t>
            </a:r>
          </a:p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能耗成本可控</a:t>
            </a:r>
          </a:p>
        </p:txBody>
      </p:sp>
      <p:sp>
        <p:nvSpPr>
          <p:cNvPr id="28" name="Shape 28"/>
          <p:cNvSpPr/>
          <p:nvPr/>
        </p:nvSpPr>
        <p:spPr>
          <a:xfrm>
            <a:off x="6263640" y="2670048"/>
            <a:ext cx="1700784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9"/>
          <p:cNvSpPr/>
          <p:nvPr/>
        </p:nvSpPr>
        <p:spPr>
          <a:xfrm>
            <a:off x="6263640" y="2670048"/>
            <a:ext cx="73152" cy="98755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30"/>
          <p:cNvSpPr txBox="1"/>
          <p:nvPr/>
        </p:nvSpPr>
        <p:spPr>
          <a:xfrm>
            <a:off x="6428232" y="2816352"/>
            <a:ext cx="142646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 b="1">
                <a:solidFill>
                  <a:srgbClr val="003C7A"/>
                </a:solidFill>
                <a:latin typeface="Microsoft YaHei"/>
                <a:ea typeface="Microsoft YaHei"/>
              </a:rPr>
              <a:t>平台要求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6428232" y="3145536"/>
            <a:ext cx="142646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统一接入</a:t>
            </a:r>
          </a:p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分级预警</a:t>
            </a:r>
          </a:p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闭环留痕</a:t>
            </a:r>
          </a:p>
        </p:txBody>
      </p:sp>
      <p:pic>
        <p:nvPicPr>
          <p:cNvPr id="32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经济技术指标统计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先统一统计口径，现场数据确认后可替换为实数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11" name="Shape 11"/>
          <p:cNvSpPr/>
          <p:nvPr/>
        </p:nvSpPr>
        <p:spPr>
          <a:xfrm>
            <a:off x="658368" y="1316736"/>
            <a:ext cx="1298448" cy="38404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749808" y="1417320"/>
            <a:ext cx="1115568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80" b="1">
                <a:solidFill>
                  <a:srgbClr val="FFFFFF"/>
                </a:solidFill>
                <a:latin typeface="Microsoft YaHei"/>
                <a:ea typeface="Microsoft YaHei"/>
              </a:rPr>
              <a:t>统计维度</a:t>
            </a:r>
          </a:p>
        </p:txBody>
      </p:sp>
      <p:sp>
        <p:nvSpPr>
          <p:cNvPr id="13" name="Shape 13"/>
          <p:cNvSpPr/>
          <p:nvPr/>
        </p:nvSpPr>
        <p:spPr>
          <a:xfrm>
            <a:off x="2139696" y="1316736"/>
            <a:ext cx="2743200" cy="38404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4"/>
          <p:cNvSpPr txBox="1"/>
          <p:nvPr/>
        </p:nvSpPr>
        <p:spPr>
          <a:xfrm>
            <a:off x="2231136" y="1417320"/>
            <a:ext cx="2560320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80" b="1">
                <a:solidFill>
                  <a:srgbClr val="FFFFFF"/>
                </a:solidFill>
                <a:latin typeface="Microsoft YaHei"/>
                <a:ea typeface="Microsoft YaHei"/>
              </a:rPr>
              <a:t>核心指标</a:t>
            </a:r>
          </a:p>
        </p:txBody>
      </p:sp>
      <p:sp>
        <p:nvSpPr>
          <p:cNvPr id="15" name="Shape 15"/>
          <p:cNvSpPr/>
          <p:nvPr/>
        </p:nvSpPr>
        <p:spPr>
          <a:xfrm>
            <a:off x="5102352" y="1316736"/>
            <a:ext cx="3127248" cy="38404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6"/>
          <p:cNvSpPr txBox="1"/>
          <p:nvPr/>
        </p:nvSpPr>
        <p:spPr>
          <a:xfrm>
            <a:off x="5193792" y="1417320"/>
            <a:ext cx="2944368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80" b="1">
                <a:solidFill>
                  <a:srgbClr val="FFFFFF"/>
                </a:solidFill>
                <a:latin typeface="Microsoft YaHei"/>
                <a:ea typeface="Microsoft YaHei"/>
              </a:rPr>
              <a:t>主要用途</a:t>
            </a:r>
          </a:p>
        </p:txBody>
      </p:sp>
      <p:sp>
        <p:nvSpPr>
          <p:cNvPr id="17" name="Shape 17"/>
          <p:cNvSpPr/>
          <p:nvPr/>
        </p:nvSpPr>
        <p:spPr>
          <a:xfrm>
            <a:off x="658368" y="1755648"/>
            <a:ext cx="129844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8"/>
          <p:cNvSpPr txBox="1"/>
          <p:nvPr/>
        </p:nvSpPr>
        <p:spPr>
          <a:xfrm>
            <a:off x="749808" y="1901952"/>
            <a:ext cx="1115568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 b="1">
                <a:solidFill>
                  <a:srgbClr val="15324A"/>
                </a:solidFill>
                <a:latin typeface="Microsoft YaHei"/>
                <a:ea typeface="Microsoft YaHei"/>
              </a:rPr>
              <a:t>用地建筑</a:t>
            </a:r>
          </a:p>
        </p:txBody>
      </p:sp>
      <p:sp>
        <p:nvSpPr>
          <p:cNvPr id="19" name="Shape 19"/>
          <p:cNvSpPr/>
          <p:nvPr/>
        </p:nvSpPr>
        <p:spPr>
          <a:xfrm>
            <a:off x="2139696" y="1755648"/>
            <a:ext cx="274320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 20"/>
          <p:cNvSpPr txBox="1"/>
          <p:nvPr/>
        </p:nvSpPr>
        <p:spPr>
          <a:xfrm>
            <a:off x="2231136" y="1901952"/>
            <a:ext cx="25603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>
                <a:solidFill>
                  <a:srgbClr val="15324A"/>
                </a:solidFill>
                <a:latin typeface="Microsoft YaHei"/>
                <a:ea typeface="Microsoft YaHei"/>
              </a:rPr>
              <a:t>占地面积、建筑面积、道路/绿化面积</a:t>
            </a:r>
          </a:p>
        </p:txBody>
      </p:sp>
      <p:sp>
        <p:nvSpPr>
          <p:cNvPr id="21" name="Shape 21"/>
          <p:cNvSpPr/>
          <p:nvPr/>
        </p:nvSpPr>
        <p:spPr>
          <a:xfrm>
            <a:off x="5102352" y="1755648"/>
            <a:ext cx="312724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2"/>
          <p:cNvSpPr txBox="1"/>
          <p:nvPr/>
        </p:nvSpPr>
        <p:spPr>
          <a:xfrm>
            <a:off x="5193792" y="1901952"/>
            <a:ext cx="2944368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>
                <a:solidFill>
                  <a:srgbClr val="15324A"/>
                </a:solidFill>
                <a:latin typeface="Microsoft YaHei"/>
                <a:ea typeface="Microsoft YaHei"/>
              </a:rPr>
              <a:t>用于点位布设和管网路径规划</a:t>
            </a:r>
          </a:p>
        </p:txBody>
      </p:sp>
      <p:sp>
        <p:nvSpPr>
          <p:cNvPr id="23" name="Shape 23"/>
          <p:cNvSpPr/>
          <p:nvPr/>
        </p:nvSpPr>
        <p:spPr>
          <a:xfrm>
            <a:off x="658368" y="2304288"/>
            <a:ext cx="1298448" cy="5120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4"/>
          <p:cNvSpPr txBox="1"/>
          <p:nvPr/>
        </p:nvSpPr>
        <p:spPr>
          <a:xfrm>
            <a:off x="749808" y="2450592"/>
            <a:ext cx="1115568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 b="1">
                <a:solidFill>
                  <a:srgbClr val="15324A"/>
                </a:solidFill>
                <a:latin typeface="Microsoft YaHei"/>
                <a:ea typeface="Microsoft YaHei"/>
              </a:rPr>
              <a:t>企业产线</a:t>
            </a:r>
          </a:p>
        </p:txBody>
      </p:sp>
      <p:sp>
        <p:nvSpPr>
          <p:cNvPr id="25" name="Shape 25"/>
          <p:cNvSpPr/>
          <p:nvPr/>
        </p:nvSpPr>
        <p:spPr>
          <a:xfrm>
            <a:off x="2139696" y="2304288"/>
            <a:ext cx="2743200" cy="5120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6"/>
          <p:cNvSpPr txBox="1"/>
          <p:nvPr/>
        </p:nvSpPr>
        <p:spPr>
          <a:xfrm>
            <a:off x="2231136" y="2450592"/>
            <a:ext cx="25603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>
                <a:solidFill>
                  <a:srgbClr val="15324A"/>
                </a:solidFill>
                <a:latin typeface="Microsoft YaHei"/>
                <a:ea typeface="Microsoft YaHei"/>
              </a:rPr>
              <a:t>入驻企业、重点工序、危化品库</a:t>
            </a:r>
          </a:p>
        </p:txBody>
      </p:sp>
      <p:sp>
        <p:nvSpPr>
          <p:cNvPr id="27" name="Shape 27"/>
          <p:cNvSpPr/>
          <p:nvPr/>
        </p:nvSpPr>
        <p:spPr>
          <a:xfrm>
            <a:off x="5102352" y="2304288"/>
            <a:ext cx="3127248" cy="5120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8"/>
          <p:cNvSpPr txBox="1"/>
          <p:nvPr/>
        </p:nvSpPr>
        <p:spPr>
          <a:xfrm>
            <a:off x="5193792" y="2450592"/>
            <a:ext cx="2944368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>
                <a:solidFill>
                  <a:srgbClr val="15324A"/>
                </a:solidFill>
                <a:latin typeface="Microsoft YaHei"/>
                <a:ea typeface="Microsoft YaHei"/>
              </a:rPr>
              <a:t>用于风险分级和监管清单建立</a:t>
            </a:r>
          </a:p>
        </p:txBody>
      </p:sp>
      <p:sp>
        <p:nvSpPr>
          <p:cNvPr id="29" name="Shape 29"/>
          <p:cNvSpPr/>
          <p:nvPr/>
        </p:nvSpPr>
        <p:spPr>
          <a:xfrm>
            <a:off x="658368" y="2852928"/>
            <a:ext cx="129844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30"/>
          <p:cNvSpPr txBox="1"/>
          <p:nvPr/>
        </p:nvSpPr>
        <p:spPr>
          <a:xfrm>
            <a:off x="749808" y="2999232"/>
            <a:ext cx="1115568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 b="1">
                <a:solidFill>
                  <a:srgbClr val="15324A"/>
                </a:solidFill>
                <a:latin typeface="Microsoft YaHei"/>
                <a:ea typeface="Microsoft YaHei"/>
              </a:rPr>
              <a:t>能源排放</a:t>
            </a:r>
          </a:p>
        </p:txBody>
      </p:sp>
      <p:sp>
        <p:nvSpPr>
          <p:cNvPr id="31" name="Shape 31"/>
          <p:cNvSpPr/>
          <p:nvPr/>
        </p:nvSpPr>
        <p:spPr>
          <a:xfrm>
            <a:off x="2139696" y="2852928"/>
            <a:ext cx="2743200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2"/>
          <p:cNvSpPr txBox="1"/>
          <p:nvPr/>
        </p:nvSpPr>
        <p:spPr>
          <a:xfrm>
            <a:off x="2231136" y="2999232"/>
            <a:ext cx="25603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>
                <a:solidFill>
                  <a:srgbClr val="15324A"/>
                </a:solidFill>
                <a:latin typeface="Microsoft YaHei"/>
                <a:ea typeface="Microsoft YaHei"/>
              </a:rPr>
              <a:t>电/水/气用量、排口、厂界噪声</a:t>
            </a:r>
          </a:p>
        </p:txBody>
      </p:sp>
      <p:sp>
        <p:nvSpPr>
          <p:cNvPr id="33" name="Shape 33"/>
          <p:cNvSpPr/>
          <p:nvPr/>
        </p:nvSpPr>
        <p:spPr>
          <a:xfrm>
            <a:off x="5102352" y="2852928"/>
            <a:ext cx="312724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4"/>
          <p:cNvSpPr txBox="1"/>
          <p:nvPr/>
        </p:nvSpPr>
        <p:spPr>
          <a:xfrm>
            <a:off x="5193792" y="2999232"/>
            <a:ext cx="2944368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>
                <a:solidFill>
                  <a:srgbClr val="15324A"/>
                </a:solidFill>
                <a:latin typeface="Microsoft YaHei"/>
                <a:ea typeface="Microsoft YaHei"/>
              </a:rPr>
              <a:t>用于能耗核算和达标排放研判</a:t>
            </a:r>
          </a:p>
        </p:txBody>
      </p:sp>
      <p:sp>
        <p:nvSpPr>
          <p:cNvPr id="35" name="Shape 35"/>
          <p:cNvSpPr/>
          <p:nvPr/>
        </p:nvSpPr>
        <p:spPr>
          <a:xfrm>
            <a:off x="658368" y="3401568"/>
            <a:ext cx="1298448" cy="5120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6"/>
          <p:cNvSpPr txBox="1"/>
          <p:nvPr/>
        </p:nvSpPr>
        <p:spPr>
          <a:xfrm>
            <a:off x="749808" y="3547872"/>
            <a:ext cx="1115568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 b="1">
                <a:solidFill>
                  <a:srgbClr val="15324A"/>
                </a:solidFill>
                <a:latin typeface="Microsoft YaHei"/>
                <a:ea typeface="Microsoft YaHei"/>
              </a:rPr>
              <a:t>安全设施</a:t>
            </a:r>
          </a:p>
        </p:txBody>
      </p:sp>
      <p:sp>
        <p:nvSpPr>
          <p:cNvPr id="37" name="Shape 37"/>
          <p:cNvSpPr/>
          <p:nvPr/>
        </p:nvSpPr>
        <p:spPr>
          <a:xfrm>
            <a:off x="2139696" y="3401568"/>
            <a:ext cx="2743200" cy="5120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8"/>
          <p:cNvSpPr txBox="1"/>
          <p:nvPr/>
        </p:nvSpPr>
        <p:spPr>
          <a:xfrm>
            <a:off x="2231136" y="3547872"/>
            <a:ext cx="25603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>
                <a:solidFill>
                  <a:srgbClr val="15324A"/>
                </a:solidFill>
                <a:latin typeface="Microsoft YaHei"/>
                <a:ea typeface="Microsoft YaHei"/>
              </a:rPr>
              <a:t>摄像头、传感器、消防联动设备</a:t>
            </a:r>
          </a:p>
        </p:txBody>
      </p:sp>
      <p:sp>
        <p:nvSpPr>
          <p:cNvPr id="39" name="Shape 39"/>
          <p:cNvSpPr/>
          <p:nvPr/>
        </p:nvSpPr>
        <p:spPr>
          <a:xfrm>
            <a:off x="5102352" y="3401568"/>
            <a:ext cx="3127248" cy="5120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Text 40"/>
          <p:cNvSpPr txBox="1"/>
          <p:nvPr/>
        </p:nvSpPr>
        <p:spPr>
          <a:xfrm>
            <a:off x="5193792" y="3547872"/>
            <a:ext cx="2944368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0">
                <a:solidFill>
                  <a:srgbClr val="15324A"/>
                </a:solidFill>
                <a:latin typeface="Microsoft YaHei"/>
                <a:ea typeface="Microsoft YaHei"/>
              </a:rPr>
              <a:t>用于存量接入和投资边界确认</a:t>
            </a:r>
          </a:p>
        </p:txBody>
      </p:sp>
      <p:sp>
        <p:nvSpPr>
          <p:cNvPr id="41" name="Shape 41"/>
          <p:cNvSpPr/>
          <p:nvPr/>
        </p:nvSpPr>
        <p:spPr>
          <a:xfrm>
            <a:off x="658368" y="4096512"/>
            <a:ext cx="7269480" cy="310896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6EBFF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2"/>
          <p:cNvSpPr txBox="1"/>
          <p:nvPr/>
        </p:nvSpPr>
        <p:spPr>
          <a:xfrm>
            <a:off x="841248" y="4187952"/>
            <a:ext cx="685800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>
                <a:solidFill>
                  <a:srgbClr val="15324A"/>
                </a:solidFill>
                <a:latin typeface="Microsoft YaHei"/>
                <a:ea typeface="Microsoft YaHei"/>
              </a:rPr>
              <a:t>输出成果：经济技术指标台账、风险点位清单、监测点位清单、能耗与排放统计口径。</a:t>
            </a:r>
          </a:p>
        </p:txBody>
      </p:sp>
      <p:pic>
        <p:nvPicPr>
          <p:cNvPr id="43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建设目标与总体架构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感知、传输、平台、应用四层协同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11" name="Shape 11"/>
          <p:cNvSpPr/>
          <p:nvPr/>
        </p:nvSpPr>
        <p:spPr>
          <a:xfrm>
            <a:off x="658368" y="1261872"/>
            <a:ext cx="233172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2"/>
          <p:cNvSpPr/>
          <p:nvPr/>
        </p:nvSpPr>
        <p:spPr>
          <a:xfrm>
            <a:off x="658368" y="1261872"/>
            <a:ext cx="73152" cy="84124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3"/>
          <p:cNvSpPr txBox="1"/>
          <p:nvPr/>
        </p:nvSpPr>
        <p:spPr>
          <a:xfrm>
            <a:off x="822960" y="1408176"/>
            <a:ext cx="2057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003C7A"/>
                </a:solidFill>
                <a:latin typeface="Microsoft YaHei"/>
                <a:ea typeface="Microsoft YaHei"/>
              </a:rPr>
              <a:t>风险可视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22960" y="1737360"/>
            <a:ext cx="2057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AI识别和传感器联动，风险及时发现</a:t>
            </a:r>
          </a:p>
        </p:txBody>
      </p:sp>
      <p:sp>
        <p:nvSpPr>
          <p:cNvPr id="15" name="Shape 15"/>
          <p:cNvSpPr/>
          <p:nvPr/>
        </p:nvSpPr>
        <p:spPr>
          <a:xfrm>
            <a:off x="3328416" y="1261872"/>
            <a:ext cx="233172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6"/>
          <p:cNvSpPr/>
          <p:nvPr/>
        </p:nvSpPr>
        <p:spPr>
          <a:xfrm>
            <a:off x="3328416" y="1261872"/>
            <a:ext cx="73152" cy="84124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7"/>
          <p:cNvSpPr txBox="1"/>
          <p:nvPr/>
        </p:nvSpPr>
        <p:spPr>
          <a:xfrm>
            <a:off x="3493008" y="1408176"/>
            <a:ext cx="2057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003C7A"/>
                </a:solidFill>
                <a:latin typeface="Microsoft YaHei"/>
                <a:ea typeface="Microsoft YaHei"/>
              </a:rPr>
              <a:t>环保达标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3493008" y="1737360"/>
            <a:ext cx="2057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大气、水质、噪声数据在线留痕</a:t>
            </a:r>
          </a:p>
        </p:txBody>
      </p:sp>
      <p:sp>
        <p:nvSpPr>
          <p:cNvPr id="19" name="Shape 19"/>
          <p:cNvSpPr/>
          <p:nvPr/>
        </p:nvSpPr>
        <p:spPr>
          <a:xfrm>
            <a:off x="5998464" y="1261872"/>
            <a:ext cx="233172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20"/>
          <p:cNvSpPr/>
          <p:nvPr/>
        </p:nvSpPr>
        <p:spPr>
          <a:xfrm>
            <a:off x="5998464" y="1261872"/>
            <a:ext cx="73152" cy="84124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21"/>
          <p:cNvSpPr txBox="1"/>
          <p:nvPr/>
        </p:nvSpPr>
        <p:spPr>
          <a:xfrm>
            <a:off x="6163056" y="1408176"/>
            <a:ext cx="2057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003C7A"/>
                </a:solidFill>
                <a:latin typeface="Microsoft YaHei"/>
                <a:ea typeface="Microsoft YaHei"/>
              </a:rPr>
              <a:t>能耗透明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6163056" y="1737360"/>
            <a:ext cx="2057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电水气分项计量，支持节能诊断</a:t>
            </a:r>
          </a:p>
        </p:txBody>
      </p:sp>
      <p:sp>
        <p:nvSpPr>
          <p:cNvPr id="23" name="Shape 23"/>
          <p:cNvSpPr/>
          <p:nvPr/>
        </p:nvSpPr>
        <p:spPr>
          <a:xfrm>
            <a:off x="914400" y="2468880"/>
            <a:ext cx="1097280" cy="310896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4"/>
          <p:cNvSpPr txBox="1"/>
          <p:nvPr/>
        </p:nvSpPr>
        <p:spPr>
          <a:xfrm>
            <a:off x="1060704" y="2560320"/>
            <a:ext cx="80467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60" b="1">
                <a:solidFill>
                  <a:srgbClr val="FFFFFF"/>
                </a:solidFill>
                <a:latin typeface="Microsoft YaHei"/>
                <a:ea typeface="Microsoft YaHei"/>
              </a:rPr>
              <a:t>感知层</a:t>
            </a:r>
          </a:p>
        </p:txBody>
      </p:sp>
      <p:sp>
        <p:nvSpPr>
          <p:cNvPr id="25" name="Shape 25"/>
          <p:cNvSpPr/>
          <p:nvPr/>
        </p:nvSpPr>
        <p:spPr>
          <a:xfrm>
            <a:off x="2176272" y="2468880"/>
            <a:ext cx="5394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6"/>
          <p:cNvSpPr txBox="1"/>
          <p:nvPr/>
        </p:nvSpPr>
        <p:spPr>
          <a:xfrm>
            <a:off x="2359152" y="2560320"/>
            <a:ext cx="4974336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>
                <a:solidFill>
                  <a:srgbClr val="15324A"/>
                </a:solidFill>
                <a:latin typeface="Microsoft YaHei"/>
                <a:ea typeface="Microsoft YaHei"/>
              </a:rPr>
              <a:t>AI摄像头、危险源传感器、环保监测、能耗表计</a:t>
            </a:r>
          </a:p>
        </p:txBody>
      </p:sp>
      <p:sp>
        <p:nvSpPr>
          <p:cNvPr id="27" name="Shape 27"/>
          <p:cNvSpPr/>
          <p:nvPr/>
        </p:nvSpPr>
        <p:spPr>
          <a:xfrm>
            <a:off x="914400" y="2907792"/>
            <a:ext cx="1097280" cy="310896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8"/>
          <p:cNvSpPr txBox="1"/>
          <p:nvPr/>
        </p:nvSpPr>
        <p:spPr>
          <a:xfrm>
            <a:off x="1060704" y="2999232"/>
            <a:ext cx="80467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60" b="1">
                <a:solidFill>
                  <a:srgbClr val="FFFFFF"/>
                </a:solidFill>
                <a:latin typeface="Microsoft YaHei"/>
                <a:ea typeface="Microsoft YaHei"/>
              </a:rPr>
              <a:t>网络层</a:t>
            </a:r>
          </a:p>
        </p:txBody>
      </p:sp>
      <p:sp>
        <p:nvSpPr>
          <p:cNvPr id="29" name="Shape 29"/>
          <p:cNvSpPr/>
          <p:nvPr/>
        </p:nvSpPr>
        <p:spPr>
          <a:xfrm>
            <a:off x="2176272" y="2907792"/>
            <a:ext cx="5394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30"/>
          <p:cNvSpPr txBox="1"/>
          <p:nvPr/>
        </p:nvSpPr>
        <p:spPr>
          <a:xfrm>
            <a:off x="2359152" y="2999232"/>
            <a:ext cx="4974336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>
                <a:solidFill>
                  <a:srgbClr val="15324A"/>
                </a:solidFill>
                <a:latin typeface="Microsoft YaHei"/>
                <a:ea typeface="Microsoft YaHei"/>
              </a:rPr>
              <a:t>以太网、4G/5G、LoRa、工业协议网关</a:t>
            </a:r>
          </a:p>
        </p:txBody>
      </p:sp>
      <p:sp>
        <p:nvSpPr>
          <p:cNvPr id="31" name="Shape 31"/>
          <p:cNvSpPr/>
          <p:nvPr/>
        </p:nvSpPr>
        <p:spPr>
          <a:xfrm>
            <a:off x="914400" y="3346704"/>
            <a:ext cx="1097280" cy="310896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2"/>
          <p:cNvSpPr txBox="1"/>
          <p:nvPr/>
        </p:nvSpPr>
        <p:spPr>
          <a:xfrm>
            <a:off x="1060704" y="3438144"/>
            <a:ext cx="80467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60" b="1">
                <a:solidFill>
                  <a:srgbClr val="FFFFFF"/>
                </a:solidFill>
                <a:latin typeface="Microsoft YaHei"/>
                <a:ea typeface="Microsoft YaHei"/>
              </a:rPr>
              <a:t>平台层</a:t>
            </a:r>
          </a:p>
        </p:txBody>
      </p:sp>
      <p:sp>
        <p:nvSpPr>
          <p:cNvPr id="33" name="Shape 33"/>
          <p:cNvSpPr/>
          <p:nvPr/>
        </p:nvSpPr>
        <p:spPr>
          <a:xfrm>
            <a:off x="2176272" y="3346704"/>
            <a:ext cx="5394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4"/>
          <p:cNvSpPr txBox="1"/>
          <p:nvPr/>
        </p:nvSpPr>
        <p:spPr>
          <a:xfrm>
            <a:off x="2359152" y="3438144"/>
            <a:ext cx="4974336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>
                <a:solidFill>
                  <a:srgbClr val="15324A"/>
                </a:solidFill>
                <a:latin typeface="Microsoft YaHei"/>
                <a:ea typeface="Microsoft YaHei"/>
              </a:rPr>
              <a:t>数据接入、规则引擎、时序库、告警中心</a:t>
            </a:r>
          </a:p>
        </p:txBody>
      </p:sp>
      <p:sp>
        <p:nvSpPr>
          <p:cNvPr id="35" name="Shape 35"/>
          <p:cNvSpPr/>
          <p:nvPr/>
        </p:nvSpPr>
        <p:spPr>
          <a:xfrm>
            <a:off x="914400" y="3785616"/>
            <a:ext cx="1097280" cy="310896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6"/>
          <p:cNvSpPr txBox="1"/>
          <p:nvPr/>
        </p:nvSpPr>
        <p:spPr>
          <a:xfrm>
            <a:off x="1060704" y="3877056"/>
            <a:ext cx="80467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60" b="1">
                <a:solidFill>
                  <a:srgbClr val="FFFFFF"/>
                </a:solidFill>
                <a:latin typeface="Microsoft YaHei"/>
                <a:ea typeface="Microsoft YaHei"/>
              </a:rPr>
              <a:t>应用层</a:t>
            </a:r>
          </a:p>
        </p:txBody>
      </p:sp>
      <p:sp>
        <p:nvSpPr>
          <p:cNvPr id="37" name="Shape 37"/>
          <p:cNvSpPr/>
          <p:nvPr/>
        </p:nvSpPr>
        <p:spPr>
          <a:xfrm>
            <a:off x="2176272" y="3785616"/>
            <a:ext cx="5394960" cy="3108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8"/>
          <p:cNvSpPr txBox="1"/>
          <p:nvPr/>
        </p:nvSpPr>
        <p:spPr>
          <a:xfrm>
            <a:off x="2359152" y="3877056"/>
            <a:ext cx="4974336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>
                <a:solidFill>
                  <a:srgbClr val="15324A"/>
                </a:solidFill>
                <a:latin typeface="Microsoft YaHei"/>
                <a:ea typeface="Microsoft YaHei"/>
              </a:rPr>
              <a:t>安全态势、环保监管、能耗分析、报表大屏</a:t>
            </a:r>
          </a:p>
        </p:txBody>
      </p:sp>
      <p:pic>
        <p:nvPicPr>
          <p:cNvPr id="39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数据流与平台协同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统一采集、统一规则、统一告警、统一台账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11" name="Shape 11"/>
          <p:cNvSpPr/>
          <p:nvPr/>
        </p:nvSpPr>
        <p:spPr>
          <a:xfrm>
            <a:off x="603504" y="1783080"/>
            <a:ext cx="1591056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FE2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749808" y="1956816"/>
            <a:ext cx="12984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50" b="1">
                <a:solidFill>
                  <a:srgbClr val="003C7A"/>
                </a:solidFill>
                <a:latin typeface="Microsoft YaHei"/>
                <a:ea typeface="Microsoft YaHei"/>
              </a:rPr>
              <a:t>多源感知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49808" y="2331720"/>
            <a:ext cx="12984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>
                <a:solidFill>
                  <a:srgbClr val="15324A"/>
                </a:solidFill>
                <a:latin typeface="Microsoft YaHei"/>
                <a:ea typeface="Microsoft YaHei"/>
              </a:rPr>
              <a:t>视频、危险源、环保、能耗</a:t>
            </a:r>
          </a:p>
        </p:txBody>
      </p:sp>
      <p:sp>
        <p:nvSpPr>
          <p:cNvPr id="14" name="Shape 14"/>
          <p:cNvSpPr/>
          <p:nvPr/>
        </p:nvSpPr>
        <p:spPr>
          <a:xfrm>
            <a:off x="2286000" y="2240280"/>
            <a:ext cx="274320" cy="7315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5"/>
          <p:cNvSpPr/>
          <p:nvPr/>
        </p:nvSpPr>
        <p:spPr>
          <a:xfrm>
            <a:off x="2651760" y="1783080"/>
            <a:ext cx="1591056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FE2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6"/>
          <p:cNvSpPr txBox="1"/>
          <p:nvPr/>
        </p:nvSpPr>
        <p:spPr>
          <a:xfrm>
            <a:off x="2798064" y="1956816"/>
            <a:ext cx="12984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50" b="1">
                <a:solidFill>
                  <a:srgbClr val="003C7A"/>
                </a:solidFill>
                <a:latin typeface="Microsoft YaHei"/>
                <a:ea typeface="Microsoft YaHei"/>
              </a:rPr>
              <a:t>边缘网关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2798064" y="2331720"/>
            <a:ext cx="12984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>
                <a:solidFill>
                  <a:srgbClr val="15324A"/>
                </a:solidFill>
                <a:latin typeface="Microsoft YaHei"/>
                <a:ea typeface="Microsoft YaHei"/>
              </a:rPr>
              <a:t>协议转换、边缘缓存、断点续传</a:t>
            </a:r>
          </a:p>
        </p:txBody>
      </p:sp>
      <p:sp>
        <p:nvSpPr>
          <p:cNvPr id="18" name="Shape 18"/>
          <p:cNvSpPr/>
          <p:nvPr/>
        </p:nvSpPr>
        <p:spPr>
          <a:xfrm>
            <a:off x="4334256" y="2240280"/>
            <a:ext cx="274320" cy="7315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9"/>
          <p:cNvSpPr/>
          <p:nvPr/>
        </p:nvSpPr>
        <p:spPr>
          <a:xfrm>
            <a:off x="4700016" y="1783080"/>
            <a:ext cx="1591056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FE2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 20"/>
          <p:cNvSpPr txBox="1"/>
          <p:nvPr/>
        </p:nvSpPr>
        <p:spPr>
          <a:xfrm>
            <a:off x="4846320" y="1956816"/>
            <a:ext cx="12984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50" b="1">
                <a:solidFill>
                  <a:srgbClr val="003C7A"/>
                </a:solidFill>
                <a:latin typeface="Microsoft YaHei"/>
                <a:ea typeface="Microsoft YaHei"/>
              </a:rPr>
              <a:t>AIoT平台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4846320" y="2331720"/>
            <a:ext cx="12984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>
                <a:solidFill>
                  <a:srgbClr val="15324A"/>
                </a:solidFill>
                <a:latin typeface="Microsoft YaHei"/>
                <a:ea typeface="Microsoft YaHei"/>
              </a:rPr>
              <a:t>规则引擎、时序数据、模型分析</a:t>
            </a:r>
          </a:p>
        </p:txBody>
      </p:sp>
      <p:sp>
        <p:nvSpPr>
          <p:cNvPr id="22" name="Shape 22"/>
          <p:cNvSpPr/>
          <p:nvPr/>
        </p:nvSpPr>
        <p:spPr>
          <a:xfrm>
            <a:off x="6382512" y="2240280"/>
            <a:ext cx="274320" cy="7315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23"/>
          <p:cNvSpPr/>
          <p:nvPr/>
        </p:nvSpPr>
        <p:spPr>
          <a:xfrm>
            <a:off x="6748272" y="1783080"/>
            <a:ext cx="1591056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FE2D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4"/>
          <p:cNvSpPr txBox="1"/>
          <p:nvPr/>
        </p:nvSpPr>
        <p:spPr>
          <a:xfrm>
            <a:off x="6894576" y="1956816"/>
            <a:ext cx="12984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50" b="1">
                <a:solidFill>
                  <a:srgbClr val="003C7A"/>
                </a:solidFill>
                <a:latin typeface="Microsoft YaHei"/>
                <a:ea typeface="Microsoft YaHei"/>
              </a:rPr>
              <a:t>业务应用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894576" y="2331720"/>
            <a:ext cx="12984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>
                <a:solidFill>
                  <a:srgbClr val="15324A"/>
                </a:solidFill>
                <a:latin typeface="Microsoft YaHei"/>
                <a:ea typeface="Microsoft YaHei"/>
              </a:rPr>
              <a:t>告警派单、大屏、报表、接口</a:t>
            </a:r>
          </a:p>
        </p:txBody>
      </p:sp>
      <p:sp>
        <p:nvSpPr>
          <p:cNvPr id="26" name="Shape 26"/>
          <p:cNvSpPr/>
          <p:nvPr/>
        </p:nvSpPr>
        <p:spPr>
          <a:xfrm>
            <a:off x="1051560" y="3328416"/>
            <a:ext cx="6629400" cy="530352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CDE8D4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7"/>
          <p:cNvSpPr txBox="1"/>
          <p:nvPr/>
        </p:nvSpPr>
        <p:spPr>
          <a:xfrm>
            <a:off x="1280160" y="3493008"/>
            <a:ext cx="61722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 b="1">
                <a:solidFill>
                  <a:srgbClr val="003C7A"/>
                </a:solidFill>
                <a:latin typeface="Microsoft YaHei"/>
                <a:ea typeface="Microsoft YaHei"/>
              </a:rPr>
              <a:t>告警闭环：发现 → 确认 → 派单 → 处置 → 复核 → 归档</a:t>
            </a:r>
          </a:p>
        </p:txBody>
      </p:sp>
      <p:pic>
        <p:nvPicPr>
          <p:cNvPr id="28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安全生产智能监管平台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重点风险区域的识别、监测、预警与处置协同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07</a:t>
            </a:r>
          </a:p>
        </p:txBody>
      </p:sp>
      <p:sp>
        <p:nvSpPr>
          <p:cNvPr id="11" name="Shape 11"/>
          <p:cNvSpPr/>
          <p:nvPr/>
        </p:nvSpPr>
        <p:spPr>
          <a:xfrm>
            <a:off x="676656" y="1353312"/>
            <a:ext cx="3246120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2"/>
          <p:cNvSpPr/>
          <p:nvPr/>
        </p:nvSpPr>
        <p:spPr>
          <a:xfrm>
            <a:off x="676656" y="1353312"/>
            <a:ext cx="73152" cy="89611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3"/>
          <p:cNvSpPr txBox="1"/>
          <p:nvPr/>
        </p:nvSpPr>
        <p:spPr>
          <a:xfrm>
            <a:off x="841248" y="1499616"/>
            <a:ext cx="29718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50" b="1">
                <a:solidFill>
                  <a:srgbClr val="003C7A"/>
                </a:solidFill>
                <a:latin typeface="Microsoft YaHei"/>
                <a:ea typeface="Microsoft YaHei"/>
              </a:rPr>
              <a:t>AI视频识别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1248" y="1828800"/>
            <a:ext cx="297180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80">
                <a:solidFill>
                  <a:srgbClr val="15324A"/>
                </a:solidFill>
                <a:latin typeface="Microsoft YaHei"/>
                <a:ea typeface="Microsoft YaHei"/>
              </a:rPr>
              <a:t>安全帽、烟火</a:t>
            </a:r>
          </a:p>
          <a:p>
            <a:pPr algn="l"/>
            <a:r>
              <a:rPr lang="zh-CN" sz="980">
                <a:solidFill>
                  <a:srgbClr val="15324A"/>
                </a:solidFill>
                <a:latin typeface="Microsoft YaHei"/>
                <a:ea typeface="Microsoft YaHei"/>
              </a:rPr>
              <a:t>入侵、聚集、脱岗</a:t>
            </a:r>
          </a:p>
        </p:txBody>
      </p:sp>
      <p:sp>
        <p:nvSpPr>
          <p:cNvPr id="15" name="Shape 15"/>
          <p:cNvSpPr/>
          <p:nvPr/>
        </p:nvSpPr>
        <p:spPr>
          <a:xfrm>
            <a:off x="4553712" y="1353312"/>
            <a:ext cx="3246120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6"/>
          <p:cNvSpPr/>
          <p:nvPr/>
        </p:nvSpPr>
        <p:spPr>
          <a:xfrm>
            <a:off x="4553712" y="1353312"/>
            <a:ext cx="73152" cy="89611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7"/>
          <p:cNvSpPr txBox="1"/>
          <p:nvPr/>
        </p:nvSpPr>
        <p:spPr>
          <a:xfrm>
            <a:off x="4718304" y="1499616"/>
            <a:ext cx="29718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50" b="1">
                <a:solidFill>
                  <a:srgbClr val="003C7A"/>
                </a:solidFill>
                <a:latin typeface="Microsoft YaHei"/>
                <a:ea typeface="Microsoft YaHei"/>
              </a:rPr>
              <a:t>危险源监测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4718304" y="1828800"/>
            <a:ext cx="297180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80">
                <a:solidFill>
                  <a:srgbClr val="15324A"/>
                </a:solidFill>
                <a:latin typeface="Microsoft YaHei"/>
                <a:ea typeface="Microsoft YaHei"/>
              </a:rPr>
              <a:t>温度、压力、液位</a:t>
            </a:r>
          </a:p>
          <a:p>
            <a:pPr algn="l"/>
            <a:r>
              <a:rPr lang="zh-CN" sz="980">
                <a:solidFill>
                  <a:srgbClr val="15324A"/>
                </a:solidFill>
                <a:latin typeface="Microsoft YaHei"/>
                <a:ea typeface="Microsoft YaHei"/>
              </a:rPr>
              <a:t>全天候在线采集</a:t>
            </a:r>
          </a:p>
        </p:txBody>
      </p:sp>
      <p:sp>
        <p:nvSpPr>
          <p:cNvPr id="19" name="Shape 19"/>
          <p:cNvSpPr/>
          <p:nvPr/>
        </p:nvSpPr>
        <p:spPr>
          <a:xfrm>
            <a:off x="676656" y="2523744"/>
            <a:ext cx="3246120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20"/>
          <p:cNvSpPr/>
          <p:nvPr/>
        </p:nvSpPr>
        <p:spPr>
          <a:xfrm>
            <a:off x="676656" y="2523744"/>
            <a:ext cx="73152" cy="89611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21"/>
          <p:cNvSpPr txBox="1"/>
          <p:nvPr/>
        </p:nvSpPr>
        <p:spPr>
          <a:xfrm>
            <a:off x="841248" y="2670048"/>
            <a:ext cx="29718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50" b="1">
                <a:solidFill>
                  <a:srgbClr val="003C7A"/>
                </a:solidFill>
                <a:latin typeface="Microsoft YaHei"/>
                <a:ea typeface="Microsoft YaHei"/>
              </a:rPr>
              <a:t>分级预警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841248" y="2999232"/>
            <a:ext cx="297180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80">
                <a:solidFill>
                  <a:srgbClr val="15324A"/>
                </a:solidFill>
                <a:latin typeface="Microsoft YaHei"/>
                <a:ea typeface="Microsoft YaHei"/>
              </a:rPr>
              <a:t>红橙黄蓝分级</a:t>
            </a:r>
          </a:p>
          <a:p>
            <a:pPr algn="l"/>
            <a:r>
              <a:rPr lang="zh-CN" sz="980">
                <a:solidFill>
                  <a:srgbClr val="15324A"/>
                </a:solidFill>
                <a:latin typeface="Microsoft YaHei"/>
                <a:ea typeface="Microsoft YaHei"/>
              </a:rPr>
              <a:t>联动声光/广播</a:t>
            </a:r>
          </a:p>
        </p:txBody>
      </p:sp>
      <p:sp>
        <p:nvSpPr>
          <p:cNvPr id="23" name="Shape 23"/>
          <p:cNvSpPr/>
          <p:nvPr/>
        </p:nvSpPr>
        <p:spPr>
          <a:xfrm>
            <a:off x="4553712" y="2523744"/>
            <a:ext cx="3246120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4"/>
          <p:cNvSpPr/>
          <p:nvPr/>
        </p:nvSpPr>
        <p:spPr>
          <a:xfrm>
            <a:off x="4553712" y="2523744"/>
            <a:ext cx="73152" cy="89611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5"/>
          <p:cNvSpPr txBox="1"/>
          <p:nvPr/>
        </p:nvSpPr>
        <p:spPr>
          <a:xfrm>
            <a:off x="4718304" y="2670048"/>
            <a:ext cx="29718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50" b="1">
                <a:solidFill>
                  <a:srgbClr val="003C7A"/>
                </a:solidFill>
                <a:latin typeface="Microsoft YaHei"/>
                <a:ea typeface="Microsoft YaHei"/>
              </a:rPr>
              <a:t>闭环处置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4718304" y="2999232"/>
            <a:ext cx="297180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80">
                <a:solidFill>
                  <a:srgbClr val="15324A"/>
                </a:solidFill>
                <a:latin typeface="Microsoft YaHei"/>
                <a:ea typeface="Microsoft YaHei"/>
              </a:rPr>
              <a:t>抓拍取证</a:t>
            </a:r>
          </a:p>
          <a:p>
            <a:pPr algn="l"/>
            <a:r>
              <a:rPr lang="zh-CN" sz="980">
                <a:solidFill>
                  <a:srgbClr val="15324A"/>
                </a:solidFill>
                <a:latin typeface="Microsoft YaHei"/>
                <a:ea typeface="Microsoft YaHei"/>
              </a:rPr>
              <a:t>派单、复核、归档</a:t>
            </a:r>
          </a:p>
        </p:txBody>
      </p:sp>
      <p:sp>
        <p:nvSpPr>
          <p:cNvPr id="27" name="Shape 27"/>
          <p:cNvSpPr/>
          <p:nvPr/>
        </p:nvSpPr>
        <p:spPr>
          <a:xfrm>
            <a:off x="786384" y="4041648"/>
            <a:ext cx="7086600" cy="310896"/>
          </a:xfrm>
          <a:prstGeom prst="roundRect">
            <a:avLst/>
          </a:prstGeom>
          <a:solidFill>
            <a:srgbClr val="003C7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8"/>
          <p:cNvSpPr txBox="1"/>
          <p:nvPr/>
        </p:nvSpPr>
        <p:spPr>
          <a:xfrm>
            <a:off x="1005840" y="4133088"/>
            <a:ext cx="662940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>
                <a:solidFill>
                  <a:srgbClr val="FFFFFF"/>
                </a:solidFill>
                <a:latin typeface="Microsoft YaHei"/>
                <a:ea typeface="Microsoft YaHei"/>
              </a:rPr>
              <a:t>目标：把依赖巡检和人工经验的管理，转为可视化、自动化、可追溯的技防体系。</a:t>
            </a:r>
          </a:p>
        </p:txBody>
      </p:sp>
      <p:pic>
        <p:nvPicPr>
          <p:cNvPr id="29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AI视频与重大危险源监测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视频算法和关键工艺参数形成双重防线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08</a:t>
            </a:r>
          </a:p>
        </p:txBody>
      </p:sp>
      <p:sp>
        <p:nvSpPr>
          <p:cNvPr id="11" name="Shape 11"/>
          <p:cNvSpPr/>
          <p:nvPr/>
        </p:nvSpPr>
        <p:spPr>
          <a:xfrm>
            <a:off x="713232" y="1389888"/>
            <a:ext cx="1170432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5D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795528" y="1508760"/>
            <a:ext cx="100584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003C7A"/>
                </a:solidFill>
                <a:latin typeface="Microsoft YaHei"/>
                <a:ea typeface="Microsoft YaHei"/>
              </a:rPr>
              <a:t>安全帽检测</a:t>
            </a:r>
          </a:p>
        </p:txBody>
      </p:sp>
      <p:sp>
        <p:nvSpPr>
          <p:cNvPr id="13" name="Shape 13"/>
          <p:cNvSpPr/>
          <p:nvPr/>
        </p:nvSpPr>
        <p:spPr>
          <a:xfrm>
            <a:off x="2130552" y="1389888"/>
            <a:ext cx="1170432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5D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4"/>
          <p:cNvSpPr txBox="1"/>
          <p:nvPr/>
        </p:nvSpPr>
        <p:spPr>
          <a:xfrm>
            <a:off x="2212848" y="1508760"/>
            <a:ext cx="100584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003C7A"/>
                </a:solidFill>
                <a:latin typeface="Microsoft YaHei"/>
                <a:ea typeface="Microsoft YaHei"/>
              </a:rPr>
              <a:t>烟火识别</a:t>
            </a:r>
          </a:p>
        </p:txBody>
      </p:sp>
      <p:sp>
        <p:nvSpPr>
          <p:cNvPr id="15" name="Shape 15"/>
          <p:cNvSpPr/>
          <p:nvPr/>
        </p:nvSpPr>
        <p:spPr>
          <a:xfrm>
            <a:off x="3547872" y="1389888"/>
            <a:ext cx="1170432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5D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6"/>
          <p:cNvSpPr txBox="1"/>
          <p:nvPr/>
        </p:nvSpPr>
        <p:spPr>
          <a:xfrm>
            <a:off x="3630168" y="1508760"/>
            <a:ext cx="100584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003C7A"/>
                </a:solidFill>
                <a:latin typeface="Microsoft YaHei"/>
                <a:ea typeface="Microsoft YaHei"/>
              </a:rPr>
              <a:t>区域入侵</a:t>
            </a:r>
          </a:p>
        </p:txBody>
      </p:sp>
      <p:sp>
        <p:nvSpPr>
          <p:cNvPr id="17" name="Shape 17"/>
          <p:cNvSpPr/>
          <p:nvPr/>
        </p:nvSpPr>
        <p:spPr>
          <a:xfrm>
            <a:off x="713232" y="2048256"/>
            <a:ext cx="1170432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5D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8"/>
          <p:cNvSpPr txBox="1"/>
          <p:nvPr/>
        </p:nvSpPr>
        <p:spPr>
          <a:xfrm>
            <a:off x="795528" y="2167128"/>
            <a:ext cx="100584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003C7A"/>
                </a:solidFill>
                <a:latin typeface="Microsoft YaHei"/>
                <a:ea typeface="Microsoft YaHei"/>
              </a:rPr>
              <a:t>人员聚集</a:t>
            </a:r>
          </a:p>
        </p:txBody>
      </p:sp>
      <p:sp>
        <p:nvSpPr>
          <p:cNvPr id="19" name="Shape 19"/>
          <p:cNvSpPr/>
          <p:nvPr/>
        </p:nvSpPr>
        <p:spPr>
          <a:xfrm>
            <a:off x="2130552" y="2048256"/>
            <a:ext cx="1170432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5D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 20"/>
          <p:cNvSpPr txBox="1"/>
          <p:nvPr/>
        </p:nvSpPr>
        <p:spPr>
          <a:xfrm>
            <a:off x="2212848" y="2167128"/>
            <a:ext cx="100584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003C7A"/>
                </a:solidFill>
                <a:latin typeface="Microsoft YaHei"/>
                <a:ea typeface="Microsoft YaHei"/>
              </a:rPr>
              <a:t>违规作业</a:t>
            </a:r>
          </a:p>
        </p:txBody>
      </p:sp>
      <p:sp>
        <p:nvSpPr>
          <p:cNvPr id="21" name="Shape 21"/>
          <p:cNvSpPr/>
          <p:nvPr/>
        </p:nvSpPr>
        <p:spPr>
          <a:xfrm>
            <a:off x="3547872" y="2048256"/>
            <a:ext cx="1170432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5E5D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2"/>
          <p:cNvSpPr txBox="1"/>
          <p:nvPr/>
        </p:nvSpPr>
        <p:spPr>
          <a:xfrm>
            <a:off x="3630168" y="2167128"/>
            <a:ext cx="1005840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003C7A"/>
                </a:solidFill>
                <a:latin typeface="Microsoft YaHei"/>
                <a:ea typeface="Microsoft YaHei"/>
              </a:rPr>
              <a:t>脱岗检测</a:t>
            </a:r>
          </a:p>
        </p:txBody>
      </p:sp>
      <p:sp>
        <p:nvSpPr>
          <p:cNvPr id="23" name="Shape 23"/>
          <p:cNvSpPr/>
          <p:nvPr/>
        </p:nvSpPr>
        <p:spPr>
          <a:xfrm>
            <a:off x="5230368" y="1298448"/>
            <a:ext cx="233172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4"/>
          <p:cNvSpPr txBox="1"/>
          <p:nvPr/>
        </p:nvSpPr>
        <p:spPr>
          <a:xfrm>
            <a:off x="5340096" y="1362720"/>
            <a:ext cx="1673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 dirty="0">
                <a:solidFill>
                  <a:srgbClr val="4EA22E"/>
                </a:solidFill>
                <a:latin typeface="Microsoft YaHei"/>
                <a:ea typeface="Microsoft YaHei"/>
              </a:rPr>
              <a:t>℃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5367528" y="1938528"/>
            <a:ext cx="20574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温度监测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5541264" y="1719072"/>
            <a:ext cx="1719072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60">
                <a:solidFill>
                  <a:srgbClr val="53676F"/>
                </a:solidFill>
                <a:latin typeface="Microsoft YaHei"/>
                <a:ea typeface="Microsoft YaHei"/>
              </a:rPr>
              <a:t>设备、仓储、工艺环境超温预警</a:t>
            </a:r>
          </a:p>
        </p:txBody>
      </p:sp>
      <p:sp>
        <p:nvSpPr>
          <p:cNvPr id="27" name="Shape 27"/>
          <p:cNvSpPr/>
          <p:nvPr/>
        </p:nvSpPr>
        <p:spPr>
          <a:xfrm>
            <a:off x="5230368" y="2121408"/>
            <a:ext cx="233172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8"/>
          <p:cNvSpPr txBox="1"/>
          <p:nvPr/>
        </p:nvSpPr>
        <p:spPr>
          <a:xfrm>
            <a:off x="5340096" y="2199507"/>
            <a:ext cx="2112264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 dirty="0">
                <a:solidFill>
                  <a:srgbClr val="009DDA"/>
                </a:solidFill>
                <a:latin typeface="Microsoft YaHei"/>
                <a:ea typeface="Microsoft YaHei"/>
              </a:rPr>
              <a:t>MPa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5367528" y="2761488"/>
            <a:ext cx="20574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压力监测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5541264" y="2542032"/>
            <a:ext cx="1719072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60">
                <a:solidFill>
                  <a:srgbClr val="53676F"/>
                </a:solidFill>
                <a:latin typeface="Microsoft YaHei"/>
                <a:ea typeface="Microsoft YaHei"/>
              </a:rPr>
              <a:t>管道、储罐异常波动定位</a:t>
            </a:r>
          </a:p>
        </p:txBody>
      </p:sp>
      <p:sp>
        <p:nvSpPr>
          <p:cNvPr id="31" name="Shape 31"/>
          <p:cNvSpPr/>
          <p:nvPr/>
        </p:nvSpPr>
        <p:spPr>
          <a:xfrm>
            <a:off x="5230368" y="2944368"/>
            <a:ext cx="233172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2"/>
          <p:cNvSpPr txBox="1"/>
          <p:nvPr/>
        </p:nvSpPr>
        <p:spPr>
          <a:xfrm>
            <a:off x="5340096" y="2916936"/>
            <a:ext cx="2112264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 dirty="0">
                <a:solidFill>
                  <a:srgbClr val="4EA22E"/>
                </a:solidFill>
                <a:latin typeface="Microsoft YaHei"/>
                <a:ea typeface="Microsoft YaHei"/>
              </a:rPr>
              <a:t>mm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5367528" y="3584448"/>
            <a:ext cx="20574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液位监测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5541264" y="3364992"/>
            <a:ext cx="1719072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60">
                <a:solidFill>
                  <a:srgbClr val="53676F"/>
                </a:solidFill>
                <a:latin typeface="Microsoft YaHei"/>
                <a:ea typeface="Microsoft YaHei"/>
              </a:rPr>
              <a:t>高低液位预警，防溢流空转</a:t>
            </a:r>
          </a:p>
        </p:txBody>
      </p:sp>
      <p:sp>
        <p:nvSpPr>
          <p:cNvPr id="35" name="Shape 35"/>
          <p:cNvSpPr/>
          <p:nvPr/>
        </p:nvSpPr>
        <p:spPr>
          <a:xfrm>
            <a:off x="649224" y="3964898"/>
            <a:ext cx="6812280" cy="493776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EAF7E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6"/>
          <p:cNvSpPr txBox="1"/>
          <p:nvPr/>
        </p:nvSpPr>
        <p:spPr>
          <a:xfrm>
            <a:off x="845820" y="4147778"/>
            <a:ext cx="6419088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19" b="1" dirty="0">
                <a:solidFill>
                  <a:srgbClr val="003C7A"/>
                </a:solidFill>
                <a:latin typeface="Microsoft YaHei"/>
                <a:ea typeface="Microsoft YaHei"/>
              </a:rPr>
              <a:t>风险等级：I级红色 立即处置  |  II级橙色 工艺调整  |  III级黄色 巡检确认  |  IV级蓝色 持续关注</a:t>
            </a:r>
          </a:p>
        </p:txBody>
      </p:sp>
      <p:pic>
        <p:nvPicPr>
          <p:cNvPr id="37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生态环境在线监测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大气、水质、噪声三类指标实时在线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09</a:t>
            </a:r>
          </a:p>
        </p:txBody>
      </p:sp>
      <p:sp>
        <p:nvSpPr>
          <p:cNvPr id="11" name="Shape 11"/>
          <p:cNvSpPr/>
          <p:nvPr/>
        </p:nvSpPr>
        <p:spPr>
          <a:xfrm>
            <a:off x="749808" y="1371600"/>
            <a:ext cx="2084832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2"/>
          <p:cNvSpPr/>
          <p:nvPr/>
        </p:nvSpPr>
        <p:spPr>
          <a:xfrm>
            <a:off x="749808" y="1371600"/>
            <a:ext cx="73152" cy="1965960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3"/>
          <p:cNvSpPr txBox="1"/>
          <p:nvPr/>
        </p:nvSpPr>
        <p:spPr>
          <a:xfrm>
            <a:off x="914400" y="1517904"/>
            <a:ext cx="1810512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400" b="1">
                <a:solidFill>
                  <a:srgbClr val="003C7A"/>
                </a:solidFill>
                <a:latin typeface="Microsoft YaHei"/>
                <a:ea typeface="Microsoft YaHei"/>
              </a:rPr>
              <a:t>大气环境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914400" y="1847088"/>
            <a:ext cx="1810512" cy="1399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>
                <a:solidFill>
                  <a:srgbClr val="15324A"/>
                </a:solidFill>
                <a:latin typeface="Microsoft YaHei"/>
                <a:ea typeface="Microsoft YaHei"/>
              </a:rPr>
              <a:t>PM2.5 / PM10</a:t>
            </a:r>
          </a:p>
          <a:p>
            <a:pPr algn="l"/>
            <a:r>
              <a:rPr lang="zh-CN" sz="1100">
                <a:solidFill>
                  <a:srgbClr val="15324A"/>
                </a:solidFill>
                <a:latin typeface="Microsoft YaHei"/>
                <a:ea typeface="Microsoft YaHei"/>
              </a:rPr>
              <a:t>VOCs</a:t>
            </a:r>
          </a:p>
          <a:p>
            <a:pPr algn="l"/>
            <a:r>
              <a:rPr lang="zh-CN" sz="1100">
                <a:solidFill>
                  <a:srgbClr val="15324A"/>
                </a:solidFill>
                <a:latin typeface="Microsoft YaHei"/>
                <a:ea typeface="Microsoft YaHei"/>
              </a:rPr>
              <a:t>SO2、NOx、O3</a:t>
            </a:r>
          </a:p>
        </p:txBody>
      </p:sp>
      <p:sp>
        <p:nvSpPr>
          <p:cNvPr id="15" name="Shape 15"/>
          <p:cNvSpPr/>
          <p:nvPr/>
        </p:nvSpPr>
        <p:spPr>
          <a:xfrm>
            <a:off x="1078992" y="2971800"/>
            <a:ext cx="1371600" cy="256032"/>
          </a:xfrm>
          <a:prstGeom prst="roundRect">
            <a:avLst/>
          </a:prstGeom>
          <a:solidFill>
            <a:srgbClr val="EAF7E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6"/>
          <p:cNvSpPr txBox="1"/>
          <p:nvPr/>
        </p:nvSpPr>
        <p:spPr>
          <a:xfrm>
            <a:off x="1243584" y="3054096"/>
            <a:ext cx="1024128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80" b="1">
                <a:solidFill>
                  <a:srgbClr val="003C7A"/>
                </a:solidFill>
                <a:latin typeface="Microsoft YaHei"/>
                <a:ea typeface="Microsoft YaHei"/>
              </a:rPr>
              <a:t>24小时在线</a:t>
            </a:r>
          </a:p>
        </p:txBody>
      </p:sp>
      <p:sp>
        <p:nvSpPr>
          <p:cNvPr id="17" name="Shape 17"/>
          <p:cNvSpPr/>
          <p:nvPr/>
        </p:nvSpPr>
        <p:spPr>
          <a:xfrm>
            <a:off x="3291840" y="1371600"/>
            <a:ext cx="2084832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8"/>
          <p:cNvSpPr/>
          <p:nvPr/>
        </p:nvSpPr>
        <p:spPr>
          <a:xfrm>
            <a:off x="3291840" y="1371600"/>
            <a:ext cx="73152" cy="1965960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9"/>
          <p:cNvSpPr txBox="1"/>
          <p:nvPr/>
        </p:nvSpPr>
        <p:spPr>
          <a:xfrm>
            <a:off x="3456432" y="1517904"/>
            <a:ext cx="1810512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400" b="1">
                <a:solidFill>
                  <a:srgbClr val="003C7A"/>
                </a:solidFill>
                <a:latin typeface="Microsoft YaHei"/>
                <a:ea typeface="Microsoft YaHei"/>
              </a:rPr>
              <a:t>水质指标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3456432" y="1847088"/>
            <a:ext cx="1810512" cy="1399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>
                <a:solidFill>
                  <a:srgbClr val="15324A"/>
                </a:solidFill>
                <a:latin typeface="Microsoft YaHei"/>
                <a:ea typeface="Microsoft YaHei"/>
              </a:rPr>
              <a:t>COD、氨氮</a:t>
            </a:r>
          </a:p>
          <a:p>
            <a:pPr algn="l"/>
            <a:r>
              <a:rPr lang="zh-CN" sz="1100">
                <a:solidFill>
                  <a:srgbClr val="15324A"/>
                </a:solidFill>
                <a:latin typeface="Microsoft YaHei"/>
                <a:ea typeface="Microsoft YaHei"/>
              </a:rPr>
              <a:t>pH、溶解氧</a:t>
            </a:r>
          </a:p>
          <a:p>
            <a:pPr algn="l"/>
            <a:r>
              <a:rPr lang="zh-CN" sz="1100">
                <a:solidFill>
                  <a:srgbClr val="15324A"/>
                </a:solidFill>
                <a:latin typeface="Microsoft YaHei"/>
                <a:ea typeface="Microsoft YaHei"/>
              </a:rPr>
              <a:t>电导率</a:t>
            </a:r>
          </a:p>
        </p:txBody>
      </p:sp>
      <p:sp>
        <p:nvSpPr>
          <p:cNvPr id="21" name="Shape 21"/>
          <p:cNvSpPr/>
          <p:nvPr/>
        </p:nvSpPr>
        <p:spPr>
          <a:xfrm>
            <a:off x="3621024" y="2971800"/>
            <a:ext cx="1371600" cy="256032"/>
          </a:xfrm>
          <a:prstGeom prst="roundRect">
            <a:avLst/>
          </a:prstGeom>
          <a:solidFill>
            <a:srgbClr val="EAF7E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2"/>
          <p:cNvSpPr txBox="1"/>
          <p:nvPr/>
        </p:nvSpPr>
        <p:spPr>
          <a:xfrm>
            <a:off x="3785616" y="3054096"/>
            <a:ext cx="1024128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80" b="1">
                <a:solidFill>
                  <a:srgbClr val="003C7A"/>
                </a:solidFill>
                <a:latin typeface="Microsoft YaHei"/>
                <a:ea typeface="Microsoft YaHei"/>
              </a:rPr>
              <a:t>24小时在线</a:t>
            </a:r>
          </a:p>
        </p:txBody>
      </p:sp>
      <p:sp>
        <p:nvSpPr>
          <p:cNvPr id="23" name="Shape 23"/>
          <p:cNvSpPr/>
          <p:nvPr/>
        </p:nvSpPr>
        <p:spPr>
          <a:xfrm>
            <a:off x="5833872" y="1371600"/>
            <a:ext cx="2084832" cy="1965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4"/>
          <p:cNvSpPr/>
          <p:nvPr/>
        </p:nvSpPr>
        <p:spPr>
          <a:xfrm>
            <a:off x="5833872" y="1371600"/>
            <a:ext cx="73152" cy="1965960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5"/>
          <p:cNvSpPr txBox="1"/>
          <p:nvPr/>
        </p:nvSpPr>
        <p:spPr>
          <a:xfrm>
            <a:off x="5998464" y="1517904"/>
            <a:ext cx="1810512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400" b="1">
                <a:solidFill>
                  <a:srgbClr val="003C7A"/>
                </a:solidFill>
                <a:latin typeface="Microsoft YaHei"/>
                <a:ea typeface="Microsoft YaHei"/>
              </a:rPr>
              <a:t>噪声指标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5998464" y="1847088"/>
            <a:ext cx="1810512" cy="1399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>
                <a:solidFill>
                  <a:srgbClr val="15324A"/>
                </a:solidFill>
                <a:latin typeface="Microsoft YaHei"/>
                <a:ea typeface="Microsoft YaHei"/>
              </a:rPr>
              <a:t>厂界噪声</a:t>
            </a:r>
          </a:p>
          <a:p>
            <a:pPr algn="l"/>
            <a:r>
              <a:rPr lang="zh-CN" sz="1100">
                <a:solidFill>
                  <a:srgbClr val="15324A"/>
                </a:solidFill>
                <a:latin typeface="Microsoft YaHei"/>
                <a:ea typeface="Microsoft YaHei"/>
              </a:rPr>
              <a:t>昼夜分时统计</a:t>
            </a:r>
          </a:p>
          <a:p>
            <a:pPr algn="l"/>
            <a:r>
              <a:rPr lang="zh-CN" sz="1100">
                <a:solidFill>
                  <a:srgbClr val="15324A"/>
                </a:solidFill>
                <a:latin typeface="Microsoft YaHei"/>
                <a:ea typeface="Microsoft YaHei"/>
              </a:rPr>
              <a:t>声源定位</a:t>
            </a:r>
          </a:p>
        </p:txBody>
      </p:sp>
      <p:sp>
        <p:nvSpPr>
          <p:cNvPr id="27" name="Shape 27"/>
          <p:cNvSpPr/>
          <p:nvPr/>
        </p:nvSpPr>
        <p:spPr>
          <a:xfrm>
            <a:off x="6163056" y="2971800"/>
            <a:ext cx="1371600" cy="256032"/>
          </a:xfrm>
          <a:prstGeom prst="roundRect">
            <a:avLst/>
          </a:prstGeom>
          <a:solidFill>
            <a:srgbClr val="EAF7E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8"/>
          <p:cNvSpPr txBox="1"/>
          <p:nvPr/>
        </p:nvSpPr>
        <p:spPr>
          <a:xfrm>
            <a:off x="6327648" y="3054096"/>
            <a:ext cx="1024128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80" b="1">
                <a:solidFill>
                  <a:srgbClr val="003C7A"/>
                </a:solidFill>
                <a:latin typeface="Microsoft YaHei"/>
                <a:ea typeface="Microsoft YaHei"/>
              </a:rPr>
              <a:t>24小时在线</a:t>
            </a:r>
          </a:p>
        </p:txBody>
      </p:sp>
      <p:sp>
        <p:nvSpPr>
          <p:cNvPr id="29" name="Shape 29"/>
          <p:cNvSpPr/>
          <p:nvPr/>
        </p:nvSpPr>
        <p:spPr>
          <a:xfrm>
            <a:off x="768096" y="3913632"/>
            <a:ext cx="713232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Text 30"/>
          <p:cNvSpPr txBox="1"/>
          <p:nvPr/>
        </p:nvSpPr>
        <p:spPr>
          <a:xfrm>
            <a:off x="1005840" y="4014216"/>
            <a:ext cx="6656832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19">
                <a:solidFill>
                  <a:srgbClr val="15324A"/>
                </a:solidFill>
                <a:latin typeface="Microsoft YaHei"/>
                <a:ea typeface="Microsoft YaHei"/>
              </a:rPr>
              <a:t>支持分钟级采集、趋势曲线、超标告警、报表上报和监管接口对接。</a:t>
            </a:r>
          </a:p>
        </p:txBody>
      </p:sp>
      <p:pic>
        <p:nvPicPr>
          <p:cNvPr id="31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污染源溯源与绿色园区支撑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用数据证明达标排放，用模型支撑精细治理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10</a:t>
            </a:r>
          </a:p>
        </p:txBody>
      </p:sp>
      <p:sp>
        <p:nvSpPr>
          <p:cNvPr id="11" name="Shape 11"/>
          <p:cNvSpPr/>
          <p:nvPr/>
        </p:nvSpPr>
        <p:spPr>
          <a:xfrm>
            <a:off x="713232" y="1389888"/>
            <a:ext cx="1664208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2"/>
          <p:cNvSpPr/>
          <p:nvPr/>
        </p:nvSpPr>
        <p:spPr>
          <a:xfrm>
            <a:off x="713232" y="1389888"/>
            <a:ext cx="73152" cy="89611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3"/>
          <p:cNvSpPr txBox="1"/>
          <p:nvPr/>
        </p:nvSpPr>
        <p:spPr>
          <a:xfrm>
            <a:off x="877824" y="1536192"/>
            <a:ext cx="138988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 b="1">
                <a:solidFill>
                  <a:srgbClr val="003C7A"/>
                </a:solidFill>
                <a:latin typeface="Microsoft YaHei"/>
                <a:ea typeface="Microsoft YaHei"/>
              </a:rPr>
              <a:t>企业排放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77824" y="1865376"/>
            <a:ext cx="138988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排口浓度 / 生产工况 / 排放时段</a:t>
            </a:r>
          </a:p>
        </p:txBody>
      </p:sp>
      <p:sp>
        <p:nvSpPr>
          <p:cNvPr id="15" name="Shape 15"/>
          <p:cNvSpPr/>
          <p:nvPr/>
        </p:nvSpPr>
        <p:spPr>
          <a:xfrm>
            <a:off x="2432304" y="1783080"/>
            <a:ext cx="274320" cy="6400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6"/>
          <p:cNvSpPr/>
          <p:nvPr/>
        </p:nvSpPr>
        <p:spPr>
          <a:xfrm>
            <a:off x="2706624" y="1389888"/>
            <a:ext cx="1664208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7"/>
          <p:cNvSpPr/>
          <p:nvPr/>
        </p:nvSpPr>
        <p:spPr>
          <a:xfrm>
            <a:off x="2706624" y="1389888"/>
            <a:ext cx="73152" cy="89611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8"/>
          <p:cNvSpPr txBox="1"/>
          <p:nvPr/>
        </p:nvSpPr>
        <p:spPr>
          <a:xfrm>
            <a:off x="2871216" y="1536192"/>
            <a:ext cx="138988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 b="1">
                <a:solidFill>
                  <a:srgbClr val="003C7A"/>
                </a:solidFill>
                <a:latin typeface="Microsoft YaHei"/>
                <a:ea typeface="Microsoft YaHei"/>
              </a:rPr>
              <a:t>气象扩散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2871216" y="1865376"/>
            <a:ext cx="138988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风向风速 / 地理位置 / 扩散路径</a:t>
            </a:r>
          </a:p>
        </p:txBody>
      </p:sp>
      <p:sp>
        <p:nvSpPr>
          <p:cNvPr id="20" name="Shape 20"/>
          <p:cNvSpPr/>
          <p:nvPr/>
        </p:nvSpPr>
        <p:spPr>
          <a:xfrm>
            <a:off x="4425696" y="1783080"/>
            <a:ext cx="274320" cy="6400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21"/>
          <p:cNvSpPr/>
          <p:nvPr/>
        </p:nvSpPr>
        <p:spPr>
          <a:xfrm>
            <a:off x="4700016" y="1389888"/>
            <a:ext cx="1664208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2"/>
          <p:cNvSpPr/>
          <p:nvPr/>
        </p:nvSpPr>
        <p:spPr>
          <a:xfrm>
            <a:off x="4700016" y="1389888"/>
            <a:ext cx="73152" cy="89611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3"/>
          <p:cNvSpPr txBox="1"/>
          <p:nvPr/>
        </p:nvSpPr>
        <p:spPr>
          <a:xfrm>
            <a:off x="4864608" y="1536192"/>
            <a:ext cx="138988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00" b="1">
                <a:solidFill>
                  <a:srgbClr val="003C7A"/>
                </a:solidFill>
                <a:latin typeface="Microsoft YaHei"/>
                <a:ea typeface="Microsoft YaHei"/>
              </a:rPr>
              <a:t>时序监测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4864608" y="1865376"/>
            <a:ext cx="138988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大气 / 水质 / 噪声趋势</a:t>
            </a:r>
          </a:p>
        </p:txBody>
      </p:sp>
      <p:sp>
        <p:nvSpPr>
          <p:cNvPr id="25" name="Shape 25"/>
          <p:cNvSpPr/>
          <p:nvPr/>
        </p:nvSpPr>
        <p:spPr>
          <a:xfrm>
            <a:off x="3218688" y="2743200"/>
            <a:ext cx="2029968" cy="950976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6"/>
          <p:cNvSpPr/>
          <p:nvPr/>
        </p:nvSpPr>
        <p:spPr>
          <a:xfrm>
            <a:off x="3218688" y="2743200"/>
            <a:ext cx="73152" cy="950976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7"/>
          <p:cNvSpPr txBox="1"/>
          <p:nvPr/>
        </p:nvSpPr>
        <p:spPr>
          <a:xfrm>
            <a:off x="3383280" y="2889504"/>
            <a:ext cx="17556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003C7A"/>
                </a:solidFill>
                <a:latin typeface="Microsoft YaHei"/>
                <a:ea typeface="Microsoft YaHei"/>
              </a:rPr>
              <a:t>溯源分析引擎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3383280" y="3218688"/>
            <a:ext cx="1755648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定位污染来源</a:t>
            </a:r>
          </a:p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关联责任企业</a:t>
            </a:r>
          </a:p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生成处置建议</a:t>
            </a:r>
          </a:p>
        </p:txBody>
      </p:sp>
      <p:sp>
        <p:nvSpPr>
          <p:cNvPr id="29" name="Shape 29"/>
          <p:cNvSpPr/>
          <p:nvPr/>
        </p:nvSpPr>
        <p:spPr>
          <a:xfrm>
            <a:off x="5614416" y="2743200"/>
            <a:ext cx="2148840" cy="9509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30"/>
          <p:cNvSpPr/>
          <p:nvPr/>
        </p:nvSpPr>
        <p:spPr>
          <a:xfrm>
            <a:off x="5614416" y="2743200"/>
            <a:ext cx="73152" cy="950976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Text 31"/>
          <p:cNvSpPr txBox="1"/>
          <p:nvPr/>
        </p:nvSpPr>
        <p:spPr>
          <a:xfrm>
            <a:off x="5779008" y="2889504"/>
            <a:ext cx="18745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300" b="1">
                <a:solidFill>
                  <a:srgbClr val="003C7A"/>
                </a:solidFill>
                <a:latin typeface="Microsoft YaHei"/>
                <a:ea typeface="Microsoft YaHei"/>
              </a:rPr>
              <a:t>绿色园区材料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5779008" y="3218688"/>
            <a:ext cx="187452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达标记录</a:t>
            </a:r>
          </a:p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治理台账</a:t>
            </a:r>
          </a:p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指标趋势报表</a:t>
            </a:r>
          </a:p>
        </p:txBody>
      </p:sp>
      <p:pic>
        <p:nvPicPr>
          <p:cNvPr id="33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能耗监测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电、水、气等能源数据在线采集，支撑降本增效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11</a:t>
            </a:r>
          </a:p>
        </p:txBody>
      </p:sp>
      <p:sp>
        <p:nvSpPr>
          <p:cNvPr id="11" name="Shape 11"/>
          <p:cNvSpPr/>
          <p:nvPr/>
        </p:nvSpPr>
        <p:spPr>
          <a:xfrm>
            <a:off x="786384" y="1298448"/>
            <a:ext cx="1051560" cy="329184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EAF7E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859536" y="1399032"/>
            <a:ext cx="896112" cy="1005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 b="1">
                <a:solidFill>
                  <a:srgbClr val="003C7A"/>
                </a:solidFill>
                <a:latin typeface="Microsoft YaHei"/>
                <a:ea typeface="Microsoft YaHei"/>
              </a:rPr>
              <a:t>配电房</a:t>
            </a:r>
          </a:p>
        </p:txBody>
      </p:sp>
      <p:sp>
        <p:nvSpPr>
          <p:cNvPr id="13" name="Shape 13"/>
          <p:cNvSpPr/>
          <p:nvPr/>
        </p:nvSpPr>
        <p:spPr>
          <a:xfrm>
            <a:off x="1956816" y="1298448"/>
            <a:ext cx="1051560" cy="329184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EAF7E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4"/>
          <p:cNvSpPr txBox="1"/>
          <p:nvPr/>
        </p:nvSpPr>
        <p:spPr>
          <a:xfrm>
            <a:off x="2029968" y="1399032"/>
            <a:ext cx="896112" cy="1005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 b="1">
                <a:solidFill>
                  <a:srgbClr val="003C7A"/>
                </a:solidFill>
                <a:latin typeface="Microsoft YaHei"/>
                <a:ea typeface="Microsoft YaHei"/>
              </a:rPr>
              <a:t>生产车间</a:t>
            </a:r>
          </a:p>
        </p:txBody>
      </p:sp>
      <p:sp>
        <p:nvSpPr>
          <p:cNvPr id="15" name="Shape 15"/>
          <p:cNvSpPr/>
          <p:nvPr/>
        </p:nvSpPr>
        <p:spPr>
          <a:xfrm>
            <a:off x="3127248" y="1298448"/>
            <a:ext cx="1051560" cy="329184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EAF7E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6"/>
          <p:cNvSpPr txBox="1"/>
          <p:nvPr/>
        </p:nvSpPr>
        <p:spPr>
          <a:xfrm>
            <a:off x="3200400" y="1399032"/>
            <a:ext cx="896112" cy="1005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 b="1">
                <a:solidFill>
                  <a:srgbClr val="003C7A"/>
                </a:solidFill>
                <a:latin typeface="Microsoft YaHei"/>
                <a:ea typeface="Microsoft YaHei"/>
              </a:rPr>
              <a:t>空压站</a:t>
            </a:r>
          </a:p>
        </p:txBody>
      </p:sp>
      <p:sp>
        <p:nvSpPr>
          <p:cNvPr id="17" name="Shape 17"/>
          <p:cNvSpPr/>
          <p:nvPr/>
        </p:nvSpPr>
        <p:spPr>
          <a:xfrm>
            <a:off x="4297680" y="1298448"/>
            <a:ext cx="1051560" cy="329184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EAF7E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8"/>
          <p:cNvSpPr txBox="1"/>
          <p:nvPr/>
        </p:nvSpPr>
        <p:spPr>
          <a:xfrm>
            <a:off x="4370832" y="1399032"/>
            <a:ext cx="896112" cy="1005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 b="1">
                <a:solidFill>
                  <a:srgbClr val="003C7A"/>
                </a:solidFill>
                <a:latin typeface="Microsoft YaHei"/>
                <a:ea typeface="Microsoft YaHei"/>
              </a:rPr>
              <a:t>泵房</a:t>
            </a:r>
          </a:p>
        </p:txBody>
      </p:sp>
      <p:sp>
        <p:nvSpPr>
          <p:cNvPr id="19" name="Shape 19"/>
          <p:cNvSpPr/>
          <p:nvPr/>
        </p:nvSpPr>
        <p:spPr>
          <a:xfrm>
            <a:off x="5468112" y="1298448"/>
            <a:ext cx="1051560" cy="329184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EAF7EA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 20"/>
          <p:cNvSpPr txBox="1"/>
          <p:nvPr/>
        </p:nvSpPr>
        <p:spPr>
          <a:xfrm>
            <a:off x="5541264" y="1399032"/>
            <a:ext cx="896112" cy="1005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 b="1">
                <a:solidFill>
                  <a:srgbClr val="003C7A"/>
                </a:solidFill>
                <a:latin typeface="Microsoft YaHei"/>
                <a:ea typeface="Microsoft YaHei"/>
              </a:rPr>
              <a:t>重点设备</a:t>
            </a:r>
          </a:p>
        </p:txBody>
      </p:sp>
      <p:sp>
        <p:nvSpPr>
          <p:cNvPr id="21" name="Shape 21"/>
          <p:cNvSpPr/>
          <p:nvPr/>
        </p:nvSpPr>
        <p:spPr>
          <a:xfrm>
            <a:off x="731520" y="1901952"/>
            <a:ext cx="32004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2"/>
          <p:cNvSpPr/>
          <p:nvPr/>
        </p:nvSpPr>
        <p:spPr>
          <a:xfrm>
            <a:off x="731520" y="1901952"/>
            <a:ext cx="73152" cy="78638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3"/>
          <p:cNvSpPr txBox="1"/>
          <p:nvPr/>
        </p:nvSpPr>
        <p:spPr>
          <a:xfrm>
            <a:off x="896112" y="2048256"/>
            <a:ext cx="29260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50" b="1">
                <a:solidFill>
                  <a:srgbClr val="003C7A"/>
                </a:solidFill>
                <a:latin typeface="Microsoft YaHei"/>
                <a:ea typeface="Microsoft YaHei"/>
              </a:rPr>
              <a:t>分项计量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896112" y="2377440"/>
            <a:ext cx="29260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电表、水表、气表</a:t>
            </a:r>
          </a:p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按区域/设备归集</a:t>
            </a:r>
          </a:p>
        </p:txBody>
      </p:sp>
      <p:sp>
        <p:nvSpPr>
          <p:cNvPr id="25" name="Shape 25"/>
          <p:cNvSpPr/>
          <p:nvPr/>
        </p:nvSpPr>
        <p:spPr>
          <a:xfrm>
            <a:off x="4498848" y="1901952"/>
            <a:ext cx="32004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6"/>
          <p:cNvSpPr/>
          <p:nvPr/>
        </p:nvSpPr>
        <p:spPr>
          <a:xfrm>
            <a:off x="4498848" y="1901952"/>
            <a:ext cx="73152" cy="7863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7"/>
          <p:cNvSpPr txBox="1"/>
          <p:nvPr/>
        </p:nvSpPr>
        <p:spPr>
          <a:xfrm>
            <a:off x="4663440" y="2048256"/>
            <a:ext cx="29260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50" b="1">
                <a:solidFill>
                  <a:srgbClr val="003C7A"/>
                </a:solidFill>
                <a:latin typeface="Microsoft YaHei"/>
                <a:ea typeface="Microsoft YaHei"/>
              </a:rPr>
              <a:t>负荷分析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4663440" y="2377440"/>
            <a:ext cx="29260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峰谷平统计</a:t>
            </a:r>
          </a:p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单耗与负荷率</a:t>
            </a:r>
          </a:p>
        </p:txBody>
      </p:sp>
      <p:sp>
        <p:nvSpPr>
          <p:cNvPr id="29" name="Shape 29"/>
          <p:cNvSpPr/>
          <p:nvPr/>
        </p:nvSpPr>
        <p:spPr>
          <a:xfrm>
            <a:off x="731520" y="2926080"/>
            <a:ext cx="32004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30"/>
          <p:cNvSpPr/>
          <p:nvPr/>
        </p:nvSpPr>
        <p:spPr>
          <a:xfrm>
            <a:off x="731520" y="2926080"/>
            <a:ext cx="73152" cy="78638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Text 31"/>
          <p:cNvSpPr txBox="1"/>
          <p:nvPr/>
        </p:nvSpPr>
        <p:spPr>
          <a:xfrm>
            <a:off x="896112" y="3072384"/>
            <a:ext cx="29260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50" b="1">
                <a:solidFill>
                  <a:srgbClr val="003C7A"/>
                </a:solidFill>
                <a:latin typeface="Microsoft YaHei"/>
                <a:ea typeface="Microsoft YaHei"/>
              </a:rPr>
              <a:t>异常告警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896112" y="3401568"/>
            <a:ext cx="29260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突增突降</a:t>
            </a:r>
          </a:p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越限与漏损提醒</a:t>
            </a:r>
          </a:p>
        </p:txBody>
      </p:sp>
      <p:sp>
        <p:nvSpPr>
          <p:cNvPr id="33" name="Shape 33"/>
          <p:cNvSpPr/>
          <p:nvPr/>
        </p:nvSpPr>
        <p:spPr>
          <a:xfrm>
            <a:off x="4498848" y="2926080"/>
            <a:ext cx="3200400" cy="7863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4"/>
          <p:cNvSpPr/>
          <p:nvPr/>
        </p:nvSpPr>
        <p:spPr>
          <a:xfrm>
            <a:off x="4498848" y="2926080"/>
            <a:ext cx="73152" cy="7863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5"/>
          <p:cNvSpPr txBox="1"/>
          <p:nvPr/>
        </p:nvSpPr>
        <p:spPr>
          <a:xfrm>
            <a:off x="4663440" y="3072384"/>
            <a:ext cx="29260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50" b="1">
                <a:solidFill>
                  <a:srgbClr val="003C7A"/>
                </a:solidFill>
                <a:latin typeface="Microsoft YaHei"/>
                <a:ea typeface="Microsoft YaHei"/>
              </a:rPr>
              <a:t>节能报表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4663440" y="3401568"/>
            <a:ext cx="29260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日/月/年报</a:t>
            </a:r>
          </a:p>
          <a:p>
            <a:pPr algn="l"/>
            <a:r>
              <a:rPr lang="zh-CN" sz="900">
                <a:solidFill>
                  <a:srgbClr val="15324A"/>
                </a:solidFill>
                <a:latin typeface="Microsoft YaHei"/>
                <a:ea typeface="Microsoft YaHei"/>
              </a:rPr>
              <a:t>碳排估算与对标</a:t>
            </a:r>
          </a:p>
        </p:txBody>
      </p:sp>
      <p:sp>
        <p:nvSpPr>
          <p:cNvPr id="37" name="Shape 37"/>
          <p:cNvSpPr/>
          <p:nvPr/>
        </p:nvSpPr>
        <p:spPr>
          <a:xfrm>
            <a:off x="987552" y="4059936"/>
            <a:ext cx="6565392" cy="274320"/>
          </a:xfrm>
          <a:prstGeom prst="roundRect">
            <a:avLst/>
          </a:prstGeom>
          <a:solidFill>
            <a:srgbClr val="003C7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8"/>
          <p:cNvSpPr txBox="1"/>
          <p:nvPr/>
        </p:nvSpPr>
        <p:spPr>
          <a:xfrm>
            <a:off x="1188720" y="4142232"/>
            <a:ext cx="6163056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19">
                <a:solidFill>
                  <a:srgbClr val="FFFFFF"/>
                </a:solidFill>
                <a:latin typeface="Microsoft YaHei"/>
                <a:ea typeface="Microsoft YaHei"/>
              </a:rPr>
              <a:t>能耗数据可与安全设备运行、环保排放和经营指标联动分析。</a:t>
            </a:r>
          </a:p>
        </p:txBody>
      </p:sp>
      <p:pic>
        <p:nvPicPr>
          <p:cNvPr id="39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实施部署与运维保障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试点先行，分区扩展，平台统一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12</a:t>
            </a:r>
          </a:p>
        </p:txBody>
      </p:sp>
      <p:sp>
        <p:nvSpPr>
          <p:cNvPr id="11" name="Shape 11"/>
          <p:cNvSpPr/>
          <p:nvPr/>
        </p:nvSpPr>
        <p:spPr>
          <a:xfrm>
            <a:off x="713232" y="1517904"/>
            <a:ext cx="1609344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841248" y="1682496"/>
            <a:ext cx="31089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207008" y="1682496"/>
            <a:ext cx="9144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现场踏勘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59536" y="206654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>
                <a:solidFill>
                  <a:srgbClr val="15324A"/>
                </a:solidFill>
                <a:latin typeface="Microsoft YaHei"/>
                <a:ea typeface="Microsoft YaHei"/>
              </a:rPr>
              <a:t>梳理风险点、排口、能耗点</a:t>
            </a:r>
          </a:p>
        </p:txBody>
      </p:sp>
      <p:sp>
        <p:nvSpPr>
          <p:cNvPr id="15" name="Shape 15"/>
          <p:cNvSpPr/>
          <p:nvPr/>
        </p:nvSpPr>
        <p:spPr>
          <a:xfrm>
            <a:off x="2395728" y="1993392"/>
            <a:ext cx="256032" cy="6400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6"/>
          <p:cNvSpPr/>
          <p:nvPr/>
        </p:nvSpPr>
        <p:spPr>
          <a:xfrm>
            <a:off x="2706624" y="1517904"/>
            <a:ext cx="1609344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7"/>
          <p:cNvSpPr txBox="1"/>
          <p:nvPr/>
        </p:nvSpPr>
        <p:spPr>
          <a:xfrm>
            <a:off x="2834640" y="1682496"/>
            <a:ext cx="31089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3200400" y="1682496"/>
            <a:ext cx="9144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试点接入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2852928" y="206654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>
                <a:solidFill>
                  <a:srgbClr val="15324A"/>
                </a:solidFill>
                <a:latin typeface="Microsoft YaHei"/>
                <a:ea typeface="Microsoft YaHei"/>
              </a:rPr>
              <a:t>先接重点区域和核心设备</a:t>
            </a:r>
          </a:p>
        </p:txBody>
      </p:sp>
      <p:sp>
        <p:nvSpPr>
          <p:cNvPr id="20" name="Shape 20"/>
          <p:cNvSpPr/>
          <p:nvPr/>
        </p:nvSpPr>
        <p:spPr>
          <a:xfrm>
            <a:off x="4389120" y="1993392"/>
            <a:ext cx="256032" cy="6400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21"/>
          <p:cNvSpPr/>
          <p:nvPr/>
        </p:nvSpPr>
        <p:spPr>
          <a:xfrm>
            <a:off x="4700016" y="1517904"/>
            <a:ext cx="1609344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2"/>
          <p:cNvSpPr txBox="1"/>
          <p:nvPr/>
        </p:nvSpPr>
        <p:spPr>
          <a:xfrm>
            <a:off x="4828032" y="1682496"/>
            <a:ext cx="31089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5193792" y="1682496"/>
            <a:ext cx="9144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平台联调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4846320" y="206654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>
                <a:solidFill>
                  <a:srgbClr val="15324A"/>
                </a:solidFill>
                <a:latin typeface="Microsoft YaHei"/>
                <a:ea typeface="Microsoft YaHei"/>
              </a:rPr>
              <a:t>规则、告警、报表、大屏</a:t>
            </a:r>
          </a:p>
        </p:txBody>
      </p:sp>
      <p:sp>
        <p:nvSpPr>
          <p:cNvPr id="25" name="Shape 25"/>
          <p:cNvSpPr/>
          <p:nvPr/>
        </p:nvSpPr>
        <p:spPr>
          <a:xfrm>
            <a:off x="6382512" y="1993392"/>
            <a:ext cx="256032" cy="6400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6"/>
          <p:cNvSpPr/>
          <p:nvPr/>
        </p:nvSpPr>
        <p:spPr>
          <a:xfrm>
            <a:off x="6693408" y="1517904"/>
            <a:ext cx="1609344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7"/>
          <p:cNvSpPr txBox="1"/>
          <p:nvPr/>
        </p:nvSpPr>
        <p:spPr>
          <a:xfrm>
            <a:off x="6821424" y="1682496"/>
            <a:ext cx="310896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00" b="1">
                <a:solidFill>
                  <a:srgbClr val="4EA22E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7187184" y="1682496"/>
            <a:ext cx="9144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运维优化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6839712" y="2066544"/>
            <a:ext cx="12984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50">
                <a:solidFill>
                  <a:srgbClr val="15324A"/>
                </a:solidFill>
                <a:latin typeface="Microsoft YaHei"/>
                <a:ea typeface="Microsoft YaHei"/>
              </a:rPr>
              <a:t>巡检校准、模型调优、版本升级</a:t>
            </a:r>
          </a:p>
        </p:txBody>
      </p:sp>
      <p:sp>
        <p:nvSpPr>
          <p:cNvPr id="30" name="Shape 30"/>
          <p:cNvSpPr/>
          <p:nvPr/>
        </p:nvSpPr>
        <p:spPr>
          <a:xfrm>
            <a:off x="1005840" y="3200400"/>
            <a:ext cx="6583680" cy="713232"/>
          </a:xfrm>
          <a:prstGeom prst="roundRect">
            <a:avLst/>
          </a:prstGeom>
          <a:solidFill>
            <a:srgbClr val="EAF7EA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31"/>
          <p:cNvSpPr/>
          <p:nvPr/>
        </p:nvSpPr>
        <p:spPr>
          <a:xfrm>
            <a:off x="1005840" y="3200400"/>
            <a:ext cx="73152" cy="713232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2"/>
          <p:cNvSpPr txBox="1"/>
          <p:nvPr/>
        </p:nvSpPr>
        <p:spPr>
          <a:xfrm>
            <a:off x="1170432" y="3346704"/>
            <a:ext cx="6309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250" b="1">
                <a:solidFill>
                  <a:srgbClr val="003C7A"/>
                </a:solidFill>
                <a:latin typeface="Microsoft YaHei"/>
                <a:ea typeface="Microsoft YaHei"/>
              </a:rPr>
              <a:t>服务机制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1170432" y="3675888"/>
            <a:ext cx="630936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19">
                <a:solidFill>
                  <a:srgbClr val="15324A"/>
                </a:solidFill>
                <a:latin typeface="Microsoft YaHei"/>
                <a:ea typeface="Microsoft YaHei"/>
              </a:rPr>
              <a:t>远程技术支持 + 定期巡检 + 现场应急响应 + 数据校准与报表归档</a:t>
            </a:r>
          </a:p>
        </p:txBody>
      </p:sp>
      <p:pic>
        <p:nvPicPr>
          <p:cNvPr id="34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投资预算估算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安全、环保、能耗一体化建设预算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13</a:t>
            </a:r>
          </a:p>
        </p:txBody>
      </p:sp>
      <p:sp>
        <p:nvSpPr>
          <p:cNvPr id="11" name="Shape 11"/>
          <p:cNvSpPr/>
          <p:nvPr/>
        </p:nvSpPr>
        <p:spPr>
          <a:xfrm>
            <a:off x="694944" y="1225296"/>
            <a:ext cx="1920240" cy="640080"/>
          </a:xfrm>
          <a:prstGeom prst="round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896112" y="1371600"/>
            <a:ext cx="1517904" cy="2308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合计 197,500 元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96112" y="1627632"/>
            <a:ext cx="1517904" cy="115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D6EBFF"/>
                </a:solidFill>
                <a:latin typeface="Microsoft YaHei"/>
                <a:ea typeface="Microsoft YaHei"/>
              </a:rPr>
              <a:t>约 19.75 万元，可按点位调整</a:t>
            </a:r>
          </a:p>
        </p:txBody>
      </p:sp>
      <p:sp>
        <p:nvSpPr>
          <p:cNvPr id="14" name="Shape 14"/>
          <p:cNvSpPr/>
          <p:nvPr/>
        </p:nvSpPr>
        <p:spPr>
          <a:xfrm>
            <a:off x="694944" y="2084832"/>
            <a:ext cx="1417320" cy="310896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5"/>
          <p:cNvSpPr txBox="1"/>
          <p:nvPr/>
        </p:nvSpPr>
        <p:spPr>
          <a:xfrm>
            <a:off x="749808" y="2176272"/>
            <a:ext cx="1307592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80" b="1">
                <a:solidFill>
                  <a:srgbClr val="FFFFFF"/>
                </a:solidFill>
                <a:latin typeface="Microsoft YaHei"/>
                <a:ea typeface="Microsoft YaHei"/>
              </a:rPr>
              <a:t>预算项</a:t>
            </a:r>
          </a:p>
        </p:txBody>
      </p:sp>
      <p:sp>
        <p:nvSpPr>
          <p:cNvPr id="16" name="Shape 16"/>
          <p:cNvSpPr/>
          <p:nvPr/>
        </p:nvSpPr>
        <p:spPr>
          <a:xfrm>
            <a:off x="2322576" y="2084832"/>
            <a:ext cx="4187952" cy="310896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7"/>
          <p:cNvSpPr txBox="1"/>
          <p:nvPr/>
        </p:nvSpPr>
        <p:spPr>
          <a:xfrm>
            <a:off x="2377440" y="2176272"/>
            <a:ext cx="4078224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80" b="1">
                <a:solidFill>
                  <a:srgbClr val="FFFFFF"/>
                </a:solidFill>
                <a:latin typeface="Microsoft YaHei"/>
                <a:ea typeface="Microsoft YaHei"/>
              </a:rPr>
              <a:t>说明</a:t>
            </a:r>
          </a:p>
        </p:txBody>
      </p:sp>
      <p:sp>
        <p:nvSpPr>
          <p:cNvPr id="18" name="Shape 18"/>
          <p:cNvSpPr/>
          <p:nvPr/>
        </p:nvSpPr>
        <p:spPr>
          <a:xfrm>
            <a:off x="6784848" y="2084832"/>
            <a:ext cx="1060704" cy="310896"/>
          </a:xfrm>
          <a:prstGeom prst="rect">
            <a:avLst/>
          </a:prstGeom>
          <a:solidFill>
            <a:srgbClr val="003C7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9"/>
          <p:cNvSpPr txBox="1"/>
          <p:nvPr/>
        </p:nvSpPr>
        <p:spPr>
          <a:xfrm>
            <a:off x="6839712" y="2176272"/>
            <a:ext cx="950976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80" b="1">
                <a:solidFill>
                  <a:srgbClr val="FFFFFF"/>
                </a:solidFill>
                <a:latin typeface="Microsoft YaHei"/>
                <a:ea typeface="Microsoft YaHei"/>
              </a:rPr>
              <a:t>小计(元)</a:t>
            </a:r>
          </a:p>
        </p:txBody>
      </p:sp>
      <p:sp>
        <p:nvSpPr>
          <p:cNvPr id="20" name="Shape 20"/>
          <p:cNvSpPr/>
          <p:nvPr/>
        </p:nvSpPr>
        <p:spPr>
          <a:xfrm>
            <a:off x="694944" y="2432304"/>
            <a:ext cx="1417320" cy="283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21"/>
          <p:cNvSpPr txBox="1"/>
          <p:nvPr/>
        </p:nvSpPr>
        <p:spPr>
          <a:xfrm>
            <a:off x="749808" y="2523744"/>
            <a:ext cx="1307592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 b="1">
                <a:solidFill>
                  <a:srgbClr val="15324A"/>
                </a:solidFill>
                <a:latin typeface="Microsoft YaHei"/>
                <a:ea typeface="Microsoft YaHei"/>
              </a:rPr>
              <a:t>安全视频与AI边缘</a:t>
            </a:r>
          </a:p>
        </p:txBody>
      </p:sp>
      <p:sp>
        <p:nvSpPr>
          <p:cNvPr id="22" name="Shape 22"/>
          <p:cNvSpPr/>
          <p:nvPr/>
        </p:nvSpPr>
        <p:spPr>
          <a:xfrm>
            <a:off x="2322576" y="2432304"/>
            <a:ext cx="4187952" cy="283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3"/>
          <p:cNvSpPr txBox="1"/>
          <p:nvPr/>
        </p:nvSpPr>
        <p:spPr>
          <a:xfrm>
            <a:off x="2377440" y="2523744"/>
            <a:ext cx="4078224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>
                <a:solidFill>
                  <a:srgbClr val="15324A"/>
                </a:solidFill>
                <a:latin typeface="Microsoft YaHei"/>
                <a:ea typeface="Microsoft YaHei"/>
              </a:rPr>
              <a:t>AI摄像头、边缘分析盒、事件抓拍与缓存</a:t>
            </a:r>
          </a:p>
        </p:txBody>
      </p:sp>
      <p:sp>
        <p:nvSpPr>
          <p:cNvPr id="24" name="Shape 24"/>
          <p:cNvSpPr/>
          <p:nvPr/>
        </p:nvSpPr>
        <p:spPr>
          <a:xfrm>
            <a:off x="6784848" y="2432304"/>
            <a:ext cx="1060704" cy="283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5"/>
          <p:cNvSpPr txBox="1"/>
          <p:nvPr/>
        </p:nvSpPr>
        <p:spPr>
          <a:xfrm>
            <a:off x="6839712" y="2523744"/>
            <a:ext cx="950976" cy="1138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56</a:t>
            </a:r>
            <a:r>
              <a:rPr 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,000</a:t>
            </a:r>
          </a:p>
        </p:txBody>
      </p:sp>
      <p:sp>
        <p:nvSpPr>
          <p:cNvPr id="26" name="Shape 26"/>
          <p:cNvSpPr/>
          <p:nvPr/>
        </p:nvSpPr>
        <p:spPr>
          <a:xfrm>
            <a:off x="694944" y="2743200"/>
            <a:ext cx="1417320" cy="2834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7"/>
          <p:cNvSpPr txBox="1"/>
          <p:nvPr/>
        </p:nvSpPr>
        <p:spPr>
          <a:xfrm>
            <a:off x="749808" y="2834640"/>
            <a:ext cx="1307592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 b="1">
                <a:solidFill>
                  <a:srgbClr val="15324A"/>
                </a:solidFill>
                <a:latin typeface="Microsoft YaHei"/>
                <a:ea typeface="Microsoft YaHei"/>
              </a:rPr>
              <a:t>危险源监测</a:t>
            </a:r>
          </a:p>
        </p:txBody>
      </p:sp>
      <p:sp>
        <p:nvSpPr>
          <p:cNvPr id="28" name="Shape 28"/>
          <p:cNvSpPr/>
          <p:nvPr/>
        </p:nvSpPr>
        <p:spPr>
          <a:xfrm>
            <a:off x="2322576" y="2743200"/>
            <a:ext cx="4187952" cy="2834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9"/>
          <p:cNvSpPr txBox="1"/>
          <p:nvPr/>
        </p:nvSpPr>
        <p:spPr>
          <a:xfrm>
            <a:off x="2377440" y="2834640"/>
            <a:ext cx="4078224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>
                <a:solidFill>
                  <a:srgbClr val="15324A"/>
                </a:solidFill>
                <a:latin typeface="Microsoft YaHei"/>
                <a:ea typeface="Microsoft YaHei"/>
              </a:rPr>
              <a:t>温度、压力、液位等关键参数采集</a:t>
            </a:r>
          </a:p>
        </p:txBody>
      </p:sp>
      <p:sp>
        <p:nvSpPr>
          <p:cNvPr id="30" name="Shape 30"/>
          <p:cNvSpPr/>
          <p:nvPr/>
        </p:nvSpPr>
        <p:spPr>
          <a:xfrm>
            <a:off x="6784848" y="2743200"/>
            <a:ext cx="1060704" cy="2834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Text 31"/>
          <p:cNvSpPr txBox="1"/>
          <p:nvPr/>
        </p:nvSpPr>
        <p:spPr>
          <a:xfrm>
            <a:off x="6839712" y="2834640"/>
            <a:ext cx="950976" cy="1138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2</a:t>
            </a:r>
            <a:r>
              <a:rPr lang="en-US" alt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0</a:t>
            </a:r>
            <a:r>
              <a:rPr 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,000</a:t>
            </a:r>
          </a:p>
        </p:txBody>
      </p:sp>
      <p:sp>
        <p:nvSpPr>
          <p:cNvPr id="32" name="Shape 32"/>
          <p:cNvSpPr/>
          <p:nvPr/>
        </p:nvSpPr>
        <p:spPr>
          <a:xfrm>
            <a:off x="694944" y="3054096"/>
            <a:ext cx="1417320" cy="283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3"/>
          <p:cNvSpPr txBox="1"/>
          <p:nvPr/>
        </p:nvSpPr>
        <p:spPr>
          <a:xfrm>
            <a:off x="749808" y="3145536"/>
            <a:ext cx="1307592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 b="1">
                <a:solidFill>
                  <a:srgbClr val="15324A"/>
                </a:solidFill>
                <a:latin typeface="Microsoft YaHei"/>
                <a:ea typeface="Microsoft YaHei"/>
              </a:rPr>
              <a:t>环保在线监测</a:t>
            </a:r>
          </a:p>
        </p:txBody>
      </p:sp>
      <p:sp>
        <p:nvSpPr>
          <p:cNvPr id="34" name="Shape 34"/>
          <p:cNvSpPr/>
          <p:nvPr/>
        </p:nvSpPr>
        <p:spPr>
          <a:xfrm>
            <a:off x="2322576" y="3054096"/>
            <a:ext cx="4187952" cy="283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5"/>
          <p:cNvSpPr txBox="1"/>
          <p:nvPr/>
        </p:nvSpPr>
        <p:spPr>
          <a:xfrm>
            <a:off x="2377440" y="3145536"/>
            <a:ext cx="4078224" cy="1138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水质</a:t>
            </a:r>
            <a:r>
              <a:rPr lang="zh-CN" altLang="en-US" sz="740" dirty="0">
                <a:solidFill>
                  <a:srgbClr val="15324A"/>
                </a:solidFill>
                <a:latin typeface="Microsoft YaHei"/>
                <a:ea typeface="Microsoft YaHei"/>
              </a:rPr>
              <a:t>等</a:t>
            </a:r>
            <a:r>
              <a:rPr 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监测设备</a:t>
            </a:r>
          </a:p>
        </p:txBody>
      </p:sp>
      <p:sp>
        <p:nvSpPr>
          <p:cNvPr id="36" name="Shape 36"/>
          <p:cNvSpPr/>
          <p:nvPr/>
        </p:nvSpPr>
        <p:spPr>
          <a:xfrm>
            <a:off x="6784848" y="3054096"/>
            <a:ext cx="1060704" cy="283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7"/>
          <p:cNvSpPr txBox="1"/>
          <p:nvPr/>
        </p:nvSpPr>
        <p:spPr>
          <a:xfrm>
            <a:off x="6839712" y="3145536"/>
            <a:ext cx="950976" cy="1138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2</a:t>
            </a:r>
            <a:r>
              <a:rPr 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2,000</a:t>
            </a:r>
          </a:p>
        </p:txBody>
      </p:sp>
      <p:sp>
        <p:nvSpPr>
          <p:cNvPr id="38" name="Shape 38"/>
          <p:cNvSpPr/>
          <p:nvPr/>
        </p:nvSpPr>
        <p:spPr>
          <a:xfrm>
            <a:off x="694944" y="3364992"/>
            <a:ext cx="1417320" cy="2834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9"/>
          <p:cNvSpPr txBox="1"/>
          <p:nvPr/>
        </p:nvSpPr>
        <p:spPr>
          <a:xfrm>
            <a:off x="749808" y="3456432"/>
            <a:ext cx="1307592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 b="1">
                <a:solidFill>
                  <a:srgbClr val="15324A"/>
                </a:solidFill>
                <a:latin typeface="Microsoft YaHei"/>
                <a:ea typeface="Microsoft YaHei"/>
              </a:rPr>
              <a:t>能耗监测采集</a:t>
            </a:r>
          </a:p>
        </p:txBody>
      </p:sp>
      <p:sp>
        <p:nvSpPr>
          <p:cNvPr id="40" name="Shape 40"/>
          <p:cNvSpPr/>
          <p:nvPr/>
        </p:nvSpPr>
        <p:spPr>
          <a:xfrm>
            <a:off x="2322576" y="3364992"/>
            <a:ext cx="4187952" cy="2834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Text 41"/>
          <p:cNvSpPr txBox="1"/>
          <p:nvPr/>
        </p:nvSpPr>
        <p:spPr>
          <a:xfrm>
            <a:off x="2377440" y="3456432"/>
            <a:ext cx="4078224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>
                <a:solidFill>
                  <a:srgbClr val="15324A"/>
                </a:solidFill>
                <a:latin typeface="Microsoft YaHei"/>
                <a:ea typeface="Microsoft YaHei"/>
              </a:rPr>
              <a:t>智能电表/水表/气表、采集网关与接入</a:t>
            </a:r>
          </a:p>
        </p:txBody>
      </p:sp>
      <p:sp>
        <p:nvSpPr>
          <p:cNvPr id="42" name="Shape 42"/>
          <p:cNvSpPr/>
          <p:nvPr/>
        </p:nvSpPr>
        <p:spPr>
          <a:xfrm>
            <a:off x="6784848" y="3364992"/>
            <a:ext cx="1060704" cy="2834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3"/>
          <p:cNvSpPr txBox="1"/>
          <p:nvPr/>
        </p:nvSpPr>
        <p:spPr>
          <a:xfrm>
            <a:off x="6839712" y="3456432"/>
            <a:ext cx="950976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40">
                <a:solidFill>
                  <a:srgbClr val="15324A"/>
                </a:solidFill>
                <a:latin typeface="Microsoft YaHei"/>
                <a:ea typeface="Microsoft YaHei"/>
              </a:rPr>
              <a:t>18,000</a:t>
            </a:r>
          </a:p>
        </p:txBody>
      </p:sp>
      <p:sp>
        <p:nvSpPr>
          <p:cNvPr id="44" name="Shape 44"/>
          <p:cNvSpPr/>
          <p:nvPr/>
        </p:nvSpPr>
        <p:spPr>
          <a:xfrm>
            <a:off x="694944" y="3675888"/>
            <a:ext cx="1417320" cy="283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5"/>
          <p:cNvSpPr txBox="1"/>
          <p:nvPr/>
        </p:nvSpPr>
        <p:spPr>
          <a:xfrm>
            <a:off x="749808" y="3767328"/>
            <a:ext cx="1307592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 b="1">
                <a:solidFill>
                  <a:srgbClr val="15324A"/>
                </a:solidFill>
                <a:latin typeface="Microsoft YaHei"/>
                <a:ea typeface="Microsoft YaHei"/>
              </a:rPr>
              <a:t>平台软件与大屏接口</a:t>
            </a:r>
          </a:p>
        </p:txBody>
      </p:sp>
      <p:sp>
        <p:nvSpPr>
          <p:cNvPr id="46" name="Shape 46"/>
          <p:cNvSpPr/>
          <p:nvPr/>
        </p:nvSpPr>
        <p:spPr>
          <a:xfrm>
            <a:off x="2322576" y="3675888"/>
            <a:ext cx="4187952" cy="283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Text 47"/>
          <p:cNvSpPr txBox="1"/>
          <p:nvPr/>
        </p:nvSpPr>
        <p:spPr>
          <a:xfrm>
            <a:off x="2377440" y="3767328"/>
            <a:ext cx="4078224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>
                <a:solidFill>
                  <a:srgbClr val="15324A"/>
                </a:solidFill>
                <a:latin typeface="Microsoft YaHei"/>
                <a:ea typeface="Microsoft YaHei"/>
              </a:rPr>
              <a:t>安全、环保、能耗模块和报表接口</a:t>
            </a:r>
          </a:p>
        </p:txBody>
      </p:sp>
      <p:sp>
        <p:nvSpPr>
          <p:cNvPr id="48" name="Shape 48"/>
          <p:cNvSpPr/>
          <p:nvPr/>
        </p:nvSpPr>
        <p:spPr>
          <a:xfrm>
            <a:off x="6784848" y="3675888"/>
            <a:ext cx="1060704" cy="283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9"/>
          <p:cNvSpPr txBox="1"/>
          <p:nvPr/>
        </p:nvSpPr>
        <p:spPr>
          <a:xfrm>
            <a:off x="6839712" y="3767328"/>
            <a:ext cx="950976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40">
                <a:solidFill>
                  <a:srgbClr val="15324A"/>
                </a:solidFill>
                <a:latin typeface="Microsoft YaHei"/>
                <a:ea typeface="Microsoft YaHei"/>
              </a:rPr>
              <a:t>48,000</a:t>
            </a:r>
          </a:p>
        </p:txBody>
      </p:sp>
      <p:sp>
        <p:nvSpPr>
          <p:cNvPr id="50" name="Shape 50"/>
          <p:cNvSpPr/>
          <p:nvPr/>
        </p:nvSpPr>
        <p:spPr>
          <a:xfrm>
            <a:off x="694944" y="3986784"/>
            <a:ext cx="1417320" cy="2834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Text 51"/>
          <p:cNvSpPr txBox="1"/>
          <p:nvPr/>
        </p:nvSpPr>
        <p:spPr>
          <a:xfrm>
            <a:off x="749808" y="4078224"/>
            <a:ext cx="1307592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 b="1">
                <a:solidFill>
                  <a:srgbClr val="15324A"/>
                </a:solidFill>
                <a:latin typeface="Microsoft YaHei"/>
                <a:ea typeface="Microsoft YaHei"/>
              </a:rPr>
              <a:t>集成施工/培训运维</a:t>
            </a:r>
          </a:p>
        </p:txBody>
      </p:sp>
      <p:sp>
        <p:nvSpPr>
          <p:cNvPr id="52" name="Shape 52"/>
          <p:cNvSpPr/>
          <p:nvPr/>
        </p:nvSpPr>
        <p:spPr>
          <a:xfrm>
            <a:off x="2322576" y="3986784"/>
            <a:ext cx="4187952" cy="2834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Text 53"/>
          <p:cNvSpPr txBox="1"/>
          <p:nvPr/>
        </p:nvSpPr>
        <p:spPr>
          <a:xfrm>
            <a:off x="2377440" y="4078224"/>
            <a:ext cx="4078224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40">
                <a:solidFill>
                  <a:srgbClr val="15324A"/>
                </a:solidFill>
                <a:latin typeface="Microsoft YaHei"/>
                <a:ea typeface="Microsoft YaHei"/>
              </a:rPr>
              <a:t>安装布线、联调验收、培训及首年基础运维</a:t>
            </a:r>
          </a:p>
        </p:txBody>
      </p:sp>
      <p:sp>
        <p:nvSpPr>
          <p:cNvPr id="54" name="Shape 54"/>
          <p:cNvSpPr/>
          <p:nvPr/>
        </p:nvSpPr>
        <p:spPr>
          <a:xfrm>
            <a:off x="6784848" y="3986784"/>
            <a:ext cx="1060704" cy="283464"/>
          </a:xfrm>
          <a:prstGeom prst="rect">
            <a:avLst/>
          </a:prstGeom>
          <a:solidFill>
            <a:srgbClr val="EAF6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5"/>
          <p:cNvSpPr txBox="1"/>
          <p:nvPr/>
        </p:nvSpPr>
        <p:spPr>
          <a:xfrm>
            <a:off x="6839712" y="4078224"/>
            <a:ext cx="950976" cy="1138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2</a:t>
            </a:r>
            <a:r>
              <a:rPr lang="zh-CN" sz="740" dirty="0">
                <a:solidFill>
                  <a:srgbClr val="15324A"/>
                </a:solidFill>
                <a:latin typeface="Microsoft YaHei"/>
                <a:ea typeface="Microsoft YaHei"/>
              </a:rPr>
              <a:t>4,000</a:t>
            </a:r>
          </a:p>
        </p:txBody>
      </p:sp>
      <p:sp>
        <p:nvSpPr>
          <p:cNvPr id="57" name="Shape 57"/>
          <p:cNvSpPr/>
          <p:nvPr/>
        </p:nvSpPr>
        <p:spPr>
          <a:xfrm>
            <a:off x="694944" y="4297680"/>
            <a:ext cx="1417320" cy="283464"/>
          </a:xfrm>
          <a:prstGeom prst="rect">
            <a:avLst/>
          </a:prstGeom>
          <a:solidFill>
            <a:srgbClr val="FFFFFF"/>
          </a:solidFill>
          <a:ln w="635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" name="Text 58"/>
          <p:cNvSpPr txBox="1"/>
          <p:nvPr/>
        </p:nvSpPr>
        <p:spPr>
          <a:xfrm>
            <a:off x="749808" y="4389120"/>
            <a:ext cx="1307592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 b="1">
                <a:solidFill>
                  <a:srgbClr val="24323A"/>
                </a:solidFill>
                <a:latin typeface="Microsoft YaHei"/>
                <a:ea typeface="Microsoft YaHei"/>
              </a:rPr>
              <a:t>大屏展示</a:t>
            </a:r>
          </a:p>
        </p:txBody>
      </p:sp>
      <p:sp>
        <p:nvSpPr>
          <p:cNvPr id="59" name="Shape 59"/>
          <p:cNvSpPr/>
          <p:nvPr/>
        </p:nvSpPr>
        <p:spPr>
          <a:xfrm>
            <a:off x="2322576" y="4297680"/>
            <a:ext cx="4187952" cy="283464"/>
          </a:xfrm>
          <a:prstGeom prst="rect">
            <a:avLst/>
          </a:prstGeom>
          <a:solidFill>
            <a:srgbClr val="FFFFFF"/>
          </a:solidFill>
          <a:ln w="635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Text 60"/>
          <p:cNvSpPr txBox="1"/>
          <p:nvPr/>
        </p:nvSpPr>
        <p:spPr>
          <a:xfrm>
            <a:off x="2377440" y="4389120"/>
            <a:ext cx="4078224" cy="822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>
                <a:solidFill>
                  <a:srgbClr val="24323A"/>
                </a:solidFill>
                <a:latin typeface="Microsoft YaHei"/>
                <a:ea typeface="Microsoft YaHei"/>
              </a:rPr>
              <a:t>大屏展示终端及现场展示配置</a:t>
            </a:r>
          </a:p>
        </p:txBody>
      </p:sp>
      <p:sp>
        <p:nvSpPr>
          <p:cNvPr id="61" name="Shape 61"/>
          <p:cNvSpPr/>
          <p:nvPr/>
        </p:nvSpPr>
        <p:spPr>
          <a:xfrm>
            <a:off x="6784848" y="4297680"/>
            <a:ext cx="1060704" cy="283464"/>
          </a:xfrm>
          <a:prstGeom prst="rect">
            <a:avLst/>
          </a:prstGeom>
          <a:solidFill>
            <a:srgbClr val="FFFFFF"/>
          </a:solidFill>
          <a:ln w="635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" name="Text 62"/>
          <p:cNvSpPr txBox="1"/>
          <p:nvPr/>
        </p:nvSpPr>
        <p:spPr>
          <a:xfrm>
            <a:off x="6839712" y="4389120"/>
            <a:ext cx="950976" cy="1138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900">
                <a:solidFill>
                  <a:srgbClr val="24323A"/>
                </a:solidFill>
                <a:latin typeface="Microsoft YaHei"/>
                <a:ea typeface="Microsoft YaHei"/>
              </a:rPr>
              <a:t>9,500</a:t>
            </a:r>
          </a:p>
        </p:txBody>
      </p:sp>
      <p:pic>
        <p:nvPicPr>
          <p:cNvPr id="56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预期价值与方案亮点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从安全、环保到能耗，形成园区数字化治理闭环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15</a:t>
            </a:r>
          </a:p>
        </p:txBody>
      </p:sp>
      <p:sp>
        <p:nvSpPr>
          <p:cNvPr id="11" name="Shape 11"/>
          <p:cNvSpPr/>
          <p:nvPr/>
        </p:nvSpPr>
        <p:spPr>
          <a:xfrm>
            <a:off x="658368" y="1243584"/>
            <a:ext cx="1572768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768096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>
                <a:solidFill>
                  <a:srgbClr val="4EA22E"/>
                </a:solidFill>
                <a:latin typeface="Microsoft YaHei"/>
                <a:ea typeface="Microsoft YaHei"/>
              </a:rPr>
              <a:t>80%+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95528" y="1883664"/>
            <a:ext cx="12984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隐患发现率提升</a:t>
            </a:r>
          </a:p>
        </p:txBody>
      </p:sp>
      <p:sp>
        <p:nvSpPr>
          <p:cNvPr id="14" name="Shape 14"/>
          <p:cNvSpPr/>
          <p:nvPr/>
        </p:nvSpPr>
        <p:spPr>
          <a:xfrm>
            <a:off x="2560320" y="1243584"/>
            <a:ext cx="1572768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5"/>
          <p:cNvSpPr txBox="1"/>
          <p:nvPr/>
        </p:nvSpPr>
        <p:spPr>
          <a:xfrm>
            <a:off x="2670048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>
                <a:solidFill>
                  <a:srgbClr val="009DDA"/>
                </a:solidFill>
                <a:latin typeface="Microsoft YaHei"/>
                <a:ea typeface="Microsoft YaHei"/>
              </a:rPr>
              <a:t>≤30s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2697480" y="1883664"/>
            <a:ext cx="12984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预警响应时间</a:t>
            </a:r>
          </a:p>
        </p:txBody>
      </p:sp>
      <p:sp>
        <p:nvSpPr>
          <p:cNvPr id="17" name="Shape 17"/>
          <p:cNvSpPr/>
          <p:nvPr/>
        </p:nvSpPr>
        <p:spPr>
          <a:xfrm>
            <a:off x="4462272" y="1243584"/>
            <a:ext cx="1572768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8"/>
          <p:cNvSpPr txBox="1"/>
          <p:nvPr/>
        </p:nvSpPr>
        <p:spPr>
          <a:xfrm>
            <a:off x="4572000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>
                <a:solidFill>
                  <a:srgbClr val="4EA22E"/>
                </a:solidFill>
                <a:latin typeface="Microsoft YaHei"/>
                <a:ea typeface="Microsoft YaHei"/>
              </a:rPr>
              <a:t>99.5%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4599432" y="1883664"/>
            <a:ext cx="12984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排放达标率目标</a:t>
            </a:r>
          </a:p>
        </p:txBody>
      </p:sp>
      <p:sp>
        <p:nvSpPr>
          <p:cNvPr id="20" name="Shape 20"/>
          <p:cNvSpPr/>
          <p:nvPr/>
        </p:nvSpPr>
        <p:spPr>
          <a:xfrm>
            <a:off x="6364224" y="1243584"/>
            <a:ext cx="1572768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21"/>
          <p:cNvSpPr txBox="1"/>
          <p:nvPr/>
        </p:nvSpPr>
        <p:spPr>
          <a:xfrm>
            <a:off x="6473952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>
                <a:solidFill>
                  <a:srgbClr val="009DDA"/>
                </a:solidFill>
                <a:latin typeface="Microsoft YaHei"/>
                <a:ea typeface="Microsoft YaHei"/>
              </a:rPr>
              <a:t>可追溯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6501384" y="1883664"/>
            <a:ext cx="12984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单耗与事件台账</a:t>
            </a:r>
          </a:p>
        </p:txBody>
      </p:sp>
      <p:sp>
        <p:nvSpPr>
          <p:cNvPr id="23" name="Shape 23"/>
          <p:cNvSpPr/>
          <p:nvPr/>
        </p:nvSpPr>
        <p:spPr>
          <a:xfrm>
            <a:off x="749808" y="2651760"/>
            <a:ext cx="31546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4"/>
          <p:cNvSpPr/>
          <p:nvPr/>
        </p:nvSpPr>
        <p:spPr>
          <a:xfrm>
            <a:off x="749808" y="2651760"/>
            <a:ext cx="73152" cy="56692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5"/>
          <p:cNvSpPr txBox="1"/>
          <p:nvPr/>
        </p:nvSpPr>
        <p:spPr>
          <a:xfrm>
            <a:off x="914400" y="2798064"/>
            <a:ext cx="2880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场景精准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914400" y="3127248"/>
            <a:ext cx="2880360" cy="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围绕加工、仓储、排口、厂界和能耗点建设</a:t>
            </a:r>
          </a:p>
        </p:txBody>
      </p:sp>
      <p:sp>
        <p:nvSpPr>
          <p:cNvPr id="27" name="Shape 27"/>
          <p:cNvSpPr/>
          <p:nvPr/>
        </p:nvSpPr>
        <p:spPr>
          <a:xfrm>
            <a:off x="4480560" y="2651760"/>
            <a:ext cx="31546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8"/>
          <p:cNvSpPr/>
          <p:nvPr/>
        </p:nvSpPr>
        <p:spPr>
          <a:xfrm>
            <a:off x="4480560" y="2651760"/>
            <a:ext cx="73152" cy="56692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9"/>
          <p:cNvSpPr txBox="1"/>
          <p:nvPr/>
        </p:nvSpPr>
        <p:spPr>
          <a:xfrm>
            <a:off x="4645152" y="2798064"/>
            <a:ext cx="2880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平台统一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4645152" y="3127248"/>
            <a:ext cx="2880360" cy="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安全、环保、能耗数据统一汇聚</a:t>
            </a:r>
          </a:p>
        </p:txBody>
      </p:sp>
      <p:sp>
        <p:nvSpPr>
          <p:cNvPr id="31" name="Shape 31"/>
          <p:cNvSpPr/>
          <p:nvPr/>
        </p:nvSpPr>
        <p:spPr>
          <a:xfrm>
            <a:off x="749808" y="3419856"/>
            <a:ext cx="31546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2"/>
          <p:cNvSpPr/>
          <p:nvPr/>
        </p:nvSpPr>
        <p:spPr>
          <a:xfrm>
            <a:off x="749808" y="3419856"/>
            <a:ext cx="73152" cy="56692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3"/>
          <p:cNvSpPr txBox="1"/>
          <p:nvPr/>
        </p:nvSpPr>
        <p:spPr>
          <a:xfrm>
            <a:off x="914400" y="3566160"/>
            <a:ext cx="2880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闭环处置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914400" y="3895344"/>
            <a:ext cx="2880360" cy="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告警、派单、复核、归档形成业务闭环</a:t>
            </a:r>
          </a:p>
        </p:txBody>
      </p:sp>
      <p:sp>
        <p:nvSpPr>
          <p:cNvPr id="35" name="Shape 35"/>
          <p:cNvSpPr/>
          <p:nvPr/>
        </p:nvSpPr>
        <p:spPr>
          <a:xfrm>
            <a:off x="4480560" y="3419856"/>
            <a:ext cx="31546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6"/>
          <p:cNvSpPr/>
          <p:nvPr/>
        </p:nvSpPr>
        <p:spPr>
          <a:xfrm>
            <a:off x="4480560" y="3419856"/>
            <a:ext cx="73152" cy="56692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7"/>
          <p:cNvSpPr txBox="1"/>
          <p:nvPr/>
        </p:nvSpPr>
        <p:spPr>
          <a:xfrm>
            <a:off x="4645152" y="3566160"/>
            <a:ext cx="2880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绿色节能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4645152" y="3895344"/>
            <a:ext cx="2880360" cy="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支撑达标排放、绿色园区和降本增效</a:t>
            </a:r>
          </a:p>
        </p:txBody>
      </p:sp>
      <p:pic>
        <p:nvPicPr>
          <p:cNvPr id="39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12A5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713232" y="1060704"/>
            <a:ext cx="67665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3000" b="1">
                <a:solidFill>
                  <a:srgbClr val="FFFFFF"/>
                </a:solidFill>
                <a:latin typeface="Microsoft YaHei"/>
                <a:ea typeface="Microsoft YaHei"/>
              </a:rPr>
              <a:t>智慧赋能，安全、绿色、低耗运行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" y="2066544"/>
            <a:ext cx="621792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400">
                <a:solidFill>
                  <a:srgbClr val="D6EBFF"/>
                </a:solidFill>
                <a:latin typeface="Microsoft YaHei"/>
                <a:ea typeface="Microsoft YaHei"/>
              </a:rPr>
              <a:t>构建园区安全生产、环境保护与能源管理的数字化底座</a:t>
            </a:r>
          </a:p>
        </p:txBody>
      </p:sp>
      <p:sp>
        <p:nvSpPr>
          <p:cNvPr id="6" name="Shape 6"/>
          <p:cNvSpPr/>
          <p:nvPr/>
        </p:nvSpPr>
        <p:spPr>
          <a:xfrm>
            <a:off x="768096" y="2999232"/>
            <a:ext cx="1481328" cy="420624"/>
          </a:xfrm>
          <a:prstGeom prst="roundRect">
            <a:avLst/>
          </a:prstGeom>
          <a:solidFill>
            <a:srgbClr val="0F5EA8"/>
          </a:solidFill>
          <a:ln w="12700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7"/>
          <p:cNvSpPr txBox="1"/>
          <p:nvPr/>
        </p:nvSpPr>
        <p:spPr>
          <a:xfrm>
            <a:off x="841248" y="3127248"/>
            <a:ext cx="1335024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FFFFFF"/>
                </a:solidFill>
                <a:latin typeface="Microsoft YaHei"/>
                <a:ea typeface="Microsoft YaHei"/>
              </a:rPr>
              <a:t>安全风险早发现</a:t>
            </a:r>
          </a:p>
        </p:txBody>
      </p:sp>
      <p:sp>
        <p:nvSpPr>
          <p:cNvPr id="8" name="Shape 8"/>
          <p:cNvSpPr/>
          <p:nvPr/>
        </p:nvSpPr>
        <p:spPr>
          <a:xfrm>
            <a:off x="2642616" y="2999232"/>
            <a:ext cx="1481328" cy="420624"/>
          </a:xfrm>
          <a:prstGeom prst="roundRect">
            <a:avLst/>
          </a:prstGeom>
          <a:solidFill>
            <a:srgbClr val="0F5EA8"/>
          </a:solidFill>
          <a:ln w="12700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2715768" y="3127248"/>
            <a:ext cx="1335024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FFFFFF"/>
                </a:solidFill>
                <a:latin typeface="Microsoft YaHei"/>
                <a:ea typeface="Microsoft YaHei"/>
              </a:rPr>
              <a:t>环境排放可追溯</a:t>
            </a:r>
          </a:p>
        </p:txBody>
      </p:sp>
      <p:sp>
        <p:nvSpPr>
          <p:cNvPr id="10" name="Shape 10"/>
          <p:cNvSpPr/>
          <p:nvPr/>
        </p:nvSpPr>
        <p:spPr>
          <a:xfrm>
            <a:off x="4517136" y="2999232"/>
            <a:ext cx="1481328" cy="420624"/>
          </a:xfrm>
          <a:prstGeom prst="roundRect">
            <a:avLst/>
          </a:prstGeom>
          <a:solidFill>
            <a:srgbClr val="0F5EA8"/>
          </a:solidFill>
          <a:ln w="12700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11"/>
          <p:cNvSpPr txBox="1"/>
          <p:nvPr/>
        </p:nvSpPr>
        <p:spPr>
          <a:xfrm>
            <a:off x="4590288" y="3127248"/>
            <a:ext cx="1335024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FFFFFF"/>
                </a:solidFill>
                <a:latin typeface="Microsoft YaHei"/>
                <a:ea typeface="Microsoft YaHei"/>
              </a:rPr>
              <a:t>能耗成本可量化</a:t>
            </a:r>
          </a:p>
        </p:txBody>
      </p:sp>
      <p:sp>
        <p:nvSpPr>
          <p:cNvPr id="12" name="Shape 12"/>
          <p:cNvSpPr/>
          <p:nvPr/>
        </p:nvSpPr>
        <p:spPr>
          <a:xfrm>
            <a:off x="6391656" y="2999232"/>
            <a:ext cx="1481328" cy="420624"/>
          </a:xfrm>
          <a:prstGeom prst="roundRect">
            <a:avLst/>
          </a:prstGeom>
          <a:solidFill>
            <a:srgbClr val="0F5EA8"/>
          </a:solidFill>
          <a:ln w="12700">
            <a:solidFill>
              <a:srgbClr val="4EA22E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3"/>
          <p:cNvSpPr txBox="1"/>
          <p:nvPr/>
        </p:nvSpPr>
        <p:spPr>
          <a:xfrm>
            <a:off x="6464808" y="3127248"/>
            <a:ext cx="1335024" cy="1097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80" b="1">
                <a:solidFill>
                  <a:srgbClr val="FFFFFF"/>
                </a:solidFill>
                <a:latin typeface="Microsoft YaHei"/>
                <a:ea typeface="Microsoft YaHei"/>
              </a:rPr>
              <a:t>预算投入可落地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749808" y="4343400"/>
            <a:ext cx="30175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00">
                <a:solidFill>
                  <a:srgbClr val="D6EBFF"/>
                </a:solidFill>
                <a:latin typeface="Microsoft YaHei"/>
                <a:ea typeface="Microsoft YaHei"/>
              </a:rPr>
              <a:t>广州通微智慧科技有限公司</a:t>
            </a:r>
          </a:p>
        </p:txBody>
      </p:sp>
      <p:pic>
        <p:nvPicPr>
          <p:cNvPr id="15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304" y="301752"/>
            <a:ext cx="1444752" cy="6217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BF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9144000" cy="100584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 4"/>
          <p:cNvSpPr txBox="1"/>
          <p:nvPr/>
        </p:nvSpPr>
        <p:spPr>
          <a:xfrm>
            <a:off x="566928" y="384048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800" b="1">
                <a:solidFill>
                  <a:srgbClr val="003C7A"/>
                </a:solidFill>
                <a:latin typeface="Microsoft YaHei"/>
                <a:ea typeface="Microsoft YaHei"/>
              </a:rPr>
              <a:t>代表案例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85216" y="804672"/>
            <a:ext cx="71323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5B6F82"/>
                </a:solidFill>
                <a:latin typeface="Microsoft YaHei"/>
                <a:ea typeface="Microsoft YaHei"/>
              </a:rPr>
              <a:t>覆盖智慧园区、能效管理、智慧运维与校园管理等场景</a:t>
            </a:r>
          </a:p>
        </p:txBody>
      </p:sp>
      <p:sp>
        <p:nvSpPr>
          <p:cNvPr id="6" name="Shape 6"/>
          <p:cNvSpPr/>
          <p:nvPr/>
        </p:nvSpPr>
        <p:spPr>
          <a:xfrm>
            <a:off x="566928" y="1133856"/>
            <a:ext cx="987552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Shape 7"/>
          <p:cNvSpPr/>
          <p:nvPr/>
        </p:nvSpPr>
        <p:spPr>
          <a:xfrm>
            <a:off x="1609344" y="1133856"/>
            <a:ext cx="420624" cy="54864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8"/>
          <p:cNvSpPr/>
          <p:nvPr/>
        </p:nvSpPr>
        <p:spPr>
          <a:xfrm>
            <a:off x="530352" y="4718304"/>
            <a:ext cx="8065008" cy="9144"/>
          </a:xfrm>
          <a:prstGeom prst="rect">
            <a:avLst/>
          </a:prstGeom>
          <a:solidFill>
            <a:srgbClr val="D9EAF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9"/>
          <p:cNvSpPr txBox="1"/>
          <p:nvPr/>
        </p:nvSpPr>
        <p:spPr>
          <a:xfrm>
            <a:off x="566928" y="4782312"/>
            <a:ext cx="640080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园区智慧安全与环保子系统方案 | 广州通微智慧科技有限公司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46720" y="4782312"/>
            <a:ext cx="502920" cy="146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sz="750">
                <a:solidFill>
                  <a:srgbClr val="5B6F82"/>
                </a:solidFill>
                <a:latin typeface="Microsoft YaHei"/>
                <a:ea typeface="Microsoft YaHei"/>
              </a:rPr>
              <a:t>14</a:t>
            </a:r>
          </a:p>
        </p:txBody>
      </p:sp>
      <p:sp>
        <p:nvSpPr>
          <p:cNvPr id="11" name="Shape 11"/>
          <p:cNvSpPr/>
          <p:nvPr/>
        </p:nvSpPr>
        <p:spPr>
          <a:xfrm>
            <a:off x="658368" y="1243584"/>
            <a:ext cx="1572768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2"/>
          <p:cNvSpPr txBox="1"/>
          <p:nvPr/>
        </p:nvSpPr>
        <p:spPr>
          <a:xfrm>
            <a:off x="768096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>
                <a:solidFill>
                  <a:srgbClr val="4EA22E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95528" y="1883664"/>
            <a:ext cx="12984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智慧园区</a:t>
            </a:r>
          </a:p>
        </p:txBody>
      </p:sp>
      <p:sp>
        <p:nvSpPr>
          <p:cNvPr id="14" name="Shape 14"/>
          <p:cNvSpPr/>
          <p:nvPr/>
        </p:nvSpPr>
        <p:spPr>
          <a:xfrm>
            <a:off x="2560320" y="1243584"/>
            <a:ext cx="1572768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5"/>
          <p:cNvSpPr txBox="1"/>
          <p:nvPr/>
        </p:nvSpPr>
        <p:spPr>
          <a:xfrm>
            <a:off x="2670048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>
                <a:solidFill>
                  <a:srgbClr val="009DDA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2697480" y="1883664"/>
            <a:ext cx="12984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能效管理</a:t>
            </a:r>
          </a:p>
        </p:txBody>
      </p:sp>
      <p:sp>
        <p:nvSpPr>
          <p:cNvPr id="17" name="Shape 17"/>
          <p:cNvSpPr/>
          <p:nvPr/>
        </p:nvSpPr>
        <p:spPr>
          <a:xfrm>
            <a:off x="4462272" y="1243584"/>
            <a:ext cx="1572768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8"/>
          <p:cNvSpPr txBox="1"/>
          <p:nvPr/>
        </p:nvSpPr>
        <p:spPr>
          <a:xfrm>
            <a:off x="4572000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>
                <a:solidFill>
                  <a:srgbClr val="4EA22E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4599432" y="1883664"/>
            <a:ext cx="12984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智慧运维</a:t>
            </a:r>
          </a:p>
        </p:txBody>
      </p:sp>
      <p:sp>
        <p:nvSpPr>
          <p:cNvPr id="20" name="Shape 20"/>
          <p:cNvSpPr/>
          <p:nvPr/>
        </p:nvSpPr>
        <p:spPr>
          <a:xfrm>
            <a:off x="6364224" y="1243584"/>
            <a:ext cx="1572768" cy="8595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21"/>
          <p:cNvSpPr txBox="1"/>
          <p:nvPr/>
        </p:nvSpPr>
        <p:spPr>
          <a:xfrm>
            <a:off x="6473952" y="1426464"/>
            <a:ext cx="1353312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2400" b="1">
                <a:solidFill>
                  <a:srgbClr val="009DDA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6501384" y="1883664"/>
            <a:ext cx="1298448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050">
                <a:solidFill>
                  <a:srgbClr val="15324A"/>
                </a:solidFill>
                <a:latin typeface="Microsoft YaHei"/>
                <a:ea typeface="Microsoft YaHei"/>
              </a:rPr>
              <a:t>智慧管理</a:t>
            </a:r>
          </a:p>
        </p:txBody>
      </p:sp>
      <p:sp>
        <p:nvSpPr>
          <p:cNvPr id="23" name="Shape 23"/>
          <p:cNvSpPr/>
          <p:nvPr/>
        </p:nvSpPr>
        <p:spPr>
          <a:xfrm>
            <a:off x="749808" y="2651760"/>
            <a:ext cx="31546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4"/>
          <p:cNvSpPr/>
          <p:nvPr/>
        </p:nvSpPr>
        <p:spPr>
          <a:xfrm>
            <a:off x="749808" y="2651760"/>
            <a:ext cx="73152" cy="56692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5"/>
          <p:cNvSpPr txBox="1"/>
          <p:nvPr/>
        </p:nvSpPr>
        <p:spPr>
          <a:xfrm>
            <a:off x="914400" y="2798064"/>
            <a:ext cx="2880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广州黄埔水务智慧园区项目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914400" y="3127248"/>
            <a:ext cx="2880360" cy="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水务园区安全、能效与环保数据统一接入</a:t>
            </a:r>
          </a:p>
        </p:txBody>
      </p:sp>
      <p:sp>
        <p:nvSpPr>
          <p:cNvPr id="27" name="Shape 27"/>
          <p:cNvSpPr/>
          <p:nvPr/>
        </p:nvSpPr>
        <p:spPr>
          <a:xfrm>
            <a:off x="4480560" y="2651760"/>
            <a:ext cx="31546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8"/>
          <p:cNvSpPr/>
          <p:nvPr/>
        </p:nvSpPr>
        <p:spPr>
          <a:xfrm>
            <a:off x="4480560" y="2651760"/>
            <a:ext cx="73152" cy="56692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9"/>
          <p:cNvSpPr txBox="1"/>
          <p:nvPr/>
        </p:nvSpPr>
        <p:spPr>
          <a:xfrm>
            <a:off x="4645152" y="2798064"/>
            <a:ext cx="2880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海南梅兰机场能效管理项目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4645152" y="3127248"/>
            <a:ext cx="2880360" cy="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机场能源数据采集、能耗分析与节能诊断</a:t>
            </a:r>
          </a:p>
        </p:txBody>
      </p:sp>
      <p:sp>
        <p:nvSpPr>
          <p:cNvPr id="31" name="Shape 31"/>
          <p:cNvSpPr/>
          <p:nvPr/>
        </p:nvSpPr>
        <p:spPr>
          <a:xfrm>
            <a:off x="749808" y="3419856"/>
            <a:ext cx="31546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2"/>
          <p:cNvSpPr/>
          <p:nvPr/>
        </p:nvSpPr>
        <p:spPr>
          <a:xfrm>
            <a:off x="749808" y="3419856"/>
            <a:ext cx="73152" cy="566928"/>
          </a:xfrm>
          <a:prstGeom prst="rect">
            <a:avLst/>
          </a:prstGeom>
          <a:solidFill>
            <a:srgbClr val="4EA22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3"/>
          <p:cNvSpPr txBox="1"/>
          <p:nvPr/>
        </p:nvSpPr>
        <p:spPr>
          <a:xfrm>
            <a:off x="914400" y="3566160"/>
            <a:ext cx="2880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四川达州电力公司智慧运维项目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914400" y="3895344"/>
            <a:ext cx="2880360" cy="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电力运维监测、告警派单与设备状态管理</a:t>
            </a:r>
          </a:p>
        </p:txBody>
      </p:sp>
      <p:sp>
        <p:nvSpPr>
          <p:cNvPr id="35" name="Shape 35"/>
          <p:cNvSpPr/>
          <p:nvPr/>
        </p:nvSpPr>
        <p:spPr>
          <a:xfrm>
            <a:off x="4480560" y="3419856"/>
            <a:ext cx="31546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AF7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6"/>
          <p:cNvSpPr/>
          <p:nvPr/>
        </p:nvSpPr>
        <p:spPr>
          <a:xfrm>
            <a:off x="4480560" y="3419856"/>
            <a:ext cx="73152" cy="566928"/>
          </a:xfrm>
          <a:prstGeom prst="rect">
            <a:avLst/>
          </a:prstGeom>
          <a:solidFill>
            <a:srgbClr val="009DDA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7"/>
          <p:cNvSpPr txBox="1"/>
          <p:nvPr/>
        </p:nvSpPr>
        <p:spPr>
          <a:xfrm>
            <a:off x="4645152" y="3566160"/>
            <a:ext cx="28803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1150" b="1">
                <a:solidFill>
                  <a:srgbClr val="003C7A"/>
                </a:solidFill>
                <a:latin typeface="Microsoft YaHei"/>
                <a:ea typeface="Microsoft YaHei"/>
              </a:rPr>
              <a:t>广东梅州某党校智慧管理项目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4645152" y="3895344"/>
            <a:ext cx="2880360" cy="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/>
            <a:r>
              <a:rPr lang="zh-CN" sz="830">
                <a:solidFill>
                  <a:srgbClr val="15324A"/>
                </a:solidFill>
                <a:latin typeface="Microsoft YaHei"/>
                <a:ea typeface="Microsoft YaHei"/>
              </a:rPr>
              <a:t>校园楼宇、能耗、安防与后勤管理协同</a:t>
            </a:r>
          </a:p>
        </p:txBody>
      </p:sp>
      <p:pic>
        <p:nvPicPr>
          <p:cNvPr id="39" name="Tongwei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82880"/>
            <a:ext cx="1353312" cy="5760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DDA"/>
      </a:accent1>
      <a:accent2>
        <a:srgbClr val="4EA22E"/>
      </a:accent2>
      <a:accent3>
        <a:srgbClr val="003C7A"/>
      </a:accent3>
      <a:accent4>
        <a:srgbClr val="0F5EA8"/>
      </a:accent4>
      <a:accent5>
        <a:srgbClr val="D6EBFF"/>
      </a:accent5>
      <a:accent6>
        <a:srgbClr val="15324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1468</Words>
  <Application>Microsoft Macintosh PowerPoint</Application>
  <PresentationFormat>全屏显示(16:9)</PresentationFormat>
  <Paragraphs>273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8" baseType="lpstr">
      <vt:lpstr>Microsoft YaHei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广州通微智慧科技有限公司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园区智慧安全与环保子系统建设方案</dc:title>
  <dc:subject>PptxGenJS Presentation</dc:subject>
  <dc:creator>中建三局集团有限公司</dc:creator>
  <cp:lastModifiedBy>c3642</cp:lastModifiedBy>
  <cp:revision>3</cp:revision>
  <dcterms:created xsi:type="dcterms:W3CDTF">2026-06-08T15:19:48Z</dcterms:created>
  <dcterms:modified xsi:type="dcterms:W3CDTF">2026-06-11T04:59:23Z</dcterms:modified>
</cp:coreProperties>
</file>