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42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customXml" Target="../customXml/item3.xml"/><Relationship Id="rId25" Type="http://schemas.openxmlformats.org/officeDocument/2006/relationships/customXml" Target="../customXml/item2.xml"/><Relationship Id="rId24" Type="http://schemas.openxmlformats.org/officeDocument/2006/relationships/customXml" Target="../customXml/item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12A5C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Rect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Text"/>
          <p:cNvSpPr/>
          <p:nvPr/>
        </p:nvSpPr>
        <p:spPr>
          <a:xfrm>
            <a:off x="640080" y="1143000"/>
            <a:ext cx="5760720" cy="10515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27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智慧厕所与吸烟区</a:t>
            </a:r>
            <a:endParaRPr lang="zh-CN" sz="27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Aft>
                <a:spcPts val="250"/>
              </a:spcAft>
            </a:pPr>
            <a:r>
              <a:rPr lang="zh-CN" sz="27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智能管控方案</a:t>
            </a:r>
            <a:endParaRPr lang="zh-CN" sz="27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"/>
          <p:cNvSpPr/>
          <p:nvPr/>
        </p:nvSpPr>
        <p:spPr>
          <a:xfrm>
            <a:off x="676656" y="2331720"/>
            <a:ext cx="658368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200">
                <a:solidFill>
                  <a:srgbClr val="D9EAF7"/>
                </a:solidFill>
                <a:latin typeface="微软雅黑" panose="020B0503020204020204" charset="-122"/>
                <a:ea typeface="微软雅黑" panose="020B0503020204020204" charset="-122"/>
              </a:rPr>
              <a:t>人脸门禁 × 占用计时 × 禁烟识别 × 人数管控 × 预警闭环</a:t>
            </a:r>
            <a:endParaRPr lang="zh-CN" sz="1200">
              <a:solidFill>
                <a:srgbClr val="D9EAF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Rect"/>
          <p:cNvSpPr/>
          <p:nvPr/>
        </p:nvSpPr>
        <p:spPr>
          <a:xfrm>
            <a:off x="658368" y="2971800"/>
            <a:ext cx="1170432" cy="347472"/>
          </a:xfrm>
          <a:prstGeom prst="rect">
            <a:avLst/>
          </a:prstGeom>
          <a:solidFill>
            <a:srgbClr val="0F5EA8"/>
          </a:solidFill>
          <a:ln w="9525">
            <a:solidFill>
              <a:srgbClr val="4EA22E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Text"/>
          <p:cNvSpPr/>
          <p:nvPr/>
        </p:nvSpPr>
        <p:spPr>
          <a:xfrm>
            <a:off x="704088" y="3054096"/>
            <a:ext cx="1078992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9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12个厕所</a:t>
            </a:r>
            <a:endParaRPr lang="zh-CN" sz="9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Rect"/>
          <p:cNvSpPr/>
          <p:nvPr/>
        </p:nvSpPr>
        <p:spPr>
          <a:xfrm>
            <a:off x="1956816" y="2971800"/>
            <a:ext cx="1371600" cy="347472"/>
          </a:xfrm>
          <a:prstGeom prst="rect">
            <a:avLst/>
          </a:prstGeom>
          <a:solidFill>
            <a:srgbClr val="0F5EA8"/>
          </a:solidFill>
          <a:ln w="9525">
            <a:solidFill>
              <a:srgbClr val="4EA22E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Text"/>
          <p:cNvSpPr/>
          <p:nvPr/>
        </p:nvSpPr>
        <p:spPr>
          <a:xfrm>
            <a:off x="2002536" y="3054096"/>
            <a:ext cx="128016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9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120个坑位</a:t>
            </a:r>
            <a:endParaRPr lang="zh-CN" sz="9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Rect"/>
          <p:cNvSpPr/>
          <p:nvPr/>
        </p:nvSpPr>
        <p:spPr>
          <a:xfrm>
            <a:off x="3456432" y="2971800"/>
            <a:ext cx="1371600" cy="347472"/>
          </a:xfrm>
          <a:prstGeom prst="rect">
            <a:avLst/>
          </a:prstGeom>
          <a:solidFill>
            <a:srgbClr val="0F5EA8"/>
          </a:solidFill>
          <a:ln w="9525">
            <a:solidFill>
              <a:srgbClr val="4EA22E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Text"/>
          <p:cNvSpPr/>
          <p:nvPr/>
        </p:nvSpPr>
        <p:spPr>
          <a:xfrm>
            <a:off x="3502152" y="3054096"/>
            <a:ext cx="128016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9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12个吸烟室</a:t>
            </a:r>
            <a:endParaRPr lang="zh-CN" sz="9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Rect"/>
          <p:cNvSpPr/>
          <p:nvPr/>
        </p:nvSpPr>
        <p:spPr>
          <a:xfrm>
            <a:off x="4956048" y="2971800"/>
            <a:ext cx="1773936" cy="347472"/>
          </a:xfrm>
          <a:prstGeom prst="rect">
            <a:avLst/>
          </a:prstGeom>
          <a:solidFill>
            <a:srgbClr val="0F5EA8"/>
          </a:solidFill>
          <a:ln w="9525">
            <a:solidFill>
              <a:srgbClr val="4EA22E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Text"/>
          <p:cNvSpPr/>
          <p:nvPr/>
        </p:nvSpPr>
        <p:spPr>
          <a:xfrm>
            <a:off x="5001768" y="3054096"/>
            <a:ext cx="1682496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9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中控熵基门禁利旧</a:t>
            </a:r>
            <a:endParaRPr lang="zh-CN" sz="9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Rect"/>
          <p:cNvSpPr/>
          <p:nvPr/>
        </p:nvSpPr>
        <p:spPr>
          <a:xfrm>
            <a:off x="6858000" y="2971800"/>
            <a:ext cx="1572768" cy="347472"/>
          </a:xfrm>
          <a:prstGeom prst="rect">
            <a:avLst/>
          </a:prstGeom>
          <a:solidFill>
            <a:srgbClr val="0F5EA8"/>
          </a:solidFill>
          <a:ln w="9525">
            <a:solidFill>
              <a:srgbClr val="4EA22E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Text"/>
          <p:cNvSpPr/>
          <p:nvPr/>
        </p:nvSpPr>
        <p:spPr>
          <a:xfrm>
            <a:off x="6903720" y="3054096"/>
            <a:ext cx="148132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9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超时/超员联动</a:t>
            </a:r>
            <a:endParaRPr lang="zh-CN" sz="9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Text"/>
          <p:cNvSpPr/>
          <p:nvPr/>
        </p:nvSpPr>
        <p:spPr>
          <a:xfrm>
            <a:off x="658368" y="4279392"/>
            <a:ext cx="3291840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050">
                <a:solidFill>
                  <a:srgbClr val="D9EAF7"/>
                </a:solidFill>
                <a:latin typeface="微软雅黑" panose="020B0503020204020204" charset="-122"/>
                <a:ea typeface="微软雅黑" panose="020B0503020204020204" charset="-122"/>
              </a:rPr>
              <a:t>广州通微智慧科技有限公司</a:t>
            </a:r>
            <a:endParaRPr lang="zh-CN" sz="1050">
              <a:solidFill>
                <a:srgbClr val="D9EAF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"/>
          <p:cNvSpPr/>
          <p:nvPr/>
        </p:nvSpPr>
        <p:spPr>
          <a:xfrm>
            <a:off x="658368" y="4553712"/>
            <a:ext cx="128016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900">
                <a:solidFill>
                  <a:srgbClr val="D9EAF7"/>
                </a:solidFill>
                <a:latin typeface="微软雅黑" panose="020B0503020204020204" charset="-122"/>
                <a:ea typeface="微软雅黑" panose="020B0503020204020204" charset="-122"/>
              </a:rPr>
              <a:t>2026年7月</a:t>
            </a:r>
            <a:endParaRPr lang="zh-CN" sz="900">
              <a:solidFill>
                <a:srgbClr val="D9EAF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Oval"/>
          <p:cNvSpPr/>
          <p:nvPr/>
        </p:nvSpPr>
        <p:spPr>
          <a:xfrm>
            <a:off x="7406640" y="1078992"/>
            <a:ext cx="658368" cy="658368"/>
          </a:xfrm>
          <a:prstGeom prst="ellipse">
            <a:avLst/>
          </a:prstGeom>
          <a:solidFill>
            <a:srgbClr val="4EA22E"/>
          </a:solidFill>
          <a:ln>
            <a:noFill/>
          </a:ln>
        </p:spPr>
        <p:txBody>
          <a:bodyPr wrap="square" lIns="0" tIns="0" rIns="0" bIns="0" anchor="ctr">
            <a:normAutofit fontScale="92500"/>
          </a:bodyPr>
          <a:lstStyle/>
          <a:p>
            <a:pPr algn="l">
              <a:spcAft>
                <a:spcPts val="250"/>
              </a:spcAft>
            </a:pPr>
            <a:r>
              <a:rPr lang="zh-CN" altLang="en-US" sz="19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人</a:t>
            </a:r>
            <a:r>
              <a:rPr lang="zh-CN" sz="19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脸</a:t>
            </a:r>
            <a:endParaRPr lang="zh-CN" sz="19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Oval"/>
          <p:cNvSpPr/>
          <p:nvPr/>
        </p:nvSpPr>
        <p:spPr>
          <a:xfrm>
            <a:off x="6903720" y="1874520"/>
            <a:ext cx="566928" cy="566928"/>
          </a:xfrm>
          <a:prstGeom prst="ellipse">
            <a:avLst/>
          </a:prstGeom>
          <a:solidFill>
            <a:srgbClr val="009DDA"/>
          </a:solidFill>
          <a:ln>
            <a:noFill/>
          </a:ln>
        </p:spPr>
        <p:txBody>
          <a:bodyPr wrap="square" lIns="0" tIns="0" rIns="0" bIns="0" anchor="ctr">
            <a:normAutofit fontScale="925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altLang="en-US" sz="17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抽 </a:t>
            </a:r>
            <a:r>
              <a:rPr lang="zh-CN" sz="17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烟</a:t>
            </a:r>
            <a:endParaRPr lang="zh-CN" sz="17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Oval"/>
          <p:cNvSpPr/>
          <p:nvPr/>
        </p:nvSpPr>
        <p:spPr>
          <a:xfrm>
            <a:off x="7909560" y="2194560"/>
            <a:ext cx="530352" cy="530352"/>
          </a:xfrm>
          <a:prstGeom prst="ellipse">
            <a:avLst/>
          </a:prstGeom>
          <a:solidFill>
            <a:srgbClr val="003C7A"/>
          </a:solidFill>
          <a:ln>
            <a:noFill/>
          </a:ln>
        </p:spPr>
        <p:txBody>
          <a:bodyPr wrap="square" lIns="0" tIns="0" rIns="0" bIns="0" anchor="ctr">
            <a:normAutofit fontScale="925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门</a:t>
            </a:r>
            <a:r>
              <a:rPr lang="zh-CN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禁</a:t>
            </a:r>
            <a:endParaRPr lang="zh-CN" sz="16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Rect"/>
          <p:cNvSpPr/>
          <p:nvPr/>
        </p:nvSpPr>
        <p:spPr>
          <a:xfrm>
            <a:off x="6858000" y="3527298"/>
            <a:ext cx="1572768" cy="322326"/>
          </a:xfrm>
          <a:prstGeom prst="rect">
            <a:avLst/>
          </a:prstGeom>
          <a:solidFill>
            <a:srgbClr val="0F5EA8"/>
          </a:solidFill>
          <a:ln w="9525">
            <a:solidFill>
              <a:srgbClr val="4EA22E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Text"/>
          <p:cNvSpPr/>
          <p:nvPr/>
        </p:nvSpPr>
        <p:spPr>
          <a:xfrm>
            <a:off x="6931152" y="3621024"/>
            <a:ext cx="1133856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门禁屏显告警</a:t>
            </a:r>
            <a:endParaRPr lang="zh-CN" sz="8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BFF"/>
          </a:solidFill>
          <a:ln>
            <a:noFill/>
          </a:ln>
        </p:spPr>
      </p:sp>
      <p:sp>
        <p:nvSpPr>
          <p:cNvPr id="3" name="Rect"/>
          <p:cNvSpPr/>
          <p:nvPr/>
        </p:nvSpPr>
        <p:spPr>
          <a:xfrm>
            <a:off x="0" y="0"/>
            <a:ext cx="9144000" cy="100584"/>
          </a:xfrm>
          <a:prstGeom prst="rect">
            <a:avLst/>
          </a:prstGeom>
          <a:solidFill>
            <a:srgbClr val="009DDA"/>
          </a:solidFill>
          <a:ln>
            <a:noFill/>
          </a:ln>
        </p:spPr>
      </p:sp>
      <p:sp>
        <p:nvSpPr>
          <p:cNvPr id="4" name="Text"/>
          <p:cNvSpPr/>
          <p:nvPr/>
        </p:nvSpPr>
        <p:spPr>
          <a:xfrm>
            <a:off x="566928" y="365760"/>
            <a:ext cx="713232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2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endParaRPr lang="zh-CN" sz="2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"/>
          <p:cNvSpPr/>
          <p:nvPr/>
        </p:nvSpPr>
        <p:spPr>
          <a:xfrm>
            <a:off x="585216" y="786384"/>
            <a:ext cx="740664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10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新增AI边缘IPC产品介绍与公司简介，围绕厕所与吸烟区管控闭环展开</a:t>
            </a:r>
            <a:endParaRPr lang="zh-CN" sz="10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ect"/>
          <p:cNvSpPr/>
          <p:nvPr/>
        </p:nvSpPr>
        <p:spPr>
          <a:xfrm>
            <a:off x="566928" y="1133856"/>
            <a:ext cx="987552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</p:sp>
      <p:sp>
        <p:nvSpPr>
          <p:cNvPr id="7" name="Rect"/>
          <p:cNvSpPr/>
          <p:nvPr/>
        </p:nvSpPr>
        <p:spPr>
          <a:xfrm>
            <a:off x="1609344" y="1133856"/>
            <a:ext cx="420624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</p:sp>
      <p:sp>
        <p:nvSpPr>
          <p:cNvPr id="8" name="Rect"/>
          <p:cNvSpPr/>
          <p:nvPr/>
        </p:nvSpPr>
        <p:spPr>
          <a:xfrm>
            <a:off x="530352" y="4718304"/>
            <a:ext cx="8065008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</p:sp>
      <p:sp>
        <p:nvSpPr>
          <p:cNvPr id="9" name="Text"/>
          <p:cNvSpPr/>
          <p:nvPr/>
        </p:nvSpPr>
        <p:spPr>
          <a:xfrm>
            <a:off x="566928" y="4773168"/>
            <a:ext cx="649224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7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智慧厕所与吸烟区智能管控方案 | 广州通微智慧科技有限公司</a:t>
            </a:r>
            <a:endParaRPr lang="zh-CN" sz="7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"/>
          <p:cNvSpPr/>
          <p:nvPr/>
        </p:nvSpPr>
        <p:spPr>
          <a:xfrm>
            <a:off x="8046720" y="4773168"/>
            <a:ext cx="50292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8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zh-CN" sz="8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Rect"/>
          <p:cNvSpPr/>
          <p:nvPr/>
        </p:nvSpPr>
        <p:spPr>
          <a:xfrm>
            <a:off x="749808" y="1298448"/>
            <a:ext cx="3401568" cy="393192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</p:sp>
      <p:sp>
        <p:nvSpPr>
          <p:cNvPr id="12" name="Text"/>
          <p:cNvSpPr/>
          <p:nvPr/>
        </p:nvSpPr>
        <p:spPr>
          <a:xfrm>
            <a:off x="896112" y="1399032"/>
            <a:ext cx="411480" cy="1280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830" b="1">
                <a:solidFill>
                  <a:srgbClr val="009DDA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zh-CN" sz="830" b="1">
              <a:solidFill>
                <a:srgbClr val="009DD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Text"/>
          <p:cNvSpPr/>
          <p:nvPr/>
        </p:nvSpPr>
        <p:spPr>
          <a:xfrm>
            <a:off x="1371600" y="1389888"/>
            <a:ext cx="260604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94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项目需求与建设范围</a:t>
            </a:r>
            <a:endParaRPr lang="zh-CN" sz="94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Rect"/>
          <p:cNvSpPr/>
          <p:nvPr/>
        </p:nvSpPr>
        <p:spPr>
          <a:xfrm>
            <a:off x="749808" y="1828800"/>
            <a:ext cx="3401568" cy="393192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</p:sp>
      <p:sp>
        <p:nvSpPr>
          <p:cNvPr id="15" name="Text"/>
          <p:cNvSpPr/>
          <p:nvPr/>
        </p:nvSpPr>
        <p:spPr>
          <a:xfrm>
            <a:off x="896112" y="1929384"/>
            <a:ext cx="411480" cy="1280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830" b="1">
                <a:solidFill>
                  <a:srgbClr val="009DDA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zh-CN" sz="830" b="1">
              <a:solidFill>
                <a:srgbClr val="009DD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Text"/>
          <p:cNvSpPr/>
          <p:nvPr/>
        </p:nvSpPr>
        <p:spPr>
          <a:xfrm>
            <a:off x="1371600" y="1920240"/>
            <a:ext cx="260604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94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建设目标与总体架构</a:t>
            </a:r>
            <a:endParaRPr lang="zh-CN" sz="94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Rect"/>
          <p:cNvSpPr/>
          <p:nvPr/>
        </p:nvSpPr>
        <p:spPr>
          <a:xfrm>
            <a:off x="749808" y="2359152"/>
            <a:ext cx="3401568" cy="393192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</p:sp>
      <p:sp>
        <p:nvSpPr>
          <p:cNvPr id="18" name="Text"/>
          <p:cNvSpPr/>
          <p:nvPr/>
        </p:nvSpPr>
        <p:spPr>
          <a:xfrm>
            <a:off x="896112" y="2459736"/>
            <a:ext cx="411480" cy="1280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830" b="1">
                <a:solidFill>
                  <a:srgbClr val="009DDA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zh-CN" sz="830" b="1">
              <a:solidFill>
                <a:srgbClr val="009DD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Text"/>
          <p:cNvSpPr/>
          <p:nvPr/>
        </p:nvSpPr>
        <p:spPr>
          <a:xfrm>
            <a:off x="1371600" y="2450592"/>
            <a:ext cx="260604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94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厕所人脸与占用管理</a:t>
            </a:r>
            <a:endParaRPr lang="zh-CN" sz="94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Rect"/>
          <p:cNvSpPr/>
          <p:nvPr/>
        </p:nvSpPr>
        <p:spPr>
          <a:xfrm>
            <a:off x="749808" y="2889504"/>
            <a:ext cx="3401568" cy="393192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</p:sp>
      <p:sp>
        <p:nvSpPr>
          <p:cNvPr id="21" name="Text"/>
          <p:cNvSpPr/>
          <p:nvPr/>
        </p:nvSpPr>
        <p:spPr>
          <a:xfrm>
            <a:off x="896112" y="2990088"/>
            <a:ext cx="411480" cy="1280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830" b="1">
                <a:solidFill>
                  <a:srgbClr val="009DDA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zh-CN" sz="830" b="1">
              <a:solidFill>
                <a:srgbClr val="009DD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Text"/>
          <p:cNvSpPr/>
          <p:nvPr/>
        </p:nvSpPr>
        <p:spPr>
          <a:xfrm>
            <a:off x="1371600" y="2980944"/>
            <a:ext cx="260604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94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厕位状态与外屏展示</a:t>
            </a:r>
            <a:endParaRPr lang="zh-CN" sz="94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Rect"/>
          <p:cNvSpPr/>
          <p:nvPr/>
        </p:nvSpPr>
        <p:spPr>
          <a:xfrm>
            <a:off x="749808" y="3419856"/>
            <a:ext cx="3401568" cy="393192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</p:sp>
      <p:sp>
        <p:nvSpPr>
          <p:cNvPr id="24" name="Text"/>
          <p:cNvSpPr/>
          <p:nvPr/>
        </p:nvSpPr>
        <p:spPr>
          <a:xfrm>
            <a:off x="896112" y="3520440"/>
            <a:ext cx="411480" cy="1280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830" b="1">
                <a:solidFill>
                  <a:srgbClr val="009DDA"/>
                </a:solidFill>
                <a:latin typeface="微软雅黑" panose="020B0503020204020204" charset="-122"/>
                <a:ea typeface="微软雅黑" panose="020B0503020204020204" charset="-122"/>
              </a:rPr>
              <a:t>05</a:t>
            </a:r>
            <a:endParaRPr lang="zh-CN" sz="830" b="1">
              <a:solidFill>
                <a:srgbClr val="009DD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Text"/>
          <p:cNvSpPr/>
          <p:nvPr/>
        </p:nvSpPr>
        <p:spPr>
          <a:xfrm>
            <a:off x="1371600" y="3511296"/>
            <a:ext cx="260604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94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厕所禁烟检测与联动</a:t>
            </a:r>
            <a:endParaRPr lang="zh-CN" sz="94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Rect"/>
          <p:cNvSpPr/>
          <p:nvPr/>
        </p:nvSpPr>
        <p:spPr>
          <a:xfrm>
            <a:off x="749808" y="3950208"/>
            <a:ext cx="3401568" cy="393192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</p:sp>
      <p:sp>
        <p:nvSpPr>
          <p:cNvPr id="27" name="Text"/>
          <p:cNvSpPr/>
          <p:nvPr/>
        </p:nvSpPr>
        <p:spPr>
          <a:xfrm>
            <a:off x="896112" y="4050792"/>
            <a:ext cx="411480" cy="1280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830" b="1">
                <a:solidFill>
                  <a:srgbClr val="009DDA"/>
                </a:solidFill>
                <a:latin typeface="微软雅黑" panose="020B0503020204020204" charset="-122"/>
                <a:ea typeface="微软雅黑" panose="020B0503020204020204" charset="-122"/>
              </a:rPr>
              <a:t>06</a:t>
            </a:r>
            <a:endParaRPr lang="zh-CN" sz="830" b="1">
              <a:solidFill>
                <a:srgbClr val="009DD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Text"/>
          <p:cNvSpPr/>
          <p:nvPr/>
        </p:nvSpPr>
        <p:spPr>
          <a:xfrm>
            <a:off x="1371600" y="4041648"/>
            <a:ext cx="260604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94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吸烟室门禁与人数管控</a:t>
            </a:r>
            <a:endParaRPr lang="zh-CN" sz="94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Rect"/>
          <p:cNvSpPr/>
          <p:nvPr/>
        </p:nvSpPr>
        <p:spPr>
          <a:xfrm>
            <a:off x="4727448" y="1298448"/>
            <a:ext cx="3401568" cy="393192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</p:sp>
      <p:sp>
        <p:nvSpPr>
          <p:cNvPr id="30" name="Text"/>
          <p:cNvSpPr/>
          <p:nvPr/>
        </p:nvSpPr>
        <p:spPr>
          <a:xfrm>
            <a:off x="4873752" y="1399032"/>
            <a:ext cx="411480" cy="1280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830" b="1">
                <a:solidFill>
                  <a:srgbClr val="009DDA"/>
                </a:solidFill>
                <a:latin typeface="微软雅黑" panose="020B0503020204020204" charset="-122"/>
                <a:ea typeface="微软雅黑" panose="020B0503020204020204" charset="-122"/>
              </a:rPr>
              <a:t>07</a:t>
            </a:r>
            <a:endParaRPr lang="zh-CN" sz="830" b="1">
              <a:solidFill>
                <a:srgbClr val="009DD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Text"/>
          <p:cNvSpPr/>
          <p:nvPr/>
        </p:nvSpPr>
        <p:spPr>
          <a:xfrm>
            <a:off x="5349240" y="1389888"/>
            <a:ext cx="260604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94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抽烟时长与次数策略</a:t>
            </a:r>
            <a:endParaRPr lang="zh-CN" sz="94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Rect"/>
          <p:cNvSpPr/>
          <p:nvPr/>
        </p:nvSpPr>
        <p:spPr>
          <a:xfrm>
            <a:off x="4727448" y="1828800"/>
            <a:ext cx="3401568" cy="393192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</p:sp>
      <p:sp>
        <p:nvSpPr>
          <p:cNvPr id="33" name="Text"/>
          <p:cNvSpPr/>
          <p:nvPr/>
        </p:nvSpPr>
        <p:spPr>
          <a:xfrm>
            <a:off x="4873752" y="1929384"/>
            <a:ext cx="411480" cy="1280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830" b="1">
                <a:solidFill>
                  <a:srgbClr val="009DDA"/>
                </a:solidFill>
                <a:latin typeface="微软雅黑" panose="020B0503020204020204" charset="-122"/>
                <a:ea typeface="微软雅黑" panose="020B0503020204020204" charset="-122"/>
              </a:rPr>
              <a:t>08</a:t>
            </a:r>
            <a:endParaRPr lang="zh-CN" sz="830" b="1">
              <a:solidFill>
                <a:srgbClr val="009DD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Text"/>
          <p:cNvSpPr/>
          <p:nvPr/>
        </p:nvSpPr>
        <p:spPr>
          <a:xfrm>
            <a:off x="5349240" y="1920240"/>
            <a:ext cx="260604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94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异常场景与闭环处置</a:t>
            </a:r>
            <a:endParaRPr lang="zh-CN" sz="94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Rect"/>
          <p:cNvSpPr/>
          <p:nvPr/>
        </p:nvSpPr>
        <p:spPr>
          <a:xfrm>
            <a:off x="4727448" y="2359152"/>
            <a:ext cx="3401568" cy="393192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</p:sp>
      <p:sp>
        <p:nvSpPr>
          <p:cNvPr id="36" name="Text"/>
          <p:cNvSpPr/>
          <p:nvPr/>
        </p:nvSpPr>
        <p:spPr>
          <a:xfrm>
            <a:off x="4873752" y="2459736"/>
            <a:ext cx="411480" cy="1280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830" b="1">
                <a:solidFill>
                  <a:srgbClr val="009DDA"/>
                </a:solidFill>
                <a:latin typeface="微软雅黑" panose="020B0503020204020204" charset="-122"/>
                <a:ea typeface="微软雅黑" panose="020B0503020204020204" charset="-122"/>
              </a:rPr>
              <a:t>09</a:t>
            </a:r>
            <a:endParaRPr lang="zh-CN" sz="830" b="1">
              <a:solidFill>
                <a:srgbClr val="009DD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Text"/>
          <p:cNvSpPr/>
          <p:nvPr/>
        </p:nvSpPr>
        <p:spPr>
          <a:xfrm>
            <a:off x="5349240" y="2450592"/>
            <a:ext cx="260604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94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平台功能与实施部署</a:t>
            </a:r>
            <a:endParaRPr lang="zh-CN" sz="94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Rect"/>
          <p:cNvSpPr/>
          <p:nvPr/>
        </p:nvSpPr>
        <p:spPr>
          <a:xfrm>
            <a:off x="4727448" y="2889504"/>
            <a:ext cx="3401568" cy="393192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</p:sp>
      <p:sp>
        <p:nvSpPr>
          <p:cNvPr id="39" name="Text"/>
          <p:cNvSpPr/>
          <p:nvPr/>
        </p:nvSpPr>
        <p:spPr>
          <a:xfrm>
            <a:off x="4873752" y="2990088"/>
            <a:ext cx="411480" cy="1280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830" b="1">
                <a:solidFill>
                  <a:srgbClr val="009DDA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endParaRPr lang="zh-CN" sz="830" b="1">
              <a:solidFill>
                <a:srgbClr val="009DD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Text"/>
          <p:cNvSpPr/>
          <p:nvPr/>
        </p:nvSpPr>
        <p:spPr>
          <a:xfrm>
            <a:off x="5349240" y="2980944"/>
            <a:ext cx="260604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94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AI边缘IPC产品介绍</a:t>
            </a:r>
            <a:endParaRPr lang="zh-CN" sz="94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Rect"/>
          <p:cNvSpPr/>
          <p:nvPr/>
        </p:nvSpPr>
        <p:spPr>
          <a:xfrm>
            <a:off x="4727448" y="3419856"/>
            <a:ext cx="3401568" cy="393192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</p:sp>
      <p:sp>
        <p:nvSpPr>
          <p:cNvPr id="42" name="Text"/>
          <p:cNvSpPr/>
          <p:nvPr/>
        </p:nvSpPr>
        <p:spPr>
          <a:xfrm>
            <a:off x="4873752" y="3520440"/>
            <a:ext cx="411480" cy="1280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830" b="1">
                <a:solidFill>
                  <a:srgbClr val="009DDA"/>
                </a:solidFill>
                <a:latin typeface="微软雅黑" panose="020B0503020204020204" charset="-122"/>
                <a:ea typeface="微软雅黑" panose="020B0503020204020204" charset="-122"/>
              </a:rPr>
              <a:t>11</a:t>
            </a:r>
            <a:endParaRPr lang="zh-CN" sz="830" b="1">
              <a:solidFill>
                <a:srgbClr val="009DD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Text"/>
          <p:cNvSpPr/>
          <p:nvPr/>
        </p:nvSpPr>
        <p:spPr>
          <a:xfrm>
            <a:off x="5349240" y="3511296"/>
            <a:ext cx="260604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94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预期价值与公司简介</a:t>
            </a:r>
            <a:endParaRPr lang="zh-CN" sz="94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Rect"/>
          <p:cNvSpPr/>
          <p:nvPr/>
        </p:nvSpPr>
        <p:spPr>
          <a:xfrm>
            <a:off x="877824" y="4462272"/>
            <a:ext cx="7296912" cy="182880"/>
          </a:xfrm>
          <a:prstGeom prst="rect">
            <a:avLst/>
          </a:prstGeom>
          <a:solidFill>
            <a:srgbClr val="EAF7EA"/>
          </a:solidFill>
          <a:ln w="9525">
            <a:solidFill>
              <a:srgbClr val="CDE8D4"/>
            </a:solidFill>
          </a:ln>
        </p:spPr>
      </p:sp>
      <p:sp>
        <p:nvSpPr>
          <p:cNvPr id="45" name="Text"/>
          <p:cNvSpPr/>
          <p:nvPr/>
        </p:nvSpPr>
        <p:spPr>
          <a:xfrm>
            <a:off x="1060704" y="4517136"/>
            <a:ext cx="6931152" cy="640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68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目录已按当前18页结构更新：第15页为主要产品介绍，第17页为公司简介。</a:t>
            </a:r>
            <a:endParaRPr lang="zh-CN" sz="68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Rect"/>
          <p:cNvSpPr/>
          <p:nvPr/>
        </p:nvSpPr>
        <p:spPr>
          <a:xfrm>
            <a:off x="0" y="0"/>
            <a:ext cx="9144000" cy="100584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Text"/>
          <p:cNvSpPr/>
          <p:nvPr/>
        </p:nvSpPr>
        <p:spPr>
          <a:xfrm>
            <a:off x="566928" y="365760"/>
            <a:ext cx="713232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2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项目需求与建设范围</a:t>
            </a:r>
            <a:endParaRPr lang="zh-CN" sz="2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"/>
          <p:cNvSpPr/>
          <p:nvPr/>
        </p:nvSpPr>
        <p:spPr>
          <a:xfrm>
            <a:off x="585216" y="786384"/>
            <a:ext cx="740664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0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在现有中控熵基门禁基础上补齐感知、计时、计数和联动控制能力</a:t>
            </a:r>
            <a:endParaRPr lang="zh-CN" sz="10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ect"/>
          <p:cNvSpPr/>
          <p:nvPr/>
        </p:nvSpPr>
        <p:spPr>
          <a:xfrm>
            <a:off x="566928" y="1133856"/>
            <a:ext cx="987552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Rect"/>
          <p:cNvSpPr/>
          <p:nvPr/>
        </p:nvSpPr>
        <p:spPr>
          <a:xfrm>
            <a:off x="1609344" y="1133856"/>
            <a:ext cx="420624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Rect"/>
          <p:cNvSpPr/>
          <p:nvPr/>
        </p:nvSpPr>
        <p:spPr>
          <a:xfrm>
            <a:off x="530352" y="4718304"/>
            <a:ext cx="8065008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"/>
          <p:cNvSpPr/>
          <p:nvPr/>
        </p:nvSpPr>
        <p:spPr>
          <a:xfrm>
            <a:off x="566928" y="4773168"/>
            <a:ext cx="649224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7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智慧厕所与吸烟区智能管控方案 | 广州通微智慧科技有限公司</a:t>
            </a:r>
            <a:endParaRPr lang="zh-CN" sz="7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"/>
          <p:cNvSpPr/>
          <p:nvPr/>
        </p:nvSpPr>
        <p:spPr>
          <a:xfrm>
            <a:off x="8046720" y="4773168"/>
            <a:ext cx="50292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zh-CN" sz="8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Rect"/>
          <p:cNvSpPr/>
          <p:nvPr/>
        </p:nvSpPr>
        <p:spPr>
          <a:xfrm>
            <a:off x="658368" y="1243584"/>
            <a:ext cx="1572768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Text"/>
          <p:cNvSpPr/>
          <p:nvPr/>
        </p:nvSpPr>
        <p:spPr>
          <a:xfrm>
            <a:off x="768096" y="1399032"/>
            <a:ext cx="1353312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2400" b="1">
                <a:solidFill>
                  <a:srgbClr val="009DDA"/>
                </a:solidFill>
                <a:latin typeface="微软雅黑" panose="020B0503020204020204" charset="-122"/>
                <a:ea typeface="微软雅黑" panose="020B0503020204020204" charset="-122"/>
              </a:rPr>
              <a:t>12</a:t>
            </a:r>
            <a:endParaRPr lang="zh-CN" sz="2400" b="1">
              <a:solidFill>
                <a:srgbClr val="009DD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Text"/>
          <p:cNvSpPr/>
          <p:nvPr/>
        </p:nvSpPr>
        <p:spPr>
          <a:xfrm>
            <a:off x="795528" y="1883664"/>
            <a:ext cx="129844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9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厕所点位</a:t>
            </a:r>
            <a:endParaRPr lang="zh-CN" sz="9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Rect"/>
          <p:cNvSpPr/>
          <p:nvPr/>
        </p:nvSpPr>
        <p:spPr>
          <a:xfrm>
            <a:off x="2560320" y="1243584"/>
            <a:ext cx="1572768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Text"/>
          <p:cNvSpPr/>
          <p:nvPr/>
        </p:nvSpPr>
        <p:spPr>
          <a:xfrm>
            <a:off x="2670048" y="1399032"/>
            <a:ext cx="1353312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2400" b="1">
                <a:solidFill>
                  <a:srgbClr val="009DDA"/>
                </a:solidFill>
                <a:latin typeface="微软雅黑" panose="020B0503020204020204" charset="-122"/>
                <a:ea typeface="微软雅黑" panose="020B0503020204020204" charset="-122"/>
              </a:rPr>
              <a:t>120</a:t>
            </a:r>
            <a:endParaRPr lang="zh-CN" sz="2400" b="1">
              <a:solidFill>
                <a:srgbClr val="009DD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Text"/>
          <p:cNvSpPr/>
          <p:nvPr/>
        </p:nvSpPr>
        <p:spPr>
          <a:xfrm>
            <a:off x="2697480" y="1883664"/>
            <a:ext cx="129844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9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厕位/坑位</a:t>
            </a:r>
            <a:endParaRPr lang="zh-CN" sz="9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Rect"/>
          <p:cNvSpPr/>
          <p:nvPr/>
        </p:nvSpPr>
        <p:spPr>
          <a:xfrm>
            <a:off x="4462272" y="1243584"/>
            <a:ext cx="1572768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Text"/>
          <p:cNvSpPr/>
          <p:nvPr/>
        </p:nvSpPr>
        <p:spPr>
          <a:xfrm>
            <a:off x="4572000" y="1399032"/>
            <a:ext cx="1353312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2400" b="1">
                <a:solidFill>
                  <a:srgbClr val="009DDA"/>
                </a:solidFill>
                <a:latin typeface="微软雅黑" panose="020B0503020204020204" charset="-122"/>
                <a:ea typeface="微软雅黑" panose="020B0503020204020204" charset="-122"/>
              </a:rPr>
              <a:t>12</a:t>
            </a:r>
            <a:endParaRPr lang="zh-CN" sz="2400" b="1">
              <a:solidFill>
                <a:srgbClr val="009DD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Text"/>
          <p:cNvSpPr/>
          <p:nvPr/>
        </p:nvSpPr>
        <p:spPr>
          <a:xfrm>
            <a:off x="4599432" y="1883664"/>
            <a:ext cx="129844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9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吸烟室</a:t>
            </a:r>
            <a:endParaRPr lang="zh-CN" sz="9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Rect"/>
          <p:cNvSpPr/>
          <p:nvPr/>
        </p:nvSpPr>
        <p:spPr>
          <a:xfrm>
            <a:off x="6364224" y="1243584"/>
            <a:ext cx="1572768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Text"/>
          <p:cNvSpPr/>
          <p:nvPr/>
        </p:nvSpPr>
        <p:spPr>
          <a:xfrm>
            <a:off x="6473952" y="1399032"/>
            <a:ext cx="1353312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2400" b="1">
                <a:solidFill>
                  <a:srgbClr val="009DDA"/>
                </a:solidFill>
                <a:latin typeface="微软雅黑" panose="020B0503020204020204" charset="-122"/>
                <a:ea typeface="微软雅黑" panose="020B0503020204020204" charset="-122"/>
              </a:rPr>
              <a:t>4人</a:t>
            </a:r>
            <a:endParaRPr lang="zh-CN" sz="2400" b="1">
              <a:solidFill>
                <a:srgbClr val="009DD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Text"/>
          <p:cNvSpPr/>
          <p:nvPr/>
        </p:nvSpPr>
        <p:spPr>
          <a:xfrm>
            <a:off x="6501384" y="1883664"/>
            <a:ext cx="129844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9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吸烟室容量上限</a:t>
            </a:r>
            <a:endParaRPr lang="zh-CN" sz="9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Rect"/>
          <p:cNvSpPr/>
          <p:nvPr/>
        </p:nvSpPr>
        <p:spPr>
          <a:xfrm>
            <a:off x="713232" y="2468880"/>
            <a:ext cx="2331720" cy="1243584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Rect"/>
          <p:cNvSpPr/>
          <p:nvPr/>
        </p:nvSpPr>
        <p:spPr>
          <a:xfrm>
            <a:off x="713232" y="2468880"/>
            <a:ext cx="73152" cy="124358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Text"/>
          <p:cNvSpPr/>
          <p:nvPr/>
        </p:nvSpPr>
        <p:spPr>
          <a:xfrm>
            <a:off x="877824" y="2587752"/>
            <a:ext cx="203911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厕所侧重点</a:t>
            </a:r>
            <a:endParaRPr lang="zh-CN" sz="1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Text"/>
          <p:cNvSpPr/>
          <p:nvPr/>
        </p:nvSpPr>
        <p:spPr>
          <a:xfrm>
            <a:off x="877824" y="2907792"/>
            <a:ext cx="2039112" cy="7406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92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门口人脸识别记录进入时间；超过20分钟预警；门外屏幕显示厕位与区域有人/无人；烟雾/吸烟行为检测。</a:t>
            </a:r>
            <a:endParaRPr lang="zh-CN" sz="92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Rect"/>
          <p:cNvSpPr/>
          <p:nvPr/>
        </p:nvSpPr>
        <p:spPr>
          <a:xfrm>
            <a:off x="3401568" y="2468880"/>
            <a:ext cx="2331720" cy="1243584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Rect"/>
          <p:cNvSpPr/>
          <p:nvPr/>
        </p:nvSpPr>
        <p:spPr>
          <a:xfrm>
            <a:off x="3401568" y="2468880"/>
            <a:ext cx="73152" cy="1243584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Text"/>
          <p:cNvSpPr/>
          <p:nvPr/>
        </p:nvSpPr>
        <p:spPr>
          <a:xfrm>
            <a:off x="3566160" y="2587752"/>
            <a:ext cx="203911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吸烟室侧重点</a:t>
            </a:r>
            <a:endParaRPr lang="zh-CN" sz="1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Text"/>
          <p:cNvSpPr/>
          <p:nvPr/>
        </p:nvSpPr>
        <p:spPr>
          <a:xfrm>
            <a:off x="3566160" y="2907792"/>
            <a:ext cx="2039112" cy="7406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92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利旧12套中控熵基门禁；统计当前人数；上班时间控制上午/下午各一次，每次10分钟。</a:t>
            </a:r>
            <a:endParaRPr lang="zh-CN" sz="92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Rect"/>
          <p:cNvSpPr/>
          <p:nvPr/>
        </p:nvSpPr>
        <p:spPr>
          <a:xfrm>
            <a:off x="6089904" y="2468880"/>
            <a:ext cx="2331720" cy="1243584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Rect"/>
          <p:cNvSpPr/>
          <p:nvPr/>
        </p:nvSpPr>
        <p:spPr>
          <a:xfrm>
            <a:off x="6089904" y="2468880"/>
            <a:ext cx="73152" cy="124358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Text"/>
          <p:cNvSpPr/>
          <p:nvPr/>
        </p:nvSpPr>
        <p:spPr>
          <a:xfrm>
            <a:off x="6254496" y="2587752"/>
            <a:ext cx="203911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控制边界</a:t>
            </a:r>
            <a:endParaRPr lang="zh-CN" sz="1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Text"/>
          <p:cNvSpPr/>
          <p:nvPr/>
        </p:nvSpPr>
        <p:spPr>
          <a:xfrm>
            <a:off x="6254496" y="2907792"/>
            <a:ext cx="2039112" cy="7406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92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超过4人拒绝开门；单人停留超过5分钟预警；帽子/口罩导致无法匹配时仍保留计数和事件。</a:t>
            </a:r>
            <a:endParaRPr lang="zh-CN" sz="92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Rect"/>
          <p:cNvSpPr/>
          <p:nvPr/>
        </p:nvSpPr>
        <p:spPr>
          <a:xfrm>
            <a:off x="1005840" y="4069080"/>
            <a:ext cx="7040880" cy="402336"/>
          </a:xfrm>
          <a:prstGeom prst="rect">
            <a:avLst/>
          </a:prstGeom>
          <a:solidFill>
            <a:srgbClr val="EAF7EA"/>
          </a:solidFill>
          <a:ln w="9525">
            <a:solidFill>
              <a:srgbClr val="CDE8D4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Text"/>
          <p:cNvSpPr/>
          <p:nvPr/>
        </p:nvSpPr>
        <p:spPr>
          <a:xfrm>
            <a:off x="1170432" y="4178808"/>
            <a:ext cx="6711696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95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建设原则：先利旧门禁与网络，再补充摄像/传感/边缘网关，规则在平台统一配置，告警可追溯。</a:t>
            </a:r>
            <a:endParaRPr lang="zh-CN" sz="95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Rect"/>
          <p:cNvSpPr/>
          <p:nvPr/>
        </p:nvSpPr>
        <p:spPr>
          <a:xfrm>
            <a:off x="0" y="0"/>
            <a:ext cx="9144000" cy="100584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Text"/>
          <p:cNvSpPr/>
          <p:nvPr/>
        </p:nvSpPr>
        <p:spPr>
          <a:xfrm>
            <a:off x="566928" y="365760"/>
            <a:ext cx="713232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2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建设目标与总体架构</a:t>
            </a:r>
            <a:endParaRPr lang="zh-CN" sz="2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"/>
          <p:cNvSpPr/>
          <p:nvPr/>
        </p:nvSpPr>
        <p:spPr>
          <a:xfrm>
            <a:off x="585216" y="786384"/>
            <a:ext cx="740664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0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感知、门禁、平台和应用四层协同，实现厕所与吸烟区统一监管</a:t>
            </a:r>
            <a:endParaRPr lang="zh-CN" sz="10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ect"/>
          <p:cNvSpPr/>
          <p:nvPr/>
        </p:nvSpPr>
        <p:spPr>
          <a:xfrm>
            <a:off x="566928" y="1133856"/>
            <a:ext cx="987552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Rect"/>
          <p:cNvSpPr/>
          <p:nvPr/>
        </p:nvSpPr>
        <p:spPr>
          <a:xfrm>
            <a:off x="1609344" y="1133856"/>
            <a:ext cx="420624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Rect"/>
          <p:cNvSpPr/>
          <p:nvPr/>
        </p:nvSpPr>
        <p:spPr>
          <a:xfrm>
            <a:off x="530352" y="4718304"/>
            <a:ext cx="8065008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"/>
          <p:cNvSpPr/>
          <p:nvPr/>
        </p:nvSpPr>
        <p:spPr>
          <a:xfrm>
            <a:off x="566928" y="4773168"/>
            <a:ext cx="649224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7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智慧厕所与吸烟区智能管控方案 | 广州通微智慧科技有限公司</a:t>
            </a:r>
            <a:endParaRPr lang="zh-CN" sz="7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"/>
          <p:cNvSpPr/>
          <p:nvPr/>
        </p:nvSpPr>
        <p:spPr>
          <a:xfrm>
            <a:off x="8046720" y="4773168"/>
            <a:ext cx="50292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zh-CN" sz="8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Rect"/>
          <p:cNvSpPr/>
          <p:nvPr/>
        </p:nvSpPr>
        <p:spPr>
          <a:xfrm>
            <a:off x="658368" y="1243584"/>
            <a:ext cx="1691640" cy="877824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Rect"/>
          <p:cNvSpPr/>
          <p:nvPr/>
        </p:nvSpPr>
        <p:spPr>
          <a:xfrm>
            <a:off x="658368" y="1243584"/>
            <a:ext cx="73152" cy="87782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Text"/>
          <p:cNvSpPr/>
          <p:nvPr/>
        </p:nvSpPr>
        <p:spPr>
          <a:xfrm>
            <a:off x="822960" y="1362456"/>
            <a:ext cx="139903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占用可视</a:t>
            </a:r>
            <a:endParaRPr lang="zh-CN" sz="1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"/>
          <p:cNvSpPr/>
          <p:nvPr/>
        </p:nvSpPr>
        <p:spPr>
          <a:xfrm>
            <a:off x="822960" y="1682496"/>
            <a:ext cx="1399032" cy="374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4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厕位/厕所/吸烟室状态实时展示，减少无效等待</a:t>
            </a:r>
            <a:endParaRPr lang="zh-CN" sz="84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Rect"/>
          <p:cNvSpPr/>
          <p:nvPr/>
        </p:nvSpPr>
        <p:spPr>
          <a:xfrm>
            <a:off x="2624328" y="1243584"/>
            <a:ext cx="1691640" cy="877824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Rect"/>
          <p:cNvSpPr/>
          <p:nvPr/>
        </p:nvSpPr>
        <p:spPr>
          <a:xfrm>
            <a:off x="2624328" y="1243584"/>
            <a:ext cx="73152" cy="877824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Text"/>
          <p:cNvSpPr/>
          <p:nvPr/>
        </p:nvSpPr>
        <p:spPr>
          <a:xfrm>
            <a:off x="2788920" y="1362456"/>
            <a:ext cx="139903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权限可控</a:t>
            </a:r>
            <a:endParaRPr lang="zh-CN" sz="1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"/>
          <p:cNvSpPr/>
          <p:nvPr/>
        </p:nvSpPr>
        <p:spPr>
          <a:xfrm>
            <a:off x="2788920" y="1682496"/>
            <a:ext cx="1399032" cy="374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4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按人员、时段、次数、容量联动门禁</a:t>
            </a:r>
            <a:endParaRPr lang="zh-CN" sz="84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Rect"/>
          <p:cNvSpPr/>
          <p:nvPr/>
        </p:nvSpPr>
        <p:spPr>
          <a:xfrm>
            <a:off x="4590288" y="1243584"/>
            <a:ext cx="1691640" cy="877824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Rect"/>
          <p:cNvSpPr/>
          <p:nvPr/>
        </p:nvSpPr>
        <p:spPr>
          <a:xfrm>
            <a:off x="4590288" y="1243584"/>
            <a:ext cx="73152" cy="87782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Text"/>
          <p:cNvSpPr/>
          <p:nvPr/>
        </p:nvSpPr>
        <p:spPr>
          <a:xfrm>
            <a:off x="4754880" y="1362456"/>
            <a:ext cx="139903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禁烟可管</a:t>
            </a:r>
            <a:endParaRPr lang="zh-CN" sz="1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Text"/>
          <p:cNvSpPr/>
          <p:nvPr/>
        </p:nvSpPr>
        <p:spPr>
          <a:xfrm>
            <a:off x="4754880" y="1682496"/>
            <a:ext cx="1399032" cy="374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4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厕所烟雾/吸烟事件自动识别并告警</a:t>
            </a:r>
            <a:endParaRPr lang="zh-CN" sz="84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Rect"/>
          <p:cNvSpPr/>
          <p:nvPr/>
        </p:nvSpPr>
        <p:spPr>
          <a:xfrm>
            <a:off x="6556248" y="1243584"/>
            <a:ext cx="1691640" cy="877824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Rect"/>
          <p:cNvSpPr/>
          <p:nvPr/>
        </p:nvSpPr>
        <p:spPr>
          <a:xfrm>
            <a:off x="6556248" y="1243584"/>
            <a:ext cx="73152" cy="877824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Text"/>
          <p:cNvSpPr/>
          <p:nvPr/>
        </p:nvSpPr>
        <p:spPr>
          <a:xfrm>
            <a:off x="6720840" y="1362456"/>
            <a:ext cx="139903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闭环可追</a:t>
            </a:r>
            <a:endParaRPr lang="zh-CN" sz="1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Text"/>
          <p:cNvSpPr/>
          <p:nvPr/>
        </p:nvSpPr>
        <p:spPr>
          <a:xfrm>
            <a:off x="6720840" y="1682496"/>
            <a:ext cx="1399032" cy="374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4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进入、停留、报警、处置形成台账</a:t>
            </a:r>
            <a:endParaRPr lang="zh-CN" sz="84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Rect"/>
          <p:cNvSpPr/>
          <p:nvPr/>
        </p:nvSpPr>
        <p:spPr>
          <a:xfrm>
            <a:off x="914400" y="2487168"/>
            <a:ext cx="1097280" cy="310896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Text"/>
          <p:cNvSpPr/>
          <p:nvPr/>
        </p:nvSpPr>
        <p:spPr>
          <a:xfrm>
            <a:off x="1060704" y="2578608"/>
            <a:ext cx="804672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925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8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感知层</a:t>
            </a:r>
            <a:endParaRPr lang="zh-CN" sz="8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Rect"/>
          <p:cNvSpPr/>
          <p:nvPr/>
        </p:nvSpPr>
        <p:spPr>
          <a:xfrm>
            <a:off x="2176272" y="2487168"/>
            <a:ext cx="5394960" cy="310896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Text"/>
          <p:cNvSpPr/>
          <p:nvPr/>
        </p:nvSpPr>
        <p:spPr>
          <a:xfrm>
            <a:off x="2359152" y="2569464"/>
            <a:ext cx="4974336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925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84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人脸门禁、厕位传感、烟雾/VOC、客流/人数摄像、门磁</a:t>
            </a:r>
            <a:endParaRPr lang="zh-CN" sz="84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Rect"/>
          <p:cNvSpPr/>
          <p:nvPr/>
        </p:nvSpPr>
        <p:spPr>
          <a:xfrm>
            <a:off x="914400" y="2926080"/>
            <a:ext cx="1097280" cy="310896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Text"/>
          <p:cNvSpPr/>
          <p:nvPr/>
        </p:nvSpPr>
        <p:spPr>
          <a:xfrm>
            <a:off x="1060704" y="3017520"/>
            <a:ext cx="804672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925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8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网络层</a:t>
            </a:r>
            <a:endParaRPr lang="zh-CN" sz="8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Rect"/>
          <p:cNvSpPr/>
          <p:nvPr/>
        </p:nvSpPr>
        <p:spPr>
          <a:xfrm>
            <a:off x="2176272" y="2926080"/>
            <a:ext cx="5394960" cy="310896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Text"/>
          <p:cNvSpPr/>
          <p:nvPr/>
        </p:nvSpPr>
        <p:spPr>
          <a:xfrm>
            <a:off x="2359152" y="3008376"/>
            <a:ext cx="4974336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925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84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以太网、RS485、4G/5G、LoRa、门禁控制器接口</a:t>
            </a:r>
            <a:endParaRPr lang="zh-CN" sz="84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Rect"/>
          <p:cNvSpPr/>
          <p:nvPr/>
        </p:nvSpPr>
        <p:spPr>
          <a:xfrm>
            <a:off x="914400" y="3364992"/>
            <a:ext cx="1097280" cy="310896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Text"/>
          <p:cNvSpPr/>
          <p:nvPr/>
        </p:nvSpPr>
        <p:spPr>
          <a:xfrm>
            <a:off x="1060704" y="3456432"/>
            <a:ext cx="804672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925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8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平台层</a:t>
            </a:r>
            <a:endParaRPr lang="zh-CN" sz="8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Rect"/>
          <p:cNvSpPr/>
          <p:nvPr/>
        </p:nvSpPr>
        <p:spPr>
          <a:xfrm>
            <a:off x="2176272" y="3364992"/>
            <a:ext cx="5394960" cy="310896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8" name="Text"/>
          <p:cNvSpPr/>
          <p:nvPr/>
        </p:nvSpPr>
        <p:spPr>
          <a:xfrm>
            <a:off x="2359152" y="3447288"/>
            <a:ext cx="4974336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925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84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人员库、规则引擎、计时计数、告警中心、事件台账</a:t>
            </a:r>
            <a:endParaRPr lang="zh-CN" sz="84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Rect"/>
          <p:cNvSpPr/>
          <p:nvPr/>
        </p:nvSpPr>
        <p:spPr>
          <a:xfrm>
            <a:off x="914400" y="3803904"/>
            <a:ext cx="1097280" cy="310896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" name="Text"/>
          <p:cNvSpPr/>
          <p:nvPr/>
        </p:nvSpPr>
        <p:spPr>
          <a:xfrm>
            <a:off x="1060704" y="3895344"/>
            <a:ext cx="804672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925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8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应用层</a:t>
            </a:r>
            <a:endParaRPr lang="zh-CN" sz="8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Rect"/>
          <p:cNvSpPr/>
          <p:nvPr/>
        </p:nvSpPr>
        <p:spPr>
          <a:xfrm>
            <a:off x="2176272" y="3803904"/>
            <a:ext cx="5394960" cy="310896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2" name="Text"/>
          <p:cNvSpPr/>
          <p:nvPr/>
        </p:nvSpPr>
        <p:spPr>
          <a:xfrm>
            <a:off x="2359152" y="3886200"/>
            <a:ext cx="4974336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925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84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厕所外屏、管理大屏、APP/微信通知、报表接口</a:t>
            </a:r>
            <a:endParaRPr lang="zh-CN" sz="84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Rect"/>
          <p:cNvSpPr/>
          <p:nvPr/>
        </p:nvSpPr>
        <p:spPr>
          <a:xfrm>
            <a:off x="0" y="0"/>
            <a:ext cx="9144000" cy="100584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Text"/>
          <p:cNvSpPr/>
          <p:nvPr/>
        </p:nvSpPr>
        <p:spPr>
          <a:xfrm>
            <a:off x="566928" y="365760"/>
            <a:ext cx="713232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2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数据流与平台协同</a:t>
            </a:r>
            <a:endParaRPr lang="zh-CN" sz="2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"/>
          <p:cNvSpPr/>
          <p:nvPr/>
        </p:nvSpPr>
        <p:spPr>
          <a:xfrm>
            <a:off x="585216" y="786384"/>
            <a:ext cx="740664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0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统一采集、统一规则、统一告警、统一台账</a:t>
            </a:r>
            <a:endParaRPr lang="zh-CN" sz="10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ect"/>
          <p:cNvSpPr/>
          <p:nvPr/>
        </p:nvSpPr>
        <p:spPr>
          <a:xfrm>
            <a:off x="566928" y="1133856"/>
            <a:ext cx="987552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Rect"/>
          <p:cNvSpPr/>
          <p:nvPr/>
        </p:nvSpPr>
        <p:spPr>
          <a:xfrm>
            <a:off x="1609344" y="1133856"/>
            <a:ext cx="420624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Rect"/>
          <p:cNvSpPr/>
          <p:nvPr/>
        </p:nvSpPr>
        <p:spPr>
          <a:xfrm>
            <a:off x="530352" y="4718304"/>
            <a:ext cx="8065008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"/>
          <p:cNvSpPr/>
          <p:nvPr/>
        </p:nvSpPr>
        <p:spPr>
          <a:xfrm>
            <a:off x="566928" y="4773168"/>
            <a:ext cx="649224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7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智慧厕所与吸烟区智能管控方案 | 广州通微智慧科技有限公司</a:t>
            </a:r>
            <a:endParaRPr lang="zh-CN" sz="7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"/>
          <p:cNvSpPr/>
          <p:nvPr/>
        </p:nvSpPr>
        <p:spPr>
          <a:xfrm>
            <a:off x="8046720" y="4773168"/>
            <a:ext cx="50292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05</a:t>
            </a:r>
            <a:endParaRPr lang="zh-CN" sz="8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Rect"/>
          <p:cNvSpPr/>
          <p:nvPr/>
        </p:nvSpPr>
        <p:spPr>
          <a:xfrm>
            <a:off x="603504" y="1700784"/>
            <a:ext cx="1591056" cy="1024128"/>
          </a:xfrm>
          <a:prstGeom prst="rect">
            <a:avLst/>
          </a:prstGeom>
          <a:solidFill>
            <a:srgbClr val="FFFFFF"/>
          </a:solidFill>
          <a:ln w="9525">
            <a:solidFill>
              <a:srgbClr val="CFE2DA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Oval"/>
          <p:cNvSpPr/>
          <p:nvPr/>
        </p:nvSpPr>
        <p:spPr>
          <a:xfrm>
            <a:off x="1170432" y="1874520"/>
            <a:ext cx="365760" cy="365760"/>
          </a:xfrm>
          <a:prstGeom prst="ellipse">
            <a:avLst/>
          </a:prstGeom>
          <a:solidFill>
            <a:srgbClr val="4EA22E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lang="zh-CN"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Text"/>
          <p:cNvSpPr/>
          <p:nvPr/>
        </p:nvSpPr>
        <p:spPr>
          <a:xfrm>
            <a:off x="749808" y="2212848"/>
            <a:ext cx="1298448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11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前端感知</a:t>
            </a:r>
            <a:endParaRPr lang="zh-CN" sz="11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"/>
          <p:cNvSpPr/>
          <p:nvPr/>
        </p:nvSpPr>
        <p:spPr>
          <a:xfrm>
            <a:off x="749808" y="2432304"/>
            <a:ext cx="1298448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2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人脸、厕位、烟雾、人数</a:t>
            </a:r>
            <a:endParaRPr lang="zh-CN" sz="82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Rect"/>
          <p:cNvSpPr/>
          <p:nvPr/>
        </p:nvSpPr>
        <p:spPr>
          <a:xfrm>
            <a:off x="2286000" y="2157984"/>
            <a:ext cx="274320" cy="73152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Rect"/>
          <p:cNvSpPr/>
          <p:nvPr/>
        </p:nvSpPr>
        <p:spPr>
          <a:xfrm>
            <a:off x="2651760" y="1700784"/>
            <a:ext cx="1591056" cy="1024128"/>
          </a:xfrm>
          <a:prstGeom prst="rect">
            <a:avLst/>
          </a:prstGeom>
          <a:solidFill>
            <a:srgbClr val="FFFFFF"/>
          </a:solidFill>
          <a:ln w="9525">
            <a:solidFill>
              <a:srgbClr val="CFE2DA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Oval"/>
          <p:cNvSpPr/>
          <p:nvPr/>
        </p:nvSpPr>
        <p:spPr>
          <a:xfrm>
            <a:off x="3218688" y="1874520"/>
            <a:ext cx="365760" cy="365760"/>
          </a:xfrm>
          <a:prstGeom prst="ellipse">
            <a:avLst/>
          </a:prstGeom>
          <a:solidFill>
            <a:srgbClr val="4EA22E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zh-CN"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"/>
          <p:cNvSpPr/>
          <p:nvPr/>
        </p:nvSpPr>
        <p:spPr>
          <a:xfrm>
            <a:off x="2798064" y="2212848"/>
            <a:ext cx="1298448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11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边缘网关</a:t>
            </a:r>
            <a:endParaRPr lang="zh-CN" sz="11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Text"/>
          <p:cNvSpPr/>
          <p:nvPr/>
        </p:nvSpPr>
        <p:spPr>
          <a:xfrm>
            <a:off x="2798064" y="2432304"/>
            <a:ext cx="1298448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925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82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协议转换、本地缓存、门禁联动</a:t>
            </a:r>
            <a:endParaRPr lang="zh-CN" sz="82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Rect"/>
          <p:cNvSpPr/>
          <p:nvPr/>
        </p:nvSpPr>
        <p:spPr>
          <a:xfrm>
            <a:off x="4334256" y="2157984"/>
            <a:ext cx="274320" cy="73152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Rect"/>
          <p:cNvSpPr/>
          <p:nvPr/>
        </p:nvSpPr>
        <p:spPr>
          <a:xfrm>
            <a:off x="4700016" y="1700784"/>
            <a:ext cx="1591056" cy="1024128"/>
          </a:xfrm>
          <a:prstGeom prst="rect">
            <a:avLst/>
          </a:prstGeom>
          <a:solidFill>
            <a:srgbClr val="FFFFFF"/>
          </a:solidFill>
          <a:ln w="9525">
            <a:solidFill>
              <a:srgbClr val="CFE2DA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Oval"/>
          <p:cNvSpPr/>
          <p:nvPr/>
        </p:nvSpPr>
        <p:spPr>
          <a:xfrm>
            <a:off x="5266944" y="1874520"/>
            <a:ext cx="365760" cy="365760"/>
          </a:xfrm>
          <a:prstGeom prst="ellipse">
            <a:avLst/>
          </a:prstGeom>
          <a:solidFill>
            <a:srgbClr val="4EA22E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lang="zh-CN"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Text"/>
          <p:cNvSpPr/>
          <p:nvPr/>
        </p:nvSpPr>
        <p:spPr>
          <a:xfrm>
            <a:off x="4846320" y="2212848"/>
            <a:ext cx="1298448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11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AIoT平台</a:t>
            </a:r>
            <a:endParaRPr lang="zh-CN" sz="11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Text"/>
          <p:cNvSpPr/>
          <p:nvPr/>
        </p:nvSpPr>
        <p:spPr>
          <a:xfrm>
            <a:off x="4846320" y="2432304"/>
            <a:ext cx="1298448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925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82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规则引擎、计时计数、人员匹配</a:t>
            </a:r>
            <a:endParaRPr lang="zh-CN" sz="82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Rect"/>
          <p:cNvSpPr/>
          <p:nvPr/>
        </p:nvSpPr>
        <p:spPr>
          <a:xfrm>
            <a:off x="6382512" y="2157984"/>
            <a:ext cx="274320" cy="73152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Rect"/>
          <p:cNvSpPr/>
          <p:nvPr/>
        </p:nvSpPr>
        <p:spPr>
          <a:xfrm>
            <a:off x="6748272" y="1700784"/>
            <a:ext cx="1591056" cy="1024128"/>
          </a:xfrm>
          <a:prstGeom prst="rect">
            <a:avLst/>
          </a:prstGeom>
          <a:solidFill>
            <a:srgbClr val="FFFFFF"/>
          </a:solidFill>
          <a:ln w="9525">
            <a:solidFill>
              <a:srgbClr val="CFE2DA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Oval"/>
          <p:cNvSpPr/>
          <p:nvPr/>
        </p:nvSpPr>
        <p:spPr>
          <a:xfrm>
            <a:off x="7315200" y="1874520"/>
            <a:ext cx="365760" cy="365760"/>
          </a:xfrm>
          <a:prstGeom prst="ellipse">
            <a:avLst/>
          </a:prstGeom>
          <a:solidFill>
            <a:srgbClr val="4EA22E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lang="zh-CN"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Text"/>
          <p:cNvSpPr/>
          <p:nvPr/>
        </p:nvSpPr>
        <p:spPr>
          <a:xfrm>
            <a:off x="6894576" y="2212848"/>
            <a:ext cx="1298448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11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业务应用</a:t>
            </a:r>
            <a:endParaRPr lang="zh-CN" sz="11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"/>
          <p:cNvSpPr/>
          <p:nvPr/>
        </p:nvSpPr>
        <p:spPr>
          <a:xfrm>
            <a:off x="6894576" y="2432304"/>
            <a:ext cx="1298448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2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大屏、告警、报表、接口</a:t>
            </a:r>
            <a:endParaRPr lang="zh-CN" sz="82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Rect"/>
          <p:cNvSpPr/>
          <p:nvPr/>
        </p:nvSpPr>
        <p:spPr>
          <a:xfrm>
            <a:off x="987552" y="3182112"/>
            <a:ext cx="7086600" cy="548640"/>
          </a:xfrm>
          <a:prstGeom prst="rect">
            <a:avLst/>
          </a:prstGeom>
          <a:solidFill>
            <a:srgbClr val="EAF7EA"/>
          </a:solidFill>
          <a:ln w="9525">
            <a:solidFill>
              <a:srgbClr val="CDE8D4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" name="Text"/>
          <p:cNvSpPr/>
          <p:nvPr/>
        </p:nvSpPr>
        <p:spPr>
          <a:xfrm>
            <a:off x="1170432" y="3355848"/>
            <a:ext cx="672084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92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告警闭环：发现 → 匹配人员/点位 → 预警/拒绝开门 → 通知管理人员 → 处置复核 → 归档统计</a:t>
            </a:r>
            <a:endParaRPr lang="zh-CN" sz="92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Text"/>
          <p:cNvSpPr/>
          <p:nvPr/>
        </p:nvSpPr>
        <p:spPr>
          <a:xfrm>
            <a:off x="1170432" y="3895344"/>
            <a:ext cx="672084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8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平台接口：支持与中控熵基门禁、员工信息库、短信/企业微信、现有管理平台进行接口对接。</a:t>
            </a:r>
            <a:endParaRPr lang="zh-CN" sz="88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Rect"/>
          <p:cNvSpPr/>
          <p:nvPr/>
        </p:nvSpPr>
        <p:spPr>
          <a:xfrm>
            <a:off x="0" y="0"/>
            <a:ext cx="9144000" cy="100584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Text"/>
          <p:cNvSpPr/>
          <p:nvPr/>
        </p:nvSpPr>
        <p:spPr>
          <a:xfrm>
            <a:off x="566928" y="365760"/>
            <a:ext cx="713232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2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厕所人脸与占用管理</a:t>
            </a:r>
            <a:endParaRPr lang="zh-CN" sz="2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"/>
          <p:cNvSpPr/>
          <p:nvPr/>
        </p:nvSpPr>
        <p:spPr>
          <a:xfrm>
            <a:off x="585216" y="786384"/>
            <a:ext cx="740664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0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厕所门口识别进入人员，结合占用状态计算停留时间</a:t>
            </a:r>
            <a:endParaRPr lang="zh-CN" sz="10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ect"/>
          <p:cNvSpPr/>
          <p:nvPr/>
        </p:nvSpPr>
        <p:spPr>
          <a:xfrm>
            <a:off x="566928" y="1133856"/>
            <a:ext cx="987552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Rect"/>
          <p:cNvSpPr/>
          <p:nvPr/>
        </p:nvSpPr>
        <p:spPr>
          <a:xfrm>
            <a:off x="1609344" y="1133856"/>
            <a:ext cx="420624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Rect"/>
          <p:cNvSpPr/>
          <p:nvPr/>
        </p:nvSpPr>
        <p:spPr>
          <a:xfrm>
            <a:off x="530352" y="4718304"/>
            <a:ext cx="8065008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"/>
          <p:cNvSpPr/>
          <p:nvPr/>
        </p:nvSpPr>
        <p:spPr>
          <a:xfrm>
            <a:off x="566928" y="4773168"/>
            <a:ext cx="649224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7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智慧厕所与吸烟区智能管控方案 | 广州通微智慧科技有限公司</a:t>
            </a:r>
            <a:endParaRPr lang="zh-CN" sz="7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"/>
          <p:cNvSpPr/>
          <p:nvPr/>
        </p:nvSpPr>
        <p:spPr>
          <a:xfrm>
            <a:off x="8046720" y="4773168"/>
            <a:ext cx="50292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06</a:t>
            </a:r>
            <a:endParaRPr lang="zh-CN" sz="8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Rect"/>
          <p:cNvSpPr/>
          <p:nvPr/>
        </p:nvSpPr>
        <p:spPr>
          <a:xfrm>
            <a:off x="658368" y="1261872"/>
            <a:ext cx="2331720" cy="10241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Rect"/>
          <p:cNvSpPr/>
          <p:nvPr/>
        </p:nvSpPr>
        <p:spPr>
          <a:xfrm>
            <a:off x="658368" y="1261872"/>
            <a:ext cx="73152" cy="1024128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Text"/>
          <p:cNvSpPr/>
          <p:nvPr/>
        </p:nvSpPr>
        <p:spPr>
          <a:xfrm>
            <a:off x="822960" y="1380744"/>
            <a:ext cx="203911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门口人脸识别</a:t>
            </a:r>
            <a:endParaRPr lang="zh-CN" sz="1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"/>
          <p:cNvSpPr/>
          <p:nvPr/>
        </p:nvSpPr>
        <p:spPr>
          <a:xfrm>
            <a:off x="822960" y="1700784"/>
            <a:ext cx="2039112" cy="5212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92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人员进入厕所区域时抓拍识别，生成进入时间、人员ID、厕所点位。</a:t>
            </a:r>
            <a:endParaRPr lang="zh-CN" sz="92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Rect"/>
          <p:cNvSpPr/>
          <p:nvPr/>
        </p:nvSpPr>
        <p:spPr>
          <a:xfrm>
            <a:off x="3328416" y="1261872"/>
            <a:ext cx="2331720" cy="10241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Rect"/>
          <p:cNvSpPr/>
          <p:nvPr/>
        </p:nvSpPr>
        <p:spPr>
          <a:xfrm>
            <a:off x="3328416" y="1261872"/>
            <a:ext cx="73152" cy="1024128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Text"/>
          <p:cNvSpPr/>
          <p:nvPr/>
        </p:nvSpPr>
        <p:spPr>
          <a:xfrm>
            <a:off x="3493008" y="1380744"/>
            <a:ext cx="203911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占用时间统计</a:t>
            </a:r>
            <a:endParaRPr lang="zh-CN" sz="1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"/>
          <p:cNvSpPr/>
          <p:nvPr/>
        </p:nvSpPr>
        <p:spPr>
          <a:xfrm>
            <a:off x="3493008" y="1700784"/>
            <a:ext cx="2039112" cy="5212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92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厕位/区域状态持续有人时开始计时，离开后自动结束并形成记录。</a:t>
            </a:r>
            <a:endParaRPr lang="zh-CN" sz="92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Rect"/>
          <p:cNvSpPr/>
          <p:nvPr/>
        </p:nvSpPr>
        <p:spPr>
          <a:xfrm>
            <a:off x="5998464" y="1261872"/>
            <a:ext cx="2331720" cy="10241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Rect"/>
          <p:cNvSpPr/>
          <p:nvPr/>
        </p:nvSpPr>
        <p:spPr>
          <a:xfrm>
            <a:off x="5998464" y="1261872"/>
            <a:ext cx="73152" cy="1024128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Text"/>
          <p:cNvSpPr/>
          <p:nvPr/>
        </p:nvSpPr>
        <p:spPr>
          <a:xfrm>
            <a:off x="6163056" y="1380744"/>
            <a:ext cx="203911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20分钟预警</a:t>
            </a:r>
            <a:endParaRPr lang="zh-CN" sz="1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Text"/>
          <p:cNvSpPr/>
          <p:nvPr/>
        </p:nvSpPr>
        <p:spPr>
          <a:xfrm>
            <a:off x="6163056" y="1700784"/>
            <a:ext cx="2039112" cy="5212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92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厕所占用超过20分钟推送预警，支持现场屏、后台、APP多通道提醒。</a:t>
            </a:r>
            <a:endParaRPr lang="zh-CN" sz="92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Rect"/>
          <p:cNvSpPr/>
          <p:nvPr/>
        </p:nvSpPr>
        <p:spPr>
          <a:xfrm>
            <a:off x="868680" y="2761488"/>
            <a:ext cx="7406640" cy="493776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Oval"/>
          <p:cNvSpPr/>
          <p:nvPr/>
        </p:nvSpPr>
        <p:spPr>
          <a:xfrm>
            <a:off x="1078992" y="2880360"/>
            <a:ext cx="274320" cy="274320"/>
          </a:xfrm>
          <a:prstGeom prst="ellipse">
            <a:avLst/>
          </a:prstGeom>
          <a:solidFill>
            <a:srgbClr val="009DDA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lang="zh-CN" sz="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Text"/>
          <p:cNvSpPr/>
          <p:nvPr/>
        </p:nvSpPr>
        <p:spPr>
          <a:xfrm>
            <a:off x="1426464" y="2916936"/>
            <a:ext cx="749808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925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84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刷脸/抓拍</a:t>
            </a:r>
            <a:endParaRPr lang="zh-CN" sz="84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Rect"/>
          <p:cNvSpPr/>
          <p:nvPr/>
        </p:nvSpPr>
        <p:spPr>
          <a:xfrm>
            <a:off x="2121408" y="2990088"/>
            <a:ext cx="219456" cy="36576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Oval"/>
          <p:cNvSpPr/>
          <p:nvPr/>
        </p:nvSpPr>
        <p:spPr>
          <a:xfrm>
            <a:off x="2496312" y="2880360"/>
            <a:ext cx="274320" cy="274320"/>
          </a:xfrm>
          <a:prstGeom prst="ellipse">
            <a:avLst/>
          </a:prstGeom>
          <a:solidFill>
            <a:srgbClr val="009DDA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zh-CN" sz="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Text"/>
          <p:cNvSpPr/>
          <p:nvPr/>
        </p:nvSpPr>
        <p:spPr>
          <a:xfrm>
            <a:off x="2843784" y="2916936"/>
            <a:ext cx="749808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925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84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状态有人</a:t>
            </a:r>
            <a:endParaRPr lang="zh-CN" sz="84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Rect"/>
          <p:cNvSpPr/>
          <p:nvPr/>
        </p:nvSpPr>
        <p:spPr>
          <a:xfrm>
            <a:off x="3538728" y="2990088"/>
            <a:ext cx="219456" cy="36576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Oval"/>
          <p:cNvSpPr/>
          <p:nvPr/>
        </p:nvSpPr>
        <p:spPr>
          <a:xfrm>
            <a:off x="3913632" y="2880360"/>
            <a:ext cx="274320" cy="274320"/>
          </a:xfrm>
          <a:prstGeom prst="ellipse">
            <a:avLst/>
          </a:prstGeom>
          <a:solidFill>
            <a:srgbClr val="009DDA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lang="zh-CN" sz="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Text"/>
          <p:cNvSpPr/>
          <p:nvPr/>
        </p:nvSpPr>
        <p:spPr>
          <a:xfrm>
            <a:off x="4261104" y="2916936"/>
            <a:ext cx="749808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925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84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计时累计</a:t>
            </a:r>
            <a:endParaRPr lang="zh-CN" sz="84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Rect"/>
          <p:cNvSpPr/>
          <p:nvPr/>
        </p:nvSpPr>
        <p:spPr>
          <a:xfrm>
            <a:off x="4956048" y="2990088"/>
            <a:ext cx="219456" cy="36576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Oval"/>
          <p:cNvSpPr/>
          <p:nvPr/>
        </p:nvSpPr>
        <p:spPr>
          <a:xfrm>
            <a:off x="5330952" y="2880360"/>
            <a:ext cx="274320" cy="274320"/>
          </a:xfrm>
          <a:prstGeom prst="ellipse">
            <a:avLst/>
          </a:prstGeom>
          <a:solidFill>
            <a:srgbClr val="009DDA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lang="zh-CN" sz="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Text"/>
          <p:cNvSpPr/>
          <p:nvPr/>
        </p:nvSpPr>
        <p:spPr>
          <a:xfrm>
            <a:off x="5678424" y="2916936"/>
            <a:ext cx="749808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925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84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超阈值</a:t>
            </a:r>
            <a:endParaRPr lang="zh-CN" sz="84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Rect"/>
          <p:cNvSpPr/>
          <p:nvPr/>
        </p:nvSpPr>
        <p:spPr>
          <a:xfrm>
            <a:off x="6373368" y="2990088"/>
            <a:ext cx="219456" cy="36576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Oval"/>
          <p:cNvSpPr/>
          <p:nvPr/>
        </p:nvSpPr>
        <p:spPr>
          <a:xfrm>
            <a:off x="6748272" y="2880360"/>
            <a:ext cx="274320" cy="274320"/>
          </a:xfrm>
          <a:prstGeom prst="ellipse">
            <a:avLst/>
          </a:prstGeom>
          <a:solidFill>
            <a:srgbClr val="009DDA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lang="zh-CN" sz="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Text"/>
          <p:cNvSpPr/>
          <p:nvPr/>
        </p:nvSpPr>
        <p:spPr>
          <a:xfrm>
            <a:off x="7095744" y="2916936"/>
            <a:ext cx="749808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925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84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告警派单</a:t>
            </a:r>
            <a:endParaRPr lang="zh-CN" sz="84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Rect"/>
          <p:cNvSpPr/>
          <p:nvPr/>
        </p:nvSpPr>
        <p:spPr>
          <a:xfrm>
            <a:off x="868680" y="3749040"/>
            <a:ext cx="7406640" cy="420624"/>
          </a:xfrm>
          <a:prstGeom prst="rect">
            <a:avLst/>
          </a:prstGeom>
          <a:solidFill>
            <a:srgbClr val="EAF6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" name="Text"/>
          <p:cNvSpPr/>
          <p:nvPr/>
        </p:nvSpPr>
        <p:spPr>
          <a:xfrm>
            <a:off x="1051560" y="3877056"/>
            <a:ext cx="704088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6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隐私边界：厕所厕位内部不安装摄像头，人员识别布置在入口公共区域；厕位占用通过门锁、雷达/红外等非图像传感实现。</a:t>
            </a:r>
            <a:endParaRPr lang="zh-CN" sz="86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Rect"/>
          <p:cNvSpPr/>
          <p:nvPr/>
        </p:nvSpPr>
        <p:spPr>
          <a:xfrm>
            <a:off x="0" y="0"/>
            <a:ext cx="9144000" cy="100584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Text"/>
          <p:cNvSpPr/>
          <p:nvPr/>
        </p:nvSpPr>
        <p:spPr>
          <a:xfrm>
            <a:off x="566928" y="365760"/>
            <a:ext cx="713232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2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厕位状态与外屏展示</a:t>
            </a:r>
            <a:endParaRPr lang="zh-CN" sz="2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"/>
          <p:cNvSpPr/>
          <p:nvPr/>
        </p:nvSpPr>
        <p:spPr>
          <a:xfrm>
            <a:off x="585216" y="786384"/>
            <a:ext cx="740664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0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120个坑位状态统一采集，厕所外屏实时显示有人/空闲/异常</a:t>
            </a:r>
            <a:endParaRPr lang="zh-CN" sz="10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ect"/>
          <p:cNvSpPr/>
          <p:nvPr/>
        </p:nvSpPr>
        <p:spPr>
          <a:xfrm>
            <a:off x="566928" y="1133856"/>
            <a:ext cx="987552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Rect"/>
          <p:cNvSpPr/>
          <p:nvPr/>
        </p:nvSpPr>
        <p:spPr>
          <a:xfrm>
            <a:off x="1609344" y="1133856"/>
            <a:ext cx="420624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Rect"/>
          <p:cNvSpPr/>
          <p:nvPr/>
        </p:nvSpPr>
        <p:spPr>
          <a:xfrm>
            <a:off x="530352" y="4718304"/>
            <a:ext cx="8065008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"/>
          <p:cNvSpPr/>
          <p:nvPr/>
        </p:nvSpPr>
        <p:spPr>
          <a:xfrm>
            <a:off x="566928" y="4773168"/>
            <a:ext cx="649224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7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智慧厕所与吸烟区智能管控方案 | 广州通微智慧科技有限公司</a:t>
            </a:r>
            <a:endParaRPr lang="zh-CN" sz="7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"/>
          <p:cNvSpPr/>
          <p:nvPr/>
        </p:nvSpPr>
        <p:spPr>
          <a:xfrm>
            <a:off x="8046720" y="4773168"/>
            <a:ext cx="50292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07</a:t>
            </a:r>
            <a:endParaRPr lang="zh-CN" sz="8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Rect"/>
          <p:cNvSpPr/>
          <p:nvPr/>
        </p:nvSpPr>
        <p:spPr>
          <a:xfrm>
            <a:off x="713232" y="1261872"/>
            <a:ext cx="3703320" cy="2697480"/>
          </a:xfrm>
          <a:prstGeom prst="rect">
            <a:avLst/>
          </a:prstGeom>
          <a:solidFill>
            <a:srgbClr val="15324A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Rect"/>
          <p:cNvSpPr/>
          <p:nvPr/>
        </p:nvSpPr>
        <p:spPr>
          <a:xfrm>
            <a:off x="914400" y="1481328"/>
            <a:ext cx="3300984" cy="1993392"/>
          </a:xfrm>
          <a:prstGeom prst="rect">
            <a:avLst/>
          </a:prstGeom>
          <a:solidFill>
            <a:srgbClr val="0B2740"/>
          </a:solidFill>
          <a:ln w="9525">
            <a:solidFill>
              <a:srgbClr val="009DDA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Text"/>
          <p:cNvSpPr/>
          <p:nvPr/>
        </p:nvSpPr>
        <p:spPr>
          <a:xfrm>
            <a:off x="1097280" y="1627632"/>
            <a:ext cx="146304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厕所外屏示意</a:t>
            </a:r>
            <a:endParaRPr lang="zh-CN" sz="1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"/>
          <p:cNvSpPr/>
          <p:nvPr/>
        </p:nvSpPr>
        <p:spPr>
          <a:xfrm>
            <a:off x="1097280" y="1965960"/>
            <a:ext cx="164592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900">
                <a:solidFill>
                  <a:srgbClr val="D9EAF7"/>
                </a:solidFill>
                <a:latin typeface="微软雅黑" panose="020B0503020204020204" charset="-122"/>
                <a:ea typeface="微软雅黑" panose="020B0503020204020204" charset="-122"/>
              </a:rPr>
              <a:t>男厕  6/10  有人</a:t>
            </a:r>
            <a:endParaRPr lang="zh-CN" sz="900">
              <a:solidFill>
                <a:srgbClr val="D9EAF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"/>
          <p:cNvSpPr/>
          <p:nvPr/>
        </p:nvSpPr>
        <p:spPr>
          <a:xfrm>
            <a:off x="1097280" y="2240280"/>
            <a:ext cx="164592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900">
                <a:solidFill>
                  <a:srgbClr val="D9EAF7"/>
                </a:solidFill>
                <a:latin typeface="微软雅黑" panose="020B0503020204020204" charset="-122"/>
                <a:ea typeface="微软雅黑" panose="020B0503020204020204" charset="-122"/>
              </a:rPr>
              <a:t>女厕  4/10  有人</a:t>
            </a:r>
            <a:endParaRPr lang="zh-CN" sz="900">
              <a:solidFill>
                <a:srgbClr val="D9EAF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Rect"/>
          <p:cNvSpPr/>
          <p:nvPr/>
        </p:nvSpPr>
        <p:spPr>
          <a:xfrm>
            <a:off x="2743200" y="1874520"/>
            <a:ext cx="201168" cy="201168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Rect"/>
          <p:cNvSpPr/>
          <p:nvPr/>
        </p:nvSpPr>
        <p:spPr>
          <a:xfrm>
            <a:off x="3054096" y="1874520"/>
            <a:ext cx="201168" cy="201168"/>
          </a:xfrm>
          <a:prstGeom prst="rect">
            <a:avLst/>
          </a:prstGeom>
          <a:solidFill>
            <a:srgbClr val="D64045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Rect"/>
          <p:cNvSpPr/>
          <p:nvPr/>
        </p:nvSpPr>
        <p:spPr>
          <a:xfrm>
            <a:off x="3364992" y="1874520"/>
            <a:ext cx="201168" cy="201168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Rect"/>
          <p:cNvSpPr/>
          <p:nvPr/>
        </p:nvSpPr>
        <p:spPr>
          <a:xfrm>
            <a:off x="3675888" y="1874520"/>
            <a:ext cx="201168" cy="201168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Rect"/>
          <p:cNvSpPr/>
          <p:nvPr/>
        </p:nvSpPr>
        <p:spPr>
          <a:xfrm>
            <a:off x="2743200" y="2185416"/>
            <a:ext cx="201168" cy="201168"/>
          </a:xfrm>
          <a:prstGeom prst="rect">
            <a:avLst/>
          </a:prstGeom>
          <a:solidFill>
            <a:srgbClr val="D64045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Rect"/>
          <p:cNvSpPr/>
          <p:nvPr/>
        </p:nvSpPr>
        <p:spPr>
          <a:xfrm>
            <a:off x="3054096" y="2185416"/>
            <a:ext cx="201168" cy="201168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Rect"/>
          <p:cNvSpPr/>
          <p:nvPr/>
        </p:nvSpPr>
        <p:spPr>
          <a:xfrm>
            <a:off x="3364992" y="2185416"/>
            <a:ext cx="201168" cy="201168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Rect"/>
          <p:cNvSpPr/>
          <p:nvPr/>
        </p:nvSpPr>
        <p:spPr>
          <a:xfrm>
            <a:off x="3675888" y="2185416"/>
            <a:ext cx="201168" cy="201168"/>
          </a:xfrm>
          <a:prstGeom prst="rect">
            <a:avLst/>
          </a:prstGeom>
          <a:solidFill>
            <a:srgbClr val="D64045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Rect"/>
          <p:cNvSpPr/>
          <p:nvPr/>
        </p:nvSpPr>
        <p:spPr>
          <a:xfrm>
            <a:off x="2743200" y="2496312"/>
            <a:ext cx="201168" cy="201168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Rect"/>
          <p:cNvSpPr/>
          <p:nvPr/>
        </p:nvSpPr>
        <p:spPr>
          <a:xfrm>
            <a:off x="3054096" y="2496312"/>
            <a:ext cx="201168" cy="201168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Rect"/>
          <p:cNvSpPr/>
          <p:nvPr/>
        </p:nvSpPr>
        <p:spPr>
          <a:xfrm>
            <a:off x="3364992" y="2496312"/>
            <a:ext cx="201168" cy="201168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Rect"/>
          <p:cNvSpPr/>
          <p:nvPr/>
        </p:nvSpPr>
        <p:spPr>
          <a:xfrm>
            <a:off x="3675888" y="2496312"/>
            <a:ext cx="201168" cy="201168"/>
          </a:xfrm>
          <a:prstGeom prst="rect">
            <a:avLst/>
          </a:prstGeom>
          <a:solidFill>
            <a:srgbClr val="D64045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Text"/>
          <p:cNvSpPr/>
          <p:nvPr/>
        </p:nvSpPr>
        <p:spPr>
          <a:xfrm>
            <a:off x="1097280" y="3154680"/>
            <a:ext cx="256032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20">
                <a:solidFill>
                  <a:srgbClr val="D9EAF7"/>
                </a:solidFill>
                <a:latin typeface="微软雅黑" panose="020B0503020204020204" charset="-122"/>
                <a:ea typeface="微软雅黑" panose="020B0503020204020204" charset="-122"/>
              </a:rPr>
              <a:t>绿色空闲 / 红色占用 / 橙色超时</a:t>
            </a:r>
            <a:endParaRPr lang="zh-CN" sz="820">
              <a:solidFill>
                <a:srgbClr val="D9EAF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Rect"/>
          <p:cNvSpPr/>
          <p:nvPr/>
        </p:nvSpPr>
        <p:spPr>
          <a:xfrm>
            <a:off x="4736592" y="1298448"/>
            <a:ext cx="1627632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Rect"/>
          <p:cNvSpPr/>
          <p:nvPr/>
        </p:nvSpPr>
        <p:spPr>
          <a:xfrm>
            <a:off x="4736592" y="1298448"/>
            <a:ext cx="73152" cy="859536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" name="Text"/>
          <p:cNvSpPr/>
          <p:nvPr/>
        </p:nvSpPr>
        <p:spPr>
          <a:xfrm>
            <a:off x="4901184" y="1417320"/>
            <a:ext cx="1335024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厕位传感</a:t>
            </a:r>
            <a:endParaRPr lang="zh-CN" sz="1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Text"/>
          <p:cNvSpPr/>
          <p:nvPr/>
        </p:nvSpPr>
        <p:spPr>
          <a:xfrm>
            <a:off x="4901184" y="1737360"/>
            <a:ext cx="1335024" cy="3566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77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门锁状态、吸顶雷达/红外、有线或无线厕位感应器</a:t>
            </a:r>
            <a:endParaRPr lang="zh-CN" sz="77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Rect"/>
          <p:cNvSpPr/>
          <p:nvPr/>
        </p:nvSpPr>
        <p:spPr>
          <a:xfrm>
            <a:off x="6601968" y="1298448"/>
            <a:ext cx="1627632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Rect"/>
          <p:cNvSpPr/>
          <p:nvPr/>
        </p:nvSpPr>
        <p:spPr>
          <a:xfrm>
            <a:off x="6601968" y="1298448"/>
            <a:ext cx="73152" cy="859536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" name="Text"/>
          <p:cNvSpPr/>
          <p:nvPr/>
        </p:nvSpPr>
        <p:spPr>
          <a:xfrm>
            <a:off x="6766560" y="1417320"/>
            <a:ext cx="1335024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外屏展示</a:t>
            </a:r>
            <a:endParaRPr lang="zh-CN" sz="1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Text"/>
          <p:cNvSpPr/>
          <p:nvPr/>
        </p:nvSpPr>
        <p:spPr>
          <a:xfrm>
            <a:off x="6766560" y="1737360"/>
            <a:ext cx="1335024" cy="3566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77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按厕所、男/女区、坑位编号展示状态和可用数</a:t>
            </a:r>
            <a:endParaRPr lang="zh-CN" sz="77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Rect"/>
          <p:cNvSpPr/>
          <p:nvPr/>
        </p:nvSpPr>
        <p:spPr>
          <a:xfrm>
            <a:off x="4736592" y="2432304"/>
            <a:ext cx="1627632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8" name="Rect"/>
          <p:cNvSpPr/>
          <p:nvPr/>
        </p:nvSpPr>
        <p:spPr>
          <a:xfrm>
            <a:off x="4736592" y="2432304"/>
            <a:ext cx="73152" cy="859536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" name="Text"/>
          <p:cNvSpPr/>
          <p:nvPr/>
        </p:nvSpPr>
        <p:spPr>
          <a:xfrm>
            <a:off x="4901184" y="2551176"/>
            <a:ext cx="1335024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异常提示</a:t>
            </a:r>
            <a:endParaRPr lang="zh-CN" sz="1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Text"/>
          <p:cNvSpPr/>
          <p:nvPr/>
        </p:nvSpPr>
        <p:spPr>
          <a:xfrm>
            <a:off x="4901184" y="2871216"/>
            <a:ext cx="1335024" cy="3566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77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长时间占用、设备离线、紧急报警、烟雾事件</a:t>
            </a:r>
            <a:endParaRPr lang="zh-CN" sz="77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Rect"/>
          <p:cNvSpPr/>
          <p:nvPr/>
        </p:nvSpPr>
        <p:spPr>
          <a:xfrm>
            <a:off x="6601968" y="2432304"/>
            <a:ext cx="1627632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2" name="Rect"/>
          <p:cNvSpPr/>
          <p:nvPr/>
        </p:nvSpPr>
        <p:spPr>
          <a:xfrm>
            <a:off x="6601968" y="2432304"/>
            <a:ext cx="73152" cy="859536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" name="Text"/>
          <p:cNvSpPr/>
          <p:nvPr/>
        </p:nvSpPr>
        <p:spPr>
          <a:xfrm>
            <a:off x="6766560" y="2551176"/>
            <a:ext cx="1335024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本地可用</a:t>
            </a:r>
            <a:endParaRPr lang="zh-CN" sz="1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Text"/>
          <p:cNvSpPr/>
          <p:nvPr/>
        </p:nvSpPr>
        <p:spPr>
          <a:xfrm>
            <a:off x="6766560" y="2871216"/>
            <a:ext cx="1335024" cy="3566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77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网关可向本地屏输出数据，断网时不影响现场显示</a:t>
            </a:r>
            <a:endParaRPr lang="zh-CN" sz="77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Rect"/>
          <p:cNvSpPr/>
          <p:nvPr/>
        </p:nvSpPr>
        <p:spPr>
          <a:xfrm>
            <a:off x="4736592" y="3776472"/>
            <a:ext cx="3493008" cy="384048"/>
          </a:xfrm>
          <a:prstGeom prst="rect">
            <a:avLst/>
          </a:prstGeom>
          <a:solidFill>
            <a:srgbClr val="EAF7EA"/>
          </a:solidFill>
          <a:ln w="9525">
            <a:solidFill>
              <a:srgbClr val="CDE8D4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" name="Text"/>
          <p:cNvSpPr/>
          <p:nvPr/>
        </p:nvSpPr>
        <p:spPr>
          <a:xfrm>
            <a:off x="4919472" y="3895344"/>
            <a:ext cx="3127248" cy="1280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82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建议：120个厕位按“厕所-区域-坑位编号”建档，便于屏显、维修和统计分析。</a:t>
            </a:r>
            <a:endParaRPr lang="zh-CN" sz="82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Rect"/>
          <p:cNvSpPr/>
          <p:nvPr/>
        </p:nvSpPr>
        <p:spPr>
          <a:xfrm>
            <a:off x="0" y="0"/>
            <a:ext cx="9144000" cy="100584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Text"/>
          <p:cNvSpPr/>
          <p:nvPr/>
        </p:nvSpPr>
        <p:spPr>
          <a:xfrm>
            <a:off x="566928" y="365760"/>
            <a:ext cx="713232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2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厕所禁烟检测与联动</a:t>
            </a:r>
            <a:endParaRPr lang="zh-CN" sz="2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"/>
          <p:cNvSpPr/>
          <p:nvPr/>
        </p:nvSpPr>
        <p:spPr>
          <a:xfrm>
            <a:off x="585216" y="786384"/>
            <a:ext cx="740664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0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以烟雾/VOC/PM传感为基础，公共区域可叠加AI视频识别</a:t>
            </a:r>
            <a:endParaRPr lang="zh-CN" sz="10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ect"/>
          <p:cNvSpPr/>
          <p:nvPr/>
        </p:nvSpPr>
        <p:spPr>
          <a:xfrm>
            <a:off x="566928" y="1133856"/>
            <a:ext cx="987552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Rect"/>
          <p:cNvSpPr/>
          <p:nvPr/>
        </p:nvSpPr>
        <p:spPr>
          <a:xfrm>
            <a:off x="1609344" y="1133856"/>
            <a:ext cx="420624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Rect"/>
          <p:cNvSpPr/>
          <p:nvPr/>
        </p:nvSpPr>
        <p:spPr>
          <a:xfrm>
            <a:off x="530352" y="4718304"/>
            <a:ext cx="8065008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"/>
          <p:cNvSpPr/>
          <p:nvPr/>
        </p:nvSpPr>
        <p:spPr>
          <a:xfrm>
            <a:off x="566928" y="4773168"/>
            <a:ext cx="649224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7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智慧厕所与吸烟区智能管控方案 | 广州通微智慧科技有限公司</a:t>
            </a:r>
            <a:endParaRPr lang="zh-CN" sz="7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"/>
          <p:cNvSpPr/>
          <p:nvPr/>
        </p:nvSpPr>
        <p:spPr>
          <a:xfrm>
            <a:off x="8046720" y="4773168"/>
            <a:ext cx="50292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08</a:t>
            </a:r>
            <a:endParaRPr lang="zh-CN" sz="8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Rect"/>
          <p:cNvSpPr/>
          <p:nvPr/>
        </p:nvSpPr>
        <p:spPr>
          <a:xfrm>
            <a:off x="658368" y="1243584"/>
            <a:ext cx="2331720" cy="1005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Rect"/>
          <p:cNvSpPr/>
          <p:nvPr/>
        </p:nvSpPr>
        <p:spPr>
          <a:xfrm>
            <a:off x="658368" y="1243584"/>
            <a:ext cx="73152" cy="1005840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Text"/>
          <p:cNvSpPr/>
          <p:nvPr/>
        </p:nvSpPr>
        <p:spPr>
          <a:xfrm>
            <a:off x="822960" y="1362456"/>
            <a:ext cx="203911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多源检测</a:t>
            </a:r>
            <a:endParaRPr lang="zh-CN" sz="1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"/>
          <p:cNvSpPr/>
          <p:nvPr/>
        </p:nvSpPr>
        <p:spPr>
          <a:xfrm>
            <a:off x="822960" y="1682496"/>
            <a:ext cx="2039112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92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烟雾、PM2.5、VOC、温湿度等传感器识别异常；入口/洗手区可选AI视频识别吸烟动作。</a:t>
            </a:r>
            <a:endParaRPr lang="zh-CN" sz="92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Rect"/>
          <p:cNvSpPr/>
          <p:nvPr/>
        </p:nvSpPr>
        <p:spPr>
          <a:xfrm>
            <a:off x="3328416" y="1243584"/>
            <a:ext cx="2331720" cy="1005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Rect"/>
          <p:cNvSpPr/>
          <p:nvPr/>
        </p:nvSpPr>
        <p:spPr>
          <a:xfrm>
            <a:off x="3328416" y="1243584"/>
            <a:ext cx="73152" cy="1005840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Text"/>
          <p:cNvSpPr/>
          <p:nvPr/>
        </p:nvSpPr>
        <p:spPr>
          <a:xfrm>
            <a:off x="3493008" y="1362456"/>
            <a:ext cx="203911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分级告警</a:t>
            </a:r>
            <a:endParaRPr lang="zh-CN" sz="1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"/>
          <p:cNvSpPr/>
          <p:nvPr/>
        </p:nvSpPr>
        <p:spPr>
          <a:xfrm>
            <a:off x="3493008" y="1682496"/>
            <a:ext cx="2039112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92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疑似烟雾、持续烟雾、确认吸烟分级处理，减少误报和过度打扰。</a:t>
            </a:r>
            <a:endParaRPr lang="zh-CN" sz="92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Rect"/>
          <p:cNvSpPr/>
          <p:nvPr/>
        </p:nvSpPr>
        <p:spPr>
          <a:xfrm>
            <a:off x="5998464" y="1243584"/>
            <a:ext cx="2331720" cy="1005840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Rect"/>
          <p:cNvSpPr/>
          <p:nvPr/>
        </p:nvSpPr>
        <p:spPr>
          <a:xfrm>
            <a:off x="5998464" y="1243584"/>
            <a:ext cx="73152" cy="1005840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Text"/>
          <p:cNvSpPr/>
          <p:nvPr/>
        </p:nvSpPr>
        <p:spPr>
          <a:xfrm>
            <a:off x="6163056" y="1362456"/>
            <a:ext cx="203911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联动处置</a:t>
            </a:r>
            <a:endParaRPr lang="zh-CN" sz="1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Text"/>
          <p:cNvSpPr/>
          <p:nvPr/>
        </p:nvSpPr>
        <p:spPr>
          <a:xfrm>
            <a:off x="6163056" y="1682496"/>
            <a:ext cx="2039112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92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联动现场语音/屏幕提示、通风除味、管理端通知和事件留痕。</a:t>
            </a:r>
            <a:endParaRPr lang="zh-CN" sz="92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Rect"/>
          <p:cNvSpPr/>
          <p:nvPr/>
        </p:nvSpPr>
        <p:spPr>
          <a:xfrm>
            <a:off x="841248" y="2670048"/>
            <a:ext cx="7452360" cy="310896"/>
          </a:xfrm>
          <a:prstGeom prst="rect">
            <a:avLst/>
          </a:prstGeom>
          <a:solidFill>
            <a:srgbClr val="003C7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Text"/>
          <p:cNvSpPr/>
          <p:nvPr/>
        </p:nvSpPr>
        <p:spPr>
          <a:xfrm>
            <a:off x="1005840" y="2761488"/>
            <a:ext cx="502920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等级</a:t>
            </a:r>
            <a:endParaRPr lang="zh-CN" sz="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Text"/>
          <p:cNvSpPr/>
          <p:nvPr/>
        </p:nvSpPr>
        <p:spPr>
          <a:xfrm>
            <a:off x="1874520" y="2761488"/>
            <a:ext cx="2011680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触发条件</a:t>
            </a:r>
            <a:endParaRPr lang="zh-CN" sz="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Text"/>
          <p:cNvSpPr/>
          <p:nvPr/>
        </p:nvSpPr>
        <p:spPr>
          <a:xfrm>
            <a:off x="4572000" y="2761488"/>
            <a:ext cx="2194560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处置动作</a:t>
            </a:r>
            <a:endParaRPr lang="zh-CN" sz="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Rect"/>
          <p:cNvSpPr/>
          <p:nvPr/>
        </p:nvSpPr>
        <p:spPr>
          <a:xfrm>
            <a:off x="841248" y="3026664"/>
            <a:ext cx="777240" cy="283464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Rect"/>
          <p:cNvSpPr/>
          <p:nvPr/>
        </p:nvSpPr>
        <p:spPr>
          <a:xfrm>
            <a:off x="1618488" y="3026664"/>
            <a:ext cx="2542032" cy="283464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Rect"/>
          <p:cNvSpPr/>
          <p:nvPr/>
        </p:nvSpPr>
        <p:spPr>
          <a:xfrm>
            <a:off x="4160520" y="3026664"/>
            <a:ext cx="4133088" cy="283464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Text"/>
          <p:cNvSpPr/>
          <p:nvPr/>
        </p:nvSpPr>
        <p:spPr>
          <a:xfrm>
            <a:off x="1005840" y="3108960"/>
            <a:ext cx="411480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800" b="1">
                <a:solidFill>
                  <a:srgbClr val="009DDA"/>
                </a:solidFill>
                <a:latin typeface="微软雅黑" panose="020B0503020204020204" charset="-122"/>
                <a:ea typeface="微软雅黑" panose="020B0503020204020204" charset="-122"/>
              </a:rPr>
              <a:t>I级</a:t>
            </a:r>
            <a:endParaRPr lang="zh-CN" sz="800" b="1">
              <a:solidFill>
                <a:srgbClr val="009DD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Text"/>
          <p:cNvSpPr/>
          <p:nvPr/>
        </p:nvSpPr>
        <p:spPr>
          <a:xfrm>
            <a:off x="1828800" y="3108960"/>
            <a:ext cx="2011680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800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传感器轻微异常</a:t>
            </a:r>
            <a:endParaRPr lang="zh-CN" sz="800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Text"/>
          <p:cNvSpPr/>
          <p:nvPr/>
        </p:nvSpPr>
        <p:spPr>
          <a:xfrm>
            <a:off x="4389120" y="3108960"/>
            <a:ext cx="3474720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80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屏幕提示 + 趋势观察</a:t>
            </a:r>
            <a:endParaRPr lang="zh-CN" sz="80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Rect"/>
          <p:cNvSpPr/>
          <p:nvPr/>
        </p:nvSpPr>
        <p:spPr>
          <a:xfrm>
            <a:off x="841248" y="3374136"/>
            <a:ext cx="777240" cy="283464"/>
          </a:xfrm>
          <a:prstGeom prst="rect">
            <a:avLst/>
          </a:prstGeom>
          <a:solidFill>
            <a:srgbClr val="EAF6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Rect"/>
          <p:cNvSpPr/>
          <p:nvPr/>
        </p:nvSpPr>
        <p:spPr>
          <a:xfrm>
            <a:off x="1618488" y="3374136"/>
            <a:ext cx="2542032" cy="283464"/>
          </a:xfrm>
          <a:prstGeom prst="rect">
            <a:avLst/>
          </a:prstGeom>
          <a:solidFill>
            <a:srgbClr val="EAF6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" name="Rect"/>
          <p:cNvSpPr/>
          <p:nvPr/>
        </p:nvSpPr>
        <p:spPr>
          <a:xfrm>
            <a:off x="4160520" y="3374136"/>
            <a:ext cx="4133088" cy="283464"/>
          </a:xfrm>
          <a:prstGeom prst="rect">
            <a:avLst/>
          </a:prstGeom>
          <a:solidFill>
            <a:srgbClr val="EAF6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Text"/>
          <p:cNvSpPr/>
          <p:nvPr/>
        </p:nvSpPr>
        <p:spPr>
          <a:xfrm>
            <a:off x="1005840" y="3456432"/>
            <a:ext cx="411480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800" b="1">
                <a:solidFill>
                  <a:srgbClr val="009DDA"/>
                </a:solidFill>
                <a:latin typeface="微软雅黑" panose="020B0503020204020204" charset="-122"/>
                <a:ea typeface="微软雅黑" panose="020B0503020204020204" charset="-122"/>
              </a:rPr>
              <a:t>II级</a:t>
            </a:r>
            <a:endParaRPr lang="zh-CN" sz="800" b="1">
              <a:solidFill>
                <a:srgbClr val="009DD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Text"/>
          <p:cNvSpPr/>
          <p:nvPr/>
        </p:nvSpPr>
        <p:spPr>
          <a:xfrm>
            <a:off x="1828800" y="3456432"/>
            <a:ext cx="2011680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800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烟雾持续超阈</a:t>
            </a:r>
            <a:endParaRPr lang="zh-CN" sz="800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Text"/>
          <p:cNvSpPr/>
          <p:nvPr/>
        </p:nvSpPr>
        <p:spPr>
          <a:xfrm>
            <a:off x="4389120" y="3456432"/>
            <a:ext cx="3474720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80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后台告警 + 开启通风</a:t>
            </a:r>
            <a:endParaRPr lang="zh-CN" sz="80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Rect"/>
          <p:cNvSpPr/>
          <p:nvPr/>
        </p:nvSpPr>
        <p:spPr>
          <a:xfrm>
            <a:off x="841248" y="3721608"/>
            <a:ext cx="777240" cy="283464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" name="Rect"/>
          <p:cNvSpPr/>
          <p:nvPr/>
        </p:nvSpPr>
        <p:spPr>
          <a:xfrm>
            <a:off x="1618488" y="3721608"/>
            <a:ext cx="2542032" cy="283464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" name="Rect"/>
          <p:cNvSpPr/>
          <p:nvPr/>
        </p:nvSpPr>
        <p:spPr>
          <a:xfrm>
            <a:off x="4160520" y="3721608"/>
            <a:ext cx="4133088" cy="283464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2" name="Text"/>
          <p:cNvSpPr/>
          <p:nvPr/>
        </p:nvSpPr>
        <p:spPr>
          <a:xfrm>
            <a:off x="1005840" y="3803904"/>
            <a:ext cx="411480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800" b="1">
                <a:solidFill>
                  <a:srgbClr val="009DDA"/>
                </a:solidFill>
                <a:latin typeface="微软雅黑" panose="020B0503020204020204" charset="-122"/>
                <a:ea typeface="微软雅黑" panose="020B0503020204020204" charset="-122"/>
              </a:rPr>
              <a:t>III级</a:t>
            </a:r>
            <a:endParaRPr lang="zh-CN" sz="800" b="1">
              <a:solidFill>
                <a:srgbClr val="009DD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Text"/>
          <p:cNvSpPr/>
          <p:nvPr/>
        </p:nvSpPr>
        <p:spPr>
          <a:xfrm>
            <a:off x="1828800" y="3803904"/>
            <a:ext cx="2011680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800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AI/人工确认吸烟</a:t>
            </a:r>
            <a:endParaRPr lang="zh-CN" sz="800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Text"/>
          <p:cNvSpPr/>
          <p:nvPr/>
        </p:nvSpPr>
        <p:spPr>
          <a:xfrm>
            <a:off x="4389120" y="3803904"/>
            <a:ext cx="3474720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80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人员匹配 + 派单处置</a:t>
            </a:r>
            <a:endParaRPr lang="zh-CN" sz="80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Text"/>
          <p:cNvSpPr/>
          <p:nvPr/>
        </p:nvSpPr>
        <p:spPr>
          <a:xfrm>
            <a:off x="987552" y="4187952"/>
            <a:ext cx="7132320" cy="1280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00" b="1">
                <a:solidFill>
                  <a:srgbClr val="D64045"/>
                </a:solidFill>
                <a:latin typeface="微软雅黑" panose="020B0503020204020204" charset="-122"/>
                <a:ea typeface="微软雅黑" panose="020B0503020204020204" charset="-122"/>
              </a:rPr>
              <a:t>注：摄像头不进入厕位内部，仅用于公共过道、入口或洗手区等合规区域。</a:t>
            </a:r>
            <a:endParaRPr lang="zh-CN" sz="800" b="1">
              <a:solidFill>
                <a:srgbClr val="D6404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Rect"/>
          <p:cNvSpPr/>
          <p:nvPr/>
        </p:nvSpPr>
        <p:spPr>
          <a:xfrm>
            <a:off x="0" y="0"/>
            <a:ext cx="9144000" cy="100584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Text"/>
          <p:cNvSpPr/>
          <p:nvPr/>
        </p:nvSpPr>
        <p:spPr>
          <a:xfrm>
            <a:off x="566928" y="365760"/>
            <a:ext cx="713232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2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吸烟室门禁与人数统计</a:t>
            </a:r>
            <a:endParaRPr lang="zh-CN" sz="2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"/>
          <p:cNvSpPr/>
          <p:nvPr/>
        </p:nvSpPr>
        <p:spPr>
          <a:xfrm>
            <a:off x="585216" y="786384"/>
            <a:ext cx="740664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0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利旧中控熵基门禁，叠加人数识别和平台规则，形成准入控制</a:t>
            </a:r>
            <a:endParaRPr lang="zh-CN" sz="10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ect"/>
          <p:cNvSpPr/>
          <p:nvPr/>
        </p:nvSpPr>
        <p:spPr>
          <a:xfrm>
            <a:off x="566928" y="1133856"/>
            <a:ext cx="987552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Rect"/>
          <p:cNvSpPr/>
          <p:nvPr/>
        </p:nvSpPr>
        <p:spPr>
          <a:xfrm>
            <a:off x="1609344" y="1133856"/>
            <a:ext cx="420624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Rect"/>
          <p:cNvSpPr/>
          <p:nvPr/>
        </p:nvSpPr>
        <p:spPr>
          <a:xfrm>
            <a:off x="530352" y="4718304"/>
            <a:ext cx="8065008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"/>
          <p:cNvSpPr/>
          <p:nvPr/>
        </p:nvSpPr>
        <p:spPr>
          <a:xfrm>
            <a:off x="566928" y="4773168"/>
            <a:ext cx="649224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7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智慧厕所与吸烟区智能管控方案 | 广州通微智慧科技有限公司</a:t>
            </a:r>
            <a:endParaRPr lang="zh-CN" sz="7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"/>
          <p:cNvSpPr/>
          <p:nvPr/>
        </p:nvSpPr>
        <p:spPr>
          <a:xfrm>
            <a:off x="8046720" y="4773168"/>
            <a:ext cx="50292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09</a:t>
            </a:r>
            <a:endParaRPr lang="zh-CN" sz="8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Rect"/>
          <p:cNvSpPr/>
          <p:nvPr/>
        </p:nvSpPr>
        <p:spPr>
          <a:xfrm>
            <a:off x="658368" y="1261872"/>
            <a:ext cx="2880360" cy="749808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Rect"/>
          <p:cNvSpPr/>
          <p:nvPr/>
        </p:nvSpPr>
        <p:spPr>
          <a:xfrm>
            <a:off x="658368" y="1261872"/>
            <a:ext cx="73152" cy="749808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Text"/>
          <p:cNvSpPr/>
          <p:nvPr/>
        </p:nvSpPr>
        <p:spPr>
          <a:xfrm>
            <a:off x="822960" y="1380744"/>
            <a:ext cx="258775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存量接入</a:t>
            </a:r>
            <a:endParaRPr lang="zh-CN" sz="1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"/>
          <p:cNvSpPr/>
          <p:nvPr/>
        </p:nvSpPr>
        <p:spPr>
          <a:xfrm>
            <a:off x="822960" y="1700784"/>
            <a:ext cx="2587752" cy="246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0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12个吸烟室已安装中控熵基门禁，优先通过SDK/数据库/接口接入开门记录。</a:t>
            </a:r>
            <a:endParaRPr lang="zh-CN" sz="80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Rect"/>
          <p:cNvSpPr/>
          <p:nvPr/>
        </p:nvSpPr>
        <p:spPr>
          <a:xfrm>
            <a:off x="658368" y="2249424"/>
            <a:ext cx="2880360" cy="749808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Rect"/>
          <p:cNvSpPr/>
          <p:nvPr/>
        </p:nvSpPr>
        <p:spPr>
          <a:xfrm>
            <a:off x="658368" y="2249424"/>
            <a:ext cx="73152" cy="749808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Text"/>
          <p:cNvSpPr/>
          <p:nvPr/>
        </p:nvSpPr>
        <p:spPr>
          <a:xfrm>
            <a:off x="822960" y="2368296"/>
            <a:ext cx="258775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人数统计</a:t>
            </a:r>
            <a:endParaRPr lang="zh-CN" sz="1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"/>
          <p:cNvSpPr/>
          <p:nvPr/>
        </p:nvSpPr>
        <p:spPr>
          <a:xfrm>
            <a:off x="822960" y="2688336"/>
            <a:ext cx="2587752" cy="246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0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门口双向计数摄像头或进出门禁事件统计当前人数，并由平台维护实时人数。</a:t>
            </a:r>
            <a:endParaRPr lang="zh-CN" sz="80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Rect"/>
          <p:cNvSpPr/>
          <p:nvPr/>
        </p:nvSpPr>
        <p:spPr>
          <a:xfrm>
            <a:off x="658368" y="3236976"/>
            <a:ext cx="2880360" cy="749808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Rect"/>
          <p:cNvSpPr/>
          <p:nvPr/>
        </p:nvSpPr>
        <p:spPr>
          <a:xfrm>
            <a:off x="658368" y="3236976"/>
            <a:ext cx="73152" cy="749808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Text"/>
          <p:cNvSpPr/>
          <p:nvPr/>
        </p:nvSpPr>
        <p:spPr>
          <a:xfrm>
            <a:off x="822960" y="3355848"/>
            <a:ext cx="258775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门禁联动</a:t>
            </a:r>
            <a:endParaRPr lang="zh-CN" sz="1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Text"/>
          <p:cNvSpPr/>
          <p:nvPr/>
        </p:nvSpPr>
        <p:spPr>
          <a:xfrm>
            <a:off x="822960" y="3675888"/>
            <a:ext cx="2587752" cy="246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0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超员、超次数、超时长、未识别人员等规则触发时，平台下发不开门或告警。</a:t>
            </a:r>
            <a:endParaRPr lang="zh-CN" sz="80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Rect"/>
          <p:cNvSpPr/>
          <p:nvPr/>
        </p:nvSpPr>
        <p:spPr>
          <a:xfrm>
            <a:off x="4114800" y="1325880"/>
            <a:ext cx="397764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Text"/>
          <p:cNvSpPr/>
          <p:nvPr/>
        </p:nvSpPr>
        <p:spPr>
          <a:xfrm>
            <a:off x="4407408" y="1536192"/>
            <a:ext cx="201168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吸烟室准入逻辑</a:t>
            </a:r>
            <a:endParaRPr lang="zh-CN" sz="1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Oval"/>
          <p:cNvSpPr/>
          <p:nvPr/>
        </p:nvSpPr>
        <p:spPr>
          <a:xfrm>
            <a:off x="4407408" y="1993392"/>
            <a:ext cx="438912" cy="438912"/>
          </a:xfrm>
          <a:prstGeom prst="ellipse">
            <a:avLst/>
          </a:prstGeom>
          <a:solidFill>
            <a:srgbClr val="4EA22E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lang="zh-CN"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Text"/>
          <p:cNvSpPr/>
          <p:nvPr/>
        </p:nvSpPr>
        <p:spPr>
          <a:xfrm>
            <a:off x="4334256" y="2542032"/>
            <a:ext cx="585216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5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刷脸</a:t>
            </a:r>
            <a:endParaRPr lang="zh-CN" sz="85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Text"/>
          <p:cNvSpPr/>
          <p:nvPr/>
        </p:nvSpPr>
        <p:spPr>
          <a:xfrm>
            <a:off x="4242816" y="2761488"/>
            <a:ext cx="768096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7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身份识别</a:t>
            </a:r>
            <a:endParaRPr lang="zh-CN" sz="7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Rect"/>
          <p:cNvSpPr/>
          <p:nvPr/>
        </p:nvSpPr>
        <p:spPr>
          <a:xfrm>
            <a:off x="4910328" y="2185416"/>
            <a:ext cx="256032" cy="45720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Oval"/>
          <p:cNvSpPr/>
          <p:nvPr/>
        </p:nvSpPr>
        <p:spPr>
          <a:xfrm>
            <a:off x="5303520" y="1993392"/>
            <a:ext cx="438912" cy="438912"/>
          </a:xfrm>
          <a:prstGeom prst="ellipse">
            <a:avLst/>
          </a:prstGeom>
          <a:solidFill>
            <a:srgbClr val="009DDA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zh-CN"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Text"/>
          <p:cNvSpPr/>
          <p:nvPr/>
        </p:nvSpPr>
        <p:spPr>
          <a:xfrm>
            <a:off x="5230368" y="2542032"/>
            <a:ext cx="585216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5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查规则</a:t>
            </a:r>
            <a:endParaRPr lang="zh-CN" sz="85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Text"/>
          <p:cNvSpPr/>
          <p:nvPr/>
        </p:nvSpPr>
        <p:spPr>
          <a:xfrm>
            <a:off x="5138928" y="2761488"/>
            <a:ext cx="768096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7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时段/次数/人数</a:t>
            </a:r>
            <a:endParaRPr lang="zh-CN" sz="7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Rect"/>
          <p:cNvSpPr/>
          <p:nvPr/>
        </p:nvSpPr>
        <p:spPr>
          <a:xfrm>
            <a:off x="5806440" y="2185416"/>
            <a:ext cx="256032" cy="45720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Oval"/>
          <p:cNvSpPr/>
          <p:nvPr/>
        </p:nvSpPr>
        <p:spPr>
          <a:xfrm>
            <a:off x="6199632" y="1993392"/>
            <a:ext cx="438912" cy="438912"/>
          </a:xfrm>
          <a:prstGeom prst="ellipse">
            <a:avLst/>
          </a:prstGeom>
          <a:solidFill>
            <a:srgbClr val="4EA22E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lang="zh-CN"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Text"/>
          <p:cNvSpPr/>
          <p:nvPr/>
        </p:nvSpPr>
        <p:spPr>
          <a:xfrm>
            <a:off x="6126480" y="2542032"/>
            <a:ext cx="585216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5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开门</a:t>
            </a:r>
            <a:endParaRPr lang="zh-CN" sz="85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Text"/>
          <p:cNvSpPr/>
          <p:nvPr/>
        </p:nvSpPr>
        <p:spPr>
          <a:xfrm>
            <a:off x="6035040" y="2761488"/>
            <a:ext cx="768096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7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允许进入</a:t>
            </a:r>
            <a:endParaRPr lang="zh-CN" sz="7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Rect"/>
          <p:cNvSpPr/>
          <p:nvPr/>
        </p:nvSpPr>
        <p:spPr>
          <a:xfrm>
            <a:off x="6702552" y="2185416"/>
            <a:ext cx="256032" cy="45720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" name="Oval"/>
          <p:cNvSpPr/>
          <p:nvPr/>
        </p:nvSpPr>
        <p:spPr>
          <a:xfrm>
            <a:off x="7095744" y="1993392"/>
            <a:ext cx="438912" cy="438912"/>
          </a:xfrm>
          <a:prstGeom prst="ellipse">
            <a:avLst/>
          </a:prstGeom>
          <a:solidFill>
            <a:srgbClr val="009DDA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lang="zh-CN"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Text"/>
          <p:cNvSpPr/>
          <p:nvPr/>
        </p:nvSpPr>
        <p:spPr>
          <a:xfrm>
            <a:off x="7022592" y="2542032"/>
            <a:ext cx="585216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5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计时</a:t>
            </a:r>
            <a:endParaRPr lang="zh-CN" sz="85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Text"/>
          <p:cNvSpPr/>
          <p:nvPr/>
        </p:nvSpPr>
        <p:spPr>
          <a:xfrm>
            <a:off x="6931152" y="2761488"/>
            <a:ext cx="768096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7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停留监管</a:t>
            </a:r>
            <a:endParaRPr lang="zh-CN" sz="7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Rect"/>
          <p:cNvSpPr/>
          <p:nvPr/>
        </p:nvSpPr>
        <p:spPr>
          <a:xfrm>
            <a:off x="4572000" y="3319272"/>
            <a:ext cx="3072384" cy="310896"/>
          </a:xfrm>
          <a:prstGeom prst="rect">
            <a:avLst/>
          </a:prstGeom>
          <a:solidFill>
            <a:srgbClr val="EAF7EA"/>
          </a:solidFill>
          <a:ln w="9525">
            <a:solidFill>
              <a:srgbClr val="CDE8D4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" name="Text"/>
          <p:cNvSpPr/>
          <p:nvPr/>
        </p:nvSpPr>
        <p:spPr>
          <a:xfrm>
            <a:off x="4754880" y="3410712"/>
            <a:ext cx="2706624" cy="1005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925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84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当前人数 ≥4：拒绝第5人开门，并推送超员预警</a:t>
            </a:r>
            <a:endParaRPr lang="zh-CN" sz="84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Rect"/>
          <p:cNvSpPr/>
          <p:nvPr/>
        </p:nvSpPr>
        <p:spPr>
          <a:xfrm>
            <a:off x="0" y="0"/>
            <a:ext cx="9144000" cy="100584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Text"/>
          <p:cNvSpPr/>
          <p:nvPr/>
        </p:nvSpPr>
        <p:spPr>
          <a:xfrm>
            <a:off x="566928" y="365760"/>
            <a:ext cx="713232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2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抽烟时长与次数控制策略</a:t>
            </a:r>
            <a:endParaRPr lang="zh-CN" sz="2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"/>
          <p:cNvSpPr/>
          <p:nvPr/>
        </p:nvSpPr>
        <p:spPr>
          <a:xfrm>
            <a:off x="585216" y="786384"/>
            <a:ext cx="740664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0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上班时间按员工控制上午一次、下午一次，每次10分钟</a:t>
            </a:r>
            <a:endParaRPr lang="zh-CN" sz="10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ect"/>
          <p:cNvSpPr/>
          <p:nvPr/>
        </p:nvSpPr>
        <p:spPr>
          <a:xfrm>
            <a:off x="566928" y="1133856"/>
            <a:ext cx="987552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Rect"/>
          <p:cNvSpPr/>
          <p:nvPr/>
        </p:nvSpPr>
        <p:spPr>
          <a:xfrm>
            <a:off x="1609344" y="1133856"/>
            <a:ext cx="420624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Rect"/>
          <p:cNvSpPr/>
          <p:nvPr/>
        </p:nvSpPr>
        <p:spPr>
          <a:xfrm>
            <a:off x="530352" y="4718304"/>
            <a:ext cx="8065008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"/>
          <p:cNvSpPr/>
          <p:nvPr/>
        </p:nvSpPr>
        <p:spPr>
          <a:xfrm>
            <a:off x="566928" y="4773168"/>
            <a:ext cx="649224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7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智慧厕所与吸烟区智能管控方案 | 广州通微智慧科技有限公司</a:t>
            </a:r>
            <a:endParaRPr lang="zh-CN" sz="7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"/>
          <p:cNvSpPr/>
          <p:nvPr/>
        </p:nvSpPr>
        <p:spPr>
          <a:xfrm>
            <a:off x="8046720" y="4773168"/>
            <a:ext cx="50292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endParaRPr lang="zh-CN" sz="8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Rect"/>
          <p:cNvSpPr/>
          <p:nvPr/>
        </p:nvSpPr>
        <p:spPr>
          <a:xfrm>
            <a:off x="694944" y="1298448"/>
            <a:ext cx="7680960" cy="822960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Text"/>
          <p:cNvSpPr/>
          <p:nvPr/>
        </p:nvSpPr>
        <p:spPr>
          <a:xfrm>
            <a:off x="932688" y="1481328"/>
            <a:ext cx="118872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3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员工日规则</a:t>
            </a:r>
            <a:endParaRPr lang="zh-CN" sz="13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Text"/>
          <p:cNvSpPr/>
          <p:nvPr/>
        </p:nvSpPr>
        <p:spPr>
          <a:xfrm>
            <a:off x="2423160" y="1463040"/>
            <a:ext cx="164592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300" b="1">
                <a:solidFill>
                  <a:srgbClr val="009DDA"/>
                </a:solidFill>
                <a:latin typeface="微软雅黑" panose="020B0503020204020204" charset="-122"/>
                <a:ea typeface="微软雅黑" panose="020B0503020204020204" charset="-122"/>
              </a:rPr>
              <a:t>上午 1 次 / 10 分钟</a:t>
            </a:r>
            <a:endParaRPr lang="zh-CN" sz="1300" b="1">
              <a:solidFill>
                <a:srgbClr val="009DD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"/>
          <p:cNvSpPr/>
          <p:nvPr/>
        </p:nvSpPr>
        <p:spPr>
          <a:xfrm>
            <a:off x="4434840" y="1463040"/>
            <a:ext cx="164592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300" b="1">
                <a:solidFill>
                  <a:srgbClr val="4EA22E"/>
                </a:solidFill>
                <a:latin typeface="微软雅黑" panose="020B0503020204020204" charset="-122"/>
                <a:ea typeface="微软雅黑" panose="020B0503020204020204" charset="-122"/>
              </a:rPr>
              <a:t>下午 1 次 / 10 分钟</a:t>
            </a:r>
            <a:endParaRPr lang="zh-CN" sz="1300" b="1">
              <a:solidFill>
                <a:srgbClr val="4EA22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"/>
          <p:cNvSpPr/>
          <p:nvPr/>
        </p:nvSpPr>
        <p:spPr>
          <a:xfrm>
            <a:off x="6236208" y="1499616"/>
            <a:ext cx="178308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775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900" b="1">
                <a:solidFill>
                  <a:srgbClr val="D64045"/>
                </a:solidFill>
                <a:latin typeface="微软雅黑" panose="020B0503020204020204" charset="-122"/>
                <a:ea typeface="微软雅黑" panose="020B0503020204020204" charset="-122"/>
              </a:rPr>
              <a:t>超次数、超时长、非授权时段：不开门或告警</a:t>
            </a:r>
            <a:endParaRPr lang="zh-CN" sz="900" b="1">
              <a:solidFill>
                <a:srgbClr val="D6404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Rect"/>
          <p:cNvSpPr/>
          <p:nvPr/>
        </p:nvSpPr>
        <p:spPr>
          <a:xfrm>
            <a:off x="749808" y="2542032"/>
            <a:ext cx="3328416" cy="621792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Rect"/>
          <p:cNvSpPr/>
          <p:nvPr/>
        </p:nvSpPr>
        <p:spPr>
          <a:xfrm>
            <a:off x="749808" y="2542032"/>
            <a:ext cx="73152" cy="621792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Text"/>
          <p:cNvSpPr/>
          <p:nvPr/>
        </p:nvSpPr>
        <p:spPr>
          <a:xfrm>
            <a:off x="914400" y="2660904"/>
            <a:ext cx="3035808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进入前校验</a:t>
            </a:r>
            <a:endParaRPr lang="zh-CN" sz="1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Text"/>
          <p:cNvSpPr/>
          <p:nvPr/>
        </p:nvSpPr>
        <p:spPr>
          <a:xfrm>
            <a:off x="914400" y="2980944"/>
            <a:ext cx="3035808" cy="1188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92500"/>
          </a:bodyPr>
          <a:lstStyle/>
          <a:p>
            <a:pPr algn="l">
              <a:spcAft>
                <a:spcPts val="250"/>
              </a:spcAft>
            </a:pPr>
            <a:r>
              <a:rPr lang="zh-CN" sz="76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是否员工、是否上班时间、上午/下午次数是否已用、吸烟室是否未满员。</a:t>
            </a:r>
            <a:endParaRPr lang="zh-CN" sz="76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Rect"/>
          <p:cNvSpPr/>
          <p:nvPr/>
        </p:nvSpPr>
        <p:spPr>
          <a:xfrm>
            <a:off x="4590288" y="2542032"/>
            <a:ext cx="3328416" cy="621792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Rect"/>
          <p:cNvSpPr/>
          <p:nvPr/>
        </p:nvSpPr>
        <p:spPr>
          <a:xfrm>
            <a:off x="4590288" y="2542032"/>
            <a:ext cx="73152" cy="621792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Text"/>
          <p:cNvSpPr/>
          <p:nvPr/>
        </p:nvSpPr>
        <p:spPr>
          <a:xfrm>
            <a:off x="4754880" y="2660904"/>
            <a:ext cx="3035808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进入后计时</a:t>
            </a:r>
            <a:endParaRPr lang="zh-CN" sz="1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Text"/>
          <p:cNvSpPr/>
          <p:nvPr/>
        </p:nvSpPr>
        <p:spPr>
          <a:xfrm>
            <a:off x="4754880" y="2980944"/>
            <a:ext cx="3035808" cy="1188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76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刷脸开门后启动个人停留计时；门禁出门或反向计数确认离开后结束。</a:t>
            </a:r>
            <a:endParaRPr lang="zh-CN" sz="76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Rect"/>
          <p:cNvSpPr/>
          <p:nvPr/>
        </p:nvSpPr>
        <p:spPr>
          <a:xfrm>
            <a:off x="749808" y="3383280"/>
            <a:ext cx="3328416" cy="621792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Rect"/>
          <p:cNvSpPr/>
          <p:nvPr/>
        </p:nvSpPr>
        <p:spPr>
          <a:xfrm>
            <a:off x="749808" y="3383280"/>
            <a:ext cx="73152" cy="621792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Text"/>
          <p:cNvSpPr/>
          <p:nvPr/>
        </p:nvSpPr>
        <p:spPr>
          <a:xfrm>
            <a:off x="914400" y="3502152"/>
            <a:ext cx="3035808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超时处理</a:t>
            </a:r>
            <a:endParaRPr lang="zh-CN" sz="1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Text"/>
          <p:cNvSpPr/>
          <p:nvPr/>
        </p:nvSpPr>
        <p:spPr>
          <a:xfrm>
            <a:off x="914400" y="3822192"/>
            <a:ext cx="3035808" cy="1188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76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超过10分钟形成超时事件；项目要求单人超过5分钟也可先预警提示。</a:t>
            </a:r>
            <a:endParaRPr lang="zh-CN" sz="76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Rect"/>
          <p:cNvSpPr/>
          <p:nvPr/>
        </p:nvSpPr>
        <p:spPr>
          <a:xfrm>
            <a:off x="4590288" y="3383280"/>
            <a:ext cx="3328416" cy="621792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Rect"/>
          <p:cNvSpPr/>
          <p:nvPr/>
        </p:nvSpPr>
        <p:spPr>
          <a:xfrm>
            <a:off x="4590288" y="3383280"/>
            <a:ext cx="73152" cy="621792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Text"/>
          <p:cNvSpPr/>
          <p:nvPr/>
        </p:nvSpPr>
        <p:spPr>
          <a:xfrm>
            <a:off x="4754880" y="3502152"/>
            <a:ext cx="3035808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拒绝开门</a:t>
            </a:r>
            <a:endParaRPr lang="zh-CN" sz="1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Text"/>
          <p:cNvSpPr/>
          <p:nvPr/>
        </p:nvSpPr>
        <p:spPr>
          <a:xfrm>
            <a:off x="4754880" y="3822192"/>
            <a:ext cx="3035808" cy="1188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92500"/>
          </a:bodyPr>
          <a:lstStyle/>
          <a:p>
            <a:pPr algn="l">
              <a:spcAft>
                <a:spcPts val="250"/>
              </a:spcAft>
            </a:pPr>
            <a:r>
              <a:rPr lang="zh-CN" sz="76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当第5人进入、次数已用、超出授权时段或人员库无效时，门禁保持关闭。</a:t>
            </a:r>
            <a:endParaRPr lang="zh-CN" sz="76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Rect"/>
          <p:cNvSpPr/>
          <p:nvPr/>
        </p:nvSpPr>
        <p:spPr>
          <a:xfrm>
            <a:off x="841248" y="4160520"/>
            <a:ext cx="7406640" cy="310896"/>
          </a:xfrm>
          <a:prstGeom prst="rect">
            <a:avLst/>
          </a:prstGeom>
          <a:solidFill>
            <a:srgbClr val="EAF6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Text"/>
          <p:cNvSpPr/>
          <p:nvPr/>
        </p:nvSpPr>
        <p:spPr>
          <a:xfrm>
            <a:off x="1024128" y="4251960"/>
            <a:ext cx="7040880" cy="1005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925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84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阈值建议：5分钟为过程预警，10分钟为超时违规；两者可按客户制度在平台中配置。</a:t>
            </a:r>
            <a:endParaRPr lang="zh-CN" sz="84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Rect"/>
          <p:cNvSpPr/>
          <p:nvPr/>
        </p:nvSpPr>
        <p:spPr>
          <a:xfrm>
            <a:off x="0" y="0"/>
            <a:ext cx="9144000" cy="100584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Text"/>
          <p:cNvSpPr/>
          <p:nvPr/>
        </p:nvSpPr>
        <p:spPr>
          <a:xfrm>
            <a:off x="566928" y="365760"/>
            <a:ext cx="713232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2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超员、尾随与无匹配场景处理</a:t>
            </a:r>
            <a:endParaRPr lang="zh-CN" sz="2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"/>
          <p:cNvSpPr/>
          <p:nvPr/>
        </p:nvSpPr>
        <p:spPr>
          <a:xfrm>
            <a:off x="585216" y="786384"/>
            <a:ext cx="740664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0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承认尾随不可完全避免，通过计数校准和事件留痕降低管理风险</a:t>
            </a:r>
            <a:endParaRPr lang="zh-CN" sz="10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ect"/>
          <p:cNvSpPr/>
          <p:nvPr/>
        </p:nvSpPr>
        <p:spPr>
          <a:xfrm>
            <a:off x="566928" y="1133856"/>
            <a:ext cx="987552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Rect"/>
          <p:cNvSpPr/>
          <p:nvPr/>
        </p:nvSpPr>
        <p:spPr>
          <a:xfrm>
            <a:off x="1609344" y="1133856"/>
            <a:ext cx="420624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Rect"/>
          <p:cNvSpPr/>
          <p:nvPr/>
        </p:nvSpPr>
        <p:spPr>
          <a:xfrm>
            <a:off x="530352" y="4718304"/>
            <a:ext cx="8065008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"/>
          <p:cNvSpPr/>
          <p:nvPr/>
        </p:nvSpPr>
        <p:spPr>
          <a:xfrm>
            <a:off x="566928" y="4773168"/>
            <a:ext cx="649224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7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智慧厕所与吸烟区智能管控方案 | 广州通微智慧科技有限公司</a:t>
            </a:r>
            <a:endParaRPr lang="zh-CN" sz="7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"/>
          <p:cNvSpPr/>
          <p:nvPr/>
        </p:nvSpPr>
        <p:spPr>
          <a:xfrm>
            <a:off x="8046720" y="4773168"/>
            <a:ext cx="50292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11</a:t>
            </a:r>
            <a:endParaRPr lang="zh-CN" sz="8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Rect"/>
          <p:cNvSpPr/>
          <p:nvPr/>
        </p:nvSpPr>
        <p:spPr>
          <a:xfrm>
            <a:off x="658368" y="1243584"/>
            <a:ext cx="2331720" cy="1078992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Rect"/>
          <p:cNvSpPr/>
          <p:nvPr/>
        </p:nvSpPr>
        <p:spPr>
          <a:xfrm>
            <a:off x="658368" y="1243584"/>
            <a:ext cx="73152" cy="1078992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Text"/>
          <p:cNvSpPr/>
          <p:nvPr/>
        </p:nvSpPr>
        <p:spPr>
          <a:xfrm>
            <a:off x="822960" y="1362456"/>
            <a:ext cx="203911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超员控制</a:t>
            </a:r>
            <a:endParaRPr lang="zh-CN" sz="1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"/>
          <p:cNvSpPr/>
          <p:nvPr/>
        </p:nvSpPr>
        <p:spPr>
          <a:xfrm>
            <a:off x="822960" y="1682496"/>
            <a:ext cx="2039112" cy="5760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92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实时人数达到4人后，第5人刷脸不开门；平台记录拒绝原因和抓拍。</a:t>
            </a:r>
            <a:endParaRPr lang="zh-CN" sz="92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Rect"/>
          <p:cNvSpPr/>
          <p:nvPr/>
        </p:nvSpPr>
        <p:spPr>
          <a:xfrm>
            <a:off x="3328416" y="1243584"/>
            <a:ext cx="2331720" cy="1078992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Rect"/>
          <p:cNvSpPr/>
          <p:nvPr/>
        </p:nvSpPr>
        <p:spPr>
          <a:xfrm>
            <a:off x="3328416" y="1243584"/>
            <a:ext cx="73152" cy="1078992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Text"/>
          <p:cNvSpPr/>
          <p:nvPr/>
        </p:nvSpPr>
        <p:spPr>
          <a:xfrm>
            <a:off x="3493008" y="1362456"/>
            <a:ext cx="203911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尾随识别</a:t>
            </a:r>
            <a:endParaRPr lang="zh-CN" sz="1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"/>
          <p:cNvSpPr/>
          <p:nvPr/>
        </p:nvSpPr>
        <p:spPr>
          <a:xfrm>
            <a:off x="3493008" y="1682496"/>
            <a:ext cx="2039112" cy="5760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92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进出方向计数与门禁开门事件比对；人数突增或门禁未授权进入触发异常。</a:t>
            </a:r>
            <a:endParaRPr lang="zh-CN" sz="92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Rect"/>
          <p:cNvSpPr/>
          <p:nvPr/>
        </p:nvSpPr>
        <p:spPr>
          <a:xfrm>
            <a:off x="5998464" y="1243584"/>
            <a:ext cx="2331720" cy="1078992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Rect"/>
          <p:cNvSpPr/>
          <p:nvPr/>
        </p:nvSpPr>
        <p:spPr>
          <a:xfrm>
            <a:off x="5998464" y="1243584"/>
            <a:ext cx="73152" cy="1078992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Text"/>
          <p:cNvSpPr/>
          <p:nvPr/>
        </p:nvSpPr>
        <p:spPr>
          <a:xfrm>
            <a:off x="6163056" y="1362456"/>
            <a:ext cx="203911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无匹配人员</a:t>
            </a:r>
            <a:endParaRPr lang="zh-CN" sz="1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Text"/>
          <p:cNvSpPr/>
          <p:nvPr/>
        </p:nvSpPr>
        <p:spPr>
          <a:xfrm>
            <a:off x="6163056" y="1682496"/>
            <a:ext cx="2039112" cy="5760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92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戴帽、口罩或未入库导致人脸失败时，计数仍更新；事件进入人工核验。</a:t>
            </a:r>
            <a:endParaRPr lang="zh-CN" sz="92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Rect"/>
          <p:cNvSpPr/>
          <p:nvPr/>
        </p:nvSpPr>
        <p:spPr>
          <a:xfrm>
            <a:off x="1005840" y="2788920"/>
            <a:ext cx="7040880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Text"/>
          <p:cNvSpPr/>
          <p:nvPr/>
        </p:nvSpPr>
        <p:spPr>
          <a:xfrm>
            <a:off x="1225296" y="2953512"/>
            <a:ext cx="91440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925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12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人数状态机</a:t>
            </a:r>
            <a:endParaRPr lang="zh-CN" sz="12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Oval"/>
          <p:cNvSpPr/>
          <p:nvPr/>
        </p:nvSpPr>
        <p:spPr>
          <a:xfrm>
            <a:off x="2212848" y="2971800"/>
            <a:ext cx="310896" cy="310896"/>
          </a:xfrm>
          <a:prstGeom prst="ellipse">
            <a:avLst/>
          </a:prstGeom>
          <a:solidFill>
            <a:srgbClr val="4EA22E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lang="zh-CN" sz="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Text"/>
          <p:cNvSpPr/>
          <p:nvPr/>
        </p:nvSpPr>
        <p:spPr>
          <a:xfrm>
            <a:off x="2011680" y="3346704"/>
            <a:ext cx="713232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74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当前人数</a:t>
            </a:r>
            <a:endParaRPr lang="zh-CN" sz="74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Rect"/>
          <p:cNvSpPr/>
          <p:nvPr/>
        </p:nvSpPr>
        <p:spPr>
          <a:xfrm>
            <a:off x="2560320" y="3108960"/>
            <a:ext cx="274320" cy="36576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Oval"/>
          <p:cNvSpPr/>
          <p:nvPr/>
        </p:nvSpPr>
        <p:spPr>
          <a:xfrm>
            <a:off x="3127248" y="2971800"/>
            <a:ext cx="310896" cy="310896"/>
          </a:xfrm>
          <a:prstGeom prst="ellipse">
            <a:avLst/>
          </a:prstGeom>
          <a:solidFill>
            <a:srgbClr val="009DDA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zh-CN" sz="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"/>
          <p:cNvSpPr/>
          <p:nvPr/>
        </p:nvSpPr>
        <p:spPr>
          <a:xfrm>
            <a:off x="2926080" y="3346704"/>
            <a:ext cx="713232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74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开门事件</a:t>
            </a:r>
            <a:endParaRPr lang="zh-CN" sz="74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Rect"/>
          <p:cNvSpPr/>
          <p:nvPr/>
        </p:nvSpPr>
        <p:spPr>
          <a:xfrm>
            <a:off x="3474720" y="3108960"/>
            <a:ext cx="274320" cy="36576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" name="Oval"/>
          <p:cNvSpPr/>
          <p:nvPr/>
        </p:nvSpPr>
        <p:spPr>
          <a:xfrm>
            <a:off x="4041648" y="2971800"/>
            <a:ext cx="310896" cy="310896"/>
          </a:xfrm>
          <a:prstGeom prst="ellipse">
            <a:avLst/>
          </a:prstGeom>
          <a:solidFill>
            <a:srgbClr val="4EA22E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lang="zh-CN" sz="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Text"/>
          <p:cNvSpPr/>
          <p:nvPr/>
        </p:nvSpPr>
        <p:spPr>
          <a:xfrm>
            <a:off x="3840480" y="3346704"/>
            <a:ext cx="713232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74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方向计数</a:t>
            </a:r>
            <a:endParaRPr lang="zh-CN" sz="74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Rect"/>
          <p:cNvSpPr/>
          <p:nvPr/>
        </p:nvSpPr>
        <p:spPr>
          <a:xfrm>
            <a:off x="4389120" y="3108960"/>
            <a:ext cx="274320" cy="36576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Oval"/>
          <p:cNvSpPr/>
          <p:nvPr/>
        </p:nvSpPr>
        <p:spPr>
          <a:xfrm>
            <a:off x="4956048" y="2971800"/>
            <a:ext cx="310896" cy="310896"/>
          </a:xfrm>
          <a:prstGeom prst="ellipse">
            <a:avLst/>
          </a:prstGeom>
          <a:solidFill>
            <a:srgbClr val="009DDA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lang="zh-CN" sz="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Text"/>
          <p:cNvSpPr/>
          <p:nvPr/>
        </p:nvSpPr>
        <p:spPr>
          <a:xfrm>
            <a:off x="4754880" y="3346704"/>
            <a:ext cx="713232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74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人脸匹配</a:t>
            </a:r>
            <a:endParaRPr lang="zh-CN" sz="74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Rect"/>
          <p:cNvSpPr/>
          <p:nvPr/>
        </p:nvSpPr>
        <p:spPr>
          <a:xfrm>
            <a:off x="5303520" y="3108960"/>
            <a:ext cx="274320" cy="36576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" name="Oval"/>
          <p:cNvSpPr/>
          <p:nvPr/>
        </p:nvSpPr>
        <p:spPr>
          <a:xfrm>
            <a:off x="5870448" y="2971800"/>
            <a:ext cx="310896" cy="310896"/>
          </a:xfrm>
          <a:prstGeom prst="ellipse">
            <a:avLst/>
          </a:prstGeom>
          <a:solidFill>
            <a:srgbClr val="4EA22E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lang="zh-CN" sz="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Text"/>
          <p:cNvSpPr/>
          <p:nvPr/>
        </p:nvSpPr>
        <p:spPr>
          <a:xfrm>
            <a:off x="5669280" y="3346704"/>
            <a:ext cx="713232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74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人数校准</a:t>
            </a:r>
            <a:endParaRPr lang="zh-CN" sz="74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Rect"/>
          <p:cNvSpPr/>
          <p:nvPr/>
        </p:nvSpPr>
        <p:spPr>
          <a:xfrm>
            <a:off x="6217920" y="3108960"/>
            <a:ext cx="274320" cy="36576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" name="Oval"/>
          <p:cNvSpPr/>
          <p:nvPr/>
        </p:nvSpPr>
        <p:spPr>
          <a:xfrm>
            <a:off x="6784848" y="2971800"/>
            <a:ext cx="310896" cy="310896"/>
          </a:xfrm>
          <a:prstGeom prst="ellipse">
            <a:avLst/>
          </a:prstGeom>
          <a:solidFill>
            <a:srgbClr val="4EA22E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6</a:t>
            </a:r>
            <a:endParaRPr lang="zh-CN" sz="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Text"/>
          <p:cNvSpPr/>
          <p:nvPr/>
        </p:nvSpPr>
        <p:spPr>
          <a:xfrm>
            <a:off x="6583680" y="3346704"/>
            <a:ext cx="713232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74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异常报警</a:t>
            </a:r>
            <a:endParaRPr lang="zh-CN" sz="74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Rect"/>
          <p:cNvSpPr/>
          <p:nvPr/>
        </p:nvSpPr>
        <p:spPr>
          <a:xfrm>
            <a:off x="1005840" y="3913632"/>
            <a:ext cx="7040880" cy="365760"/>
          </a:xfrm>
          <a:prstGeom prst="rect">
            <a:avLst/>
          </a:prstGeom>
          <a:solidFill>
            <a:srgbClr val="EAF7EA"/>
          </a:solidFill>
          <a:ln w="9525">
            <a:solidFill>
              <a:srgbClr val="CDE8D4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" name="Text"/>
          <p:cNvSpPr/>
          <p:nvPr/>
        </p:nvSpPr>
        <p:spPr>
          <a:xfrm>
            <a:off x="1188720" y="4023360"/>
            <a:ext cx="6675120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925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84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关键原则：控制开门靠人脸与规则，控制人数靠进出计数；身份无法确认时不丢人数、不丢事件。</a:t>
            </a:r>
            <a:endParaRPr lang="zh-CN" sz="84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Rect"/>
          <p:cNvSpPr/>
          <p:nvPr/>
        </p:nvSpPr>
        <p:spPr>
          <a:xfrm>
            <a:off x="0" y="0"/>
            <a:ext cx="9144000" cy="100584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Text"/>
          <p:cNvSpPr/>
          <p:nvPr/>
        </p:nvSpPr>
        <p:spPr>
          <a:xfrm>
            <a:off x="566928" y="365760"/>
            <a:ext cx="713232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2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告警规则与联动处置</a:t>
            </a:r>
            <a:endParaRPr lang="zh-CN" sz="2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"/>
          <p:cNvSpPr/>
          <p:nvPr/>
        </p:nvSpPr>
        <p:spPr>
          <a:xfrm>
            <a:off x="585216" y="786384"/>
            <a:ext cx="740664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0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将厕所与吸烟室规则统一纳入平台告警中心</a:t>
            </a:r>
            <a:endParaRPr lang="zh-CN" sz="10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ect"/>
          <p:cNvSpPr/>
          <p:nvPr/>
        </p:nvSpPr>
        <p:spPr>
          <a:xfrm>
            <a:off x="566928" y="1133856"/>
            <a:ext cx="987552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Rect"/>
          <p:cNvSpPr/>
          <p:nvPr/>
        </p:nvSpPr>
        <p:spPr>
          <a:xfrm>
            <a:off x="1609344" y="1133856"/>
            <a:ext cx="420624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Rect"/>
          <p:cNvSpPr/>
          <p:nvPr/>
        </p:nvSpPr>
        <p:spPr>
          <a:xfrm>
            <a:off x="530352" y="4718304"/>
            <a:ext cx="8065008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"/>
          <p:cNvSpPr/>
          <p:nvPr/>
        </p:nvSpPr>
        <p:spPr>
          <a:xfrm>
            <a:off x="566928" y="4773168"/>
            <a:ext cx="649224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7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智慧厕所与吸烟区智能管控方案 | 广州通微智慧科技有限公司</a:t>
            </a:r>
            <a:endParaRPr lang="zh-CN" sz="7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"/>
          <p:cNvSpPr/>
          <p:nvPr/>
        </p:nvSpPr>
        <p:spPr>
          <a:xfrm>
            <a:off x="8046720" y="4773168"/>
            <a:ext cx="50292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12</a:t>
            </a:r>
            <a:endParaRPr lang="zh-CN" sz="8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Rect"/>
          <p:cNvSpPr/>
          <p:nvPr/>
        </p:nvSpPr>
        <p:spPr>
          <a:xfrm>
            <a:off x="658368" y="1243584"/>
            <a:ext cx="7827264" cy="310896"/>
          </a:xfrm>
          <a:prstGeom prst="rect">
            <a:avLst/>
          </a:prstGeom>
          <a:solidFill>
            <a:srgbClr val="003C7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Text"/>
          <p:cNvSpPr/>
          <p:nvPr/>
        </p:nvSpPr>
        <p:spPr>
          <a:xfrm>
            <a:off x="841248" y="1335024"/>
            <a:ext cx="1920240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规则</a:t>
            </a:r>
            <a:endParaRPr lang="zh-CN" sz="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Text"/>
          <p:cNvSpPr/>
          <p:nvPr/>
        </p:nvSpPr>
        <p:spPr>
          <a:xfrm>
            <a:off x="3035808" y="1335024"/>
            <a:ext cx="1828800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定位信息</a:t>
            </a:r>
            <a:endParaRPr lang="zh-CN" sz="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"/>
          <p:cNvSpPr/>
          <p:nvPr/>
        </p:nvSpPr>
        <p:spPr>
          <a:xfrm>
            <a:off x="5230368" y="1335024"/>
            <a:ext cx="2743200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联动动作</a:t>
            </a:r>
            <a:endParaRPr lang="zh-CN" sz="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Rect"/>
          <p:cNvSpPr/>
          <p:nvPr/>
        </p:nvSpPr>
        <p:spPr>
          <a:xfrm>
            <a:off x="658368" y="1591056"/>
            <a:ext cx="2148840" cy="356616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Text"/>
          <p:cNvSpPr/>
          <p:nvPr/>
        </p:nvSpPr>
        <p:spPr>
          <a:xfrm>
            <a:off x="768096" y="1700784"/>
            <a:ext cx="1929384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77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厕所占用超20分钟</a:t>
            </a:r>
            <a:endParaRPr lang="zh-CN" sz="77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Rect"/>
          <p:cNvSpPr/>
          <p:nvPr/>
        </p:nvSpPr>
        <p:spPr>
          <a:xfrm>
            <a:off x="2807208" y="1591056"/>
            <a:ext cx="2148840" cy="356616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Text"/>
          <p:cNvSpPr/>
          <p:nvPr/>
        </p:nvSpPr>
        <p:spPr>
          <a:xfrm>
            <a:off x="2916936" y="1700784"/>
            <a:ext cx="1929384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77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人员/厕位/厕所点位</a:t>
            </a:r>
            <a:endParaRPr lang="zh-CN" sz="77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Rect"/>
          <p:cNvSpPr/>
          <p:nvPr/>
        </p:nvSpPr>
        <p:spPr>
          <a:xfrm>
            <a:off x="4956048" y="1591056"/>
            <a:ext cx="3529584" cy="356616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Text"/>
          <p:cNvSpPr/>
          <p:nvPr/>
        </p:nvSpPr>
        <p:spPr>
          <a:xfrm>
            <a:off x="5065776" y="1700784"/>
            <a:ext cx="3310128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77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后台弹窗、APP/企业微信、现场屏提示</a:t>
            </a:r>
            <a:endParaRPr lang="zh-CN" sz="77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Rect"/>
          <p:cNvSpPr/>
          <p:nvPr/>
        </p:nvSpPr>
        <p:spPr>
          <a:xfrm>
            <a:off x="658368" y="1993392"/>
            <a:ext cx="2148840" cy="356616"/>
          </a:xfrm>
          <a:prstGeom prst="rect">
            <a:avLst/>
          </a:prstGeom>
          <a:solidFill>
            <a:srgbClr val="EAF6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Text"/>
          <p:cNvSpPr/>
          <p:nvPr/>
        </p:nvSpPr>
        <p:spPr>
          <a:xfrm>
            <a:off x="768096" y="2103120"/>
            <a:ext cx="1929384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77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厕所检测到烟雾/吸烟</a:t>
            </a:r>
            <a:endParaRPr lang="zh-CN" sz="77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Rect"/>
          <p:cNvSpPr/>
          <p:nvPr/>
        </p:nvSpPr>
        <p:spPr>
          <a:xfrm>
            <a:off x="2807208" y="1993392"/>
            <a:ext cx="2148840" cy="356616"/>
          </a:xfrm>
          <a:prstGeom prst="rect">
            <a:avLst/>
          </a:prstGeom>
          <a:solidFill>
            <a:srgbClr val="EAF6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Text"/>
          <p:cNvSpPr/>
          <p:nvPr/>
        </p:nvSpPr>
        <p:spPr>
          <a:xfrm>
            <a:off x="2916936" y="2103120"/>
            <a:ext cx="1929384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77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厕所点位/抓拍/传感曲线</a:t>
            </a:r>
            <a:endParaRPr lang="zh-CN" sz="77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Rect"/>
          <p:cNvSpPr/>
          <p:nvPr/>
        </p:nvSpPr>
        <p:spPr>
          <a:xfrm>
            <a:off x="4956048" y="1993392"/>
            <a:ext cx="3529584" cy="356616"/>
          </a:xfrm>
          <a:prstGeom prst="rect">
            <a:avLst/>
          </a:prstGeom>
          <a:solidFill>
            <a:srgbClr val="EAF6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Text"/>
          <p:cNvSpPr/>
          <p:nvPr/>
        </p:nvSpPr>
        <p:spPr>
          <a:xfrm>
            <a:off x="5065776" y="2103120"/>
            <a:ext cx="3310128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77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通风联动、语音提示、派单核查</a:t>
            </a:r>
            <a:endParaRPr lang="zh-CN" sz="77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Rect"/>
          <p:cNvSpPr/>
          <p:nvPr/>
        </p:nvSpPr>
        <p:spPr>
          <a:xfrm>
            <a:off x="658368" y="2395728"/>
            <a:ext cx="2148840" cy="356616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Text"/>
          <p:cNvSpPr/>
          <p:nvPr/>
        </p:nvSpPr>
        <p:spPr>
          <a:xfrm>
            <a:off x="768096" y="2505456"/>
            <a:ext cx="1929384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77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吸烟室当前人数&gt;4</a:t>
            </a:r>
            <a:endParaRPr lang="zh-CN" sz="77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Rect"/>
          <p:cNvSpPr/>
          <p:nvPr/>
        </p:nvSpPr>
        <p:spPr>
          <a:xfrm>
            <a:off x="2807208" y="2395728"/>
            <a:ext cx="2148840" cy="356616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Text"/>
          <p:cNvSpPr/>
          <p:nvPr/>
        </p:nvSpPr>
        <p:spPr>
          <a:xfrm>
            <a:off x="2916936" y="2505456"/>
            <a:ext cx="1929384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77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吸烟室编号/当前人数</a:t>
            </a:r>
            <a:endParaRPr lang="zh-CN" sz="77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Rect"/>
          <p:cNvSpPr/>
          <p:nvPr/>
        </p:nvSpPr>
        <p:spPr>
          <a:xfrm>
            <a:off x="4956048" y="2395728"/>
            <a:ext cx="3529584" cy="356616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Text"/>
          <p:cNvSpPr/>
          <p:nvPr/>
        </p:nvSpPr>
        <p:spPr>
          <a:xfrm>
            <a:off x="5065776" y="2505456"/>
            <a:ext cx="3310128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77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拒绝开门、超员告警、现场通知</a:t>
            </a:r>
            <a:endParaRPr lang="zh-CN" sz="77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Rect"/>
          <p:cNvSpPr/>
          <p:nvPr/>
        </p:nvSpPr>
        <p:spPr>
          <a:xfrm>
            <a:off x="658368" y="2798064"/>
            <a:ext cx="2148840" cy="356616"/>
          </a:xfrm>
          <a:prstGeom prst="rect">
            <a:avLst/>
          </a:prstGeom>
          <a:solidFill>
            <a:srgbClr val="EAF6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Text"/>
          <p:cNvSpPr/>
          <p:nvPr/>
        </p:nvSpPr>
        <p:spPr>
          <a:xfrm>
            <a:off x="768096" y="2907792"/>
            <a:ext cx="1929384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77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单人停留&gt;5分钟</a:t>
            </a:r>
            <a:endParaRPr lang="zh-CN" sz="77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Rect"/>
          <p:cNvSpPr/>
          <p:nvPr/>
        </p:nvSpPr>
        <p:spPr>
          <a:xfrm>
            <a:off x="2807208" y="2798064"/>
            <a:ext cx="2148840" cy="356616"/>
          </a:xfrm>
          <a:prstGeom prst="rect">
            <a:avLst/>
          </a:prstGeom>
          <a:solidFill>
            <a:srgbClr val="EAF6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Text"/>
          <p:cNvSpPr/>
          <p:nvPr/>
        </p:nvSpPr>
        <p:spPr>
          <a:xfrm>
            <a:off x="2916936" y="2907792"/>
            <a:ext cx="1929384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77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员工/吸烟室/开始时间</a:t>
            </a:r>
            <a:endParaRPr lang="zh-CN" sz="77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Rect"/>
          <p:cNvSpPr/>
          <p:nvPr/>
        </p:nvSpPr>
        <p:spPr>
          <a:xfrm>
            <a:off x="4956048" y="2798064"/>
            <a:ext cx="3529584" cy="356616"/>
          </a:xfrm>
          <a:prstGeom prst="rect">
            <a:avLst/>
          </a:prstGeom>
          <a:solidFill>
            <a:srgbClr val="EAF6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8" name="Text"/>
          <p:cNvSpPr/>
          <p:nvPr/>
        </p:nvSpPr>
        <p:spPr>
          <a:xfrm>
            <a:off x="5065776" y="2907792"/>
            <a:ext cx="3310128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77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过程预警；超过10分钟记录违规</a:t>
            </a:r>
            <a:endParaRPr lang="zh-CN" sz="77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Rect"/>
          <p:cNvSpPr/>
          <p:nvPr/>
        </p:nvSpPr>
        <p:spPr>
          <a:xfrm>
            <a:off x="658368" y="3200400"/>
            <a:ext cx="2148840" cy="356616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" name="Text"/>
          <p:cNvSpPr/>
          <p:nvPr/>
        </p:nvSpPr>
        <p:spPr>
          <a:xfrm>
            <a:off x="768096" y="3310128"/>
            <a:ext cx="1929384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77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识别失败但计数增加</a:t>
            </a:r>
            <a:endParaRPr lang="zh-CN" sz="77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Rect"/>
          <p:cNvSpPr/>
          <p:nvPr/>
        </p:nvSpPr>
        <p:spPr>
          <a:xfrm>
            <a:off x="2807208" y="3200400"/>
            <a:ext cx="2148840" cy="356616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2" name="Text"/>
          <p:cNvSpPr/>
          <p:nvPr/>
        </p:nvSpPr>
        <p:spPr>
          <a:xfrm>
            <a:off x="2916936" y="3310128"/>
            <a:ext cx="1929384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77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抓拍/方向/时间</a:t>
            </a:r>
            <a:endParaRPr lang="zh-CN" sz="77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Rect"/>
          <p:cNvSpPr/>
          <p:nvPr/>
        </p:nvSpPr>
        <p:spPr>
          <a:xfrm>
            <a:off x="4956048" y="3200400"/>
            <a:ext cx="3529584" cy="356616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4" name="Text"/>
          <p:cNvSpPr/>
          <p:nvPr/>
        </p:nvSpPr>
        <p:spPr>
          <a:xfrm>
            <a:off x="5065776" y="3310128"/>
            <a:ext cx="3310128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77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人工核验、人数校准、异常留痕</a:t>
            </a:r>
            <a:endParaRPr lang="zh-CN" sz="77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Rect"/>
          <p:cNvSpPr/>
          <p:nvPr/>
        </p:nvSpPr>
        <p:spPr>
          <a:xfrm>
            <a:off x="877824" y="4059936"/>
            <a:ext cx="7370064" cy="310896"/>
          </a:xfrm>
          <a:prstGeom prst="rect">
            <a:avLst/>
          </a:prstGeom>
          <a:solidFill>
            <a:srgbClr val="EAF7EA"/>
          </a:solidFill>
          <a:ln w="9525">
            <a:solidFill>
              <a:srgbClr val="CDE8D4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" name="Text"/>
          <p:cNvSpPr/>
          <p:nvPr/>
        </p:nvSpPr>
        <p:spPr>
          <a:xfrm>
            <a:off x="1078992" y="4151376"/>
            <a:ext cx="6967728" cy="1005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925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83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告警必须形成可查询记录：时间、点位、人员、规则、处置人、处置结果、复核状态。</a:t>
            </a:r>
            <a:endParaRPr lang="zh-CN" sz="83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Rect"/>
          <p:cNvSpPr/>
          <p:nvPr/>
        </p:nvSpPr>
        <p:spPr>
          <a:xfrm>
            <a:off x="0" y="0"/>
            <a:ext cx="9144000" cy="100584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Text"/>
          <p:cNvSpPr/>
          <p:nvPr/>
        </p:nvSpPr>
        <p:spPr>
          <a:xfrm>
            <a:off x="566928" y="365760"/>
            <a:ext cx="713232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2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平台功能与管理驾驶舱</a:t>
            </a:r>
            <a:endParaRPr lang="zh-CN" sz="2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"/>
          <p:cNvSpPr/>
          <p:nvPr/>
        </p:nvSpPr>
        <p:spPr>
          <a:xfrm>
            <a:off x="585216" y="786384"/>
            <a:ext cx="740664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0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管理端统一查看状态、规则、告警、人员和报表</a:t>
            </a:r>
            <a:endParaRPr lang="zh-CN" sz="10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ect"/>
          <p:cNvSpPr/>
          <p:nvPr/>
        </p:nvSpPr>
        <p:spPr>
          <a:xfrm>
            <a:off x="566928" y="1133856"/>
            <a:ext cx="987552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Rect"/>
          <p:cNvSpPr/>
          <p:nvPr/>
        </p:nvSpPr>
        <p:spPr>
          <a:xfrm>
            <a:off x="1609344" y="1133856"/>
            <a:ext cx="420624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Rect"/>
          <p:cNvSpPr/>
          <p:nvPr/>
        </p:nvSpPr>
        <p:spPr>
          <a:xfrm>
            <a:off x="530352" y="4718304"/>
            <a:ext cx="8065008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"/>
          <p:cNvSpPr/>
          <p:nvPr/>
        </p:nvSpPr>
        <p:spPr>
          <a:xfrm>
            <a:off x="566928" y="4773168"/>
            <a:ext cx="649224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7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智慧厕所与吸烟区智能管控方案 | 广州通微智慧科技有限公司</a:t>
            </a:r>
            <a:endParaRPr lang="zh-CN" sz="7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"/>
          <p:cNvSpPr/>
          <p:nvPr/>
        </p:nvSpPr>
        <p:spPr>
          <a:xfrm>
            <a:off x="8046720" y="4773168"/>
            <a:ext cx="50292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13</a:t>
            </a:r>
            <a:endParaRPr lang="zh-CN" sz="8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Rect"/>
          <p:cNvSpPr/>
          <p:nvPr/>
        </p:nvSpPr>
        <p:spPr>
          <a:xfrm>
            <a:off x="694944" y="1243584"/>
            <a:ext cx="3657600" cy="2606040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Text"/>
          <p:cNvSpPr/>
          <p:nvPr/>
        </p:nvSpPr>
        <p:spPr>
          <a:xfrm>
            <a:off x="932688" y="1444752"/>
            <a:ext cx="118872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3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驾驶舱展示</a:t>
            </a:r>
            <a:endParaRPr lang="zh-CN" sz="13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Rect"/>
          <p:cNvSpPr/>
          <p:nvPr/>
        </p:nvSpPr>
        <p:spPr>
          <a:xfrm>
            <a:off x="932688" y="1828800"/>
            <a:ext cx="1298448" cy="475488"/>
          </a:xfrm>
          <a:prstGeom prst="rect">
            <a:avLst/>
          </a:prstGeom>
          <a:solidFill>
            <a:srgbClr val="EAF7EA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Text"/>
          <p:cNvSpPr/>
          <p:nvPr/>
        </p:nvSpPr>
        <p:spPr>
          <a:xfrm>
            <a:off x="1042416" y="1901952"/>
            <a:ext cx="1078992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925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4EA22E"/>
                </a:solidFill>
                <a:latin typeface="微软雅黑" panose="020B0503020204020204" charset="-122"/>
                <a:ea typeface="微软雅黑" panose="020B0503020204020204" charset="-122"/>
              </a:rPr>
              <a:t>37/120</a:t>
            </a:r>
            <a:endParaRPr lang="zh-CN" sz="1400" b="1">
              <a:solidFill>
                <a:srgbClr val="4EA22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"/>
          <p:cNvSpPr/>
          <p:nvPr/>
        </p:nvSpPr>
        <p:spPr>
          <a:xfrm>
            <a:off x="1042416" y="2139696"/>
            <a:ext cx="1078992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925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73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厕所占用</a:t>
            </a:r>
            <a:endParaRPr lang="zh-CN" sz="73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Rect"/>
          <p:cNvSpPr/>
          <p:nvPr/>
        </p:nvSpPr>
        <p:spPr>
          <a:xfrm>
            <a:off x="2487168" y="1828800"/>
            <a:ext cx="1298448" cy="475488"/>
          </a:xfrm>
          <a:prstGeom prst="rect">
            <a:avLst/>
          </a:prstGeom>
          <a:solidFill>
            <a:srgbClr val="EAF6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Text"/>
          <p:cNvSpPr/>
          <p:nvPr/>
        </p:nvSpPr>
        <p:spPr>
          <a:xfrm>
            <a:off x="2596896" y="1901952"/>
            <a:ext cx="1078992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925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009DDA"/>
                </a:solidFill>
                <a:latin typeface="微软雅黑" panose="020B0503020204020204" charset="-122"/>
                <a:ea typeface="微软雅黑" panose="020B0503020204020204" charset="-122"/>
              </a:rPr>
              <a:t>31/48</a:t>
            </a:r>
            <a:endParaRPr lang="zh-CN" sz="1400" b="1">
              <a:solidFill>
                <a:srgbClr val="009DD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"/>
          <p:cNvSpPr/>
          <p:nvPr/>
        </p:nvSpPr>
        <p:spPr>
          <a:xfrm>
            <a:off x="2596896" y="2139696"/>
            <a:ext cx="1078992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925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73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吸烟室人数</a:t>
            </a:r>
            <a:endParaRPr lang="zh-CN" sz="73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Rect"/>
          <p:cNvSpPr/>
          <p:nvPr/>
        </p:nvSpPr>
        <p:spPr>
          <a:xfrm>
            <a:off x="932688" y="2487168"/>
            <a:ext cx="1298448" cy="475488"/>
          </a:xfrm>
          <a:prstGeom prst="rect">
            <a:avLst/>
          </a:prstGeom>
          <a:solidFill>
            <a:srgbClr val="EAF7EA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Text"/>
          <p:cNvSpPr/>
          <p:nvPr/>
        </p:nvSpPr>
        <p:spPr>
          <a:xfrm>
            <a:off x="1042416" y="2560320"/>
            <a:ext cx="1078992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925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4EA22E"/>
                </a:solidFill>
                <a:latin typeface="微软雅黑" panose="020B0503020204020204" charset="-122"/>
                <a:ea typeface="微软雅黑" panose="020B0503020204020204" charset="-122"/>
              </a:rPr>
              <a:t>12</a:t>
            </a:r>
            <a:endParaRPr lang="zh-CN" sz="1400" b="1">
              <a:solidFill>
                <a:srgbClr val="4EA22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Text"/>
          <p:cNvSpPr/>
          <p:nvPr/>
        </p:nvSpPr>
        <p:spPr>
          <a:xfrm>
            <a:off x="1042416" y="2798064"/>
            <a:ext cx="1078992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925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73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今日告警</a:t>
            </a:r>
            <a:endParaRPr lang="zh-CN" sz="73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Rect"/>
          <p:cNvSpPr/>
          <p:nvPr/>
        </p:nvSpPr>
        <p:spPr>
          <a:xfrm>
            <a:off x="2487168" y="2487168"/>
            <a:ext cx="1298448" cy="475488"/>
          </a:xfrm>
          <a:prstGeom prst="rect">
            <a:avLst/>
          </a:prstGeom>
          <a:solidFill>
            <a:srgbClr val="EAF6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Text"/>
          <p:cNvSpPr/>
          <p:nvPr/>
        </p:nvSpPr>
        <p:spPr>
          <a:xfrm>
            <a:off x="2596896" y="2560320"/>
            <a:ext cx="1078992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925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009DDA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lang="zh-CN" sz="1400" b="1">
              <a:solidFill>
                <a:srgbClr val="009DD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Text"/>
          <p:cNvSpPr/>
          <p:nvPr/>
        </p:nvSpPr>
        <p:spPr>
          <a:xfrm>
            <a:off x="2596896" y="2798064"/>
            <a:ext cx="1078992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925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73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拒绝开门</a:t>
            </a:r>
            <a:endParaRPr lang="zh-CN" sz="73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Text"/>
          <p:cNvSpPr/>
          <p:nvPr/>
        </p:nvSpPr>
        <p:spPr>
          <a:xfrm>
            <a:off x="932688" y="3328416"/>
            <a:ext cx="306324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2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趋势曲线、事件列表、点位地图和人员明细可按权限查看。</a:t>
            </a:r>
            <a:endParaRPr lang="zh-CN" sz="82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Rect"/>
          <p:cNvSpPr/>
          <p:nvPr/>
        </p:nvSpPr>
        <p:spPr>
          <a:xfrm>
            <a:off x="4736592" y="1298448"/>
            <a:ext cx="1536192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Rect"/>
          <p:cNvSpPr/>
          <p:nvPr/>
        </p:nvSpPr>
        <p:spPr>
          <a:xfrm>
            <a:off x="4736592" y="1298448"/>
            <a:ext cx="73152" cy="859536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Text"/>
          <p:cNvSpPr/>
          <p:nvPr/>
        </p:nvSpPr>
        <p:spPr>
          <a:xfrm>
            <a:off x="4901184" y="1417320"/>
            <a:ext cx="1243584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人员与权限</a:t>
            </a:r>
            <a:endParaRPr lang="zh-CN" sz="1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"/>
          <p:cNvSpPr/>
          <p:nvPr/>
        </p:nvSpPr>
        <p:spPr>
          <a:xfrm>
            <a:off x="4901184" y="1737360"/>
            <a:ext cx="1243584" cy="3566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73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员工库、人脸库、班次、上午/下午次数、白名单/黑名单</a:t>
            </a:r>
            <a:endParaRPr lang="zh-CN" sz="73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Rect"/>
          <p:cNvSpPr/>
          <p:nvPr/>
        </p:nvSpPr>
        <p:spPr>
          <a:xfrm>
            <a:off x="6528816" y="1298448"/>
            <a:ext cx="1536192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" name="Rect"/>
          <p:cNvSpPr/>
          <p:nvPr/>
        </p:nvSpPr>
        <p:spPr>
          <a:xfrm>
            <a:off x="6528816" y="1298448"/>
            <a:ext cx="73152" cy="859536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Text"/>
          <p:cNvSpPr/>
          <p:nvPr/>
        </p:nvSpPr>
        <p:spPr>
          <a:xfrm>
            <a:off x="6693408" y="1417320"/>
            <a:ext cx="1243584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设备与点位</a:t>
            </a:r>
            <a:endParaRPr lang="zh-CN" sz="1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Text"/>
          <p:cNvSpPr/>
          <p:nvPr/>
        </p:nvSpPr>
        <p:spPr>
          <a:xfrm>
            <a:off x="6693408" y="1737360"/>
            <a:ext cx="1243584" cy="3566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73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厕所、坑位、吸烟室、门禁、传感器、摄像头统一建档</a:t>
            </a:r>
            <a:endParaRPr lang="zh-CN" sz="73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Rect"/>
          <p:cNvSpPr/>
          <p:nvPr/>
        </p:nvSpPr>
        <p:spPr>
          <a:xfrm>
            <a:off x="4736592" y="2377440"/>
            <a:ext cx="1536192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" name="Rect"/>
          <p:cNvSpPr/>
          <p:nvPr/>
        </p:nvSpPr>
        <p:spPr>
          <a:xfrm>
            <a:off x="4736592" y="2377440"/>
            <a:ext cx="73152" cy="859536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Text"/>
          <p:cNvSpPr/>
          <p:nvPr/>
        </p:nvSpPr>
        <p:spPr>
          <a:xfrm>
            <a:off x="4901184" y="2496312"/>
            <a:ext cx="1243584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规则引擎</a:t>
            </a:r>
            <a:endParaRPr lang="zh-CN" sz="1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Text"/>
          <p:cNvSpPr/>
          <p:nvPr/>
        </p:nvSpPr>
        <p:spPr>
          <a:xfrm>
            <a:off x="4901184" y="2816352"/>
            <a:ext cx="1243584" cy="3566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73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超时、超员、禁烟、识别失败、离线、异常进出规则配置</a:t>
            </a:r>
            <a:endParaRPr lang="zh-CN" sz="73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Rect"/>
          <p:cNvSpPr/>
          <p:nvPr/>
        </p:nvSpPr>
        <p:spPr>
          <a:xfrm>
            <a:off x="6528816" y="2377440"/>
            <a:ext cx="1536192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" name="Rect"/>
          <p:cNvSpPr/>
          <p:nvPr/>
        </p:nvSpPr>
        <p:spPr>
          <a:xfrm>
            <a:off x="6528816" y="2377440"/>
            <a:ext cx="73152" cy="859536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" name="Text"/>
          <p:cNvSpPr/>
          <p:nvPr/>
        </p:nvSpPr>
        <p:spPr>
          <a:xfrm>
            <a:off x="6693408" y="2496312"/>
            <a:ext cx="1243584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报表追溯</a:t>
            </a:r>
            <a:endParaRPr lang="zh-CN" sz="1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Text"/>
          <p:cNvSpPr/>
          <p:nvPr/>
        </p:nvSpPr>
        <p:spPr>
          <a:xfrm>
            <a:off x="6693408" y="2816352"/>
            <a:ext cx="1243584" cy="3566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73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日/月统计、员工抽烟时长、厕所占用率、告警处置率</a:t>
            </a:r>
            <a:endParaRPr lang="zh-CN" sz="73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Rect"/>
          <p:cNvSpPr/>
          <p:nvPr/>
        </p:nvSpPr>
        <p:spPr>
          <a:xfrm>
            <a:off x="4736592" y="3767328"/>
            <a:ext cx="3493008" cy="384048"/>
          </a:xfrm>
          <a:prstGeom prst="rect">
            <a:avLst/>
          </a:prstGeom>
          <a:solidFill>
            <a:srgbClr val="EAF7EA"/>
          </a:solidFill>
          <a:ln w="9525">
            <a:solidFill>
              <a:srgbClr val="CDE8D4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" name="Text"/>
          <p:cNvSpPr/>
          <p:nvPr/>
        </p:nvSpPr>
        <p:spPr>
          <a:xfrm>
            <a:off x="4919472" y="3886200"/>
            <a:ext cx="3127248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925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83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支持Web管理、大屏展示、移动端通知和第三方平台数据接口。</a:t>
            </a:r>
            <a:endParaRPr lang="zh-CN" sz="83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Rect"/>
          <p:cNvSpPr/>
          <p:nvPr/>
        </p:nvSpPr>
        <p:spPr>
          <a:xfrm>
            <a:off x="0" y="0"/>
            <a:ext cx="9144000" cy="100584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Text"/>
          <p:cNvSpPr/>
          <p:nvPr/>
        </p:nvSpPr>
        <p:spPr>
          <a:xfrm>
            <a:off x="566928" y="365760"/>
            <a:ext cx="713232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2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实施部署与运维保障</a:t>
            </a:r>
            <a:endParaRPr lang="zh-CN" sz="2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"/>
          <p:cNvSpPr/>
          <p:nvPr/>
        </p:nvSpPr>
        <p:spPr>
          <a:xfrm>
            <a:off x="585216" y="786384"/>
            <a:ext cx="740664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0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试点先行，接口打通后分区扩展到12个厕所和12个吸烟室</a:t>
            </a:r>
            <a:endParaRPr lang="zh-CN" sz="10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ect"/>
          <p:cNvSpPr/>
          <p:nvPr/>
        </p:nvSpPr>
        <p:spPr>
          <a:xfrm>
            <a:off x="566928" y="1133856"/>
            <a:ext cx="987552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Rect"/>
          <p:cNvSpPr/>
          <p:nvPr/>
        </p:nvSpPr>
        <p:spPr>
          <a:xfrm>
            <a:off x="1609344" y="1133856"/>
            <a:ext cx="420624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Rect"/>
          <p:cNvSpPr/>
          <p:nvPr/>
        </p:nvSpPr>
        <p:spPr>
          <a:xfrm>
            <a:off x="530352" y="4718304"/>
            <a:ext cx="8065008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"/>
          <p:cNvSpPr/>
          <p:nvPr/>
        </p:nvSpPr>
        <p:spPr>
          <a:xfrm>
            <a:off x="566928" y="4773168"/>
            <a:ext cx="649224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7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智慧厕所与吸烟区智能管控方案 | 广州通微智慧科技有限公司</a:t>
            </a:r>
            <a:endParaRPr lang="zh-CN" sz="7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"/>
          <p:cNvSpPr/>
          <p:nvPr/>
        </p:nvSpPr>
        <p:spPr>
          <a:xfrm>
            <a:off x="8046720" y="4773168"/>
            <a:ext cx="50292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14</a:t>
            </a:r>
            <a:endParaRPr lang="zh-CN" sz="8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Rect"/>
          <p:cNvSpPr/>
          <p:nvPr/>
        </p:nvSpPr>
        <p:spPr>
          <a:xfrm>
            <a:off x="676656" y="1426464"/>
            <a:ext cx="1353312" cy="2157984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Text"/>
          <p:cNvSpPr/>
          <p:nvPr/>
        </p:nvSpPr>
        <p:spPr>
          <a:xfrm>
            <a:off x="841248" y="1627632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925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1600" b="1">
                <a:solidFill>
                  <a:srgbClr val="4EA22E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zh-CN" sz="1600" b="1">
              <a:solidFill>
                <a:srgbClr val="4EA22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Text"/>
          <p:cNvSpPr/>
          <p:nvPr/>
        </p:nvSpPr>
        <p:spPr>
          <a:xfrm>
            <a:off x="841248" y="2029968"/>
            <a:ext cx="1024128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1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现场踏勘</a:t>
            </a:r>
            <a:endParaRPr lang="zh-CN" sz="11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"/>
          <p:cNvSpPr/>
          <p:nvPr/>
        </p:nvSpPr>
        <p:spPr>
          <a:xfrm>
            <a:off x="841248" y="2395728"/>
            <a:ext cx="1024128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72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确认门禁型号、网络、电源、厕所/吸烟室点位和屏幕安装条件</a:t>
            </a:r>
            <a:endParaRPr lang="zh-CN" sz="72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Rect"/>
          <p:cNvSpPr/>
          <p:nvPr/>
        </p:nvSpPr>
        <p:spPr>
          <a:xfrm>
            <a:off x="2304288" y="1426464"/>
            <a:ext cx="1353312" cy="2157984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Text"/>
          <p:cNvSpPr/>
          <p:nvPr/>
        </p:nvSpPr>
        <p:spPr>
          <a:xfrm>
            <a:off x="2468880" y="1627632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925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1600" b="1">
                <a:solidFill>
                  <a:srgbClr val="009DDA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zh-CN" sz="1600" b="1">
              <a:solidFill>
                <a:srgbClr val="009DD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Text"/>
          <p:cNvSpPr/>
          <p:nvPr/>
        </p:nvSpPr>
        <p:spPr>
          <a:xfrm>
            <a:off x="2468880" y="2029968"/>
            <a:ext cx="1024128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1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接口联调</a:t>
            </a:r>
            <a:endParaRPr lang="zh-CN" sz="11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"/>
          <p:cNvSpPr/>
          <p:nvPr/>
        </p:nvSpPr>
        <p:spPr>
          <a:xfrm>
            <a:off x="2468880" y="2395728"/>
            <a:ext cx="1024128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72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对接中控熵基门禁、员工信息库、消息通知和平台账号权限</a:t>
            </a:r>
            <a:endParaRPr lang="zh-CN" sz="72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Rect"/>
          <p:cNvSpPr/>
          <p:nvPr/>
        </p:nvSpPr>
        <p:spPr>
          <a:xfrm>
            <a:off x="3931920" y="1426464"/>
            <a:ext cx="1353312" cy="2157984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Text"/>
          <p:cNvSpPr/>
          <p:nvPr/>
        </p:nvSpPr>
        <p:spPr>
          <a:xfrm>
            <a:off x="4096512" y="1627632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925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1600" b="1">
                <a:solidFill>
                  <a:srgbClr val="4EA22E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zh-CN" sz="1600" b="1">
              <a:solidFill>
                <a:srgbClr val="4EA22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Text"/>
          <p:cNvSpPr/>
          <p:nvPr/>
        </p:nvSpPr>
        <p:spPr>
          <a:xfrm>
            <a:off x="4096512" y="2029968"/>
            <a:ext cx="1024128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1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试点验证</a:t>
            </a:r>
            <a:endParaRPr lang="zh-CN" sz="11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Text"/>
          <p:cNvSpPr/>
          <p:nvPr/>
        </p:nvSpPr>
        <p:spPr>
          <a:xfrm>
            <a:off x="4096512" y="2395728"/>
            <a:ext cx="1024128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72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选择1个厕所+1个吸烟室验证识别、计数、告警和不开门逻辑</a:t>
            </a:r>
            <a:endParaRPr lang="zh-CN" sz="72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Rect"/>
          <p:cNvSpPr/>
          <p:nvPr/>
        </p:nvSpPr>
        <p:spPr>
          <a:xfrm>
            <a:off x="5559552" y="1426464"/>
            <a:ext cx="1353312" cy="2157984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Text"/>
          <p:cNvSpPr/>
          <p:nvPr/>
        </p:nvSpPr>
        <p:spPr>
          <a:xfrm>
            <a:off x="5724144" y="1627632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925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1600" b="1">
                <a:solidFill>
                  <a:srgbClr val="009DDA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zh-CN" sz="1600" b="1">
              <a:solidFill>
                <a:srgbClr val="009DD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Text"/>
          <p:cNvSpPr/>
          <p:nvPr/>
        </p:nvSpPr>
        <p:spPr>
          <a:xfrm>
            <a:off x="5724144" y="2029968"/>
            <a:ext cx="1024128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1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批量部署</a:t>
            </a:r>
            <a:endParaRPr lang="zh-CN" sz="11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Text"/>
          <p:cNvSpPr/>
          <p:nvPr/>
        </p:nvSpPr>
        <p:spPr>
          <a:xfrm>
            <a:off x="5724144" y="2395728"/>
            <a:ext cx="1024128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72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按楼栋/区域扩展安装，完成点位编号、规则配置和人员培训</a:t>
            </a:r>
            <a:endParaRPr lang="zh-CN" sz="72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Rect"/>
          <p:cNvSpPr/>
          <p:nvPr/>
        </p:nvSpPr>
        <p:spPr>
          <a:xfrm>
            <a:off x="7187184" y="1426464"/>
            <a:ext cx="1353312" cy="2157984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Text"/>
          <p:cNvSpPr/>
          <p:nvPr/>
        </p:nvSpPr>
        <p:spPr>
          <a:xfrm>
            <a:off x="7351776" y="1627632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925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1600" b="1">
                <a:solidFill>
                  <a:srgbClr val="4EA22E"/>
                </a:solidFill>
                <a:latin typeface="微软雅黑" panose="020B0503020204020204" charset="-122"/>
                <a:ea typeface="微软雅黑" panose="020B0503020204020204" charset="-122"/>
              </a:rPr>
              <a:t>05</a:t>
            </a:r>
            <a:endParaRPr lang="zh-CN" sz="1600" b="1">
              <a:solidFill>
                <a:srgbClr val="4EA22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"/>
          <p:cNvSpPr/>
          <p:nvPr/>
        </p:nvSpPr>
        <p:spPr>
          <a:xfrm>
            <a:off x="7351776" y="2029968"/>
            <a:ext cx="1024128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1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运维优化</a:t>
            </a:r>
            <a:endParaRPr lang="zh-CN" sz="11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Text"/>
          <p:cNvSpPr/>
          <p:nvPr/>
        </p:nvSpPr>
        <p:spPr>
          <a:xfrm>
            <a:off x="7351776" y="2395728"/>
            <a:ext cx="1024128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72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误报校准、算法阈值优化、报表复盘、设备巡检和版本升级</a:t>
            </a:r>
            <a:endParaRPr lang="zh-CN" sz="72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Rect"/>
          <p:cNvSpPr/>
          <p:nvPr/>
        </p:nvSpPr>
        <p:spPr>
          <a:xfrm>
            <a:off x="914400" y="4041648"/>
            <a:ext cx="7242048" cy="365760"/>
          </a:xfrm>
          <a:prstGeom prst="rect">
            <a:avLst/>
          </a:prstGeom>
          <a:solidFill>
            <a:srgbClr val="EAF7EA"/>
          </a:solidFill>
          <a:ln w="9525">
            <a:solidFill>
              <a:srgbClr val="CDE8D4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Text"/>
          <p:cNvSpPr/>
          <p:nvPr/>
        </p:nvSpPr>
        <p:spPr>
          <a:xfrm>
            <a:off x="1097280" y="4151376"/>
            <a:ext cx="6876288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925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85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运维机制：远程技术支持 + 定期巡检 + 现场应急响应 + 数据校准 + 报表归档。</a:t>
            </a:r>
            <a:endParaRPr lang="zh-CN" sz="85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BFF"/>
          </a:solidFill>
          <a:ln>
            <a:noFill/>
          </a:ln>
        </p:spPr>
      </p:sp>
      <p:sp>
        <p:nvSpPr>
          <p:cNvPr id="3" name="Rect"/>
          <p:cNvSpPr/>
          <p:nvPr/>
        </p:nvSpPr>
        <p:spPr>
          <a:xfrm>
            <a:off x="0" y="0"/>
            <a:ext cx="9144000" cy="100584"/>
          </a:xfrm>
          <a:prstGeom prst="rect">
            <a:avLst/>
          </a:prstGeom>
          <a:solidFill>
            <a:srgbClr val="009DDA"/>
          </a:solidFill>
          <a:ln>
            <a:noFill/>
          </a:ln>
        </p:spPr>
      </p:sp>
      <p:sp>
        <p:nvSpPr>
          <p:cNvPr id="4" name="Text"/>
          <p:cNvSpPr/>
          <p:nvPr/>
        </p:nvSpPr>
        <p:spPr>
          <a:xfrm>
            <a:off x="566928" y="365760"/>
            <a:ext cx="713232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2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主要产品介绍</a:t>
            </a:r>
            <a:endParaRPr lang="zh-CN" sz="2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"/>
          <p:cNvSpPr/>
          <p:nvPr/>
        </p:nvSpPr>
        <p:spPr>
          <a:xfrm>
            <a:off x="585216" y="786384"/>
            <a:ext cx="740664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0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TW-AIPC100作为前端智能感知终端，支撑人员识别、人数统计、禁烟检测和门禁联动，加软件平台，为本项目主要</a:t>
            </a:r>
            <a:r>
              <a:rPr lang="zh-CN" sz="10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产品</a:t>
            </a:r>
            <a:endParaRPr lang="zh-CN" sz="10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ect"/>
          <p:cNvSpPr/>
          <p:nvPr/>
        </p:nvSpPr>
        <p:spPr>
          <a:xfrm>
            <a:off x="566928" y="1133856"/>
            <a:ext cx="987552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</p:sp>
      <p:sp>
        <p:nvSpPr>
          <p:cNvPr id="7" name="Rect"/>
          <p:cNvSpPr/>
          <p:nvPr/>
        </p:nvSpPr>
        <p:spPr>
          <a:xfrm>
            <a:off x="1609344" y="1133856"/>
            <a:ext cx="420624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</p:sp>
      <p:sp>
        <p:nvSpPr>
          <p:cNvPr id="8" name="Rect"/>
          <p:cNvSpPr/>
          <p:nvPr/>
        </p:nvSpPr>
        <p:spPr>
          <a:xfrm>
            <a:off x="530352" y="4718304"/>
            <a:ext cx="8065008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</p:sp>
      <p:sp>
        <p:nvSpPr>
          <p:cNvPr id="9" name="Text"/>
          <p:cNvSpPr/>
          <p:nvPr/>
        </p:nvSpPr>
        <p:spPr>
          <a:xfrm>
            <a:off x="566928" y="4773168"/>
            <a:ext cx="649224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7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智慧厕所与吸烟区智能管控方案 | 广州通微智慧科技有限公司</a:t>
            </a:r>
            <a:endParaRPr lang="zh-CN" sz="7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"/>
          <p:cNvSpPr/>
          <p:nvPr/>
        </p:nvSpPr>
        <p:spPr>
          <a:xfrm>
            <a:off x="8046720" y="4773168"/>
            <a:ext cx="50292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8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15</a:t>
            </a:r>
            <a:endParaRPr lang="zh-CN" sz="8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Rect"/>
          <p:cNvSpPr/>
          <p:nvPr/>
        </p:nvSpPr>
        <p:spPr>
          <a:xfrm>
            <a:off x="658368" y="1243584"/>
            <a:ext cx="2148840" cy="3127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</p:sp>
      <p:sp>
        <p:nvSpPr>
          <p:cNvPr id="12" name="Rect"/>
          <p:cNvSpPr/>
          <p:nvPr/>
        </p:nvSpPr>
        <p:spPr>
          <a:xfrm>
            <a:off x="859536" y="1426464"/>
            <a:ext cx="1746504" cy="1746504"/>
          </a:xfrm>
          <a:prstGeom prst="rect">
            <a:avLst/>
          </a:prstGeom>
          <a:solidFill>
            <a:srgbClr val="EAF6FF"/>
          </a:solidFill>
          <a:ln w="9525">
            <a:solidFill>
              <a:srgbClr val="D9EAF7"/>
            </a:solidFill>
          </a:ln>
        </p:spPr>
      </p:sp>
      <p:pic>
        <p:nvPicPr>
          <p:cNvPr id="13" name="TW-AIPC100 AI IP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2688" y="1499616"/>
            <a:ext cx="1600200" cy="1600200"/>
          </a:xfrm>
          <a:prstGeom prst="rect">
            <a:avLst/>
          </a:prstGeom>
        </p:spPr>
      </p:pic>
      <p:sp>
        <p:nvSpPr>
          <p:cNvPr id="14" name="Text"/>
          <p:cNvSpPr/>
          <p:nvPr/>
        </p:nvSpPr>
        <p:spPr>
          <a:xfrm>
            <a:off x="859536" y="3310128"/>
            <a:ext cx="175564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TW-AIPC100</a:t>
            </a:r>
            <a:endParaRPr lang="zh-CN" sz="1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"/>
          <p:cNvSpPr/>
          <p:nvPr/>
        </p:nvSpPr>
        <p:spPr>
          <a:xfrm>
            <a:off x="859536" y="3584448"/>
            <a:ext cx="1755648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930" b="1">
                <a:solidFill>
                  <a:srgbClr val="009DDA"/>
                </a:solidFill>
                <a:latin typeface="微软雅黑" panose="020B0503020204020204" charset="-122"/>
                <a:ea typeface="微软雅黑" panose="020B0503020204020204" charset="-122"/>
              </a:rPr>
              <a:t>400万像素AI边缘IPC</a:t>
            </a:r>
            <a:endParaRPr lang="zh-CN" sz="930" b="1">
              <a:solidFill>
                <a:srgbClr val="009DD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Rect"/>
          <p:cNvSpPr/>
          <p:nvPr/>
        </p:nvSpPr>
        <p:spPr>
          <a:xfrm>
            <a:off x="841248" y="3877056"/>
            <a:ext cx="768096" cy="164592"/>
          </a:xfrm>
          <a:prstGeom prst="rect">
            <a:avLst/>
          </a:prstGeom>
          <a:solidFill>
            <a:srgbClr val="EAF7EA"/>
          </a:solidFill>
          <a:ln w="9525">
            <a:solidFill>
              <a:srgbClr val="CDE8D4"/>
            </a:solidFill>
          </a:ln>
        </p:spPr>
      </p:sp>
      <p:sp>
        <p:nvSpPr>
          <p:cNvPr id="17" name="Text"/>
          <p:cNvSpPr/>
          <p:nvPr/>
        </p:nvSpPr>
        <p:spPr>
          <a:xfrm>
            <a:off x="877824" y="3922776"/>
            <a:ext cx="694944" cy="548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58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PoE/DC12V</a:t>
            </a:r>
            <a:endParaRPr lang="zh-CN" sz="58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Rect"/>
          <p:cNvSpPr/>
          <p:nvPr/>
        </p:nvSpPr>
        <p:spPr>
          <a:xfrm>
            <a:off x="1737360" y="3877056"/>
            <a:ext cx="768096" cy="164592"/>
          </a:xfrm>
          <a:prstGeom prst="rect">
            <a:avLst/>
          </a:prstGeom>
          <a:solidFill>
            <a:srgbClr val="EAF7EA"/>
          </a:solidFill>
          <a:ln w="9525">
            <a:solidFill>
              <a:srgbClr val="CDE8D4"/>
            </a:solidFill>
          </a:ln>
        </p:spPr>
      </p:sp>
      <p:sp>
        <p:nvSpPr>
          <p:cNvPr id="19" name="Text"/>
          <p:cNvSpPr/>
          <p:nvPr/>
        </p:nvSpPr>
        <p:spPr>
          <a:xfrm>
            <a:off x="1773936" y="3922776"/>
            <a:ext cx="694944" cy="548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58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H.265</a:t>
            </a:r>
            <a:endParaRPr lang="zh-CN" sz="58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Rect"/>
          <p:cNvSpPr/>
          <p:nvPr/>
        </p:nvSpPr>
        <p:spPr>
          <a:xfrm>
            <a:off x="841248" y="4096512"/>
            <a:ext cx="768096" cy="164592"/>
          </a:xfrm>
          <a:prstGeom prst="rect">
            <a:avLst/>
          </a:prstGeom>
          <a:solidFill>
            <a:srgbClr val="EAF7EA"/>
          </a:solidFill>
          <a:ln w="9525">
            <a:solidFill>
              <a:srgbClr val="CDE8D4"/>
            </a:solidFill>
          </a:ln>
        </p:spPr>
      </p:sp>
      <p:sp>
        <p:nvSpPr>
          <p:cNvPr id="21" name="Text"/>
          <p:cNvSpPr/>
          <p:nvPr/>
        </p:nvSpPr>
        <p:spPr>
          <a:xfrm>
            <a:off x="877824" y="4142232"/>
            <a:ext cx="694944" cy="548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58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ONVIF</a:t>
            </a:r>
            <a:endParaRPr lang="zh-CN" sz="58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Rect"/>
          <p:cNvSpPr/>
          <p:nvPr/>
        </p:nvSpPr>
        <p:spPr>
          <a:xfrm>
            <a:off x="1737360" y="4096512"/>
            <a:ext cx="768096" cy="164592"/>
          </a:xfrm>
          <a:prstGeom prst="rect">
            <a:avLst/>
          </a:prstGeom>
          <a:solidFill>
            <a:srgbClr val="EAF7EA"/>
          </a:solidFill>
          <a:ln w="9525">
            <a:solidFill>
              <a:srgbClr val="CDE8D4"/>
            </a:solidFill>
          </a:ln>
        </p:spPr>
      </p:sp>
      <p:sp>
        <p:nvSpPr>
          <p:cNvPr id="23" name="Text"/>
          <p:cNvSpPr/>
          <p:nvPr/>
        </p:nvSpPr>
        <p:spPr>
          <a:xfrm>
            <a:off x="1773936" y="4142232"/>
            <a:ext cx="694944" cy="548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58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GB/T28181</a:t>
            </a:r>
            <a:endParaRPr lang="zh-CN" sz="58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Rect"/>
          <p:cNvSpPr/>
          <p:nvPr/>
        </p:nvSpPr>
        <p:spPr>
          <a:xfrm>
            <a:off x="3072384" y="1243584"/>
            <a:ext cx="621792" cy="530352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</p:sp>
      <p:sp>
        <p:nvSpPr>
          <p:cNvPr id="25" name="Text"/>
          <p:cNvSpPr/>
          <p:nvPr/>
        </p:nvSpPr>
        <p:spPr>
          <a:xfrm>
            <a:off x="3127248" y="1362456"/>
            <a:ext cx="512064" cy="1280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950" b="1">
                <a:solidFill>
                  <a:srgbClr val="4EA22E"/>
                </a:solidFill>
                <a:latin typeface="微软雅黑" panose="020B0503020204020204" charset="-122"/>
                <a:ea typeface="微软雅黑" panose="020B0503020204020204" charset="-122"/>
              </a:rPr>
              <a:t>400万</a:t>
            </a:r>
            <a:endParaRPr lang="zh-CN" sz="950" b="1">
              <a:solidFill>
                <a:srgbClr val="4EA22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Text"/>
          <p:cNvSpPr/>
          <p:nvPr/>
        </p:nvSpPr>
        <p:spPr>
          <a:xfrm>
            <a:off x="3127248" y="1572768"/>
            <a:ext cx="512064" cy="731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60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高清采集</a:t>
            </a:r>
            <a:endParaRPr lang="zh-CN" sz="60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Rect"/>
          <p:cNvSpPr/>
          <p:nvPr/>
        </p:nvSpPr>
        <p:spPr>
          <a:xfrm>
            <a:off x="3785616" y="1243584"/>
            <a:ext cx="621792" cy="530352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</p:sp>
      <p:sp>
        <p:nvSpPr>
          <p:cNvPr id="28" name="Text"/>
          <p:cNvSpPr/>
          <p:nvPr/>
        </p:nvSpPr>
        <p:spPr>
          <a:xfrm>
            <a:off x="3840480" y="1362456"/>
            <a:ext cx="512064" cy="1280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950" b="1">
                <a:solidFill>
                  <a:srgbClr val="009DDA"/>
                </a:solidFill>
                <a:latin typeface="微软雅黑" panose="020B0503020204020204" charset="-122"/>
                <a:ea typeface="微软雅黑" panose="020B0503020204020204" charset="-122"/>
              </a:rPr>
              <a:t>边缘AI</a:t>
            </a:r>
            <a:endParaRPr lang="zh-CN" sz="950" b="1">
              <a:solidFill>
                <a:srgbClr val="009DD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"/>
          <p:cNvSpPr/>
          <p:nvPr/>
        </p:nvSpPr>
        <p:spPr>
          <a:xfrm>
            <a:off x="3840480" y="1572768"/>
            <a:ext cx="512064" cy="731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60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本地推理</a:t>
            </a:r>
            <a:endParaRPr lang="zh-CN" sz="60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Rect"/>
          <p:cNvSpPr/>
          <p:nvPr/>
        </p:nvSpPr>
        <p:spPr>
          <a:xfrm>
            <a:off x="4498848" y="1243584"/>
            <a:ext cx="621792" cy="530352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</p:sp>
      <p:sp>
        <p:nvSpPr>
          <p:cNvPr id="31" name="Text"/>
          <p:cNvSpPr/>
          <p:nvPr/>
        </p:nvSpPr>
        <p:spPr>
          <a:xfrm>
            <a:off x="4553712" y="1362456"/>
            <a:ext cx="512064" cy="1280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950" b="1">
                <a:solidFill>
                  <a:srgbClr val="4EA22E"/>
                </a:solidFill>
                <a:latin typeface="微软雅黑" panose="020B0503020204020204" charset="-122"/>
                <a:ea typeface="微软雅黑" panose="020B0503020204020204" charset="-122"/>
              </a:rPr>
              <a:t>结构化</a:t>
            </a:r>
            <a:endParaRPr lang="zh-CN" sz="950" b="1">
              <a:solidFill>
                <a:srgbClr val="4EA22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Text"/>
          <p:cNvSpPr/>
          <p:nvPr/>
        </p:nvSpPr>
        <p:spPr>
          <a:xfrm>
            <a:off x="4553712" y="1572768"/>
            <a:ext cx="512064" cy="731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60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事件输出</a:t>
            </a:r>
            <a:endParaRPr lang="zh-CN" sz="60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Rect"/>
          <p:cNvSpPr/>
          <p:nvPr/>
        </p:nvSpPr>
        <p:spPr>
          <a:xfrm>
            <a:off x="5212080" y="1243584"/>
            <a:ext cx="621792" cy="530352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</p:sp>
      <p:sp>
        <p:nvSpPr>
          <p:cNvPr id="34" name="Text"/>
          <p:cNvSpPr/>
          <p:nvPr/>
        </p:nvSpPr>
        <p:spPr>
          <a:xfrm>
            <a:off x="5266944" y="1362456"/>
            <a:ext cx="512064" cy="1280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950" b="1">
                <a:solidFill>
                  <a:srgbClr val="009DDA"/>
                </a:solidFill>
                <a:latin typeface="微软雅黑" panose="020B0503020204020204" charset="-122"/>
                <a:ea typeface="微软雅黑" panose="020B0503020204020204" charset="-122"/>
              </a:rPr>
              <a:t>多联动</a:t>
            </a:r>
            <a:endParaRPr lang="zh-CN" sz="950" b="1">
              <a:solidFill>
                <a:srgbClr val="009DD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Text"/>
          <p:cNvSpPr/>
          <p:nvPr/>
        </p:nvSpPr>
        <p:spPr>
          <a:xfrm>
            <a:off x="5266944" y="1572768"/>
            <a:ext cx="512064" cy="731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60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门禁/平台</a:t>
            </a:r>
            <a:endParaRPr lang="zh-CN" sz="60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Rect"/>
          <p:cNvSpPr/>
          <p:nvPr/>
        </p:nvSpPr>
        <p:spPr>
          <a:xfrm>
            <a:off x="3017520" y="2029968"/>
            <a:ext cx="2852928" cy="2340864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</p:sp>
      <p:sp>
        <p:nvSpPr>
          <p:cNvPr id="37" name="Text"/>
          <p:cNvSpPr/>
          <p:nvPr/>
        </p:nvSpPr>
        <p:spPr>
          <a:xfrm>
            <a:off x="3218688" y="2212848"/>
            <a:ext cx="164592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122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项目相关主要参数</a:t>
            </a:r>
            <a:endParaRPr lang="zh-CN" sz="122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Rect"/>
          <p:cNvSpPr/>
          <p:nvPr/>
        </p:nvSpPr>
        <p:spPr>
          <a:xfrm>
            <a:off x="3218688" y="2578608"/>
            <a:ext cx="713232" cy="228600"/>
          </a:xfrm>
          <a:prstGeom prst="rect">
            <a:avLst/>
          </a:prstGeom>
          <a:solidFill>
            <a:srgbClr val="EAF7EA"/>
          </a:solidFill>
          <a:ln w="9525">
            <a:solidFill>
              <a:srgbClr val="D9EAF7"/>
            </a:solidFill>
          </a:ln>
        </p:spPr>
      </p:sp>
      <p:sp>
        <p:nvSpPr>
          <p:cNvPr id="39" name="Text"/>
          <p:cNvSpPr/>
          <p:nvPr/>
        </p:nvSpPr>
        <p:spPr>
          <a:xfrm>
            <a:off x="3310128" y="2651760"/>
            <a:ext cx="530352" cy="731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68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成像能力</a:t>
            </a:r>
            <a:endParaRPr lang="zh-CN" sz="68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Text"/>
          <p:cNvSpPr/>
          <p:nvPr/>
        </p:nvSpPr>
        <p:spPr>
          <a:xfrm>
            <a:off x="4041648" y="2651760"/>
            <a:ext cx="1700784" cy="731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64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2560x1440/2688x1520；25/30fps</a:t>
            </a:r>
            <a:endParaRPr lang="zh-CN" sz="64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Rect"/>
          <p:cNvSpPr/>
          <p:nvPr/>
        </p:nvSpPr>
        <p:spPr>
          <a:xfrm>
            <a:off x="3218688" y="2953512"/>
            <a:ext cx="713232" cy="228600"/>
          </a:xfrm>
          <a:prstGeom prst="rect">
            <a:avLst/>
          </a:prstGeom>
          <a:solidFill>
            <a:srgbClr val="EAF6FF"/>
          </a:solidFill>
          <a:ln w="9525">
            <a:solidFill>
              <a:srgbClr val="D9EAF7"/>
            </a:solidFill>
          </a:ln>
        </p:spPr>
      </p:sp>
      <p:sp>
        <p:nvSpPr>
          <p:cNvPr id="42" name="Text"/>
          <p:cNvSpPr/>
          <p:nvPr/>
        </p:nvSpPr>
        <p:spPr>
          <a:xfrm>
            <a:off x="3310128" y="3026664"/>
            <a:ext cx="530352" cy="731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68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网络接口</a:t>
            </a:r>
            <a:endParaRPr lang="zh-CN" sz="68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Text"/>
          <p:cNvSpPr/>
          <p:nvPr/>
        </p:nvSpPr>
        <p:spPr>
          <a:xfrm>
            <a:off x="4041648" y="3026664"/>
            <a:ext cx="1700784" cy="731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64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RJ45自适应；DC12V/PoE；本地存储</a:t>
            </a:r>
            <a:endParaRPr lang="zh-CN" sz="64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Rect"/>
          <p:cNvSpPr/>
          <p:nvPr/>
        </p:nvSpPr>
        <p:spPr>
          <a:xfrm>
            <a:off x="3218688" y="3328416"/>
            <a:ext cx="713232" cy="228600"/>
          </a:xfrm>
          <a:prstGeom prst="rect">
            <a:avLst/>
          </a:prstGeom>
          <a:solidFill>
            <a:srgbClr val="EAF7EA"/>
          </a:solidFill>
          <a:ln w="9525">
            <a:solidFill>
              <a:srgbClr val="D9EAF7"/>
            </a:solidFill>
          </a:ln>
        </p:spPr>
      </p:sp>
      <p:sp>
        <p:nvSpPr>
          <p:cNvPr id="45" name="Text"/>
          <p:cNvSpPr/>
          <p:nvPr/>
        </p:nvSpPr>
        <p:spPr>
          <a:xfrm>
            <a:off x="3310128" y="3401568"/>
            <a:ext cx="530352" cy="731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68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平台接入</a:t>
            </a:r>
            <a:endParaRPr lang="zh-CN" sz="68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Text"/>
          <p:cNvSpPr/>
          <p:nvPr/>
        </p:nvSpPr>
        <p:spPr>
          <a:xfrm>
            <a:off x="4041648" y="3401568"/>
            <a:ext cx="1700784" cy="731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64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RTSP、ONVIF、GB/T28181、HTTP/MQTT</a:t>
            </a:r>
            <a:endParaRPr lang="zh-CN" sz="64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Rect"/>
          <p:cNvSpPr/>
          <p:nvPr/>
        </p:nvSpPr>
        <p:spPr>
          <a:xfrm>
            <a:off x="3218688" y="3703320"/>
            <a:ext cx="713232" cy="228600"/>
          </a:xfrm>
          <a:prstGeom prst="rect">
            <a:avLst/>
          </a:prstGeom>
          <a:solidFill>
            <a:srgbClr val="EAF6FF"/>
          </a:solidFill>
          <a:ln w="9525">
            <a:solidFill>
              <a:srgbClr val="D9EAF7"/>
            </a:solidFill>
          </a:ln>
        </p:spPr>
      </p:sp>
      <p:sp>
        <p:nvSpPr>
          <p:cNvPr id="48" name="Text"/>
          <p:cNvSpPr/>
          <p:nvPr/>
        </p:nvSpPr>
        <p:spPr>
          <a:xfrm>
            <a:off x="3310128" y="3776472"/>
            <a:ext cx="530352" cy="731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68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AI算法</a:t>
            </a:r>
            <a:endParaRPr lang="zh-CN" sz="68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Text"/>
          <p:cNvSpPr/>
          <p:nvPr/>
        </p:nvSpPr>
        <p:spPr>
          <a:xfrm>
            <a:off x="4041648" y="3776472"/>
            <a:ext cx="1700784" cy="731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64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人脸/人形、人数、吸烟/烟雾、尾随/超时</a:t>
            </a:r>
            <a:endParaRPr lang="zh-CN" sz="64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Rect"/>
          <p:cNvSpPr/>
          <p:nvPr/>
        </p:nvSpPr>
        <p:spPr>
          <a:xfrm>
            <a:off x="6126480" y="1243584"/>
            <a:ext cx="2340864" cy="3127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</p:sp>
      <p:sp>
        <p:nvSpPr>
          <p:cNvPr id="51" name="Text"/>
          <p:cNvSpPr/>
          <p:nvPr/>
        </p:nvSpPr>
        <p:spPr>
          <a:xfrm>
            <a:off x="6309360" y="1444752"/>
            <a:ext cx="150876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/>
          </a:bodyPr>
          <a:lstStyle/>
          <a:p>
            <a:pPr algn="l">
              <a:spcAft>
                <a:spcPts val="250"/>
              </a:spcAft>
            </a:pPr>
            <a:r>
              <a:rPr lang="zh-CN" sz="112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软件</a:t>
            </a:r>
            <a:r>
              <a:rPr lang="zh-CN" sz="112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平台</a:t>
            </a:r>
            <a:endParaRPr lang="zh-CN" sz="112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2" name="Smoking dashboard mas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60" y="1755648"/>
            <a:ext cx="1938528" cy="1088136"/>
          </a:xfrm>
          <a:prstGeom prst="rect">
            <a:avLst/>
          </a:prstGeom>
        </p:spPr>
      </p:pic>
      <p:sp>
        <p:nvSpPr>
          <p:cNvPr id="53" name="Text"/>
          <p:cNvSpPr/>
          <p:nvPr/>
        </p:nvSpPr>
        <p:spPr>
          <a:xfrm>
            <a:off x="6309360" y="3054096"/>
            <a:ext cx="1901952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71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汇聚边缘设备信息，大屏</a:t>
            </a:r>
            <a:r>
              <a:rPr lang="zh-CN" sz="71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展示</a:t>
            </a:r>
            <a:endParaRPr lang="zh-CN" sz="71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Aft>
                <a:spcPts val="250"/>
              </a:spcAft>
            </a:pPr>
            <a:r>
              <a:rPr lang="zh-CN" sz="71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数据统计，报警分析，日志查看</a:t>
            </a:r>
            <a:r>
              <a:rPr lang="zh-CN" sz="71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等。</a:t>
            </a:r>
            <a:endParaRPr lang="zh-CN" sz="71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Rect"/>
          <p:cNvSpPr/>
          <p:nvPr/>
        </p:nvSpPr>
        <p:spPr>
          <a:xfrm>
            <a:off x="6309360" y="3566160"/>
            <a:ext cx="1920240" cy="438912"/>
          </a:xfrm>
          <a:prstGeom prst="rect">
            <a:avLst/>
          </a:prstGeom>
          <a:solidFill>
            <a:srgbClr val="EAF7EA"/>
          </a:solidFill>
          <a:ln w="9525">
            <a:solidFill>
              <a:srgbClr val="CDE8D4"/>
            </a:solidFill>
          </a:ln>
        </p:spPr>
      </p:sp>
      <p:sp>
        <p:nvSpPr>
          <p:cNvPr id="55" name="Text"/>
          <p:cNvSpPr/>
          <p:nvPr/>
        </p:nvSpPr>
        <p:spPr>
          <a:xfrm>
            <a:off x="6455664" y="3703320"/>
            <a:ext cx="1627632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72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联动门禁、语音提示、通风除味、告警中心和事件台账。</a:t>
            </a:r>
            <a:endParaRPr lang="zh-CN" sz="72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Text"/>
          <p:cNvSpPr/>
          <p:nvPr/>
        </p:nvSpPr>
        <p:spPr>
          <a:xfrm>
            <a:off x="786384" y="4498848"/>
            <a:ext cx="7452360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85000" lnSpcReduction="10000"/>
          </a:bodyPr>
          <a:lstStyle/>
          <a:p>
            <a:pPr algn="l">
              <a:spcAft>
                <a:spcPts val="250"/>
              </a:spcAft>
            </a:pPr>
            <a:r>
              <a:rPr lang="zh-CN" sz="730" b="1">
                <a:solidFill>
                  <a:srgbClr val="D64045"/>
                </a:solidFill>
                <a:latin typeface="微软雅黑" panose="020B0503020204020204" charset="-122"/>
                <a:ea typeface="微软雅黑" panose="020B0503020204020204" charset="-122"/>
              </a:rPr>
              <a:t>隐私边界：部署在入口、洗手区、公共过道或吸烟室入口，不进入厕位内部。</a:t>
            </a:r>
            <a:endParaRPr lang="zh-CN" sz="730" b="1">
              <a:solidFill>
                <a:srgbClr val="D6404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Rect"/>
          <p:cNvSpPr/>
          <p:nvPr/>
        </p:nvSpPr>
        <p:spPr>
          <a:xfrm>
            <a:off x="0" y="0"/>
            <a:ext cx="9144000" cy="100584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Text"/>
          <p:cNvSpPr/>
          <p:nvPr/>
        </p:nvSpPr>
        <p:spPr>
          <a:xfrm>
            <a:off x="566928" y="365760"/>
            <a:ext cx="713232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2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预期价值与方案亮点</a:t>
            </a:r>
            <a:endParaRPr lang="zh-CN" sz="2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"/>
          <p:cNvSpPr/>
          <p:nvPr/>
        </p:nvSpPr>
        <p:spPr>
          <a:xfrm>
            <a:off x="585216" y="786384"/>
            <a:ext cx="740664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0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把厕所使用、禁烟管理和吸烟室制度执行转为可视、可控、可追溯</a:t>
            </a:r>
            <a:endParaRPr lang="zh-CN" sz="10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ect"/>
          <p:cNvSpPr/>
          <p:nvPr/>
        </p:nvSpPr>
        <p:spPr>
          <a:xfrm>
            <a:off x="566928" y="1133856"/>
            <a:ext cx="987552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Rect"/>
          <p:cNvSpPr/>
          <p:nvPr/>
        </p:nvSpPr>
        <p:spPr>
          <a:xfrm>
            <a:off x="1609344" y="1133856"/>
            <a:ext cx="420624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Rect"/>
          <p:cNvSpPr/>
          <p:nvPr/>
        </p:nvSpPr>
        <p:spPr>
          <a:xfrm>
            <a:off x="530352" y="4718304"/>
            <a:ext cx="8065008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"/>
          <p:cNvSpPr/>
          <p:nvPr/>
        </p:nvSpPr>
        <p:spPr>
          <a:xfrm>
            <a:off x="566928" y="4773168"/>
            <a:ext cx="649224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750" dirty="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智慧厕所与吸烟区智能管控方案 | 广州通微智慧科技有限公司</a:t>
            </a:r>
            <a:endParaRPr lang="zh-CN" sz="750" dirty="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"/>
          <p:cNvSpPr/>
          <p:nvPr/>
        </p:nvSpPr>
        <p:spPr>
          <a:xfrm>
            <a:off x="8046720" y="4773168"/>
            <a:ext cx="50292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8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16</a:t>
            </a:r>
            <a:endParaRPr lang="zh-CN" sz="8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Rect"/>
          <p:cNvSpPr/>
          <p:nvPr/>
        </p:nvSpPr>
        <p:spPr>
          <a:xfrm>
            <a:off x="658368" y="1243584"/>
            <a:ext cx="1572768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Text"/>
          <p:cNvSpPr/>
          <p:nvPr/>
        </p:nvSpPr>
        <p:spPr>
          <a:xfrm>
            <a:off x="768096" y="1426464"/>
            <a:ext cx="1353312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2200" b="1">
                <a:solidFill>
                  <a:srgbClr val="4EA22E"/>
                </a:solidFill>
                <a:latin typeface="微软雅黑" panose="020B0503020204020204" charset="-122"/>
                <a:ea typeface="微软雅黑" panose="020B0503020204020204" charset="-122"/>
              </a:rPr>
              <a:t>≤30s</a:t>
            </a:r>
            <a:endParaRPr lang="zh-CN" sz="2200" b="1">
              <a:solidFill>
                <a:srgbClr val="4EA22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Text"/>
          <p:cNvSpPr/>
          <p:nvPr/>
        </p:nvSpPr>
        <p:spPr>
          <a:xfrm>
            <a:off x="795528" y="1883664"/>
            <a:ext cx="129844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9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告警响应</a:t>
            </a:r>
            <a:endParaRPr lang="zh-CN" sz="9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Rect"/>
          <p:cNvSpPr/>
          <p:nvPr/>
        </p:nvSpPr>
        <p:spPr>
          <a:xfrm>
            <a:off x="2560320" y="1243584"/>
            <a:ext cx="1572768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Text"/>
          <p:cNvSpPr/>
          <p:nvPr/>
        </p:nvSpPr>
        <p:spPr>
          <a:xfrm>
            <a:off x="2670048" y="1426464"/>
            <a:ext cx="1353312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2200" b="1">
                <a:solidFill>
                  <a:srgbClr val="009DDA"/>
                </a:solidFill>
                <a:latin typeface="微软雅黑" panose="020B0503020204020204" charset="-122"/>
                <a:ea typeface="微软雅黑" panose="020B0503020204020204" charset="-122"/>
              </a:rPr>
              <a:t>4人</a:t>
            </a:r>
            <a:endParaRPr lang="zh-CN" sz="2200" b="1">
              <a:solidFill>
                <a:srgbClr val="009DD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Text"/>
          <p:cNvSpPr/>
          <p:nvPr/>
        </p:nvSpPr>
        <p:spPr>
          <a:xfrm>
            <a:off x="2697480" y="1883664"/>
            <a:ext cx="129844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9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容量硬约束</a:t>
            </a:r>
            <a:endParaRPr lang="zh-CN" sz="9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Rect"/>
          <p:cNvSpPr/>
          <p:nvPr/>
        </p:nvSpPr>
        <p:spPr>
          <a:xfrm>
            <a:off x="4462272" y="1243584"/>
            <a:ext cx="1572768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Text"/>
          <p:cNvSpPr/>
          <p:nvPr/>
        </p:nvSpPr>
        <p:spPr>
          <a:xfrm>
            <a:off x="4572000" y="1426464"/>
            <a:ext cx="1353312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2200" b="1">
                <a:solidFill>
                  <a:srgbClr val="4EA22E"/>
                </a:solidFill>
                <a:latin typeface="微软雅黑" panose="020B0503020204020204" charset="-122"/>
                <a:ea typeface="微软雅黑" panose="020B0503020204020204" charset="-122"/>
              </a:rPr>
              <a:t>20min</a:t>
            </a:r>
            <a:endParaRPr lang="zh-CN" sz="2200" b="1">
              <a:solidFill>
                <a:srgbClr val="4EA22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Text"/>
          <p:cNvSpPr/>
          <p:nvPr/>
        </p:nvSpPr>
        <p:spPr>
          <a:xfrm>
            <a:off x="4599432" y="1883664"/>
            <a:ext cx="129844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9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厕所占用预警</a:t>
            </a:r>
            <a:endParaRPr lang="zh-CN" sz="9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Rect"/>
          <p:cNvSpPr/>
          <p:nvPr/>
        </p:nvSpPr>
        <p:spPr>
          <a:xfrm>
            <a:off x="6364224" y="1243584"/>
            <a:ext cx="1572768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Text"/>
          <p:cNvSpPr/>
          <p:nvPr/>
        </p:nvSpPr>
        <p:spPr>
          <a:xfrm>
            <a:off x="6473952" y="1426464"/>
            <a:ext cx="1353312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2200" b="1">
                <a:solidFill>
                  <a:srgbClr val="009DDA"/>
                </a:solidFill>
                <a:latin typeface="微软雅黑" panose="020B0503020204020204" charset="-122"/>
                <a:ea typeface="微软雅黑" panose="020B0503020204020204" charset="-122"/>
              </a:rPr>
              <a:t>2次/天</a:t>
            </a:r>
            <a:endParaRPr lang="zh-CN" sz="2200" b="1">
              <a:solidFill>
                <a:srgbClr val="009DD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Text"/>
          <p:cNvSpPr/>
          <p:nvPr/>
        </p:nvSpPr>
        <p:spPr>
          <a:xfrm>
            <a:off x="6501384" y="1883664"/>
            <a:ext cx="129844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95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员工抽烟次数</a:t>
            </a:r>
            <a:endParaRPr lang="zh-CN" sz="95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Rect"/>
          <p:cNvSpPr/>
          <p:nvPr/>
        </p:nvSpPr>
        <p:spPr>
          <a:xfrm>
            <a:off x="749808" y="2633472"/>
            <a:ext cx="315468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Rect"/>
          <p:cNvSpPr/>
          <p:nvPr/>
        </p:nvSpPr>
        <p:spPr>
          <a:xfrm>
            <a:off x="749808" y="2633472"/>
            <a:ext cx="73152" cy="566928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Text"/>
          <p:cNvSpPr/>
          <p:nvPr/>
        </p:nvSpPr>
        <p:spPr>
          <a:xfrm>
            <a:off x="914400" y="2752344"/>
            <a:ext cx="286207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场景精准</a:t>
            </a:r>
            <a:endParaRPr lang="zh-CN" sz="1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Text"/>
          <p:cNvSpPr/>
          <p:nvPr/>
        </p:nvSpPr>
        <p:spPr>
          <a:xfrm>
            <a:off x="914400" y="3072384"/>
            <a:ext cx="2862072" cy="640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700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78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围绕厕所、厕位、吸烟室和员工制度建设，不做泛化堆砌</a:t>
            </a:r>
            <a:endParaRPr lang="zh-CN" sz="78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Rect"/>
          <p:cNvSpPr/>
          <p:nvPr/>
        </p:nvSpPr>
        <p:spPr>
          <a:xfrm>
            <a:off x="4480560" y="2633472"/>
            <a:ext cx="315468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Rect"/>
          <p:cNvSpPr/>
          <p:nvPr/>
        </p:nvSpPr>
        <p:spPr>
          <a:xfrm>
            <a:off x="4480560" y="2633472"/>
            <a:ext cx="73152" cy="566928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Text"/>
          <p:cNvSpPr/>
          <p:nvPr/>
        </p:nvSpPr>
        <p:spPr>
          <a:xfrm>
            <a:off x="4645152" y="2752344"/>
            <a:ext cx="286207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利旧优先</a:t>
            </a:r>
            <a:endParaRPr lang="zh-CN" sz="1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Text"/>
          <p:cNvSpPr/>
          <p:nvPr/>
        </p:nvSpPr>
        <p:spPr>
          <a:xfrm>
            <a:off x="4645152" y="3072384"/>
            <a:ext cx="2862072" cy="640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700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78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存量中控熵基门禁继续使用，降低重复投资和改造风险</a:t>
            </a:r>
            <a:endParaRPr lang="zh-CN" sz="78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Rect"/>
          <p:cNvSpPr/>
          <p:nvPr/>
        </p:nvSpPr>
        <p:spPr>
          <a:xfrm>
            <a:off x="749808" y="3401568"/>
            <a:ext cx="315468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Rect"/>
          <p:cNvSpPr/>
          <p:nvPr/>
        </p:nvSpPr>
        <p:spPr>
          <a:xfrm>
            <a:off x="749808" y="3401568"/>
            <a:ext cx="73152" cy="566928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Text"/>
          <p:cNvSpPr/>
          <p:nvPr/>
        </p:nvSpPr>
        <p:spPr>
          <a:xfrm>
            <a:off x="914400" y="3520440"/>
            <a:ext cx="286207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规则闭环</a:t>
            </a:r>
            <a:endParaRPr lang="zh-CN" sz="1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Text"/>
          <p:cNvSpPr/>
          <p:nvPr/>
        </p:nvSpPr>
        <p:spPr>
          <a:xfrm>
            <a:off x="914400" y="3840480"/>
            <a:ext cx="2862072" cy="640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700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78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从识别、开门、计时、拒绝到告警均有记录可查</a:t>
            </a:r>
            <a:endParaRPr lang="zh-CN" sz="78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Rect"/>
          <p:cNvSpPr/>
          <p:nvPr/>
        </p:nvSpPr>
        <p:spPr>
          <a:xfrm>
            <a:off x="4480560" y="3401568"/>
            <a:ext cx="315468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Rect"/>
          <p:cNvSpPr/>
          <p:nvPr/>
        </p:nvSpPr>
        <p:spPr>
          <a:xfrm>
            <a:off x="4480560" y="3401568"/>
            <a:ext cx="73152" cy="566928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" name="Text"/>
          <p:cNvSpPr/>
          <p:nvPr/>
        </p:nvSpPr>
        <p:spPr>
          <a:xfrm>
            <a:off x="4645152" y="3520440"/>
            <a:ext cx="286207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400" b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</a:rPr>
              <a:t>可扩展</a:t>
            </a:r>
            <a:endParaRPr lang="zh-CN" sz="1400" b="1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Text"/>
          <p:cNvSpPr/>
          <p:nvPr/>
        </p:nvSpPr>
        <p:spPr>
          <a:xfrm>
            <a:off x="4645152" y="3840480"/>
            <a:ext cx="2862072" cy="640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 fontScale="70000" lnSpcReduction="20000"/>
          </a:bodyPr>
          <a:lstStyle/>
          <a:p>
            <a:pPr algn="l">
              <a:spcAft>
                <a:spcPts val="250"/>
              </a:spcAft>
            </a:pPr>
            <a:r>
              <a:rPr lang="zh-CN" sz="78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后续可扩展巡检、清洁工单、环境联动和更多楼栋点位</a:t>
            </a:r>
            <a:endParaRPr lang="zh-CN" sz="78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Background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sp>
        <p:nvSpPr>
          <p:cNvPr id="2" name="Shape 2"/>
          <p:cNvSpPr/>
          <p:nvPr/>
        </p:nvSpPr>
        <p:spPr>
          <a:xfrm>
            <a:off x="0" y="0"/>
            <a:ext cx="9144000" cy="804672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Shape 3"/>
          <p:cNvSpPr/>
          <p:nvPr/>
        </p:nvSpPr>
        <p:spPr>
          <a:xfrm>
            <a:off x="0" y="0"/>
            <a:ext cx="146304" cy="5143500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/>
        </p:txBody>
      </p:sp>
      <p:sp>
        <p:nvSpPr>
          <p:cNvPr id="4" name="Text 4"/>
          <p:cNvSpPr txBox="1"/>
          <p:nvPr/>
        </p:nvSpPr>
        <p:spPr>
          <a:xfrm>
            <a:off x="411480" y="228600"/>
            <a:ext cx="512064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lang="zh-CN" altLang="en-US" sz="2200" b="1" dirty="0">
                <a:solidFill>
                  <a:srgbClr val="003C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公司</a:t>
            </a:r>
            <a:r>
              <a:rPr sz="2200" b="1" dirty="0" err="1">
                <a:solidFill>
                  <a:srgbClr val="003C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简介</a:t>
            </a:r>
            <a:endParaRPr sz="2200" b="1" dirty="0">
              <a:solidFill>
                <a:srgbClr val="003C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 5"/>
          <p:cNvSpPr txBox="1"/>
          <p:nvPr/>
        </p:nvSpPr>
        <p:spPr>
          <a:xfrm>
            <a:off x="420624" y="548640"/>
            <a:ext cx="530352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00" dirty="0" err="1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工业级</a:t>
            </a:r>
            <a:r>
              <a:rPr sz="900" dirty="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dirty="0" err="1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AIoT</a:t>
            </a:r>
            <a:r>
              <a:rPr sz="900" dirty="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dirty="0" err="1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智慧运维产品和方案提供商</a:t>
            </a:r>
            <a:endParaRPr sz="900" dirty="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48640" y="960120"/>
            <a:ext cx="2880360" cy="3456432"/>
          </a:xfrm>
          <a:prstGeom prst="roundRect">
            <a:avLst/>
          </a:prstGeom>
          <a:solidFill>
            <a:srgbClr val="EAF6FF"/>
          </a:solidFill>
          <a:ln w="12700">
            <a:solidFill>
              <a:srgbClr val="D9EAF7"/>
            </a:solidFill>
          </a:ln>
        </p:spPr>
        <p:txBody>
          <a:bodyPr/>
          <a:lstStyle/>
          <a:p/>
        </p:txBody>
      </p:sp>
      <p:sp>
        <p:nvSpPr>
          <p:cNvPr id="8" name="Text 8"/>
          <p:cNvSpPr txBox="1"/>
          <p:nvPr/>
        </p:nvSpPr>
        <p:spPr>
          <a:xfrm>
            <a:off x="786384" y="1152144"/>
            <a:ext cx="21945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600" b="1">
                <a:solidFill>
                  <a:srgbClr val="003C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公司定位</a:t>
            </a:r>
            <a:endParaRPr sz="1600" b="1">
              <a:solidFill>
                <a:srgbClr val="003C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 9"/>
          <p:cNvSpPr txBox="1"/>
          <p:nvPr/>
        </p:nvSpPr>
        <p:spPr>
          <a:xfrm>
            <a:off x="786384" y="1609344"/>
            <a:ext cx="2212848" cy="23317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lang="zh-CN" altLang="en-US" sz="920" dirty="0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广州</a:t>
            </a:r>
            <a:r>
              <a:rPr sz="920" dirty="0" err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通微</a:t>
            </a:r>
            <a:r>
              <a:rPr lang="zh-CN" altLang="en-US" sz="920" dirty="0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智慧科技有限公司</a:t>
            </a:r>
            <a:r>
              <a:rPr sz="920" dirty="0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 AI + IoT </a:t>
            </a:r>
            <a:r>
              <a:rPr sz="920" dirty="0" err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为基础，将现场感知、边缘智能、云</a:t>
            </a:r>
            <a:r>
              <a:rPr sz="920" dirty="0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20" dirty="0" err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本地平台、AI</a:t>
            </a:r>
            <a:r>
              <a:rPr sz="920" dirty="0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20" dirty="0" err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分析和运维闭环整合为可复用底座</a:t>
            </a:r>
            <a:r>
              <a:rPr sz="920" dirty="0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920" dirty="0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spcAft>
                <a:spcPts val="300"/>
              </a:spcAft>
            </a:pPr>
            <a:r>
              <a:rPr sz="920" dirty="0" err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公司座落于广州科学城，具备自主研发、快速定制和系统集成能力</a:t>
            </a:r>
            <a:r>
              <a:rPr sz="920" dirty="0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920" dirty="0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spcAft>
                <a:spcPts val="300"/>
              </a:spcAft>
            </a:pPr>
            <a:r>
              <a:rPr sz="920" dirty="0" err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通微不局限于单一行业，而是把同一套智慧运维能力封装到公共设施、机房动环、能源碳能、农业水产、城市生态和工业设备联网等场景</a:t>
            </a:r>
            <a:r>
              <a:rPr sz="920" dirty="0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920" dirty="0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Shape 10"/>
          <p:cNvSpPr/>
          <p:nvPr/>
        </p:nvSpPr>
        <p:spPr>
          <a:xfrm>
            <a:off x="3703320" y="1005840"/>
            <a:ext cx="1325880" cy="7863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/>
        </p:txBody>
      </p:sp>
      <p:sp>
        <p:nvSpPr>
          <p:cNvPr id="11" name="Text 11"/>
          <p:cNvSpPr txBox="1"/>
          <p:nvPr/>
        </p:nvSpPr>
        <p:spPr>
          <a:xfrm>
            <a:off x="3794760" y="1115568"/>
            <a:ext cx="114300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009D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质量体系</a:t>
            </a:r>
            <a:endParaRPr sz="1200" b="1">
              <a:solidFill>
                <a:srgbClr val="009D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 12"/>
          <p:cNvSpPr txBox="1"/>
          <p:nvPr/>
        </p:nvSpPr>
        <p:spPr>
          <a:xfrm>
            <a:off x="3794760" y="1389888"/>
            <a:ext cx="114300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0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ISO 9001 认证</a:t>
            </a:r>
            <a:endParaRPr sz="80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Shape 13"/>
          <p:cNvSpPr/>
          <p:nvPr/>
        </p:nvSpPr>
        <p:spPr>
          <a:xfrm>
            <a:off x="5276088" y="1005840"/>
            <a:ext cx="1325880" cy="7863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/>
        </p:txBody>
      </p:sp>
      <p:sp>
        <p:nvSpPr>
          <p:cNvPr id="14" name="Text 14"/>
          <p:cNvSpPr txBox="1"/>
          <p:nvPr/>
        </p:nvSpPr>
        <p:spPr>
          <a:xfrm>
            <a:off x="5367528" y="1115568"/>
            <a:ext cx="114300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009D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知识产权</a:t>
            </a:r>
            <a:endParaRPr sz="1200" b="1">
              <a:solidFill>
                <a:srgbClr val="009D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 15"/>
          <p:cNvSpPr txBox="1"/>
          <p:nvPr/>
        </p:nvSpPr>
        <p:spPr>
          <a:xfrm>
            <a:off x="5367528" y="1389888"/>
            <a:ext cx="114300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0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专利/软著/检测资料完备</a:t>
            </a:r>
            <a:endParaRPr sz="80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Shape 16"/>
          <p:cNvSpPr/>
          <p:nvPr/>
        </p:nvSpPr>
        <p:spPr>
          <a:xfrm>
            <a:off x="6848856" y="1005840"/>
            <a:ext cx="1325880" cy="7863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/>
        </p:txBody>
      </p:sp>
      <p:sp>
        <p:nvSpPr>
          <p:cNvPr id="17" name="Text 17"/>
          <p:cNvSpPr txBox="1"/>
          <p:nvPr/>
        </p:nvSpPr>
        <p:spPr>
          <a:xfrm>
            <a:off x="6940296" y="1115568"/>
            <a:ext cx="114300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009D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研发能力</a:t>
            </a:r>
            <a:endParaRPr sz="1200" b="1">
              <a:solidFill>
                <a:srgbClr val="009D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Text 18"/>
          <p:cNvSpPr txBox="1"/>
          <p:nvPr/>
        </p:nvSpPr>
        <p:spPr>
          <a:xfrm>
            <a:off x="6940296" y="1389888"/>
            <a:ext cx="114300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80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自主研发与快速定制</a:t>
            </a:r>
            <a:endParaRPr sz="80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Shape 19"/>
          <p:cNvSpPr/>
          <p:nvPr/>
        </p:nvSpPr>
        <p:spPr>
          <a:xfrm>
            <a:off x="3703320" y="2029968"/>
            <a:ext cx="1874520" cy="1005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/>
        </p:txBody>
      </p:sp>
      <p:sp>
        <p:nvSpPr>
          <p:cNvPr id="20" name="Shape 20"/>
          <p:cNvSpPr/>
          <p:nvPr/>
        </p:nvSpPr>
        <p:spPr>
          <a:xfrm>
            <a:off x="3703320" y="2029968"/>
            <a:ext cx="64008" cy="1005840"/>
          </a:xfrm>
          <a:prstGeom prst="round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Text 21"/>
          <p:cNvSpPr txBox="1"/>
          <p:nvPr/>
        </p:nvSpPr>
        <p:spPr>
          <a:xfrm>
            <a:off x="3867912" y="2121408"/>
            <a:ext cx="1581912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003C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产品体系</a:t>
            </a:r>
            <a:endParaRPr sz="1200" b="1">
              <a:solidFill>
                <a:srgbClr val="003C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Text 22"/>
          <p:cNvSpPr txBox="1"/>
          <p:nvPr/>
        </p:nvSpPr>
        <p:spPr>
          <a:xfrm>
            <a:off x="3867912" y="2386584"/>
            <a:ext cx="1581912" cy="5760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20" dirty="0" err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AIoT平台</a:t>
            </a:r>
            <a:endParaRPr sz="920" dirty="0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spcAft>
                <a:spcPts val="300"/>
              </a:spcAft>
            </a:pPr>
            <a:r>
              <a:rPr sz="920" dirty="0" err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边缘智能网关</a:t>
            </a:r>
            <a:endParaRPr sz="920" dirty="0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spcAft>
                <a:spcPts val="300"/>
              </a:spcAft>
            </a:pPr>
            <a:r>
              <a:rPr sz="920" dirty="0" err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感知控制与报警终端</a:t>
            </a:r>
            <a:endParaRPr sz="920" dirty="0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Shape 23"/>
          <p:cNvSpPr/>
          <p:nvPr/>
        </p:nvSpPr>
        <p:spPr>
          <a:xfrm>
            <a:off x="5797296" y="2029968"/>
            <a:ext cx="1874520" cy="1005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/>
        </p:txBody>
      </p:sp>
      <p:sp>
        <p:nvSpPr>
          <p:cNvPr id="24" name="Shape 24"/>
          <p:cNvSpPr/>
          <p:nvPr/>
        </p:nvSpPr>
        <p:spPr>
          <a:xfrm>
            <a:off x="5797296" y="2029968"/>
            <a:ext cx="64008" cy="1005840"/>
          </a:xfrm>
          <a:prstGeom prst="round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/>
        </p:txBody>
      </p:sp>
      <p:sp>
        <p:nvSpPr>
          <p:cNvPr id="25" name="Text 25"/>
          <p:cNvSpPr txBox="1"/>
          <p:nvPr/>
        </p:nvSpPr>
        <p:spPr>
          <a:xfrm>
            <a:off x="5961888" y="2121408"/>
            <a:ext cx="1581912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003C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核心能力</a:t>
            </a:r>
            <a:endParaRPr sz="1200" b="1">
              <a:solidFill>
                <a:srgbClr val="003C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Text 26"/>
          <p:cNvSpPr txBox="1"/>
          <p:nvPr/>
        </p:nvSpPr>
        <p:spPr>
          <a:xfrm>
            <a:off x="5961888" y="2386584"/>
            <a:ext cx="1581912" cy="5760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20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端边云一体</a:t>
            </a:r>
            <a:endParaRPr sz="920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spcAft>
                <a:spcPts val="300"/>
              </a:spcAft>
            </a:pPr>
            <a:r>
              <a:rPr sz="920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多协议接入与本地联动</a:t>
            </a:r>
            <a:endParaRPr sz="920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spcAft>
                <a:spcPts val="300"/>
              </a:spcAft>
            </a:pPr>
            <a:r>
              <a:rPr sz="920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AI分析与运维闭环</a:t>
            </a:r>
            <a:endParaRPr sz="920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Shape 27"/>
          <p:cNvSpPr/>
          <p:nvPr/>
        </p:nvSpPr>
        <p:spPr>
          <a:xfrm>
            <a:off x="3703320" y="3310128"/>
            <a:ext cx="3968496" cy="1005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/>
        </p:txBody>
      </p:sp>
      <p:sp>
        <p:nvSpPr>
          <p:cNvPr id="28" name="Shape 28"/>
          <p:cNvSpPr/>
          <p:nvPr/>
        </p:nvSpPr>
        <p:spPr>
          <a:xfrm>
            <a:off x="3703320" y="3310128"/>
            <a:ext cx="64008" cy="1005840"/>
          </a:xfrm>
          <a:prstGeom prst="round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/>
        </p:txBody>
      </p:sp>
      <p:sp>
        <p:nvSpPr>
          <p:cNvPr id="29" name="Text 29"/>
          <p:cNvSpPr txBox="1"/>
          <p:nvPr/>
        </p:nvSpPr>
        <p:spPr>
          <a:xfrm>
            <a:off x="3867912" y="3401568"/>
            <a:ext cx="3675888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003C7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业务场景</a:t>
            </a:r>
            <a:endParaRPr sz="1200" b="1">
              <a:solidFill>
                <a:srgbClr val="003C7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Text 30"/>
          <p:cNvSpPr txBox="1"/>
          <p:nvPr/>
        </p:nvSpPr>
        <p:spPr>
          <a:xfrm>
            <a:off x="3867912" y="3666744"/>
            <a:ext cx="3675888" cy="5760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>
              <a:spcAft>
                <a:spcPts val="300"/>
              </a:spcAft>
            </a:pPr>
            <a:r>
              <a:rPr sz="920" dirty="0" err="1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公共设施、机房动环、能源碳能、农业水产、城市生态、工业设备联网六类智慧运维场景</a:t>
            </a:r>
            <a:r>
              <a:rPr sz="920" dirty="0">
                <a:solidFill>
                  <a:srgbClr val="1532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920" dirty="0">
              <a:solidFill>
                <a:srgbClr val="15324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Shape 31"/>
          <p:cNvSpPr/>
          <p:nvPr/>
        </p:nvSpPr>
        <p:spPr>
          <a:xfrm>
            <a:off x="320040" y="4727448"/>
            <a:ext cx="8183880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/>
        </p:txBody>
      </p:sp>
      <p:sp>
        <p:nvSpPr>
          <p:cNvPr id="32" name="Text 32"/>
          <p:cNvSpPr txBox="1"/>
          <p:nvPr/>
        </p:nvSpPr>
        <p:spPr>
          <a:xfrm>
            <a:off x="347472" y="4754880"/>
            <a:ext cx="45720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>
              <a:spcAft>
                <a:spcPts val="250"/>
              </a:spcAft>
            </a:pPr>
            <a:r>
              <a:rPr lang="zh-CN" altLang="zh-CN" sz="800" dirty="0">
                <a:solidFill>
                  <a:srgbClr val="5B6F82"/>
                </a:solidFill>
                <a:latin typeface="微软雅黑" panose="020B0503020204020204" charset="-122"/>
                <a:ea typeface="微软雅黑" panose="020B0503020204020204" charset="-122"/>
              </a:rPr>
              <a:t>智慧厕所与吸烟区智能管控方案 | 广州通微智慧科技有限公司</a:t>
            </a:r>
            <a:endParaRPr lang="zh-CN" altLang="zh-CN" sz="800" dirty="0">
              <a:solidFill>
                <a:srgbClr val="5B6F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Text 33"/>
          <p:cNvSpPr txBox="1"/>
          <p:nvPr/>
        </p:nvSpPr>
        <p:spPr>
          <a:xfrm>
            <a:off x="8028432" y="4727448"/>
            <a:ext cx="38404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r">
              <a:spcAft>
                <a:spcPts val="300"/>
              </a:spcAft>
            </a:pPr>
            <a:r>
              <a:rPr sz="1000" b="1">
                <a:solidFill>
                  <a:srgbClr val="009DD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sz="1000" b="1">
              <a:solidFill>
                <a:srgbClr val="009DD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12A5C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Rect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Text"/>
          <p:cNvSpPr/>
          <p:nvPr/>
        </p:nvSpPr>
        <p:spPr>
          <a:xfrm>
            <a:off x="822960" y="1234440"/>
            <a:ext cx="713232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2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智慧赋能，厕所与吸烟区精细化管控</a:t>
            </a:r>
            <a:endParaRPr lang="zh-CN" sz="2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"/>
          <p:cNvSpPr/>
          <p:nvPr/>
        </p:nvSpPr>
        <p:spPr>
          <a:xfrm>
            <a:off x="1417320" y="2057400"/>
            <a:ext cx="630936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300">
                <a:solidFill>
                  <a:srgbClr val="D9EAF7"/>
                </a:solidFill>
                <a:latin typeface="微软雅黑" panose="020B0503020204020204" charset="-122"/>
                <a:ea typeface="微软雅黑" panose="020B0503020204020204" charset="-122"/>
              </a:rPr>
              <a:t>占用可视  ·  禁烟可管  ·  门禁可控  ·  事件可追</a:t>
            </a:r>
            <a:endParaRPr lang="zh-CN" sz="1300">
              <a:solidFill>
                <a:srgbClr val="D9EAF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ect"/>
          <p:cNvSpPr/>
          <p:nvPr/>
        </p:nvSpPr>
        <p:spPr>
          <a:xfrm>
            <a:off x="1874520" y="2889504"/>
            <a:ext cx="1143000" cy="365760"/>
          </a:xfrm>
          <a:prstGeom prst="rect">
            <a:avLst/>
          </a:prstGeom>
          <a:solidFill>
            <a:srgbClr val="0F5EA8"/>
          </a:solidFill>
          <a:ln w="9525">
            <a:solidFill>
              <a:srgbClr val="4EA22E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Text"/>
          <p:cNvSpPr/>
          <p:nvPr/>
        </p:nvSpPr>
        <p:spPr>
          <a:xfrm>
            <a:off x="1920240" y="2971800"/>
            <a:ext cx="10515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9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人员匹配</a:t>
            </a:r>
            <a:endParaRPr lang="zh-CN" sz="9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Rect"/>
          <p:cNvSpPr/>
          <p:nvPr/>
        </p:nvSpPr>
        <p:spPr>
          <a:xfrm>
            <a:off x="3246120" y="2889504"/>
            <a:ext cx="1143000" cy="365760"/>
          </a:xfrm>
          <a:prstGeom prst="rect">
            <a:avLst/>
          </a:prstGeom>
          <a:solidFill>
            <a:srgbClr val="0F5EA8"/>
          </a:solidFill>
          <a:ln w="9525">
            <a:solidFill>
              <a:srgbClr val="4EA22E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"/>
          <p:cNvSpPr/>
          <p:nvPr/>
        </p:nvSpPr>
        <p:spPr>
          <a:xfrm>
            <a:off x="3291840" y="2971800"/>
            <a:ext cx="10515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9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人数统计</a:t>
            </a:r>
            <a:endParaRPr lang="zh-CN" sz="9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Rect"/>
          <p:cNvSpPr/>
          <p:nvPr/>
        </p:nvSpPr>
        <p:spPr>
          <a:xfrm>
            <a:off x="4617720" y="2889504"/>
            <a:ext cx="1143000" cy="365760"/>
          </a:xfrm>
          <a:prstGeom prst="rect">
            <a:avLst/>
          </a:prstGeom>
          <a:solidFill>
            <a:srgbClr val="0F5EA8"/>
          </a:solidFill>
          <a:ln w="9525">
            <a:solidFill>
              <a:srgbClr val="4EA22E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Text"/>
          <p:cNvSpPr/>
          <p:nvPr/>
        </p:nvSpPr>
        <p:spPr>
          <a:xfrm>
            <a:off x="4663440" y="2971800"/>
            <a:ext cx="10515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9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超时预警</a:t>
            </a:r>
            <a:endParaRPr lang="zh-CN" sz="9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Rect"/>
          <p:cNvSpPr/>
          <p:nvPr/>
        </p:nvSpPr>
        <p:spPr>
          <a:xfrm>
            <a:off x="5989320" y="2889504"/>
            <a:ext cx="1143000" cy="365760"/>
          </a:xfrm>
          <a:prstGeom prst="rect">
            <a:avLst/>
          </a:prstGeom>
          <a:solidFill>
            <a:srgbClr val="0F5EA8"/>
          </a:solidFill>
          <a:ln w="9525">
            <a:solidFill>
              <a:srgbClr val="4EA22E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Text"/>
          <p:cNvSpPr/>
          <p:nvPr/>
        </p:nvSpPr>
        <p:spPr>
          <a:xfrm>
            <a:off x="6035040" y="2971800"/>
            <a:ext cx="10515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9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联动门禁</a:t>
            </a:r>
            <a:endParaRPr lang="zh-CN" sz="9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"/>
          <p:cNvSpPr/>
          <p:nvPr/>
        </p:nvSpPr>
        <p:spPr>
          <a:xfrm>
            <a:off x="3063240" y="4187952"/>
            <a:ext cx="301752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250"/>
              </a:spcAft>
            </a:pPr>
            <a:r>
              <a:rPr lang="zh-CN" sz="1050">
                <a:solidFill>
                  <a:srgbClr val="D9EAF7"/>
                </a:solidFill>
                <a:latin typeface="微软雅黑" panose="020B0503020204020204" charset="-122"/>
                <a:ea typeface="微软雅黑" panose="020B0503020204020204" charset="-122"/>
              </a:rPr>
              <a:t>广州通微智慧科技有限公司</a:t>
            </a:r>
            <a:endParaRPr lang="zh-CN" sz="1050">
              <a:solidFill>
                <a:srgbClr val="D9EAF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9DDA"/>
      </a:accent1>
      <a:accent2>
        <a:srgbClr val="4EA22E"/>
      </a:accent2>
      <a:accent3>
        <a:srgbClr val="003C7A"/>
      </a:accent3>
      <a:accent4>
        <a:srgbClr val="0F5EA8"/>
      </a:accent4>
      <a:accent5>
        <a:srgbClr val="D6EBFF"/>
      </a:accent5>
      <a:accent6>
        <a:srgbClr val="15324A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D5BEF02734544AAD1681490B4FFC93" ma:contentTypeVersion="1" ma:contentTypeDescription="Create a new document." ma:contentTypeScope="" ma:versionID="e19e942ba4c1f1436ea2fbcdfc4aa503">
  <xsd:schema xmlns:xsd="http://www.w3.org/2001/XMLSchema" xmlns:xs="http://www.w3.org/2001/XMLSchema" xmlns:p="http://schemas.microsoft.com/office/2006/metadata/properties" xmlns:ns3="adac9c14-00c8-4760-8ec6-777e1d2e82b3" targetNamespace="http://schemas.microsoft.com/office/2006/metadata/properties" ma:root="true" ma:fieldsID="a7e705d321ccbab0e8f0d5a740d64f44" ns3:_="">
    <xsd:import namespace="adac9c14-00c8-4760-8ec6-777e1d2e82b3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ac9c14-00c8-4760-8ec6-777e1d2e82b3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5B9DB26-21C4-4365-AF3A-9430000D390E}">
  <ds:schemaRefs/>
</ds:datastoreItem>
</file>

<file path=customXml/itemProps2.xml><?xml version="1.0" encoding="utf-8"?>
<ds:datastoreItem xmlns:ds="http://schemas.openxmlformats.org/officeDocument/2006/customXml" ds:itemID="{363AC5A3-3612-489E-8AC4-EA1101802006}">
  <ds:schemaRefs/>
</ds:datastoreItem>
</file>

<file path=customXml/itemProps3.xml><?xml version="1.0" encoding="utf-8"?>
<ds:datastoreItem xmlns:ds="http://schemas.openxmlformats.org/officeDocument/2006/customXml" ds:itemID="{12DEFEBF-5E16-4FAF-A643-7D1204825C58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4586</Words>
  <Application>WPS 演示</Application>
  <PresentationFormat>全屏显示(16:9)</PresentationFormat>
  <Paragraphs>738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5" baseType="lpstr">
      <vt:lpstr>Arial</vt:lpstr>
      <vt:lpstr>宋体</vt:lpstr>
      <vt:lpstr>Wingdings</vt:lpstr>
      <vt:lpstr>微软雅黑</vt:lpstr>
      <vt:lpstr>Calibri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广州通微智慧科技有限公司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智慧厕所与吸烟区智能管控方案</dc:title>
  <dc:creator>广州通微智慧科技有限公司</dc:creator>
  <cp:lastModifiedBy>蔡成想</cp:lastModifiedBy>
  <cp:revision>3</cp:revision>
  <dcterms:created xsi:type="dcterms:W3CDTF">2026-07-07T06:37:00Z</dcterms:created>
  <dcterms:modified xsi:type="dcterms:W3CDTF">2026-07-07T10:19:47Z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0x01010063D5BEF02734544AAD1681490B4FFC93</vt:lpwstr>
  </property>
  <property fmtid="{D5CDD505-2E9C-101B-9397-08002B2CF9AE}" pid="3" name="ICV">
    <vt:lpwstr>FD8F4AEDBA184A9E8A81EBBEFA9B04C8_12</vt:lpwstr>
  </property>
  <property fmtid="{D5CDD505-2E9C-101B-9397-08002B2CF9AE}" pid="4" name="KSOProductBuildVer">
    <vt:lpwstr>2052-12.1.0.26895</vt:lpwstr>
  </property>
</Properties>
</file>