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2" r:id="rId3"/>
    <p:sldMasterId id="2147483654" r:id="rId4"/>
    <p:sldMasterId id="2147483656" r:id="rId5"/>
  </p:sldMasterIdLst>
  <p:notesMasterIdLst>
    <p:notesMasterId r:id="rId7"/>
  </p:notesMasterIdLst>
  <p:handoutMasterIdLst>
    <p:handoutMasterId r:id="rId29"/>
  </p:handoutMasterIdLst>
  <p:sldIdLst>
    <p:sldId id="256" r:id="rId6"/>
    <p:sldId id="485" r:id="rId8"/>
    <p:sldId id="473" r:id="rId9"/>
    <p:sldId id="477" r:id="rId10"/>
    <p:sldId id="432" r:id="rId11"/>
    <p:sldId id="547" r:id="rId12"/>
    <p:sldId id="478" r:id="rId13"/>
    <p:sldId id="492" r:id="rId14"/>
    <p:sldId id="449" r:id="rId15"/>
    <p:sldId id="460" r:id="rId16"/>
    <p:sldId id="489" r:id="rId17"/>
    <p:sldId id="429" r:id="rId18"/>
    <p:sldId id="434" r:id="rId19"/>
    <p:sldId id="435" r:id="rId20"/>
    <p:sldId id="436" r:id="rId21"/>
    <p:sldId id="490" r:id="rId22"/>
    <p:sldId id="438" r:id="rId23"/>
    <p:sldId id="440" r:id="rId24"/>
    <p:sldId id="439" r:id="rId25"/>
    <p:sldId id="497" r:id="rId26"/>
    <p:sldId id="594" r:id="rId27"/>
    <p:sldId id="584" r:id="rId28"/>
  </p:sldIdLst>
  <p:sldSz cx="12192000" cy="6858000"/>
  <p:notesSz cx="6858000" cy="9144000"/>
  <p:embeddedFontLst>
    <p:embeddedFont>
      <p:font typeface="微软雅黑" panose="020B0503020204020204" pitchFamily="34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  <p:embeddedFont>
      <p:font typeface="Calibri Light" panose="020F0302020204030204" charset="0"/>
      <p:regular r:id="rId38"/>
      <p:italic r:id="rId39"/>
    </p:embeddedFont>
    <p:embeddedFont>
      <p:font typeface="等线 Light" panose="02010600030101010101" charset="-122"/>
      <p:regular r:id="rId40"/>
    </p:embeddedFont>
    <p:embeddedFont>
      <p:font typeface="等线" panose="02010600030101010101" charset="-122"/>
      <p:regular r:id="rId41"/>
    </p:embeddedFont>
  </p:embeddedFontLst>
  <p:custDataLst>
    <p:tags r:id="rId4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6" userDrawn="1">
          <p15:clr>
            <a:srgbClr val="A4A3A4"/>
          </p15:clr>
        </p15:guide>
        <p15:guide id="2" pos="3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563C1"/>
    <a:srgbClr val="44C2A4"/>
    <a:srgbClr val="33CC33"/>
    <a:srgbClr val="5C5C5C"/>
    <a:srgbClr val="515761"/>
    <a:srgbClr val="4B5667"/>
    <a:srgbClr val="80C535"/>
    <a:srgbClr val="CCFF99"/>
    <a:srgbClr val="EA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20" autoAdjust="0"/>
  </p:normalViewPr>
  <p:slideViewPr>
    <p:cSldViewPr>
      <p:cViewPr varScale="1">
        <p:scale>
          <a:sx n="109" d="100"/>
          <a:sy n="109" d="100"/>
        </p:scale>
        <p:origin x="894" y="114"/>
      </p:cViewPr>
      <p:guideLst>
        <p:guide orient="horz" pos="2206"/>
        <p:guide pos="3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96"/>
    </p:cViewPr>
  </p:sorterViewPr>
  <p:notesViewPr>
    <p:cSldViewPr>
      <p:cViewPr varScale="1">
        <p:scale>
          <a:sx n="51" d="100"/>
          <a:sy n="51" d="100"/>
        </p:scale>
        <p:origin x="-2898" y="-84"/>
      </p:cViewPr>
      <p:guideLst>
        <p:guide orient="horz" pos="2940"/>
        <p:guide pos="218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2" Type="http://schemas.openxmlformats.org/officeDocument/2006/relationships/tags" Target="tags/tag3.xml"/><Relationship Id="rId41" Type="http://schemas.openxmlformats.org/officeDocument/2006/relationships/font" Target="fonts/font9.fntdata"/><Relationship Id="rId40" Type="http://schemas.openxmlformats.org/officeDocument/2006/relationships/font" Target="fonts/font8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7.fntdata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C5DDA97-59A6-4C9F-8FFC-0917CFA19686}" type="slidenum">
              <a:rPr lang="en-US" altLang="zh-CN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D185250-DEA2-4F48-AF41-A6B8B329732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20C2C3F-654B-4A69-87C4-59707A335EB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半托管：会员定期到果园管理自己的果树，基地提供农具、指导等。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全托管：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基地负责管理果园的日常维护，除草除虫、浇水、松土等一切管理。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果实收获：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自己亲手采摘所认领果树上的果实、与家人共享丰收的喜悦。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半托管：会员定期到果园管理自己的果树，基地提供农具、指导等。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全托管：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基地负责管理果园的日常维护，除草除虫、浇水、松土等一切管理。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果实收获：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自己亲手采摘所认领果树上的果实、与家人共享丰收的喜悦。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半托管：会员定期到果园管理自己的果树，基地提供农具、指导等。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全托管：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基地负责管理果园的日常维护，除草除虫、浇水、松土等一切管理。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果实收获：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自己亲手采摘所认领果树上的果实、与家人共享丰收的喜悦。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350" y="954405"/>
            <a:ext cx="12138660" cy="26670"/>
          </a:xfrm>
          <a:prstGeom prst="line">
            <a:avLst/>
          </a:prstGeom>
          <a:ln w="254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6350" y="954405"/>
            <a:ext cx="12138660" cy="26670"/>
          </a:xfrm>
          <a:prstGeom prst="line">
            <a:avLst/>
          </a:prstGeom>
          <a:ln w="254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4" Type="http://schemas.openxmlformats.org/officeDocument/2006/relationships/theme" Target="../theme/theme4.xml"/><Relationship Id="rId1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/>
          <a:srcRect l="9180" t="22389" b="39417"/>
          <a:stretch>
            <a:fillRect/>
          </a:stretch>
        </p:blipFill>
        <p:spPr>
          <a:xfrm>
            <a:off x="0" y="1320165"/>
            <a:ext cx="12190095" cy="26193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6096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12192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8288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24384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Char char="•"/>
        <a:defRPr sz="4265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1" fontAlgn="base" hangingPunct="1">
        <a:spcBef>
          <a:spcPct val="20000"/>
        </a:spcBef>
        <a:spcAft>
          <a:spcPct val="0"/>
        </a:spcAft>
        <a:buChar char="–"/>
        <a:defRPr sz="3735">
          <a:solidFill>
            <a:schemeClr val="tx1"/>
          </a:solidFill>
          <a:latin typeface="+mn-lt"/>
          <a:ea typeface="+mn-ea"/>
        </a:defRPr>
      </a:lvl2pPr>
      <a:lvl3pPr marL="1524000" indent="-3048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3600" indent="-304800" algn="l" rtl="0" eaLnBrk="1" fontAlgn="base" hangingPunct="1">
        <a:spcBef>
          <a:spcPct val="20000"/>
        </a:spcBef>
        <a:spcAft>
          <a:spcPct val="0"/>
        </a:spcAft>
        <a:buChar char="–"/>
        <a:defRPr sz="2665">
          <a:solidFill>
            <a:schemeClr val="tx1"/>
          </a:solidFill>
          <a:latin typeface="+mn-lt"/>
          <a:ea typeface="+mn-ea"/>
        </a:defRPr>
      </a:lvl4pPr>
      <a:lvl5pPr marL="27432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5pPr>
      <a:lvl6pPr marL="33528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6pPr>
      <a:lvl7pPr marL="39624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7pPr>
      <a:lvl8pPr marL="45720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8pPr>
      <a:lvl9pPr marL="51816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.png"/><Relationship Id="rId1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4149090"/>
            <a:ext cx="12157075" cy="104775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智慧果园整体建设方案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/>
          <p:nvPr/>
        </p:nvSpPr>
        <p:spPr>
          <a:xfrm>
            <a:off x="551161" y="981082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智慧果园管理云平台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51161" y="1502448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果园四情监测系统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51161" y="2023815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植保无人机的应用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51161" y="2545180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果园生态环境数据监测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4361188" y="981082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果园生产管理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361188" y="2023815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农产品电子商务平台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4361188" y="1502448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果品溯源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361188" y="2545180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生态休闲果园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内容占位符 1"/>
          <p:cNvSpPr txBox="1"/>
          <p:nvPr/>
        </p:nvSpPr>
        <p:spPr>
          <a:xfrm>
            <a:off x="1264285" y="332740"/>
            <a:ext cx="9187180" cy="589915"/>
          </a:xfrm>
          <a:prstGeom prst="rect">
            <a:avLst/>
          </a:prstGeom>
        </p:spPr>
        <p:txBody>
          <a:bodyPr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58"/>
          <p:cNvGrpSpPr/>
          <p:nvPr/>
        </p:nvGrpSpPr>
        <p:grpSpPr>
          <a:xfrm>
            <a:off x="910561" y="477058"/>
            <a:ext cx="244469" cy="319637"/>
            <a:chOff x="673872" y="357172"/>
            <a:chExt cx="183352" cy="233378"/>
          </a:xfrm>
        </p:grpSpPr>
        <p:sp>
          <p:nvSpPr>
            <p:cNvPr id="48" name="矩形 4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1"/>
          <p:cNvSpPr txBox="1"/>
          <p:nvPr/>
        </p:nvSpPr>
        <p:spPr>
          <a:xfrm>
            <a:off x="1264285" y="332740"/>
            <a:ext cx="9187180" cy="589915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果园的智慧化管理需求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67398" y="1196963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国家战略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67398" y="4658366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食品安全需求</a:t>
            </a:r>
            <a:endParaRPr lang="zh-CN" altLang="en-US" sz="2135" b="1" dirty="0">
              <a:solidFill>
                <a:srgbClr val="00B05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67398" y="2372350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农业发展要求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8302642" y="1196963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带动种植农户脱贫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8302642" y="2372350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生产效率提高需求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302642" y="3520304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劳动力成本控制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67398" y="3520304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行业规范要求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44859" y="1196963"/>
            <a:ext cx="4399077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“互联网</a:t>
            </a:r>
            <a:r>
              <a:rPr lang="en-US" altLang="zh-CN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行动计划正式成为国家战略的一部分，传统农业向“互联网</a:t>
            </a:r>
            <a:r>
              <a:rPr lang="en-US" altLang="zh-CN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农业”新形态发展</a:t>
            </a:r>
            <a:endParaRPr lang="en-US" altLang="zh-CN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44858" y="2562851"/>
            <a:ext cx="4286280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精细农业的要求，如精准控制、实时监控、病害警示等</a:t>
            </a:r>
            <a:endParaRPr lang="zh-CN" altLang="en-US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44858" y="3705860"/>
            <a:ext cx="4286280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规范种养管理要求（技术、用药、用料、水肥等）</a:t>
            </a:r>
            <a:endParaRPr lang="zh-CN" altLang="en-US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44858" y="4909070"/>
            <a:ext cx="428628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为社会提供安全食品的要求</a:t>
            </a:r>
            <a:endParaRPr lang="en-US" altLang="zh-CN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302642" y="4658366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劳动者工作环境</a:t>
            </a:r>
            <a:endParaRPr lang="en-US" altLang="zh-CN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改善要求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58"/>
          <p:cNvGrpSpPr/>
          <p:nvPr/>
        </p:nvGrpSpPr>
        <p:grpSpPr>
          <a:xfrm>
            <a:off x="910561" y="477058"/>
            <a:ext cx="244469" cy="319637"/>
            <a:chOff x="673872" y="357172"/>
            <a:chExt cx="183352" cy="233378"/>
          </a:xfrm>
        </p:grpSpPr>
        <p:sp>
          <p:nvSpPr>
            <p:cNvPr id="48" name="矩形 4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25744" y="1529068"/>
            <a:ext cx="633294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墒情、苗情、虫情、灾情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5744" y="5368272"/>
            <a:ext cx="6858048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果品溯源：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加工环节、库存环节、运输环节、零售环节</a:t>
            </a:r>
            <a:endParaRPr lang="en-US" altLang="zh-CN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5744" y="4291338"/>
            <a:ext cx="6751949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生态休闲：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果树网上认领，周末果园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5744" y="3243581"/>
            <a:ext cx="6751949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品牌经营：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品牌网站，电商交易平台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5744" y="2195824"/>
            <a:ext cx="6332947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果园生产管理：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智能化控制，农业技术指导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591125" y="1052815"/>
            <a:ext cx="5507443" cy="5238787"/>
            <a:chOff x="4365672" y="430979"/>
            <a:chExt cx="4278294" cy="4069597"/>
          </a:xfrm>
        </p:grpSpPr>
        <p:sp>
          <p:nvSpPr>
            <p:cNvPr id="37" name="Freeform 5"/>
            <p:cNvSpPr/>
            <p:nvPr/>
          </p:nvSpPr>
          <p:spPr bwMode="auto">
            <a:xfrm>
              <a:off x="6503020" y="1252575"/>
              <a:ext cx="2140946" cy="1674376"/>
            </a:xfrm>
            <a:custGeom>
              <a:avLst/>
              <a:gdLst>
                <a:gd name="T0" fmla="*/ 501 w 1059"/>
                <a:gd name="T1" fmla="*/ 800 h 828"/>
                <a:gd name="T2" fmla="*/ 745 w 1059"/>
                <a:gd name="T3" fmla="*/ 801 h 828"/>
                <a:gd name="T4" fmla="*/ 993 w 1059"/>
                <a:gd name="T5" fmla="*/ 314 h 828"/>
                <a:gd name="T6" fmla="*/ 506 w 1059"/>
                <a:gd name="T7" fmla="*/ 66 h 828"/>
                <a:gd name="T8" fmla="*/ 310 w 1059"/>
                <a:gd name="T9" fmla="*/ 211 h 828"/>
                <a:gd name="T10" fmla="*/ 0 w 1059"/>
                <a:gd name="T11" fmla="*/ 637 h 828"/>
                <a:gd name="T12" fmla="*/ 501 w 1059"/>
                <a:gd name="T13" fmla="*/ 80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828">
                  <a:moveTo>
                    <a:pt x="501" y="800"/>
                  </a:moveTo>
                  <a:cubicBezTo>
                    <a:pt x="578" y="826"/>
                    <a:pt x="663" y="828"/>
                    <a:pt x="745" y="801"/>
                  </a:cubicBezTo>
                  <a:cubicBezTo>
                    <a:pt x="948" y="735"/>
                    <a:pt x="1059" y="517"/>
                    <a:pt x="993" y="314"/>
                  </a:cubicBezTo>
                  <a:cubicBezTo>
                    <a:pt x="927" y="111"/>
                    <a:pt x="709" y="0"/>
                    <a:pt x="506" y="66"/>
                  </a:cubicBezTo>
                  <a:cubicBezTo>
                    <a:pt x="424" y="93"/>
                    <a:pt x="356" y="145"/>
                    <a:pt x="310" y="211"/>
                  </a:cubicBezTo>
                  <a:cubicBezTo>
                    <a:pt x="0" y="637"/>
                    <a:pt x="0" y="637"/>
                    <a:pt x="0" y="637"/>
                  </a:cubicBezTo>
                  <a:lnTo>
                    <a:pt x="501" y="800"/>
                  </a:lnTo>
                  <a:close/>
                </a:path>
              </a:pathLst>
            </a:custGeom>
            <a:solidFill>
              <a:srgbClr val="A7C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6501820" y="2540741"/>
              <a:ext cx="1668379" cy="1959835"/>
            </a:xfrm>
            <a:custGeom>
              <a:avLst/>
              <a:gdLst>
                <a:gd name="T0" fmla="*/ 1 w 826"/>
                <a:gd name="T1" fmla="*/ 526 h 970"/>
                <a:gd name="T2" fmla="*/ 75 w 826"/>
                <a:gd name="T3" fmla="*/ 759 h 970"/>
                <a:gd name="T4" fmla="*/ 615 w 826"/>
                <a:gd name="T5" fmla="*/ 844 h 970"/>
                <a:gd name="T6" fmla="*/ 700 w 826"/>
                <a:gd name="T7" fmla="*/ 304 h 970"/>
                <a:gd name="T8" fmla="*/ 502 w 826"/>
                <a:gd name="T9" fmla="*/ 163 h 970"/>
                <a:gd name="T10" fmla="*/ 1 w 826"/>
                <a:gd name="T11" fmla="*/ 0 h 970"/>
                <a:gd name="T12" fmla="*/ 1 w 826"/>
                <a:gd name="T13" fmla="*/ 52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6" h="970">
                  <a:moveTo>
                    <a:pt x="1" y="526"/>
                  </a:moveTo>
                  <a:cubicBezTo>
                    <a:pt x="0" y="607"/>
                    <a:pt x="24" y="689"/>
                    <a:pt x="75" y="759"/>
                  </a:cubicBezTo>
                  <a:cubicBezTo>
                    <a:pt x="201" y="931"/>
                    <a:pt x="442" y="970"/>
                    <a:pt x="615" y="844"/>
                  </a:cubicBezTo>
                  <a:cubicBezTo>
                    <a:pt x="788" y="719"/>
                    <a:pt x="826" y="477"/>
                    <a:pt x="700" y="304"/>
                  </a:cubicBezTo>
                  <a:cubicBezTo>
                    <a:pt x="649" y="234"/>
                    <a:pt x="579" y="186"/>
                    <a:pt x="502" y="163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526"/>
                  </a:lnTo>
                  <a:close/>
                </a:path>
              </a:pathLst>
            </a:custGeom>
            <a:solidFill>
              <a:srgbClr val="71C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4838239" y="2540741"/>
              <a:ext cx="1669578" cy="1959835"/>
            </a:xfrm>
            <a:custGeom>
              <a:avLst/>
              <a:gdLst>
                <a:gd name="T0" fmla="*/ 324 w 826"/>
                <a:gd name="T1" fmla="*/ 163 h 970"/>
                <a:gd name="T2" fmla="*/ 126 w 826"/>
                <a:gd name="T3" fmla="*/ 304 h 970"/>
                <a:gd name="T4" fmla="*/ 211 w 826"/>
                <a:gd name="T5" fmla="*/ 844 h 970"/>
                <a:gd name="T6" fmla="*/ 751 w 826"/>
                <a:gd name="T7" fmla="*/ 759 h 970"/>
                <a:gd name="T8" fmla="*/ 824 w 826"/>
                <a:gd name="T9" fmla="*/ 526 h 970"/>
                <a:gd name="T10" fmla="*/ 824 w 826"/>
                <a:gd name="T11" fmla="*/ 0 h 970"/>
                <a:gd name="T12" fmla="*/ 324 w 826"/>
                <a:gd name="T13" fmla="*/ 16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6" h="970">
                  <a:moveTo>
                    <a:pt x="324" y="163"/>
                  </a:moveTo>
                  <a:cubicBezTo>
                    <a:pt x="247" y="186"/>
                    <a:pt x="177" y="234"/>
                    <a:pt x="126" y="304"/>
                  </a:cubicBezTo>
                  <a:cubicBezTo>
                    <a:pt x="0" y="477"/>
                    <a:pt x="38" y="719"/>
                    <a:pt x="211" y="844"/>
                  </a:cubicBezTo>
                  <a:cubicBezTo>
                    <a:pt x="384" y="970"/>
                    <a:pt x="625" y="931"/>
                    <a:pt x="751" y="759"/>
                  </a:cubicBezTo>
                  <a:cubicBezTo>
                    <a:pt x="802" y="689"/>
                    <a:pt x="826" y="607"/>
                    <a:pt x="824" y="526"/>
                  </a:cubicBezTo>
                  <a:cubicBezTo>
                    <a:pt x="824" y="0"/>
                    <a:pt x="824" y="0"/>
                    <a:pt x="824" y="0"/>
                  </a:cubicBezTo>
                  <a:lnTo>
                    <a:pt x="324" y="163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4365672" y="1252575"/>
              <a:ext cx="2137348" cy="1674376"/>
            </a:xfrm>
            <a:custGeom>
              <a:avLst/>
              <a:gdLst>
                <a:gd name="T0" fmla="*/ 749 w 1058"/>
                <a:gd name="T1" fmla="*/ 211 h 828"/>
                <a:gd name="T2" fmla="*/ 553 w 1058"/>
                <a:gd name="T3" fmla="*/ 66 h 828"/>
                <a:gd name="T4" fmla="*/ 66 w 1058"/>
                <a:gd name="T5" fmla="*/ 314 h 828"/>
                <a:gd name="T6" fmla="*/ 314 w 1058"/>
                <a:gd name="T7" fmla="*/ 801 h 828"/>
                <a:gd name="T8" fmla="*/ 558 w 1058"/>
                <a:gd name="T9" fmla="*/ 800 h 828"/>
                <a:gd name="T10" fmla="*/ 1058 w 1058"/>
                <a:gd name="T11" fmla="*/ 637 h 828"/>
                <a:gd name="T12" fmla="*/ 749 w 1058"/>
                <a:gd name="T13" fmla="*/ 211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8" h="828">
                  <a:moveTo>
                    <a:pt x="749" y="211"/>
                  </a:moveTo>
                  <a:cubicBezTo>
                    <a:pt x="702" y="145"/>
                    <a:pt x="635" y="93"/>
                    <a:pt x="553" y="66"/>
                  </a:cubicBezTo>
                  <a:cubicBezTo>
                    <a:pt x="350" y="0"/>
                    <a:pt x="132" y="111"/>
                    <a:pt x="66" y="314"/>
                  </a:cubicBezTo>
                  <a:cubicBezTo>
                    <a:pt x="0" y="517"/>
                    <a:pt x="111" y="735"/>
                    <a:pt x="314" y="801"/>
                  </a:cubicBezTo>
                  <a:cubicBezTo>
                    <a:pt x="396" y="828"/>
                    <a:pt x="481" y="826"/>
                    <a:pt x="558" y="800"/>
                  </a:cubicBezTo>
                  <a:cubicBezTo>
                    <a:pt x="1058" y="637"/>
                    <a:pt x="1058" y="637"/>
                    <a:pt x="1058" y="637"/>
                  </a:cubicBezTo>
                  <a:lnTo>
                    <a:pt x="749" y="211"/>
                  </a:lnTo>
                  <a:close/>
                </a:path>
              </a:pathLst>
            </a:custGeom>
            <a:solidFill>
              <a:srgbClr val="CDE8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5723404" y="430979"/>
              <a:ext cx="1561631" cy="2109762"/>
            </a:xfrm>
            <a:custGeom>
              <a:avLst/>
              <a:gdLst>
                <a:gd name="T0" fmla="*/ 696 w 773"/>
                <a:gd name="T1" fmla="*/ 618 h 1044"/>
                <a:gd name="T2" fmla="*/ 773 w 773"/>
                <a:gd name="T3" fmla="*/ 387 h 1044"/>
                <a:gd name="T4" fmla="*/ 386 w 773"/>
                <a:gd name="T5" fmla="*/ 0 h 1044"/>
                <a:gd name="T6" fmla="*/ 0 w 773"/>
                <a:gd name="T7" fmla="*/ 387 h 1044"/>
                <a:gd name="T8" fmla="*/ 77 w 773"/>
                <a:gd name="T9" fmla="*/ 618 h 1044"/>
                <a:gd name="T10" fmla="*/ 386 w 773"/>
                <a:gd name="T11" fmla="*/ 1044 h 1044"/>
                <a:gd name="T12" fmla="*/ 696 w 773"/>
                <a:gd name="T13" fmla="*/ 618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3" h="1044">
                  <a:moveTo>
                    <a:pt x="696" y="618"/>
                  </a:moveTo>
                  <a:cubicBezTo>
                    <a:pt x="744" y="553"/>
                    <a:pt x="773" y="473"/>
                    <a:pt x="773" y="387"/>
                  </a:cubicBezTo>
                  <a:cubicBezTo>
                    <a:pt x="773" y="173"/>
                    <a:pt x="600" y="0"/>
                    <a:pt x="386" y="0"/>
                  </a:cubicBezTo>
                  <a:cubicBezTo>
                    <a:pt x="173" y="0"/>
                    <a:pt x="0" y="173"/>
                    <a:pt x="0" y="387"/>
                  </a:cubicBezTo>
                  <a:cubicBezTo>
                    <a:pt x="0" y="473"/>
                    <a:pt x="29" y="553"/>
                    <a:pt x="77" y="618"/>
                  </a:cubicBezTo>
                  <a:cubicBezTo>
                    <a:pt x="386" y="1044"/>
                    <a:pt x="386" y="1044"/>
                    <a:pt x="386" y="1044"/>
                  </a:cubicBezTo>
                  <a:lnTo>
                    <a:pt x="696" y="61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7450202" y="3858701"/>
              <a:ext cx="265070" cy="332237"/>
            </a:xfrm>
            <a:custGeom>
              <a:avLst/>
              <a:gdLst>
                <a:gd name="T0" fmla="*/ 125 w 131"/>
                <a:gd name="T1" fmla="*/ 73 h 164"/>
                <a:gd name="T2" fmla="*/ 101 w 131"/>
                <a:gd name="T3" fmla="*/ 47 h 164"/>
                <a:gd name="T4" fmla="*/ 91 w 131"/>
                <a:gd name="T5" fmla="*/ 14 h 164"/>
                <a:gd name="T6" fmla="*/ 38 w 131"/>
                <a:gd name="T7" fmla="*/ 14 h 164"/>
                <a:gd name="T8" fmla="*/ 28 w 131"/>
                <a:gd name="T9" fmla="*/ 48 h 164"/>
                <a:gd name="T10" fmla="*/ 5 w 131"/>
                <a:gd name="T11" fmla="*/ 73 h 164"/>
                <a:gd name="T12" fmla="*/ 31 w 131"/>
                <a:gd name="T13" fmla="*/ 119 h 164"/>
                <a:gd name="T14" fmla="*/ 56 w 131"/>
                <a:gd name="T15" fmla="*/ 117 h 164"/>
                <a:gd name="T16" fmla="*/ 56 w 131"/>
                <a:gd name="T17" fmla="*/ 157 h 164"/>
                <a:gd name="T18" fmla="*/ 65 w 131"/>
                <a:gd name="T19" fmla="*/ 164 h 164"/>
                <a:gd name="T20" fmla="*/ 75 w 131"/>
                <a:gd name="T21" fmla="*/ 157 h 164"/>
                <a:gd name="T22" fmla="*/ 75 w 131"/>
                <a:gd name="T23" fmla="*/ 117 h 164"/>
                <a:gd name="T24" fmla="*/ 99 w 131"/>
                <a:gd name="T25" fmla="*/ 118 h 164"/>
                <a:gd name="T26" fmla="*/ 125 w 131"/>
                <a:gd name="T27" fmla="*/ 7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164">
                  <a:moveTo>
                    <a:pt x="125" y="73"/>
                  </a:moveTo>
                  <a:cubicBezTo>
                    <a:pt x="122" y="60"/>
                    <a:pt x="113" y="51"/>
                    <a:pt x="101" y="47"/>
                  </a:cubicBezTo>
                  <a:cubicBezTo>
                    <a:pt x="103" y="36"/>
                    <a:pt x="100" y="23"/>
                    <a:pt x="91" y="14"/>
                  </a:cubicBezTo>
                  <a:cubicBezTo>
                    <a:pt x="76" y="0"/>
                    <a:pt x="53" y="0"/>
                    <a:pt x="38" y="14"/>
                  </a:cubicBezTo>
                  <a:cubicBezTo>
                    <a:pt x="29" y="23"/>
                    <a:pt x="26" y="36"/>
                    <a:pt x="28" y="48"/>
                  </a:cubicBezTo>
                  <a:cubicBezTo>
                    <a:pt x="17" y="52"/>
                    <a:pt x="8" y="61"/>
                    <a:pt x="5" y="73"/>
                  </a:cubicBezTo>
                  <a:cubicBezTo>
                    <a:pt x="0" y="93"/>
                    <a:pt x="11" y="114"/>
                    <a:pt x="31" y="119"/>
                  </a:cubicBezTo>
                  <a:cubicBezTo>
                    <a:pt x="40" y="121"/>
                    <a:pt x="48" y="120"/>
                    <a:pt x="56" y="117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6" y="161"/>
                    <a:pt x="60" y="164"/>
                    <a:pt x="65" y="164"/>
                  </a:cubicBezTo>
                  <a:cubicBezTo>
                    <a:pt x="71" y="164"/>
                    <a:pt x="75" y="161"/>
                    <a:pt x="75" y="15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2" y="120"/>
                    <a:pt x="91" y="121"/>
                    <a:pt x="99" y="118"/>
                  </a:cubicBezTo>
                  <a:cubicBezTo>
                    <a:pt x="119" y="113"/>
                    <a:pt x="131" y="92"/>
                    <a:pt x="125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6365936" y="572509"/>
              <a:ext cx="262670" cy="260273"/>
              <a:chOff x="6531835" y="498702"/>
              <a:chExt cx="262670" cy="260273"/>
            </a:xfrm>
          </p:grpSpPr>
          <p:sp>
            <p:nvSpPr>
              <p:cNvPr id="48" name="Freeform 26"/>
              <p:cNvSpPr/>
              <p:nvPr/>
            </p:nvSpPr>
            <p:spPr bwMode="auto">
              <a:xfrm>
                <a:off x="6578612" y="508298"/>
                <a:ext cx="33583" cy="28786"/>
              </a:xfrm>
              <a:custGeom>
                <a:avLst/>
                <a:gdLst>
                  <a:gd name="T0" fmla="*/ 0 w 17"/>
                  <a:gd name="T1" fmla="*/ 10 h 14"/>
                  <a:gd name="T2" fmla="*/ 9 w 17"/>
                  <a:gd name="T3" fmla="*/ 14 h 14"/>
                  <a:gd name="T4" fmla="*/ 17 w 17"/>
                  <a:gd name="T5" fmla="*/ 0 h 14"/>
                  <a:gd name="T6" fmla="*/ 0 w 17"/>
                  <a:gd name="T7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4">
                    <a:moveTo>
                      <a:pt x="0" y="10"/>
                    </a:moveTo>
                    <a:cubicBezTo>
                      <a:pt x="3" y="12"/>
                      <a:pt x="6" y="13"/>
                      <a:pt x="9" y="14"/>
                    </a:cubicBezTo>
                    <a:cubicBezTo>
                      <a:pt x="11" y="9"/>
                      <a:pt x="14" y="4"/>
                      <a:pt x="17" y="0"/>
                    </a:cubicBezTo>
                    <a:cubicBezTo>
                      <a:pt x="11" y="3"/>
                      <a:pt x="5" y="6"/>
                      <a:pt x="0" y="1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733336" y="543081"/>
                <a:ext cx="52774" cy="64768"/>
              </a:xfrm>
              <a:custGeom>
                <a:avLst/>
                <a:gdLst>
                  <a:gd name="T0" fmla="*/ 26 w 26"/>
                  <a:gd name="T1" fmla="*/ 22 h 32"/>
                  <a:gd name="T2" fmla="*/ 13 w 26"/>
                  <a:gd name="T3" fmla="*/ 0 h 32"/>
                  <a:gd name="T4" fmla="*/ 0 w 26"/>
                  <a:gd name="T5" fmla="*/ 6 h 32"/>
                  <a:gd name="T6" fmla="*/ 6 w 26"/>
                  <a:gd name="T7" fmla="*/ 32 h 32"/>
                  <a:gd name="T8" fmla="*/ 26 w 26"/>
                  <a:gd name="T9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22"/>
                    </a:moveTo>
                    <a:cubicBezTo>
                      <a:pt x="23" y="14"/>
                      <a:pt x="19" y="6"/>
                      <a:pt x="13" y="0"/>
                    </a:cubicBezTo>
                    <a:cubicBezTo>
                      <a:pt x="9" y="2"/>
                      <a:pt x="4" y="4"/>
                      <a:pt x="0" y="6"/>
                    </a:cubicBezTo>
                    <a:cubicBezTo>
                      <a:pt x="3" y="14"/>
                      <a:pt x="5" y="23"/>
                      <a:pt x="6" y="32"/>
                    </a:cubicBezTo>
                    <a:cubicBezTo>
                      <a:pt x="13" y="30"/>
                      <a:pt x="20" y="26"/>
                      <a:pt x="26" y="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537832" y="543081"/>
                <a:ext cx="50375" cy="64768"/>
              </a:xfrm>
              <a:custGeom>
                <a:avLst/>
                <a:gdLst>
                  <a:gd name="T0" fmla="*/ 13 w 25"/>
                  <a:gd name="T1" fmla="*/ 0 h 32"/>
                  <a:gd name="T2" fmla="*/ 0 w 25"/>
                  <a:gd name="T3" fmla="*/ 22 h 32"/>
                  <a:gd name="T4" fmla="*/ 19 w 25"/>
                  <a:gd name="T5" fmla="*/ 32 h 32"/>
                  <a:gd name="T6" fmla="*/ 25 w 25"/>
                  <a:gd name="T7" fmla="*/ 5 h 32"/>
                  <a:gd name="T8" fmla="*/ 13 w 25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2">
                    <a:moveTo>
                      <a:pt x="13" y="0"/>
                    </a:moveTo>
                    <a:cubicBezTo>
                      <a:pt x="8" y="6"/>
                      <a:pt x="3" y="14"/>
                      <a:pt x="0" y="22"/>
                    </a:cubicBezTo>
                    <a:cubicBezTo>
                      <a:pt x="6" y="26"/>
                      <a:pt x="12" y="29"/>
                      <a:pt x="19" y="32"/>
                    </a:cubicBezTo>
                    <a:cubicBezTo>
                      <a:pt x="20" y="23"/>
                      <a:pt x="22" y="14"/>
                      <a:pt x="25" y="5"/>
                    </a:cubicBezTo>
                    <a:cubicBezTo>
                      <a:pt x="21" y="4"/>
                      <a:pt x="17" y="2"/>
                      <a:pt x="13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9"/>
              <p:cNvSpPr/>
              <p:nvPr/>
            </p:nvSpPr>
            <p:spPr bwMode="auto">
              <a:xfrm>
                <a:off x="6590606" y="631837"/>
                <a:ext cx="62369" cy="62369"/>
              </a:xfrm>
              <a:custGeom>
                <a:avLst/>
                <a:gdLst>
                  <a:gd name="T0" fmla="*/ 0 w 31"/>
                  <a:gd name="T1" fmla="*/ 3 h 31"/>
                  <a:gd name="T2" fmla="*/ 3 w 31"/>
                  <a:gd name="T3" fmla="*/ 26 h 31"/>
                  <a:gd name="T4" fmla="*/ 31 w 31"/>
                  <a:gd name="T5" fmla="*/ 31 h 31"/>
                  <a:gd name="T6" fmla="*/ 31 w 31"/>
                  <a:gd name="T7" fmla="*/ 5 h 31"/>
                  <a:gd name="T8" fmla="*/ 0 w 31"/>
                  <a:gd name="T9" fmla="*/ 0 h 31"/>
                  <a:gd name="T10" fmla="*/ 0 w 31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0" y="3"/>
                    </a:moveTo>
                    <a:cubicBezTo>
                      <a:pt x="0" y="11"/>
                      <a:pt x="1" y="18"/>
                      <a:pt x="3" y="26"/>
                    </a:cubicBezTo>
                    <a:cubicBezTo>
                      <a:pt x="12" y="29"/>
                      <a:pt x="21" y="31"/>
                      <a:pt x="31" y="31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1" y="5"/>
                      <a:pt x="10" y="3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0"/>
              <p:cNvSpPr/>
              <p:nvPr/>
            </p:nvSpPr>
            <p:spPr bwMode="auto">
              <a:xfrm>
                <a:off x="6591806" y="558673"/>
                <a:ext cx="61170" cy="67167"/>
              </a:xfrm>
              <a:custGeom>
                <a:avLst/>
                <a:gdLst>
                  <a:gd name="T0" fmla="*/ 30 w 30"/>
                  <a:gd name="T1" fmla="*/ 4 h 33"/>
                  <a:gd name="T2" fmla="*/ 7 w 30"/>
                  <a:gd name="T3" fmla="*/ 0 h 33"/>
                  <a:gd name="T4" fmla="*/ 0 w 30"/>
                  <a:gd name="T5" fmla="*/ 27 h 33"/>
                  <a:gd name="T6" fmla="*/ 30 w 30"/>
                  <a:gd name="T7" fmla="*/ 33 h 33"/>
                  <a:gd name="T8" fmla="*/ 30 w 30"/>
                  <a:gd name="T9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3">
                    <a:moveTo>
                      <a:pt x="30" y="4"/>
                    </a:moveTo>
                    <a:cubicBezTo>
                      <a:pt x="22" y="4"/>
                      <a:pt x="14" y="2"/>
                      <a:pt x="7" y="0"/>
                    </a:cubicBezTo>
                    <a:cubicBezTo>
                      <a:pt x="3" y="9"/>
                      <a:pt x="1" y="18"/>
                      <a:pt x="0" y="27"/>
                    </a:cubicBezTo>
                    <a:cubicBezTo>
                      <a:pt x="10" y="30"/>
                      <a:pt x="20" y="32"/>
                      <a:pt x="30" y="33"/>
                    </a:cubicBezTo>
                    <a:lnTo>
                      <a:pt x="30" y="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1"/>
              <p:cNvSpPr/>
              <p:nvPr/>
            </p:nvSpPr>
            <p:spPr bwMode="auto">
              <a:xfrm>
                <a:off x="6708148" y="505899"/>
                <a:ext cx="39581" cy="32384"/>
              </a:xfrm>
              <a:custGeom>
                <a:avLst/>
                <a:gdLst>
                  <a:gd name="T0" fmla="*/ 0 w 20"/>
                  <a:gd name="T1" fmla="*/ 0 h 16"/>
                  <a:gd name="T2" fmla="*/ 9 w 20"/>
                  <a:gd name="T3" fmla="*/ 16 h 16"/>
                  <a:gd name="T4" fmla="*/ 20 w 20"/>
                  <a:gd name="T5" fmla="*/ 11 h 16"/>
                  <a:gd name="T6" fmla="*/ 0 w 20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6">
                    <a:moveTo>
                      <a:pt x="0" y="0"/>
                    </a:moveTo>
                    <a:cubicBezTo>
                      <a:pt x="3" y="5"/>
                      <a:pt x="7" y="10"/>
                      <a:pt x="9" y="16"/>
                    </a:cubicBezTo>
                    <a:cubicBezTo>
                      <a:pt x="13" y="15"/>
                      <a:pt x="16" y="13"/>
                      <a:pt x="20" y="11"/>
                    </a:cubicBezTo>
                    <a:cubicBezTo>
                      <a:pt x="14" y="6"/>
                      <a:pt x="7" y="3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2"/>
              <p:cNvSpPr/>
              <p:nvPr/>
            </p:nvSpPr>
            <p:spPr bwMode="auto">
              <a:xfrm>
                <a:off x="6670967" y="561072"/>
                <a:ext cx="58771" cy="64768"/>
              </a:xfrm>
              <a:custGeom>
                <a:avLst/>
                <a:gdLst>
                  <a:gd name="T0" fmla="*/ 0 w 29"/>
                  <a:gd name="T1" fmla="*/ 3 h 32"/>
                  <a:gd name="T2" fmla="*/ 0 w 29"/>
                  <a:gd name="T3" fmla="*/ 32 h 32"/>
                  <a:gd name="T4" fmla="*/ 29 w 29"/>
                  <a:gd name="T5" fmla="*/ 27 h 32"/>
                  <a:gd name="T6" fmla="*/ 22 w 29"/>
                  <a:gd name="T7" fmla="*/ 0 h 32"/>
                  <a:gd name="T8" fmla="*/ 0 w 29"/>
                  <a:gd name="T9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0" y="3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0" y="31"/>
                      <a:pt x="20" y="29"/>
                      <a:pt x="29" y="27"/>
                    </a:cubicBezTo>
                    <a:cubicBezTo>
                      <a:pt x="28" y="17"/>
                      <a:pt x="26" y="8"/>
                      <a:pt x="22" y="0"/>
                    </a:cubicBezTo>
                    <a:cubicBezTo>
                      <a:pt x="15" y="2"/>
                      <a:pt x="8" y="3"/>
                      <a:pt x="0" y="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3"/>
              <p:cNvSpPr/>
              <p:nvPr/>
            </p:nvSpPr>
            <p:spPr bwMode="auto">
              <a:xfrm>
                <a:off x="6531835" y="605450"/>
                <a:ext cx="44379" cy="70766"/>
              </a:xfrm>
              <a:custGeom>
                <a:avLst/>
                <a:gdLst>
                  <a:gd name="T0" fmla="*/ 20 w 22"/>
                  <a:gd name="T1" fmla="*/ 16 h 35"/>
                  <a:gd name="T2" fmla="*/ 21 w 22"/>
                  <a:gd name="T3" fmla="*/ 10 h 35"/>
                  <a:gd name="T4" fmla="*/ 1 w 22"/>
                  <a:gd name="T5" fmla="*/ 0 h 35"/>
                  <a:gd name="T6" fmla="*/ 0 w 22"/>
                  <a:gd name="T7" fmla="*/ 12 h 35"/>
                  <a:gd name="T8" fmla="*/ 1 w 22"/>
                  <a:gd name="T9" fmla="*/ 21 h 35"/>
                  <a:gd name="T10" fmla="*/ 22 w 22"/>
                  <a:gd name="T11" fmla="*/ 35 h 35"/>
                  <a:gd name="T12" fmla="*/ 20 w 22"/>
                  <a:gd name="T13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5">
                    <a:moveTo>
                      <a:pt x="20" y="16"/>
                    </a:moveTo>
                    <a:cubicBezTo>
                      <a:pt x="20" y="14"/>
                      <a:pt x="21" y="12"/>
                      <a:pt x="21" y="10"/>
                    </a:cubicBezTo>
                    <a:cubicBezTo>
                      <a:pt x="14" y="7"/>
                      <a:pt x="7" y="4"/>
                      <a:pt x="1" y="0"/>
                    </a:cubicBezTo>
                    <a:cubicBezTo>
                      <a:pt x="0" y="3"/>
                      <a:pt x="0" y="8"/>
                      <a:pt x="0" y="12"/>
                    </a:cubicBezTo>
                    <a:cubicBezTo>
                      <a:pt x="0" y="15"/>
                      <a:pt x="0" y="18"/>
                      <a:pt x="1" y="21"/>
                    </a:cubicBezTo>
                    <a:cubicBezTo>
                      <a:pt x="7" y="26"/>
                      <a:pt x="14" y="31"/>
                      <a:pt x="22" y="35"/>
                    </a:cubicBezTo>
                    <a:cubicBezTo>
                      <a:pt x="21" y="29"/>
                      <a:pt x="20" y="23"/>
                      <a:pt x="20" y="16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4"/>
              <p:cNvSpPr/>
              <p:nvPr/>
            </p:nvSpPr>
            <p:spPr bwMode="auto">
              <a:xfrm>
                <a:off x="6670967" y="633036"/>
                <a:ext cx="58771" cy="61170"/>
              </a:xfrm>
              <a:custGeom>
                <a:avLst/>
                <a:gdLst>
                  <a:gd name="T0" fmla="*/ 29 w 29"/>
                  <a:gd name="T1" fmla="*/ 2 h 30"/>
                  <a:gd name="T2" fmla="*/ 29 w 29"/>
                  <a:gd name="T3" fmla="*/ 0 h 30"/>
                  <a:gd name="T4" fmla="*/ 0 w 29"/>
                  <a:gd name="T5" fmla="*/ 4 h 30"/>
                  <a:gd name="T6" fmla="*/ 0 w 29"/>
                  <a:gd name="T7" fmla="*/ 30 h 30"/>
                  <a:gd name="T8" fmla="*/ 27 w 29"/>
                  <a:gd name="T9" fmla="*/ 25 h 30"/>
                  <a:gd name="T10" fmla="*/ 29 w 2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0">
                    <a:moveTo>
                      <a:pt x="29" y="2"/>
                    </a:moveTo>
                    <a:cubicBezTo>
                      <a:pt x="29" y="1"/>
                      <a:pt x="29" y="0"/>
                      <a:pt x="29" y="0"/>
                    </a:cubicBezTo>
                    <a:cubicBezTo>
                      <a:pt x="20" y="2"/>
                      <a:pt x="10" y="4"/>
                      <a:pt x="0" y="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9" y="30"/>
                      <a:pt x="18" y="28"/>
                      <a:pt x="27" y="25"/>
                    </a:cubicBezTo>
                    <a:cubicBezTo>
                      <a:pt x="29" y="18"/>
                      <a:pt x="29" y="10"/>
                      <a:pt x="29" y="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5"/>
              <p:cNvSpPr/>
              <p:nvPr/>
            </p:nvSpPr>
            <p:spPr bwMode="auto">
              <a:xfrm>
                <a:off x="6721342" y="673816"/>
                <a:ext cx="63569" cy="70766"/>
              </a:xfrm>
              <a:custGeom>
                <a:avLst/>
                <a:gdLst>
                  <a:gd name="T0" fmla="*/ 31 w 31"/>
                  <a:gd name="T1" fmla="*/ 0 h 35"/>
                  <a:gd name="T2" fmla="*/ 9 w 31"/>
                  <a:gd name="T3" fmla="*/ 12 h 35"/>
                  <a:gd name="T4" fmla="*/ 0 w 31"/>
                  <a:gd name="T5" fmla="*/ 35 h 35"/>
                  <a:gd name="T6" fmla="*/ 31 w 31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5">
                    <a:moveTo>
                      <a:pt x="31" y="0"/>
                    </a:moveTo>
                    <a:cubicBezTo>
                      <a:pt x="25" y="5"/>
                      <a:pt x="17" y="9"/>
                      <a:pt x="9" y="12"/>
                    </a:cubicBezTo>
                    <a:cubicBezTo>
                      <a:pt x="7" y="20"/>
                      <a:pt x="4" y="28"/>
                      <a:pt x="0" y="35"/>
                    </a:cubicBezTo>
                    <a:cubicBezTo>
                      <a:pt x="15" y="28"/>
                      <a:pt x="26" y="16"/>
                      <a:pt x="3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6"/>
              <p:cNvSpPr/>
              <p:nvPr/>
            </p:nvSpPr>
            <p:spPr bwMode="auto">
              <a:xfrm>
                <a:off x="6744130" y="605450"/>
                <a:ext cx="50375" cy="73164"/>
              </a:xfrm>
              <a:custGeom>
                <a:avLst/>
                <a:gdLst>
                  <a:gd name="T0" fmla="*/ 25 w 25"/>
                  <a:gd name="T1" fmla="*/ 12 h 36"/>
                  <a:gd name="T2" fmla="*/ 23 w 25"/>
                  <a:gd name="T3" fmla="*/ 0 h 36"/>
                  <a:gd name="T4" fmla="*/ 2 w 25"/>
                  <a:gd name="T5" fmla="*/ 11 h 36"/>
                  <a:gd name="T6" fmla="*/ 2 w 25"/>
                  <a:gd name="T7" fmla="*/ 16 h 36"/>
                  <a:gd name="T8" fmla="*/ 0 w 25"/>
                  <a:gd name="T9" fmla="*/ 36 h 36"/>
                  <a:gd name="T10" fmla="*/ 24 w 25"/>
                  <a:gd name="T11" fmla="*/ 21 h 36"/>
                  <a:gd name="T12" fmla="*/ 25 w 25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6">
                    <a:moveTo>
                      <a:pt x="25" y="12"/>
                    </a:moveTo>
                    <a:cubicBezTo>
                      <a:pt x="25" y="8"/>
                      <a:pt x="24" y="3"/>
                      <a:pt x="23" y="0"/>
                    </a:cubicBezTo>
                    <a:cubicBezTo>
                      <a:pt x="17" y="4"/>
                      <a:pt x="10" y="8"/>
                      <a:pt x="2" y="11"/>
                    </a:cubicBezTo>
                    <a:cubicBezTo>
                      <a:pt x="2" y="12"/>
                      <a:pt x="2" y="14"/>
                      <a:pt x="2" y="16"/>
                    </a:cubicBezTo>
                    <a:cubicBezTo>
                      <a:pt x="2" y="23"/>
                      <a:pt x="2" y="29"/>
                      <a:pt x="0" y="36"/>
                    </a:cubicBezTo>
                    <a:cubicBezTo>
                      <a:pt x="9" y="32"/>
                      <a:pt x="17" y="27"/>
                      <a:pt x="24" y="21"/>
                    </a:cubicBezTo>
                    <a:cubicBezTo>
                      <a:pt x="24" y="18"/>
                      <a:pt x="25" y="15"/>
                      <a:pt x="25" y="1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37"/>
              <p:cNvSpPr/>
              <p:nvPr/>
            </p:nvSpPr>
            <p:spPr bwMode="auto">
              <a:xfrm>
                <a:off x="6670967" y="498702"/>
                <a:ext cx="38381" cy="50375"/>
              </a:xfrm>
              <a:custGeom>
                <a:avLst/>
                <a:gdLst>
                  <a:gd name="T0" fmla="*/ 19 w 19"/>
                  <a:gd name="T1" fmla="*/ 23 h 25"/>
                  <a:gd name="T2" fmla="*/ 5 w 19"/>
                  <a:gd name="T3" fmla="*/ 1 h 25"/>
                  <a:gd name="T4" fmla="*/ 0 w 19"/>
                  <a:gd name="T5" fmla="*/ 0 h 25"/>
                  <a:gd name="T6" fmla="*/ 0 w 19"/>
                  <a:gd name="T7" fmla="*/ 25 h 25"/>
                  <a:gd name="T8" fmla="*/ 19 w 19"/>
                  <a:gd name="T9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5">
                    <a:moveTo>
                      <a:pt x="19" y="23"/>
                    </a:moveTo>
                    <a:cubicBezTo>
                      <a:pt x="15" y="15"/>
                      <a:pt x="10" y="7"/>
                      <a:pt x="5" y="1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5"/>
                      <a:pt x="13" y="24"/>
                      <a:pt x="19" y="2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8"/>
              <p:cNvSpPr/>
              <p:nvPr/>
            </p:nvSpPr>
            <p:spPr bwMode="auto">
              <a:xfrm>
                <a:off x="6670967" y="703802"/>
                <a:ext cx="49176" cy="55173"/>
              </a:xfrm>
              <a:custGeom>
                <a:avLst/>
                <a:gdLst>
                  <a:gd name="T0" fmla="*/ 24 w 24"/>
                  <a:gd name="T1" fmla="*/ 0 h 27"/>
                  <a:gd name="T2" fmla="*/ 0 w 24"/>
                  <a:gd name="T3" fmla="*/ 4 h 27"/>
                  <a:gd name="T4" fmla="*/ 0 w 24"/>
                  <a:gd name="T5" fmla="*/ 27 h 27"/>
                  <a:gd name="T6" fmla="*/ 12 w 24"/>
                  <a:gd name="T7" fmla="*/ 25 h 27"/>
                  <a:gd name="T8" fmla="*/ 24 w 2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cubicBezTo>
                      <a:pt x="16" y="2"/>
                      <a:pt x="8" y="4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4" y="27"/>
                      <a:pt x="8" y="26"/>
                      <a:pt x="12" y="25"/>
                    </a:cubicBezTo>
                    <a:cubicBezTo>
                      <a:pt x="17" y="18"/>
                      <a:pt x="21" y="9"/>
                      <a:pt x="2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39"/>
              <p:cNvSpPr/>
              <p:nvPr/>
            </p:nvSpPr>
            <p:spPr bwMode="auto">
              <a:xfrm>
                <a:off x="6540231" y="673816"/>
                <a:ext cx="58771" cy="68367"/>
              </a:xfrm>
              <a:custGeom>
                <a:avLst/>
                <a:gdLst>
                  <a:gd name="T0" fmla="*/ 29 w 29"/>
                  <a:gd name="T1" fmla="*/ 34 h 34"/>
                  <a:gd name="T2" fmla="*/ 20 w 29"/>
                  <a:gd name="T3" fmla="*/ 11 h 34"/>
                  <a:gd name="T4" fmla="*/ 0 w 29"/>
                  <a:gd name="T5" fmla="*/ 0 h 34"/>
                  <a:gd name="T6" fmla="*/ 29 w 29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4">
                    <a:moveTo>
                      <a:pt x="29" y="34"/>
                    </a:moveTo>
                    <a:cubicBezTo>
                      <a:pt x="25" y="27"/>
                      <a:pt x="22" y="19"/>
                      <a:pt x="20" y="11"/>
                    </a:cubicBezTo>
                    <a:cubicBezTo>
                      <a:pt x="13" y="8"/>
                      <a:pt x="6" y="5"/>
                      <a:pt x="0" y="0"/>
                    </a:cubicBezTo>
                    <a:cubicBezTo>
                      <a:pt x="5" y="15"/>
                      <a:pt x="16" y="27"/>
                      <a:pt x="29" y="3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40"/>
              <p:cNvSpPr/>
              <p:nvPr/>
            </p:nvSpPr>
            <p:spPr bwMode="auto">
              <a:xfrm>
                <a:off x="6612195" y="498702"/>
                <a:ext cx="40780" cy="50375"/>
              </a:xfrm>
              <a:custGeom>
                <a:avLst/>
                <a:gdLst>
                  <a:gd name="T0" fmla="*/ 14 w 20"/>
                  <a:gd name="T1" fmla="*/ 1 h 25"/>
                  <a:gd name="T2" fmla="*/ 0 w 20"/>
                  <a:gd name="T3" fmla="*/ 22 h 25"/>
                  <a:gd name="T4" fmla="*/ 20 w 20"/>
                  <a:gd name="T5" fmla="*/ 25 h 25"/>
                  <a:gd name="T6" fmla="*/ 20 w 20"/>
                  <a:gd name="T7" fmla="*/ 0 h 25"/>
                  <a:gd name="T8" fmla="*/ 14 w 20"/>
                  <a:gd name="T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5">
                    <a:moveTo>
                      <a:pt x="14" y="1"/>
                    </a:moveTo>
                    <a:cubicBezTo>
                      <a:pt x="8" y="7"/>
                      <a:pt x="4" y="14"/>
                      <a:pt x="0" y="22"/>
                    </a:cubicBezTo>
                    <a:cubicBezTo>
                      <a:pt x="7" y="24"/>
                      <a:pt x="13" y="25"/>
                      <a:pt x="20" y="25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6" y="1"/>
                      <a:pt x="14" y="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41"/>
              <p:cNvSpPr/>
              <p:nvPr/>
            </p:nvSpPr>
            <p:spPr bwMode="auto">
              <a:xfrm>
                <a:off x="6600201" y="703802"/>
                <a:ext cx="52774" cy="55173"/>
              </a:xfrm>
              <a:custGeom>
                <a:avLst/>
                <a:gdLst>
                  <a:gd name="T0" fmla="*/ 0 w 26"/>
                  <a:gd name="T1" fmla="*/ 0 h 27"/>
                  <a:gd name="T2" fmla="*/ 12 w 26"/>
                  <a:gd name="T3" fmla="*/ 25 h 27"/>
                  <a:gd name="T4" fmla="*/ 26 w 26"/>
                  <a:gd name="T5" fmla="*/ 27 h 27"/>
                  <a:gd name="T6" fmla="*/ 26 w 26"/>
                  <a:gd name="T7" fmla="*/ 4 h 27"/>
                  <a:gd name="T8" fmla="*/ 0 w 2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0" y="0"/>
                    </a:moveTo>
                    <a:cubicBezTo>
                      <a:pt x="3" y="9"/>
                      <a:pt x="7" y="17"/>
                      <a:pt x="12" y="25"/>
                    </a:cubicBezTo>
                    <a:cubicBezTo>
                      <a:pt x="16" y="26"/>
                      <a:pt x="21" y="27"/>
                      <a:pt x="26" y="27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7" y="4"/>
                      <a:pt x="9" y="2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714876" y="2214560"/>
              <a:ext cx="1421074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果园生产管理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5166311" y="3359937"/>
              <a:ext cx="995200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品牌经营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852745" y="3359937"/>
              <a:ext cx="995200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生态休闲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5727996" y="1090188"/>
              <a:ext cx="1421074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“四情”监测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7209935" y="2214560"/>
              <a:ext cx="995200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果品溯源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4643438" y="1857370"/>
              <a:ext cx="339648" cy="285752"/>
              <a:chOff x="5146675" y="766763"/>
              <a:chExt cx="1590676" cy="1338263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82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4" name="Freeform 11"/>
            <p:cNvSpPr>
              <a:spLocks noEditPoints="1"/>
            </p:cNvSpPr>
            <p:nvPr/>
          </p:nvSpPr>
          <p:spPr bwMode="auto">
            <a:xfrm>
              <a:off x="8072462" y="1799475"/>
              <a:ext cx="285752" cy="272209"/>
            </a:xfrm>
            <a:custGeom>
              <a:avLst/>
              <a:gdLst>
                <a:gd name="T0" fmla="*/ 230 w 268"/>
                <a:gd name="T1" fmla="*/ 7 h 255"/>
                <a:gd name="T2" fmla="*/ 221 w 268"/>
                <a:gd name="T3" fmla="*/ 29 h 255"/>
                <a:gd name="T4" fmla="*/ 241 w 268"/>
                <a:gd name="T5" fmla="*/ 58 h 255"/>
                <a:gd name="T6" fmla="*/ 220 w 268"/>
                <a:gd name="T7" fmla="*/ 236 h 255"/>
                <a:gd name="T8" fmla="*/ 221 w 268"/>
                <a:gd name="T9" fmla="*/ 217 h 255"/>
                <a:gd name="T10" fmla="*/ 213 w 268"/>
                <a:gd name="T11" fmla="*/ 185 h 255"/>
                <a:gd name="T12" fmla="*/ 109 w 268"/>
                <a:gd name="T13" fmla="*/ 255 h 255"/>
                <a:gd name="T14" fmla="*/ 50 w 268"/>
                <a:gd name="T15" fmla="*/ 217 h 255"/>
                <a:gd name="T16" fmla="*/ 124 w 268"/>
                <a:gd name="T17" fmla="*/ 98 h 255"/>
                <a:gd name="T18" fmla="*/ 141 w 268"/>
                <a:gd name="T19" fmla="*/ 96 h 255"/>
                <a:gd name="T20" fmla="*/ 202 w 268"/>
                <a:gd name="T21" fmla="*/ 24 h 255"/>
                <a:gd name="T22" fmla="*/ 124 w 268"/>
                <a:gd name="T23" fmla="*/ 58 h 255"/>
                <a:gd name="T24" fmla="*/ 154 w 268"/>
                <a:gd name="T25" fmla="*/ 86 h 255"/>
                <a:gd name="T26" fmla="*/ 45 w 268"/>
                <a:gd name="T27" fmla="*/ 218 h 255"/>
                <a:gd name="T28" fmla="*/ 22 w 268"/>
                <a:gd name="T29" fmla="*/ 197 h 255"/>
                <a:gd name="T30" fmla="*/ 71 w 268"/>
                <a:gd name="T31" fmla="*/ 63 h 255"/>
                <a:gd name="T32" fmla="*/ 7 w 268"/>
                <a:gd name="T33" fmla="*/ 45 h 255"/>
                <a:gd name="T34" fmla="*/ 137 w 268"/>
                <a:gd name="T35" fmla="*/ 11 h 255"/>
                <a:gd name="T36" fmla="*/ 202 w 268"/>
                <a:gd name="T37" fmla="*/ 14 h 255"/>
                <a:gd name="T38" fmla="*/ 230 w 268"/>
                <a:gd name="T39" fmla="*/ 7 h 255"/>
                <a:gd name="T40" fmla="*/ 172 w 268"/>
                <a:gd name="T41" fmla="*/ 90 h 255"/>
                <a:gd name="T42" fmla="*/ 205 w 268"/>
                <a:gd name="T43" fmla="*/ 108 h 255"/>
                <a:gd name="T44" fmla="*/ 216 w 268"/>
                <a:gd name="T45" fmla="*/ 35 h 255"/>
                <a:gd name="T46" fmla="*/ 172 w 268"/>
                <a:gd name="T47" fmla="*/ 9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8" h="255">
                  <a:moveTo>
                    <a:pt x="230" y="7"/>
                  </a:moveTo>
                  <a:cubicBezTo>
                    <a:pt x="231" y="18"/>
                    <a:pt x="222" y="20"/>
                    <a:pt x="221" y="29"/>
                  </a:cubicBezTo>
                  <a:cubicBezTo>
                    <a:pt x="221" y="42"/>
                    <a:pt x="235" y="47"/>
                    <a:pt x="241" y="58"/>
                  </a:cubicBezTo>
                  <a:cubicBezTo>
                    <a:pt x="268" y="106"/>
                    <a:pt x="246" y="213"/>
                    <a:pt x="220" y="236"/>
                  </a:cubicBezTo>
                  <a:cubicBezTo>
                    <a:pt x="216" y="233"/>
                    <a:pt x="222" y="225"/>
                    <a:pt x="221" y="217"/>
                  </a:cubicBezTo>
                  <a:cubicBezTo>
                    <a:pt x="221" y="206"/>
                    <a:pt x="214" y="195"/>
                    <a:pt x="213" y="185"/>
                  </a:cubicBezTo>
                  <a:cubicBezTo>
                    <a:pt x="197" y="223"/>
                    <a:pt x="163" y="255"/>
                    <a:pt x="109" y="255"/>
                  </a:cubicBezTo>
                  <a:cubicBezTo>
                    <a:pt x="81" y="255"/>
                    <a:pt x="52" y="246"/>
                    <a:pt x="50" y="217"/>
                  </a:cubicBezTo>
                  <a:cubicBezTo>
                    <a:pt x="46" y="171"/>
                    <a:pt x="89" y="110"/>
                    <a:pt x="124" y="98"/>
                  </a:cubicBezTo>
                  <a:cubicBezTo>
                    <a:pt x="129" y="96"/>
                    <a:pt x="135" y="98"/>
                    <a:pt x="141" y="96"/>
                  </a:cubicBezTo>
                  <a:cubicBezTo>
                    <a:pt x="175" y="86"/>
                    <a:pt x="183" y="50"/>
                    <a:pt x="202" y="24"/>
                  </a:cubicBezTo>
                  <a:cubicBezTo>
                    <a:pt x="175" y="35"/>
                    <a:pt x="153" y="50"/>
                    <a:pt x="124" y="58"/>
                  </a:cubicBezTo>
                  <a:cubicBezTo>
                    <a:pt x="133" y="69"/>
                    <a:pt x="154" y="67"/>
                    <a:pt x="154" y="86"/>
                  </a:cubicBezTo>
                  <a:cubicBezTo>
                    <a:pt x="95" y="95"/>
                    <a:pt x="41" y="152"/>
                    <a:pt x="45" y="218"/>
                  </a:cubicBezTo>
                  <a:cubicBezTo>
                    <a:pt x="35" y="218"/>
                    <a:pt x="25" y="205"/>
                    <a:pt x="22" y="197"/>
                  </a:cubicBezTo>
                  <a:cubicBezTo>
                    <a:pt x="0" y="147"/>
                    <a:pt x="32" y="77"/>
                    <a:pt x="71" y="63"/>
                  </a:cubicBezTo>
                  <a:cubicBezTo>
                    <a:pt x="51" y="56"/>
                    <a:pt x="31" y="48"/>
                    <a:pt x="7" y="45"/>
                  </a:cubicBezTo>
                  <a:cubicBezTo>
                    <a:pt x="41" y="27"/>
                    <a:pt x="85" y="13"/>
                    <a:pt x="137" y="11"/>
                  </a:cubicBezTo>
                  <a:cubicBezTo>
                    <a:pt x="158" y="10"/>
                    <a:pt x="182" y="17"/>
                    <a:pt x="202" y="14"/>
                  </a:cubicBezTo>
                  <a:cubicBezTo>
                    <a:pt x="211" y="12"/>
                    <a:pt x="219" y="0"/>
                    <a:pt x="230" y="7"/>
                  </a:cubicBezTo>
                  <a:close/>
                  <a:moveTo>
                    <a:pt x="172" y="90"/>
                  </a:moveTo>
                  <a:cubicBezTo>
                    <a:pt x="187" y="90"/>
                    <a:pt x="198" y="111"/>
                    <a:pt x="205" y="108"/>
                  </a:cubicBezTo>
                  <a:cubicBezTo>
                    <a:pt x="201" y="78"/>
                    <a:pt x="222" y="56"/>
                    <a:pt x="216" y="35"/>
                  </a:cubicBezTo>
                  <a:cubicBezTo>
                    <a:pt x="205" y="57"/>
                    <a:pt x="185" y="70"/>
                    <a:pt x="172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7"/>
            <p:cNvSpPr>
              <a:spLocks noEditPoints="1"/>
            </p:cNvSpPr>
            <p:nvPr/>
          </p:nvSpPr>
          <p:spPr bwMode="auto">
            <a:xfrm>
              <a:off x="5357818" y="3930139"/>
              <a:ext cx="171323" cy="284685"/>
            </a:xfrm>
            <a:custGeom>
              <a:avLst/>
              <a:gdLst>
                <a:gd name="T0" fmla="*/ 46 w 92"/>
                <a:gd name="T1" fmla="*/ 70 h 153"/>
                <a:gd name="T2" fmla="*/ 88 w 92"/>
                <a:gd name="T3" fmla="*/ 111 h 153"/>
                <a:gd name="T4" fmla="*/ 46 w 92"/>
                <a:gd name="T5" fmla="*/ 153 h 153"/>
                <a:gd name="T6" fmla="*/ 4 w 92"/>
                <a:gd name="T7" fmla="*/ 111 h 153"/>
                <a:gd name="T8" fmla="*/ 46 w 92"/>
                <a:gd name="T9" fmla="*/ 70 h 153"/>
                <a:gd name="T10" fmla="*/ 46 w 92"/>
                <a:gd name="T11" fmla="*/ 70 h 153"/>
                <a:gd name="T12" fmla="*/ 46 w 92"/>
                <a:gd name="T13" fmla="*/ 79 h 153"/>
                <a:gd name="T14" fmla="*/ 78 w 92"/>
                <a:gd name="T15" fmla="*/ 111 h 153"/>
                <a:gd name="T16" fmla="*/ 46 w 92"/>
                <a:gd name="T17" fmla="*/ 143 h 153"/>
                <a:gd name="T18" fmla="*/ 14 w 92"/>
                <a:gd name="T19" fmla="*/ 111 h 153"/>
                <a:gd name="T20" fmla="*/ 46 w 92"/>
                <a:gd name="T21" fmla="*/ 79 h 153"/>
                <a:gd name="T22" fmla="*/ 46 w 92"/>
                <a:gd name="T23" fmla="*/ 79 h 153"/>
                <a:gd name="T24" fmla="*/ 46 w 92"/>
                <a:gd name="T25" fmla="*/ 81 h 153"/>
                <a:gd name="T26" fmla="*/ 53 w 92"/>
                <a:gd name="T27" fmla="*/ 102 h 153"/>
                <a:gd name="T28" fmla="*/ 75 w 92"/>
                <a:gd name="T29" fmla="*/ 102 h 153"/>
                <a:gd name="T30" fmla="*/ 57 w 92"/>
                <a:gd name="T31" fmla="*/ 115 h 153"/>
                <a:gd name="T32" fmla="*/ 64 w 92"/>
                <a:gd name="T33" fmla="*/ 136 h 153"/>
                <a:gd name="T34" fmla="*/ 46 w 92"/>
                <a:gd name="T35" fmla="*/ 123 h 153"/>
                <a:gd name="T36" fmla="*/ 28 w 92"/>
                <a:gd name="T37" fmla="*/ 136 h 153"/>
                <a:gd name="T38" fmla="*/ 35 w 92"/>
                <a:gd name="T39" fmla="*/ 115 h 153"/>
                <a:gd name="T40" fmla="*/ 17 w 92"/>
                <a:gd name="T41" fmla="*/ 102 h 153"/>
                <a:gd name="T42" fmla="*/ 39 w 92"/>
                <a:gd name="T43" fmla="*/ 102 h 153"/>
                <a:gd name="T44" fmla="*/ 46 w 92"/>
                <a:gd name="T45" fmla="*/ 81 h 153"/>
                <a:gd name="T46" fmla="*/ 0 w 92"/>
                <a:gd name="T47" fmla="*/ 0 h 153"/>
                <a:gd name="T48" fmla="*/ 15 w 92"/>
                <a:gd name="T49" fmla="*/ 0 h 153"/>
                <a:gd name="T50" fmla="*/ 15 w 92"/>
                <a:gd name="T51" fmla="*/ 45 h 153"/>
                <a:gd name="T52" fmla="*/ 0 w 92"/>
                <a:gd name="T53" fmla="*/ 34 h 153"/>
                <a:gd name="T54" fmla="*/ 0 w 92"/>
                <a:gd name="T55" fmla="*/ 0 h 153"/>
                <a:gd name="T56" fmla="*/ 25 w 92"/>
                <a:gd name="T57" fmla="*/ 0 h 153"/>
                <a:gd name="T58" fmla="*/ 67 w 92"/>
                <a:gd name="T59" fmla="*/ 0 h 153"/>
                <a:gd name="T60" fmla="*/ 67 w 92"/>
                <a:gd name="T61" fmla="*/ 53 h 153"/>
                <a:gd name="T62" fmla="*/ 46 w 92"/>
                <a:gd name="T63" fmla="*/ 70 h 153"/>
                <a:gd name="T64" fmla="*/ 25 w 92"/>
                <a:gd name="T65" fmla="*/ 53 h 153"/>
                <a:gd name="T66" fmla="*/ 25 w 92"/>
                <a:gd name="T67" fmla="*/ 0 h 153"/>
                <a:gd name="T68" fmla="*/ 77 w 92"/>
                <a:gd name="T69" fmla="*/ 0 h 153"/>
                <a:gd name="T70" fmla="*/ 92 w 92"/>
                <a:gd name="T71" fmla="*/ 0 h 153"/>
                <a:gd name="T72" fmla="*/ 92 w 92"/>
                <a:gd name="T73" fmla="*/ 34 h 153"/>
                <a:gd name="T74" fmla="*/ 77 w 92"/>
                <a:gd name="T75" fmla="*/ 45 h 153"/>
                <a:gd name="T76" fmla="*/ 77 w 92"/>
                <a:gd name="T7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2" name="矩形 101"/>
          <p:cNvSpPr/>
          <p:nvPr/>
        </p:nvSpPr>
        <p:spPr>
          <a:xfrm>
            <a:off x="335243" y="1052815"/>
            <a:ext cx="6332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“四情”监测：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内容占位符 1"/>
          <p:cNvSpPr txBox="1"/>
          <p:nvPr/>
        </p:nvSpPr>
        <p:spPr>
          <a:xfrm>
            <a:off x="952500" y="260985"/>
            <a:ext cx="10668000" cy="52832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果园的智慧化应用模式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58"/>
          <p:cNvGrpSpPr/>
          <p:nvPr/>
        </p:nvGrpSpPr>
        <p:grpSpPr>
          <a:xfrm>
            <a:off x="690216" y="404668"/>
            <a:ext cx="244469" cy="319637"/>
            <a:chOff x="673872" y="357172"/>
            <a:chExt cx="183352" cy="233378"/>
          </a:xfrm>
        </p:grpSpPr>
        <p:sp>
          <p:nvSpPr>
            <p:cNvPr id="3" name="矩形 2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 descr="logo-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wxd\Desktop\智能监控_20140811.jpg"/>
          <p:cNvPicPr>
            <a:picLocks noChangeAspect="1" noChangeArrowheads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 bwMode="auto">
          <a:xfrm>
            <a:off x="2168501" y="1029955"/>
            <a:ext cx="906393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组合 42"/>
          <p:cNvGrpSpPr/>
          <p:nvPr/>
        </p:nvGrpSpPr>
        <p:grpSpPr>
          <a:xfrm>
            <a:off x="263488" y="1125205"/>
            <a:ext cx="2194567" cy="4667283"/>
            <a:chOff x="7140917" y="1142990"/>
            <a:chExt cx="1645925" cy="3500462"/>
          </a:xfrm>
        </p:grpSpPr>
        <p:sp>
          <p:nvSpPr>
            <p:cNvPr id="30" name="环形箭头 29"/>
            <p:cNvSpPr/>
            <p:nvPr/>
          </p:nvSpPr>
          <p:spPr>
            <a:xfrm>
              <a:off x="7426670" y="1142990"/>
              <a:ext cx="1360172" cy="1389670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1" name="任意多边形 30"/>
            <p:cNvSpPr/>
            <p:nvPr/>
          </p:nvSpPr>
          <p:spPr>
            <a:xfrm>
              <a:off x="7782268" y="1640872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kern="1200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形状 31"/>
            <p:cNvSpPr/>
            <p:nvPr/>
          </p:nvSpPr>
          <p:spPr>
            <a:xfrm>
              <a:off x="7140917" y="1984716"/>
              <a:ext cx="1288083" cy="1288214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5" name="任意多边形 34"/>
            <p:cNvSpPr/>
            <p:nvPr/>
          </p:nvSpPr>
          <p:spPr>
            <a:xfrm>
              <a:off x="7423855" y="2452381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kern="1200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环形箭头 35"/>
            <p:cNvSpPr/>
            <p:nvPr/>
          </p:nvSpPr>
          <p:spPr>
            <a:xfrm>
              <a:off x="7498758" y="2727719"/>
              <a:ext cx="1288083" cy="128821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8" name="任意多边形 37"/>
            <p:cNvSpPr/>
            <p:nvPr/>
          </p:nvSpPr>
          <p:spPr>
            <a:xfrm>
              <a:off x="7783146" y="3194018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设施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空心弧 38"/>
            <p:cNvSpPr/>
            <p:nvPr/>
          </p:nvSpPr>
          <p:spPr>
            <a:xfrm>
              <a:off x="7283793" y="3553392"/>
              <a:ext cx="1055565" cy="1090060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0" name="任意多边形 39"/>
            <p:cNvSpPr/>
            <p:nvPr/>
          </p:nvSpPr>
          <p:spPr>
            <a:xfrm>
              <a:off x="7441095" y="3935655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kern="1200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果品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58"/>
          <p:cNvGrpSpPr/>
          <p:nvPr/>
        </p:nvGrpSpPr>
        <p:grpSpPr>
          <a:xfrm>
            <a:off x="917546" y="477058"/>
            <a:ext cx="244469" cy="319637"/>
            <a:chOff x="673872" y="357172"/>
            <a:chExt cx="183352" cy="233378"/>
          </a:xfrm>
        </p:grpSpPr>
        <p:sp>
          <p:nvSpPr>
            <p:cNvPr id="48" name="矩形 4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238216" y="336930"/>
            <a:ext cx="752480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智慧果园管理云平台</a:t>
            </a:r>
            <a:endParaRPr lang="zh-CN" altLang="en-US" sz="3200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1"/>
          <p:cNvSpPr>
            <a:spLocks noChangeArrowheads="1"/>
          </p:cNvSpPr>
          <p:nvPr/>
        </p:nvSpPr>
        <p:spPr bwMode="auto">
          <a:xfrm>
            <a:off x="7539436" y="5552215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便捷化运营维护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 rotWithShape="1">
          <a:blip r:embed="rId1" cstate="screen"/>
          <a:srcRect l="5421" t="17181" r="7630" b="16280"/>
          <a:stretch>
            <a:fillRect/>
          </a:stretch>
        </p:blipFill>
        <p:spPr bwMode="auto">
          <a:xfrm>
            <a:off x="479289" y="3764871"/>
            <a:ext cx="2214812" cy="1694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681388" y="5552215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标准化农技作业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479289" y="1053062"/>
            <a:ext cx="2214809" cy="170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61651" y="3806929"/>
            <a:ext cx="2460901" cy="165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278845" y="3735776"/>
            <a:ext cx="2277303" cy="170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10"/>
          <p:cNvSpPr>
            <a:spLocks noChangeArrowheads="1"/>
          </p:cNvSpPr>
          <p:nvPr/>
        </p:nvSpPr>
        <p:spPr bwMode="auto">
          <a:xfrm>
            <a:off x="586137" y="2775772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农商一体化管理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10"/>
          <p:cNvSpPr>
            <a:spLocks noChangeArrowheads="1"/>
          </p:cNvSpPr>
          <p:nvPr/>
        </p:nvSpPr>
        <p:spPr bwMode="auto">
          <a:xfrm>
            <a:off x="3995781" y="2793154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精准化种植管理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10"/>
          <p:cNvSpPr>
            <a:spLocks noChangeArrowheads="1"/>
          </p:cNvSpPr>
          <p:nvPr/>
        </p:nvSpPr>
        <p:spPr bwMode="auto">
          <a:xfrm>
            <a:off x="7520053" y="2793153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自动化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设施管理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10"/>
          <p:cNvSpPr>
            <a:spLocks noChangeArrowheads="1"/>
          </p:cNvSpPr>
          <p:nvPr/>
        </p:nvSpPr>
        <p:spPr bwMode="auto">
          <a:xfrm>
            <a:off x="4110412" y="5552215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可视化农情监控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222111" y="1108330"/>
            <a:ext cx="1524011" cy="1435999"/>
            <a:chOff x="4929190" y="0"/>
            <a:chExt cx="1571636" cy="1480874"/>
          </a:xfrm>
        </p:grpSpPr>
        <p:sp>
          <p:nvSpPr>
            <p:cNvPr id="31" name="Freeform 15"/>
            <p:cNvSpPr/>
            <p:nvPr/>
          </p:nvSpPr>
          <p:spPr bwMode="auto">
            <a:xfrm>
              <a:off x="5182373" y="444263"/>
              <a:ext cx="921963" cy="802537"/>
            </a:xfrm>
            <a:custGeom>
              <a:avLst/>
              <a:gdLst>
                <a:gd name="T0" fmla="*/ 14 w 81"/>
                <a:gd name="T1" fmla="*/ 0 h 71"/>
                <a:gd name="T2" fmla="*/ 7 w 81"/>
                <a:gd name="T3" fmla="*/ 2 h 71"/>
                <a:gd name="T4" fmla="*/ 28 w 81"/>
                <a:gd name="T5" fmla="*/ 48 h 71"/>
                <a:gd name="T6" fmla="*/ 68 w 81"/>
                <a:gd name="T7" fmla="*/ 71 h 71"/>
                <a:gd name="T8" fmla="*/ 74 w 81"/>
                <a:gd name="T9" fmla="*/ 69 h 71"/>
                <a:gd name="T10" fmla="*/ 56 w 81"/>
                <a:gd name="T11" fmla="*/ 25 h 71"/>
                <a:gd name="T12" fmla="*/ 53 w 81"/>
                <a:gd name="T13" fmla="*/ 29 h 71"/>
                <a:gd name="T14" fmla="*/ 56 w 81"/>
                <a:gd name="T15" fmla="*/ 33 h 71"/>
                <a:gd name="T16" fmla="*/ 57 w 81"/>
                <a:gd name="T17" fmla="*/ 34 h 71"/>
                <a:gd name="T18" fmla="*/ 57 w 81"/>
                <a:gd name="T19" fmla="*/ 34 h 71"/>
                <a:gd name="T20" fmla="*/ 65 w 81"/>
                <a:gd name="T21" fmla="*/ 60 h 71"/>
                <a:gd name="T22" fmla="*/ 60 w 81"/>
                <a:gd name="T23" fmla="*/ 62 h 71"/>
                <a:gd name="T24" fmla="*/ 32 w 81"/>
                <a:gd name="T25" fmla="*/ 45 h 71"/>
                <a:gd name="T26" fmla="*/ 16 w 81"/>
                <a:gd name="T27" fmla="*/ 11 h 71"/>
                <a:gd name="T28" fmla="*/ 21 w 81"/>
                <a:gd name="T29" fmla="*/ 9 h 71"/>
                <a:gd name="T30" fmla="*/ 43 w 81"/>
                <a:gd name="T31" fmla="*/ 20 h 71"/>
                <a:gd name="T32" fmla="*/ 43 w 81"/>
                <a:gd name="T33" fmla="*/ 19 h 71"/>
                <a:gd name="T34" fmla="*/ 43 w 81"/>
                <a:gd name="T35" fmla="*/ 20 h 71"/>
                <a:gd name="T36" fmla="*/ 48 w 81"/>
                <a:gd name="T37" fmla="*/ 24 h 71"/>
                <a:gd name="T38" fmla="*/ 51 w 81"/>
                <a:gd name="T39" fmla="*/ 20 h 71"/>
                <a:gd name="T40" fmla="*/ 14 w 81"/>
                <a:gd name="T4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71">
                  <a:moveTo>
                    <a:pt x="14" y="0"/>
                  </a:moveTo>
                  <a:cubicBezTo>
                    <a:pt x="11" y="0"/>
                    <a:pt x="9" y="0"/>
                    <a:pt x="7" y="2"/>
                  </a:cubicBezTo>
                  <a:cubicBezTo>
                    <a:pt x="0" y="9"/>
                    <a:pt x="10" y="30"/>
                    <a:pt x="28" y="48"/>
                  </a:cubicBezTo>
                  <a:cubicBezTo>
                    <a:pt x="42" y="63"/>
                    <a:pt x="58" y="71"/>
                    <a:pt x="68" y="71"/>
                  </a:cubicBezTo>
                  <a:cubicBezTo>
                    <a:pt x="70" y="71"/>
                    <a:pt x="73" y="71"/>
                    <a:pt x="74" y="69"/>
                  </a:cubicBezTo>
                  <a:cubicBezTo>
                    <a:pt x="81" y="62"/>
                    <a:pt x="73" y="43"/>
                    <a:pt x="56" y="25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30"/>
                    <a:pt x="55" y="32"/>
                    <a:pt x="56" y="33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66" y="45"/>
                    <a:pt x="70" y="56"/>
                    <a:pt x="65" y="60"/>
                  </a:cubicBezTo>
                  <a:cubicBezTo>
                    <a:pt x="64" y="61"/>
                    <a:pt x="62" y="62"/>
                    <a:pt x="60" y="62"/>
                  </a:cubicBezTo>
                  <a:cubicBezTo>
                    <a:pt x="53" y="62"/>
                    <a:pt x="42" y="55"/>
                    <a:pt x="32" y="45"/>
                  </a:cubicBezTo>
                  <a:cubicBezTo>
                    <a:pt x="18" y="31"/>
                    <a:pt x="11" y="16"/>
                    <a:pt x="16" y="11"/>
                  </a:cubicBezTo>
                  <a:cubicBezTo>
                    <a:pt x="18" y="10"/>
                    <a:pt x="19" y="9"/>
                    <a:pt x="21" y="9"/>
                  </a:cubicBezTo>
                  <a:cubicBezTo>
                    <a:pt x="27" y="9"/>
                    <a:pt x="35" y="13"/>
                    <a:pt x="43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5" y="21"/>
                    <a:pt x="46" y="23"/>
                    <a:pt x="48" y="24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37" y="8"/>
                    <a:pt x="23" y="0"/>
                    <a:pt x="14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4929190" y="339169"/>
              <a:ext cx="1218138" cy="1141705"/>
            </a:xfrm>
            <a:custGeom>
              <a:avLst/>
              <a:gdLst>
                <a:gd name="T0" fmla="*/ 12 w 107"/>
                <a:gd name="T1" fmla="*/ 0 h 101"/>
                <a:gd name="T2" fmla="*/ 10 w 107"/>
                <a:gd name="T3" fmla="*/ 1 h 101"/>
                <a:gd name="T4" fmla="*/ 40 w 107"/>
                <a:gd name="T5" fmla="*/ 68 h 101"/>
                <a:gd name="T6" fmla="*/ 96 w 107"/>
                <a:gd name="T7" fmla="*/ 101 h 101"/>
                <a:gd name="T8" fmla="*/ 106 w 107"/>
                <a:gd name="T9" fmla="*/ 97 h 101"/>
                <a:gd name="T10" fmla="*/ 107 w 107"/>
                <a:gd name="T11" fmla="*/ 96 h 101"/>
                <a:gd name="T12" fmla="*/ 99 w 107"/>
                <a:gd name="T13" fmla="*/ 98 h 101"/>
                <a:gd name="T14" fmla="*/ 43 w 107"/>
                <a:gd name="T15" fmla="*/ 65 h 101"/>
                <a:gd name="T16" fmla="*/ 12 w 107"/>
                <a:gd name="T1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1">
                  <a:moveTo>
                    <a:pt x="12" y="0"/>
                  </a:moveTo>
                  <a:cubicBezTo>
                    <a:pt x="11" y="1"/>
                    <a:pt x="11" y="1"/>
                    <a:pt x="10" y="1"/>
                  </a:cubicBezTo>
                  <a:cubicBezTo>
                    <a:pt x="0" y="11"/>
                    <a:pt x="13" y="41"/>
                    <a:pt x="40" y="68"/>
                  </a:cubicBezTo>
                  <a:cubicBezTo>
                    <a:pt x="60" y="88"/>
                    <a:pt x="83" y="101"/>
                    <a:pt x="96" y="101"/>
                  </a:cubicBezTo>
                  <a:cubicBezTo>
                    <a:pt x="100" y="101"/>
                    <a:pt x="104" y="100"/>
                    <a:pt x="106" y="97"/>
                  </a:cubicBezTo>
                  <a:cubicBezTo>
                    <a:pt x="106" y="97"/>
                    <a:pt x="107" y="96"/>
                    <a:pt x="107" y="96"/>
                  </a:cubicBezTo>
                  <a:cubicBezTo>
                    <a:pt x="105" y="97"/>
                    <a:pt x="102" y="98"/>
                    <a:pt x="99" y="98"/>
                  </a:cubicBezTo>
                  <a:cubicBezTo>
                    <a:pt x="86" y="98"/>
                    <a:pt x="63" y="85"/>
                    <a:pt x="43" y="65"/>
                  </a:cubicBezTo>
                  <a:cubicBezTo>
                    <a:pt x="18" y="39"/>
                    <a:pt x="4" y="11"/>
                    <a:pt x="12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4976960" y="272291"/>
              <a:ext cx="1318453" cy="1156035"/>
            </a:xfrm>
            <a:custGeom>
              <a:avLst/>
              <a:gdLst>
                <a:gd name="T0" fmla="*/ 20 w 116"/>
                <a:gd name="T1" fmla="*/ 0 h 102"/>
                <a:gd name="T2" fmla="*/ 10 w 116"/>
                <a:gd name="T3" fmla="*/ 3 h 102"/>
                <a:gd name="T4" fmla="*/ 40 w 116"/>
                <a:gd name="T5" fmla="*/ 69 h 102"/>
                <a:gd name="T6" fmla="*/ 97 w 116"/>
                <a:gd name="T7" fmla="*/ 102 h 102"/>
                <a:gd name="T8" fmla="*/ 106 w 116"/>
                <a:gd name="T9" fmla="*/ 99 h 102"/>
                <a:gd name="T10" fmla="*/ 79 w 116"/>
                <a:gd name="T11" fmla="*/ 35 h 102"/>
                <a:gd name="T12" fmla="*/ 75 w 116"/>
                <a:gd name="T13" fmla="*/ 39 h 102"/>
                <a:gd name="T14" fmla="*/ 97 w 116"/>
                <a:gd name="T15" fmla="*/ 89 h 102"/>
                <a:gd name="T16" fmla="*/ 89 w 116"/>
                <a:gd name="T17" fmla="*/ 92 h 102"/>
                <a:gd name="T18" fmla="*/ 44 w 116"/>
                <a:gd name="T19" fmla="*/ 66 h 102"/>
                <a:gd name="T20" fmla="*/ 20 w 116"/>
                <a:gd name="T21" fmla="*/ 13 h 102"/>
                <a:gd name="T22" fmla="*/ 28 w 116"/>
                <a:gd name="T23" fmla="*/ 10 h 102"/>
                <a:gd name="T24" fmla="*/ 70 w 116"/>
                <a:gd name="T25" fmla="*/ 34 h 102"/>
                <a:gd name="T26" fmla="*/ 74 w 116"/>
                <a:gd name="T27" fmla="*/ 30 h 102"/>
                <a:gd name="T28" fmla="*/ 20 w 116"/>
                <a:gd name="T2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2">
                  <a:moveTo>
                    <a:pt x="20" y="0"/>
                  </a:moveTo>
                  <a:cubicBezTo>
                    <a:pt x="16" y="0"/>
                    <a:pt x="13" y="1"/>
                    <a:pt x="10" y="3"/>
                  </a:cubicBezTo>
                  <a:cubicBezTo>
                    <a:pt x="0" y="13"/>
                    <a:pt x="14" y="43"/>
                    <a:pt x="40" y="69"/>
                  </a:cubicBezTo>
                  <a:cubicBezTo>
                    <a:pt x="61" y="90"/>
                    <a:pt x="83" y="102"/>
                    <a:pt x="97" y="102"/>
                  </a:cubicBezTo>
                  <a:cubicBezTo>
                    <a:pt x="101" y="102"/>
                    <a:pt x="104" y="101"/>
                    <a:pt x="106" y="99"/>
                  </a:cubicBezTo>
                  <a:cubicBezTo>
                    <a:pt x="116" y="89"/>
                    <a:pt x="104" y="61"/>
                    <a:pt x="79" y="35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95" y="59"/>
                    <a:pt x="104" y="82"/>
                    <a:pt x="97" y="89"/>
                  </a:cubicBezTo>
                  <a:cubicBezTo>
                    <a:pt x="95" y="91"/>
                    <a:pt x="92" y="92"/>
                    <a:pt x="89" y="92"/>
                  </a:cubicBezTo>
                  <a:cubicBezTo>
                    <a:pt x="78" y="92"/>
                    <a:pt x="60" y="82"/>
                    <a:pt x="44" y="66"/>
                  </a:cubicBezTo>
                  <a:cubicBezTo>
                    <a:pt x="23" y="44"/>
                    <a:pt x="12" y="21"/>
                    <a:pt x="20" y="13"/>
                  </a:cubicBezTo>
                  <a:cubicBezTo>
                    <a:pt x="22" y="11"/>
                    <a:pt x="24" y="10"/>
                    <a:pt x="28" y="10"/>
                  </a:cubicBezTo>
                  <a:cubicBezTo>
                    <a:pt x="38" y="10"/>
                    <a:pt x="55" y="19"/>
                    <a:pt x="70" y="3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54" y="11"/>
                    <a:pt x="33" y="0"/>
                    <a:pt x="20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6218981" y="0"/>
              <a:ext cx="157643" cy="214967"/>
            </a:xfrm>
            <a:custGeom>
              <a:avLst/>
              <a:gdLst>
                <a:gd name="T0" fmla="*/ 31 w 33"/>
                <a:gd name="T1" fmla="*/ 0 h 45"/>
                <a:gd name="T2" fmla="*/ 0 w 33"/>
                <a:gd name="T3" fmla="*/ 29 h 45"/>
                <a:gd name="T4" fmla="*/ 2 w 33"/>
                <a:gd name="T5" fmla="*/ 45 h 45"/>
                <a:gd name="T6" fmla="*/ 33 w 33"/>
                <a:gd name="T7" fmla="*/ 14 h 45"/>
                <a:gd name="T8" fmla="*/ 31 w 3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5">
                  <a:moveTo>
                    <a:pt x="31" y="0"/>
                  </a:moveTo>
                  <a:lnTo>
                    <a:pt x="0" y="29"/>
                  </a:lnTo>
                  <a:lnTo>
                    <a:pt x="2" y="45"/>
                  </a:lnTo>
                  <a:lnTo>
                    <a:pt x="33" y="1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6218981" y="0"/>
              <a:ext cx="157643" cy="214967"/>
            </a:xfrm>
            <a:custGeom>
              <a:avLst/>
              <a:gdLst>
                <a:gd name="T0" fmla="*/ 31 w 33"/>
                <a:gd name="T1" fmla="*/ 0 h 45"/>
                <a:gd name="T2" fmla="*/ 0 w 33"/>
                <a:gd name="T3" fmla="*/ 29 h 45"/>
                <a:gd name="T4" fmla="*/ 2 w 33"/>
                <a:gd name="T5" fmla="*/ 45 h 45"/>
                <a:gd name="T6" fmla="*/ 33 w 33"/>
                <a:gd name="T7" fmla="*/ 14 h 45"/>
                <a:gd name="T8" fmla="*/ 31 w 3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5">
                  <a:moveTo>
                    <a:pt x="31" y="0"/>
                  </a:moveTo>
                  <a:lnTo>
                    <a:pt x="0" y="29"/>
                  </a:lnTo>
                  <a:lnTo>
                    <a:pt x="2" y="45"/>
                  </a:lnTo>
                  <a:lnTo>
                    <a:pt x="33" y="14"/>
                  </a:lnTo>
                  <a:lnTo>
                    <a:pt x="31" y="0"/>
                  </a:lnTo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6285859" y="114648"/>
              <a:ext cx="214967" cy="157643"/>
            </a:xfrm>
            <a:custGeom>
              <a:avLst/>
              <a:gdLst>
                <a:gd name="T0" fmla="*/ 31 w 45"/>
                <a:gd name="T1" fmla="*/ 0 h 33"/>
                <a:gd name="T2" fmla="*/ 0 w 45"/>
                <a:gd name="T3" fmla="*/ 31 h 33"/>
                <a:gd name="T4" fmla="*/ 14 w 45"/>
                <a:gd name="T5" fmla="*/ 33 h 33"/>
                <a:gd name="T6" fmla="*/ 45 w 45"/>
                <a:gd name="T7" fmla="*/ 2 h 33"/>
                <a:gd name="T8" fmla="*/ 31 w 4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31" y="0"/>
                  </a:moveTo>
                  <a:lnTo>
                    <a:pt x="0" y="31"/>
                  </a:lnTo>
                  <a:lnTo>
                    <a:pt x="14" y="33"/>
                  </a:lnTo>
                  <a:lnTo>
                    <a:pt x="45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6285859" y="114648"/>
              <a:ext cx="214967" cy="157643"/>
            </a:xfrm>
            <a:custGeom>
              <a:avLst/>
              <a:gdLst>
                <a:gd name="T0" fmla="*/ 31 w 45"/>
                <a:gd name="T1" fmla="*/ 0 h 33"/>
                <a:gd name="T2" fmla="*/ 0 w 45"/>
                <a:gd name="T3" fmla="*/ 31 h 33"/>
                <a:gd name="T4" fmla="*/ 14 w 45"/>
                <a:gd name="T5" fmla="*/ 33 h 33"/>
                <a:gd name="T6" fmla="*/ 45 w 45"/>
                <a:gd name="T7" fmla="*/ 2 h 33"/>
                <a:gd name="T8" fmla="*/ 31 w 4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31" y="0"/>
                  </a:moveTo>
                  <a:lnTo>
                    <a:pt x="0" y="31"/>
                  </a:lnTo>
                  <a:lnTo>
                    <a:pt x="14" y="33"/>
                  </a:lnTo>
                  <a:lnTo>
                    <a:pt x="45" y="2"/>
                  </a:lnTo>
                  <a:lnTo>
                    <a:pt x="31" y="0"/>
                  </a:lnTo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5397336" y="621010"/>
              <a:ext cx="501587" cy="444263"/>
            </a:xfrm>
            <a:custGeom>
              <a:avLst/>
              <a:gdLst>
                <a:gd name="T0" fmla="*/ 8 w 44"/>
                <a:gd name="T1" fmla="*/ 0 h 39"/>
                <a:gd name="T2" fmla="*/ 4 w 44"/>
                <a:gd name="T3" fmla="*/ 1 h 39"/>
                <a:gd name="T4" fmla="*/ 15 w 44"/>
                <a:gd name="T5" fmla="*/ 26 h 39"/>
                <a:gd name="T6" fmla="*/ 37 w 44"/>
                <a:gd name="T7" fmla="*/ 39 h 39"/>
                <a:gd name="T8" fmla="*/ 41 w 44"/>
                <a:gd name="T9" fmla="*/ 37 h 39"/>
                <a:gd name="T10" fmla="*/ 35 w 44"/>
                <a:gd name="T11" fmla="*/ 19 h 39"/>
                <a:gd name="T12" fmla="*/ 25 w 44"/>
                <a:gd name="T13" fmla="*/ 22 h 39"/>
                <a:gd name="T14" fmla="*/ 20 w 44"/>
                <a:gd name="T15" fmla="*/ 17 h 39"/>
                <a:gd name="T16" fmla="*/ 23 w 44"/>
                <a:gd name="T17" fmla="*/ 7 h 39"/>
                <a:gd name="T18" fmla="*/ 8 w 44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39">
                  <a:moveTo>
                    <a:pt x="8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0" y="5"/>
                    <a:pt x="5" y="16"/>
                    <a:pt x="15" y="26"/>
                  </a:cubicBezTo>
                  <a:cubicBezTo>
                    <a:pt x="23" y="34"/>
                    <a:pt x="32" y="39"/>
                    <a:pt x="37" y="39"/>
                  </a:cubicBezTo>
                  <a:cubicBezTo>
                    <a:pt x="38" y="39"/>
                    <a:pt x="40" y="38"/>
                    <a:pt x="41" y="37"/>
                  </a:cubicBezTo>
                  <a:cubicBezTo>
                    <a:pt x="44" y="34"/>
                    <a:pt x="41" y="27"/>
                    <a:pt x="35" y="19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7" y="2"/>
                    <a:pt x="11" y="0"/>
                    <a:pt x="8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5636187" y="81211"/>
              <a:ext cx="788207" cy="769099"/>
            </a:xfrm>
            <a:custGeom>
              <a:avLst/>
              <a:gdLst>
                <a:gd name="T0" fmla="*/ 158 w 165"/>
                <a:gd name="T1" fmla="*/ 0 h 161"/>
                <a:gd name="T2" fmla="*/ 14 w 165"/>
                <a:gd name="T3" fmla="*/ 140 h 161"/>
                <a:gd name="T4" fmla="*/ 7 w 165"/>
                <a:gd name="T5" fmla="*/ 128 h 161"/>
                <a:gd name="T6" fmla="*/ 0 w 165"/>
                <a:gd name="T7" fmla="*/ 151 h 161"/>
                <a:gd name="T8" fmla="*/ 10 w 165"/>
                <a:gd name="T9" fmla="*/ 161 h 161"/>
                <a:gd name="T10" fmla="*/ 34 w 165"/>
                <a:gd name="T11" fmla="*/ 154 h 161"/>
                <a:gd name="T12" fmla="*/ 22 w 165"/>
                <a:gd name="T13" fmla="*/ 147 h 161"/>
                <a:gd name="T14" fmla="*/ 165 w 165"/>
                <a:gd name="T15" fmla="*/ 7 h 161"/>
                <a:gd name="T16" fmla="*/ 158 w 165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1">
                  <a:moveTo>
                    <a:pt x="158" y="0"/>
                  </a:moveTo>
                  <a:lnTo>
                    <a:pt x="14" y="140"/>
                  </a:lnTo>
                  <a:lnTo>
                    <a:pt x="7" y="128"/>
                  </a:lnTo>
                  <a:lnTo>
                    <a:pt x="0" y="151"/>
                  </a:lnTo>
                  <a:lnTo>
                    <a:pt x="10" y="161"/>
                  </a:lnTo>
                  <a:lnTo>
                    <a:pt x="34" y="154"/>
                  </a:lnTo>
                  <a:lnTo>
                    <a:pt x="22" y="147"/>
                  </a:lnTo>
                  <a:lnTo>
                    <a:pt x="165" y="7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"/>
            <p:cNvSpPr/>
            <p:nvPr/>
          </p:nvSpPr>
          <p:spPr bwMode="auto">
            <a:xfrm>
              <a:off x="5636187" y="81211"/>
              <a:ext cx="788207" cy="769099"/>
            </a:xfrm>
            <a:custGeom>
              <a:avLst/>
              <a:gdLst>
                <a:gd name="T0" fmla="*/ 158 w 165"/>
                <a:gd name="T1" fmla="*/ 0 h 161"/>
                <a:gd name="T2" fmla="*/ 14 w 165"/>
                <a:gd name="T3" fmla="*/ 140 h 161"/>
                <a:gd name="T4" fmla="*/ 7 w 165"/>
                <a:gd name="T5" fmla="*/ 128 h 161"/>
                <a:gd name="T6" fmla="*/ 0 w 165"/>
                <a:gd name="T7" fmla="*/ 151 h 161"/>
                <a:gd name="T8" fmla="*/ 10 w 165"/>
                <a:gd name="T9" fmla="*/ 161 h 161"/>
                <a:gd name="T10" fmla="*/ 34 w 165"/>
                <a:gd name="T11" fmla="*/ 154 h 161"/>
                <a:gd name="T12" fmla="*/ 22 w 165"/>
                <a:gd name="T13" fmla="*/ 147 h 161"/>
                <a:gd name="T14" fmla="*/ 165 w 165"/>
                <a:gd name="T15" fmla="*/ 7 h 161"/>
                <a:gd name="T16" fmla="*/ 158 w 165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1">
                  <a:moveTo>
                    <a:pt x="158" y="0"/>
                  </a:moveTo>
                  <a:lnTo>
                    <a:pt x="14" y="140"/>
                  </a:lnTo>
                  <a:lnTo>
                    <a:pt x="7" y="128"/>
                  </a:lnTo>
                  <a:lnTo>
                    <a:pt x="0" y="151"/>
                  </a:lnTo>
                  <a:lnTo>
                    <a:pt x="10" y="161"/>
                  </a:lnTo>
                  <a:lnTo>
                    <a:pt x="34" y="154"/>
                  </a:lnTo>
                  <a:lnTo>
                    <a:pt x="22" y="147"/>
                  </a:lnTo>
                  <a:lnTo>
                    <a:pt x="165" y="7"/>
                  </a:lnTo>
                  <a:lnTo>
                    <a:pt x="158" y="0"/>
                  </a:lnTo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7365382" y="1236561"/>
            <a:ext cx="2092532" cy="1238259"/>
            <a:chOff x="6357950" y="928676"/>
            <a:chExt cx="1569399" cy="928694"/>
          </a:xfrm>
        </p:grpSpPr>
        <p:grpSp>
          <p:nvGrpSpPr>
            <p:cNvPr id="87" name="组合 86"/>
            <p:cNvGrpSpPr/>
            <p:nvPr/>
          </p:nvGrpSpPr>
          <p:grpSpPr>
            <a:xfrm>
              <a:off x="6357950" y="1066793"/>
              <a:ext cx="1426523" cy="790577"/>
              <a:chOff x="5580063" y="3219451"/>
              <a:chExt cx="1039813" cy="576263"/>
            </a:xfrm>
            <a:solidFill>
              <a:srgbClr val="CC6600"/>
            </a:solidFill>
          </p:grpSpPr>
          <p:sp>
            <p:nvSpPr>
              <p:cNvPr id="88" name="Freeform 12"/>
              <p:cNvSpPr>
                <a:spLocks noEditPoints="1"/>
              </p:cNvSpPr>
              <p:nvPr/>
            </p:nvSpPr>
            <p:spPr bwMode="auto">
              <a:xfrm>
                <a:off x="5580063" y="3227388"/>
                <a:ext cx="307975" cy="557213"/>
              </a:xfrm>
              <a:custGeom>
                <a:avLst/>
                <a:gdLst>
                  <a:gd name="T0" fmla="*/ 64 w 82"/>
                  <a:gd name="T1" fmla="*/ 0 h 148"/>
                  <a:gd name="T2" fmla="*/ 18 w 82"/>
                  <a:gd name="T3" fmla="*/ 0 h 148"/>
                  <a:gd name="T4" fmla="*/ 0 w 82"/>
                  <a:gd name="T5" fmla="*/ 17 h 148"/>
                  <a:gd name="T6" fmla="*/ 0 w 82"/>
                  <a:gd name="T7" fmla="*/ 131 h 148"/>
                  <a:gd name="T8" fmla="*/ 18 w 82"/>
                  <a:gd name="T9" fmla="*/ 148 h 148"/>
                  <a:gd name="T10" fmla="*/ 64 w 82"/>
                  <a:gd name="T11" fmla="*/ 148 h 148"/>
                  <a:gd name="T12" fmla="*/ 82 w 82"/>
                  <a:gd name="T13" fmla="*/ 131 h 148"/>
                  <a:gd name="T14" fmla="*/ 82 w 82"/>
                  <a:gd name="T15" fmla="*/ 17 h 148"/>
                  <a:gd name="T16" fmla="*/ 64 w 82"/>
                  <a:gd name="T17" fmla="*/ 0 h 148"/>
                  <a:gd name="T18" fmla="*/ 43 w 82"/>
                  <a:gd name="T19" fmla="*/ 128 h 148"/>
                  <a:gd name="T20" fmla="*/ 41 w 82"/>
                  <a:gd name="T21" fmla="*/ 128 h 148"/>
                  <a:gd name="T22" fmla="*/ 33 w 82"/>
                  <a:gd name="T23" fmla="*/ 121 h 148"/>
                  <a:gd name="T24" fmla="*/ 41 w 82"/>
                  <a:gd name="T25" fmla="*/ 113 h 148"/>
                  <a:gd name="T26" fmla="*/ 43 w 82"/>
                  <a:gd name="T27" fmla="*/ 113 h 148"/>
                  <a:gd name="T28" fmla="*/ 51 w 82"/>
                  <a:gd name="T29" fmla="*/ 121 h 148"/>
                  <a:gd name="T30" fmla="*/ 43 w 82"/>
                  <a:gd name="T31" fmla="*/ 128 h 148"/>
                  <a:gd name="T32" fmla="*/ 64 w 82"/>
                  <a:gd name="T33" fmla="*/ 47 h 148"/>
                  <a:gd name="T34" fmla="*/ 18 w 82"/>
                  <a:gd name="T35" fmla="*/ 47 h 148"/>
                  <a:gd name="T36" fmla="*/ 12 w 82"/>
                  <a:gd name="T37" fmla="*/ 41 h 148"/>
                  <a:gd name="T38" fmla="*/ 18 w 82"/>
                  <a:gd name="T39" fmla="*/ 36 h 148"/>
                  <a:gd name="T40" fmla="*/ 64 w 82"/>
                  <a:gd name="T41" fmla="*/ 36 h 148"/>
                  <a:gd name="T42" fmla="*/ 70 w 82"/>
                  <a:gd name="T43" fmla="*/ 41 h 148"/>
                  <a:gd name="T44" fmla="*/ 64 w 82"/>
                  <a:gd name="T45" fmla="*/ 47 h 148"/>
                  <a:gd name="T46" fmla="*/ 64 w 82"/>
                  <a:gd name="T47" fmla="*/ 29 h 148"/>
                  <a:gd name="T48" fmla="*/ 18 w 82"/>
                  <a:gd name="T49" fmla="*/ 29 h 148"/>
                  <a:gd name="T50" fmla="*/ 12 w 82"/>
                  <a:gd name="T51" fmla="*/ 23 h 148"/>
                  <a:gd name="T52" fmla="*/ 18 w 82"/>
                  <a:gd name="T53" fmla="*/ 18 h 148"/>
                  <a:gd name="T54" fmla="*/ 64 w 82"/>
                  <a:gd name="T55" fmla="*/ 18 h 148"/>
                  <a:gd name="T56" fmla="*/ 70 w 82"/>
                  <a:gd name="T57" fmla="*/ 23 h 148"/>
                  <a:gd name="T58" fmla="*/ 64 w 82"/>
                  <a:gd name="T59" fmla="*/ 29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2" h="148">
                    <a:moveTo>
                      <a:pt x="64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40"/>
                      <a:pt x="8" y="148"/>
                      <a:pt x="18" y="148"/>
                    </a:cubicBezTo>
                    <a:cubicBezTo>
                      <a:pt x="64" y="148"/>
                      <a:pt x="64" y="148"/>
                      <a:pt x="64" y="148"/>
                    </a:cubicBezTo>
                    <a:cubicBezTo>
                      <a:pt x="74" y="148"/>
                      <a:pt x="82" y="140"/>
                      <a:pt x="82" y="131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2" y="7"/>
                      <a:pt x="74" y="0"/>
                      <a:pt x="64" y="0"/>
                    </a:cubicBezTo>
                    <a:close/>
                    <a:moveTo>
                      <a:pt x="43" y="128"/>
                    </a:moveTo>
                    <a:cubicBezTo>
                      <a:pt x="41" y="128"/>
                      <a:pt x="41" y="128"/>
                      <a:pt x="41" y="128"/>
                    </a:cubicBezTo>
                    <a:cubicBezTo>
                      <a:pt x="37" y="128"/>
                      <a:pt x="33" y="125"/>
                      <a:pt x="33" y="121"/>
                    </a:cubicBezTo>
                    <a:cubicBezTo>
                      <a:pt x="33" y="116"/>
                      <a:pt x="37" y="113"/>
                      <a:pt x="41" y="113"/>
                    </a:cubicBezTo>
                    <a:cubicBezTo>
                      <a:pt x="43" y="113"/>
                      <a:pt x="43" y="113"/>
                      <a:pt x="43" y="113"/>
                    </a:cubicBezTo>
                    <a:cubicBezTo>
                      <a:pt x="47" y="113"/>
                      <a:pt x="51" y="116"/>
                      <a:pt x="51" y="121"/>
                    </a:cubicBezTo>
                    <a:cubicBezTo>
                      <a:pt x="51" y="125"/>
                      <a:pt x="47" y="128"/>
                      <a:pt x="43" y="128"/>
                    </a:cubicBezTo>
                    <a:close/>
                    <a:moveTo>
                      <a:pt x="64" y="47"/>
                    </a:moveTo>
                    <a:cubicBezTo>
                      <a:pt x="18" y="47"/>
                      <a:pt x="18" y="47"/>
                      <a:pt x="18" y="47"/>
                    </a:cubicBezTo>
                    <a:cubicBezTo>
                      <a:pt x="15" y="47"/>
                      <a:pt x="12" y="44"/>
                      <a:pt x="12" y="41"/>
                    </a:cubicBezTo>
                    <a:cubicBezTo>
                      <a:pt x="12" y="38"/>
                      <a:pt x="15" y="36"/>
                      <a:pt x="18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7" y="36"/>
                      <a:pt x="70" y="38"/>
                      <a:pt x="70" y="41"/>
                    </a:cubicBezTo>
                    <a:cubicBezTo>
                      <a:pt x="70" y="44"/>
                      <a:pt x="67" y="47"/>
                      <a:pt x="64" y="47"/>
                    </a:cubicBezTo>
                    <a:close/>
                    <a:moveTo>
                      <a:pt x="64" y="29"/>
                    </a:moveTo>
                    <a:cubicBezTo>
                      <a:pt x="18" y="29"/>
                      <a:pt x="18" y="29"/>
                      <a:pt x="18" y="29"/>
                    </a:cubicBezTo>
                    <a:cubicBezTo>
                      <a:pt x="15" y="29"/>
                      <a:pt x="12" y="26"/>
                      <a:pt x="12" y="23"/>
                    </a:cubicBezTo>
                    <a:cubicBezTo>
                      <a:pt x="12" y="20"/>
                      <a:pt x="15" y="18"/>
                      <a:pt x="18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7" y="18"/>
                      <a:pt x="70" y="20"/>
                      <a:pt x="70" y="23"/>
                    </a:cubicBezTo>
                    <a:cubicBezTo>
                      <a:pt x="70" y="26"/>
                      <a:pt x="67" y="29"/>
                      <a:pt x="6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13"/>
              <p:cNvSpPr>
                <a:spLocks noEditPoints="1"/>
              </p:cNvSpPr>
              <p:nvPr/>
            </p:nvSpPr>
            <p:spPr bwMode="auto">
              <a:xfrm>
                <a:off x="5929313" y="3219451"/>
                <a:ext cx="690563" cy="463550"/>
              </a:xfrm>
              <a:custGeom>
                <a:avLst/>
                <a:gdLst>
                  <a:gd name="T0" fmla="*/ 162 w 184"/>
                  <a:gd name="T1" fmla="*/ 0 h 123"/>
                  <a:gd name="T2" fmla="*/ 21 w 184"/>
                  <a:gd name="T3" fmla="*/ 0 h 123"/>
                  <a:gd name="T4" fmla="*/ 0 w 184"/>
                  <a:gd name="T5" fmla="*/ 22 h 123"/>
                  <a:gd name="T6" fmla="*/ 0 w 184"/>
                  <a:gd name="T7" fmla="*/ 102 h 123"/>
                  <a:gd name="T8" fmla="*/ 21 w 184"/>
                  <a:gd name="T9" fmla="*/ 123 h 123"/>
                  <a:gd name="T10" fmla="*/ 162 w 184"/>
                  <a:gd name="T11" fmla="*/ 123 h 123"/>
                  <a:gd name="T12" fmla="*/ 184 w 184"/>
                  <a:gd name="T13" fmla="*/ 102 h 123"/>
                  <a:gd name="T14" fmla="*/ 184 w 184"/>
                  <a:gd name="T15" fmla="*/ 22 h 123"/>
                  <a:gd name="T16" fmla="*/ 162 w 184"/>
                  <a:gd name="T17" fmla="*/ 0 h 123"/>
                  <a:gd name="T18" fmla="*/ 176 w 184"/>
                  <a:gd name="T19" fmla="*/ 102 h 123"/>
                  <a:gd name="T20" fmla="*/ 162 w 184"/>
                  <a:gd name="T21" fmla="*/ 115 h 123"/>
                  <a:gd name="T22" fmla="*/ 21 w 184"/>
                  <a:gd name="T23" fmla="*/ 115 h 123"/>
                  <a:gd name="T24" fmla="*/ 8 w 184"/>
                  <a:gd name="T25" fmla="*/ 102 h 123"/>
                  <a:gd name="T26" fmla="*/ 8 w 184"/>
                  <a:gd name="T27" fmla="*/ 22 h 123"/>
                  <a:gd name="T28" fmla="*/ 21 w 184"/>
                  <a:gd name="T29" fmla="*/ 9 h 123"/>
                  <a:gd name="T30" fmla="*/ 162 w 184"/>
                  <a:gd name="T31" fmla="*/ 9 h 123"/>
                  <a:gd name="T32" fmla="*/ 176 w 184"/>
                  <a:gd name="T33" fmla="*/ 22 h 123"/>
                  <a:gd name="T34" fmla="*/ 176 w 184"/>
                  <a:gd name="T35" fmla="*/ 10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23">
                    <a:moveTo>
                      <a:pt x="162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9" y="123"/>
                      <a:pt x="21" y="123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75" y="123"/>
                      <a:pt x="184" y="114"/>
                      <a:pt x="184" y="102"/>
                    </a:cubicBezTo>
                    <a:cubicBezTo>
                      <a:pt x="184" y="22"/>
                      <a:pt x="184" y="22"/>
                      <a:pt x="184" y="22"/>
                    </a:cubicBezTo>
                    <a:cubicBezTo>
                      <a:pt x="184" y="10"/>
                      <a:pt x="175" y="0"/>
                      <a:pt x="162" y="0"/>
                    </a:cubicBezTo>
                    <a:close/>
                    <a:moveTo>
                      <a:pt x="176" y="102"/>
                    </a:moveTo>
                    <a:cubicBezTo>
                      <a:pt x="176" y="109"/>
                      <a:pt x="170" y="115"/>
                      <a:pt x="162" y="115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4" y="115"/>
                      <a:pt x="8" y="109"/>
                      <a:pt x="8" y="10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15"/>
                      <a:pt x="14" y="9"/>
                      <a:pt x="21" y="9"/>
                    </a:cubicBezTo>
                    <a:cubicBezTo>
                      <a:pt x="162" y="9"/>
                      <a:pt x="162" y="9"/>
                      <a:pt x="162" y="9"/>
                    </a:cubicBezTo>
                    <a:cubicBezTo>
                      <a:pt x="170" y="9"/>
                      <a:pt x="176" y="15"/>
                      <a:pt x="176" y="22"/>
                    </a:cubicBez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14"/>
              <p:cNvSpPr/>
              <p:nvPr/>
            </p:nvSpPr>
            <p:spPr bwMode="auto">
              <a:xfrm>
                <a:off x="6207125" y="3708401"/>
                <a:ext cx="123825" cy="87313"/>
              </a:xfrm>
              <a:custGeom>
                <a:avLst/>
                <a:gdLst>
                  <a:gd name="T0" fmla="*/ 33 w 33"/>
                  <a:gd name="T1" fmla="*/ 12 h 23"/>
                  <a:gd name="T2" fmla="*/ 21 w 33"/>
                  <a:gd name="T3" fmla="*/ 23 h 23"/>
                  <a:gd name="T4" fmla="*/ 12 w 33"/>
                  <a:gd name="T5" fmla="*/ 23 h 23"/>
                  <a:gd name="T6" fmla="*/ 0 w 33"/>
                  <a:gd name="T7" fmla="*/ 12 h 23"/>
                  <a:gd name="T8" fmla="*/ 0 w 33"/>
                  <a:gd name="T9" fmla="*/ 12 h 23"/>
                  <a:gd name="T10" fmla="*/ 12 w 33"/>
                  <a:gd name="T11" fmla="*/ 0 h 23"/>
                  <a:gd name="T12" fmla="*/ 21 w 33"/>
                  <a:gd name="T13" fmla="*/ 0 h 23"/>
                  <a:gd name="T14" fmla="*/ 33 w 33"/>
                  <a:gd name="T1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3">
                    <a:moveTo>
                      <a:pt x="33" y="12"/>
                    </a:moveTo>
                    <a:cubicBezTo>
                      <a:pt x="33" y="18"/>
                      <a:pt x="27" y="23"/>
                      <a:pt x="21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5" y="23"/>
                      <a:pt x="0" y="1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33" y="6"/>
                      <a:pt x="3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1" name="Freeform 35"/>
            <p:cNvSpPr>
              <a:spLocks noEditPoints="1"/>
            </p:cNvSpPr>
            <p:nvPr/>
          </p:nvSpPr>
          <p:spPr bwMode="auto">
            <a:xfrm flipH="1" flipV="1">
              <a:off x="7141531" y="928676"/>
              <a:ext cx="785818" cy="646901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85DB1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1047715" y="380979"/>
            <a:ext cx="752480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管理云平台主要功能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1047715" y="380979"/>
            <a:ext cx="752480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云平台架构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9388" y="1095361"/>
            <a:ext cx="10852432" cy="466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4837423" y="4363730"/>
            <a:ext cx="6000792" cy="1841198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农业保险勘察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当农作物大面积受到自然侵害时，农业保险公司使用无人机查勘定损，有效地测定实际受灾面积。无人机具有机动快速的响应能力、高分辨率图像和高精度定位数据获取能力，可以高效地进行受灾定损任务。</a:t>
            </a:r>
            <a:endParaRPr lang="en-US" altLang="zh-CN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837423" y="934705"/>
            <a:ext cx="6096043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果园药物喷洒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使用植保无人机进行药物作业，具有精准作业、高效环保、智能化、操作简单等特点，为农户节省大型机械和人力的成本。</a:t>
            </a:r>
            <a:endParaRPr lang="en-US" altLang="zh-CN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837423" y="2649218"/>
            <a:ext cx="6000792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果园信息监测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无人机对果园进行航拍，从航拍的图片影像资料中了解灌溉、土壤变异、病虫害等作物的生长环境、周期等各项指标，帮助农民更好地进行园区管理。</a:t>
            </a:r>
            <a:endParaRPr lang="en-US" altLang="zh-CN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1144" y="1125206"/>
            <a:ext cx="383339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906" y="4268478"/>
            <a:ext cx="1928691" cy="15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893" y="4225892"/>
            <a:ext cx="1771829" cy="156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3" name="矩形 12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植保无人机的应用</a:t>
            </a:r>
            <a:endParaRPr lang="zh-CN" altLang="en-US" sz="3200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屏幕剪辑"/>
          <p:cNvPicPr>
            <a:picLocks noChangeAspect="1"/>
          </p:cNvPicPr>
          <p:nvPr/>
        </p:nvPicPr>
        <p:blipFill rotWithShape="1">
          <a:blip r:embed="rId1" cstate="screen"/>
          <a:srcRect l="5345" t="14142" r="4141"/>
          <a:stretch>
            <a:fillRect/>
          </a:stretch>
        </p:blipFill>
        <p:spPr>
          <a:xfrm>
            <a:off x="551143" y="1052815"/>
            <a:ext cx="5572812" cy="2762269"/>
          </a:xfrm>
          <a:prstGeom prst="rect">
            <a:avLst/>
          </a:prstGeom>
        </p:spPr>
      </p:pic>
      <p:pic>
        <p:nvPicPr>
          <p:cNvPr id="13" name="图片 12" descr="屏幕剪辑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6548500" y="1162153"/>
            <a:ext cx="4665003" cy="2543711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677" y="3896365"/>
            <a:ext cx="10514707" cy="247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8" name="矩形 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果园生态环境数据监测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47715" y="380979"/>
            <a:ext cx="4857784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果园生态监测部分硬件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23534" y="1197120"/>
          <a:ext cx="10477573" cy="4703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/>
                <a:gridCol w="6477045"/>
              </a:tblGrid>
              <a:tr h="6996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功能作用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气象</a:t>
                      </a:r>
                      <a:r>
                        <a:rPr lang="en-US" altLang="zh-CN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墒情站监测设备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一体化气象</a:t>
                      </a:r>
                      <a:r>
                        <a:rPr lang="en-US" altLang="zh-CN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</a:t>
                      </a: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墒情监测</a:t>
                      </a:r>
                      <a:endParaRPr lang="zh-CN" altLang="zh-CN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0" marB="0" anchor="ctr">
                    <a:solidFill>
                      <a:srgbClr val="CCFF99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病虫害远程监测设备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一体化病虫害远程监测</a:t>
                      </a:r>
                      <a:endParaRPr lang="zh-CN" altLang="zh-CN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0" marB="0" anchor="ctr">
                    <a:solidFill>
                      <a:srgbClr val="EAFFD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智能孢子监测设备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一体化病毒孢子监测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0" marB="0" anchor="ctr">
                    <a:solidFill>
                      <a:srgbClr val="CCFF99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病虫害无公害处理设备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太阳能杀虫灯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水质检测设备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多参数水质快速分析（</a:t>
                      </a:r>
                      <a:r>
                        <a:rPr lang="en-US" altLang="zh-CN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项目）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土壤重金属检测设备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土壤重金属检测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土壤养分检测设备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土壤养分测定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47715" y="38097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部分监控设备展示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 descr="c40e870a-5495-41d0-aa05-9d3319fce81f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2763" y="3731265"/>
            <a:ext cx="1959441" cy="1714512"/>
          </a:xfrm>
          <a:prstGeom prst="rect">
            <a:avLst/>
          </a:prstGeom>
        </p:spPr>
      </p:pic>
      <p:pic>
        <p:nvPicPr>
          <p:cNvPr id="22" name="图片 21" descr="580723db66f86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5980432" y="1118947"/>
            <a:ext cx="1778433" cy="2099233"/>
          </a:xfrm>
          <a:prstGeom prst="rect">
            <a:avLst/>
          </a:prstGeom>
        </p:spPr>
      </p:pic>
      <p:sp>
        <p:nvSpPr>
          <p:cNvPr id="23" name="TextBox 1"/>
          <p:cNvSpPr txBox="1"/>
          <p:nvPr/>
        </p:nvSpPr>
        <p:spPr>
          <a:xfrm>
            <a:off x="7980695" y="1315786"/>
            <a:ext cx="3238523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自动施肥控制机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根据外部控制条件（如雨量、太阳辐射强度、土壤湿度等）自动实施灌溉及物联网监控。</a:t>
            </a:r>
            <a:endParaRPr lang="zh-CN" altLang="en-US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7980695" y="3887554"/>
            <a:ext cx="3238523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自动灌溉电磁阀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通过智能移动终端设置不同作物对浇灌的不同的浇灌策略，实现自动化浇灌。</a:t>
            </a:r>
            <a:endParaRPr lang="zh-CN" altLang="en-US" sz="186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2551407" y="1315786"/>
            <a:ext cx="3143272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农业气象监测站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采集土壤墒情，土壤温度，空气温度，空气相对湿度，辐射，风向，风速等。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143" y="1125284"/>
            <a:ext cx="1804927" cy="2092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1"/>
          <p:cNvSpPr txBox="1"/>
          <p:nvPr/>
        </p:nvSpPr>
        <p:spPr>
          <a:xfrm>
            <a:off x="2551407" y="3887554"/>
            <a:ext cx="3143272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自动虫情预报灯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在无人监管的情况下，能自动完成诱虫、杀虫、收集、分装、排水等系统作业。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645" y="3411299"/>
            <a:ext cx="1428759" cy="2510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图片 2" descr="logo-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335243" y="1052873"/>
            <a:ext cx="5524539" cy="3321016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3192763" y="475489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果园安防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人员考勤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526801" y="108511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土壤状况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果树生长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528533" y="108511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天气变化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水肥使用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289745" y="475489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设备运行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车辆定位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47715" y="38097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手机监控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050283" y="2468569"/>
            <a:ext cx="4779795" cy="3672573"/>
            <a:chOff x="4929190" y="2071454"/>
            <a:chExt cx="3584846" cy="2754430"/>
          </a:xfrm>
        </p:grpSpPr>
        <p:pic>
          <p:nvPicPr>
            <p:cNvPr id="6" name="Picture 4" descr="C:\Users\wxd\Desktop\Screenshot_2014-06-18-15-58-26.jpg"/>
            <p:cNvPicPr>
              <a:picLocks noChangeAspect="1" noChangeArrowheads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 bwMode="auto">
            <a:xfrm>
              <a:off x="6748048" y="2071454"/>
              <a:ext cx="1765988" cy="2739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未标题-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9190" y="2071683"/>
              <a:ext cx="1772356" cy="2754201"/>
            </a:xfrm>
            <a:prstGeom prst="rect">
              <a:avLst/>
            </a:prstGeom>
          </p:spPr>
        </p:pic>
      </p:grp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4" name="矩形 13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果园生产管理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5243" y="1052817"/>
            <a:ext cx="10382323" cy="4540595"/>
            <a:chOff x="642910" y="1214428"/>
            <a:chExt cx="7786742" cy="3405446"/>
          </a:xfrm>
        </p:grpSpPr>
        <p:pic>
          <p:nvPicPr>
            <p:cNvPr id="12" name="图片 11" descr="未标题-5.jpg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>
            <a:xfrm>
              <a:off x="642910" y="1214428"/>
              <a:ext cx="3929090" cy="3405446"/>
            </a:xfrm>
            <a:prstGeom prst="rect">
              <a:avLst/>
            </a:prstGeom>
          </p:spPr>
        </p:pic>
        <p:pic>
          <p:nvPicPr>
            <p:cNvPr id="13" name="图片 12" descr="未标题-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3438" y="1962150"/>
              <a:ext cx="571504" cy="449708"/>
            </a:xfrm>
            <a:prstGeom prst="rect">
              <a:avLst/>
            </a:prstGeom>
          </p:spPr>
        </p:pic>
        <p:pic>
          <p:nvPicPr>
            <p:cNvPr id="17" name="图片 16" descr="未标题-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3438" y="2676530"/>
              <a:ext cx="571504" cy="449708"/>
            </a:xfrm>
            <a:prstGeom prst="rect">
              <a:avLst/>
            </a:prstGeom>
          </p:spPr>
        </p:pic>
        <p:pic>
          <p:nvPicPr>
            <p:cNvPr id="18" name="图片 17" descr="未标题-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3438" y="3407926"/>
              <a:ext cx="571504" cy="449708"/>
            </a:xfrm>
            <a:prstGeom prst="rect">
              <a:avLst/>
            </a:prstGeom>
          </p:spPr>
        </p:pic>
        <p:sp>
          <p:nvSpPr>
            <p:cNvPr id="20" name="圆角矩形 19"/>
            <p:cNvSpPr/>
            <p:nvPr/>
          </p:nvSpPr>
          <p:spPr>
            <a:xfrm>
              <a:off x="5643570" y="1500180"/>
              <a:ext cx="2786082" cy="714380"/>
            </a:xfrm>
            <a:prstGeom prst="roundRect">
              <a:avLst>
                <a:gd name="adj" fmla="val 10775"/>
              </a:avLst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5643570" y="2500312"/>
              <a:ext cx="2786082" cy="714380"/>
            </a:xfrm>
            <a:prstGeom prst="roundRect">
              <a:avLst>
                <a:gd name="adj" fmla="val 10775"/>
              </a:avLst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5643570" y="3500444"/>
              <a:ext cx="2786082" cy="714380"/>
            </a:xfrm>
            <a:prstGeom prst="roundRect">
              <a:avLst>
                <a:gd name="adj" fmla="val 10775"/>
              </a:avLst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5822165" y="1671574"/>
              <a:ext cx="2428892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标准化流程管理</a:t>
              </a:r>
              <a:endParaRPr lang="zh-CN" altLang="en-US" sz="26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822165" y="2671706"/>
              <a:ext cx="2428892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自动化任务管理</a:t>
              </a:r>
              <a:endParaRPr lang="zh-CN" altLang="en-US" sz="26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786446" y="3671838"/>
              <a:ext cx="2428892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人员作业效率分析</a:t>
              </a:r>
              <a:endParaRPr lang="zh-CN" altLang="en-US" sz="26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4" name="矩形 13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果品溯源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51144" y="1196962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6395" y="1292212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品牌产品介绍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51144" y="1863716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6395" y="1958967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全程图片展示</a:t>
            </a:r>
            <a:endParaRPr lang="en-US" altLang="zh-CN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51144" y="2530471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6395" y="2625722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农药施肥记录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51144" y="3197226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6395" y="3292476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主要环境数据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51144" y="3863980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6395" y="3959231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历史视频回放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551144" y="4530735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6395" y="4625986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品牌资质认证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551144" y="5197490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6395" y="5292740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销售渠道信息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 descr="溯源管理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4139" y="1196962"/>
            <a:ext cx="6964077" cy="4667283"/>
          </a:xfrm>
          <a:prstGeom prst="rect">
            <a:avLst/>
          </a:prstGeom>
        </p:spPr>
      </p:pic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07675" y="981306"/>
            <a:ext cx="10960135" cy="44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矩形 16"/>
          <p:cNvSpPr/>
          <p:nvPr/>
        </p:nvSpPr>
        <p:spPr>
          <a:xfrm>
            <a:off x="1047715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23" name="矩形 22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农产品电子商务平台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矩形 202"/>
          <p:cNvSpPr/>
          <p:nvPr/>
        </p:nvSpPr>
        <p:spPr>
          <a:xfrm>
            <a:off x="1047715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1238216" y="380979"/>
            <a:ext cx="752480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农产品电商流通模式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40019" y="1130922"/>
            <a:ext cx="10096571" cy="4667283"/>
            <a:chOff x="714348" y="1142990"/>
            <a:chExt cx="7572428" cy="3500462"/>
          </a:xfrm>
        </p:grpSpPr>
        <p:sp>
          <p:nvSpPr>
            <p:cNvPr id="54" name="圆角矩形 53"/>
            <p:cNvSpPr/>
            <p:nvPr/>
          </p:nvSpPr>
          <p:spPr>
            <a:xfrm>
              <a:off x="5536413" y="1142990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99CC00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垂直电商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285984" y="2285998"/>
              <a:ext cx="4429156" cy="1285884"/>
            </a:xfrm>
            <a:prstGeom prst="roundRect">
              <a:avLst>
                <a:gd name="adj" fmla="val 8334"/>
              </a:avLst>
            </a:prstGeom>
            <a:noFill/>
            <a:ln w="12700">
              <a:solidFill>
                <a:srgbClr val="99CC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/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XX农产品</a:t>
              </a:r>
              <a:r>
                <a:rPr lang="en-US" altLang="zh-CN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B2B</a:t>
              </a: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</a:t>
              </a:r>
              <a:r>
                <a:rPr lang="en-US" altLang="zh-CN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直营</a:t>
              </a:r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714348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33CC33"/>
            </a:solidFill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农产品</a:t>
              </a:r>
              <a:endParaRPr lang="en-US" altLang="zh-CN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（农户）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2357422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85DB18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农产品</a:t>
              </a:r>
              <a:endParaRPr lang="en-US" altLang="zh-CN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经纪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3929058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669900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批发商</a:t>
              </a:r>
              <a:endParaRPr lang="en-US" altLang="zh-CN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（多级）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5500694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80C535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零售终端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7143768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33CC33"/>
            </a:solidFill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消费者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2285984" y="4071948"/>
              <a:ext cx="4429156" cy="571504"/>
            </a:xfrm>
            <a:prstGeom prst="roundRect">
              <a:avLst>
                <a:gd name="adj" fmla="val 8334"/>
              </a:avLst>
            </a:prstGeom>
            <a:noFill/>
            <a:ln w="12700">
              <a:solidFill>
                <a:srgbClr val="99CC00"/>
              </a:solidFill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电商平台（淘宝、天猫、京东、亚马逊）</a:t>
              </a:r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圆角右箭头 95"/>
            <p:cNvSpPr/>
            <p:nvPr/>
          </p:nvSpPr>
          <p:spPr>
            <a:xfrm>
              <a:off x="1357290" y="1428742"/>
              <a:ext cx="4143404" cy="1500198"/>
            </a:xfrm>
            <a:prstGeom prst="bentArrow">
              <a:avLst>
                <a:gd name="adj1" fmla="val 25000"/>
                <a:gd name="adj2" fmla="val 0"/>
                <a:gd name="adj3" fmla="val 25912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圆角右箭头 96"/>
            <p:cNvSpPr/>
            <p:nvPr/>
          </p:nvSpPr>
          <p:spPr>
            <a:xfrm flipV="1">
              <a:off x="1357290" y="3357568"/>
              <a:ext cx="928694" cy="1000132"/>
            </a:xfrm>
            <a:prstGeom prst="bentArrow">
              <a:avLst>
                <a:gd name="adj1" fmla="val 25000"/>
                <a:gd name="adj2" fmla="val 0"/>
                <a:gd name="adj3" fmla="val 25000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右箭头 98"/>
            <p:cNvSpPr/>
            <p:nvPr/>
          </p:nvSpPr>
          <p:spPr>
            <a:xfrm>
              <a:off x="3643306" y="2928940"/>
              <a:ext cx="214314" cy="285752"/>
            </a:xfrm>
            <a:prstGeom prst="rightArrow">
              <a:avLst/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右箭头 99"/>
            <p:cNvSpPr/>
            <p:nvPr/>
          </p:nvSpPr>
          <p:spPr>
            <a:xfrm>
              <a:off x="5214942" y="2928940"/>
              <a:ext cx="214314" cy="285752"/>
            </a:xfrm>
            <a:prstGeom prst="rightArrow">
              <a:avLst/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圆角右箭头 105"/>
            <p:cNvSpPr/>
            <p:nvPr/>
          </p:nvSpPr>
          <p:spPr>
            <a:xfrm flipH="1">
              <a:off x="6643702" y="1428742"/>
              <a:ext cx="1143008" cy="1500198"/>
            </a:xfrm>
            <a:prstGeom prst="bentArrow">
              <a:avLst>
                <a:gd name="adj1" fmla="val 25000"/>
                <a:gd name="adj2" fmla="val 0"/>
                <a:gd name="adj3" fmla="val 25912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圆角右箭头 107"/>
            <p:cNvSpPr/>
            <p:nvPr/>
          </p:nvSpPr>
          <p:spPr>
            <a:xfrm flipH="1" flipV="1">
              <a:off x="6715140" y="3500444"/>
              <a:ext cx="1071570" cy="857256"/>
            </a:xfrm>
            <a:prstGeom prst="bentArrow">
              <a:avLst>
                <a:gd name="adj1" fmla="val 25000"/>
                <a:gd name="adj2" fmla="val 0"/>
                <a:gd name="adj3" fmla="val 25912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 rot="5400000" flipH="1" flipV="1">
              <a:off x="2213729" y="4287079"/>
              <a:ext cx="1588" cy="142830"/>
            </a:xfrm>
            <a:prstGeom prst="line">
              <a:avLst/>
            </a:prstGeom>
            <a:ln>
              <a:solidFill>
                <a:srgbClr val="33CC33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 rot="10800000" flipH="1" flipV="1">
              <a:off x="7786710" y="2643188"/>
              <a:ext cx="1588" cy="142830"/>
            </a:xfrm>
            <a:prstGeom prst="line">
              <a:avLst/>
            </a:prstGeom>
            <a:ln>
              <a:solidFill>
                <a:srgbClr val="33CC33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rot="10800000" flipH="1">
              <a:off x="7786710" y="3357568"/>
              <a:ext cx="1588" cy="142830"/>
            </a:xfrm>
            <a:prstGeom prst="line">
              <a:avLst/>
            </a:prstGeom>
            <a:ln>
              <a:solidFill>
                <a:srgbClr val="33CC33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>
              <a:endCxn id="54" idx="2"/>
            </p:cNvCxnSpPr>
            <p:nvPr/>
          </p:nvCxnSpPr>
          <p:spPr>
            <a:xfrm rot="5400000" flipH="1" flipV="1">
              <a:off x="5565035" y="2247210"/>
              <a:ext cx="1075598" cy="10166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rot="5400000">
              <a:off x="4260130" y="3826372"/>
              <a:ext cx="482843" cy="229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flipV="1">
              <a:off x="6715140" y="3071816"/>
              <a:ext cx="428628" cy="486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flipV="1">
              <a:off x="1857356" y="3071816"/>
              <a:ext cx="428628" cy="486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500166" y="1408521"/>
              <a:ext cx="675907" cy="354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39395" indent="-239395" defTabSz="913765">
                <a:lnSpc>
                  <a:spcPct val="150000"/>
                </a:lnSpc>
                <a:spcBef>
                  <a:spcPts val="0"/>
                </a:spcBef>
                <a:buClr>
                  <a:srgbClr val="33CC33"/>
                </a:buClr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渠道一</a:t>
              </a:r>
              <a:endPara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00166" y="2428874"/>
              <a:ext cx="675907" cy="354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39395" indent="-239395" defTabSz="913765">
                <a:lnSpc>
                  <a:spcPct val="150000"/>
                </a:lnSpc>
                <a:spcBef>
                  <a:spcPts val="0"/>
                </a:spcBef>
                <a:buClr>
                  <a:srgbClr val="33CC33"/>
                </a:buClr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渠道二</a:t>
              </a:r>
              <a:endPara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00166" y="3951650"/>
              <a:ext cx="675907" cy="354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39395" indent="-239395" defTabSz="913765">
                <a:lnSpc>
                  <a:spcPct val="150000"/>
                </a:lnSpc>
                <a:spcBef>
                  <a:spcPts val="0"/>
                </a:spcBef>
                <a:buClr>
                  <a:srgbClr val="33CC33"/>
                </a:buClr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渠道三</a:t>
              </a:r>
              <a:endPara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4" name="矩形 13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生态休闲果园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内容占位符 1"/>
          <p:cNvSpPr txBox="1"/>
          <p:nvPr/>
        </p:nvSpPr>
        <p:spPr>
          <a:xfrm>
            <a:off x="551143" y="1125204"/>
            <a:ext cx="6381795" cy="2095515"/>
          </a:xfrm>
          <a:prstGeom prst="rect">
            <a:avLst/>
          </a:prstGeom>
        </p:spPr>
        <p:txBody>
          <a:bodyPr/>
          <a:lstStyle/>
          <a:p>
            <a:pPr indent="-457200" eaLnBrk="0" hangingPunct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休闲观光果园，是随着近年来生活水平和城市化程度的提高、以及人们环保意识的增强而逐渐出现的集旅游、观光、采摘、休闲度假于一体，经济效益、生态效益和社会效益相结合的综合产物。</a:t>
            </a:r>
            <a:endParaRPr lang="en-US" altLang="zh-CN" sz="213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01300000432220135971244149434_s.jpg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534394" y="3696948"/>
            <a:ext cx="3439997" cy="2540000"/>
          </a:xfrm>
          <a:prstGeom prst="rect">
            <a:avLst/>
          </a:prstGeom>
        </p:spPr>
      </p:pic>
      <p:pic>
        <p:nvPicPr>
          <p:cNvPr id="10" name="图片 9" descr="20130320105610271027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069669" y="3696973"/>
            <a:ext cx="3412268" cy="2535577"/>
          </a:xfrm>
          <a:prstGeom prst="rect">
            <a:avLst/>
          </a:prstGeom>
        </p:spPr>
      </p:pic>
      <p:pic>
        <p:nvPicPr>
          <p:cNvPr id="12" name="图片 11" descr="dfg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7593942" y="1101440"/>
            <a:ext cx="3429024" cy="2527195"/>
          </a:xfrm>
          <a:prstGeom prst="rect">
            <a:avLst/>
          </a:prstGeom>
        </p:spPr>
      </p:pic>
      <p:pic>
        <p:nvPicPr>
          <p:cNvPr id="20" name="图片 19" descr="sdf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593944" y="3696972"/>
            <a:ext cx="3428265" cy="255101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39644" y="5792487"/>
            <a:ext cx="3434775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9" name="矩形 10"/>
          <p:cNvSpPr>
            <a:spLocks noChangeArrowheads="1"/>
          </p:cNvSpPr>
          <p:nvPr/>
        </p:nvSpPr>
        <p:spPr bwMode="auto">
          <a:xfrm>
            <a:off x="1585699" y="5792487"/>
            <a:ext cx="1342665" cy="4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家庭果园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069669" y="5792487"/>
            <a:ext cx="3434775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4" name="矩形 10"/>
          <p:cNvSpPr>
            <a:spLocks noChangeArrowheads="1"/>
          </p:cNvSpPr>
          <p:nvPr/>
        </p:nvSpPr>
        <p:spPr bwMode="auto">
          <a:xfrm>
            <a:off x="5115724" y="5792487"/>
            <a:ext cx="1342665" cy="4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生态观光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593943" y="3196955"/>
            <a:ext cx="3434775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10"/>
          <p:cNvSpPr>
            <a:spLocks noChangeArrowheads="1"/>
          </p:cNvSpPr>
          <p:nvPr/>
        </p:nvSpPr>
        <p:spPr bwMode="auto">
          <a:xfrm>
            <a:off x="8455985" y="3196955"/>
            <a:ext cx="1710690" cy="4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XX文化展览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93944" y="5792487"/>
            <a:ext cx="3434773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8" name="矩形 10"/>
          <p:cNvSpPr>
            <a:spLocks noChangeArrowheads="1"/>
          </p:cNvSpPr>
          <p:nvPr/>
        </p:nvSpPr>
        <p:spPr bwMode="auto">
          <a:xfrm>
            <a:off x="8775688" y="5792487"/>
            <a:ext cx="1167130" cy="4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XX产品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内容占位符 1"/>
          <p:cNvSpPr txBox="1"/>
          <p:nvPr/>
        </p:nvSpPr>
        <p:spPr>
          <a:xfrm>
            <a:off x="554319" y="1062338"/>
            <a:ext cx="10191821" cy="1238259"/>
          </a:xfrm>
          <a:prstGeom prst="rect">
            <a:avLst/>
          </a:prstGeom>
        </p:spPr>
        <p:txBody>
          <a:bodyPr/>
          <a:lstStyle/>
          <a:p>
            <a:pPr indent="-457200" eaLnBrk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消费者可众筹认领果树，通过手机查看XX的生长环境、农事管理（用肥用药情况）等环节，不仅能吃到放心无公害的水果，还可以参与体验到果园种植管理中去。</a:t>
            </a:r>
            <a:endParaRPr lang="en-US" altLang="zh-CN" sz="213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7715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38216" y="38097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果树认领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众筹.jpg"/>
          <p:cNvPicPr>
            <a:picLocks noChangeAspect="1"/>
          </p:cNvPicPr>
          <p:nvPr/>
        </p:nvPicPr>
        <p:blipFill>
          <a:blip r:embed="rId1" cstate="screen"/>
          <a:srcRect l="2822"/>
          <a:stretch>
            <a:fillRect/>
          </a:stretch>
        </p:blipFill>
        <p:spPr>
          <a:xfrm>
            <a:off x="554355" y="2205355"/>
            <a:ext cx="9810750" cy="4476750"/>
          </a:xfrm>
          <a:prstGeom prst="rect">
            <a:avLst/>
          </a:prstGeom>
        </p:spPr>
      </p:pic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1"/>
          <p:cNvSpPr txBox="1"/>
          <p:nvPr/>
        </p:nvSpPr>
        <p:spPr>
          <a:xfrm>
            <a:off x="479388" y="1052816"/>
            <a:ext cx="10572824" cy="1143008"/>
          </a:xfrm>
          <a:prstGeom prst="rect">
            <a:avLst/>
          </a:prstGeom>
        </p:spPr>
        <p:txBody>
          <a:bodyPr/>
          <a:lstStyle/>
          <a:p>
            <a:pPr indent="-457200" eaLnBrk="0" hangingPunct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消费都可以利用周末闲暇时间，到自己认领果树的果园里，放松心情，拥抱大自然，亲手参与果树的管理，在休闲健身的同时，享受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农耕的乐趣</a:t>
            </a: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13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7213" y="586914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47715" y="47622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周末果园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 descr="w020130703358096711836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79388" y="2277007"/>
            <a:ext cx="3502995" cy="2627247"/>
          </a:xfrm>
          <a:prstGeom prst="rect">
            <a:avLst/>
          </a:prstGeom>
        </p:spPr>
      </p:pic>
      <p:pic>
        <p:nvPicPr>
          <p:cNvPr id="18" name="图片 17" descr="xin_293100608133967106491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488969" y="2277006"/>
            <a:ext cx="3499404" cy="2627245"/>
          </a:xfrm>
          <a:prstGeom prst="rect">
            <a:avLst/>
          </a:prstGeom>
        </p:spPr>
      </p:pic>
      <p:pic>
        <p:nvPicPr>
          <p:cNvPr id="19" name="图片 18" descr="73939_4080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044936" y="2277006"/>
            <a:ext cx="3377888" cy="2627247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378388" y="4435102"/>
            <a:ext cx="3617356" cy="46915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85376" y="4341273"/>
            <a:ext cx="1688944" cy="52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果树半托管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44936" y="4435102"/>
            <a:ext cx="3377888" cy="46915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89408" y="4341273"/>
            <a:ext cx="1688944" cy="52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果树全托管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422825" y="4435102"/>
            <a:ext cx="3565548" cy="46915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61127" y="4341273"/>
            <a:ext cx="1688944" cy="52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采摘收获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57213" y="586914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47715" y="476229"/>
            <a:ext cx="54292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二次加工产业带动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288" y="3220720"/>
            <a:ext cx="10668075" cy="1078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eaLnBrk="0" hangingPunct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一旦项目实现规模化，三年内有望使得全县XX产业交易额在现有基础上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年均增长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</a:t>
            </a: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，带动电子商务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直接就业人数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  <a:r>
              <a:rPr lang="zh-CN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人左右</a:t>
            </a: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间接就业人数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</a:t>
            </a:r>
            <a:r>
              <a:rPr lang="zh-CN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135" kern="0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695291" y="1125205"/>
            <a:ext cx="3333773" cy="857256"/>
          </a:xfrm>
          <a:prstGeom prst="chevron">
            <a:avLst/>
          </a:prstGeom>
          <a:noFill/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发展初期</a:t>
            </a:r>
            <a:endParaRPr lang="zh-CN" altLang="en-US" sz="2135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4124315" y="1125205"/>
            <a:ext cx="3333773" cy="857256"/>
          </a:xfrm>
          <a:prstGeom prst="chevron">
            <a:avLst/>
          </a:prstGeom>
          <a:noFill/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产业化初级阶段</a:t>
            </a:r>
            <a:endParaRPr lang="zh-CN" altLang="en-US" sz="2135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7458088" y="1125205"/>
            <a:ext cx="3333773" cy="857256"/>
          </a:xfrm>
          <a:prstGeom prst="chevron">
            <a:avLst/>
          </a:prstGeom>
          <a:noFill/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产业化高级阶段</a:t>
            </a:r>
            <a:endParaRPr lang="zh-CN" altLang="en-US" sz="2135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内容占位符 1"/>
          <p:cNvSpPr txBox="1"/>
          <p:nvPr/>
        </p:nvSpPr>
        <p:spPr>
          <a:xfrm>
            <a:off x="504789" y="2172963"/>
            <a:ext cx="3333773" cy="952507"/>
          </a:xfrm>
          <a:prstGeom prst="rect">
            <a:avLst/>
          </a:prstGeom>
        </p:spPr>
        <p:txBody>
          <a:bodyPr/>
          <a:lstStyle/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引进果品加工产业链相关企业，建立市场营销网络，打响品牌，构成产业化基础 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内容占位符 1"/>
          <p:cNvSpPr txBox="1"/>
          <p:nvPr/>
        </p:nvSpPr>
        <p:spPr>
          <a:xfrm>
            <a:off x="4029064" y="2172963"/>
            <a:ext cx="3048021" cy="952507"/>
          </a:xfrm>
          <a:prstGeom prst="rect">
            <a:avLst/>
          </a:prstGeom>
        </p:spPr>
        <p:txBody>
          <a:bodyPr/>
          <a:lstStyle/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产业链横向发展，在全国展开品牌连锁经营，实现产业化，规模化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内容占位符 1"/>
          <p:cNvSpPr txBox="1"/>
          <p:nvPr/>
        </p:nvSpPr>
        <p:spPr>
          <a:xfrm>
            <a:off x="7172336" y="2172963"/>
            <a:ext cx="3714776" cy="952507"/>
          </a:xfrm>
          <a:prstGeom prst="rect">
            <a:avLst/>
          </a:prstGeom>
        </p:spPr>
        <p:txBody>
          <a:bodyPr/>
          <a:lstStyle/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产业链纵向发展，实现XX副产品研发、生产、销售一体化，促进产业创新和可持续发展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504790" y="4458979"/>
            <a:ext cx="25065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410595" y="4458979"/>
            <a:ext cx="2434751" cy="170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4040" y="4458979"/>
            <a:ext cx="254946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6164" y="4458980"/>
            <a:ext cx="2571768" cy="170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>
          <a:xfrm rot="19666284">
            <a:off x="1597690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 rot="19666284">
            <a:off x="1597691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食品加工业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 rot="19666284">
            <a:off x="4230417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 rot="19666284">
            <a:off x="4230418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仓储业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rot="19666284">
            <a:off x="6886377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 rot="19666284">
            <a:off x="6886378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物流运输业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 rot="19666284">
            <a:off x="9447986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rot="19666284">
            <a:off x="9447987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零售业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-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29" name="矩形 28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智慧果园主要建设内容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8" name="表格 3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51143" y="1125205"/>
          <a:ext cx="10382323" cy="504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7127"/>
                <a:gridCol w="6265196"/>
              </a:tblGrid>
              <a:tr h="64802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建设内容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生产调度中心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计算机硬件、信息综合服务软件平台、</a:t>
                      </a:r>
                      <a:r>
                        <a:rPr lang="en-US" altLang="zh-CN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</a:t>
                      </a: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拼接大屏展示中心及数据中心网络设备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果园物联网监测系统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气象</a:t>
                      </a:r>
                      <a:r>
                        <a:rPr lang="en-US" altLang="zh-CN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墒情站监测设备、病虫害远程监测设备、智能孢子监测设备、病虫害无公害处理设备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41846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园区视频监控系统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果园远程视频监控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果树本体监测系统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利用一个点的监测来建立果树健康数据的监测，以点带面加强果树健康数据的建立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4184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电子商务平台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品牌门户网站、在线商城网站、移动端门户等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农产品质量安全追溯系统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采集种植、农事活动、农资管理、人员规范管理、气象信息、作物生长过程记录等数据，形成溯源信息数据库。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水肥一体灌溉物联网系统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园域名水肥自动灌溉系统，节水节能实现智能化管理，主要包括自动化管理设备和园区管线敷设。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-24765" y="3932555"/>
            <a:ext cx="12192635" cy="1012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11264" tIns="55632" rIns="111264" bIns="55632">
            <a:spAutoFit/>
          </a:bodyPr>
          <a:lstStyle/>
          <a:p>
            <a:pPr algn="ctr" defTabSz="1113155" eaLnBrk="0" hangingPunct="0">
              <a:defRPr/>
            </a:pPr>
            <a:r>
              <a:rPr lang="zh-CN" altLang="en-US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586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24765" y="1412875"/>
            <a:ext cx="12192635" cy="2337435"/>
          </a:xfrm>
          <a:prstGeom prst="rect">
            <a:avLst/>
          </a:prstGeom>
        </p:spPr>
      </p:pic>
      <p:pic>
        <p:nvPicPr>
          <p:cNvPr id="3" name="图片 2" descr="log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990" y="44450"/>
            <a:ext cx="1061085" cy="4540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6e2ce205-6991-4948-ad31-f2aa0b7ac68d}"/>
</p:tagLst>
</file>

<file path=ppt/tags/tag2.xml><?xml version="1.0" encoding="utf-8"?>
<p:tagLst xmlns:p="http://schemas.openxmlformats.org/presentationml/2006/main">
  <p:tag name="KSO_WM_UNIT_TABLE_BEAUTIFY" val="smartTable{22f250f6-d11d-4b8f-b419-80d3058df935}"/>
</p:tagLst>
</file>

<file path=ppt/tags/tag3.xml><?xml version="1.0" encoding="utf-8"?>
<p:tagLst xmlns:p="http://schemas.openxmlformats.org/presentationml/2006/main">
  <p:tag name="commondata" val="eyJoZGlkIjoiMDllZWFmODEyMmQ5MDIxOTNkMTZlNWNmNjVmNjQ1NzEifQ=="/>
</p:tagLst>
</file>

<file path=ppt/theme/theme1.xml><?xml version="1.0" encoding="utf-8"?>
<a:theme xmlns:a="http://schemas.openxmlformats.org/drawingml/2006/main" name="PPT模板(4比3)-中文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自定义设计方案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PPT模板(4比3)-中文</Template>
  <TotalTime>0</TotalTime>
  <Words>2024</Words>
  <Application>WPS 演示</Application>
  <PresentationFormat>宽屏</PresentationFormat>
  <Paragraphs>322</Paragraphs>
  <Slides>22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Calibri Light</vt:lpstr>
      <vt:lpstr>等线 Light</vt:lpstr>
      <vt:lpstr>等线</vt:lpstr>
      <vt:lpstr>PPT模板(4比3)-中文</vt:lpstr>
      <vt:lpstr>5_自定义设计方案</vt:lpstr>
      <vt:lpstr>6_自定义设计方案</vt:lpstr>
      <vt:lpstr>3_自定义设计方案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虞海涛</dc:creator>
  <cp:lastModifiedBy>蔡成想</cp:lastModifiedBy>
  <cp:revision>2591</cp:revision>
  <dcterms:created xsi:type="dcterms:W3CDTF">2012-11-13T06:12:00Z</dcterms:created>
  <dcterms:modified xsi:type="dcterms:W3CDTF">2024-07-31T21:49:04Z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6312F22A61DE41FDA1E860B243A9FFE2</vt:lpwstr>
  </property>
</Properties>
</file>