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9687" y="2615175"/>
            <a:ext cx="9886950" cy="20002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95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智慧档案馆整体解决方案</a:t>
            </a:r>
            <a:endParaRPr lang="en-US" sz="495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9687" y="5731877"/>
            <a:ext cx="24479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汇报人：xx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831743" y="5731877"/>
            <a:ext cx="6934200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25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2024-01-25</a:t>
            </a:r>
            <a:endParaRPr lang="en-US" sz="2025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7" y="0"/>
            <a:ext cx="12191747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33708" y="1852562"/>
            <a:ext cx="6974588" cy="411099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智慧档案馆概述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智慧档案馆解决方案构成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智慧档案馆解决方案实施步骤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智慧档案馆解决方案的优势与效益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智慧档案馆解决方案案例分析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0" lvl="0" indent="-203200">
              <a:lnSpc>
                <a:spcPct val="140000"/>
              </a:lnSpc>
              <a:spcBef>
                <a:spcPts val="375"/>
              </a:spcBef>
              <a:buFont typeface="Arial" panose="020B0604020202020204"/>
              <a:buChar char="•"/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总结与展望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智慧档案馆概述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3796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5086385" y="2191116"/>
            <a:ext cx="2019230" cy="465913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5086385" y="1272218"/>
            <a:ext cx="2019230" cy="201923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9574070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9574070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9697155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308884" y="2191116"/>
            <a:ext cx="2019230" cy="4659137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7308884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7431969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2871147" y="2191116"/>
            <a:ext cx="2019230" cy="467132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2871147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299423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33796" y="1272218"/>
            <a:ext cx="2019230" cy="201923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756882" y="1395303"/>
            <a:ext cx="1773060" cy="177306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0111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3379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智慧档案馆是指通过应用信息技术和智能设备，实现档案信息资源的智能化采集、加工、存储、管理、利用和服务的档案馆。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910489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具备自动化、智能化的信息处理和信息服务能力。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125727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实现档案信息资源的网络化管理和利用。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348226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大量采用数字化技术，实现对传统档案的数字化管理和利用。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613411" y="4276427"/>
            <a:ext cx="2019230" cy="21640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提供个性化的档案信息服务，满足用户多样化的需求。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5209470" y="1395303"/>
            <a:ext cx="1773060" cy="1773060"/>
          </a:xfrm>
          <a:prstGeom prst="ellipse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23" name="TextBox 23"/>
          <p:cNvSpPr txBox="1"/>
          <p:nvPr/>
        </p:nvSpPr>
        <p:spPr>
          <a:xfrm>
            <a:off x="2938469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智能化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376206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数字化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641392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个性化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153708" y="3291448"/>
            <a:ext cx="1884585" cy="102412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网络化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298185" y="2005652"/>
            <a:ext cx="690452" cy="5523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6680" y="0"/>
                </a:moveTo>
                <a:lnTo>
                  <a:pt x="91440" y="0"/>
                </a:lnTo>
                <a:lnTo>
                  <a:pt x="0" y="45720"/>
                </a:lnTo>
                <a:lnTo>
                  <a:pt x="0" y="137160"/>
                </a:lnTo>
                <a:lnTo>
                  <a:pt x="60960" y="121920"/>
                </a:lnTo>
                <a:lnTo>
                  <a:pt x="60960" y="304800"/>
                </a:lnTo>
                <a:lnTo>
                  <a:pt x="243840" y="304800"/>
                </a:lnTo>
                <a:lnTo>
                  <a:pt x="243840" y="121920"/>
                </a:lnTo>
                <a:lnTo>
                  <a:pt x="304800" y="137160"/>
                </a:lnTo>
                <a:lnTo>
                  <a:pt x="304800" y="45720"/>
                </a:lnTo>
                <a:lnTo>
                  <a:pt x="213360" y="0"/>
                </a:lnTo>
                <a:lnTo>
                  <a:pt x="198120" y="0"/>
                </a:lnTo>
                <a:cubicBezTo>
                  <a:pt x="198120" y="25251"/>
                  <a:pt x="177651" y="45720"/>
                  <a:pt x="152400" y="45720"/>
                </a:cubicBezTo>
                <a:cubicBezTo>
                  <a:pt x="127149" y="45720"/>
                  <a:pt x="106680" y="25251"/>
                  <a:pt x="106680" y="0"/>
                </a:cubicBezTo>
                <a:lnTo>
                  <a:pt x="10668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28" name="Freeform 28"/>
          <p:cNvSpPr/>
          <p:nvPr/>
        </p:nvSpPr>
        <p:spPr>
          <a:xfrm>
            <a:off x="3521727" y="1922798"/>
            <a:ext cx="718070" cy="7180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60960" y="167640"/>
                </a:moveTo>
                <a:lnTo>
                  <a:pt x="30480" y="167640"/>
                </a:lnTo>
                <a:cubicBezTo>
                  <a:pt x="13649" y="167640"/>
                  <a:pt x="0" y="153991"/>
                  <a:pt x="0" y="137160"/>
                </a:cubicBezTo>
                <a:lnTo>
                  <a:pt x="0" y="137160"/>
                </a:lnTo>
                <a:lnTo>
                  <a:pt x="0" y="76200"/>
                </a:lnTo>
                <a:cubicBezTo>
                  <a:pt x="0" y="59436"/>
                  <a:pt x="13716" y="45720"/>
                  <a:pt x="30480" y="45720"/>
                </a:cubicBezTo>
                <a:lnTo>
                  <a:pt x="60960" y="45720"/>
                </a:lnTo>
                <a:lnTo>
                  <a:pt x="60960" y="15240"/>
                </a:lnTo>
                <a:lnTo>
                  <a:pt x="274320" y="15240"/>
                </a:lnTo>
                <a:lnTo>
                  <a:pt x="274320" y="167640"/>
                </a:lnTo>
                <a:cubicBezTo>
                  <a:pt x="274320" y="201311"/>
                  <a:pt x="247031" y="228600"/>
                  <a:pt x="213360" y="228600"/>
                </a:cubicBezTo>
                <a:lnTo>
                  <a:pt x="213360" y="228600"/>
                </a:lnTo>
                <a:lnTo>
                  <a:pt x="121920" y="228600"/>
                </a:lnTo>
                <a:cubicBezTo>
                  <a:pt x="88249" y="228600"/>
                  <a:pt x="60960" y="201311"/>
                  <a:pt x="60960" y="167640"/>
                </a:cubicBezTo>
                <a:lnTo>
                  <a:pt x="60960" y="167640"/>
                </a:lnTo>
                <a:close/>
                <a:moveTo>
                  <a:pt x="60960" y="137160"/>
                </a:moveTo>
                <a:lnTo>
                  <a:pt x="60960" y="76200"/>
                </a:lnTo>
                <a:lnTo>
                  <a:pt x="30480" y="76200"/>
                </a:lnTo>
                <a:lnTo>
                  <a:pt x="30480" y="137160"/>
                </a:lnTo>
                <a:lnTo>
                  <a:pt x="60960" y="137160"/>
                </a:lnTo>
                <a:close/>
                <a:moveTo>
                  <a:pt x="30480" y="259080"/>
                </a:moveTo>
                <a:lnTo>
                  <a:pt x="30480" y="243840"/>
                </a:lnTo>
                <a:lnTo>
                  <a:pt x="304800" y="243840"/>
                </a:lnTo>
                <a:lnTo>
                  <a:pt x="304800" y="259080"/>
                </a:lnTo>
                <a:lnTo>
                  <a:pt x="243840" y="289560"/>
                </a:lnTo>
                <a:lnTo>
                  <a:pt x="91440" y="289560"/>
                </a:lnTo>
                <a:lnTo>
                  <a:pt x="30480" y="2590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29" name="Freeform 29"/>
          <p:cNvSpPr/>
          <p:nvPr/>
        </p:nvSpPr>
        <p:spPr>
          <a:xfrm>
            <a:off x="5688634" y="1783749"/>
            <a:ext cx="814733" cy="81473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80975"/>
                </a:moveTo>
                <a:lnTo>
                  <a:pt x="247650" y="123825"/>
                </a:lnTo>
                <a:lnTo>
                  <a:pt x="247650" y="38100"/>
                </a:lnTo>
                <a:lnTo>
                  <a:pt x="209550" y="38100"/>
                </a:lnTo>
                <a:lnTo>
                  <a:pt x="209550" y="85725"/>
                </a:lnTo>
                <a:lnTo>
                  <a:pt x="152400" y="28575"/>
                </a:lnTo>
                <a:lnTo>
                  <a:pt x="0" y="180975"/>
                </a:lnTo>
                <a:lnTo>
                  <a:pt x="0" y="190500"/>
                </a:lnTo>
                <a:lnTo>
                  <a:pt x="38100" y="190500"/>
                </a:lnTo>
                <a:lnTo>
                  <a:pt x="38100" y="285750"/>
                </a:lnTo>
                <a:lnTo>
                  <a:pt x="133350" y="285750"/>
                </a:lnTo>
                <a:lnTo>
                  <a:pt x="133350" y="228600"/>
                </a:lnTo>
                <a:lnTo>
                  <a:pt x="171450" y="228600"/>
                </a:lnTo>
                <a:lnTo>
                  <a:pt x="171450" y="285750"/>
                </a:lnTo>
                <a:lnTo>
                  <a:pt x="266700" y="285750"/>
                </a:lnTo>
                <a:lnTo>
                  <a:pt x="266700" y="190500"/>
                </a:lnTo>
                <a:lnTo>
                  <a:pt x="304800" y="1905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0" name="Freeform 30"/>
          <p:cNvSpPr/>
          <p:nvPr/>
        </p:nvSpPr>
        <p:spPr>
          <a:xfrm>
            <a:off x="7967443" y="1832081"/>
            <a:ext cx="702113" cy="7180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1" name="Freeform 31"/>
          <p:cNvSpPr/>
          <p:nvPr/>
        </p:nvSpPr>
        <p:spPr>
          <a:xfrm>
            <a:off x="10232034" y="1839465"/>
            <a:ext cx="703303" cy="70330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21920" y="28651"/>
                </a:moveTo>
                <a:lnTo>
                  <a:pt x="121920" y="0"/>
                </a:lnTo>
                <a:lnTo>
                  <a:pt x="152400" y="0"/>
                </a:lnTo>
                <a:lnTo>
                  <a:pt x="152400" y="243840"/>
                </a:lnTo>
                <a:lnTo>
                  <a:pt x="304800" y="243840"/>
                </a:lnTo>
                <a:lnTo>
                  <a:pt x="243840" y="304800"/>
                </a:lnTo>
                <a:lnTo>
                  <a:pt x="30480" y="304800"/>
                </a:lnTo>
                <a:lnTo>
                  <a:pt x="0" y="243840"/>
                </a:lnTo>
                <a:lnTo>
                  <a:pt x="121920" y="243840"/>
                </a:lnTo>
                <a:lnTo>
                  <a:pt x="121920" y="213360"/>
                </a:lnTo>
                <a:lnTo>
                  <a:pt x="0" y="213360"/>
                </a:lnTo>
                <a:lnTo>
                  <a:pt x="0" y="209398"/>
                </a:lnTo>
                <a:cubicBezTo>
                  <a:pt x="56940" y="163544"/>
                  <a:pt x="99498" y="101956"/>
                  <a:pt x="121234" y="31242"/>
                </a:cubicBezTo>
                <a:lnTo>
                  <a:pt x="121920" y="28651"/>
                </a:lnTo>
                <a:close/>
                <a:moveTo>
                  <a:pt x="304343" y="213360"/>
                </a:moveTo>
                <a:lnTo>
                  <a:pt x="152400" y="213360"/>
                </a:lnTo>
                <a:lnTo>
                  <a:pt x="152400" y="207874"/>
                </a:lnTo>
                <a:cubicBezTo>
                  <a:pt x="171650" y="179451"/>
                  <a:pt x="183137" y="144409"/>
                  <a:pt x="183137" y="106680"/>
                </a:cubicBezTo>
                <a:cubicBezTo>
                  <a:pt x="183137" y="68951"/>
                  <a:pt x="171660" y="33909"/>
                  <a:pt x="151990" y="4848"/>
                </a:cubicBezTo>
                <a:lnTo>
                  <a:pt x="152400" y="5486"/>
                </a:lnTo>
                <a:lnTo>
                  <a:pt x="152400" y="2438"/>
                </a:lnTo>
                <a:cubicBezTo>
                  <a:pt x="237877" y="37719"/>
                  <a:pt x="298180" y="117796"/>
                  <a:pt x="304305" y="212646"/>
                </a:cubicBezTo>
                <a:lnTo>
                  <a:pt x="304343" y="21336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grpSp>
        <p:nvGrpSpPr>
          <p:cNvPr id="32" name="Group 32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33" name="AutoShape 3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3" name="AutoShape 4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4" name="AutoShape 4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5" name="AutoShape 4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6" name="AutoShape 4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7" name="AutoShape 4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8" name="AutoShape 4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9" name="AutoShape 4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50" name="AutoShape 5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51" name="AutoShape 5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52" name="AutoShape 5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定义与特点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144" r="3144"/>
          <a:stretch>
            <a:fillRect/>
          </a:stretch>
        </p:blipFill>
        <p:spPr>
          <a:xfrm>
            <a:off x="6416218" y="1873250"/>
            <a:ext cx="2285143" cy="24396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0387" r="10387"/>
          <a:stretch>
            <a:fillRect/>
          </a:stretch>
        </p:blipFill>
        <p:spPr>
          <a:xfrm>
            <a:off x="705451" y="1873250"/>
            <a:ext cx="2286000" cy="23083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6996" r="6996"/>
          <a:stretch>
            <a:fillRect/>
          </a:stretch>
        </p:blipFill>
        <p:spPr>
          <a:xfrm>
            <a:off x="9265251" y="1892300"/>
            <a:ext cx="2271183" cy="24206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8730" r="8730"/>
          <a:stretch>
            <a:fillRect/>
          </a:stretch>
        </p:blipFill>
        <p:spPr>
          <a:xfrm>
            <a:off x="3571418" y="1892300"/>
            <a:ext cx="2266949" cy="242062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416218" y="3460761"/>
            <a:ext cx="2285143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6416218" y="4197615"/>
            <a:ext cx="2288381" cy="2112169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3571418" y="3460761"/>
            <a:ext cx="2285429" cy="852159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3571418" y="4206759"/>
            <a:ext cx="2288096" cy="2103025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9265251" y="3460761"/>
            <a:ext cx="2286000" cy="74599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9265251" y="4204473"/>
            <a:ext cx="2286000" cy="2105311"/>
          </a:xfrm>
          <a:prstGeom prst="rect">
            <a:avLst/>
          </a:prstGeom>
          <a:solidFill>
            <a:schemeClr val="accent1">
              <a:lumMod val="50000"/>
              <a:alpha val="100000"/>
            </a:schemeClr>
          </a:solidFill>
        </p:spPr>
      </p:sp>
      <p:grpSp>
        <p:nvGrpSpPr>
          <p:cNvPr id="12" name="Group 12"/>
          <p:cNvGrpSpPr/>
          <p:nvPr/>
        </p:nvGrpSpPr>
        <p:grpSpPr>
          <a:xfrm rot="0">
            <a:off x="705451" y="3460761"/>
            <a:ext cx="2286000" cy="2849023"/>
            <a:chOff x="705451" y="3460761"/>
            <a:chExt cx="2286000" cy="2849023"/>
          </a:xfrm>
        </p:grpSpPr>
        <p:sp>
          <p:nvSpPr>
            <p:cNvPr id="13" name="AutoShape 13"/>
            <p:cNvSpPr/>
            <p:nvPr/>
          </p:nvSpPr>
          <p:spPr>
            <a:xfrm>
              <a:off x="705451" y="3460761"/>
              <a:ext cx="2286000" cy="88392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705451" y="4206759"/>
              <a:ext cx="2286000" cy="2103025"/>
            </a:xfrm>
            <a:prstGeom prst="rect">
              <a:avLst/>
            </a:prstGeom>
            <a:solidFill>
              <a:schemeClr val="accent1">
                <a:lumMod val="50000"/>
                <a:alpha val="100000"/>
              </a:schemeClr>
            </a:solidFill>
          </p:spPr>
        </p:sp>
      </p:grpSp>
      <p:grpSp>
        <p:nvGrpSpPr>
          <p:cNvPr id="15" name="Group 15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智慧档案馆与传统档案馆的区别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56455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425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智慧档案馆更注重信息技术和智能设备的应用，而传统档案馆则较少使用。</a:t>
            </a:r>
            <a:endParaRPr lang="en-US" sz="1425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3628568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275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智慧档案馆提供更便捷、个性化的信息服务，而传统档案馆的服务方式相对单一。</a:t>
            </a:r>
            <a:endParaRPr lang="en-US" sz="1275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466794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智慧档案馆的管理效率更高，能更好地满足用户需求。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318371" y="4477571"/>
            <a:ext cx="2164942" cy="1552257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智慧档案馆能更充分地挖掘和利用档案信息资源，发挥其价值。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7054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技术应用</a:t>
            </a:r>
            <a:endParaRPr lang="en-US" sz="17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362856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服务方式</a:t>
            </a:r>
            <a:endParaRPr lang="en-US" sz="17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6433598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管理效率</a:t>
            </a:r>
            <a:endParaRPr lang="en-US" sz="17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9265251" y="3588593"/>
            <a:ext cx="2267763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资源利用</a:t>
            </a:r>
            <a:endParaRPr lang="en-US" sz="17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7" r="16667"/>
          <a:stretch>
            <a:fillRect/>
          </a:stretch>
        </p:blipFill>
        <p:spPr>
          <a:xfrm>
            <a:off x="3352886" y="2055085"/>
            <a:ext cx="2476500" cy="2476500"/>
          </a:xfrm>
          <a:prstGeom prst="ellipse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6374798" y="2055085"/>
            <a:ext cx="2476500" cy="2476500"/>
          </a:xfrm>
          <a:prstGeom prst="ellipse">
            <a:avLst/>
          </a:prstGeom>
        </p:spPr>
      </p:pic>
      <p:grpSp>
        <p:nvGrpSpPr>
          <p:cNvPr id="4" name="Group 4"/>
          <p:cNvGrpSpPr/>
          <p:nvPr/>
        </p:nvGrpSpPr>
        <p:grpSpPr>
          <a:xfrm rot="0">
            <a:off x="3352886" y="2107432"/>
            <a:ext cx="665795" cy="665791"/>
            <a:chOff x="3352886" y="2107432"/>
            <a:chExt cx="665795" cy="665791"/>
          </a:xfrm>
        </p:grpSpPr>
        <p:sp>
          <p:nvSpPr>
            <p:cNvPr id="5" name="AutoShape 5"/>
            <p:cNvSpPr/>
            <p:nvPr/>
          </p:nvSpPr>
          <p:spPr>
            <a:xfrm>
              <a:off x="3352886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Freeform 6"/>
            <p:cNvSpPr/>
            <p:nvPr/>
          </p:nvSpPr>
          <p:spPr>
            <a:xfrm>
              <a:off x="3532726" y="2292906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8174522" y="2107432"/>
            <a:ext cx="665795" cy="665791"/>
            <a:chOff x="8174522" y="2107432"/>
            <a:chExt cx="665795" cy="665791"/>
          </a:xfrm>
        </p:grpSpPr>
        <p:sp>
          <p:nvSpPr>
            <p:cNvPr id="8" name="AutoShape 8"/>
            <p:cNvSpPr/>
            <p:nvPr/>
          </p:nvSpPr>
          <p:spPr>
            <a:xfrm>
              <a:off x="8174522" y="2107432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9"/>
            <p:cNvSpPr/>
            <p:nvPr/>
          </p:nvSpPr>
          <p:spPr>
            <a:xfrm>
              <a:off x="8354362" y="2273856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4252748" y="4178300"/>
            <a:ext cx="665795" cy="665791"/>
            <a:chOff x="4252748" y="4178300"/>
            <a:chExt cx="665795" cy="665791"/>
          </a:xfrm>
        </p:grpSpPr>
        <p:sp>
          <p:nvSpPr>
            <p:cNvPr id="11" name="AutoShape 11"/>
            <p:cNvSpPr/>
            <p:nvPr/>
          </p:nvSpPr>
          <p:spPr>
            <a:xfrm>
              <a:off x="4252748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2"/>
            <p:cNvSpPr/>
            <p:nvPr/>
          </p:nvSpPr>
          <p:spPr>
            <a:xfrm>
              <a:off x="4432588" y="4363773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7274660" y="4178300"/>
            <a:ext cx="665795" cy="665791"/>
            <a:chOff x="7274660" y="4178300"/>
            <a:chExt cx="665795" cy="665791"/>
          </a:xfrm>
        </p:grpSpPr>
        <p:sp>
          <p:nvSpPr>
            <p:cNvPr id="14" name="AutoShape 14"/>
            <p:cNvSpPr/>
            <p:nvPr/>
          </p:nvSpPr>
          <p:spPr>
            <a:xfrm>
              <a:off x="7274660" y="4178300"/>
              <a:ext cx="665795" cy="665791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 w="28575">
              <a:solidFill>
                <a:schemeClr val="accent1">
                  <a:lumMod val="60000"/>
                  <a:lumMod val="40000"/>
                  <a:alpha val="100000"/>
                </a:schemeClr>
              </a:solidFill>
              <a:prstDash val="solid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5"/>
            <p:cNvSpPr/>
            <p:nvPr/>
          </p:nvSpPr>
          <p:spPr>
            <a:xfrm>
              <a:off x="7469003" y="4363774"/>
              <a:ext cx="306115" cy="294843"/>
            </a:xfrm>
            <a:custGeom>
              <a:avLst/>
              <a:gdLst/>
              <a:ahLst/>
              <a:cxnLst/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</p:spPr>
        </p:sp>
      </p:grpSp>
      <p:sp>
        <p:nvSpPr>
          <p:cNvPr id="16" name="AutoShape 16"/>
          <p:cNvSpPr/>
          <p:nvPr/>
        </p:nvSpPr>
        <p:spPr>
          <a:xfrm>
            <a:off x="633036" y="2037683"/>
            <a:ext cx="2553871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技术融合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40528" y="4661950"/>
            <a:ext cx="2084356" cy="4035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服务升级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015108" y="2037683"/>
            <a:ext cx="2569478" cy="4416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资源共享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14658" y="4661950"/>
            <a:ext cx="2084356" cy="4226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绿色发展</a:t>
            </a:r>
            <a:endParaRPr lang="en-US" sz="1100"/>
          </a:p>
        </p:txBody>
      </p:sp>
      <p:grpSp>
        <p:nvGrpSpPr>
          <p:cNvPr id="20" name="Group 20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1" name="AutoShape 21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智慧档案馆的发展趋势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33255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未来智慧档案馆将更多地融合物联网、云计算、大数据、人工智能等先进技术，提升智能化水平。</a:t>
            </a:r>
            <a:endParaRPr lang="en-US" sz="12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015108" y="2402205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未来智慧档案馆将更加注重资源共享，促进档案信息资源的共建共享。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940528" y="5112856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智慧档案馆将提供更加个性化、专业化的信息服务，满足用户更高层次的需求。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845361" y="5065527"/>
            <a:ext cx="2553653" cy="108278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智慧档案馆将更加注重绿色环保，实现档案事业的可持续发展。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智慧档案馆解决方案构成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81837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en-US" sz="294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376738" y="3721608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771733" y="1604867"/>
            <a:ext cx="3394996" cy="2116741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7901" b="7901"/>
          <a:stretch>
            <a:fillRect/>
          </a:stretch>
        </p:blipFill>
        <p:spPr>
          <a:xfrm>
            <a:off x="981837" y="3694465"/>
            <a:ext cx="3394942" cy="21438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3742" b="13742"/>
          <a:stretch>
            <a:fillRect/>
          </a:stretch>
        </p:blipFill>
        <p:spPr>
          <a:xfrm>
            <a:off x="4376812" y="1577730"/>
            <a:ext cx="3394942" cy="21438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7782" r="7782"/>
          <a:stretch>
            <a:fillRect/>
          </a:stretch>
        </p:blipFill>
        <p:spPr>
          <a:xfrm>
            <a:off x="7771733" y="3721608"/>
            <a:ext cx="3394942" cy="2143864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9" name="AutoShape 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智能化管理系统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1837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自动化档案管理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90562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通过智能化技术，实现档案的自动分类、编目和排架，提高档案管理效率。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376833" y="3748751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智能检索与查询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4485558" y="4183504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提供基于关键词、语义、图像等智能检索功能，快速定位档案信息。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771733" y="1604867"/>
            <a:ext cx="3394996" cy="49033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725" b="1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智能分析与决策支持</a:t>
            </a:r>
            <a:endParaRPr lang="en-US" sz="1725" b="1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880459" y="2039620"/>
            <a:ext cx="3286271" cy="1654845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rmAutofit/>
          </a:bodyPr>
          <a:lstStyle/>
          <a:p>
            <a:pPr algn="l">
              <a:lnSpc>
                <a:spcPct val="187000"/>
              </a:lnSpc>
            </a:pPr>
            <a:r>
              <a:rPr lang="en-US" sz="1500">
                <a:solidFill>
                  <a:srgbClr val="FFFD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通过对档案数据的挖掘和分析，为决策提供有力支持。</a:t>
            </a:r>
            <a:endParaRPr lang="en-US" sz="1500">
              <a:solidFill>
                <a:srgbClr val="FFFDFD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49579" y="1319127"/>
            <a:ext cx="5106411" cy="51064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-484350" y="1584357"/>
            <a:ext cx="4575952" cy="4575952"/>
          </a:xfrm>
          <a:prstGeom prst="ellipse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74571" y="4851539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数据迁移与格式转换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74571" y="534100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支持不同格式和来源的数据迁移和转换，确保数据的一致性和完整性。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074571" y="1538583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海量数据存储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74571" y="2003667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具备大容量、高可靠性的存储设备，满足档案数据的长期保存需求。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74571" y="3188965"/>
            <a:ext cx="5683179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数据备份与恢复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建立完善的数据备份和恢复机制，确保数据安全可靠。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数字化存储系统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90089" y="1514981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990089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支持关键词、主题、责任者等多种检索途径，满足不同用户需求。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089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多途径检索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1095003" y="4507169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Connector 6"/>
          <p:cNvCxnSpPr/>
          <p:nvPr/>
        </p:nvCxnSpPr>
        <p:spPr>
          <a:xfrm>
            <a:off x="3569918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Freeform 7"/>
          <p:cNvSpPr/>
          <p:nvPr/>
        </p:nvSpPr>
        <p:spPr>
          <a:xfrm>
            <a:off x="3687773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4671297" y="1454147"/>
            <a:ext cx="932011" cy="932011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5039938" y="1393187"/>
            <a:ext cx="2231507" cy="2231507"/>
          </a:xfrm>
          <a:prstGeom prst="ellipse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671297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高级检索功能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776211" y="4446335"/>
            <a:ext cx="2676821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7251125" y="4041523"/>
            <a:ext cx="207264" cy="0"/>
          </a:xfrm>
          <a:prstGeom prst="line">
            <a:avLst/>
          </a:prstGeom>
          <a:ln w="38100">
            <a:solidFill>
              <a:schemeClr val="accent2"/>
            </a:solidFill>
            <a:prstDash val="solid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3" name="Freeform 13"/>
          <p:cNvSpPr/>
          <p:nvPr/>
        </p:nvSpPr>
        <p:spPr>
          <a:xfrm>
            <a:off x="7368981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8373015" y="1454147"/>
            <a:ext cx="932011" cy="93201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41656" y="1393187"/>
            <a:ext cx="2231507" cy="223150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73015" y="382949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个性化检索服务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8477928" y="4446335"/>
            <a:ext cx="2676821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Connector 18"/>
          <p:cNvCxnSpPr/>
          <p:nvPr/>
        </p:nvCxnSpPr>
        <p:spPr>
          <a:xfrm>
            <a:off x="10952843" y="4041523"/>
            <a:ext cx="207264" cy="0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Freeform 19"/>
          <p:cNvSpPr/>
          <p:nvPr/>
        </p:nvSpPr>
        <p:spPr>
          <a:xfrm>
            <a:off x="11070699" y="3947812"/>
            <a:ext cx="151723" cy="187422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762000" y="0"/>
                </a:lnTo>
                <a:lnTo>
                  <a:pt x="1905000" y="952500"/>
                </a:lnTo>
                <a:lnTo>
                  <a:pt x="762000" y="1905000"/>
                </a:lnTo>
                <a:lnTo>
                  <a:pt x="0" y="1905000"/>
                </a:lnTo>
                <a:lnTo>
                  <a:pt x="1143000" y="952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</p:spPr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l="220" r="220"/>
          <a:stretch>
            <a:fillRect/>
          </a:stretch>
        </p:blipFill>
        <p:spPr>
          <a:xfrm>
            <a:off x="1358558" y="1454147"/>
            <a:ext cx="2231507" cy="2231507"/>
          </a:xfrm>
          <a:prstGeom prst="ellipse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671297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提供组合检索、模糊检索等高级功能，提高检索效率和准确性。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373015" y="4677159"/>
            <a:ext cx="2409825" cy="104775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96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根据用户习惯和需求，提供定制化的检索界面和服务。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392065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690347" y="1604894"/>
            <a:ext cx="578298" cy="437007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80564" y="1604894"/>
            <a:ext cx="581025" cy="4572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1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n-US" sz="20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0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高效检索系统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500" r="12500"/>
          <a:stretch>
            <a:fillRect/>
          </a:stretch>
        </p:blipFill>
        <p:spPr>
          <a:xfrm>
            <a:off x="7092557" y="1559288"/>
            <a:ext cx="4492828" cy="4492828"/>
          </a:xfrm>
          <a:prstGeom prst="round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9110" y="1488377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39477" y="137065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39110" y="3205847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739477" y="3088125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39110" y="4984278"/>
            <a:ext cx="1511760" cy="1373901"/>
          </a:xfrm>
          <a:custGeom>
            <a:avLst/>
            <a:gdLst/>
            <a:ahLst/>
            <a:cxnLst/>
            <a:rect l="l" t="t" r="r" b="b"/>
            <a:pathLst>
              <a:path w="1181062" h="1073360">
                <a:moveTo>
                  <a:pt x="0" y="0"/>
                </a:moveTo>
                <a:lnTo>
                  <a:pt x="1046892" y="0"/>
                </a:lnTo>
                <a:quadBezTo>
                  <a:pt x="1181062" y="0"/>
                  <a:pt x="1181062" y="134170"/>
                </a:quadBezTo>
                <a:lnTo>
                  <a:pt x="1181062" y="1073360"/>
                </a:lnTo>
                <a:lnTo>
                  <a:pt x="134170" y="1073360"/>
                </a:lnTo>
                <a:quadBezTo>
                  <a:pt x="0" y="1073360"/>
                  <a:pt x="0" y="939190"/>
                </a:quad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739477" y="4866556"/>
            <a:ext cx="1111026" cy="16154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77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577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48535" y="1715158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确保档案库房的安全，如防盗、防火、防水等。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248535" y="1250513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物理安全保障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48535" y="3368732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建立完善的网络安全体系，防范网络攻击和数据泄露。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248535" y="2928472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网络安全防护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48535" y="5134585"/>
            <a:ext cx="4235703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对不同用户设定不同的访问权限，确保档案信息的安全可控。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248535" y="4694325"/>
            <a:ext cx="4219575" cy="6286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访问控制与权限管理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6" name="AutoShape 16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安全保障系统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智慧档案馆解决方案实施步骤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23" r="1123"/>
          <a:stretch>
            <a:fillRect/>
          </a:stretch>
        </p:blipFill>
        <p:spPr>
          <a:xfrm>
            <a:off x="454963" y="1569535"/>
            <a:ext cx="4219249" cy="4219249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 rot="0">
            <a:off x="5163133" y="1294832"/>
            <a:ext cx="6264882" cy="1468186"/>
            <a:chOff x="5163133" y="1294832"/>
            <a:chExt cx="6264882" cy="1468186"/>
          </a:xfrm>
        </p:grpSpPr>
        <p:sp>
          <p:nvSpPr>
            <p:cNvPr id="4" name="AutoShape 4"/>
            <p:cNvSpPr/>
            <p:nvPr/>
          </p:nvSpPr>
          <p:spPr>
            <a:xfrm>
              <a:off x="5328795" y="1294832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5632910" y="1424361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明确档案馆业务需求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2910" y="1910708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了解档案馆的业务范围、管理流程、使用需求等，确保解决方案与实际需求相匹配。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163133" y="1294832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8" name="Group 8"/>
          <p:cNvGrpSpPr/>
          <p:nvPr/>
        </p:nvGrpSpPr>
        <p:grpSpPr>
          <a:xfrm rot="0">
            <a:off x="5163133" y="2945066"/>
            <a:ext cx="6264882" cy="1468186"/>
            <a:chOff x="5163133" y="2945066"/>
            <a:chExt cx="6264882" cy="1468186"/>
          </a:xfrm>
        </p:grpSpPr>
        <p:sp>
          <p:nvSpPr>
            <p:cNvPr id="9" name="AutoShape 9"/>
            <p:cNvSpPr/>
            <p:nvPr/>
          </p:nvSpPr>
          <p:spPr>
            <a:xfrm>
              <a:off x="5328795" y="2945066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5632910" y="3074595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确定技术要求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2910" y="3560941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根据档案馆的业务特点和发展规划，确定所需的技术标准和功能要求。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5163133" y="2945066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5163133" y="4595300"/>
            <a:ext cx="6264882" cy="1468186"/>
            <a:chOff x="5163133" y="4595300"/>
            <a:chExt cx="6264882" cy="1468186"/>
          </a:xfrm>
        </p:grpSpPr>
        <p:sp>
          <p:nvSpPr>
            <p:cNvPr id="14" name="AutoShape 14"/>
            <p:cNvSpPr/>
            <p:nvPr/>
          </p:nvSpPr>
          <p:spPr>
            <a:xfrm>
              <a:off x="5328795" y="4595300"/>
              <a:ext cx="6099220" cy="1468186"/>
            </a:xfrm>
            <a:prstGeom prst="rect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5632910" y="4724828"/>
              <a:ext cx="3055242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  <a:spcBef>
                  <a:spcPts val="450"/>
                </a:spcBef>
              </a:pPr>
              <a:r>
                <a:rPr lang="en-US" sz="2325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制定实施计划</a:t>
              </a:r>
              <a:endPara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2910" y="5211175"/>
              <a:ext cx="5568066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根据需求分析结果，制定详细的实施计划，包括时间安排、人员分工、预算等。</a:t>
              </a:r>
              <a:endPara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5163133" y="4595300"/>
              <a:ext cx="165663" cy="1468186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18" name="Group 18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需求分析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50141" y="2021983"/>
            <a:ext cx="3939528" cy="3939528"/>
          </a:xfrm>
          <a:prstGeom prst="ellipse">
            <a:avLst/>
          </a:prstGeom>
          <a:solidFill>
            <a:schemeClr val="accent2">
              <a:lumMod val="60000"/>
              <a:lumOff val="40000"/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454963" y="203417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根据需求分析结果，设计合理的系统架构，包括系统模块、数据库结构、网络拓扑等。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4963" y="157583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设计系统架构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4963" y="3530045"/>
            <a:ext cx="5826389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根据业务需求和技术要求，设计系统的功能模块，包括档案管理、查询检索、数据统计等。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4963" y="3071702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设计功能模块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4963" y="5118981"/>
            <a:ext cx="6018344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根据用户使用习惯和审美标准，设计友好的用户界面，提高用户体验。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4963" y="4660638"/>
            <a:ext cx="2703493" cy="3632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设计界面风格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76035" y="2524948"/>
            <a:ext cx="2887741" cy="2887741"/>
          </a:xfrm>
          <a:prstGeom prst="ellipse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663168" y="1482987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6921648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10386775" y="4618441"/>
            <a:ext cx="913476" cy="91347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3" name="Freeform 13"/>
          <p:cNvSpPr/>
          <p:nvPr/>
        </p:nvSpPr>
        <p:spPr>
          <a:xfrm>
            <a:off x="8906663" y="1691796"/>
            <a:ext cx="426486" cy="42648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4" name="Freeform 14"/>
          <p:cNvSpPr/>
          <p:nvPr/>
        </p:nvSpPr>
        <p:spPr>
          <a:xfrm>
            <a:off x="10639092" y="4837698"/>
            <a:ext cx="426194" cy="42619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190500"/>
                </a:moveTo>
                <a:cubicBezTo>
                  <a:pt x="152400" y="169459"/>
                  <a:pt x="169459" y="152400"/>
                  <a:pt x="190500" y="152400"/>
                </a:cubicBezTo>
                <a:cubicBezTo>
                  <a:pt x="211541" y="152400"/>
                  <a:pt x="228600" y="169459"/>
                  <a:pt x="228600" y="190500"/>
                </a:cubicBezTo>
                <a:cubicBezTo>
                  <a:pt x="228600" y="211541"/>
                  <a:pt x="211541" y="228600"/>
                  <a:pt x="190500" y="228600"/>
                </a:cubicBezTo>
                <a:cubicBezTo>
                  <a:pt x="169459" y="228600"/>
                  <a:pt x="152400" y="211541"/>
                  <a:pt x="152400" y="190500"/>
                </a:cubicBezTo>
                <a:close/>
                <a:moveTo>
                  <a:pt x="266700" y="76200"/>
                </a:moveTo>
                <a:lnTo>
                  <a:pt x="235372" y="12925"/>
                </a:lnTo>
                <a:cubicBezTo>
                  <a:pt x="232801" y="5410"/>
                  <a:pt x="225695" y="0"/>
                  <a:pt x="217284" y="0"/>
                </a:cubicBezTo>
                <a:lnTo>
                  <a:pt x="164973" y="0"/>
                </a:lnTo>
                <a:cubicBezTo>
                  <a:pt x="156467" y="0"/>
                  <a:pt x="149295" y="5544"/>
                  <a:pt x="146837" y="13192"/>
                </a:cubicBezTo>
                <a:lnTo>
                  <a:pt x="114338" y="76200"/>
                </a:lnTo>
                <a:lnTo>
                  <a:pt x="38100" y="76200"/>
                </a:lnTo>
                <a:cubicBezTo>
                  <a:pt x="17059" y="76200"/>
                  <a:pt x="0" y="93259"/>
                  <a:pt x="0" y="114300"/>
                </a:cubicBezTo>
                <a:lnTo>
                  <a:pt x="0" y="304800"/>
                </a:lnTo>
                <a:lnTo>
                  <a:pt x="304800" y="304800"/>
                </a:lnTo>
                <a:lnTo>
                  <a:pt x="304800" y="114300"/>
                </a:lnTo>
                <a:cubicBezTo>
                  <a:pt x="304800" y="93259"/>
                  <a:pt x="287760" y="76200"/>
                  <a:pt x="266700" y="76200"/>
                </a:cubicBezTo>
                <a:close/>
                <a:moveTo>
                  <a:pt x="57150" y="152400"/>
                </a:moveTo>
                <a:cubicBezTo>
                  <a:pt x="46625" y="152400"/>
                  <a:pt x="38100" y="143875"/>
                  <a:pt x="38100" y="133350"/>
                </a:cubicBezTo>
                <a:cubicBezTo>
                  <a:pt x="38100" y="122825"/>
                  <a:pt x="46625" y="114300"/>
                  <a:pt x="57150" y="114300"/>
                </a:cubicBezTo>
                <a:cubicBezTo>
                  <a:pt x="67675" y="114300"/>
                  <a:pt x="76200" y="122825"/>
                  <a:pt x="76200" y="133350"/>
                </a:cubicBezTo>
                <a:cubicBezTo>
                  <a:pt x="76200" y="143875"/>
                  <a:pt x="67675" y="152400"/>
                  <a:pt x="57150" y="152400"/>
                </a:cubicBezTo>
                <a:close/>
                <a:moveTo>
                  <a:pt x="190500" y="266700"/>
                </a:moveTo>
                <a:cubicBezTo>
                  <a:pt x="148419" y="266700"/>
                  <a:pt x="114300" y="232581"/>
                  <a:pt x="114300" y="190500"/>
                </a:cubicBezTo>
                <a:cubicBezTo>
                  <a:pt x="114300" y="148419"/>
                  <a:pt x="148419" y="114300"/>
                  <a:pt x="190500" y="114300"/>
                </a:cubicBezTo>
                <a:cubicBezTo>
                  <a:pt x="232581" y="114300"/>
                  <a:pt x="266700" y="148419"/>
                  <a:pt x="266700" y="190500"/>
                </a:cubicBezTo>
                <a:cubicBezTo>
                  <a:pt x="266700" y="232581"/>
                  <a:pt x="232581" y="266700"/>
                  <a:pt x="190500" y="26670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5" name="Freeform 15"/>
          <p:cNvSpPr/>
          <p:nvPr/>
        </p:nvSpPr>
        <p:spPr>
          <a:xfrm>
            <a:off x="7137949" y="4833774"/>
            <a:ext cx="482811" cy="48281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grpSp>
        <p:nvGrpSpPr>
          <p:cNvPr id="16" name="Group 16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7" name="AutoShape 1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系统设计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3829" y="1628258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994345" y="2028557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根据系统设计结果，开发各功能模块，实现系统所需功能。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4345" y="1509487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开发系统模块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6000" y="1153983"/>
            <a:ext cx="5194482" cy="5194482"/>
          </a:xfrm>
          <a:prstGeom prst="ellipse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4345" y="3637901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根据系统架构要求，配置合适的服务器、网络设备等硬件环境。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4345" y="3118831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配置系统环境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94345" y="5274339"/>
            <a:ext cx="4394883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将开发完成的系统部署到实际运行环境中，进行系统集成和调试。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4345" y="4755268"/>
            <a:ext cx="4152900" cy="4953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部署系统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3829" y="3237602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763829" y="4874039"/>
            <a:ext cx="230516" cy="23051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grpSp>
        <p:nvGrpSpPr>
          <p:cNvPr id="12" name="Group 12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3" name="AutoShape 1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系统开发与部署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3859086" flipV="1">
            <a:off x="1527125" y="1469413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132693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对部署好的系统进行全面测试，确保各项功能正常运行。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02827" y="1536628"/>
            <a:ext cx="1898907" cy="1898907"/>
          </a:xfrm>
          <a:prstGeom prst="ellipse">
            <a:avLst/>
          </a:prstGeom>
        </p:spPr>
      </p:pic>
      <p:sp>
        <p:nvSpPr>
          <p:cNvPr id="5" name="AutoShape 5"/>
          <p:cNvSpPr/>
          <p:nvPr/>
        </p:nvSpPr>
        <p:spPr>
          <a:xfrm rot="-3859086" flipV="1">
            <a:off x="5041284" y="1457221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2">
              <a:alpha val="100000"/>
            </a:schemeClr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68347" y="1536628"/>
            <a:ext cx="1898907" cy="1898907"/>
          </a:xfrm>
          <a:prstGeom prst="ellipse">
            <a:avLst/>
          </a:prstGeom>
        </p:spPr>
      </p:pic>
      <p:sp>
        <p:nvSpPr>
          <p:cNvPr id="7" name="AutoShape 7"/>
          <p:cNvSpPr/>
          <p:nvPr/>
        </p:nvSpPr>
        <p:spPr>
          <a:xfrm rot="-3859086" flipV="1">
            <a:off x="8711366" y="1419290"/>
            <a:ext cx="2109431" cy="2217572"/>
          </a:xfrm>
          <a:prstGeom prst="parallelogram">
            <a:avLst>
              <a:gd name="adj" fmla="val 54601"/>
            </a:avLst>
          </a:prstGeom>
          <a:solidFill>
            <a:schemeClr val="accent1">
              <a:alpha val="100000"/>
            </a:schemeClr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28583" r="28583"/>
          <a:stretch>
            <a:fillRect/>
          </a:stretch>
        </p:blipFill>
        <p:spPr>
          <a:xfrm>
            <a:off x="8871767" y="1536628"/>
            <a:ext cx="1898907" cy="1898907"/>
          </a:xfrm>
          <a:prstGeom prst="ellipse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381" y="3766355"/>
            <a:ext cx="297180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/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测试系统功能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1226739" y="4350852"/>
            <a:ext cx="2651083" cy="97536"/>
            <a:chOff x="1226739" y="4350852"/>
            <a:chExt cx="2651083" cy="97536"/>
          </a:xfrm>
        </p:grpSpPr>
        <p:cxnSp>
          <p:nvCxnSpPr>
            <p:cNvPr id="11" name="Connector 11"/>
            <p:cNvCxnSpPr/>
            <p:nvPr/>
          </p:nvCxnSpPr>
          <p:spPr>
            <a:xfrm flipV="1">
              <a:off x="1287927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AutoShape 12"/>
            <p:cNvSpPr/>
            <p:nvPr/>
          </p:nvSpPr>
          <p:spPr>
            <a:xfrm>
              <a:off x="122673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378028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4892456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对系统的性能和安全性进行测试，确保系统能够满足实际使用要求。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41426" y="3746205"/>
            <a:ext cx="2952750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/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测试性能与安全性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 rot="0">
            <a:off x="4792260" y="4350852"/>
            <a:ext cx="2651083" cy="97536"/>
            <a:chOff x="4792260" y="4350852"/>
            <a:chExt cx="2651083" cy="97536"/>
          </a:xfrm>
        </p:grpSpPr>
        <p:cxnSp>
          <p:nvCxnSpPr>
            <p:cNvPr id="17" name="Connector 17"/>
            <p:cNvCxnSpPr/>
            <p:nvPr/>
          </p:nvCxnSpPr>
          <p:spPr>
            <a:xfrm flipV="1">
              <a:off x="4853447" y="4399620"/>
              <a:ext cx="2492359" cy="4740"/>
            </a:xfrm>
            <a:prstGeom prst="line">
              <a:avLst/>
            </a:prstGeom>
            <a:ln w="9525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0">
              <a:schemeClr val="accent2"/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18" name="AutoShape 18"/>
            <p:cNvSpPr/>
            <p:nvPr/>
          </p:nvSpPr>
          <p:spPr>
            <a:xfrm>
              <a:off x="4792260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7345807" y="4350852"/>
              <a:ext cx="97536" cy="97536"/>
            </a:xfrm>
            <a:prstGeom prst="ellipse">
              <a:avLst/>
            </a:prstGeom>
            <a:solidFill>
              <a:schemeClr val="accent2">
                <a:alpha val="100000"/>
              </a:schemeClr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8595875" y="4590395"/>
            <a:ext cx="2450691" cy="128739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经过测试验证后，正式上线运行系统，提供档案馆服务。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311508" y="3746205"/>
            <a:ext cx="3019425" cy="485775"/>
          </a:xfrm>
          <a:prstGeom prst="rect">
            <a:avLst/>
          </a:prstGeom>
        </p:spPr>
        <p:txBody>
          <a:bodyPr vert="horz" wrap="square" lIns="114300" tIns="57150" rIns="114300" bIns="57150" rtlCol="0" anchor="t" anchorCtr="1">
            <a:normAutofit/>
          </a:bodyPr>
          <a:lstStyle/>
          <a:p>
            <a:pPr algn="ctr">
              <a:lnSpc>
                <a:spcPct val="96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上线运行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8495679" y="4350852"/>
            <a:ext cx="2651083" cy="97536"/>
            <a:chOff x="8495679" y="4350852"/>
            <a:chExt cx="2651083" cy="97536"/>
          </a:xfrm>
        </p:grpSpPr>
        <p:cxnSp>
          <p:nvCxnSpPr>
            <p:cNvPr id="23" name="Connector 23"/>
            <p:cNvCxnSpPr/>
            <p:nvPr/>
          </p:nvCxnSpPr>
          <p:spPr>
            <a:xfrm flipV="1">
              <a:off x="8556866" y="4399620"/>
              <a:ext cx="2492359" cy="4740"/>
            </a:xfrm>
            <a:prstGeom prst="line">
              <a:avLst/>
            </a:prstGeom>
            <a:ln w="9525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AutoShape 24"/>
            <p:cNvSpPr/>
            <p:nvPr/>
          </p:nvSpPr>
          <p:spPr>
            <a:xfrm>
              <a:off x="8495679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11049226" y="4350852"/>
              <a:ext cx="97536" cy="9753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</p:grpSp>
      <p:grpSp>
        <p:nvGrpSpPr>
          <p:cNvPr id="26" name="Group 26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7" name="AutoShape 27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43" name="AutoShape 43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4" name="AutoShape 44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5" name="AutoShape 45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6" name="AutoShape 46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测试与上线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470003" y="1095611"/>
            <a:ext cx="5251994" cy="5251994"/>
          </a:xfrm>
          <a:prstGeom prst="ellipse">
            <a:avLst/>
          </a:prstGeom>
          <a:gradFill>
            <a:gsLst>
              <a:gs pos="0">
                <a:schemeClr val="accent2">
                  <a:alpha val="40000"/>
                  <a:lumMod val="60000"/>
                  <a:lumOff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/>
          </a:gradFill>
        </p:spPr>
      </p:sp>
      <p:sp>
        <p:nvSpPr>
          <p:cNvPr id="3" name="AutoShape 3"/>
          <p:cNvSpPr/>
          <p:nvPr/>
        </p:nvSpPr>
        <p:spPr>
          <a:xfrm>
            <a:off x="3637982" y="1263590"/>
            <a:ext cx="4916037" cy="4916037"/>
          </a:xfrm>
          <a:prstGeom prst="ellipse">
            <a:avLst/>
          </a:prstGeom>
          <a:solidFill>
            <a:schemeClr val="l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282803" y="1908411"/>
            <a:ext cx="3626394" cy="362639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96012" y="2421620"/>
            <a:ext cx="2599976" cy="2599976"/>
          </a:xfrm>
          <a:prstGeom prst="ellipse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568742" y="1485755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3150292" y="3006344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7641893" y="4903343"/>
            <a:ext cx="845312" cy="84531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Freeform 9"/>
          <p:cNvSpPr/>
          <p:nvPr/>
        </p:nvSpPr>
        <p:spPr>
          <a:xfrm>
            <a:off x="7725002" y="1690784"/>
            <a:ext cx="532790" cy="43525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" name="Freeform 10"/>
          <p:cNvSpPr/>
          <p:nvPr/>
        </p:nvSpPr>
        <p:spPr>
          <a:xfrm>
            <a:off x="3382144" y="3262579"/>
            <a:ext cx="381610" cy="38161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6680" y="259080"/>
                </a:moveTo>
                <a:lnTo>
                  <a:pt x="30480" y="259080"/>
                </a:lnTo>
                <a:cubicBezTo>
                  <a:pt x="13649" y="259080"/>
                  <a:pt x="0" y="245431"/>
                  <a:pt x="0" y="228600"/>
                </a:cubicBezTo>
                <a:lnTo>
                  <a:pt x="0" y="228600"/>
                </a:lnTo>
                <a:lnTo>
                  <a:pt x="0" y="30480"/>
                </a:lnTo>
                <a:cubicBezTo>
                  <a:pt x="0" y="13716"/>
                  <a:pt x="13716" y="0"/>
                  <a:pt x="30480" y="0"/>
                </a:cubicBezTo>
                <a:lnTo>
                  <a:pt x="274320" y="0"/>
                </a:lnTo>
                <a:cubicBezTo>
                  <a:pt x="291151" y="0"/>
                  <a:pt x="304800" y="13649"/>
                  <a:pt x="304800" y="30480"/>
                </a:cubicBezTo>
                <a:lnTo>
                  <a:pt x="304800" y="30480"/>
                </a:lnTo>
                <a:lnTo>
                  <a:pt x="304800" y="228600"/>
                </a:lnTo>
                <a:cubicBezTo>
                  <a:pt x="304800" y="245431"/>
                  <a:pt x="291151" y="259080"/>
                  <a:pt x="274320" y="259080"/>
                </a:cubicBezTo>
                <a:lnTo>
                  <a:pt x="274320" y="259080"/>
                </a:lnTo>
                <a:lnTo>
                  <a:pt x="198120" y="259080"/>
                </a:lnTo>
                <a:lnTo>
                  <a:pt x="259080" y="289560"/>
                </a:lnTo>
                <a:lnTo>
                  <a:pt x="259080" y="304800"/>
                </a:lnTo>
                <a:lnTo>
                  <a:pt x="45720" y="304800"/>
                </a:lnTo>
                <a:lnTo>
                  <a:pt x="45720" y="289560"/>
                </a:lnTo>
                <a:lnTo>
                  <a:pt x="106680" y="259080"/>
                </a:lnTo>
                <a:close/>
                <a:moveTo>
                  <a:pt x="30480" y="30480"/>
                </a:moveTo>
                <a:lnTo>
                  <a:pt x="30480" y="198120"/>
                </a:lnTo>
                <a:lnTo>
                  <a:pt x="274320" y="198120"/>
                </a:lnTo>
                <a:lnTo>
                  <a:pt x="274320" y="3048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1" name="Freeform 11"/>
          <p:cNvSpPr/>
          <p:nvPr/>
        </p:nvSpPr>
        <p:spPr>
          <a:xfrm>
            <a:off x="7866091" y="5133975"/>
            <a:ext cx="396240" cy="38404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2" name="TextBox 12"/>
          <p:cNvSpPr txBox="1"/>
          <p:nvPr/>
        </p:nvSpPr>
        <p:spPr>
          <a:xfrm>
            <a:off x="539110" y="317235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系统维护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146662" y="1612351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根据业务发展和技术进步，对系统进行功能升级和优化。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46662" y="1063099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功能升级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146662" y="3977216"/>
            <a:ext cx="2409825" cy="44767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96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数据备份与恢复</a:t>
            </a:r>
            <a:endParaRPr lang="en-US" sz="20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146662" y="4535996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定期对档案数据进行备份，确保数据安全可靠。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39110" y="3796745"/>
            <a:ext cx="2227417" cy="1580007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定期对系统进行维护和监控，确保系统稳定运行。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Group 18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后期维护与升级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智慧档案馆解决方案的优势与效益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982796" y="3170591"/>
            <a:ext cx="5783287" cy="1172718"/>
            <a:chOff x="5982796" y="3170591"/>
            <a:chExt cx="5783287" cy="1172718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70591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快速档案检索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641126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利用智能化的档案检索系统，用户可以快速查找到所需的档案信息，提高档案的查询效率。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5982796" y="4823246"/>
            <a:ext cx="5783287" cy="1172718"/>
            <a:chOff x="5982796" y="4823246"/>
            <a:chExt cx="5783287" cy="1172718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823246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实时监控与预警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93781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通过物联网技术，实现对档案库房环境的实时监控，及时发现异常情况并预警，确保档案保存环境的稳定。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AutoShape 8"/>
          <p:cNvSpPr/>
          <p:nvPr/>
        </p:nvSpPr>
        <p:spPr>
          <a:xfrm>
            <a:off x="4805646" y="4913047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grpSp>
        <p:nvGrpSpPr>
          <p:cNvPr id="9" name="Group 9"/>
          <p:cNvGrpSpPr/>
          <p:nvPr/>
        </p:nvGrpSpPr>
        <p:grpSpPr>
          <a:xfrm rot="0">
            <a:off x="5982796" y="1521950"/>
            <a:ext cx="5687135" cy="1172718"/>
            <a:chOff x="5982796" y="1521950"/>
            <a:chExt cx="5687135" cy="1172718"/>
          </a:xfrm>
        </p:grpSpPr>
        <p:sp>
          <p:nvSpPr>
            <p:cNvPr id="10" name="TextBox 10"/>
            <p:cNvSpPr txBox="1"/>
            <p:nvPr/>
          </p:nvSpPr>
          <p:spPr>
            <a:xfrm>
              <a:off x="5982796" y="1521950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自动化档案管理流程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82796" y="1992485"/>
              <a:ext cx="5687135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通过引入智能化技术，实现档案的自动分类、编目、检索和存储，提高档案管理流程的自动化程度，减少人工干预。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>
            <a:off x="4805646" y="3272584"/>
            <a:ext cx="810236" cy="81023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4805646" y="1611485"/>
            <a:ext cx="810236" cy="81023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41457" y="1735931"/>
            <a:ext cx="3722789" cy="3981079"/>
          </a:xfrm>
          <a:prstGeom prst="rect">
            <a:avLst/>
          </a:prstGeom>
          <a:solidFill>
            <a:schemeClr val="accent1">
              <a:alpha val="94000"/>
            </a:schemeClr>
          </a:solidFill>
        </p:spPr>
      </p:sp>
      <p:sp>
        <p:nvSpPr>
          <p:cNvPr id="15" name="Freeform 15"/>
          <p:cNvSpPr/>
          <p:nvPr/>
        </p:nvSpPr>
        <p:spPr>
          <a:xfrm>
            <a:off x="5014447" y="3486249"/>
            <a:ext cx="391670" cy="3916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6" name="Freeform 16"/>
          <p:cNvSpPr/>
          <p:nvPr/>
        </p:nvSpPr>
        <p:spPr>
          <a:xfrm>
            <a:off x="5014447" y="1795508"/>
            <a:ext cx="391670" cy="39167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7" name="Freeform 17"/>
          <p:cNvSpPr/>
          <p:nvPr/>
        </p:nvSpPr>
        <p:spPr>
          <a:xfrm>
            <a:off x="5026640" y="5128951"/>
            <a:ext cx="378428" cy="37842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9550" y="0"/>
                </a:moveTo>
                <a:cubicBezTo>
                  <a:pt x="156943" y="0"/>
                  <a:pt x="114300" y="42643"/>
                  <a:pt x="114300" y="95250"/>
                </a:cubicBezTo>
                <a:cubicBezTo>
                  <a:pt x="114300" y="101213"/>
                  <a:pt x="114852" y="107042"/>
                  <a:pt x="115900" y="112700"/>
                </a:cubicBezTo>
                <a:lnTo>
                  <a:pt x="0" y="228600"/>
                </a:lnTo>
                <a:lnTo>
                  <a:pt x="0" y="285750"/>
                </a:lnTo>
                <a:cubicBezTo>
                  <a:pt x="0" y="296275"/>
                  <a:pt x="8525" y="304800"/>
                  <a:pt x="19050" y="304800"/>
                </a:cubicBezTo>
                <a:lnTo>
                  <a:pt x="38100" y="30480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247650"/>
                </a:lnTo>
                <a:lnTo>
                  <a:pt x="114300" y="247650"/>
                </a:lnTo>
                <a:lnTo>
                  <a:pt x="114300" y="209550"/>
                </a:lnTo>
                <a:lnTo>
                  <a:pt x="152400" y="209550"/>
                </a:lnTo>
                <a:lnTo>
                  <a:pt x="177117" y="184833"/>
                </a:lnTo>
                <a:cubicBezTo>
                  <a:pt x="187242" y="188500"/>
                  <a:pt x="198158" y="190500"/>
                  <a:pt x="209550" y="190500"/>
                </a:cubicBezTo>
                <a:cubicBezTo>
                  <a:pt x="262157" y="190500"/>
                  <a:pt x="304800" y="147857"/>
                  <a:pt x="304800" y="95250"/>
                </a:cubicBezTo>
                <a:cubicBezTo>
                  <a:pt x="304800" y="42643"/>
                  <a:pt x="262157" y="0"/>
                  <a:pt x="209550" y="0"/>
                </a:cubicBezTo>
                <a:close/>
                <a:moveTo>
                  <a:pt x="238087" y="95288"/>
                </a:moveTo>
                <a:cubicBezTo>
                  <a:pt x="222304" y="95288"/>
                  <a:pt x="209512" y="82496"/>
                  <a:pt x="209512" y="66713"/>
                </a:cubicBezTo>
                <a:cubicBezTo>
                  <a:pt x="209512" y="50930"/>
                  <a:pt x="222304" y="38138"/>
                  <a:pt x="238087" y="38138"/>
                </a:cubicBezTo>
                <a:cubicBezTo>
                  <a:pt x="253870" y="38138"/>
                  <a:pt x="266662" y="50930"/>
                  <a:pt x="266662" y="66713"/>
                </a:cubicBezTo>
                <a:cubicBezTo>
                  <a:pt x="266662" y="82496"/>
                  <a:pt x="253870" y="95288"/>
                  <a:pt x="238087" y="9528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>
            <a:alphaModFix amt="100000"/>
          </a:blip>
          <a:srcRect l="11972" r="11972"/>
          <a:stretch>
            <a:fillRect/>
          </a:stretch>
        </p:blipFill>
        <p:spPr>
          <a:xfrm>
            <a:off x="641457" y="1883900"/>
            <a:ext cx="3722788" cy="3671084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提高档案管理效率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982796" y="3116804"/>
            <a:ext cx="5783287" cy="1160526"/>
            <a:chOff x="5982796" y="3116804"/>
            <a:chExt cx="5783287" cy="1160526"/>
          </a:xfrm>
        </p:grpSpPr>
        <p:sp>
          <p:nvSpPr>
            <p:cNvPr id="3" name="TextBox 3"/>
            <p:cNvSpPr txBox="1"/>
            <p:nvPr/>
          </p:nvSpPr>
          <p:spPr>
            <a:xfrm>
              <a:off x="5982796" y="3116804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拓展档案服务方式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2796" y="3575147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提供在线查询、远程访问、定制化服务等多样化的档案服务方式，满足用户多样化的需求。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5982796" y="4769459"/>
            <a:ext cx="5783287" cy="1160526"/>
            <a:chOff x="5982796" y="4769459"/>
            <a:chExt cx="5783287" cy="1160526"/>
          </a:xfrm>
        </p:grpSpPr>
        <p:sp>
          <p:nvSpPr>
            <p:cNvPr id="6" name="TextBox 6"/>
            <p:cNvSpPr txBox="1"/>
            <p:nvPr/>
          </p:nvSpPr>
          <p:spPr>
            <a:xfrm>
              <a:off x="5982796" y="4769459"/>
              <a:ext cx="4521094" cy="398526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77000"/>
                </a:lnSpc>
              </a:pPr>
              <a:r>
                <a:rPr lang="en-US" sz="2325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促进档案文化传承</a:t>
              </a:r>
              <a:endPara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2796" y="5227802"/>
              <a:ext cx="5783287" cy="702183"/>
            </a:xfrm>
            <a:prstGeom prst="rect">
              <a:avLst/>
            </a:prstGeom>
          </p:spPr>
          <p:txBody>
            <a:bodyPr vert="horz" wrap="square" lIns="114300" tIns="57150" rIns="114300" bIns="5715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500">
                  <a:solidFill>
                    <a:schemeClr val="dk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通过智慧化技术，让档案更好地服务于文化传承和历史研究，提升档案的文化价值。</a:t>
              </a:r>
              <a:endPara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82796" y="1468163"/>
            <a:ext cx="4521094" cy="3985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深度挖掘档案信息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82796" y="1926506"/>
            <a:ext cx="5700871" cy="702183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通过数据挖掘和分析技术，深入挖掘档案中的有价值信息，为决策提供支持。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8583" r="18583"/>
          <a:stretch>
            <a:fillRect/>
          </a:stretch>
        </p:blipFill>
        <p:spPr>
          <a:xfrm>
            <a:off x="869006" y="1293634"/>
            <a:ext cx="4563024" cy="4563025"/>
          </a:xfrm>
          <a:prstGeom prst="diamond">
            <a:avLst/>
          </a:prstGeom>
        </p:spPr>
      </p:pic>
      <p:grpSp>
        <p:nvGrpSpPr>
          <p:cNvPr id="11" name="Group 11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2" name="AutoShape 12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提升档案利用价值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574882" y="1165346"/>
            <a:ext cx="5016408" cy="5733525"/>
          </a:xfrm>
          <a:prstGeom prst="parallelogram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 l="24031" r="24031"/>
          <a:stretch>
            <a:fillRect/>
          </a:stretch>
        </p:blipFill>
        <p:spPr>
          <a:xfrm>
            <a:off x="161995" y="1165346"/>
            <a:ext cx="4300144" cy="5733525"/>
          </a:xfrm>
          <a:prstGeom prst="parallelogram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272221" y="1165346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强化档案权限管理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908867" y="1360418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351619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3633815" y="1360418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3810637" y="1233134"/>
            <a:ext cx="799698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2221" y="1692114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通过身份认证和权限控制技术，确保只有授权用户才能访问相关档案信息。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32636" y="2904135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防止信息泄露与篡改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469283" y="3099207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3912035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3194231" y="3099207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3249042" y="2971923"/>
            <a:ext cx="1102577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832636" y="3430903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采用加密技术和安全防护措施，防止档案信息被非法获取、篡改和泄露。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31562" y="4642924"/>
            <a:ext cx="6288526" cy="75590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32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定期安全审计与监控</a:t>
            </a:r>
            <a:endParaRPr lang="en-US" sz="232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3068208" y="4837996"/>
            <a:ext cx="701468" cy="55010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8" name="AutoShape 18"/>
          <p:cNvSpPr/>
          <p:nvPr/>
        </p:nvSpPr>
        <p:spPr>
          <a:xfrm>
            <a:off x="3510960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9" name="AutoShape 19"/>
          <p:cNvSpPr/>
          <p:nvPr/>
        </p:nvSpPr>
        <p:spPr>
          <a:xfrm>
            <a:off x="2793156" y="4837996"/>
            <a:ext cx="550104" cy="550104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2878500" y="4710712"/>
            <a:ext cx="1115711" cy="79248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431562" y="5169692"/>
            <a:ext cx="6124237" cy="13411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定期进行安全审计和监控，及时发现和解决安全问题，确保档案信息的安全性。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3" name="AutoShape 23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40" name="AutoShape 40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41" name="AutoShape 41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42" name="AutoShape 42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保障档案信息安全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75" r="16675"/>
          <a:stretch>
            <a:fillRect/>
          </a:stretch>
        </p:blipFill>
        <p:spPr>
          <a:xfrm>
            <a:off x="705128" y="1258733"/>
            <a:ext cx="5140491" cy="5140490"/>
          </a:xfrm>
          <a:prstGeom prst="round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22466" y="1924848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通过自动化和智能化技术，降低对人工干预的依赖，减少人力成本。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22466" y="1539657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减少人力成本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2466" y="3539953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采用智能化的存储管理技术，优化档案存储空间，降低存储成本。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422466" y="319133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优化存储空间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22466" y="5213997"/>
            <a:ext cx="5064406" cy="99479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通过智能化的资源调度和优化技术，提高资源利用效率，降低运营成本。</a:t>
            </a:r>
            <a:endParaRPr lang="en-US" sz="150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22466" y="4823558"/>
            <a:ext cx="4169507" cy="367284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提高资源利用效率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Group 9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0" name="AutoShape 1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2" name="AutoShape 1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4" name="AutoShape 1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15" name="AutoShape 1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降低档案管理成本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智慧档案馆解决方案案例分析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629637" y="143487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3764381" y="156961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4" name="Connector 4"/>
          <p:cNvCxnSpPr/>
          <p:nvPr/>
        </p:nvCxnSpPr>
        <p:spPr>
          <a:xfrm>
            <a:off x="3948703" y="2073002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5"/>
          <p:cNvSpPr txBox="1"/>
          <p:nvPr/>
        </p:nvSpPr>
        <p:spPr>
          <a:xfrm>
            <a:off x="4406789" y="122051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项目背景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406789" y="176915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随着信息化技术的发展，某市档案馆决定进行智慧化升级，以提高档案管理效率和利用水平。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-545608" y="2453663"/>
            <a:ext cx="3870955" cy="387095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667" r="16667"/>
          <a:stretch>
            <a:fillRect/>
          </a:stretch>
        </p:blipFill>
        <p:spPr>
          <a:xfrm>
            <a:off x="-344549" y="2654723"/>
            <a:ext cx="3468836" cy="3468836"/>
          </a:xfrm>
          <a:prstGeom prst="ellipse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3629637" y="3155196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3764381" y="3289940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1" name="Connector 11"/>
          <p:cNvCxnSpPr/>
          <p:nvPr/>
        </p:nvCxnSpPr>
        <p:spPr>
          <a:xfrm>
            <a:off x="3948703" y="3793327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2"/>
          <p:cNvSpPr txBox="1"/>
          <p:nvPr/>
        </p:nvSpPr>
        <p:spPr>
          <a:xfrm>
            <a:off x="4406789" y="2940841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解决方案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406789" y="3489481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采用物联网、云计算、大数据等技术，构建智慧档案馆管理系统，实现档案的数字化、智能化管理。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3629637" y="4875521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3764381" y="5010265"/>
            <a:ext cx="368642" cy="3686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6" name="Connector 16"/>
          <p:cNvCxnSpPr/>
          <p:nvPr/>
        </p:nvCxnSpPr>
        <p:spPr>
          <a:xfrm>
            <a:off x="3948703" y="5513651"/>
            <a:ext cx="0" cy="872548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4406789" y="4661166"/>
            <a:ext cx="689129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实施效果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406789" y="5209806"/>
            <a:ext cx="6891292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提高了档案的存储和检索效率，实现了档案的远程查询和利用，提升了档案服务水平。</a:t>
            </a:r>
            <a:endParaRPr lang="en-US" sz="135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9" name="Group 19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20" name="AutoShape 20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9" name="AutoShape 39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某市智慧档案馆建设案例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6033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cxnSp>
        <p:nvCxnSpPr>
          <p:cNvPr id="3" name="Connector 3"/>
          <p:cNvCxnSpPr/>
          <p:nvPr/>
        </p:nvCxnSpPr>
        <p:spPr>
          <a:xfrm>
            <a:off x="1068653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4" name="TextBox 4"/>
          <p:cNvSpPr txBox="1"/>
          <p:nvPr/>
        </p:nvSpPr>
        <p:spPr>
          <a:xfrm>
            <a:off x="1084612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项目背景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4460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某大型企业为了更好地管理海量档案，提高档案的利用效率，需要进行智慧化升级。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403619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cxnSp>
        <p:nvCxnSpPr>
          <p:cNvPr id="7" name="Connector 7"/>
          <p:cNvCxnSpPr/>
          <p:nvPr/>
        </p:nvCxnSpPr>
        <p:spPr>
          <a:xfrm>
            <a:off x="4836240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8" name="TextBox 8"/>
          <p:cNvSpPr txBox="1"/>
          <p:nvPr/>
        </p:nvSpPr>
        <p:spPr>
          <a:xfrm>
            <a:off x="4852198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解决方案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62047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采用档案管理软件、电子文件管理系统等工具，实现档案的数字化、分类管理。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171205" y="1751287"/>
            <a:ext cx="3519940" cy="4234459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cxnSp>
        <p:nvCxnSpPr>
          <p:cNvPr id="11" name="Connector 11"/>
          <p:cNvCxnSpPr/>
          <p:nvPr/>
        </p:nvCxnSpPr>
        <p:spPr>
          <a:xfrm>
            <a:off x="8603826" y="2719942"/>
            <a:ext cx="2654699" cy="0"/>
          </a:xfrm>
          <a:prstGeom prst="line">
            <a:avLst/>
          </a:prstGeom>
          <a:ln w="9525">
            <a:solidFill>
              <a:srgbClr val="FFFFFF">
                <a:alpha val="100000"/>
              </a:srgbClr>
            </a:solidFill>
            <a:prstDash val="solid"/>
            <a:headEnd type="oval"/>
            <a:tailEnd type="none"/>
          </a:ln>
        </p:spPr>
      </p:cxnSp>
      <p:sp>
        <p:nvSpPr>
          <p:cNvPr id="12" name="TextBox 12"/>
          <p:cNvSpPr txBox="1"/>
          <p:nvPr/>
        </p:nvSpPr>
        <p:spPr>
          <a:xfrm>
            <a:off x="8619785" y="1775671"/>
            <a:ext cx="2619375" cy="9334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ctr">
              <a:lnSpc>
                <a:spcPct val="186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实施效果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429633" y="2924197"/>
            <a:ext cx="3000375" cy="27527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提高了档案的管理效率，实现了档案的快速检索和利用，为企业的决策提供了有力支持。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某大型企业智慧档案馆应用案例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1631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305998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662092" y="1742733"/>
            <a:ext cx="3798277" cy="379827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196862" y="1742733"/>
            <a:ext cx="3798277" cy="3798277"/>
          </a:xfrm>
          <a:prstGeom prst="ellipse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1170411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项目背景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70411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某高校为了更好地服务师生，提高档案的利用效率，需要进行智慧化升级。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07422" y="2510291"/>
            <a:ext cx="2800350" cy="107632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解决方案</a:t>
            </a:r>
            <a:endParaRPr lang="en-US" sz="2325" b="1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07422" y="3541108"/>
            <a:ext cx="2924175" cy="12477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accent1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采用档案管理软件、电子文件管理系统等工具，实现档案的数字化、分类管理。</a:t>
            </a:r>
            <a:endParaRPr lang="en-US" sz="1500">
              <a:solidFill>
                <a:schemeClr val="accent1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226846" y="2510291"/>
            <a:ext cx="2803668" cy="10629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实施效果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226846" y="3541108"/>
            <a:ext cx="2928915" cy="1267968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提高了档案的管理效率，实现了档案的快速检索和利用，为师生的学术研究提供了有力支持。</a:t>
            </a:r>
            <a:endParaRPr lang="en-US" sz="150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12666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507874" y="6318935"/>
            <a:ext cx="701468" cy="122998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454963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>
            <a:off x="1137715" y="6318935"/>
            <a:ext cx="122998" cy="122998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cxnSp>
        <p:nvCxnSpPr>
          <p:cNvPr id="16" name="Connector 16"/>
          <p:cNvCxnSpPr/>
          <p:nvPr/>
        </p:nvCxnSpPr>
        <p:spPr>
          <a:xfrm>
            <a:off x="1209343" y="6393165"/>
            <a:ext cx="10991852" cy="0"/>
          </a:xfrm>
          <a:prstGeom prst="line">
            <a:avLst/>
          </a:prstGeom>
          <a:ln w="14288">
            <a:solidFill>
              <a:schemeClr val="accent2"/>
            </a:solidFill>
            <a:prstDash val="dash"/>
            <a:headEnd type="none"/>
            <a:tailEnd type="non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grpSp>
        <p:nvGrpSpPr>
          <p:cNvPr id="17" name="Group 17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8" name="AutoShape 18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某高校智慧档案馆实践案例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9" name="AutoShape 39"/>
          <p:cNvSpPr/>
          <p:nvPr/>
        </p:nvSpPr>
        <p:spPr>
          <a:xfrm>
            <a:off x="6801159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</p:sp>
      <p:sp>
        <p:nvSpPr>
          <p:cNvPr id="40" name="AutoShape 40"/>
          <p:cNvSpPr/>
          <p:nvPr/>
        </p:nvSpPr>
        <p:spPr>
          <a:xfrm>
            <a:off x="6867834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41" name="AutoShape 41"/>
          <p:cNvSpPr/>
          <p:nvPr/>
        </p:nvSpPr>
        <p:spPr>
          <a:xfrm>
            <a:off x="10237651" y="1383703"/>
            <a:ext cx="1133475" cy="1133475"/>
          </a:xfrm>
          <a:prstGeom prst="ellipse">
            <a:avLst/>
          </a:prstGeom>
          <a:solidFill>
            <a:schemeClr val="lt1">
              <a:alpha val="80000"/>
            </a:schemeClr>
          </a:solidFill>
        </p:spPr>
      </p:sp>
      <p:sp>
        <p:nvSpPr>
          <p:cNvPr id="42" name="AutoShape 42"/>
          <p:cNvSpPr/>
          <p:nvPr/>
        </p:nvSpPr>
        <p:spPr>
          <a:xfrm>
            <a:off x="10304326" y="1450378"/>
            <a:ext cx="1000125" cy="1000125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43" name="TextBox 43"/>
          <p:cNvSpPr txBox="1"/>
          <p:nvPr/>
        </p:nvSpPr>
        <p:spPr>
          <a:xfrm>
            <a:off x="10207807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6761790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3030145" y="1550012"/>
            <a:ext cx="1163319" cy="80085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1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3450" b="1">
                <a:solidFill>
                  <a:schemeClr val="accent2">
                    <a:lumMod val="20000"/>
                    <a:lumOff val="8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3450" b="1">
              <a:solidFill>
                <a:schemeClr val="accent2">
                  <a:lumMod val="20000"/>
                  <a:lumOff val="8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06803" y="1236400"/>
            <a:ext cx="7392082" cy="1138956"/>
          </a:xfrm>
          <a:prstGeom prst="rect">
            <a:avLst/>
          </a:prstGeom>
        </p:spPr>
        <p:txBody>
          <a:bodyPr vert="horz" wrap="square" lIns="66008" tIns="33052" rIns="66008" bIns="33052" rtlCol="0" anchor="ctr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lang="en-US" sz="5400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65325" y="2628863"/>
            <a:ext cx="9888855" cy="180594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总结与展望</a:t>
            </a:r>
            <a:endParaRPr lang="en-US" sz="45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819906" y="1705737"/>
            <a:ext cx="2557463" cy="907733"/>
            <a:chOff x="3819906" y="1705737"/>
            <a:chExt cx="2557463" cy="907733"/>
          </a:xfrm>
        </p:grpSpPr>
        <p:sp>
          <p:nvSpPr>
            <p:cNvPr id="3" name="Freeform 3"/>
            <p:cNvSpPr/>
            <p:nvPr/>
          </p:nvSpPr>
          <p:spPr>
            <a:xfrm>
              <a:off x="3819906" y="1705737"/>
              <a:ext cx="2557463" cy="907733"/>
            </a:xfrm>
            <a:custGeom>
              <a:avLst/>
              <a:gdLst/>
              <a:ahLst/>
              <a:cxnLst/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4115419" y="1960245"/>
              <a:ext cx="2164080" cy="386715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第二季度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82401" y="1705737"/>
            <a:ext cx="2557463" cy="907733"/>
            <a:chOff x="1682401" y="1705737"/>
            <a:chExt cx="2557463" cy="907733"/>
          </a:xfrm>
        </p:grpSpPr>
        <p:sp>
          <p:nvSpPr>
            <p:cNvPr id="6" name="Freeform 6"/>
            <p:cNvSpPr/>
            <p:nvPr/>
          </p:nvSpPr>
          <p:spPr>
            <a:xfrm>
              <a:off x="1682401" y="1705737"/>
              <a:ext cx="2557463" cy="907733"/>
            </a:xfrm>
            <a:custGeom>
              <a:avLst/>
              <a:gdLst/>
              <a:ahLst/>
              <a:cxnLst/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949053" y="1929479"/>
              <a:ext cx="222123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第一季度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8095012" y="1705737"/>
            <a:ext cx="2557463" cy="907733"/>
            <a:chOff x="8095012" y="1705737"/>
            <a:chExt cx="2557463" cy="907733"/>
          </a:xfrm>
        </p:grpSpPr>
        <p:sp>
          <p:nvSpPr>
            <p:cNvPr id="9" name="Freeform 9"/>
            <p:cNvSpPr/>
            <p:nvPr/>
          </p:nvSpPr>
          <p:spPr>
            <a:xfrm>
              <a:off x="8095012" y="1705737"/>
              <a:ext cx="2557463" cy="907733"/>
            </a:xfrm>
            <a:custGeom>
              <a:avLst/>
              <a:gdLst/>
              <a:ahLst/>
              <a:cxnLst/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0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8396811" y="1929479"/>
              <a:ext cx="2164080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第四季度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5957411" y="1705737"/>
            <a:ext cx="2557463" cy="907733"/>
            <a:chOff x="5957411" y="1705737"/>
            <a:chExt cx="2557463" cy="907733"/>
          </a:xfrm>
        </p:grpSpPr>
        <p:sp>
          <p:nvSpPr>
            <p:cNvPr id="12" name="Freeform 12"/>
            <p:cNvSpPr/>
            <p:nvPr/>
          </p:nvSpPr>
          <p:spPr>
            <a:xfrm>
              <a:off x="5957411" y="1705737"/>
              <a:ext cx="2557463" cy="907733"/>
            </a:xfrm>
            <a:custGeom>
              <a:avLst/>
              <a:gdLst/>
              <a:ahLst/>
              <a:cxnLst/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6280118" y="1929479"/>
              <a:ext cx="2135505" cy="472440"/>
            </a:xfrm>
            <a:prstGeom prst="rect">
              <a:avLst/>
            </a:prstGeom>
          </p:spPr>
          <p:txBody>
            <a:bodyPr vert="horz" wrap="square" lIns="91440" tIns="45720" rIns="91440" bIns="45720" rtlCol="0" anchor="ctr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第三季度</a:t>
              </a:r>
              <a:endParaRPr lang="en-US" sz="2000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949053" y="2891515"/>
            <a:ext cx="2166366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技术应用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170283" y="2891515"/>
            <a:ext cx="2043638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管理效率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77368" y="2891515"/>
            <a:ext cx="2019443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服务质量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514874" y="2891515"/>
            <a:ext cx="2137600" cy="3359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Bef>
                <a:spcPts val="270"/>
              </a:spcBef>
              <a:defRPr/>
            </a:pPr>
            <a:r>
              <a:rPr lang="en-US" sz="157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可持续发展</a:t>
            </a:r>
            <a:endParaRPr lang="en-US" sz="1100"/>
          </a:p>
        </p:txBody>
      </p:sp>
      <p:grpSp>
        <p:nvGrpSpPr>
          <p:cNvPr id="18" name="Group 18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9" name="AutoShape 19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5" name="AutoShape 35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6" name="AutoShape 36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7" name="AutoShape 37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8" name="AutoShape 38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总结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AutoShape 40"/>
          <p:cNvSpPr/>
          <p:nvPr/>
        </p:nvSpPr>
        <p:spPr>
          <a:xfrm>
            <a:off x="1949053" y="3324225"/>
            <a:ext cx="1907885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270"/>
              </a:spcBef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智慧档案馆整体解决方案在技术应用方面，融合了物联网、大数据、云计算和人工智能等先进技术，实现了档案信息的智能化采集、处理、存储和利用。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4159029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通过自动化和智能化的管理方式，智慧档案馆提高了档案管理的效率，减少了人工干预和错误率，提升了档案信息的安全性和可靠性。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336481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智慧档案馆为用户提供了更加便捷、高效、个性化的服务，用户可以随时随地访问档案信息，提高了档案的利用率和价值。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8531178" y="3324225"/>
            <a:ext cx="1905000" cy="21325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35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智慧档案馆的建设符合可持续发展的理念，通过节能减排、绿色环保等措施，降低了档案馆的运行成本，实现了经济效益和社会效益的双重提升。</a:t>
            </a:r>
            <a:endParaRPr lang="en-US"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03259" y="139481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03259" y="3911005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715856" y="3911005"/>
            <a:ext cx="5242560" cy="2194560"/>
          </a:xfrm>
          <a:prstGeom prst="round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715856" y="1378942"/>
            <a:ext cx="5242560" cy="21945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703007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绿色发展与环保</a:t>
            </a:r>
            <a:endParaRPr lang="en-US" sz="1605" b="1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007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随着环保意识的提高，智慧档案馆将更加注重绿色发展和环保，通过节能减排、循环利用等方式，降低档案馆对环境的影响。</a:t>
            </a:r>
            <a:endParaRPr lang="en-US" sz="1350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8702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技术升级与创新</a:t>
            </a:r>
            <a:endParaRPr lang="en-US" sz="1605" b="1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8702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chemeClr val="accent2">
                    <a:lumMod val="50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随着技术的不断进步和创新，智慧档案馆将进一步深化物联网、大数据、云计算和人工智能等技术的应用，提升档案管理的智能化水平。</a:t>
            </a:r>
            <a:endParaRPr lang="en-US" sz="1350">
              <a:solidFill>
                <a:schemeClr val="accent2">
                  <a:lumMod val="50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86105" y="161018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个性化服务与体验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686105" y="218909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未来智慧档案馆将更加注重用户的个性化需求和体验，通过智能化推荐、个性化定制等方式，提高用户满意度和忠诚度。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98702" y="4126373"/>
            <a:ext cx="4293172" cy="73152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跨界合作与资源整合</a:t>
            </a:r>
            <a:endParaRPr lang="en-US" sz="160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98702" y="4705286"/>
            <a:ext cx="4476867" cy="12039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5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智慧档案馆将加强与其他行业的跨界合作，实现资源共享和整合，为用户提供更加全面、高效的服务。</a:t>
            </a:r>
            <a:endParaRPr lang="en-US" sz="135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 rot="0">
            <a:off x="454963" y="93878"/>
            <a:ext cx="10641129" cy="914400"/>
            <a:chOff x="454963" y="93878"/>
            <a:chExt cx="10641129" cy="914400"/>
          </a:xfrm>
        </p:grpSpPr>
        <p:sp>
          <p:nvSpPr>
            <p:cNvPr id="15" name="AutoShape 15"/>
            <p:cNvSpPr/>
            <p:nvPr/>
          </p:nvSpPr>
          <p:spPr>
            <a:xfrm>
              <a:off x="454963" y="331168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575049" y="337743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17" name="AutoShape 17"/>
            <p:cNvSpPr/>
            <p:nvPr/>
          </p:nvSpPr>
          <p:spPr>
            <a:xfrm>
              <a:off x="689125" y="339460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18" name="AutoShape 18"/>
            <p:cNvSpPr/>
            <p:nvPr/>
          </p:nvSpPr>
          <p:spPr>
            <a:xfrm>
              <a:off x="799768" y="348430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19" name="AutoShape 19"/>
            <p:cNvSpPr/>
            <p:nvPr/>
          </p:nvSpPr>
          <p:spPr>
            <a:xfrm>
              <a:off x="904945" y="344297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0" name="AutoShape 20"/>
            <p:cNvSpPr/>
            <p:nvPr/>
          </p:nvSpPr>
          <p:spPr>
            <a:xfrm>
              <a:off x="454963" y="448942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1" name="AutoShape 21"/>
            <p:cNvSpPr/>
            <p:nvPr/>
          </p:nvSpPr>
          <p:spPr>
            <a:xfrm>
              <a:off x="575049" y="455517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2" name="AutoShape 22"/>
            <p:cNvSpPr/>
            <p:nvPr/>
          </p:nvSpPr>
          <p:spPr>
            <a:xfrm>
              <a:off x="689125" y="457233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3" name="AutoShape 23"/>
            <p:cNvSpPr/>
            <p:nvPr/>
          </p:nvSpPr>
          <p:spPr>
            <a:xfrm>
              <a:off x="799768" y="466203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4" name="AutoShape 24"/>
            <p:cNvSpPr/>
            <p:nvPr/>
          </p:nvSpPr>
          <p:spPr>
            <a:xfrm>
              <a:off x="904945" y="462070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25" name="AutoShape 25"/>
            <p:cNvSpPr/>
            <p:nvPr/>
          </p:nvSpPr>
          <p:spPr>
            <a:xfrm>
              <a:off x="454963" y="566715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575049" y="573291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27" name="AutoShape 27"/>
            <p:cNvSpPr/>
            <p:nvPr/>
          </p:nvSpPr>
          <p:spPr>
            <a:xfrm>
              <a:off x="689125" y="575007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28" name="AutoShape 28"/>
            <p:cNvSpPr/>
            <p:nvPr/>
          </p:nvSpPr>
          <p:spPr>
            <a:xfrm>
              <a:off x="799768" y="583977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29" name="AutoShape 29"/>
            <p:cNvSpPr/>
            <p:nvPr/>
          </p:nvSpPr>
          <p:spPr>
            <a:xfrm>
              <a:off x="904945" y="579844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0" name="AutoShape 30"/>
            <p:cNvSpPr/>
            <p:nvPr/>
          </p:nvSpPr>
          <p:spPr>
            <a:xfrm>
              <a:off x="454963" y="684489"/>
              <a:ext cx="84147" cy="84147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31" name="AutoShape 31"/>
            <p:cNvSpPr/>
            <p:nvPr/>
          </p:nvSpPr>
          <p:spPr>
            <a:xfrm>
              <a:off x="575049" y="691064"/>
              <a:ext cx="78137" cy="7813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</p:spPr>
        </p:sp>
        <p:sp>
          <p:nvSpPr>
            <p:cNvPr id="32" name="AutoShape 32"/>
            <p:cNvSpPr/>
            <p:nvPr/>
          </p:nvSpPr>
          <p:spPr>
            <a:xfrm>
              <a:off x="689125" y="692781"/>
              <a:ext cx="74704" cy="74704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</p:spPr>
        </p:sp>
        <p:sp>
          <p:nvSpPr>
            <p:cNvPr id="33" name="AutoShape 33"/>
            <p:cNvSpPr/>
            <p:nvPr/>
          </p:nvSpPr>
          <p:spPr>
            <a:xfrm>
              <a:off x="799768" y="701751"/>
              <a:ext cx="69238" cy="69238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</p:spPr>
        </p:sp>
        <p:sp>
          <p:nvSpPr>
            <p:cNvPr id="34" name="AutoShape 34"/>
            <p:cNvSpPr/>
            <p:nvPr/>
          </p:nvSpPr>
          <p:spPr>
            <a:xfrm>
              <a:off x="904945" y="697618"/>
              <a:ext cx="65594" cy="655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1094842" y="93878"/>
              <a:ext cx="10001250" cy="914400"/>
            </a:xfrm>
            <a:prstGeom prst="rect">
              <a:avLst/>
            </a:prstGeom>
          </p:spPr>
          <p:txBody>
            <a:bodyPr vert="horz" wrap="square" lIns="123825" tIns="123825" rIns="57150" bIns="123825" rtlCol="0" anchor="t" anchorCtr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3000" b="1">
                  <a:solidFill>
                    <a:schemeClr val="accent1">
                      <a:alpha val="10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未来发展方向与趋势</a:t>
              </a:r>
              <a:endParaRPr lang="en-US" sz="30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12" r="-1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5995" y="3741761"/>
            <a:ext cx="4543425" cy="5048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25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感谢观看</a:t>
            </a:r>
            <a:endParaRPr lang="en-US" sz="2025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47900" y="1894949"/>
            <a:ext cx="7696200" cy="19431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96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THANKS</a:t>
            </a:r>
            <a:endParaRPr lang="en-US" sz="96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E0E07"/>
      </a:dk1>
      <a:lt1>
        <a:srgbClr val="EFEED8"/>
      </a:lt1>
      <a:dk2>
        <a:srgbClr val="0E0E07"/>
      </a:dk2>
      <a:lt2>
        <a:srgbClr val="FFE5B9"/>
      </a:lt2>
      <a:accent1>
        <a:srgbClr val="00608A"/>
      </a:accent1>
      <a:accent2>
        <a:srgbClr val="0080B8"/>
      </a:accent2>
      <a:accent3>
        <a:srgbClr val="FFA89D"/>
      </a:accent3>
      <a:accent4>
        <a:srgbClr val="EFA572"/>
      </a:accent4>
      <a:accent5>
        <a:srgbClr val="2DA9AE"/>
      </a:accent5>
      <a:accent6>
        <a:srgbClr val="5BA27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3204</Words>
  <Application>WPS 演示</Application>
  <PresentationFormat>On-screen Show (4:3)</PresentationFormat>
  <Paragraphs>399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Arial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蔡成想</cp:lastModifiedBy>
  <cp:revision>2</cp:revision>
  <dcterms:created xsi:type="dcterms:W3CDTF">2006-08-16T00:00:00Z</dcterms:created>
  <dcterms:modified xsi:type="dcterms:W3CDTF">2025-01-07T06:42:44Z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4D5FA3ACC167496999FE7DCC88682D18_13</vt:lpwstr>
  </property>
  <property fmtid="{D5CDD505-2E9C-101B-9397-08002B2CF9AE}" pid="3" name="KSOProductBuildVer">
    <vt:lpwstr>2052-12.1.0.19770</vt:lpwstr>
  </property>
</Properties>
</file>