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9525000" cy="53467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" Type="http://schemas.openxmlformats.org/officeDocument/2006/relationships/viewProps" Target="viewProps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jpe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.jpe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.jpe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jpe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jpe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.jpe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jpe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" id="4"/>
          <p:cNvSpPr/>
          <p:nvPr/>
        </p:nvSpPr>
        <p:spPr>
          <a:xfrm rot="0" flipH="true">
            <a:off x="7294208" y="3656743"/>
            <a:ext cx="2230792" cy="1701070"/>
          </a:xfrm>
          <a:prstGeom prst="rtTriangle">
            <a:avLst/>
          </a:prstGeom>
          <a:solidFill>
            <a:schemeClr val="accent2">
              <a:alpha val="2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5" id="5"/>
          <p:cNvSpPr txBox="true"/>
          <p:nvPr/>
        </p:nvSpPr>
        <p:spPr>
          <a:xfrm rot="0">
            <a:off x="4181855" y="3335242"/>
            <a:ext cx="4506515" cy="490538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r">
              <a:lnSpc>
                <a:spcPct val="12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177682" y="3815971"/>
            <a:ext cx="2510687" cy="490538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r">
              <a:lnSpc>
                <a:spcPct val="120000"/>
              </a:lnSpc>
              <a:spcBef>
                <a:spcPts val="375"/>
              </a:spcBef>
            </a:pPr>
            <a:r>
              <a:rPr lang="en-US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xx年xx月xx日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-6290" y="1359846"/>
            <a:ext cx="4156409" cy="3997967"/>
          </a:xfrm>
          <a:prstGeom prst="rtTriangle">
            <a:avLst/>
          </a:prstGeom>
          <a:solidFill>
            <a:schemeClr val="accent1">
              <a:alpha val="29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 flipV="true">
            <a:off x="-6290" y="0"/>
            <a:ext cx="6327667" cy="4841975"/>
          </a:xfrm>
          <a:prstGeom prst="rtTriangle">
            <a:avLst/>
          </a:prstGeom>
          <a:solidFill>
            <a:schemeClr val="accent1">
              <a:alpha val="1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9" id="9"/>
          <p:cNvSpPr txBox="true"/>
          <p:nvPr/>
        </p:nvSpPr>
        <p:spPr>
          <a:xfrm rot="0">
            <a:off x="801669" y="945356"/>
            <a:ext cx="7886700" cy="17335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r">
              <a:lnSpc>
                <a:spcPct val="120000"/>
              </a:lnSpc>
            </a:pPr>
            <a:r>
              <a:rPr lang="en-US" b="true" sz="405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智慧矿山物联网管理平台建设综合解决方案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" id="4"/>
          <p:cNvSpPr/>
          <p:nvPr/>
        </p:nvSpPr>
        <p:spPr>
          <a:xfrm rot="0">
            <a:off x="891219" y="0"/>
            <a:ext cx="2194638" cy="2672828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5" id="5"/>
          <p:cNvSpPr/>
          <p:nvPr/>
        </p:nvSpPr>
        <p:spPr>
          <a:xfrm rot="0">
            <a:off x="891219" y="1549433"/>
            <a:ext cx="2194638" cy="2194638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  <a:lumMod val="60000"/>
                  <a:lumOff val="4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txBody>
          <a:bodyPr/>
          <a:p/>
        </p:txBody>
      </p:sp>
      <p:sp>
        <p:nvSpPr>
          <p:cNvPr name="TextBox 6" id="6"/>
          <p:cNvSpPr txBox="true"/>
          <p:nvPr/>
        </p:nvSpPr>
        <p:spPr>
          <a:xfrm rot="0">
            <a:off x="1472232" y="2075422"/>
            <a:ext cx="1566012" cy="480417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74000"/>
              </a:lnSpc>
              <a:spcBef>
                <a:spcPct val="0"/>
              </a:spcBef>
            </a:pPr>
            <a:r>
              <a:rPr lang="en-US" sz="1050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CATALOGUE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88806" y="2202032"/>
            <a:ext cx="1380414" cy="143351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74000"/>
              </a:lnSpc>
            </a:pPr>
            <a:r>
              <a:rPr lang="en-US" b="true" sz="4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175611" y="1336414"/>
            <a:ext cx="4674587" cy="2440781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lvl="0" indent="-203200" marL="203200">
              <a:lnSpc>
                <a:spcPct val="150000"/>
              </a:lnSpc>
              <a:buFont typeface="Arial"/>
              <a:buChar char="•"/>
            </a:pPr>
            <a:r>
              <a:rPr lang="en-US" b="true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智慧矿山物联网管理平台概述</a:t>
            </a:r>
          </a:p>
          <a:p>
            <a:pPr lvl="0" indent="-203200" marL="203200">
              <a:lnSpc>
                <a:spcPct val="150000"/>
              </a:lnSpc>
              <a:buFont typeface="Arial"/>
              <a:buChar char="•"/>
            </a:pPr>
            <a:r>
              <a:rPr lang="en-US" b="true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智慧矿山物联网平台架构及关键技术</a:t>
            </a:r>
          </a:p>
          <a:p>
            <a:pPr lvl="0" indent="-203200" marL="203200">
              <a:lnSpc>
                <a:spcPct val="150000"/>
              </a:lnSpc>
              <a:buFont typeface="Arial"/>
              <a:buChar char="•"/>
            </a:pPr>
            <a:r>
              <a:rPr lang="en-US" b="true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智慧矿山物联网平台建设方案及实施步骤</a:t>
            </a:r>
          </a:p>
          <a:p>
            <a:pPr lvl="0" indent="-203200" marL="203200">
              <a:lnSpc>
                <a:spcPct val="150000"/>
              </a:lnSpc>
              <a:buFont typeface="Arial"/>
              <a:buChar char="•"/>
            </a:pPr>
            <a:r>
              <a:rPr lang="en-US" b="true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智慧矿山物联网平台建设面临的挑战与解决方案</a:t>
            </a:r>
          </a:p>
          <a:p>
            <a:pPr lvl="0" indent="-203200" marL="203200">
              <a:lnSpc>
                <a:spcPct val="150000"/>
              </a:lnSpc>
              <a:buFont typeface="Arial"/>
              <a:buChar char="•"/>
            </a:pPr>
            <a:r>
              <a:rPr lang="en-US" b="true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智慧矿山物联网平台建设效益评估</a:t>
            </a:r>
          </a:p>
          <a:p>
            <a:pPr lvl="0" indent="-203200" marL="203200">
              <a:lnSpc>
                <a:spcPct val="150000"/>
              </a:lnSpc>
              <a:buFont typeface="Arial"/>
              <a:buChar char="•"/>
            </a:pPr>
            <a:r>
              <a:rPr lang="en-US" b="true" sz="1575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  <p:cxnSp>
        <p:nvCxnSpPr>
          <p:cNvPr name="Connector 9" id="9"/>
          <p:cNvCxnSpPr/>
          <p:nvPr/>
        </p:nvCxnSpPr>
        <p:spPr>
          <a:xfrm>
            <a:off x="2498828" y="2263629"/>
            <a:ext cx="0" cy="102306"/>
          </a:xfrm>
          <a:prstGeom prst="line">
            <a:avLst/>
          </a:prstGeom>
          <a:ln w="9525">
            <a:solidFill>
              <a:srgbClr val="FFFFFF"/>
            </a:solidFill>
          </a:ln>
        </p:spPr>
      </p:cxnSp>
      <p:cxnSp>
        <p:nvCxnSpPr>
          <p:cNvPr name="Connector 10" id="10"/>
          <p:cNvCxnSpPr/>
          <p:nvPr/>
        </p:nvCxnSpPr>
        <p:spPr>
          <a:xfrm>
            <a:off x="1424607" y="2263629"/>
            <a:ext cx="0" cy="102306"/>
          </a:xfrm>
          <a:prstGeom prst="line">
            <a:avLst/>
          </a:prstGeom>
          <a:ln w="9525">
            <a:solidFill>
              <a:srgbClr val="FFFFFF"/>
            </a:solidFill>
          </a:ln>
        </p:spPr>
      </p:cxnSp>
      <p:sp>
        <p:nvSpPr>
          <p:cNvPr name="AutoShape 11" id="11"/>
          <p:cNvSpPr/>
          <p:nvPr/>
        </p:nvSpPr>
        <p:spPr>
          <a:xfrm rot="0">
            <a:off x="477770" y="1939037"/>
            <a:ext cx="202786" cy="1100579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477770" y="1837644"/>
            <a:ext cx="202786" cy="20278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-798610" y="3804262"/>
            <a:ext cx="1416414" cy="1416414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  <a:lumMod val="40000"/>
                  <a:lumOff val="60000"/>
                </a:schemeClr>
              </a:gs>
              <a:gs pos="100000">
                <a:schemeClr val="accent2">
                  <a:alpha val="27000"/>
                </a:schemeClr>
              </a:gs>
            </a:gsLst>
            <a:lin ang="0"/>
          </a:gradFill>
        </p:spPr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3358185" y="0"/>
            <a:ext cx="522528" cy="1496375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3358185" y="1235111"/>
            <a:ext cx="522528" cy="522528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7864600" y="4619275"/>
            <a:ext cx="415038" cy="415038"/>
          </a:xfrm>
          <a:prstGeom prst="ellipse">
            <a:avLst/>
          </a:prstGeom>
          <a:gradFill>
            <a:gsLst>
              <a:gs pos="0">
                <a:schemeClr val="accent2">
                  <a:alpha val="58999"/>
                  <a:lumMod val="40000"/>
                  <a:lumOff val="60000"/>
                </a:schemeClr>
              </a:gs>
              <a:gs pos="100000">
                <a:schemeClr val="accent2">
                  <a:alpha val="58999"/>
                </a:schemeClr>
              </a:gs>
            </a:gsLst>
            <a:lin ang="0"/>
          </a:gradFill>
        </p:spPr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8421544" y="-397096"/>
            <a:ext cx="1893471" cy="1893471"/>
          </a:xfrm>
          <a:prstGeom prst="ellipse">
            <a:avLst/>
          </a:prstGeom>
          <a:gradFill>
            <a:gsLst>
              <a:gs pos="0">
                <a:schemeClr val="accent2">
                  <a:alpha val="27000"/>
                  <a:lumMod val="40000"/>
                  <a:lumOff val="60000"/>
                </a:schemeClr>
              </a:gs>
              <a:gs pos="100000">
                <a:schemeClr val="accent2">
                  <a:alpha val="27000"/>
                </a:schemeClr>
              </a:gs>
            </a:gsLst>
            <a:lin ang="0"/>
          </a:gradFill>
        </p:spPr>
        <p:txBody>
          <a:bodyPr/>
          <a:p/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" id="4"/>
          <p:cNvSpPr/>
          <p:nvPr/>
        </p:nvSpPr>
        <p:spPr>
          <a:xfrm rot="0">
            <a:off x="231592" y="0"/>
            <a:ext cx="694544" cy="1348394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5" id="5"/>
          <p:cNvSpPr/>
          <p:nvPr/>
        </p:nvSpPr>
        <p:spPr>
          <a:xfrm rot="0">
            <a:off x="8062400" y="3952818"/>
            <a:ext cx="1041393" cy="14049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6" id="6"/>
          <p:cNvSpPr/>
          <p:nvPr/>
        </p:nvSpPr>
        <p:spPr>
          <a:xfrm rot="0">
            <a:off x="8120614" y="-20848"/>
            <a:ext cx="180375" cy="756005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7" id="7"/>
          <p:cNvSpPr/>
          <p:nvPr/>
        </p:nvSpPr>
        <p:spPr>
          <a:xfrm rot="0">
            <a:off x="8120614" y="64436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7048709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7048709" y="429984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8577325" y="0"/>
            <a:ext cx="459775" cy="1416405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8577325" y="1146375"/>
            <a:ext cx="459775" cy="459775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8062400" y="3431553"/>
            <a:ext cx="1041393" cy="1041393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800000"/>
          </a:gradFill>
        </p:spPr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231592" y="992870"/>
            <a:ext cx="694544" cy="694544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747832" y="3454575"/>
            <a:ext cx="256575" cy="1903238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747832" y="3326287"/>
            <a:ext cx="256575" cy="256575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1414628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36000"/>
                </a:schemeClr>
              </a:gs>
              <a:gs pos="100000">
                <a:schemeClr val="lt1">
                  <a:alpha val="36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1414628" y="429984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18" id="18"/>
          <p:cNvSpPr txBox="true"/>
          <p:nvPr/>
        </p:nvSpPr>
        <p:spPr>
          <a:xfrm rot="0">
            <a:off x="1458623" y="824738"/>
            <a:ext cx="7124474" cy="233362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b="true" sz="9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38646" y="2716087"/>
            <a:ext cx="5510063" cy="85338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74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智慧矿山物联网管理平台概述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cxnSp>
        <p:nvCxnSpPr>
          <p:cNvPr name="Connector 4" id="4"/>
          <p:cNvCxnSpPr/>
          <p:nvPr/>
        </p:nvCxnSpPr>
        <p:spPr>
          <a:xfrm>
            <a:off x="944678" y="845676"/>
            <a:ext cx="0" cy="4512136"/>
          </a:xfrm>
          <a:prstGeom prst="line">
            <a:avLst/>
          </a:prstGeom>
          <a:ln w="19050">
            <a:solidFill>
              <a:schemeClr val="accent1"/>
            </a:solidFill>
            <a:head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AutoShape 5" id="5"/>
          <p:cNvSpPr/>
          <p:nvPr/>
        </p:nvSpPr>
        <p:spPr>
          <a:xfrm rot="0">
            <a:off x="682184" y="1040895"/>
            <a:ext cx="523030" cy="523030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6" id="6"/>
          <p:cNvSpPr/>
          <p:nvPr/>
        </p:nvSpPr>
        <p:spPr>
          <a:xfrm rot="0">
            <a:off x="772096" y="1130806"/>
            <a:ext cx="343207" cy="343207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7" id="7"/>
          <p:cNvSpPr/>
          <p:nvPr/>
        </p:nvSpPr>
        <p:spPr>
          <a:xfrm rot="0">
            <a:off x="1681278" y="1022583"/>
            <a:ext cx="7179480" cy="503555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-5400000">
            <a:off x="1499845" y="1151484"/>
            <a:ext cx="216262" cy="245753"/>
          </a:xfrm>
          <a:prstGeom prst="triangle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1681278" y="2396349"/>
            <a:ext cx="7179480" cy="503555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-5400000">
            <a:off x="1499845" y="2525250"/>
            <a:ext cx="216262" cy="245753"/>
          </a:xfrm>
          <a:prstGeom prst="triangle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1681278" y="3770115"/>
            <a:ext cx="7179480" cy="503555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-5400000">
            <a:off x="1499845" y="3899016"/>
            <a:ext cx="216262" cy="245753"/>
          </a:xfrm>
          <a:prstGeom prst="triangle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13" id="13"/>
          <p:cNvSpPr txBox="true"/>
          <p:nvPr/>
        </p:nvSpPr>
        <p:spPr>
          <a:xfrm rot="0">
            <a:off x="1854050" y="986153"/>
            <a:ext cx="5588727" cy="571351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b="true" sz="1599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矿山资源开发面临的挑战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75643" y="1600247"/>
            <a:ext cx="7006708" cy="428476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999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矿山环境复杂、生产工艺多样、管理难度大。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870007" y="2362650"/>
            <a:ext cx="5588727" cy="571351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b="true" sz="1599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物联网技术的发展趋势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75643" y="2957054"/>
            <a:ext cx="6990751" cy="428476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999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利用物联网技术可以提高矿山生产效率、降低成本、保障安全。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98582" y="3741540"/>
            <a:ext cx="5588727" cy="571351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b="true" sz="1599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建设智慧矿山物联网管理平台的意义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89930" y="4330820"/>
            <a:ext cx="6962176" cy="428476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999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实现矿山生产过程的全面感知、智能化管理和安全监控。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55345" y="73342"/>
            <a:ext cx="7815272" cy="7239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背景与意义</a:t>
            </a:r>
          </a:p>
        </p:txBody>
      </p:sp>
      <p:sp>
        <p:nvSpPr>
          <p:cNvPr name="AutoShape 20" id="20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4" id="34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5" id="35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6" id="36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7" id="37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8" id="38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9" id="39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0" id="40"/>
          <p:cNvSpPr/>
          <p:nvPr/>
        </p:nvSpPr>
        <p:spPr>
          <a:xfrm rot="0">
            <a:off x="682184" y="2396349"/>
            <a:ext cx="523030" cy="523030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1" id="41"/>
          <p:cNvSpPr/>
          <p:nvPr/>
        </p:nvSpPr>
        <p:spPr>
          <a:xfrm rot="0">
            <a:off x="772096" y="2486260"/>
            <a:ext cx="343207" cy="343207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2" id="42"/>
          <p:cNvSpPr/>
          <p:nvPr/>
        </p:nvSpPr>
        <p:spPr>
          <a:xfrm rot="0">
            <a:off x="682184" y="3770115"/>
            <a:ext cx="523030" cy="523030"/>
          </a:xfrm>
          <a:prstGeom prst="ellipse">
            <a:avLst/>
          </a:prstGeom>
          <a:solidFill>
            <a:schemeClr val="accent2">
              <a:alpha val="4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3" id="43"/>
          <p:cNvSpPr/>
          <p:nvPr/>
        </p:nvSpPr>
        <p:spPr>
          <a:xfrm rot="0">
            <a:off x="772096" y="3860026"/>
            <a:ext cx="343207" cy="343207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70000"/>
          </a:blip>
          <a:srcRect/>
          <a:stretch>
            <a:fillRect/>
          </a:stretch>
        </p:blipFill>
        <p:spPr>
          <a:xfrm rot="0">
            <a:off x="733971" y="1105724"/>
            <a:ext cx="3783825" cy="3783825"/>
          </a:xfrm>
          <a:prstGeom prst="round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4891990" y="1567100"/>
            <a:ext cx="3718928" cy="813792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86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建立一个全面感知、高度协同、智能管控的矿山物联网管理平台。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891990" y="1056815"/>
            <a:ext cx="3626635" cy="784324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86000"/>
              </a:lnSpc>
            </a:pPr>
            <a:r>
              <a:rPr lang="en-US" b="true" sz="2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建设目标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891990" y="3515137"/>
            <a:ext cx="3718928" cy="813792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86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实现矿山生产过程监控、生产调度管理、设备维护管理、安全监控等功能的智能化。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891990" y="3023901"/>
            <a:ext cx="4003302" cy="784324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86000"/>
              </a:lnSpc>
            </a:pPr>
            <a:r>
              <a:rPr lang="en-US" b="true" sz="2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建设任务</a:t>
            </a:r>
          </a:p>
        </p:txBody>
      </p:sp>
      <p:sp>
        <p:nvSpPr>
          <p:cNvPr name="AutoShape 9" id="9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29" id="29"/>
          <p:cNvSpPr txBox="true"/>
          <p:nvPr/>
        </p:nvSpPr>
        <p:spPr>
          <a:xfrm rot="0">
            <a:off x="855345" y="73342"/>
            <a:ext cx="7815272" cy="8572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74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建设目标与任务</a:t>
            </a:r>
          </a:p>
        </p:txBody>
      </p:sp>
      <p:sp>
        <p:nvSpPr>
          <p:cNvPr name="AutoShape 30" id="30"/>
          <p:cNvSpPr/>
          <p:nvPr/>
        </p:nvSpPr>
        <p:spPr>
          <a:xfrm rot="0">
            <a:off x="7941969" y="-729230"/>
            <a:ext cx="1348588" cy="1348588"/>
          </a:xfrm>
          <a:prstGeom prst="ellipse">
            <a:avLst/>
          </a:prstGeom>
          <a:gradFill>
            <a:gsLst>
              <a:gs pos="0">
                <a:schemeClr val="accent2">
                  <a:alpha val="19000"/>
                </a:schemeClr>
              </a:gs>
              <a:gs pos="100000">
                <a:schemeClr val="accent1">
                  <a:alpha val="19000"/>
                </a:schemeClr>
              </a:gs>
            </a:gsLst>
            <a:lin ang="4500000"/>
          </a:gradFill>
        </p:spPr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-275288" y="3718958"/>
            <a:ext cx="550576" cy="550576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  <a:alpha val="20000"/>
                  <a:lumMod val="75000"/>
                </a:schemeClr>
              </a:gs>
              <a:gs pos="100000">
                <a:schemeClr val="accent4">
                  <a:alpha val="20000"/>
                </a:schemeClr>
              </a:gs>
            </a:gsLst>
            <a:lin ang="4500000"/>
          </a:gradFill>
        </p:spPr>
        <p:txBody>
          <a:bodyPr/>
          <a:p/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4" id="4"/>
          <p:cNvSpPr txBox="true"/>
          <p:nvPr/>
        </p:nvSpPr>
        <p:spPr>
          <a:xfrm rot="0">
            <a:off x="596741" y="1105319"/>
            <a:ext cx="5262477" cy="6905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74000"/>
              </a:lnSpc>
            </a:pPr>
            <a:r>
              <a:rPr lang="en-US" b="true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主要建设内容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96741" y="1635662"/>
            <a:ext cx="5262477" cy="4762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建立矿山物联网基础设施、开发智慧矿山物联网管理平台及移动应用。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8745" y="3085265"/>
            <a:ext cx="5100318" cy="6905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74000"/>
              </a:lnSpc>
            </a:pPr>
            <a:r>
              <a:rPr lang="en-US" b="true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38745" y="3629644"/>
            <a:ext cx="5320474" cy="7620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涉及矿山生产全过程的各个环节，包括采矿、掘进、运输、提升、通风、排水、供电等。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28" id="28"/>
          <p:cNvSpPr txBox="true"/>
          <p:nvPr/>
        </p:nvSpPr>
        <p:spPr>
          <a:xfrm rot="0">
            <a:off x="854864" y="6712"/>
            <a:ext cx="7815272" cy="8572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74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主要建设内容与范围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690942" y="4652434"/>
            <a:ext cx="548022" cy="96092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649605" y="4652434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1183005" y="4652434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cxnSp>
        <p:nvCxnSpPr>
          <p:cNvPr name="Connector 32" id="32"/>
          <p:cNvCxnSpPr/>
          <p:nvPr/>
        </p:nvCxnSpPr>
        <p:spPr>
          <a:xfrm>
            <a:off x="1238964" y="4710426"/>
            <a:ext cx="4829668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name="Picture 33" id="33"/>
          <p:cNvPicPr>
            <a:picLocks noChangeAspect="true"/>
          </p:cNvPicPr>
          <p:nvPr/>
        </p:nvPicPr>
        <p:blipFill>
          <a:blip r:embed="rId3">
            <a:alphaModFix amt="70000"/>
          </a:blip>
          <a:srcRect l="12500" r="12500"/>
          <a:stretch>
            <a:fillRect/>
          </a:stretch>
        </p:blipFill>
        <p:spPr>
          <a:xfrm rot="0">
            <a:off x="6096320" y="1015032"/>
            <a:ext cx="2874862" cy="3833150"/>
          </a:xfrm>
          <a:prstGeom prst="rect">
            <a:avLst/>
          </a:prstGeom>
        </p:spPr>
      </p:pic>
      <p:sp>
        <p:nvSpPr>
          <p:cNvPr name="AutoShape 34" id="34"/>
          <p:cNvSpPr/>
          <p:nvPr/>
        </p:nvSpPr>
        <p:spPr>
          <a:xfrm rot="0">
            <a:off x="7978616" y="-1006838"/>
            <a:ext cx="1695299" cy="1695299"/>
          </a:xfrm>
          <a:prstGeom prst="ellipse">
            <a:avLst/>
          </a:prstGeom>
          <a:solidFill>
            <a:schemeClr val="accent1">
              <a:alpha val="22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5" id="35"/>
          <p:cNvSpPr/>
          <p:nvPr/>
        </p:nvSpPr>
        <p:spPr>
          <a:xfrm rot="0">
            <a:off x="666156" y="2835515"/>
            <a:ext cx="548022" cy="96092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6" id="36"/>
          <p:cNvSpPr/>
          <p:nvPr/>
        </p:nvSpPr>
        <p:spPr>
          <a:xfrm rot="0">
            <a:off x="624819" y="2835515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7" id="37"/>
          <p:cNvSpPr/>
          <p:nvPr/>
        </p:nvSpPr>
        <p:spPr>
          <a:xfrm rot="0">
            <a:off x="1158219" y="2835515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cxnSp>
        <p:nvCxnSpPr>
          <p:cNvPr name="Connector 38" id="38"/>
          <p:cNvCxnSpPr/>
          <p:nvPr/>
        </p:nvCxnSpPr>
        <p:spPr>
          <a:xfrm>
            <a:off x="1214178" y="2893507"/>
            <a:ext cx="4829668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" id="4"/>
          <p:cNvSpPr/>
          <p:nvPr/>
        </p:nvSpPr>
        <p:spPr>
          <a:xfrm rot="0">
            <a:off x="231592" y="0"/>
            <a:ext cx="694544" cy="1348394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5" id="5"/>
          <p:cNvSpPr/>
          <p:nvPr/>
        </p:nvSpPr>
        <p:spPr>
          <a:xfrm rot="0">
            <a:off x="8062400" y="3952818"/>
            <a:ext cx="1041393" cy="14049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6" id="6"/>
          <p:cNvSpPr/>
          <p:nvPr/>
        </p:nvSpPr>
        <p:spPr>
          <a:xfrm rot="0">
            <a:off x="8120614" y="-20848"/>
            <a:ext cx="180375" cy="756005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7" id="7"/>
          <p:cNvSpPr/>
          <p:nvPr/>
        </p:nvSpPr>
        <p:spPr>
          <a:xfrm rot="0">
            <a:off x="8120614" y="64436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7048709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7048709" y="429984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8577325" y="0"/>
            <a:ext cx="459775" cy="1416405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8577325" y="1146375"/>
            <a:ext cx="459775" cy="459775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8062400" y="3431553"/>
            <a:ext cx="1041393" cy="1041393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800000"/>
          </a:gradFill>
        </p:spPr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231592" y="992870"/>
            <a:ext cx="694544" cy="694544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747832" y="3454575"/>
            <a:ext cx="256575" cy="1903238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747832" y="3326287"/>
            <a:ext cx="256575" cy="256575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1414628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36000"/>
                </a:schemeClr>
              </a:gs>
              <a:gs pos="100000">
                <a:schemeClr val="lt1">
                  <a:alpha val="36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1414628" y="429984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18" id="18"/>
          <p:cNvSpPr txBox="true"/>
          <p:nvPr/>
        </p:nvSpPr>
        <p:spPr>
          <a:xfrm rot="0">
            <a:off x="1458623" y="824738"/>
            <a:ext cx="7124474" cy="233362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b="true" sz="9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38646" y="2716087"/>
            <a:ext cx="5510063" cy="85338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74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智慧矿山物联网平台架构及关键技术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" id="4"/>
          <p:cNvSpPr/>
          <p:nvPr/>
        </p:nvSpPr>
        <p:spPr>
          <a:xfrm rot="0">
            <a:off x="495153" y="1711809"/>
            <a:ext cx="1577523" cy="364947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5" id="5"/>
          <p:cNvSpPr/>
          <p:nvPr/>
        </p:nvSpPr>
        <p:spPr>
          <a:xfrm rot="0">
            <a:off x="3973738" y="1711809"/>
            <a:ext cx="1577523" cy="363995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6" id="6"/>
          <p:cNvSpPr/>
          <p:nvPr/>
        </p:nvSpPr>
        <p:spPr>
          <a:xfrm rot="0">
            <a:off x="3973738" y="993920"/>
            <a:ext cx="1577523" cy="157752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7" id="7"/>
          <p:cNvSpPr/>
          <p:nvPr/>
        </p:nvSpPr>
        <p:spPr>
          <a:xfrm rot="0">
            <a:off x="7479742" y="1711809"/>
            <a:ext cx="1577523" cy="3639950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7479742" y="993920"/>
            <a:ext cx="1577523" cy="1577523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7575902" y="1090081"/>
            <a:ext cx="1385203" cy="138520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5710065" y="1711809"/>
            <a:ext cx="1577523" cy="3639950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5710065" y="993920"/>
            <a:ext cx="1577523" cy="1577523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5806226" y="1090081"/>
            <a:ext cx="1385203" cy="138520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2243084" y="1711809"/>
            <a:ext cx="1577523" cy="364947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2243084" y="993920"/>
            <a:ext cx="1577523" cy="1577523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2339244" y="1090081"/>
            <a:ext cx="1385203" cy="138520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495153" y="993920"/>
            <a:ext cx="1577523" cy="1577523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591314" y="1090081"/>
            <a:ext cx="1385203" cy="138520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18" id="18"/>
          <p:cNvSpPr txBox="true"/>
          <p:nvPr/>
        </p:nvSpPr>
        <p:spPr>
          <a:xfrm rot="0">
            <a:off x="547749" y="2571444"/>
            <a:ext cx="1472332" cy="495151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ctr">
              <a:lnSpc>
                <a:spcPct val="120000"/>
              </a:lnSpc>
            </a:pPr>
            <a:r>
              <a:rPr lang="en-US" b="true" sz="1599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架构概述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95153" y="3340959"/>
            <a:ext cx="1577523" cy="1940719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智慧矿山物联网平台架构由感知层、网络层、平台层和应用层四个层次构成，各层之间相互独立又协同工作，为矿山管理提供全面的智能化解决方案。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273819" y="3340959"/>
            <a:ext cx="1577523" cy="1690688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通过多种传感器、摄像头等设备实时采集矿山环境、生产过程和设备运行状态等数据，为后续数据处理提供基础数据支撑。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004474" y="3340959"/>
            <a:ext cx="1577523" cy="1690688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利用无线通信、光纤通信等网络技术，将感知层采集的数据传输至平台层，同时为各类应用提供统一的网络接入接口。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740801" y="3340959"/>
            <a:ext cx="1577523" cy="1940719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采用分布式架构，将各类数据集中存储和管理，同时通过云计算、大数据等技术对海量数据进行高效处理和分析，为上层应用提供有力支持。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510478" y="3340959"/>
            <a:ext cx="1577523" cy="1440656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针对矿山生产、安全、管理等方面的需求，开发相应的功能模块，实现各业务领域的智能化管理和监控。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4069899" y="1090081"/>
            <a:ext cx="1385203" cy="1385203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4" id="34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5" id="35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6" id="36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7" id="37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8" id="38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9" id="39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0" id="40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1" id="41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2" id="42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3" id="43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4" id="44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45" id="45"/>
          <p:cNvSpPr txBox="true"/>
          <p:nvPr/>
        </p:nvSpPr>
        <p:spPr>
          <a:xfrm rot="0">
            <a:off x="855345" y="73342"/>
            <a:ext cx="7815272" cy="7239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平台架构设计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2295679" y="2571444"/>
            <a:ext cx="1472332" cy="495151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ctr">
              <a:lnSpc>
                <a:spcPct val="120000"/>
              </a:lnSpc>
            </a:pPr>
            <a:r>
              <a:rPr lang="en-US" b="true" sz="1599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感知层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5762661" y="2571444"/>
            <a:ext cx="1472332" cy="495151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ctr">
              <a:lnSpc>
                <a:spcPct val="120000"/>
              </a:lnSpc>
            </a:pPr>
            <a:r>
              <a:rPr lang="en-US" b="true" sz="1599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平台层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532337" y="2571444"/>
            <a:ext cx="1472332" cy="495151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ctr">
              <a:lnSpc>
                <a:spcPct val="120000"/>
              </a:lnSpc>
            </a:pPr>
            <a:r>
              <a:rPr lang="en-US" b="true" sz="1599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应用层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4026334" y="2571444"/>
            <a:ext cx="1472332" cy="495151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ctr">
              <a:lnSpc>
                <a:spcPct val="120000"/>
              </a:lnSpc>
            </a:pPr>
            <a:r>
              <a:rPr lang="en-US" b="true" sz="1599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网络层</a:t>
            </a:r>
          </a:p>
        </p:txBody>
      </p:sp>
      <p:sp>
        <p:nvSpPr>
          <p:cNvPr name="Freeform 50" id="50"/>
          <p:cNvSpPr/>
          <p:nvPr/>
        </p:nvSpPr>
        <p:spPr>
          <a:xfrm rot="0">
            <a:off x="1014207" y="1566916"/>
            <a:ext cx="539416" cy="431532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p/>
        </p:txBody>
      </p:sp>
      <p:sp>
        <p:nvSpPr>
          <p:cNvPr name="Freeform 51" id="51"/>
          <p:cNvSpPr/>
          <p:nvPr/>
        </p:nvSpPr>
        <p:spPr>
          <a:xfrm rot="0">
            <a:off x="2751349" y="1502186"/>
            <a:ext cx="560992" cy="560992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p/>
        </p:txBody>
      </p:sp>
      <p:sp>
        <p:nvSpPr>
          <p:cNvPr name="Freeform 52" id="52"/>
          <p:cNvSpPr/>
          <p:nvPr/>
        </p:nvSpPr>
        <p:spPr>
          <a:xfrm rot="0">
            <a:off x="4444245" y="1393554"/>
            <a:ext cx="636510" cy="636510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p/>
        </p:txBody>
      </p:sp>
      <p:sp>
        <p:nvSpPr>
          <p:cNvPr name="Freeform 53" id="53"/>
          <p:cNvSpPr/>
          <p:nvPr/>
        </p:nvSpPr>
        <p:spPr>
          <a:xfrm rot="0">
            <a:off x="6224564" y="1431313"/>
            <a:ext cx="548526" cy="560992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p/>
        </p:txBody>
      </p:sp>
      <p:sp>
        <p:nvSpPr>
          <p:cNvPr name="Freeform 54" id="54"/>
          <p:cNvSpPr/>
          <p:nvPr/>
        </p:nvSpPr>
        <p:spPr>
          <a:xfrm rot="0">
            <a:off x="7993776" y="1437082"/>
            <a:ext cx="549455" cy="549455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p/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4" id="4"/>
          <p:cNvSpPr/>
          <p:nvPr/>
        </p:nvSpPr>
        <p:spPr>
          <a:xfrm rot="0">
            <a:off x="3182208" y="912874"/>
            <a:ext cx="355788" cy="16165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5" id="5"/>
          <p:cNvSpPr/>
          <p:nvPr/>
        </p:nvSpPr>
        <p:spPr>
          <a:xfrm rot="0">
            <a:off x="369066" y="1074531"/>
            <a:ext cx="8786868" cy="367149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80000"/>
                </a:schemeClr>
              </a:gs>
              <a:gs pos="100000">
                <a:schemeClr val="accent2">
                  <a:alpha val="80000"/>
                </a:schemeClr>
              </a:gs>
            </a:gsLst>
            <a:lin ang="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5000" r="25000" t="0"/>
          <a:stretch>
            <a:fillRect/>
          </a:stretch>
        </p:blipFill>
        <p:spPr>
          <a:xfrm rot="0">
            <a:off x="578662" y="912874"/>
            <a:ext cx="2874862" cy="3833150"/>
          </a:xfrm>
          <a:prstGeom prst="parallelogram">
            <a:avLst/>
          </a:prstGeom>
        </p:spPr>
      </p:pic>
      <p:sp>
        <p:nvSpPr>
          <p:cNvPr name="AutoShape 7" id="7"/>
          <p:cNvSpPr/>
          <p:nvPr/>
        </p:nvSpPr>
        <p:spPr>
          <a:xfrm rot="0">
            <a:off x="1952680" y="4872106"/>
            <a:ext cx="7203254" cy="5261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377976" y="4872106"/>
            <a:ext cx="578171" cy="5261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1074903" y="4844251"/>
            <a:ext cx="124000" cy="124000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1255625" y="4849416"/>
            <a:ext cx="115142" cy="11514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1427489" y="4854581"/>
            <a:ext cx="106285" cy="10628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1583846" y="4859746"/>
            <a:ext cx="97428" cy="9742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1737996" y="4855387"/>
            <a:ext cx="88571" cy="885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14" id="14"/>
          <p:cNvSpPr txBox="true"/>
          <p:nvPr/>
        </p:nvSpPr>
        <p:spPr>
          <a:xfrm rot="0">
            <a:off x="3714750" y="1349692"/>
            <a:ext cx="5052767" cy="5905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18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数据采集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14750" y="1800004"/>
            <a:ext cx="4875483" cy="6905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通过多种传感器、摄像头等设备，实时采集矿山环境、生产过程和设备运行状态等数据。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714750" y="2955785"/>
            <a:ext cx="4875483" cy="5905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18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数据传输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714750" y="3466266"/>
            <a:ext cx="4875483" cy="6905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利用无线通信、光纤通信等技术，将采集的数据传输至平台层，同时支持各种设备的灵活接入。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4" id="34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5" id="35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6" id="36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7" id="37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38" id="38"/>
          <p:cNvSpPr txBox="true"/>
          <p:nvPr/>
        </p:nvSpPr>
        <p:spPr>
          <a:xfrm rot="0">
            <a:off x="855345" y="73342"/>
            <a:ext cx="7815272" cy="7239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数据采集与传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70000"/>
          </a:blip>
          <a:srcRect/>
          <a:stretch>
            <a:fillRect/>
          </a:stretch>
        </p:blipFill>
        <p:spPr>
          <a:xfrm rot="0">
            <a:off x="733971" y="1105724"/>
            <a:ext cx="3783825" cy="3783825"/>
          </a:xfrm>
          <a:prstGeom prst="round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4891990" y="1567100"/>
            <a:ext cx="3718928" cy="813792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86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采用分布式架构，对海量数据进行高效存储和管理，同时保证数据的安全性和可靠性。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891990" y="1056815"/>
            <a:ext cx="3626635" cy="784324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86000"/>
              </a:lnSpc>
            </a:pPr>
            <a:r>
              <a:rPr lang="en-US" b="true" sz="2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数据存储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891990" y="3515137"/>
            <a:ext cx="3718928" cy="813792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86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支持对数据进行备份、恢复、迁移等操作，同时对数据进行加密和权限控制，保证数据的安全性和完整性。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891990" y="3023901"/>
            <a:ext cx="4003302" cy="784324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86000"/>
              </a:lnSpc>
            </a:pPr>
            <a:r>
              <a:rPr lang="en-US" b="true" sz="2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数据管理</a:t>
            </a:r>
          </a:p>
        </p:txBody>
      </p:sp>
      <p:sp>
        <p:nvSpPr>
          <p:cNvPr name="AutoShape 9" id="9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29" id="29"/>
          <p:cNvSpPr txBox="true"/>
          <p:nvPr/>
        </p:nvSpPr>
        <p:spPr>
          <a:xfrm rot="0">
            <a:off x="855345" y="73342"/>
            <a:ext cx="7815272" cy="8572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74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数据存储与管理</a:t>
            </a:r>
          </a:p>
        </p:txBody>
      </p:sp>
      <p:sp>
        <p:nvSpPr>
          <p:cNvPr name="AutoShape 30" id="30"/>
          <p:cNvSpPr/>
          <p:nvPr/>
        </p:nvSpPr>
        <p:spPr>
          <a:xfrm rot="0">
            <a:off x="7941969" y="-729230"/>
            <a:ext cx="1348588" cy="1348588"/>
          </a:xfrm>
          <a:prstGeom prst="ellipse">
            <a:avLst/>
          </a:prstGeom>
          <a:gradFill>
            <a:gsLst>
              <a:gs pos="0">
                <a:schemeClr val="accent2">
                  <a:alpha val="19000"/>
                </a:schemeClr>
              </a:gs>
              <a:gs pos="100000">
                <a:schemeClr val="accent1">
                  <a:alpha val="19000"/>
                </a:schemeClr>
              </a:gs>
            </a:gsLst>
            <a:lin ang="4500000"/>
          </a:gradFill>
        </p:spPr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-275288" y="3718958"/>
            <a:ext cx="550576" cy="550576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  <a:alpha val="20000"/>
                  <a:lumMod val="75000"/>
                </a:schemeClr>
              </a:gs>
              <a:gs pos="100000">
                <a:schemeClr val="accent4">
                  <a:alpha val="20000"/>
                </a:schemeClr>
              </a:gs>
            </a:gsLst>
            <a:lin ang="4500000"/>
          </a:gradFill>
        </p:spPr>
        <p:txBody>
          <a:bodyPr/>
          <a:p/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4" id="4"/>
          <p:cNvSpPr txBox="true"/>
          <p:nvPr/>
        </p:nvSpPr>
        <p:spPr>
          <a:xfrm rot="0">
            <a:off x="596741" y="1105319"/>
            <a:ext cx="5262477" cy="6905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74000"/>
              </a:lnSpc>
            </a:pPr>
            <a:r>
              <a:rPr lang="en-US" b="true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96741" y="1635662"/>
            <a:ext cx="5262477" cy="7620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利用大数据技术对海量数据进行实时分析，为矿山管理和决策提供数据支持。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8745" y="3085265"/>
            <a:ext cx="5100318" cy="6905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74000"/>
              </a:lnSpc>
            </a:pPr>
            <a:r>
              <a:rPr lang="en-US" b="true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数据挖掘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38745" y="3629644"/>
            <a:ext cx="5320474" cy="7620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通过数据挖掘技术，发现数据中隐藏的模式和关联关系，为矿山管理和决策提供更准确的数据支持。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28" id="28"/>
          <p:cNvSpPr txBox="true"/>
          <p:nvPr/>
        </p:nvSpPr>
        <p:spPr>
          <a:xfrm rot="0">
            <a:off x="854864" y="6712"/>
            <a:ext cx="7815272" cy="8572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74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数据分析与挖掘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690942" y="4652434"/>
            <a:ext cx="548022" cy="96092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649605" y="4652434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1183005" y="4652434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cxnSp>
        <p:nvCxnSpPr>
          <p:cNvPr name="Connector 32" id="32"/>
          <p:cNvCxnSpPr/>
          <p:nvPr/>
        </p:nvCxnSpPr>
        <p:spPr>
          <a:xfrm>
            <a:off x="1238964" y="4710426"/>
            <a:ext cx="4829668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name="Picture 33" id="33"/>
          <p:cNvPicPr>
            <a:picLocks noChangeAspect="true"/>
          </p:cNvPicPr>
          <p:nvPr/>
        </p:nvPicPr>
        <p:blipFill>
          <a:blip r:embed="rId3">
            <a:alphaModFix amt="70000"/>
          </a:blip>
          <a:srcRect l="18762" r="18762"/>
          <a:stretch>
            <a:fillRect/>
          </a:stretch>
        </p:blipFill>
        <p:spPr>
          <a:xfrm rot="0">
            <a:off x="6096320" y="1015032"/>
            <a:ext cx="2874862" cy="3833150"/>
          </a:xfrm>
          <a:prstGeom prst="rect">
            <a:avLst/>
          </a:prstGeom>
        </p:spPr>
      </p:pic>
      <p:sp>
        <p:nvSpPr>
          <p:cNvPr name="AutoShape 34" id="34"/>
          <p:cNvSpPr/>
          <p:nvPr/>
        </p:nvSpPr>
        <p:spPr>
          <a:xfrm rot="0">
            <a:off x="7978616" y="-1006838"/>
            <a:ext cx="1695299" cy="1695299"/>
          </a:xfrm>
          <a:prstGeom prst="ellipse">
            <a:avLst/>
          </a:prstGeom>
          <a:solidFill>
            <a:schemeClr val="accent1">
              <a:alpha val="22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5" id="35"/>
          <p:cNvSpPr/>
          <p:nvPr/>
        </p:nvSpPr>
        <p:spPr>
          <a:xfrm rot="0">
            <a:off x="666156" y="2835515"/>
            <a:ext cx="548022" cy="96092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6" id="36"/>
          <p:cNvSpPr/>
          <p:nvPr/>
        </p:nvSpPr>
        <p:spPr>
          <a:xfrm rot="0">
            <a:off x="624819" y="2835515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7" id="37"/>
          <p:cNvSpPr/>
          <p:nvPr/>
        </p:nvSpPr>
        <p:spPr>
          <a:xfrm rot="0">
            <a:off x="1158219" y="2835515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cxnSp>
        <p:nvCxnSpPr>
          <p:cNvPr name="Connector 38" id="38"/>
          <p:cNvCxnSpPr/>
          <p:nvPr/>
        </p:nvCxnSpPr>
        <p:spPr>
          <a:xfrm>
            <a:off x="1214178" y="2893507"/>
            <a:ext cx="4829668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" id="4"/>
          <p:cNvSpPr/>
          <p:nvPr/>
        </p:nvSpPr>
        <p:spPr>
          <a:xfrm rot="0">
            <a:off x="482086" y="1220518"/>
            <a:ext cx="766401" cy="366129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5" id="5"/>
          <p:cNvSpPr/>
          <p:nvPr/>
        </p:nvSpPr>
        <p:spPr>
          <a:xfrm rot="0">
            <a:off x="1115565" y="1219359"/>
            <a:ext cx="366129" cy="36612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6" id="6"/>
          <p:cNvSpPr/>
          <p:nvPr/>
        </p:nvSpPr>
        <p:spPr>
          <a:xfrm rot="0">
            <a:off x="2250423" y="1220518"/>
            <a:ext cx="766401" cy="366129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7" id="7"/>
          <p:cNvSpPr/>
          <p:nvPr/>
        </p:nvSpPr>
        <p:spPr>
          <a:xfrm rot="0">
            <a:off x="2883902" y="1219359"/>
            <a:ext cx="366129" cy="36612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8" id="8"/>
          <p:cNvSpPr txBox="true"/>
          <p:nvPr/>
        </p:nvSpPr>
        <p:spPr>
          <a:xfrm rot="0">
            <a:off x="699982" y="1067901"/>
            <a:ext cx="869265" cy="6667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b="true"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488381" y="1067901"/>
            <a:ext cx="869265" cy="6667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b="true"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67786" y="1718122"/>
            <a:ext cx="1736190" cy="5334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20000"/>
              </a:lnSpc>
            </a:pPr>
            <a:r>
              <a:rPr lang="en-US" b="true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应用概述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67786" y="2442120"/>
            <a:ext cx="1736190" cy="1690688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智慧矿山物联网平台针对矿山生产、安全、管理等方面的需求，开发了全面的智能化应用模块，实现各业务领域的智能化管理和监控。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148729" y="1718122"/>
            <a:ext cx="1736190" cy="5334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20000"/>
              </a:lnSpc>
            </a:pPr>
            <a:r>
              <a:rPr lang="en-US" b="true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生产管理模块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148729" y="2442120"/>
            <a:ext cx="1736190" cy="119062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通过实时监测矿山生产过程，优化生产计划和调度，提高矿山生产效益和资源利用率。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935702" y="1718122"/>
            <a:ext cx="1736190" cy="5334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20000"/>
              </a:lnSpc>
            </a:pPr>
            <a:r>
              <a:rPr lang="en-US" b="true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安全管理模块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935702" y="2442120"/>
            <a:ext cx="1736190" cy="940594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通过智能化监控和预警，预防矿山事故的发生，提高矿山安全管理水平。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707415" y="1718122"/>
            <a:ext cx="1736190" cy="5334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20000"/>
              </a:lnSpc>
            </a:pPr>
            <a:r>
              <a:rPr lang="en-US" b="true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经营管理模块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707415" y="2442120"/>
            <a:ext cx="1736190" cy="119062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通过智能化财务管理、物资管理和营销管理等手段，提高矿山经营管理水平，降低成本。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456015" y="1718122"/>
            <a:ext cx="1736190" cy="5334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20000"/>
              </a:lnSpc>
            </a:pPr>
            <a:r>
              <a:rPr lang="en-US" b="true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环境监测模块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456015" y="2442120"/>
            <a:ext cx="1736190" cy="119062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通过实时监测矿山环境状况，控制环境污染和保护生态环境，实现绿色矿山建设。</a:t>
            </a:r>
          </a:p>
        </p:txBody>
      </p:sp>
      <p:sp>
        <p:nvSpPr>
          <p:cNvPr name="AutoShape 20" id="20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4" id="34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5" id="35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6" id="36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7" id="37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8" id="38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9" id="39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40" id="40"/>
          <p:cNvSpPr txBox="true"/>
          <p:nvPr/>
        </p:nvSpPr>
        <p:spPr>
          <a:xfrm rot="0">
            <a:off x="855345" y="73342"/>
            <a:ext cx="7815272" cy="7239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平台应用及功能模块</a:t>
            </a:r>
          </a:p>
        </p:txBody>
      </p:sp>
      <p:sp>
        <p:nvSpPr>
          <p:cNvPr name="AutoShape 41" id="41"/>
          <p:cNvSpPr/>
          <p:nvPr/>
        </p:nvSpPr>
        <p:spPr>
          <a:xfrm rot="0">
            <a:off x="4069447" y="1221677"/>
            <a:ext cx="766401" cy="366129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42" id="42"/>
          <p:cNvSpPr/>
          <p:nvPr/>
        </p:nvSpPr>
        <p:spPr>
          <a:xfrm rot="0">
            <a:off x="4702926" y="1220518"/>
            <a:ext cx="366129" cy="36612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3" id="43"/>
          <p:cNvSpPr/>
          <p:nvPr/>
        </p:nvSpPr>
        <p:spPr>
          <a:xfrm rot="0">
            <a:off x="5847524" y="1221677"/>
            <a:ext cx="766401" cy="366129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44" id="44"/>
          <p:cNvSpPr/>
          <p:nvPr/>
        </p:nvSpPr>
        <p:spPr>
          <a:xfrm rot="0">
            <a:off x="6481004" y="1220518"/>
            <a:ext cx="366129" cy="36612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5" id="45"/>
          <p:cNvSpPr/>
          <p:nvPr/>
        </p:nvSpPr>
        <p:spPr>
          <a:xfrm rot="0">
            <a:off x="7598444" y="1221677"/>
            <a:ext cx="766401" cy="366129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46" id="46"/>
          <p:cNvSpPr/>
          <p:nvPr/>
        </p:nvSpPr>
        <p:spPr>
          <a:xfrm rot="0">
            <a:off x="8231923" y="1220518"/>
            <a:ext cx="366129" cy="366129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1905000" y="952500"/>
                </a:moveTo>
                <a:lnTo>
                  <a:pt x="1428750" y="0"/>
                </a:lnTo>
                <a:lnTo>
                  <a:pt x="0" y="0"/>
                </a:lnTo>
                <a:lnTo>
                  <a:pt x="476250" y="952500"/>
                </a:lnTo>
                <a:lnTo>
                  <a:pt x="0" y="1905000"/>
                </a:lnTo>
                <a:lnTo>
                  <a:pt x="142875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47" id="47"/>
          <p:cNvSpPr txBox="true"/>
          <p:nvPr/>
        </p:nvSpPr>
        <p:spPr>
          <a:xfrm rot="0">
            <a:off x="4287344" y="1086951"/>
            <a:ext cx="869265" cy="6667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b="true"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6055896" y="1086951"/>
            <a:ext cx="869265" cy="6667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b="true"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7806815" y="1086951"/>
            <a:ext cx="869265" cy="6667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b="true"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AutoShape 50" id="50"/>
          <p:cNvSpPr/>
          <p:nvPr/>
        </p:nvSpPr>
        <p:spPr>
          <a:xfrm rot="0">
            <a:off x="0" y="5012492"/>
            <a:ext cx="9525000" cy="535003"/>
          </a:xfrm>
          <a:prstGeom prst="mathMinus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" id="4"/>
          <p:cNvSpPr/>
          <p:nvPr/>
        </p:nvSpPr>
        <p:spPr>
          <a:xfrm rot="0">
            <a:off x="231592" y="0"/>
            <a:ext cx="694544" cy="1348394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5" id="5"/>
          <p:cNvSpPr/>
          <p:nvPr/>
        </p:nvSpPr>
        <p:spPr>
          <a:xfrm rot="0">
            <a:off x="8062400" y="3952818"/>
            <a:ext cx="1041393" cy="14049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6" id="6"/>
          <p:cNvSpPr/>
          <p:nvPr/>
        </p:nvSpPr>
        <p:spPr>
          <a:xfrm rot="0">
            <a:off x="8120614" y="-20848"/>
            <a:ext cx="180375" cy="756005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7" id="7"/>
          <p:cNvSpPr/>
          <p:nvPr/>
        </p:nvSpPr>
        <p:spPr>
          <a:xfrm rot="0">
            <a:off x="8120614" y="64436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7048709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7048709" y="429984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8577325" y="0"/>
            <a:ext cx="459775" cy="1416405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8577325" y="1146375"/>
            <a:ext cx="459775" cy="459775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8062400" y="3431553"/>
            <a:ext cx="1041393" cy="1041393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800000"/>
          </a:gradFill>
        </p:spPr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231592" y="992870"/>
            <a:ext cx="694544" cy="694544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747832" y="3454575"/>
            <a:ext cx="256575" cy="1903238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747832" y="3326287"/>
            <a:ext cx="256575" cy="256575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1414628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36000"/>
                </a:schemeClr>
              </a:gs>
              <a:gs pos="100000">
                <a:schemeClr val="lt1">
                  <a:alpha val="36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1414628" y="429984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18" id="18"/>
          <p:cNvSpPr txBox="true"/>
          <p:nvPr/>
        </p:nvSpPr>
        <p:spPr>
          <a:xfrm rot="0">
            <a:off x="1458623" y="824738"/>
            <a:ext cx="7124474" cy="233362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b="true" sz="9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38646" y="2716087"/>
            <a:ext cx="5510063" cy="1516261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74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智慧矿山物联网平台建设方案及实施步骤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2500" r="12500"/>
          <a:stretch>
            <a:fillRect/>
          </a:stretch>
        </p:blipFill>
        <p:spPr>
          <a:xfrm rot="0">
            <a:off x="5541060" y="1218194"/>
            <a:ext cx="3510022" cy="3510022"/>
          </a:xfrm>
          <a:prstGeom prst="roundRect">
            <a:avLst/>
          </a:prstGeom>
        </p:spPr>
      </p:pic>
      <p:sp>
        <p:nvSpPr>
          <p:cNvPr name="Freeform 5" id="5"/>
          <p:cNvSpPr/>
          <p:nvPr/>
        </p:nvSpPr>
        <p:spPr>
          <a:xfrm rot="0">
            <a:off x="435218" y="1162794"/>
            <a:ext cx="1181062" cy="1073360"/>
          </a:xfrm>
          <a:custGeom>
            <a:avLst/>
            <a:gdLst/>
            <a:ahLst/>
            <a:cxnLst/>
            <a:rect r="r" b="b" t="t" l="l"/>
            <a:pathLst>
              <a:path h="1073360" w="1181062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p/>
        </p:txBody>
      </p:sp>
      <p:sp>
        <p:nvSpPr>
          <p:cNvPr name="TextBox 6" id="6"/>
          <p:cNvSpPr txBox="true"/>
          <p:nvPr/>
        </p:nvSpPr>
        <p:spPr>
          <a:xfrm rot="0">
            <a:off x="591755" y="1070824"/>
            <a:ext cx="867989" cy="12620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ctr">
              <a:lnSpc>
                <a:spcPct val="150000"/>
              </a:lnSpc>
            </a:pPr>
            <a:r>
              <a:rPr lang="en-US" b="true" sz="4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27" id="27"/>
          <p:cNvSpPr txBox="true"/>
          <p:nvPr/>
        </p:nvSpPr>
        <p:spPr>
          <a:xfrm rot="0">
            <a:off x="855345" y="73342"/>
            <a:ext cx="7815272" cy="7239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建设方案选择与设计</a:t>
            </a:r>
          </a:p>
        </p:txBody>
      </p:sp>
      <p:sp>
        <p:nvSpPr>
          <p:cNvPr name="Freeform 28" id="28"/>
          <p:cNvSpPr/>
          <p:nvPr/>
        </p:nvSpPr>
        <p:spPr>
          <a:xfrm rot="0">
            <a:off x="421180" y="2504568"/>
            <a:ext cx="1181062" cy="1073360"/>
          </a:xfrm>
          <a:custGeom>
            <a:avLst/>
            <a:gdLst/>
            <a:ahLst/>
            <a:cxnLst/>
            <a:rect r="r" b="b" t="t" l="l"/>
            <a:pathLst>
              <a:path h="1073360" w="1181062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p/>
        </p:txBody>
      </p:sp>
      <p:sp>
        <p:nvSpPr>
          <p:cNvPr name="TextBox 29" id="29"/>
          <p:cNvSpPr txBox="true"/>
          <p:nvPr/>
        </p:nvSpPr>
        <p:spPr>
          <a:xfrm rot="0">
            <a:off x="577717" y="2412598"/>
            <a:ext cx="867989" cy="12620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ctr">
              <a:lnSpc>
                <a:spcPct val="150000"/>
              </a:lnSpc>
            </a:pPr>
            <a:r>
              <a:rPr lang="en-US" b="true" sz="4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name="Freeform 30" id="30"/>
          <p:cNvSpPr/>
          <p:nvPr/>
        </p:nvSpPr>
        <p:spPr>
          <a:xfrm rot="0">
            <a:off x="449257" y="3893967"/>
            <a:ext cx="1181062" cy="1073360"/>
          </a:xfrm>
          <a:custGeom>
            <a:avLst/>
            <a:gdLst/>
            <a:ahLst/>
            <a:cxnLst/>
            <a:rect r="r" b="b" t="t" l="l"/>
            <a:pathLst>
              <a:path h="1073360" w="1181062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p/>
        </p:txBody>
      </p:sp>
      <p:sp>
        <p:nvSpPr>
          <p:cNvPr name="TextBox 31" id="31"/>
          <p:cNvSpPr txBox="true"/>
          <p:nvPr/>
        </p:nvSpPr>
        <p:spPr>
          <a:xfrm rot="0">
            <a:off x="605794" y="3801997"/>
            <a:ext cx="867989" cy="12620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ctr">
              <a:lnSpc>
                <a:spcPct val="150000"/>
              </a:lnSpc>
            </a:pPr>
            <a:r>
              <a:rPr lang="en-US" b="true" sz="4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756668" y="1339967"/>
            <a:ext cx="3309142" cy="7620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深入了解矿山企业的实际需求，结合行业发展趋势，为平台建设提供明确的方向和目标。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756668" y="976963"/>
            <a:ext cx="3293793" cy="571351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b="true" sz="1599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756668" y="2631822"/>
            <a:ext cx="3309142" cy="10477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根据需求分析结果，选择合适的技术架构、硬件设备和软件平台，确保平台的可扩展性、可靠性和易用性。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756668" y="2287868"/>
            <a:ext cx="3293793" cy="571351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b="true" sz="1599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技术选型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756668" y="4011395"/>
            <a:ext cx="3309142" cy="10477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根据选型结果，制定详细的建设方案，包括系统架构设计、功能模块划分、数据流设计等，确保方案的合理性和科学性。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756668" y="3667441"/>
            <a:ext cx="3293793" cy="571351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b="true" sz="1599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设计方案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" id="4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5" id="5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6" id="6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7" id="7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24" id="24"/>
          <p:cNvSpPr txBox="true"/>
          <p:nvPr/>
        </p:nvSpPr>
        <p:spPr>
          <a:xfrm rot="0">
            <a:off x="855345" y="73342"/>
            <a:ext cx="7815272" cy="7239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实施步骤及时间计划</a:t>
            </a:r>
          </a:p>
        </p:txBody>
      </p:sp>
      <p:sp>
        <p:nvSpPr>
          <p:cNvPr name="AutoShape 25" id="25"/>
          <p:cNvSpPr/>
          <p:nvPr/>
        </p:nvSpPr>
        <p:spPr>
          <a:xfrm rot="0">
            <a:off x="4332763" y="2032793"/>
            <a:ext cx="857250" cy="8572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-332563" y="3984913"/>
            <a:ext cx="688002" cy="688002"/>
          </a:xfrm>
          <a:prstGeom prst="ellipse">
            <a:avLst/>
          </a:prstGeom>
          <a:solidFill>
            <a:schemeClr val="accent1">
              <a:alpha val="51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3621179" y="3984913"/>
            <a:ext cx="857250" cy="8572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5039998" y="3984913"/>
            <a:ext cx="857250" cy="8572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29" id="29"/>
          <p:cNvSpPr/>
          <p:nvPr/>
        </p:nvSpPr>
        <p:spPr>
          <a:xfrm rot="2135991">
            <a:off x="5275062" y="2347974"/>
            <a:ext cx="329972" cy="398146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30" id="30"/>
          <p:cNvSpPr/>
          <p:nvPr/>
        </p:nvSpPr>
        <p:spPr>
          <a:xfrm rot="-2296662">
            <a:off x="3970366" y="2328445"/>
            <a:ext cx="329972" cy="398146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31" id="31"/>
          <p:cNvSpPr/>
          <p:nvPr/>
        </p:nvSpPr>
        <p:spPr>
          <a:xfrm rot="-6933846">
            <a:off x="3586414" y="3523465"/>
            <a:ext cx="329972" cy="398146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32" id="32"/>
          <p:cNvSpPr/>
          <p:nvPr/>
        </p:nvSpPr>
        <p:spPr>
          <a:xfrm rot="10800000">
            <a:off x="4597995" y="4214465"/>
            <a:ext cx="329972" cy="398146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33" id="33"/>
          <p:cNvSpPr/>
          <p:nvPr/>
        </p:nvSpPr>
        <p:spPr>
          <a:xfrm rot="6699367">
            <a:off x="5655222" y="3550281"/>
            <a:ext cx="329972" cy="398146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1905000" y="952500"/>
                </a:moveTo>
                <a:lnTo>
                  <a:pt x="952500" y="0"/>
                </a:lnTo>
                <a:lnTo>
                  <a:pt x="952500" y="476250"/>
                </a:lnTo>
                <a:lnTo>
                  <a:pt x="0" y="476250"/>
                </a:lnTo>
                <a:lnTo>
                  <a:pt x="0" y="1428750"/>
                </a:lnTo>
                <a:lnTo>
                  <a:pt x="952500" y="1428750"/>
                </a:lnTo>
                <a:lnTo>
                  <a:pt x="952500" y="1905000"/>
                </a:lnTo>
                <a:lnTo>
                  <a:pt x="1905000" y="9525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34" id="34"/>
          <p:cNvSpPr txBox="true"/>
          <p:nvPr/>
        </p:nvSpPr>
        <p:spPr>
          <a:xfrm rot="0">
            <a:off x="6365239" y="2069677"/>
            <a:ext cx="3045698" cy="5334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20000"/>
              </a:lnSpc>
            </a:pPr>
            <a:r>
              <a:rPr lang="en-US" b="true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需求调研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6365239" y="2592497"/>
            <a:ext cx="2590800" cy="940594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深入了解矿山企业的业务流程和需求，梳理现有系统的问题和不足，为后续方案设计提供依据。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559471" y="778237"/>
            <a:ext cx="3223403" cy="5334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20000"/>
              </a:lnSpc>
            </a:pPr>
            <a:r>
              <a:rPr lang="en-US" b="true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项目启动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559471" y="1192996"/>
            <a:ext cx="2590416" cy="6905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成立项目组，明确项目目标和实施计划，进行初步的项目规划和设计。</a:t>
            </a:r>
          </a:p>
        </p:txBody>
      </p:sp>
      <p:sp>
        <p:nvSpPr>
          <p:cNvPr name="Freeform 38" id="38"/>
          <p:cNvSpPr/>
          <p:nvPr/>
        </p:nvSpPr>
        <p:spPr>
          <a:xfrm rot="0">
            <a:off x="4538185" y="2238215"/>
            <a:ext cx="446407" cy="446407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  <a:close/>
              </a:path>
            </a:pathLst>
          </a:custGeom>
          <a:solidFill>
            <a:schemeClr val="lt1"/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9" id="39"/>
          <p:cNvSpPr/>
          <p:nvPr/>
        </p:nvSpPr>
        <p:spPr>
          <a:xfrm rot="0">
            <a:off x="5448120" y="2630549"/>
            <a:ext cx="857250" cy="8572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40" id="40"/>
          <p:cNvSpPr/>
          <p:nvPr/>
        </p:nvSpPr>
        <p:spPr>
          <a:xfrm rot="0">
            <a:off x="5676615" y="2859044"/>
            <a:ext cx="400260" cy="400260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chemeClr val="lt1"/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1" id="41"/>
          <p:cNvSpPr/>
          <p:nvPr/>
        </p:nvSpPr>
        <p:spPr>
          <a:xfrm rot="0">
            <a:off x="3215826" y="2665299"/>
            <a:ext cx="857250" cy="8572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42" id="42"/>
          <p:cNvSpPr/>
          <p:nvPr/>
        </p:nvSpPr>
        <p:spPr>
          <a:xfrm rot="0">
            <a:off x="3451639" y="2866362"/>
            <a:ext cx="385625" cy="385625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chemeClr val="lt1"/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43" id="43"/>
          <p:cNvSpPr/>
          <p:nvPr/>
        </p:nvSpPr>
        <p:spPr>
          <a:xfrm rot="0">
            <a:off x="3857279" y="4241816"/>
            <a:ext cx="372533" cy="372533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116843" y="182880"/>
                </a:moveTo>
                <a:lnTo>
                  <a:pt x="30480" y="182880"/>
                </a:lnTo>
                <a:lnTo>
                  <a:pt x="30480" y="304800"/>
                </a:lnTo>
                <a:lnTo>
                  <a:pt x="0" y="304800"/>
                </a:lnTo>
                <a:lnTo>
                  <a:pt x="0" y="0"/>
                </a:lnTo>
                <a:lnTo>
                  <a:pt x="182880" y="0"/>
                </a:lnTo>
                <a:lnTo>
                  <a:pt x="187957" y="30480"/>
                </a:lnTo>
                <a:lnTo>
                  <a:pt x="304800" y="30480"/>
                </a:lnTo>
                <a:lnTo>
                  <a:pt x="259080" y="121920"/>
                </a:lnTo>
                <a:lnTo>
                  <a:pt x="304800" y="213360"/>
                </a:lnTo>
                <a:lnTo>
                  <a:pt x="121920" y="213360"/>
                </a:lnTo>
                <a:lnTo>
                  <a:pt x="116843" y="182880"/>
                </a:lnTo>
                <a:close/>
              </a:path>
            </a:pathLst>
          </a:custGeom>
          <a:solidFill>
            <a:schemeClr val="lt1"/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44" id="44"/>
          <p:cNvSpPr/>
          <p:nvPr/>
        </p:nvSpPr>
        <p:spPr>
          <a:xfrm rot="0">
            <a:off x="5166732" y="4190704"/>
            <a:ext cx="445669" cy="445669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310886" y="167269"/>
                </a:moveTo>
                <a:cubicBezTo>
                  <a:pt x="310886" y="167269"/>
                  <a:pt x="267148" y="122672"/>
                  <a:pt x="206873" y="122672"/>
                </a:cubicBezTo>
                <a:cubicBezTo>
                  <a:pt x="147980" y="122672"/>
                  <a:pt x="89764" y="167269"/>
                  <a:pt x="89764" y="167269"/>
                </a:cubicBezTo>
                <a:lnTo>
                  <a:pt x="57064" y="153619"/>
                </a:lnTo>
                <a:lnTo>
                  <a:pt x="57064" y="193662"/>
                </a:lnTo>
                <a:cubicBezTo>
                  <a:pt x="62217" y="195415"/>
                  <a:pt x="65989" y="200158"/>
                  <a:pt x="65989" y="205902"/>
                </a:cubicBezTo>
                <a:cubicBezTo>
                  <a:pt x="65989" y="211703"/>
                  <a:pt x="62141" y="216456"/>
                  <a:pt x="56912" y="218170"/>
                </a:cubicBezTo>
                <a:lnTo>
                  <a:pt x="66580" y="245135"/>
                </a:lnTo>
                <a:lnTo>
                  <a:pt x="38043" y="245135"/>
                </a:lnTo>
                <a:lnTo>
                  <a:pt x="47796" y="217942"/>
                </a:lnTo>
                <a:cubicBezTo>
                  <a:pt x="43110" y="215951"/>
                  <a:pt x="39834" y="211322"/>
                  <a:pt x="39834" y="205902"/>
                </a:cubicBezTo>
                <a:cubicBezTo>
                  <a:pt x="39834" y="200597"/>
                  <a:pt x="43015" y="196082"/>
                  <a:pt x="47558" y="194024"/>
                </a:cubicBezTo>
                <a:lnTo>
                  <a:pt x="47558" y="149647"/>
                </a:lnTo>
                <a:lnTo>
                  <a:pt x="0" y="129816"/>
                </a:lnTo>
                <a:lnTo>
                  <a:pt x="209255" y="35890"/>
                </a:lnTo>
                <a:lnTo>
                  <a:pt x="401241" y="130997"/>
                </a:lnTo>
                <a:lnTo>
                  <a:pt x="310886" y="167269"/>
                </a:lnTo>
                <a:close/>
                <a:moveTo>
                  <a:pt x="204492" y="145266"/>
                </a:moveTo>
                <a:cubicBezTo>
                  <a:pt x="265128" y="145266"/>
                  <a:pt x="294846" y="177365"/>
                  <a:pt x="294846" y="177365"/>
                </a:cubicBezTo>
                <a:lnTo>
                  <a:pt x="294846" y="243945"/>
                </a:lnTo>
                <a:cubicBezTo>
                  <a:pt x="294846" y="243945"/>
                  <a:pt x="263938" y="268910"/>
                  <a:pt x="199739" y="268910"/>
                </a:cubicBezTo>
                <a:cubicBezTo>
                  <a:pt x="135541" y="268910"/>
                  <a:pt x="114138" y="243945"/>
                  <a:pt x="114138" y="243945"/>
                </a:cubicBezTo>
                <a:lnTo>
                  <a:pt x="114138" y="177365"/>
                </a:lnTo>
                <a:cubicBezTo>
                  <a:pt x="114138" y="177365"/>
                  <a:pt x="143856" y="145266"/>
                  <a:pt x="204492" y="145266"/>
                </a:cubicBezTo>
                <a:close/>
                <a:moveTo>
                  <a:pt x="203302" y="254641"/>
                </a:moveTo>
                <a:cubicBezTo>
                  <a:pt x="245326" y="254641"/>
                  <a:pt x="279397" y="246116"/>
                  <a:pt x="279397" y="235620"/>
                </a:cubicBezTo>
                <a:cubicBezTo>
                  <a:pt x="279397" y="225123"/>
                  <a:pt x="245326" y="216599"/>
                  <a:pt x="203302" y="216599"/>
                </a:cubicBezTo>
                <a:cubicBezTo>
                  <a:pt x="161277" y="216599"/>
                  <a:pt x="127216" y="225123"/>
                  <a:pt x="127216" y="235620"/>
                </a:cubicBezTo>
                <a:cubicBezTo>
                  <a:pt x="127216" y="246116"/>
                  <a:pt x="161277" y="254641"/>
                  <a:pt x="203302" y="254641"/>
                </a:cubicBezTo>
                <a:close/>
              </a:path>
            </a:pathLst>
          </a:custGeom>
          <a:solidFill>
            <a:schemeClr val="lt1"/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5" id="45"/>
          <p:cNvSpPr/>
          <p:nvPr/>
        </p:nvSpPr>
        <p:spPr>
          <a:xfrm rot="0">
            <a:off x="7124712" y="-1867321"/>
            <a:ext cx="3083371" cy="3083371"/>
          </a:xfrm>
          <a:prstGeom prst="ellipse">
            <a:avLst/>
          </a:prstGeom>
          <a:solidFill>
            <a:schemeClr val="accent1">
              <a:alpha val="52999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46" id="46"/>
          <p:cNvSpPr txBox="true"/>
          <p:nvPr/>
        </p:nvSpPr>
        <p:spPr>
          <a:xfrm rot="0">
            <a:off x="6124395" y="3722538"/>
            <a:ext cx="3045698" cy="5334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20000"/>
              </a:lnSpc>
            </a:pPr>
            <a:r>
              <a:rPr lang="en-US" b="true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系统开发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6124395" y="4245358"/>
            <a:ext cx="2590800" cy="940594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根据设计方案，组织开发团队按计划进行系统开发，确保功能模块的按期完成和质量达标。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550169" y="2069677"/>
            <a:ext cx="3045698" cy="5334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20000"/>
              </a:lnSpc>
            </a:pPr>
            <a:r>
              <a:rPr lang="en-US" b="true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用户培训与上线推广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550169" y="2592497"/>
            <a:ext cx="2590800" cy="940594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组织用户培训，确保用户熟练掌握系统的使用方法和操作技巧，同时制定上线推广计划，确保平台的顺利推广和应用。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835923" y="3722538"/>
            <a:ext cx="3045698" cy="5334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20000"/>
              </a:lnSpc>
            </a:pPr>
            <a:r>
              <a:rPr lang="en-US" b="true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系统测试与优化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835923" y="4245358"/>
            <a:ext cx="2590800" cy="940594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对开发完成的系统进行严格的测试，确保系统的稳定性和性能达标，并根据测试反馈进行优化调整。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4" id="4"/>
          <p:cNvSpPr/>
          <p:nvPr/>
        </p:nvSpPr>
        <p:spPr>
          <a:xfrm rot="0">
            <a:off x="3182208" y="912874"/>
            <a:ext cx="355788" cy="161658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0" y="0"/>
                </a:moveTo>
                <a:lnTo>
                  <a:pt x="1428750" y="0"/>
                </a:lnTo>
                <a:lnTo>
                  <a:pt x="1905000" y="1905000"/>
                </a:lnTo>
                <a:lnTo>
                  <a:pt x="476250" y="1905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5" id="5"/>
          <p:cNvSpPr/>
          <p:nvPr/>
        </p:nvSpPr>
        <p:spPr>
          <a:xfrm rot="0">
            <a:off x="369066" y="1074531"/>
            <a:ext cx="8786868" cy="367149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80000"/>
                </a:schemeClr>
              </a:gs>
              <a:gs pos="100000">
                <a:schemeClr val="accent2">
                  <a:alpha val="80000"/>
                </a:schemeClr>
              </a:gs>
            </a:gsLst>
            <a:lin ang="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28594" r="28594" t="0"/>
          <a:stretch>
            <a:fillRect/>
          </a:stretch>
        </p:blipFill>
        <p:spPr>
          <a:xfrm rot="0">
            <a:off x="578662" y="912874"/>
            <a:ext cx="2874863" cy="3833150"/>
          </a:xfrm>
          <a:prstGeom prst="parallelogram">
            <a:avLst/>
          </a:prstGeom>
        </p:spPr>
      </p:pic>
      <p:sp>
        <p:nvSpPr>
          <p:cNvPr name="AutoShape 7" id="7"/>
          <p:cNvSpPr/>
          <p:nvPr/>
        </p:nvSpPr>
        <p:spPr>
          <a:xfrm rot="0">
            <a:off x="1952680" y="4872106"/>
            <a:ext cx="7203254" cy="5261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377976" y="4872106"/>
            <a:ext cx="578171" cy="5261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1074903" y="4844251"/>
            <a:ext cx="124000" cy="124000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1255625" y="4849416"/>
            <a:ext cx="115142" cy="115142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1427489" y="4854581"/>
            <a:ext cx="106285" cy="106285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1583846" y="4859746"/>
            <a:ext cx="97428" cy="97428"/>
          </a:xfrm>
          <a:prstGeom prst="ellipse">
            <a:avLst/>
          </a:prstGeom>
          <a:solidFill>
            <a:schemeClr val="accent2">
              <a:alpha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1737996" y="4855387"/>
            <a:ext cx="88571" cy="885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14" id="14"/>
          <p:cNvSpPr txBox="true"/>
          <p:nvPr/>
        </p:nvSpPr>
        <p:spPr>
          <a:xfrm rot="0">
            <a:off x="3714750" y="1349692"/>
            <a:ext cx="5052767" cy="5905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18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试点建设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714750" y="1800004"/>
            <a:ext cx="4875483" cy="6905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选取具有代表性的矿山企业进行试点建设，根据试点情况对平台进行进一步优化和改进，提高平台的适用性和竞争力。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714750" y="2955785"/>
            <a:ext cx="4875483" cy="5905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18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推广应用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714750" y="3466266"/>
            <a:ext cx="4875483" cy="6905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根据试点成果，逐步在更广泛的矿山企业中进行推广应用，同时不断完善平台功能和性能，提高平台的普及度和影响力。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4" id="34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5" id="35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6" id="36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7" id="37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38" id="38"/>
          <p:cNvSpPr txBox="true"/>
          <p:nvPr/>
        </p:nvSpPr>
        <p:spPr>
          <a:xfrm rot="0">
            <a:off x="855345" y="73342"/>
            <a:ext cx="7815272" cy="7239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试点建设与推广应用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" id="4"/>
          <p:cNvSpPr/>
          <p:nvPr/>
        </p:nvSpPr>
        <p:spPr>
          <a:xfrm rot="0">
            <a:off x="231592" y="0"/>
            <a:ext cx="694544" cy="1348394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5" id="5"/>
          <p:cNvSpPr/>
          <p:nvPr/>
        </p:nvSpPr>
        <p:spPr>
          <a:xfrm rot="0">
            <a:off x="8062400" y="3952818"/>
            <a:ext cx="1041393" cy="14049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6" id="6"/>
          <p:cNvSpPr/>
          <p:nvPr/>
        </p:nvSpPr>
        <p:spPr>
          <a:xfrm rot="0">
            <a:off x="8120614" y="-20848"/>
            <a:ext cx="180375" cy="756005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7" id="7"/>
          <p:cNvSpPr/>
          <p:nvPr/>
        </p:nvSpPr>
        <p:spPr>
          <a:xfrm rot="0">
            <a:off x="8120614" y="64436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7048709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7048709" y="429984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8577325" y="0"/>
            <a:ext cx="459775" cy="1416405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8577325" y="1146375"/>
            <a:ext cx="459775" cy="459775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8062400" y="3431553"/>
            <a:ext cx="1041393" cy="1041393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800000"/>
          </a:gradFill>
        </p:spPr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231592" y="992870"/>
            <a:ext cx="694544" cy="694544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747832" y="3454575"/>
            <a:ext cx="256575" cy="1903238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747832" y="3326287"/>
            <a:ext cx="256575" cy="256575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1414628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36000"/>
                </a:schemeClr>
              </a:gs>
              <a:gs pos="100000">
                <a:schemeClr val="lt1">
                  <a:alpha val="36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1414628" y="429984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18" id="18"/>
          <p:cNvSpPr txBox="true"/>
          <p:nvPr/>
        </p:nvSpPr>
        <p:spPr>
          <a:xfrm rot="0">
            <a:off x="1458623" y="824738"/>
            <a:ext cx="7124474" cy="233362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b="true" sz="9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38646" y="2716087"/>
            <a:ext cx="5510063" cy="1516261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74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智慧矿山物联网平台建设面临的挑战与解决方案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" id="4"/>
          <p:cNvSpPr/>
          <p:nvPr/>
        </p:nvSpPr>
        <p:spPr>
          <a:xfrm rot="0">
            <a:off x="-585609" y="1030568"/>
            <a:ext cx="3989384" cy="3989384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0"/>
          </a:gradFill>
        </p:spPr>
        <p:txBody>
          <a:bodyPr/>
          <a:p/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>
            <a:alphaModFix amt="100000"/>
          </a:blip>
          <a:srcRect l="16667" r="16667"/>
          <a:stretch>
            <a:fillRect/>
          </a:stretch>
        </p:blipFill>
        <p:spPr>
          <a:xfrm rot="0">
            <a:off x="-378398" y="1237779"/>
            <a:ext cx="3574963" cy="3574962"/>
          </a:xfrm>
          <a:prstGeom prst="ellipse">
            <a:avLst/>
          </a:prstGeom>
        </p:spPr>
      </p:pic>
      <p:sp>
        <p:nvSpPr>
          <p:cNvPr name="AutoShape 6" id="6"/>
          <p:cNvSpPr/>
          <p:nvPr/>
        </p:nvSpPr>
        <p:spPr>
          <a:xfrm rot="0">
            <a:off x="3856181" y="3981220"/>
            <a:ext cx="776374" cy="776374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p/>
        </p:txBody>
      </p:sp>
      <p:sp>
        <p:nvSpPr>
          <p:cNvPr name="TextBox 7" id="7"/>
          <p:cNvSpPr txBox="true"/>
          <p:nvPr/>
        </p:nvSpPr>
        <p:spPr>
          <a:xfrm rot="0">
            <a:off x="3867599" y="4102707"/>
            <a:ext cx="753539" cy="5334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ctr">
              <a:lnSpc>
                <a:spcPct val="120000"/>
              </a:lnSpc>
            </a:pPr>
            <a:r>
              <a:rPr lang="en-US" b="true" sz="18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45759" y="3790265"/>
            <a:ext cx="4439984" cy="571351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b="true" sz="1599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智能化决策支持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45759" y="4172662"/>
            <a:ext cx="4286138" cy="7620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构建矿山大数据平台，整合矿山各业务领域数据，为决策者提供实时、准确、全面的数据支持。</a:t>
            </a:r>
          </a:p>
        </p:txBody>
      </p:sp>
      <p:sp>
        <p:nvSpPr>
          <p:cNvPr name="AutoShape 10" id="10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30" id="30"/>
          <p:cNvSpPr txBox="true"/>
          <p:nvPr/>
        </p:nvSpPr>
        <p:spPr>
          <a:xfrm rot="0">
            <a:off x="855345" y="73342"/>
            <a:ext cx="7815272" cy="7239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技术难题与攻关</a:t>
            </a:r>
          </a:p>
        </p:txBody>
      </p:sp>
      <p:sp>
        <p:nvSpPr>
          <p:cNvPr name="AutoShape 31" id="31"/>
          <p:cNvSpPr/>
          <p:nvPr/>
        </p:nvSpPr>
        <p:spPr>
          <a:xfrm rot="0">
            <a:off x="3856181" y="1421548"/>
            <a:ext cx="776374" cy="776374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p/>
        </p:txBody>
      </p:sp>
      <p:sp>
        <p:nvSpPr>
          <p:cNvPr name="TextBox 32" id="32"/>
          <p:cNvSpPr txBox="true"/>
          <p:nvPr/>
        </p:nvSpPr>
        <p:spPr>
          <a:xfrm rot="0">
            <a:off x="3867599" y="1543035"/>
            <a:ext cx="753539" cy="5334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ctr">
              <a:lnSpc>
                <a:spcPct val="120000"/>
              </a:lnSpc>
            </a:pPr>
            <a:r>
              <a:rPr lang="en-US" b="true" sz="18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745759" y="1202018"/>
            <a:ext cx="4439984" cy="571351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b="true" sz="1599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传感器与通信技术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745759" y="1565365"/>
            <a:ext cx="4286138" cy="7620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解决不同类型和区域的传感器数据采集和传输难题，提高数据精度和实时性。</a:t>
            </a:r>
          </a:p>
        </p:txBody>
      </p:sp>
      <p:sp>
        <p:nvSpPr>
          <p:cNvPr name="AutoShape 35" id="35"/>
          <p:cNvSpPr/>
          <p:nvPr/>
        </p:nvSpPr>
        <p:spPr>
          <a:xfrm rot="0">
            <a:off x="3856181" y="2701384"/>
            <a:ext cx="776374" cy="776374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5400000"/>
          </a:gradFill>
        </p:spPr>
        <p:txBody>
          <a:bodyPr/>
          <a:p/>
        </p:txBody>
      </p:sp>
      <p:sp>
        <p:nvSpPr>
          <p:cNvPr name="TextBox 36" id="36"/>
          <p:cNvSpPr txBox="true"/>
          <p:nvPr/>
        </p:nvSpPr>
        <p:spPr>
          <a:xfrm rot="0">
            <a:off x="3867599" y="2822871"/>
            <a:ext cx="753539" cy="5334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ctr">
              <a:lnSpc>
                <a:spcPct val="120000"/>
              </a:lnSpc>
            </a:pPr>
            <a:r>
              <a:rPr lang="en-US" b="true" sz="18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745759" y="2491379"/>
            <a:ext cx="4439984" cy="571351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b="true" sz="1599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数据处理与分析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745759" y="2864250"/>
            <a:ext cx="4286138" cy="7620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优化数据处理与分析算法，提高数据挖掘的效率和准确性，实现矿山生产过程的精细化管理。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" id="4"/>
          <p:cNvSpPr/>
          <p:nvPr/>
        </p:nvSpPr>
        <p:spPr>
          <a:xfrm rot="0">
            <a:off x="-2948415" y="-202063"/>
            <a:ext cx="5896829" cy="5896829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grpSp>
        <p:nvGrpSpPr>
          <p:cNvPr name="Group 5" id="5"/>
          <p:cNvGrpSpPr/>
          <p:nvPr/>
        </p:nvGrpSpPr>
        <p:grpSpPr>
          <a:xfrm>
            <a:off x="355440" y="221399"/>
            <a:ext cx="402793" cy="344077"/>
            <a:chOff x="355440" y="221399"/>
            <a:chExt cx="402793" cy="344077"/>
          </a:xfrm>
        </p:grpSpPr>
        <p:sp>
          <p:nvSpPr>
            <p:cNvPr name="AutoShape 6" id="6"/>
            <p:cNvSpPr/>
            <p:nvPr/>
          </p:nvSpPr>
          <p:spPr>
            <a:xfrm rot="0">
              <a:off x="355440" y="223703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7" id="7"/>
            <p:cNvSpPr/>
            <p:nvPr/>
          </p:nvSpPr>
          <p:spPr>
            <a:xfrm rot="0">
              <a:off x="449257" y="221399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8" id="8"/>
            <p:cNvSpPr/>
            <p:nvPr/>
          </p:nvSpPr>
          <p:spPr>
            <a:xfrm rot="0">
              <a:off x="538379" y="222740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9" id="9"/>
            <p:cNvSpPr/>
            <p:nvPr/>
          </p:nvSpPr>
          <p:spPr>
            <a:xfrm rot="0">
              <a:off x="624819" y="22974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10" id="10"/>
            <p:cNvSpPr/>
            <p:nvPr/>
          </p:nvSpPr>
          <p:spPr>
            <a:xfrm rot="0">
              <a:off x="706988" y="226519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11" id="11"/>
            <p:cNvSpPr/>
            <p:nvPr/>
          </p:nvSpPr>
          <p:spPr>
            <a:xfrm rot="0">
              <a:off x="355440" y="315714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12" id="12"/>
            <p:cNvSpPr/>
            <p:nvPr/>
          </p:nvSpPr>
          <p:spPr>
            <a:xfrm rot="0">
              <a:off x="449257" y="31341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13" id="13"/>
            <p:cNvSpPr/>
            <p:nvPr/>
          </p:nvSpPr>
          <p:spPr>
            <a:xfrm rot="0">
              <a:off x="538379" y="31475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14" id="14"/>
            <p:cNvSpPr/>
            <p:nvPr/>
          </p:nvSpPr>
          <p:spPr>
            <a:xfrm rot="0">
              <a:off x="624819" y="321758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15" id="15"/>
            <p:cNvSpPr/>
            <p:nvPr/>
          </p:nvSpPr>
          <p:spPr>
            <a:xfrm rot="0">
              <a:off x="706988" y="31853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16" id="16"/>
            <p:cNvSpPr/>
            <p:nvPr/>
          </p:nvSpPr>
          <p:spPr>
            <a:xfrm rot="0">
              <a:off x="355440" y="407725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17" id="17"/>
            <p:cNvSpPr/>
            <p:nvPr/>
          </p:nvSpPr>
          <p:spPr>
            <a:xfrm rot="0">
              <a:off x="449257" y="405420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18" id="18"/>
            <p:cNvSpPr/>
            <p:nvPr/>
          </p:nvSpPr>
          <p:spPr>
            <a:xfrm rot="0">
              <a:off x="538379" y="406761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19" id="19"/>
            <p:cNvSpPr/>
            <p:nvPr/>
          </p:nvSpPr>
          <p:spPr>
            <a:xfrm rot="0">
              <a:off x="624819" y="413769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20" id="20"/>
            <p:cNvSpPr/>
            <p:nvPr/>
          </p:nvSpPr>
          <p:spPr>
            <a:xfrm rot="0">
              <a:off x="706988" y="410540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21" id="21"/>
            <p:cNvSpPr/>
            <p:nvPr/>
          </p:nvSpPr>
          <p:spPr>
            <a:xfrm rot="0">
              <a:off x="355440" y="499736"/>
              <a:ext cx="65740" cy="657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22" id="22"/>
            <p:cNvSpPr/>
            <p:nvPr/>
          </p:nvSpPr>
          <p:spPr>
            <a:xfrm rot="0">
              <a:off x="449257" y="497431"/>
              <a:ext cx="61044" cy="6104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23" id="23"/>
            <p:cNvSpPr/>
            <p:nvPr/>
          </p:nvSpPr>
          <p:spPr>
            <a:xfrm rot="0">
              <a:off x="538379" y="498772"/>
              <a:ext cx="58363" cy="58363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24" id="24"/>
            <p:cNvSpPr/>
            <p:nvPr/>
          </p:nvSpPr>
          <p:spPr>
            <a:xfrm rot="0">
              <a:off x="624819" y="505780"/>
              <a:ext cx="54092" cy="5409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name="AutoShape 25" id="25"/>
            <p:cNvSpPr/>
            <p:nvPr/>
          </p:nvSpPr>
          <p:spPr>
            <a:xfrm rot="0">
              <a:off x="706988" y="502551"/>
              <a:ext cx="51245" cy="51245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name="TextBox 26" id="26"/>
          <p:cNvSpPr txBox="true"/>
          <p:nvPr/>
        </p:nvSpPr>
        <p:spPr>
          <a:xfrm rot="0">
            <a:off x="863008" y="176297"/>
            <a:ext cx="7815272" cy="434280"/>
          </a:xfrm>
          <a:prstGeom prst="rect">
            <a:avLst/>
          </a:prstGeom>
        </p:spPr>
        <p:txBody>
          <a:bodyPr anchor="t" rtlCol="false" lIns="91440" rIns="91440" tIns="45720" bIns="45720"/>
          <a:lstStyle/>
          <a:p>
            <a:pPr>
              <a:lnSpc>
                <a:spcPct val="90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管理问题与改进</a:t>
            </a:r>
          </a:p>
        </p:txBody>
      </p:sp>
      <p:grpSp>
        <p:nvGrpSpPr>
          <p:cNvPr name="Group 27" id="27"/>
          <p:cNvGrpSpPr/>
          <p:nvPr/>
        </p:nvGrpSpPr>
        <p:grpSpPr>
          <a:xfrm>
            <a:off x="4674059" y="2435003"/>
            <a:ext cx="4518193" cy="906660"/>
            <a:chOff x="4674059" y="2435003"/>
            <a:chExt cx="4518193" cy="906660"/>
          </a:xfrm>
        </p:grpSpPr>
        <p:sp>
          <p:nvSpPr>
            <p:cNvPr name="TextBox 28" id="28"/>
            <p:cNvSpPr txBox="true"/>
            <p:nvPr/>
          </p:nvSpPr>
          <p:spPr>
            <a:xfrm rot="0">
              <a:off x="4674059" y="2435003"/>
              <a:ext cx="3532104" cy="311348"/>
            </a:xfrm>
            <a:prstGeom prst="rect">
              <a:avLst/>
            </a:prstGeom>
          </p:spPr>
          <p:txBody>
            <a:bodyPr anchor="t" rtlCol="false" lIns="91440" rIns="91440" tIns="45720" bIns="45720"/>
            <a:lstStyle/>
            <a:p>
              <a:pPr>
                <a:lnSpc>
                  <a:spcPct val="77000"/>
                </a:lnSpc>
              </a:pPr>
              <a:r>
                <a:rPr lang="en-US" b="true" sz="1800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制度建设与完善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4674059" y="2793083"/>
              <a:ext cx="4518193" cy="548580"/>
            </a:xfrm>
            <a:prstGeom prst="rect">
              <a:avLst/>
            </a:prstGeom>
          </p:spPr>
          <p:txBody>
            <a:bodyPr anchor="t" rtlCol="false" lIns="91440" rIns="91440" tIns="45720" bIns="45720"/>
            <a:lstStyle/>
            <a:p>
              <a:pPr>
                <a:lnSpc>
                  <a:spcPct val="120000"/>
                </a:lnSpc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制定和完善智慧矿山物联网管理相关制度，确保平台建设和运营的规范化、标准化。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>
            <a:off x="4674059" y="3726139"/>
            <a:ext cx="4518193" cy="906661"/>
            <a:chOff x="4674059" y="3726139"/>
            <a:chExt cx="4518193" cy="906661"/>
          </a:xfrm>
        </p:grpSpPr>
        <p:sp>
          <p:nvSpPr>
            <p:cNvPr name="TextBox 31" id="31"/>
            <p:cNvSpPr txBox="true"/>
            <p:nvPr/>
          </p:nvSpPr>
          <p:spPr>
            <a:xfrm rot="0">
              <a:off x="4674059" y="3726139"/>
              <a:ext cx="3532104" cy="311348"/>
            </a:xfrm>
            <a:prstGeom prst="rect">
              <a:avLst/>
            </a:prstGeom>
          </p:spPr>
          <p:txBody>
            <a:bodyPr anchor="t" rtlCol="false" lIns="91440" rIns="91440" tIns="45720" bIns="45720"/>
            <a:lstStyle/>
            <a:p>
              <a:pPr>
                <a:lnSpc>
                  <a:spcPct val="77000"/>
                </a:lnSpc>
              </a:pPr>
              <a:r>
                <a:rPr lang="en-US" b="true" sz="1800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rPr>
                <a:t>人才队伍建设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4674059" y="4084220"/>
              <a:ext cx="4518193" cy="548580"/>
            </a:xfrm>
            <a:prstGeom prst="rect">
              <a:avLst/>
            </a:prstGeom>
          </p:spPr>
          <p:txBody>
            <a:bodyPr anchor="t" rtlCol="false" lIns="91440" rIns="91440" tIns="45720" bIns="45720"/>
            <a:lstStyle/>
            <a:p>
              <a:pPr>
                <a:lnSpc>
                  <a:spcPct val="120000"/>
                </a:lnSpc>
              </a:pPr>
              <a:r>
                <a:rPr lang="en-US" sz="12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加强人才培养和引进，提高管理团队和技术团队的专业水平，为智慧矿山物联网平台建设提供人才保障。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4674059" y="1147002"/>
            <a:ext cx="3532104" cy="311348"/>
          </a:xfrm>
          <a:prstGeom prst="rect">
            <a:avLst/>
          </a:prstGeom>
        </p:spPr>
        <p:txBody>
          <a:bodyPr anchor="t" rtlCol="false" lIns="91440" rIns="91440" tIns="45720" bIns="45720"/>
          <a:lstStyle/>
          <a:p>
            <a:pPr>
              <a:lnSpc>
                <a:spcPct val="77000"/>
              </a:lnSpc>
            </a:pPr>
            <a:r>
              <a:rPr lang="en-US" b="true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组织架构优化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674059" y="1505083"/>
            <a:ext cx="4453805" cy="548580"/>
          </a:xfrm>
          <a:prstGeom prst="rect">
            <a:avLst/>
          </a:prstGeom>
        </p:spPr>
        <p:txBody>
          <a:bodyPr anchor="t" rtlCol="false" lIns="91440" rIns="91440" tIns="45720" bIns="45720"/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建立高效、合理的组织架构，明确各部门职责和协作方式，提高管理效率。</a:t>
            </a:r>
          </a:p>
        </p:txBody>
      </p:sp>
      <p:pic>
        <p:nvPicPr>
          <p:cNvPr name="Picture 35" id="35"/>
          <p:cNvPicPr>
            <a:picLocks noChangeAspect="true"/>
          </p:cNvPicPr>
          <p:nvPr/>
        </p:nvPicPr>
        <p:blipFill>
          <a:blip r:embed="rId3"/>
          <a:srcRect l="16667" r="16667"/>
          <a:stretch>
            <a:fillRect/>
          </a:stretch>
        </p:blipFill>
        <p:spPr>
          <a:xfrm rot="0">
            <a:off x="678911" y="1010652"/>
            <a:ext cx="3564863" cy="3564863"/>
          </a:xfrm>
          <a:prstGeom prst="diamond">
            <a:avLst/>
          </a:prstGeom>
        </p:spPr>
      </p:pic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4" id="4"/>
          <p:cNvSpPr txBox="true"/>
          <p:nvPr/>
        </p:nvSpPr>
        <p:spPr>
          <a:xfrm rot="0">
            <a:off x="855345" y="73342"/>
            <a:ext cx="7815272" cy="7239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安全风险与防范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448969" y="1045031"/>
            <a:ext cx="2753967" cy="3675408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6" id="6"/>
          <p:cNvSpPr/>
          <p:nvPr/>
        </p:nvSpPr>
        <p:spPr>
          <a:xfrm rot="0">
            <a:off x="3385516" y="1045031"/>
            <a:ext cx="2753967" cy="3675408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7" id="7"/>
          <p:cNvSpPr/>
          <p:nvPr/>
        </p:nvSpPr>
        <p:spPr>
          <a:xfrm rot="0">
            <a:off x="6340106" y="1045031"/>
            <a:ext cx="2753967" cy="3675408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8" id="8"/>
          <p:cNvSpPr txBox="true"/>
          <p:nvPr/>
        </p:nvSpPr>
        <p:spPr>
          <a:xfrm rot="0">
            <a:off x="8120301" y="-720998"/>
            <a:ext cx="1029414" cy="52387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ctr">
              <a:lnSpc>
                <a:spcPct val="150000"/>
              </a:lnSpc>
            </a:pPr>
            <a:r>
              <a:rPr lang="en-US" b="true" sz="1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要点三</a:t>
            </a:r>
          </a:p>
        </p:txBody>
      </p:sp>
      <p:sp>
        <p:nvSpPr>
          <p:cNvPr name="AutoShape 9" id="9"/>
          <p:cNvSpPr/>
          <p:nvPr/>
        </p:nvSpPr>
        <p:spPr>
          <a:xfrm rot="0">
            <a:off x="6340106" y="1045031"/>
            <a:ext cx="1214515" cy="395268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7311557" y="1045031"/>
            <a:ext cx="395268" cy="395268"/>
          </a:xfrm>
          <a:prstGeom prst="parallelogram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3395781" y="1045031"/>
            <a:ext cx="1214515" cy="395268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4367232" y="1045031"/>
            <a:ext cx="395268" cy="395268"/>
          </a:xfrm>
          <a:prstGeom prst="parallelogram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448969" y="1045031"/>
            <a:ext cx="1214515" cy="395268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1420419" y="1045031"/>
            <a:ext cx="395268" cy="395268"/>
          </a:xfrm>
          <a:prstGeom prst="parallelogram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15" id="15"/>
          <p:cNvSpPr txBox="true"/>
          <p:nvPr/>
        </p:nvSpPr>
        <p:spPr>
          <a:xfrm rot="0">
            <a:off x="685865" y="1591177"/>
            <a:ext cx="2339957" cy="5334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20000"/>
              </a:lnSpc>
            </a:pPr>
            <a:r>
              <a:rPr lang="en-US" b="true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系统安全防护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85865" y="2364664"/>
            <a:ext cx="2339957" cy="940594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采用多层次、多手段的安全防护措施，确保智慧矿山物联网平台系统的安全性、稳定性、可靠性。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85865" y="985937"/>
            <a:ext cx="862258" cy="52387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要点一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653139" y="985937"/>
            <a:ext cx="862258" cy="52387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要点二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592521" y="1591177"/>
            <a:ext cx="2339957" cy="5334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20000"/>
              </a:lnSpc>
            </a:pPr>
            <a:r>
              <a:rPr lang="en-US" b="true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数据隐私保护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592521" y="2364664"/>
            <a:ext cx="2339957" cy="940594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制定严格的数据隐私保护措施，保护矿山数据的机密性、完整性和可用性。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567285" y="1591177"/>
            <a:ext cx="2339957" cy="5334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20000"/>
              </a:lnSpc>
            </a:pPr>
            <a:r>
              <a:rPr lang="en-US" b="true" sz="1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应急预案与处置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567285" y="2364664"/>
            <a:ext cx="2339957" cy="119062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建立智慧矿山物联网平台安全应急预案，明确各类安全风险的处置流程和责任人，确保出现安全问题时能够及时、有效地处理。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599308" y="987881"/>
            <a:ext cx="862258" cy="52387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1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要点三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4" id="34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5" id="35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6" id="36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7" id="37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8" id="38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9" id="39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0" id="40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1" id="41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2" id="42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3" id="43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4" id="44"/>
          <p:cNvSpPr/>
          <p:nvPr/>
        </p:nvSpPr>
        <p:spPr>
          <a:xfrm rot="0">
            <a:off x="396777" y="4936668"/>
            <a:ext cx="548022" cy="96092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5" id="45"/>
          <p:cNvSpPr/>
          <p:nvPr/>
        </p:nvSpPr>
        <p:spPr>
          <a:xfrm rot="0">
            <a:off x="355440" y="4936668"/>
            <a:ext cx="96092" cy="96092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6" id="46"/>
          <p:cNvSpPr/>
          <p:nvPr/>
        </p:nvSpPr>
        <p:spPr>
          <a:xfrm rot="0">
            <a:off x="888840" y="4936668"/>
            <a:ext cx="96092" cy="96092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cxnSp>
        <p:nvCxnSpPr>
          <p:cNvPr name="Connector 47" id="47"/>
          <p:cNvCxnSpPr/>
          <p:nvPr/>
        </p:nvCxnSpPr>
        <p:spPr>
          <a:xfrm>
            <a:off x="944799" y="4994660"/>
            <a:ext cx="8587384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" id="4"/>
          <p:cNvSpPr/>
          <p:nvPr/>
        </p:nvSpPr>
        <p:spPr>
          <a:xfrm rot="0">
            <a:off x="231592" y="0"/>
            <a:ext cx="694544" cy="1348394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5" id="5"/>
          <p:cNvSpPr/>
          <p:nvPr/>
        </p:nvSpPr>
        <p:spPr>
          <a:xfrm rot="0">
            <a:off x="8062400" y="3952818"/>
            <a:ext cx="1041393" cy="14049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6" id="6"/>
          <p:cNvSpPr/>
          <p:nvPr/>
        </p:nvSpPr>
        <p:spPr>
          <a:xfrm rot="0">
            <a:off x="8120614" y="-20848"/>
            <a:ext cx="180375" cy="756005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7" id="7"/>
          <p:cNvSpPr/>
          <p:nvPr/>
        </p:nvSpPr>
        <p:spPr>
          <a:xfrm rot="0">
            <a:off x="8120614" y="64436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7048709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7048709" y="429984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8577325" y="0"/>
            <a:ext cx="459775" cy="1416405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8577325" y="1146375"/>
            <a:ext cx="459775" cy="459775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8062400" y="3431553"/>
            <a:ext cx="1041393" cy="1041393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800000"/>
          </a:gradFill>
        </p:spPr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231592" y="992870"/>
            <a:ext cx="694544" cy="694544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747832" y="3454575"/>
            <a:ext cx="256575" cy="1903238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747832" y="3326287"/>
            <a:ext cx="256575" cy="256575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1414628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36000"/>
                </a:schemeClr>
              </a:gs>
              <a:gs pos="100000">
                <a:schemeClr val="lt1">
                  <a:alpha val="36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1414628" y="429984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18" id="18"/>
          <p:cNvSpPr txBox="true"/>
          <p:nvPr/>
        </p:nvSpPr>
        <p:spPr>
          <a:xfrm rot="0">
            <a:off x="1458623" y="824738"/>
            <a:ext cx="7124474" cy="233362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b="true" sz="9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38646" y="2716087"/>
            <a:ext cx="5510063" cy="85338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74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智慧矿山物联网平台建设效益评估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70000"/>
          </a:blip>
          <a:srcRect l="22500" r="22500"/>
          <a:stretch>
            <a:fillRect/>
          </a:stretch>
        </p:blipFill>
        <p:spPr>
          <a:xfrm rot="0">
            <a:off x="733971" y="1105724"/>
            <a:ext cx="3783824" cy="3783825"/>
          </a:xfrm>
          <a:prstGeom prst="round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4891990" y="1105724"/>
            <a:ext cx="3718928" cy="6905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通过智能化设备与传感器实时监测矿山生产活动，减少人工干预，降低出错率，提高生产效率。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891990" y="2899456"/>
            <a:ext cx="3718928" cy="6905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通过优化资源配置，提高矿产资源利用率，减少浪费，降低对环境的影响。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27" id="27"/>
          <p:cNvSpPr txBox="true"/>
          <p:nvPr/>
        </p:nvSpPr>
        <p:spPr>
          <a:xfrm rot="0">
            <a:off x="855345" y="73342"/>
            <a:ext cx="7815272" cy="7239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提高生产效率与资源利用率</a:t>
            </a:r>
          </a:p>
        </p:txBody>
      </p:sp>
      <p:sp>
        <p:nvSpPr>
          <p:cNvPr name="AutoShape 28" id="28"/>
          <p:cNvSpPr/>
          <p:nvPr/>
        </p:nvSpPr>
        <p:spPr>
          <a:xfrm rot="0">
            <a:off x="7941969" y="-729230"/>
            <a:ext cx="1348588" cy="1348588"/>
          </a:xfrm>
          <a:prstGeom prst="ellipse">
            <a:avLst/>
          </a:prstGeom>
          <a:gradFill>
            <a:gsLst>
              <a:gs pos="0">
                <a:schemeClr val="accent2">
                  <a:alpha val="19000"/>
                </a:schemeClr>
              </a:gs>
              <a:gs pos="100000">
                <a:schemeClr val="accent1">
                  <a:alpha val="19000"/>
                </a:schemeClr>
              </a:gs>
            </a:gsLst>
            <a:lin ang="4500000"/>
          </a:gradFill>
        </p:spPr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-275288" y="3718958"/>
            <a:ext cx="550576" cy="550576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  <a:alpha val="20000"/>
                  <a:lumMod val="75000"/>
                </a:schemeClr>
              </a:gs>
              <a:gs pos="100000">
                <a:schemeClr val="accent4">
                  <a:alpha val="20000"/>
                </a:schemeClr>
              </a:gs>
            </a:gsLst>
            <a:lin ang="4500000"/>
          </a:gradFill>
        </p:spPr>
        <p:txBody>
          <a:bodyPr/>
          <a:p/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4" id="4"/>
          <p:cNvSpPr txBox="true"/>
          <p:nvPr/>
        </p:nvSpPr>
        <p:spPr>
          <a:xfrm rot="0">
            <a:off x="355440" y="1380177"/>
            <a:ext cx="3576153" cy="65722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通过自动化与智能化设备降低人力成本，减少安全隐患，降低事故处理负担。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38745" y="3468227"/>
            <a:ext cx="3530492" cy="65722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通过实时监控与数据分析，优化生产流程，降低运营成本。</a:t>
            </a:r>
          </a:p>
        </p:txBody>
      </p:sp>
      <p:sp>
        <p:nvSpPr>
          <p:cNvPr name="AutoShape 6" id="6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7" id="7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26" id="26"/>
          <p:cNvSpPr txBox="true"/>
          <p:nvPr/>
        </p:nvSpPr>
        <p:spPr>
          <a:xfrm rot="0">
            <a:off x="855345" y="73342"/>
            <a:ext cx="7815272" cy="7239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降低运营成本与管理负担</a:t>
            </a:r>
          </a:p>
        </p:txBody>
      </p:sp>
      <p:sp>
        <p:nvSpPr>
          <p:cNvPr name="AutoShape 27" id="27"/>
          <p:cNvSpPr/>
          <p:nvPr/>
        </p:nvSpPr>
        <p:spPr>
          <a:xfrm rot="0">
            <a:off x="482502" y="2582814"/>
            <a:ext cx="548022" cy="9609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 rtlCol="false"/>
          <a:lstStyle/>
          <a:p>
            <a:pPr algn="ctr"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name="AutoShape 28" id="28"/>
          <p:cNvSpPr/>
          <p:nvPr/>
        </p:nvSpPr>
        <p:spPr>
          <a:xfrm rot="0">
            <a:off x="441165" y="2582814"/>
            <a:ext cx="96092" cy="9609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974565" y="2582814"/>
            <a:ext cx="96092" cy="9609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cxnSp>
        <p:nvCxnSpPr>
          <p:cNvPr name="Connector 30" id="30"/>
          <p:cNvCxnSpPr/>
          <p:nvPr/>
        </p:nvCxnSpPr>
        <p:spPr>
          <a:xfrm>
            <a:off x="1030524" y="2631281"/>
            <a:ext cx="5027276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name="AutoShape 31" id="31"/>
          <p:cNvSpPr/>
          <p:nvPr/>
        </p:nvSpPr>
        <p:spPr>
          <a:xfrm rot="0">
            <a:off x="690942" y="4652434"/>
            <a:ext cx="548022" cy="96092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649605" y="4652434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1183005" y="4652434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cxnSp>
        <p:nvCxnSpPr>
          <p:cNvPr name="Connector 34" id="34"/>
          <p:cNvCxnSpPr/>
          <p:nvPr/>
        </p:nvCxnSpPr>
        <p:spPr>
          <a:xfrm>
            <a:off x="1238964" y="4710426"/>
            <a:ext cx="4807544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AutoShape 35" id="35"/>
          <p:cNvSpPr/>
          <p:nvPr/>
        </p:nvSpPr>
        <p:spPr>
          <a:xfrm rot="0">
            <a:off x="7978616" y="-1006838"/>
            <a:ext cx="1695299" cy="1695299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  <a:alpha val="22000"/>
                  <a:lumMod val="75000"/>
                </a:schemeClr>
              </a:gs>
              <a:gs pos="100000">
                <a:schemeClr val="accent4">
                  <a:alpha val="22000"/>
                </a:schemeClr>
              </a:gs>
            </a:gsLst>
            <a:lin ang="4500000"/>
          </a:gradFill>
        </p:spPr>
        <p:txBody>
          <a:bodyPr/>
          <a:p/>
        </p:txBody>
      </p:sp>
      <p:pic>
        <p:nvPicPr>
          <p:cNvPr name="Picture 36" id="36"/>
          <p:cNvPicPr>
            <a:picLocks noChangeAspect="true"/>
          </p:cNvPicPr>
          <p:nvPr/>
        </p:nvPicPr>
        <p:blipFill>
          <a:blip r:embed="rId3">
            <a:alphaModFix amt="70000"/>
          </a:blip>
          <a:srcRect l="23469" r="23469"/>
          <a:stretch>
            <a:fillRect/>
          </a:stretch>
        </p:blipFill>
        <p:spPr>
          <a:xfrm rot="0">
            <a:off x="6096320" y="1015032"/>
            <a:ext cx="2874862" cy="38331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70000"/>
          </a:blip>
          <a:srcRect l="23022" r="23022"/>
          <a:stretch>
            <a:fillRect/>
          </a:stretch>
        </p:blipFill>
        <p:spPr>
          <a:xfrm rot="0">
            <a:off x="733971" y="1105724"/>
            <a:ext cx="3783824" cy="3783825"/>
          </a:xfrm>
          <a:prstGeom prst="round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4891990" y="1105724"/>
            <a:ext cx="3718928" cy="6905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通过引入先进技术与智能化系统，提高企业的技术水平与创新能力，增强企业核心竞争力。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891990" y="2899456"/>
            <a:ext cx="3718928" cy="6905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通过资源优化配置、环境保护等措施，增强企业的社会责任感，促进可持续发展。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27" id="27"/>
          <p:cNvSpPr txBox="true"/>
          <p:nvPr/>
        </p:nvSpPr>
        <p:spPr>
          <a:xfrm rot="0">
            <a:off x="855345" y="73342"/>
            <a:ext cx="7815272" cy="7239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提升企业核心竞争力与可持续发展能力</a:t>
            </a:r>
          </a:p>
        </p:txBody>
      </p:sp>
      <p:sp>
        <p:nvSpPr>
          <p:cNvPr name="AutoShape 28" id="28"/>
          <p:cNvSpPr/>
          <p:nvPr/>
        </p:nvSpPr>
        <p:spPr>
          <a:xfrm rot="0">
            <a:off x="7941969" y="-729230"/>
            <a:ext cx="1348588" cy="1348588"/>
          </a:xfrm>
          <a:prstGeom prst="ellipse">
            <a:avLst/>
          </a:prstGeom>
          <a:gradFill>
            <a:gsLst>
              <a:gs pos="0">
                <a:schemeClr val="accent2">
                  <a:alpha val="19000"/>
                </a:schemeClr>
              </a:gs>
              <a:gs pos="100000">
                <a:schemeClr val="accent1">
                  <a:alpha val="19000"/>
                </a:schemeClr>
              </a:gs>
            </a:gsLst>
            <a:lin ang="4500000"/>
          </a:gradFill>
        </p:spPr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-275288" y="3718958"/>
            <a:ext cx="550576" cy="550576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  <a:alpha val="20000"/>
                  <a:lumMod val="75000"/>
                </a:schemeClr>
              </a:gs>
              <a:gs pos="100000">
                <a:schemeClr val="accent4">
                  <a:alpha val="20000"/>
                </a:schemeClr>
              </a:gs>
            </a:gsLst>
            <a:lin ang="4500000"/>
          </a:gradFill>
        </p:spPr>
        <p:txBody>
          <a:bodyPr/>
          <a:p/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4" id="4"/>
          <p:cNvSpPr txBox="true"/>
          <p:nvPr/>
        </p:nvSpPr>
        <p:spPr>
          <a:xfrm rot="0">
            <a:off x="355440" y="1380177"/>
            <a:ext cx="3576153" cy="65722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推动矿山行业的数字化、智能化转型升级，引领行业发展。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38745" y="3468227"/>
            <a:ext cx="3530492" cy="65722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sz="105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通过资源节约、环境保护等措施，为全社会可持续发展做出贡献。</a:t>
            </a:r>
          </a:p>
        </p:txBody>
      </p:sp>
      <p:sp>
        <p:nvSpPr>
          <p:cNvPr name="AutoShape 6" id="6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7" id="7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26" id="26"/>
          <p:cNvSpPr txBox="true"/>
          <p:nvPr/>
        </p:nvSpPr>
        <p:spPr>
          <a:xfrm rot="0">
            <a:off x="855345" y="73342"/>
            <a:ext cx="7815272" cy="7239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对行业与社会的影响与贡献</a:t>
            </a:r>
          </a:p>
        </p:txBody>
      </p:sp>
      <p:sp>
        <p:nvSpPr>
          <p:cNvPr name="AutoShape 27" id="27"/>
          <p:cNvSpPr/>
          <p:nvPr/>
        </p:nvSpPr>
        <p:spPr>
          <a:xfrm rot="0">
            <a:off x="482502" y="2582814"/>
            <a:ext cx="548022" cy="9609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 rtlCol="false"/>
          <a:lstStyle/>
          <a:p>
            <a:pPr algn="ctr"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name="AutoShape 28" id="28"/>
          <p:cNvSpPr/>
          <p:nvPr/>
        </p:nvSpPr>
        <p:spPr>
          <a:xfrm rot="0">
            <a:off x="441165" y="2582814"/>
            <a:ext cx="96092" cy="9609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974565" y="2582814"/>
            <a:ext cx="96092" cy="9609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cxnSp>
        <p:nvCxnSpPr>
          <p:cNvPr name="Connector 30" id="30"/>
          <p:cNvCxnSpPr/>
          <p:nvPr/>
        </p:nvCxnSpPr>
        <p:spPr>
          <a:xfrm>
            <a:off x="1030524" y="2631281"/>
            <a:ext cx="5027276" cy="0"/>
          </a:xfrm>
          <a:prstGeom prst="line">
            <a:avLst/>
          </a:prstGeom>
          <a:ln w="14288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name="AutoShape 31" id="31"/>
          <p:cNvSpPr/>
          <p:nvPr/>
        </p:nvSpPr>
        <p:spPr>
          <a:xfrm rot="0">
            <a:off x="690942" y="4652434"/>
            <a:ext cx="548022" cy="96092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649605" y="4652434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1183005" y="4652434"/>
            <a:ext cx="96092" cy="9609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cxnSp>
        <p:nvCxnSpPr>
          <p:cNvPr name="Connector 34" id="34"/>
          <p:cNvCxnSpPr/>
          <p:nvPr/>
        </p:nvCxnSpPr>
        <p:spPr>
          <a:xfrm>
            <a:off x="1238964" y="4710426"/>
            <a:ext cx="4807544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AutoShape 35" id="35"/>
          <p:cNvSpPr/>
          <p:nvPr/>
        </p:nvSpPr>
        <p:spPr>
          <a:xfrm rot="0">
            <a:off x="7978616" y="-1006838"/>
            <a:ext cx="1695299" cy="1695299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  <a:alpha val="22000"/>
                  <a:lumMod val="75000"/>
                </a:schemeClr>
              </a:gs>
              <a:gs pos="100000">
                <a:schemeClr val="accent4">
                  <a:alpha val="22000"/>
                </a:schemeClr>
              </a:gs>
            </a:gsLst>
            <a:lin ang="4500000"/>
          </a:gradFill>
        </p:spPr>
        <p:txBody>
          <a:bodyPr/>
          <a:p/>
        </p:txBody>
      </p:sp>
      <p:pic>
        <p:nvPicPr>
          <p:cNvPr name="Picture 36" id="36"/>
          <p:cNvPicPr>
            <a:picLocks noChangeAspect="true"/>
          </p:cNvPicPr>
          <p:nvPr/>
        </p:nvPicPr>
        <p:blipFill>
          <a:blip r:embed="rId3">
            <a:alphaModFix amt="70000"/>
          </a:blip>
          <a:srcRect l="24969" r="24969"/>
          <a:stretch>
            <a:fillRect/>
          </a:stretch>
        </p:blipFill>
        <p:spPr>
          <a:xfrm rot="0">
            <a:off x="6096320" y="1015032"/>
            <a:ext cx="2874863" cy="38331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" id="4"/>
          <p:cNvSpPr/>
          <p:nvPr/>
        </p:nvSpPr>
        <p:spPr>
          <a:xfrm rot="0">
            <a:off x="231592" y="0"/>
            <a:ext cx="694544" cy="1348394"/>
          </a:xfrm>
          <a:prstGeom prst="rect">
            <a:avLst/>
          </a:prstGeom>
          <a:gradFill>
            <a:gsLst>
              <a:gs pos="0">
                <a:schemeClr val="accent2">
                  <a:alpha val="75000"/>
                </a:schemeClr>
              </a:gs>
              <a:gs pos="100000">
                <a:schemeClr val="lt1">
                  <a:alpha val="75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5" id="5"/>
          <p:cNvSpPr/>
          <p:nvPr/>
        </p:nvSpPr>
        <p:spPr>
          <a:xfrm rot="0">
            <a:off x="8062400" y="3952818"/>
            <a:ext cx="1041393" cy="1404995"/>
          </a:xfrm>
          <a:prstGeom prst="rect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6" id="6"/>
          <p:cNvSpPr/>
          <p:nvPr/>
        </p:nvSpPr>
        <p:spPr>
          <a:xfrm rot="0">
            <a:off x="8120614" y="-20848"/>
            <a:ext cx="180375" cy="756005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7" id="7"/>
          <p:cNvSpPr/>
          <p:nvPr/>
        </p:nvSpPr>
        <p:spPr>
          <a:xfrm rot="0">
            <a:off x="8120614" y="64436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7048709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lt1">
                  <a:alpha val="20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7048709" y="429984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8577325" y="0"/>
            <a:ext cx="459775" cy="1416405"/>
          </a:xfrm>
          <a:prstGeom prst="rect">
            <a:avLst/>
          </a:prstGeom>
          <a:gradFill>
            <a:gsLst>
              <a:gs pos="0">
                <a:schemeClr val="accent2">
                  <a:alpha val="62000"/>
                </a:schemeClr>
              </a:gs>
              <a:gs pos="100000">
                <a:schemeClr val="lt1">
                  <a:alpha val="62000"/>
                </a:schemeClr>
              </a:gs>
            </a:gsLst>
            <a:lin ang="162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8577325" y="1146375"/>
            <a:ext cx="459775" cy="459775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8062400" y="3431553"/>
            <a:ext cx="1041393" cy="1041393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800000"/>
          </a:gradFill>
        </p:spPr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231592" y="992870"/>
            <a:ext cx="694544" cy="694544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</p:spPr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747832" y="3454575"/>
            <a:ext cx="256575" cy="1903238"/>
          </a:xfrm>
          <a:prstGeom prst="rect">
            <a:avLst/>
          </a:pr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lt1">
                  <a:alpha val="51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747832" y="3326287"/>
            <a:ext cx="256575" cy="256575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1414628" y="4390030"/>
            <a:ext cx="180375" cy="967782"/>
          </a:xfrm>
          <a:prstGeom prst="rect">
            <a:avLst/>
          </a:prstGeom>
          <a:gradFill>
            <a:gsLst>
              <a:gs pos="0">
                <a:schemeClr val="accent2">
                  <a:alpha val="36000"/>
                </a:schemeClr>
              </a:gs>
              <a:gs pos="100000">
                <a:schemeClr val="lt1">
                  <a:alpha val="36000"/>
                </a:schemeClr>
              </a:gs>
            </a:gsLst>
            <a:lin ang="5400000"/>
          </a:gra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1414628" y="4299843"/>
            <a:ext cx="180375" cy="180375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18" id="18"/>
          <p:cNvSpPr txBox="true"/>
          <p:nvPr/>
        </p:nvSpPr>
        <p:spPr>
          <a:xfrm rot="0">
            <a:off x="1458623" y="824738"/>
            <a:ext cx="7124474" cy="233362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  <a:spcBef>
                <a:spcPts val="375"/>
              </a:spcBef>
            </a:pPr>
            <a:r>
              <a:rPr lang="en-US" b="true" sz="90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38646" y="2716087"/>
            <a:ext cx="5510063" cy="85338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74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结论与展望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alphaModFix amt="70000"/>
          </a:blip>
          <a:srcRect l="13542" r="13542"/>
          <a:stretch>
            <a:fillRect/>
          </a:stretch>
        </p:blipFill>
        <p:spPr>
          <a:xfrm rot="0">
            <a:off x="5541060" y="1218194"/>
            <a:ext cx="3510022" cy="3510022"/>
          </a:xfrm>
          <a:prstGeom prst="roundRect">
            <a:avLst/>
          </a:prstGeom>
        </p:spPr>
      </p:pic>
      <p:sp>
        <p:nvSpPr>
          <p:cNvPr name="Freeform 5" id="5"/>
          <p:cNvSpPr/>
          <p:nvPr/>
        </p:nvSpPr>
        <p:spPr>
          <a:xfrm rot="0">
            <a:off x="435218" y="1118449"/>
            <a:ext cx="1181062" cy="1073360"/>
          </a:xfrm>
          <a:custGeom>
            <a:avLst/>
            <a:gdLst/>
            <a:ahLst/>
            <a:cxnLst/>
            <a:rect r="r" b="b" t="t" l="l"/>
            <a:pathLst>
              <a:path h="1073360" w="1181062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p/>
        </p:txBody>
      </p:sp>
      <p:sp>
        <p:nvSpPr>
          <p:cNvPr name="TextBox 6" id="6"/>
          <p:cNvSpPr txBox="true"/>
          <p:nvPr/>
        </p:nvSpPr>
        <p:spPr>
          <a:xfrm rot="0">
            <a:off x="563180" y="1032724"/>
            <a:ext cx="867989" cy="12620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ctr">
              <a:lnSpc>
                <a:spcPct val="150000"/>
              </a:lnSpc>
            </a:pPr>
            <a:r>
              <a:rPr lang="en-US" b="true" sz="4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27" id="27"/>
          <p:cNvSpPr txBox="true"/>
          <p:nvPr/>
        </p:nvSpPr>
        <p:spPr>
          <a:xfrm rot="0">
            <a:off x="855345" y="73342"/>
            <a:ext cx="7815272" cy="7239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40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研究成果总结</a:t>
            </a:r>
          </a:p>
        </p:txBody>
      </p:sp>
      <p:sp>
        <p:nvSpPr>
          <p:cNvPr name="Freeform 28" id="28"/>
          <p:cNvSpPr/>
          <p:nvPr/>
        </p:nvSpPr>
        <p:spPr>
          <a:xfrm rot="0">
            <a:off x="421180" y="2469748"/>
            <a:ext cx="1181062" cy="1073360"/>
          </a:xfrm>
          <a:custGeom>
            <a:avLst/>
            <a:gdLst/>
            <a:ahLst/>
            <a:cxnLst/>
            <a:rect r="r" b="b" t="t" l="l"/>
            <a:pathLst>
              <a:path h="1073360" w="1181062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p/>
        </p:txBody>
      </p:sp>
      <p:sp>
        <p:nvSpPr>
          <p:cNvPr name="TextBox 29" id="29"/>
          <p:cNvSpPr txBox="true"/>
          <p:nvPr/>
        </p:nvSpPr>
        <p:spPr>
          <a:xfrm rot="0">
            <a:off x="568192" y="2384023"/>
            <a:ext cx="867989" cy="12620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ctr">
              <a:lnSpc>
                <a:spcPct val="150000"/>
              </a:lnSpc>
            </a:pPr>
            <a:r>
              <a:rPr lang="en-US" b="true" sz="4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name="Freeform 30" id="30"/>
          <p:cNvSpPr/>
          <p:nvPr/>
        </p:nvSpPr>
        <p:spPr>
          <a:xfrm rot="0">
            <a:off x="449257" y="3801997"/>
            <a:ext cx="1181062" cy="1073360"/>
          </a:xfrm>
          <a:custGeom>
            <a:avLst/>
            <a:gdLst/>
            <a:ahLst/>
            <a:cxnLst/>
            <a:rect r="r" b="b" t="t" l="l"/>
            <a:pathLst>
              <a:path h="1073360" w="1181062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11700000"/>
          </a:gradFill>
        </p:spPr>
        <p:txBody>
          <a:bodyPr/>
          <a:p/>
        </p:txBody>
      </p:sp>
      <p:sp>
        <p:nvSpPr>
          <p:cNvPr name="TextBox 31" id="31"/>
          <p:cNvSpPr txBox="true"/>
          <p:nvPr/>
        </p:nvSpPr>
        <p:spPr>
          <a:xfrm rot="0">
            <a:off x="586744" y="3716272"/>
            <a:ext cx="867989" cy="1262063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ctr">
              <a:lnSpc>
                <a:spcPct val="150000"/>
              </a:lnSpc>
            </a:pPr>
            <a:r>
              <a:rPr lang="en-US" b="true" sz="45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756668" y="1118449"/>
            <a:ext cx="3309142" cy="7620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建立一个完整的智慧矿山物联网管理平台，包括数据采集、传输、处理和应用子系统。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756668" y="2449330"/>
            <a:ext cx="3309142" cy="10477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确定了适合矿山物联网应用的关键技术，包括无线传感器网络、云计算、大数据和人工智能等。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756668" y="3801997"/>
            <a:ext cx="3309142" cy="7620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200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研发出一套具有自主知识产权的智慧矿山物联网管理平台，并已成功应用于多个矿山企业。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" id="4"/>
          <p:cNvSpPr/>
          <p:nvPr/>
        </p:nvSpPr>
        <p:spPr>
          <a:xfrm rot="0">
            <a:off x="4882576" y="3019541"/>
            <a:ext cx="1693333" cy="1426782"/>
          </a:xfrm>
          <a:prstGeom prst="triangl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5" id="5"/>
          <p:cNvSpPr/>
          <p:nvPr/>
        </p:nvSpPr>
        <p:spPr>
          <a:xfrm rot="0">
            <a:off x="2950717" y="3019541"/>
            <a:ext cx="1693333" cy="1426782"/>
          </a:xfrm>
          <a:prstGeom prst="triangl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6" id="6"/>
          <p:cNvSpPr/>
          <p:nvPr/>
        </p:nvSpPr>
        <p:spPr>
          <a:xfrm rot="0">
            <a:off x="3915833" y="1336791"/>
            <a:ext cx="1693333" cy="1426782"/>
          </a:xfrm>
          <a:prstGeom prst="triangl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7" id="7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9" id="9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0" id="10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1" id="11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2" id="12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3" id="13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4" id="14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5" id="15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27" id="27"/>
          <p:cNvSpPr txBox="true"/>
          <p:nvPr/>
        </p:nvSpPr>
        <p:spPr>
          <a:xfrm rot="0">
            <a:off x="854864" y="73387"/>
            <a:ext cx="7815272" cy="6477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20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下一步研究方向与重点</a:t>
            </a:r>
          </a:p>
        </p:txBody>
      </p:sp>
      <p:sp>
        <p:nvSpPr>
          <p:cNvPr name="Freeform 28" id="28"/>
          <p:cNvSpPr/>
          <p:nvPr/>
        </p:nvSpPr>
        <p:spPr>
          <a:xfrm rot="0">
            <a:off x="4487333" y="2361406"/>
            <a:ext cx="550333" cy="406400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/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29" id="29"/>
          <p:cNvSpPr/>
          <p:nvPr/>
        </p:nvSpPr>
        <p:spPr>
          <a:xfrm rot="7259206">
            <a:off x="5147733" y="3651840"/>
            <a:ext cx="550333" cy="406400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/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30" id="30"/>
          <p:cNvSpPr/>
          <p:nvPr/>
        </p:nvSpPr>
        <p:spPr>
          <a:xfrm rot="-7221168">
            <a:off x="3836613" y="3639400"/>
            <a:ext cx="550333" cy="406400"/>
          </a:xfrm>
          <a:custGeom>
            <a:avLst/>
            <a:gdLst/>
            <a:ahLst/>
            <a:cxnLst/>
            <a:rect r="r" b="b" t="t" l="l"/>
            <a:pathLst>
              <a:path h="1905000" w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  <a:close/>
              </a:path>
            </a:pathLst>
          </a:custGeom>
          <a:solidFill>
            <a:schemeClr val="lt1"/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cxnSp>
        <p:nvCxnSpPr>
          <p:cNvPr name="Connector 31" id="31"/>
          <p:cNvCxnSpPr/>
          <p:nvPr/>
        </p:nvCxnSpPr>
        <p:spPr>
          <a:xfrm>
            <a:off x="5326857" y="2565665"/>
            <a:ext cx="320886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AutoShape 32" id="32"/>
          <p:cNvSpPr/>
          <p:nvPr/>
        </p:nvSpPr>
        <p:spPr>
          <a:xfrm rot="0">
            <a:off x="8513498" y="2512748"/>
            <a:ext cx="118533" cy="118533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33" id="33"/>
          <p:cNvSpPr txBox="true"/>
          <p:nvPr/>
        </p:nvSpPr>
        <p:spPr>
          <a:xfrm rot="0">
            <a:off x="5422900" y="1336791"/>
            <a:ext cx="3017541" cy="6477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加强与其他矿山企业的合作，推广智慧矿山物联网管理平台的应用范围。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6432788" y="3203840"/>
            <a:ext cx="2492621" cy="8763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加强技术研发和人才培养，提高公司在矿山物联网领域的核心竞争力。</a:t>
            </a:r>
          </a:p>
        </p:txBody>
      </p:sp>
      <p:cxnSp>
        <p:nvCxnSpPr>
          <p:cNvPr name="Connector 35" id="35"/>
          <p:cNvCxnSpPr/>
          <p:nvPr/>
        </p:nvCxnSpPr>
        <p:spPr>
          <a:xfrm>
            <a:off x="5738767" y="4396581"/>
            <a:ext cx="320886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AutoShape 36" id="36"/>
          <p:cNvSpPr/>
          <p:nvPr/>
        </p:nvSpPr>
        <p:spPr>
          <a:xfrm rot="0">
            <a:off x="8925409" y="4343665"/>
            <a:ext cx="118533" cy="118533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cxnSp>
        <p:nvCxnSpPr>
          <p:cNvPr name="Connector 37" id="37"/>
          <p:cNvCxnSpPr/>
          <p:nvPr/>
        </p:nvCxnSpPr>
        <p:spPr>
          <a:xfrm>
            <a:off x="706988" y="3585898"/>
            <a:ext cx="2963333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name="AutoShape 38" id="38"/>
          <p:cNvSpPr/>
          <p:nvPr/>
        </p:nvSpPr>
        <p:spPr>
          <a:xfrm rot="0">
            <a:off x="706988" y="3523456"/>
            <a:ext cx="118533" cy="118533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39" id="39"/>
          <p:cNvSpPr txBox="true"/>
          <p:nvPr/>
        </p:nvSpPr>
        <p:spPr>
          <a:xfrm rot="0">
            <a:off x="678911" y="2478733"/>
            <a:ext cx="2721475" cy="8763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dk2"/>
                </a:solidFill>
                <a:latin typeface="Microsoft Yahei"/>
                <a:ea typeface="Microsoft Yahei"/>
                <a:cs typeface="Microsoft Yahei"/>
              </a:rPr>
              <a:t>进一步完善智慧矿山物联网管理平台的功能和应用，提高其可靠性和安全性。</a:t>
            </a:r>
          </a:p>
        </p:txBody>
      </p:sp>
      <p:sp>
        <p:nvSpPr>
          <p:cNvPr name="AutoShape 40" id="40"/>
          <p:cNvSpPr/>
          <p:nvPr/>
        </p:nvSpPr>
        <p:spPr>
          <a:xfrm rot="0" flipV="true">
            <a:off x="3915833" y="2916883"/>
            <a:ext cx="1693333" cy="1426782"/>
          </a:xfrm>
          <a:prstGeom prst="triangle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Freeform 41" id="41"/>
          <p:cNvSpPr/>
          <p:nvPr/>
        </p:nvSpPr>
        <p:spPr>
          <a:xfrm rot="0">
            <a:off x="4520633" y="3124956"/>
            <a:ext cx="517033" cy="517033"/>
          </a:xfrm>
          <a:custGeom>
            <a:avLst/>
            <a:gdLst/>
            <a:ahLst/>
            <a:cxnLst/>
            <a:rect r="r" b="b" t="t" l="l"/>
            <a:pathLst>
              <a:path h="304800" w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p/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" id="4"/>
          <p:cNvSpPr/>
          <p:nvPr/>
        </p:nvSpPr>
        <p:spPr>
          <a:xfrm rot="0">
            <a:off x="-539148" y="4298289"/>
            <a:ext cx="1789175" cy="1789175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5" id="5"/>
          <p:cNvSpPr/>
          <p:nvPr/>
        </p:nvSpPr>
        <p:spPr>
          <a:xfrm rot="0">
            <a:off x="7124712" y="-1867321"/>
            <a:ext cx="3083371" cy="3083371"/>
          </a:xfrm>
          <a:prstGeom prst="ellipse">
            <a:avLst/>
          </a:prstGeom>
          <a:solidFill>
            <a:schemeClr val="accent2">
              <a:alpha val="20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6" id="6"/>
          <p:cNvSpPr/>
          <p:nvPr/>
        </p:nvSpPr>
        <p:spPr>
          <a:xfrm rot="0">
            <a:off x="496901" y="1368193"/>
            <a:ext cx="2749953" cy="3308171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7" id="7"/>
          <p:cNvSpPr/>
          <p:nvPr/>
        </p:nvSpPr>
        <p:spPr>
          <a:xfrm rot="0">
            <a:off x="3440328" y="1368193"/>
            <a:ext cx="2749953" cy="3308171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8" id="8"/>
          <p:cNvSpPr/>
          <p:nvPr/>
        </p:nvSpPr>
        <p:spPr>
          <a:xfrm rot="0">
            <a:off x="6383754" y="1368193"/>
            <a:ext cx="2749953" cy="3308171"/>
          </a:xfrm>
          <a:prstGeom prst="roundRect">
            <a:avLst/>
          </a:prstGeom>
          <a:solidFill>
            <a:schemeClr val="accent2"/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cxnSp>
        <p:nvCxnSpPr>
          <p:cNvPr name="Connector 9" id="9"/>
          <p:cNvCxnSpPr/>
          <p:nvPr/>
        </p:nvCxnSpPr>
        <p:spPr>
          <a:xfrm>
            <a:off x="809216" y="1754332"/>
            <a:ext cx="2073984" cy="0"/>
          </a:xfrm>
          <a:prstGeom prst="line">
            <a:avLst/>
          </a:prstGeom>
          <a:ln w="9525">
            <a:solidFill>
              <a:srgbClr val="FFFFFF"/>
            </a:solidFill>
            <a:headEnd type="oval"/>
          </a:ln>
        </p:spPr>
      </p:cxnSp>
      <p:sp>
        <p:nvSpPr>
          <p:cNvPr name="TextBox 10" id="10"/>
          <p:cNvSpPr txBox="true"/>
          <p:nvPr/>
        </p:nvSpPr>
        <p:spPr>
          <a:xfrm rot="0">
            <a:off x="698797" y="1913906"/>
            <a:ext cx="2346160" cy="13335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矿山物联网领域具有广阔的市场前景和发展空间，智慧矿山物联网管理平台建设将是未来发展的重要趋势之一。</a:t>
            </a:r>
          </a:p>
        </p:txBody>
      </p:sp>
      <p:cxnSp>
        <p:nvCxnSpPr>
          <p:cNvPr name="Connector 11" id="11"/>
          <p:cNvCxnSpPr/>
          <p:nvPr/>
        </p:nvCxnSpPr>
        <p:spPr>
          <a:xfrm>
            <a:off x="3752642" y="1754332"/>
            <a:ext cx="2073984" cy="0"/>
          </a:xfrm>
          <a:prstGeom prst="line">
            <a:avLst/>
          </a:prstGeom>
          <a:ln w="9525">
            <a:solidFill>
              <a:srgbClr val="FFFFFF"/>
            </a:solidFill>
            <a:headEnd type="oval"/>
          </a:ln>
        </p:spPr>
      </p:cxnSp>
      <p:sp>
        <p:nvSpPr>
          <p:cNvPr name="TextBox 12" id="12"/>
          <p:cNvSpPr txBox="true"/>
          <p:nvPr/>
        </p:nvSpPr>
        <p:spPr>
          <a:xfrm rot="0">
            <a:off x="3642224" y="1913906"/>
            <a:ext cx="2346160" cy="133350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未来，智慧矿山物联网管理平台将更加智能化、自动化和高效化，能够更好地满足矿山生产和管理方面的需求。</a:t>
            </a:r>
          </a:p>
        </p:txBody>
      </p:sp>
      <p:cxnSp>
        <p:nvCxnSpPr>
          <p:cNvPr name="Connector 13" id="13"/>
          <p:cNvCxnSpPr/>
          <p:nvPr/>
        </p:nvCxnSpPr>
        <p:spPr>
          <a:xfrm>
            <a:off x="6696069" y="1754332"/>
            <a:ext cx="2073984" cy="0"/>
          </a:xfrm>
          <a:prstGeom prst="line">
            <a:avLst/>
          </a:prstGeom>
          <a:ln w="9525">
            <a:solidFill>
              <a:srgbClr val="FFFFFF"/>
            </a:solidFill>
            <a:headEnd type="oval"/>
          </a:ln>
        </p:spPr>
      </p:cxnSp>
      <p:sp>
        <p:nvSpPr>
          <p:cNvPr name="TextBox 14" id="14"/>
          <p:cNvSpPr txBox="true"/>
          <p:nvPr/>
        </p:nvSpPr>
        <p:spPr>
          <a:xfrm rot="0">
            <a:off x="6585651" y="1913906"/>
            <a:ext cx="2346160" cy="16192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5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同时，随着技术的不断发展，智慧矿山物联网管理平台将逐渐融合其他相关技术，如工业互联网、智能制造等，形成更加完整的智慧矿山生态系统。</a:t>
            </a:r>
          </a:p>
        </p:txBody>
      </p:sp>
      <p:sp>
        <p:nvSpPr>
          <p:cNvPr name="AutoShape 15" id="15"/>
          <p:cNvSpPr/>
          <p:nvPr/>
        </p:nvSpPr>
        <p:spPr>
          <a:xfrm rot="0">
            <a:off x="355440" y="277586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6" id="16"/>
          <p:cNvSpPr/>
          <p:nvPr/>
        </p:nvSpPr>
        <p:spPr>
          <a:xfrm rot="0">
            <a:off x="449257" y="27528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7" id="17"/>
          <p:cNvSpPr/>
          <p:nvPr/>
        </p:nvSpPr>
        <p:spPr>
          <a:xfrm rot="0">
            <a:off x="538379" y="27662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8" id="18"/>
          <p:cNvSpPr/>
          <p:nvPr/>
        </p:nvSpPr>
        <p:spPr>
          <a:xfrm rot="0">
            <a:off x="624819" y="283630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19" id="19"/>
          <p:cNvSpPr/>
          <p:nvPr/>
        </p:nvSpPr>
        <p:spPr>
          <a:xfrm rot="0">
            <a:off x="706988" y="28040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0" id="20"/>
          <p:cNvSpPr/>
          <p:nvPr/>
        </p:nvSpPr>
        <p:spPr>
          <a:xfrm rot="0">
            <a:off x="355440" y="369597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1" id="21"/>
          <p:cNvSpPr/>
          <p:nvPr/>
        </p:nvSpPr>
        <p:spPr>
          <a:xfrm rot="0">
            <a:off x="449257" y="367292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2" id="22"/>
          <p:cNvSpPr/>
          <p:nvPr/>
        </p:nvSpPr>
        <p:spPr>
          <a:xfrm rot="0">
            <a:off x="538379" y="368633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3" id="23"/>
          <p:cNvSpPr/>
          <p:nvPr/>
        </p:nvSpPr>
        <p:spPr>
          <a:xfrm rot="0">
            <a:off x="624819" y="375641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4" id="24"/>
          <p:cNvSpPr/>
          <p:nvPr/>
        </p:nvSpPr>
        <p:spPr>
          <a:xfrm rot="0">
            <a:off x="706988" y="372412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5" id="25"/>
          <p:cNvSpPr/>
          <p:nvPr/>
        </p:nvSpPr>
        <p:spPr>
          <a:xfrm rot="0">
            <a:off x="355440" y="46160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6" id="26"/>
          <p:cNvSpPr/>
          <p:nvPr/>
        </p:nvSpPr>
        <p:spPr>
          <a:xfrm rot="0">
            <a:off x="449257" y="459303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7" id="27"/>
          <p:cNvSpPr/>
          <p:nvPr/>
        </p:nvSpPr>
        <p:spPr>
          <a:xfrm rot="0">
            <a:off x="538379" y="460644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8" id="28"/>
          <p:cNvSpPr/>
          <p:nvPr/>
        </p:nvSpPr>
        <p:spPr>
          <a:xfrm rot="0">
            <a:off x="624819" y="467652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29" id="29"/>
          <p:cNvSpPr/>
          <p:nvPr/>
        </p:nvSpPr>
        <p:spPr>
          <a:xfrm rot="0">
            <a:off x="706988" y="464423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0" id="30"/>
          <p:cNvSpPr/>
          <p:nvPr/>
        </p:nvSpPr>
        <p:spPr>
          <a:xfrm rot="0">
            <a:off x="355440" y="553618"/>
            <a:ext cx="65740" cy="6574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1" id="31"/>
          <p:cNvSpPr/>
          <p:nvPr/>
        </p:nvSpPr>
        <p:spPr>
          <a:xfrm rot="0">
            <a:off x="449257" y="551314"/>
            <a:ext cx="61044" cy="61044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2" id="32"/>
          <p:cNvSpPr/>
          <p:nvPr/>
        </p:nvSpPr>
        <p:spPr>
          <a:xfrm rot="0">
            <a:off x="538379" y="552655"/>
            <a:ext cx="58363" cy="58363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3" id="33"/>
          <p:cNvSpPr/>
          <p:nvPr/>
        </p:nvSpPr>
        <p:spPr>
          <a:xfrm rot="0">
            <a:off x="624819" y="559663"/>
            <a:ext cx="54092" cy="54092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34" id="34"/>
          <p:cNvSpPr/>
          <p:nvPr/>
        </p:nvSpPr>
        <p:spPr>
          <a:xfrm rot="0">
            <a:off x="706988" y="556434"/>
            <a:ext cx="51245" cy="51245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35" id="35"/>
          <p:cNvSpPr txBox="true"/>
          <p:nvPr/>
        </p:nvSpPr>
        <p:spPr>
          <a:xfrm rot="0">
            <a:off x="952245" y="92437"/>
            <a:ext cx="7815272" cy="85725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>
              <a:lnSpc>
                <a:spcPct val="174000"/>
              </a:lnSpc>
            </a:pPr>
            <a:r>
              <a:rPr lang="en-US" b="true" sz="24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发展前景与趋势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0">
            <a:off x="744" y="0"/>
            <a:ext cx="9523512" cy="5357813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rot="0">
            <a:off x="0" y="0"/>
            <a:ext cx="9525000" cy="5357813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style>
          <a:lnRef idx="0">
            <a:schemeClr val="lt1"/>
          </a:lnRef>
          <a:fillRef idx="1">
            <a:schemeClr val="lt1"/>
          </a:fillRef>
          <a:effectRef idx="0">
            <a:schemeClr val="l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4" id="4"/>
          <p:cNvSpPr/>
          <p:nvPr/>
        </p:nvSpPr>
        <p:spPr>
          <a:xfrm rot="0" flipH="true">
            <a:off x="7294208" y="3656743"/>
            <a:ext cx="2230792" cy="1701070"/>
          </a:xfrm>
          <a:prstGeom prst="rtTriangle">
            <a:avLst/>
          </a:prstGeom>
          <a:solidFill>
            <a:schemeClr val="accent2">
              <a:alpha val="22000"/>
            </a:schemeClr>
          </a:solidFill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AutoShape 5" id="5"/>
          <p:cNvSpPr/>
          <p:nvPr/>
        </p:nvSpPr>
        <p:spPr>
          <a:xfrm rot="0">
            <a:off x="-6290" y="1359846"/>
            <a:ext cx="4156409" cy="3997967"/>
          </a:xfrm>
          <a:prstGeom prst="rtTriangle">
            <a:avLst/>
          </a:prstGeom>
          <a:solidFill>
            <a:schemeClr val="accent1">
              <a:alpha val="29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6" id="6"/>
          <p:cNvSpPr txBox="true"/>
          <p:nvPr/>
        </p:nvSpPr>
        <p:spPr>
          <a:xfrm rot="0">
            <a:off x="2881043" y="840374"/>
            <a:ext cx="5810250" cy="2493615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r">
              <a:lnSpc>
                <a:spcPct val="186000"/>
              </a:lnSpc>
            </a:pPr>
            <a:r>
              <a:rPr lang="en-US" b="true" sz="7800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</a:rPr>
              <a:t>THANKS</a:t>
            </a:r>
          </a:p>
        </p:txBody>
      </p:sp>
      <p:sp>
        <p:nvSpPr>
          <p:cNvPr name="AutoShape 7" id="7"/>
          <p:cNvSpPr/>
          <p:nvPr/>
        </p:nvSpPr>
        <p:spPr>
          <a:xfrm rot="0" flipV="true">
            <a:off x="-6290" y="0"/>
            <a:ext cx="6327667" cy="4841975"/>
          </a:xfrm>
          <a:prstGeom prst="rtTriangle">
            <a:avLst/>
          </a:prstGeom>
          <a:solidFill>
            <a:schemeClr val="accent1">
              <a:alpha val="10000"/>
            </a:schemeClr>
          </a:solidFill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/>
        </p:txBody>
      </p:sp>
      <p:sp>
        <p:nvSpPr>
          <p:cNvPr name="TextBox 8" id="8"/>
          <p:cNvSpPr txBox="true"/>
          <p:nvPr/>
        </p:nvSpPr>
        <p:spPr>
          <a:xfrm rot="0">
            <a:off x="6492973" y="2959389"/>
            <a:ext cx="2198320" cy="853380"/>
          </a:xfrm>
          <a:prstGeom prst="rect">
            <a:avLst/>
          </a:prstGeom>
        </p:spPr>
        <p:txBody>
          <a:bodyPr anchor="t" rtlCol="false" lIns="95250" rIns="47625" tIns="95250" bIns="95250"/>
          <a:lstStyle/>
          <a:p>
            <a:pPr algn="r">
              <a:lnSpc>
                <a:spcPct val="174000"/>
              </a:lnSpc>
            </a:pPr>
            <a:r>
              <a:rPr lang="en-US" sz="2400">
                <a:solidFill>
                  <a:schemeClr val="accent1">
                    <a:alpha val="74000"/>
                  </a:schemeClr>
                </a:solidFill>
                <a:latin typeface="Microsoft Yahei"/>
                <a:ea typeface="Microsoft Yahei"/>
                <a:cs typeface="Microsoft Yahei"/>
              </a:rPr>
              <a:t>感谢观看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FFFFFF"/>
      </a:dk1>
      <a:lt1>
        <a:srgbClr val="0A0237"/>
      </a:lt1>
      <a:dk2>
        <a:srgbClr val="E4E7FF"/>
      </a:dk2>
      <a:lt2>
        <a:srgbClr val="000000"/>
      </a:lt2>
      <a:accent1>
        <a:srgbClr val="609FFF"/>
      </a:accent1>
      <a:accent2>
        <a:srgbClr val="0F8BFF"/>
      </a:accent2>
      <a:accent3>
        <a:srgbClr val="5A44DF"/>
      </a:accent3>
      <a:accent4>
        <a:srgbClr val="A495FF"/>
      </a:accent4>
      <a:accent5>
        <a:srgbClr val="9AA4FF"/>
      </a:accent5>
      <a:accent6>
        <a:srgbClr val="A2E5B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