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7"/>
  </p:notesMasterIdLst>
  <p:sldIdLst>
    <p:sldId id="257" r:id="rId3"/>
    <p:sldId id="256" r:id="rId4"/>
    <p:sldId id="297" r:id="rId5"/>
    <p:sldId id="259" r:id="rId6"/>
    <p:sldId id="323" r:id="rId8"/>
    <p:sldId id="358" r:id="rId9"/>
    <p:sldId id="260" r:id="rId10"/>
    <p:sldId id="372" r:id="rId11"/>
    <p:sldId id="272" r:id="rId12"/>
    <p:sldId id="340" r:id="rId13"/>
    <p:sldId id="285" r:id="rId14"/>
    <p:sldId id="286" r:id="rId15"/>
    <p:sldId id="289" r:id="rId16"/>
    <p:sldId id="277" r:id="rId17"/>
    <p:sldId id="282" r:id="rId18"/>
    <p:sldId id="279" r:id="rId19"/>
    <p:sldId id="293" r:id="rId20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6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05"/>
    <p:restoredTop sz="94694"/>
  </p:normalViewPr>
  <p:slideViewPr>
    <p:cSldViewPr snapToGrid="0" snapToObjects="1">
      <p:cViewPr varScale="1">
        <p:scale>
          <a:sx n="133" d="100"/>
          <a:sy n="133" d="100"/>
        </p:scale>
        <p:origin x="67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gs" Target="tags/tag15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AE2B40-A01A-CF42-94ED-A945588F2CC3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CB2D7C-B854-9D49-A4DD-3760EA210D5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B2D7C-B854-9D49-A4DD-3760EA210D5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B2D7C-B854-9D49-A4DD-3760EA210D5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B2D7C-B854-9D49-A4DD-3760EA210D5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microsoft.com/office/2007/relationships/hdphoto" Target="../media/image2.wdp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 contrast="40000"/>
                    </a14:imgEffect>
                    <a14:imgEffect>
                      <a14:colorTemperature colorTemp="3638"/>
                    </a14:imgEffect>
                    <a14:imgEffect>
                      <a14:saturation sat="126000"/>
                    </a14:imgEffect>
                  </a14:imgLayer>
                </a14:imgProps>
              </a:ext>
            </a:extLst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0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image" Target="../media/image9.jpeg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jpeg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jpeg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jpeg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1" Type="http://schemas.openxmlformats.org/officeDocument/2006/relationships/tags" Target="../tags/tag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1"/>
            </p:custData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07365" y="1295400"/>
            <a:ext cx="10022205" cy="182435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ctr"/>
            <a:r>
              <a:rPr kumimoji="1" lang="zh-CN" altLang="en-US" sz="5400" dirty="0">
                <a:solidFill>
                  <a:schemeClr val="accent3">
                    <a:lumMod val="20000"/>
                    <a:lumOff val="80000"/>
                  </a:schemeClr>
                </a:solidFill>
                <a:latin typeface="HuXiaoBo-NanShen" panose="02010600030101010101" pitchFamily="2" charset="-122"/>
                <a:ea typeface="HuXiaoBo-NanShen" panose="02010600030101010101" pitchFamily="2" charset="-122"/>
                <a:cs typeface="HuXiaoBo-NanShen" panose="02010600030101010101" pitchFamily="2" charset="-122"/>
              </a:rPr>
              <a:t>桥梁平台</a:t>
            </a:r>
            <a:r>
              <a:rPr kumimoji="1" lang="zh-CN" altLang="en-US" sz="5400" dirty="0">
                <a:solidFill>
                  <a:schemeClr val="accent3">
                    <a:lumMod val="20000"/>
                    <a:lumOff val="80000"/>
                  </a:schemeClr>
                </a:solidFill>
                <a:latin typeface="HuXiaoBo-NanShen" panose="02010600030101010101" pitchFamily="2" charset="-122"/>
                <a:ea typeface="HuXiaoBo-NanShen" panose="02010600030101010101" pitchFamily="2" charset="-122"/>
                <a:cs typeface="HuXiaoBo-NanShen" panose="02010600030101010101" pitchFamily="2" charset="-122"/>
              </a:rPr>
              <a:t>软件解决方案</a:t>
            </a:r>
            <a:endParaRPr kumimoji="1" lang="zh-CN" altLang="en-US" sz="5400" dirty="0">
              <a:solidFill>
                <a:schemeClr val="accent3">
                  <a:lumMod val="20000"/>
                  <a:lumOff val="80000"/>
                </a:schemeClr>
              </a:solidFill>
              <a:latin typeface="HuXiaoBo-NanShen" panose="02010600030101010101" pitchFamily="2" charset="-122"/>
              <a:ea typeface="HuXiaoBo-NanShen" panose="02010600030101010101" pitchFamily="2" charset="-122"/>
              <a:cs typeface="HuXiaoBo-NanShen" panose="02010600030101010101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703195" y="3930650"/>
            <a:ext cx="8351520" cy="55626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  <a:scene3d>
              <a:camera prst="orthographicFront"/>
              <a:lightRig rig="threePt" dir="t"/>
            </a:scene3d>
          </a:bodyPr>
          <a:lstStyle/>
          <a:p>
            <a:pPr algn="l"/>
            <a:r>
              <a:rPr kumimoji="1" lang="en-US" altLang="zh-CN" dirty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——</a:t>
            </a:r>
            <a:r>
              <a:rPr kumimoji="1" lang="zh-CN" altLang="en-US" dirty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物联网为传统行业赋能，让传统产品更加智能</a:t>
            </a:r>
            <a:endParaRPr kumimoji="1" lang="zh-CN" altLang="en-US" dirty="0"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</p:txBody>
      </p:sp>
      <p:pic>
        <p:nvPicPr>
          <p:cNvPr id="7" name="图片 6" descr="黑暗里有星球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0149" y="428012"/>
            <a:ext cx="6001975" cy="6001975"/>
          </a:xfrm>
          <a:prstGeom prst="rect">
            <a:avLst/>
          </a:prstGeom>
        </p:spPr>
      </p:pic>
      <p:sp>
        <p:nvSpPr>
          <p:cNvPr id="8" name="副标题 2"/>
          <p:cNvSpPr txBox="1"/>
          <p:nvPr/>
        </p:nvSpPr>
        <p:spPr>
          <a:xfrm>
            <a:off x="507637" y="6178425"/>
            <a:ext cx="4163218" cy="5031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1" lang="zh-CN" altLang="en-US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广州通微智慧科技有限公司</a:t>
            </a:r>
            <a:endParaRPr kumimoji="1" lang="zh-CN" altLang="en-US" sz="20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 advTm="0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副标题 2"/>
          <p:cNvSpPr>
            <a:spLocks noGrp="1"/>
          </p:cNvSpPr>
          <p:nvPr>
            <p:ph type="subTitle" idx="1"/>
          </p:nvPr>
        </p:nvSpPr>
        <p:spPr>
          <a:xfrm>
            <a:off x="694572" y="1157747"/>
            <a:ext cx="10799805" cy="526185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kumimoji="1" lang="zh-CN" altLang="en-US" sz="2800" dirty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引言</a:t>
            </a:r>
            <a:endParaRPr kumimoji="1" lang="en-US" altLang="zh-CN" sz="2800" dirty="0">
              <a:solidFill>
                <a:schemeClr val="accent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>
              <a:lnSpc>
                <a:spcPct val="150000"/>
              </a:lnSpc>
            </a:pPr>
            <a:r>
              <a:rPr kumimoji="1" lang="zh-CN" altLang="en-US" sz="2000" dirty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物联网已经广泛应用于各个领域。世界也在慢慢地将物联网转变为万物互联。据悉，到</a:t>
            </a:r>
            <a:r>
              <a:rPr lang="en-US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2022</a:t>
            </a:r>
            <a:r>
              <a:rPr lang="zh-CN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年，全球物联网技术支出预计将达到</a:t>
            </a:r>
            <a:r>
              <a:rPr lang="en-US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1.2</a:t>
            </a:r>
            <a:r>
              <a:rPr lang="zh-CN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万亿美元，</a:t>
            </a:r>
            <a:r>
              <a:rPr lang="en-US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2017-2022</a:t>
            </a:r>
            <a:r>
              <a:rPr lang="zh-CN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年复合增长率为</a:t>
            </a:r>
            <a:r>
              <a:rPr lang="en-US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13.6%</a:t>
            </a:r>
            <a:r>
              <a:rPr lang="zh-CN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en-US" altLang="zh-CN" sz="20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物联网的发展过程可以简单地分为几个阶段时代：当我们的无线通信技术物联网已经成型，进入</a:t>
            </a:r>
            <a:r>
              <a:rPr lang="en-US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4G</a:t>
            </a:r>
            <a:r>
              <a:rPr lang="zh-CN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时代，大家开始接触物联网。</a:t>
            </a:r>
            <a:r>
              <a:rPr lang="en-US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5G</a:t>
            </a:r>
            <a:r>
              <a:rPr lang="zh-CN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时代将是互联网大爆发的时代。在不久的将来，物联网将继续在各行业快速发展，并被大规模采用。企业可以利用互联网的力量销售先进的物联网设备，获得经济效益。</a:t>
            </a:r>
            <a:endParaRPr lang="zh-CN" altLang="zh-CN" sz="20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9" name="图片 28" descr="图片包含 图标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图片 4" descr="形状, 矩形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6909" y="2467917"/>
            <a:ext cx="5715000" cy="14605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619625" y="3142344"/>
            <a:ext cx="2949699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一、项目背景</a:t>
            </a:r>
            <a:endParaRPr kumimoji="1" lang="zh-CN" altLang="en-US" sz="3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 advTm="0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1596390"/>
            <a:ext cx="12192000" cy="2484755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文本框 3"/>
          <p:cNvSpPr txBox="1"/>
          <p:nvPr/>
        </p:nvSpPr>
        <p:spPr>
          <a:xfrm>
            <a:off x="583565" y="1587500"/>
            <a:ext cx="1014095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95" algn="l" fontAlgn="auto">
              <a:lnSpc>
                <a:spcPct val="150000"/>
              </a:lnSpc>
            </a:pP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当前平台软件数据展示</a:t>
            </a:r>
            <a:r>
              <a:rPr 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方式不够</a:t>
            </a:r>
            <a:r>
              <a:rPr 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直观</a:t>
            </a:r>
            <a:endParaRPr lang="zh-CN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58850" y="358775"/>
            <a:ext cx="323278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dirty="0">
                <a:solidFill>
                  <a:srgbClr val="0096D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需求分析</a:t>
            </a:r>
            <a:endParaRPr kumimoji="1" lang="zh-CN" altLang="en-US" sz="4000" dirty="0">
              <a:solidFill>
                <a:srgbClr val="0096D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83311" y="369213"/>
            <a:ext cx="216000" cy="720000"/>
          </a:xfrm>
          <a:prstGeom prst="rect">
            <a:avLst/>
          </a:prstGeom>
          <a:solidFill>
            <a:srgbClr val="0096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83565" y="2252345"/>
            <a:ext cx="918718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52095" algn="l" fontAlgn="auto">
              <a:lnSpc>
                <a:spcPct val="150000"/>
              </a:lnSpc>
            </a:pP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统计功能</a:t>
            </a:r>
            <a:r>
              <a:rPr 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较弱</a:t>
            </a:r>
            <a:endParaRPr lang="zh-CN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83565" y="2917190"/>
            <a:ext cx="533717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52095" algn="l" fontAlgn="auto">
              <a:lnSpc>
                <a:spcPct val="150000"/>
              </a:lnSpc>
            </a:pP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、界面老旧，不适合当前的</a:t>
            </a: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UI</a:t>
            </a:r>
            <a:r>
              <a:rPr lang="zh-CN" alt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需求</a:t>
            </a:r>
            <a:endParaRPr lang="zh-CN" altLang="en-US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9" name="图片 28" descr="图片包含 图标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5920" y="960755"/>
            <a:ext cx="4992370" cy="281114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850" y="3922395"/>
            <a:ext cx="4209415" cy="275399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3075" y="3945890"/>
            <a:ext cx="4895215" cy="2761615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1598295"/>
            <a:ext cx="12192000" cy="4363085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文本框 3"/>
          <p:cNvSpPr txBox="1"/>
          <p:nvPr/>
        </p:nvSpPr>
        <p:spPr>
          <a:xfrm>
            <a:off x="583565" y="1587500"/>
            <a:ext cx="497840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、优化软件</a:t>
            </a: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UI</a:t>
            </a:r>
            <a:r>
              <a:rPr lang="zh-CN" alt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，跟得上现阶段的</a:t>
            </a:r>
            <a:r>
              <a:rPr lang="zh-CN" alt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需求</a:t>
            </a:r>
            <a:endParaRPr lang="zh-CN" altLang="en-US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58850" y="358775"/>
            <a:ext cx="48133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dirty="0">
                <a:solidFill>
                  <a:srgbClr val="0096D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项目目标</a:t>
            </a:r>
            <a:endParaRPr kumimoji="1" lang="zh-CN" altLang="en-US" sz="4000" dirty="0">
              <a:solidFill>
                <a:srgbClr val="0096D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83311" y="369213"/>
            <a:ext cx="216000" cy="720000"/>
          </a:xfrm>
          <a:prstGeom prst="rect">
            <a:avLst/>
          </a:prstGeom>
          <a:solidFill>
            <a:srgbClr val="0096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83565" y="2252345"/>
            <a:ext cx="1100582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、实现数据的可视化，</a:t>
            </a:r>
            <a:r>
              <a:rPr lang="zh-CN" alt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数字孪生技术通过构建桥梁的三维动态模型，将复杂的传感器监测数据（如应力、位移、振动等）以可视化方式实时映射到虚拟模型上，使管理者能够直观、清晰地掌握桥梁结构状态。</a:t>
            </a:r>
            <a:endParaRPr lang="zh-CN" altLang="en-US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83565" y="3272155"/>
            <a:ext cx="1057973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zh-CN" alt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实时同步桥梁运行数据，动态反映结构变化趋势；同时支持历史数据回放与状态追溯，便于分析异常事件成因和结构性能演化规律。</a:t>
            </a:r>
            <a:endParaRPr lang="zh-CN" altLang="en-US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51815" y="4291965"/>
            <a:ext cx="1103757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kumimoji="1" lang="zh-CN" alt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通过将监测数据与桥梁具体构件精确关联，可在模型中高亮显示异常区域，实现故障点的快速定位，缩短排查时间，提高养护响应速度。</a:t>
            </a:r>
            <a:endParaRPr kumimoji="1" lang="zh-CN" altLang="en-US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9" name="图片 8" descr="图片包含 图标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583565" y="5372100"/>
            <a:ext cx="1103757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kumimoji="1" lang="zh-CN" alt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对监测数据进行趋势预测，并在模型中以预警颜色或动画形式提前展示潜在风险，实现从</a:t>
            </a:r>
            <a:r>
              <a:rPr kumimoji="1"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kumimoji="1" lang="zh-CN" alt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被动响应</a:t>
            </a:r>
            <a:r>
              <a:rPr kumimoji="1"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kumimoji="1" lang="zh-CN" alt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向</a:t>
            </a:r>
            <a:r>
              <a:rPr kumimoji="1"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kumimoji="1" lang="zh-CN" alt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主动预防</a:t>
            </a:r>
            <a:r>
              <a:rPr kumimoji="1"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kumimoji="1" lang="zh-CN" alt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转变</a:t>
            </a:r>
            <a:r>
              <a:rPr kumimoji="1" lang="zh-CN" altLang="en-US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kumimoji="1" lang="zh-CN" altLang="en-US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 advTm="0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图片 4" descr="形状, 矩形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7045" y="2458085"/>
            <a:ext cx="7384415" cy="14605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124960" y="3142615"/>
            <a:ext cx="63233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二、方案设计</a:t>
            </a:r>
            <a:endParaRPr kumimoji="1" lang="zh-CN" altLang="en-US" sz="3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 advTm="0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副标题 3"/>
          <p:cNvSpPr>
            <a:spLocks noGrp="1"/>
          </p:cNvSpPr>
          <p:nvPr>
            <p:ph type="subTitle" idx="1"/>
          </p:nvPr>
        </p:nvSpPr>
        <p:spPr>
          <a:xfrm>
            <a:off x="967740" y="400050"/>
            <a:ext cx="5335905" cy="685800"/>
          </a:xfrm>
        </p:spPr>
        <p:txBody>
          <a:bodyPr anchor="t">
            <a:noAutofit/>
          </a:bodyPr>
          <a:lstStyle/>
          <a:p>
            <a:pPr algn="l"/>
            <a:r>
              <a:rPr lang="zh-CN" altLang="en-US" sz="4000" dirty="0">
                <a:solidFill>
                  <a:srgbClr val="0096D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物联网数据采集</a:t>
            </a:r>
            <a:r>
              <a:rPr lang="zh-CN" altLang="en-US" sz="4000" dirty="0">
                <a:solidFill>
                  <a:srgbClr val="0096D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架构</a:t>
            </a:r>
            <a:endParaRPr lang="zh-CN" altLang="en-US" sz="4000" dirty="0">
              <a:solidFill>
                <a:srgbClr val="0096D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3311" y="364858"/>
            <a:ext cx="216000" cy="720000"/>
          </a:xfrm>
          <a:prstGeom prst="rect">
            <a:avLst/>
          </a:prstGeom>
          <a:solidFill>
            <a:srgbClr val="009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kumimoji="1" lang="zh-CN" altLang="en-US" dirty="0">
              <a:solidFill>
                <a:srgbClr val="0096DB"/>
              </a:solidFill>
            </a:endParaRPr>
          </a:p>
        </p:txBody>
      </p:sp>
      <p:pic>
        <p:nvPicPr>
          <p:cNvPr id="74" name="图片 73" descr="图片包含 图标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  <p:sp>
        <p:nvSpPr>
          <p:cNvPr id="3" name="AutoShape 2"/>
          <p:cNvSpPr/>
          <p:nvPr/>
        </p:nvSpPr>
        <p:spPr>
          <a:xfrm>
            <a:off x="264160" y="2343785"/>
            <a:ext cx="4093210" cy="408178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pic>
        <p:nvPicPr>
          <p:cNvPr id="6" name="Picture 3"/>
          <p:cNvPicPr>
            <a:picLocks noChangeAspect="1"/>
          </p:cNvPicPr>
          <p:nvPr/>
        </p:nvPicPr>
        <p:blipFill>
          <a:blip r:embed="rId2">
            <a:alphaModFix amt="100000"/>
          </a:blip>
          <a:srcRect l="5933" r="5933"/>
          <a:stretch>
            <a:fillRect/>
          </a:stretch>
        </p:blipFill>
        <p:spPr>
          <a:xfrm>
            <a:off x="564515" y="2633345"/>
            <a:ext cx="3526790" cy="3526790"/>
          </a:xfrm>
          <a:prstGeom prst="ellipse">
            <a:avLst/>
          </a:prstGeom>
        </p:spPr>
      </p:pic>
      <p:sp>
        <p:nvSpPr>
          <p:cNvPr id="7" name="AutoShape 4"/>
          <p:cNvSpPr/>
          <p:nvPr>
            <p:custDataLst>
              <p:tags r:id="rId3"/>
            </p:custDataLst>
          </p:nvPr>
        </p:nvSpPr>
        <p:spPr>
          <a:xfrm>
            <a:off x="4935912" y="509596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8" name="TextBox 5"/>
          <p:cNvSpPr txBox="1"/>
          <p:nvPr>
            <p:custDataLst>
              <p:tags r:id="rId4"/>
            </p:custDataLst>
          </p:nvPr>
        </p:nvSpPr>
        <p:spPr>
          <a:xfrm>
            <a:off x="4935912" y="525146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6"/>
          <p:cNvSpPr txBox="1"/>
          <p:nvPr>
            <p:custDataLst>
              <p:tags r:id="rId5"/>
            </p:custDataLst>
          </p:nvPr>
        </p:nvSpPr>
        <p:spPr>
          <a:xfrm>
            <a:off x="6074571" y="4851539"/>
            <a:ext cx="5683179" cy="6184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p>
            <a:pPr>
              <a:lnSpc>
                <a:spcPct val="150000"/>
              </a:lnSpc>
            </a:pPr>
            <a:r>
              <a:rPr lang="zh-CN" alt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数据处理</a:t>
            </a:r>
            <a:r>
              <a:rPr lang="zh-CN" alt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中心</a:t>
            </a:r>
            <a:endParaRPr lang="zh-CN" alt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7"/>
          <p:cNvSpPr txBox="1"/>
          <p:nvPr>
            <p:custDataLst>
              <p:tags r:id="rId6"/>
            </p:custDataLst>
          </p:nvPr>
        </p:nvSpPr>
        <p:spPr>
          <a:xfrm>
            <a:off x="6074571" y="5341007"/>
            <a:ext cx="5486256" cy="163258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p>
            <a:pPr>
              <a:lnSpc>
                <a:spcPct val="150000"/>
              </a:lnSpc>
            </a:pPr>
            <a:r>
              <a:rPr lang="en-US" sz="150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对收集的数据进行整理、分析、建模，为预警提供科学依据。</a:t>
            </a:r>
            <a:r>
              <a:rPr lang="zh-CN" altLang="en-US" sz="150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结合</a:t>
            </a:r>
            <a:r>
              <a:rPr lang="en-US" altLang="zh-CN" sz="150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AI</a:t>
            </a:r>
            <a:r>
              <a:rPr lang="zh-CN" altLang="en-US" sz="150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算法，形成实时信息和趋势预测，</a:t>
            </a:r>
            <a:r>
              <a:rPr lang="en-US" sz="150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生成预警信息，并通过多种途径发布。</a:t>
            </a:r>
            <a:endParaRPr lang="en-US" sz="1500">
              <a:solidFill>
                <a:schemeClr val="bg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en-US" sz="1500">
              <a:solidFill>
                <a:schemeClr val="bg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AutoShape 8"/>
          <p:cNvSpPr/>
          <p:nvPr>
            <p:custDataLst>
              <p:tags r:id="rId7"/>
            </p:custDataLst>
          </p:nvPr>
        </p:nvSpPr>
        <p:spPr>
          <a:xfrm>
            <a:off x="4935912" y="181958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7" name="TextBox 9"/>
          <p:cNvSpPr txBox="1"/>
          <p:nvPr>
            <p:custDataLst>
              <p:tags r:id="rId8"/>
            </p:custDataLst>
          </p:nvPr>
        </p:nvSpPr>
        <p:spPr>
          <a:xfrm>
            <a:off x="4935912" y="197508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spAutoFit/>
          </a:bodyPr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TextBox 10"/>
          <p:cNvSpPr txBox="1"/>
          <p:nvPr>
            <p:custDataLst>
              <p:tags r:id="rId9"/>
            </p:custDataLst>
          </p:nvPr>
        </p:nvSpPr>
        <p:spPr>
          <a:xfrm>
            <a:off x="6074571" y="1676378"/>
            <a:ext cx="5683179" cy="43751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p>
            <a:pPr>
              <a:lnSpc>
                <a:spcPct val="77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数据采集系统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TextBox 11"/>
          <p:cNvSpPr txBox="1"/>
          <p:nvPr>
            <p:custDataLst>
              <p:tags r:id="rId10"/>
            </p:custDataLst>
          </p:nvPr>
        </p:nvSpPr>
        <p:spPr>
          <a:xfrm>
            <a:off x="6074571" y="2003667"/>
            <a:ext cx="5486256" cy="128587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p>
            <a:pPr>
              <a:lnSpc>
                <a:spcPct val="150000"/>
              </a:lnSpc>
            </a:pPr>
            <a:r>
              <a:rPr lang="en-US" sz="150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通过传感器、遥感等技术实现</a:t>
            </a:r>
            <a:r>
              <a:rPr lang="zh-CN" altLang="en-US" sz="150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sz="150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收集降雨量、水位、流速等实时数据，为预警提供基础信息。</a:t>
            </a:r>
            <a:endParaRPr lang="en-US" sz="1500">
              <a:solidFill>
                <a:schemeClr val="bg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en-US" sz="1500">
              <a:solidFill>
                <a:schemeClr val="bg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AutoShape 12"/>
          <p:cNvSpPr/>
          <p:nvPr>
            <p:custDataLst>
              <p:tags r:id="rId11"/>
            </p:custDataLst>
          </p:nvPr>
        </p:nvSpPr>
        <p:spPr>
          <a:xfrm>
            <a:off x="4935912" y="3457771"/>
            <a:ext cx="993758" cy="993758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23" name="TextBox 13"/>
          <p:cNvSpPr txBox="1"/>
          <p:nvPr>
            <p:custDataLst>
              <p:tags r:id="rId12"/>
            </p:custDataLst>
          </p:nvPr>
        </p:nvSpPr>
        <p:spPr>
          <a:xfrm>
            <a:off x="4935912" y="3613274"/>
            <a:ext cx="964530" cy="682752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p>
            <a:pPr algn="ctr">
              <a:lnSpc>
                <a:spcPct val="120000"/>
              </a:lnSpc>
            </a:pPr>
            <a:r>
              <a:rPr lang="en-US" sz="2325" b="1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en-US" sz="2325" b="1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TextBox 14"/>
          <p:cNvSpPr txBox="1"/>
          <p:nvPr>
            <p:custDataLst>
              <p:tags r:id="rId13"/>
            </p:custDataLst>
          </p:nvPr>
        </p:nvSpPr>
        <p:spPr>
          <a:xfrm>
            <a:off x="6096161" y="3352795"/>
            <a:ext cx="5683179" cy="437515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p>
            <a:pPr>
              <a:lnSpc>
                <a:spcPct val="77000"/>
              </a:lnSpc>
            </a:pPr>
            <a:r>
              <a:rPr lang="en-US" sz="1605" b="1">
                <a:solidFill>
                  <a:schemeClr val="accent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通信网络</a:t>
            </a:r>
            <a:endParaRPr lang="en-US" sz="1605" b="1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TextBox 15"/>
          <p:cNvSpPr txBox="1"/>
          <p:nvPr>
            <p:custDataLst>
              <p:tags r:id="rId14"/>
            </p:custDataLst>
          </p:nvPr>
        </p:nvSpPr>
        <p:spPr>
          <a:xfrm>
            <a:off x="6074571" y="3666241"/>
            <a:ext cx="5486256" cy="97536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p>
            <a:pPr>
              <a:lnSpc>
                <a:spcPct val="150000"/>
              </a:lnSpc>
            </a:pPr>
            <a:r>
              <a:rPr lang="en-US" sz="150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将采集的数据通过有线或无线方式传输到数据处理中心，保障数据传输的实时性和可靠性。</a:t>
            </a:r>
            <a:endParaRPr lang="en-US" sz="1500">
              <a:solidFill>
                <a:schemeClr val="bg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 spd="slow" advTm="0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26" name="副标题 25"/>
          <p:cNvSpPr>
            <a:spLocks noGrp="1"/>
          </p:cNvSpPr>
          <p:nvPr>
            <p:ph type="subTitle" idx="1"/>
          </p:nvPr>
        </p:nvSpPr>
        <p:spPr>
          <a:xfrm>
            <a:off x="481965" y="399415"/>
            <a:ext cx="4763135" cy="685800"/>
          </a:xfrm>
        </p:spPr>
        <p:txBody>
          <a:bodyPr anchor="t">
            <a:noAutofit/>
          </a:bodyPr>
          <a:p>
            <a:pPr algn="l"/>
            <a:r>
              <a:rPr lang="zh-CN" altLang="en-US" sz="4000" dirty="0">
                <a:solidFill>
                  <a:srgbClr val="0096D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数字孪生界面</a:t>
            </a:r>
            <a:r>
              <a:rPr lang="zh-CN" altLang="en-US" sz="4000" dirty="0">
                <a:solidFill>
                  <a:srgbClr val="0096D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展示</a:t>
            </a:r>
            <a:endParaRPr lang="zh-CN" altLang="en-US" sz="4000" dirty="0">
              <a:solidFill>
                <a:srgbClr val="0096D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97536" y="364223"/>
            <a:ext cx="216000" cy="720000"/>
          </a:xfrm>
          <a:prstGeom prst="rect">
            <a:avLst/>
          </a:prstGeom>
          <a:solidFill>
            <a:srgbClr val="009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p>
            <a:pPr algn="ctr"/>
            <a:endParaRPr kumimoji="1" lang="zh-CN" altLang="en-US" dirty="0">
              <a:solidFill>
                <a:srgbClr val="0096DB"/>
              </a:solidFill>
            </a:endParaRPr>
          </a:p>
        </p:txBody>
      </p:sp>
      <p:pic>
        <p:nvPicPr>
          <p:cNvPr id="70" name="图片 69" descr="图片包含 图标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  <p:pic>
        <p:nvPicPr>
          <p:cNvPr id="2" name="图片 1" descr="孪生隧道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940" y="1213485"/>
            <a:ext cx="10175875" cy="5644515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图片 28" descr="图片包含 图标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  <p:sp>
        <p:nvSpPr>
          <p:cNvPr id="4" name="副标题 3"/>
          <p:cNvSpPr>
            <a:spLocks noGrp="1"/>
          </p:cNvSpPr>
          <p:nvPr>
            <p:ph type="subTitle" idx="1"/>
          </p:nvPr>
        </p:nvSpPr>
        <p:spPr>
          <a:xfrm>
            <a:off x="967740" y="400050"/>
            <a:ext cx="4713605" cy="685800"/>
          </a:xfrm>
        </p:spPr>
        <p:txBody>
          <a:bodyPr anchor="t">
            <a:noAutofit/>
          </a:bodyPr>
          <a:lstStyle/>
          <a:p>
            <a:pPr algn="l"/>
            <a:r>
              <a:rPr lang="zh-CN" altLang="en-US" sz="4000" dirty="0">
                <a:solidFill>
                  <a:srgbClr val="0096DB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数字孪生界面展示</a:t>
            </a:r>
            <a:endParaRPr lang="zh-CN" altLang="en-US" sz="4000" dirty="0">
              <a:solidFill>
                <a:schemeClr val="accent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3311" y="364858"/>
            <a:ext cx="216000" cy="72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kumimoji="1" lang="zh-CN" altLang="en-US"/>
          </a:p>
        </p:txBody>
      </p:sp>
      <p:pic>
        <p:nvPicPr>
          <p:cNvPr id="3" name="图片 2" descr="孪生隧道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740" y="1280160"/>
            <a:ext cx="9902190" cy="5577840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5205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图片 28" descr="图片包含 图标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58850" y="358775"/>
            <a:ext cx="48133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4000" dirty="0">
                <a:solidFill>
                  <a:srgbClr val="0096DB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数字孪生界面展示</a:t>
            </a:r>
            <a:endParaRPr kumimoji="1" lang="zh-CN" altLang="en-US" sz="4000" dirty="0">
              <a:solidFill>
                <a:srgbClr val="0096D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83311" y="369213"/>
            <a:ext cx="216000" cy="720000"/>
          </a:xfrm>
          <a:prstGeom prst="rect">
            <a:avLst/>
          </a:prstGeom>
          <a:solidFill>
            <a:srgbClr val="0096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2" name="图片 1" descr="孪生隧道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65" y="1223010"/>
            <a:ext cx="9861550" cy="5539105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图片 28" descr="图片包含 图标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  <p:pic>
        <p:nvPicPr>
          <p:cNvPr id="13" name="图片 12" descr="形状, 矩形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8560" y="2381250"/>
            <a:ext cx="7209155" cy="146050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3538855" y="3105785"/>
            <a:ext cx="614045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五、物联网关及软件平台简介</a:t>
            </a:r>
            <a:endParaRPr kumimoji="1" lang="zh-CN" altLang="en-US" sz="3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 advTm="0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副标题 3"/>
          <p:cNvSpPr>
            <a:spLocks noGrp="1"/>
          </p:cNvSpPr>
          <p:nvPr>
            <p:ph type="subTitle" idx="1"/>
          </p:nvPr>
        </p:nvSpPr>
        <p:spPr>
          <a:xfrm>
            <a:off x="967740" y="400050"/>
            <a:ext cx="2340610" cy="685800"/>
          </a:xfrm>
        </p:spPr>
        <p:txBody>
          <a:bodyPr anchor="t">
            <a:noAutofit/>
          </a:bodyPr>
          <a:lstStyle/>
          <a:p>
            <a:pPr algn="l"/>
            <a:r>
              <a:rPr lang="zh-CN" altLang="en-US" sz="400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物联网关</a:t>
            </a:r>
            <a:endParaRPr lang="zh-CN" altLang="en-US" sz="4000" dirty="0">
              <a:solidFill>
                <a:schemeClr val="accent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3311" y="364858"/>
            <a:ext cx="216000" cy="72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kumimoji="1" lang="zh-CN" altLang="en-US"/>
          </a:p>
        </p:txBody>
      </p:sp>
      <p:sp>
        <p:nvSpPr>
          <p:cNvPr id="9" name="矩形 8"/>
          <p:cNvSpPr/>
          <p:nvPr>
            <p:custDataLst>
              <p:tags r:id="rId1"/>
            </p:custDataLst>
          </p:nvPr>
        </p:nvSpPr>
        <p:spPr>
          <a:xfrm>
            <a:off x="584200" y="1532890"/>
            <a:ext cx="6760845" cy="5311140"/>
          </a:xfrm>
          <a:prstGeom prst="rect">
            <a:avLst/>
          </a:prstGeom>
        </p:spPr>
        <p:txBody>
          <a:bodyPr wrap="square">
            <a:noAutofit/>
          </a:bodyPr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物联网关是一款机架式安装，</a:t>
            </a:r>
            <a:r>
              <a:rPr lang="zh-CN" altLang="en-US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高</a:t>
            </a:r>
            <a:r>
              <a:rPr lang="zh-CN" altLang="en-US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性价比，适用范围广的边缘计算网关。</a:t>
            </a:r>
            <a:r>
              <a:rPr lang="zh-CN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应用场景： 智能配电柜，物联网+等工业现场，赋能传统产品进行物联网升级，主要参数如下：</a:t>
            </a:r>
            <a:endParaRPr lang="zh-CN" altLang="zh-CN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lang="zh-CN" altLang="zh-CN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en-US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8</a:t>
            </a: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路开关量输入接口，支持干接点类型和信号，如烟感，漏水等传感器;</a:t>
            </a:r>
            <a:endParaRPr lang="zh-CN" altLang="zh-CN" sz="1400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.</a:t>
            </a:r>
            <a:r>
              <a:rPr lang="en-US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CN" altLang="en-US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路模拟量输入，支持</a:t>
            </a:r>
            <a:r>
              <a:rPr lang="en-US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0-5V</a:t>
            </a:r>
            <a:r>
              <a:rPr lang="zh-CN" altLang="en-US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en-US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4-20mA</a:t>
            </a:r>
            <a:r>
              <a:rPr lang="zh-CN" altLang="en-US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等信号接入</a:t>
            </a:r>
            <a:endParaRPr lang="zh-CN" altLang="zh-CN" sz="1400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r>
              <a:rPr lang="en-US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</a:t>
            </a: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路继电器输出，可以实现电源、阀门等开关控制;</a:t>
            </a:r>
            <a:endParaRPr lang="zh-CN" altLang="zh-CN" sz="1400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r>
              <a:rPr lang="en-US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</a:t>
            </a: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路RS485监控串口，</a:t>
            </a:r>
            <a:r>
              <a:rPr lang="en-US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路RS232接口，实现对串口类型的传感器接入，</a:t>
            </a:r>
            <a:endParaRPr lang="zh-CN" altLang="zh-CN" sz="1400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以及对其他串口类型设备的对接。</a:t>
            </a:r>
            <a:endParaRPr lang="zh-CN" altLang="zh-CN" sz="1400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</a:t>
            </a: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.支持内置4G全网通联网功能，支持无线网络数据传输。</a:t>
            </a:r>
            <a:endParaRPr lang="zh-CN" altLang="zh-CN" sz="1400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</a:t>
            </a: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.1路RS232调试接口，对设备进行固件升级或者厂家调试;</a:t>
            </a:r>
            <a:endParaRPr lang="zh-CN" altLang="zh-CN" sz="1400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7</a:t>
            </a: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.1路IP网络接口，10/100M自适应;</a:t>
            </a:r>
            <a:endParaRPr lang="zh-CN" altLang="zh-CN" sz="1400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8</a:t>
            </a: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.具备实时时钟功能;</a:t>
            </a:r>
            <a:endParaRPr lang="zh-CN" altLang="zh-CN" sz="1400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9</a:t>
            </a: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.结合本公司的综合管理软件平台可以实现短信、电话、邮件、声光等告警;</a:t>
            </a:r>
            <a:endParaRPr lang="zh-CN" altLang="zh-CN" sz="1400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10</a:t>
            </a: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.支持网络远程升级;</a:t>
            </a:r>
            <a:endParaRPr lang="zh-CN" altLang="zh-CN" sz="1400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lang="zh-CN" altLang="zh-CN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lang="zh-CN" altLang="zh-CN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 descr="中性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635" y="3051810"/>
            <a:ext cx="5501005" cy="1713230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副标题 3"/>
          <p:cNvSpPr>
            <a:spLocks noGrp="1"/>
          </p:cNvSpPr>
          <p:nvPr>
            <p:ph type="subTitle" idx="1"/>
          </p:nvPr>
        </p:nvSpPr>
        <p:spPr>
          <a:xfrm>
            <a:off x="967740" y="400050"/>
            <a:ext cx="9058275" cy="685800"/>
          </a:xfrm>
        </p:spPr>
        <p:txBody>
          <a:bodyPr anchor="t">
            <a:noAutofit/>
          </a:bodyPr>
          <a:lstStyle/>
          <a:p>
            <a:pPr algn="l"/>
            <a:r>
              <a:rPr lang="zh-CN" altLang="en-US" sz="400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系统软件：物联网管理</a:t>
            </a:r>
            <a:r>
              <a:rPr lang="zh-CN" altLang="en-US" sz="400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基础平台</a:t>
            </a:r>
            <a:endParaRPr lang="zh-CN" altLang="en-US" sz="4000" dirty="0">
              <a:solidFill>
                <a:schemeClr val="accent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3311" y="364858"/>
            <a:ext cx="216000" cy="72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kumimoji="1"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583310" y="1376413"/>
            <a:ext cx="110253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集中监控平台软件的功能特点如下：</a:t>
            </a:r>
            <a:endParaRPr lang="zh-CN" altLang="zh-CN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良好的人机界面</a:t>
            </a:r>
            <a:r>
              <a:rPr lang="zh-CN" altLang="en-US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en-US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操作员管理</a:t>
            </a:r>
            <a:r>
              <a:rPr lang="zh-CN" altLang="en-US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en-US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3.</a:t>
            </a:r>
            <a:r>
              <a:rPr lang="zh-CN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报警管理</a:t>
            </a:r>
            <a:r>
              <a:rPr lang="zh-CN" altLang="en-US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en-US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4.</a:t>
            </a:r>
            <a:r>
              <a:rPr lang="zh-CN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数据管理</a:t>
            </a:r>
            <a:r>
              <a:rPr lang="zh-CN" altLang="en-US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5.</a:t>
            </a:r>
            <a:r>
              <a:rPr lang="zh-CN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远程控制与联动</a:t>
            </a:r>
            <a:r>
              <a:rPr lang="zh-CN" altLang="en-US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en-US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6.</a:t>
            </a:r>
            <a:r>
              <a:rPr lang="zh-CN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不断更新的运维功能</a:t>
            </a:r>
            <a:endParaRPr lang="zh-CN" altLang="zh-CN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kumimoji="1" lang="zh-CN" altLang="en-US" dirty="0"/>
          </a:p>
        </p:txBody>
      </p:sp>
      <p:pic>
        <p:nvPicPr>
          <p:cNvPr id="5" name="图片 4" descr="16795652104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195" y="3255010"/>
            <a:ext cx="6202045" cy="3072765"/>
          </a:xfrm>
          <a:prstGeom prst="rect">
            <a:avLst/>
          </a:prstGeom>
        </p:spPr>
      </p:pic>
      <p:pic>
        <p:nvPicPr>
          <p:cNvPr id="6" name="图片 5" descr="电视台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20" y="3255010"/>
            <a:ext cx="5534660" cy="3113405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图片 28" descr="图片包含 图标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  <p:pic>
        <p:nvPicPr>
          <p:cNvPr id="13" name="图片 12" descr="形状, 矩形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8595" y="2381250"/>
            <a:ext cx="5870575" cy="146050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3683000" y="3105785"/>
            <a:ext cx="46602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三、移动端运维管理</a:t>
            </a:r>
            <a:endParaRPr kumimoji="1" lang="zh-CN" altLang="en-US" sz="3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 advTm="0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图片 28" descr="图片包含 图标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  <p:sp>
        <p:nvSpPr>
          <p:cNvPr id="4" name="副标题 3"/>
          <p:cNvSpPr>
            <a:spLocks noGrp="1"/>
          </p:cNvSpPr>
          <p:nvPr>
            <p:ph type="subTitle" idx="1"/>
          </p:nvPr>
        </p:nvSpPr>
        <p:spPr>
          <a:xfrm>
            <a:off x="967581" y="400194"/>
            <a:ext cx="4249312" cy="685939"/>
          </a:xfrm>
        </p:spPr>
        <p:txBody>
          <a:bodyPr anchor="t">
            <a:noAutofit/>
          </a:bodyPr>
          <a:lstStyle/>
          <a:p>
            <a:pPr algn="l"/>
            <a:r>
              <a:rPr lang="zh-CN" altLang="en-US" sz="4000" dirty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工单管理</a:t>
            </a:r>
            <a:endParaRPr lang="zh-CN" altLang="en-US" sz="4000" dirty="0">
              <a:solidFill>
                <a:schemeClr val="accent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3311" y="364858"/>
            <a:ext cx="216000" cy="72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kumimoji="1"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249577" y="1716895"/>
            <a:ext cx="3072167" cy="3830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工单主要用于告警通知，故障处理，例行巡检等工作管理，系统支持自动派工和手动派工两种方式。可以在</a:t>
            </a:r>
            <a:r>
              <a:rPr lang="en-US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端进行工单查询，工单轮转，上传图片等，可以在网页端进行工单统计，手动派工，工单轮转等，实现较完善的企业工作流管理。</a:t>
            </a:r>
            <a:endParaRPr lang="zh-CN" altLang="zh-CN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9" name="图片 8" descr="cef858815ee9c015ce1803114188ddf"/>
          <p:cNvPicPr/>
          <p:nvPr/>
        </p:nvPicPr>
        <p:blipFill>
          <a:blip r:embed="rId2"/>
          <a:stretch>
            <a:fillRect/>
          </a:stretch>
        </p:blipFill>
        <p:spPr>
          <a:xfrm>
            <a:off x="5013055" y="1393118"/>
            <a:ext cx="2083889" cy="4516535"/>
          </a:xfrm>
          <a:prstGeom prst="rect">
            <a:avLst/>
          </a:prstGeom>
        </p:spPr>
      </p:pic>
      <p:pic>
        <p:nvPicPr>
          <p:cNvPr id="13" name="图片 12" descr="bc52c97f8d4faba47d1ef966e93004d"/>
          <p:cNvPicPr/>
          <p:nvPr/>
        </p:nvPicPr>
        <p:blipFill>
          <a:blip r:embed="rId3"/>
          <a:stretch>
            <a:fillRect/>
          </a:stretch>
        </p:blipFill>
        <p:spPr>
          <a:xfrm>
            <a:off x="7734590" y="1393118"/>
            <a:ext cx="2083888" cy="4518983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图片 28" descr="图片包含 图标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  <p:sp>
        <p:nvSpPr>
          <p:cNvPr id="4" name="副标题 3"/>
          <p:cNvSpPr>
            <a:spLocks noGrp="1"/>
          </p:cNvSpPr>
          <p:nvPr>
            <p:ph type="subTitle" idx="1"/>
          </p:nvPr>
        </p:nvSpPr>
        <p:spPr>
          <a:xfrm>
            <a:off x="967581" y="400194"/>
            <a:ext cx="4249312" cy="685939"/>
          </a:xfrm>
        </p:spPr>
        <p:txBody>
          <a:bodyPr anchor="t">
            <a:noAutofit/>
          </a:bodyPr>
          <a:lstStyle/>
          <a:p>
            <a:pPr algn="l"/>
            <a:r>
              <a:rPr lang="zh-CN" altLang="en-US" sz="4000" dirty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巡检管理</a:t>
            </a:r>
            <a:endParaRPr lang="zh-CN" altLang="en-US" sz="4000" dirty="0">
              <a:solidFill>
                <a:schemeClr val="accent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3311" y="364858"/>
            <a:ext cx="216000" cy="72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kumimoji="1"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249577" y="1716895"/>
            <a:ext cx="3072167" cy="2999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系统支持巡检管理，为决策提供科学依据，从而提升环卫管理能力，减少设备维护和运维的成本，有助于及时发现隐患、处理隐患、跟踪及分析隐患，从而提高企业经营效益，减少运营成本。</a:t>
            </a:r>
            <a:endParaRPr lang="zh-CN" altLang="zh-CN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3" name="图片 12" descr="34b2eefc00f0edb95627dc4fd1754a6"/>
          <p:cNvPicPr/>
          <p:nvPr/>
        </p:nvPicPr>
        <p:blipFill>
          <a:blip r:embed="rId2"/>
          <a:stretch>
            <a:fillRect/>
          </a:stretch>
        </p:blipFill>
        <p:spPr>
          <a:xfrm>
            <a:off x="5032479" y="1298090"/>
            <a:ext cx="2123992" cy="4604473"/>
          </a:xfrm>
          <a:prstGeom prst="rect">
            <a:avLst/>
          </a:prstGeom>
        </p:spPr>
      </p:pic>
      <p:pic>
        <p:nvPicPr>
          <p:cNvPr id="14" name="图片 13" descr="d39b78bb73dbbc75ed9b83211c50e4b"/>
          <p:cNvPicPr/>
          <p:nvPr/>
        </p:nvPicPr>
        <p:blipFill>
          <a:blip r:embed="rId3"/>
          <a:stretch>
            <a:fillRect/>
          </a:stretch>
        </p:blipFill>
        <p:spPr>
          <a:xfrm>
            <a:off x="7867206" y="1298090"/>
            <a:ext cx="2124508" cy="4604473"/>
          </a:xfrm>
          <a:prstGeom prst="rect">
            <a:avLst/>
          </a:prstGeom>
        </p:spPr>
      </p:pic>
      <p:pic>
        <p:nvPicPr>
          <p:cNvPr id="15" name="图片 14" descr="3654bc2d729e33c1ccc49514734fbf0"/>
          <p:cNvPicPr/>
          <p:nvPr/>
        </p:nvPicPr>
        <p:blipFill>
          <a:blip r:embed="rId4"/>
          <a:stretch>
            <a:fillRect/>
          </a:stretch>
        </p:blipFill>
        <p:spPr>
          <a:xfrm>
            <a:off x="5040305" y="1350463"/>
            <a:ext cx="2116166" cy="4586495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1339595" y="2601119"/>
            <a:ext cx="9144000" cy="165576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zh-CN" altLang="en-US" sz="7200" dirty="0">
                <a:solidFill>
                  <a:schemeClr val="accent1"/>
                </a:solidFill>
                <a:latin typeface="HuXiaoBo-NanShen" panose="02010600030101010101" pitchFamily="2" charset="-122"/>
                <a:ea typeface="HuXiaoBo-NanShen" panose="02010600030101010101" pitchFamily="2" charset="-122"/>
                <a:cs typeface="HuXiaoBo-NanShen" panose="02010600030101010101" pitchFamily="2" charset="-122"/>
              </a:rPr>
              <a:t>感谢观看</a:t>
            </a:r>
            <a:endParaRPr lang="en-US" altLang="zh-CN" sz="7200" dirty="0">
              <a:solidFill>
                <a:schemeClr val="accent1"/>
              </a:solidFill>
              <a:latin typeface="HuXiaoBo-NanShen" panose="02010600030101010101" pitchFamily="2" charset="-122"/>
              <a:ea typeface="HuXiaoBo-NanShen" panose="02010600030101010101" pitchFamily="2" charset="-122"/>
              <a:cs typeface="HuXiaoBo-NanShen" panose="0201060003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en-US" altLang="zh-CN" sz="3600" kern="1400" spc="750" dirty="0">
                <a:solidFill>
                  <a:schemeClr val="accent1"/>
                </a:solidFill>
                <a:latin typeface="HuXiaoBo-NanShen" panose="02010600030101010101" pitchFamily="2" charset="-122"/>
                <a:ea typeface="HuXiaoBo-NanShen" panose="02010600030101010101" pitchFamily="2" charset="-122"/>
                <a:cs typeface="HuXiaoBo-NanShen" panose="02010600030101010101" pitchFamily="2" charset="-122"/>
              </a:rPr>
              <a:t>THANKS</a:t>
            </a:r>
            <a:endParaRPr lang="zh-CN" altLang="en-US" sz="3600" kern="1400" spc="750" dirty="0">
              <a:solidFill>
                <a:schemeClr val="accent1"/>
              </a:solidFill>
              <a:latin typeface="HuXiaoBo-NanShen" panose="02010600030101010101" pitchFamily="2" charset="-122"/>
              <a:ea typeface="HuXiaoBo-NanShen" panose="02010600030101010101" pitchFamily="2" charset="-122"/>
              <a:cs typeface="HuXiaoBo-NanShen" panose="02010600030101010101" pitchFamily="2" charset="-122"/>
            </a:endParaRPr>
          </a:p>
        </p:txBody>
      </p:sp>
    </p:spTree>
  </p:cSld>
  <p:clrMapOvr>
    <a:masterClrMapping/>
  </p:clrMapOvr>
  <p:transition spd="slow" advTm="0">
    <p:push dir="u"/>
  </p:transition>
</p:sld>
</file>

<file path=ppt/tags/tag1.xml><?xml version="1.0" encoding="utf-8"?>
<p:tagLst xmlns:p="http://schemas.openxmlformats.org/presentationml/2006/main">
  <p:tag name="KSO_WM_UNIT_PLACING_PICTURE_USER_VIEWPORT" val="{&quot;height&quot;:10800,&quot;width&quot;:19195.2}"/>
</p:tagLst>
</file>

<file path=ppt/tags/tag2.xml><?xml version="1.0" encoding="utf-8"?>
<p:tagLst xmlns:p="http://schemas.openxmlformats.org/presentationml/2006/main">
  <p:tag name="KSO_WM_DIAGRAM_VIRTUALLY_FRAME" val="{&quot;height&quot;:376.20346456692914,&quot;left&quot;:388.6544881889764,&quot;top&quot;:121.14826771653543,&quot;width&quot;:537.1525984251969}"/>
</p:tagLst>
</file>

<file path=ppt/tags/tag3.xml><?xml version="1.0" encoding="utf-8"?>
<p:tagLst xmlns:p="http://schemas.openxmlformats.org/presentationml/2006/main">
  <p:tag name="KSO_WM_DIAGRAM_VIRTUALLY_FRAME" val="{&quot;height&quot;:376.20346456692914,&quot;left&quot;:388.6544881889764,&quot;top&quot;:121.14826771653543,&quot;width&quot;:537.1525984251969}"/>
</p:tagLst>
</file>

<file path=ppt/tags/tag4.xml><?xml version="1.0" encoding="utf-8"?>
<p:tagLst xmlns:p="http://schemas.openxmlformats.org/presentationml/2006/main">
  <p:tag name="KSO_WM_DIAGRAM_VIRTUALLY_FRAME" val="{&quot;height&quot;:376.20346456692914,&quot;left&quot;:388.6544881889764,&quot;top&quot;:121.14826771653543,&quot;width&quot;:537.1525984251969}"/>
</p:tagLst>
</file>

<file path=ppt/tags/tag5.xml><?xml version="1.0" encoding="utf-8"?>
<p:tagLst xmlns:p="http://schemas.openxmlformats.org/presentationml/2006/main">
  <p:tag name="KSO_WM_DIAGRAM_VIRTUALLY_FRAME" val="{&quot;height&quot;:376.20346456692914,&quot;left&quot;:388.6544881889764,&quot;top&quot;:121.14826771653543,&quot;width&quot;:537.1525984251969}"/>
</p:tagLst>
</file>

<file path=ppt/tags/tag6.xml><?xml version="1.0" encoding="utf-8"?>
<p:tagLst xmlns:p="http://schemas.openxmlformats.org/presentationml/2006/main">
  <p:tag name="KSO_WM_DIAGRAM_VIRTUALLY_FRAME" val="{&quot;height&quot;:376.20346456692914,&quot;left&quot;:388.6544881889764,&quot;top&quot;:121.14826771653543,&quot;width&quot;:537.1525984251969}"/>
</p:tagLst>
</file>

<file path=ppt/tags/tag7.xml><?xml version="1.0" encoding="utf-8"?>
<p:tagLst xmlns:p="http://schemas.openxmlformats.org/presentationml/2006/main">
  <p:tag name="KSO_WM_DIAGRAM_VIRTUALLY_FRAME" val="{&quot;height&quot;:376.20346456692914,&quot;left&quot;:388.6544881889764,&quot;top&quot;:121.14826771653543,&quot;width&quot;:537.1525984251969}"/>
</p:tagLst>
</file>

<file path=ppt/tags/tag8.xml><?xml version="1.0" encoding="utf-8"?>
<p:tagLst xmlns:p="http://schemas.openxmlformats.org/presentationml/2006/main">
  <p:tag name="KSO_WM_DIAGRAM_VIRTUALLY_FRAME" val="{&quot;height&quot;:376.20346456692914,&quot;left&quot;:388.6544881889764,&quot;top&quot;:121.14826771653543,&quot;width&quot;:537.1525984251969}"/>
</p:tagLst>
</file>

<file path=ppt/tags/tag9.xml><?xml version="1.0" encoding="utf-8"?>
<p:tagLst xmlns:p="http://schemas.openxmlformats.org/presentationml/2006/main">
  <p:tag name="KSO_WM_DIAGRAM_VIRTUALLY_FRAME" val="{&quot;height&quot;:376.20346456692914,&quot;left&quot;:388.6544881889764,&quot;top&quot;:121.14826771653543,&quot;width&quot;:537.1525984251969}"/>
</p:tagLst>
</file>

<file path=ppt/tags/tag10.xml><?xml version="1.0" encoding="utf-8"?>
<p:tagLst xmlns:p="http://schemas.openxmlformats.org/presentationml/2006/main">
  <p:tag name="KSO_WM_DIAGRAM_VIRTUALLY_FRAME" val="{&quot;height&quot;:376.20346456692914,&quot;left&quot;:388.6544881889764,&quot;top&quot;:121.14826771653543,&quot;width&quot;:537.1525984251969}"/>
</p:tagLst>
</file>

<file path=ppt/tags/tag11.xml><?xml version="1.0" encoding="utf-8"?>
<p:tagLst xmlns:p="http://schemas.openxmlformats.org/presentationml/2006/main">
  <p:tag name="KSO_WM_DIAGRAM_VIRTUALLY_FRAME" val="{&quot;height&quot;:376.20346456692914,&quot;left&quot;:388.6544881889764,&quot;top&quot;:121.14826771653543,&quot;width&quot;:537.1525984251969}"/>
</p:tagLst>
</file>

<file path=ppt/tags/tag12.xml><?xml version="1.0" encoding="utf-8"?>
<p:tagLst xmlns:p="http://schemas.openxmlformats.org/presentationml/2006/main">
  <p:tag name="KSO_WM_DIAGRAM_VIRTUALLY_FRAME" val="{&quot;height&quot;:376.20346456692914,&quot;left&quot;:388.6544881889764,&quot;top&quot;:121.14826771653543,&quot;width&quot;:537.1525984251969}"/>
</p:tagLst>
</file>

<file path=ppt/tags/tag13.xml><?xml version="1.0" encoding="utf-8"?>
<p:tagLst xmlns:p="http://schemas.openxmlformats.org/presentationml/2006/main">
  <p:tag name="KSO_WM_DIAGRAM_VIRTUALLY_FRAME" val="{&quot;height&quot;:376.20346456692914,&quot;left&quot;:388.6544881889764,&quot;top&quot;:121.14826771653543,&quot;width&quot;:537.1525984251969}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COMMONDATA" val="eyJoZGlkIjoiMDllZWFmODEyMmQ5MDIxOTNkMTZlNWNmNjVmNjQ1NzE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1498</Words>
  <Application>WPS 演示</Application>
  <PresentationFormat>宽屏</PresentationFormat>
  <Paragraphs>101</Paragraphs>
  <Slides>17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8" baseType="lpstr">
      <vt:lpstr>Arial</vt:lpstr>
      <vt:lpstr>宋体</vt:lpstr>
      <vt:lpstr>Wingdings</vt:lpstr>
      <vt:lpstr>HuXiaoBo-NanShen</vt:lpstr>
      <vt:lpstr>华文新魏</vt:lpstr>
      <vt:lpstr>黑体</vt:lpstr>
      <vt:lpstr>等线</vt:lpstr>
      <vt:lpstr>微软雅黑</vt:lpstr>
      <vt:lpstr>Arial Unicode MS</vt:lpstr>
      <vt:lpstr>等线 Light</vt:lpstr>
      <vt:lpstr>Office 主题​​</vt:lpstr>
      <vt:lpstr>油机物联网解决方案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智慧厕所解决方案</dc:title>
  <dc:creator>2229455978@qq.com</dc:creator>
  <cp:lastModifiedBy>蔡成想</cp:lastModifiedBy>
  <cp:revision>106</cp:revision>
  <dcterms:created xsi:type="dcterms:W3CDTF">2021-07-29T06:35:00Z</dcterms:created>
  <dcterms:modified xsi:type="dcterms:W3CDTF">2025-09-15T21:33:04Z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F5BD671B64584C76BBA3FE90A7F768AC</vt:lpwstr>
  </property>
  <property fmtid="{D5CDD505-2E9C-101B-9397-08002B2CF9AE}" pid="3" name="KSOProductBuildVer">
    <vt:lpwstr>2052-12.1.0.22529</vt:lpwstr>
  </property>
</Properties>
</file>