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7"/>
  </p:notesMasterIdLst>
  <p:sldIdLst>
    <p:sldId id="257" r:id="rId3"/>
    <p:sldId id="256" r:id="rId4"/>
    <p:sldId id="297" r:id="rId5"/>
    <p:sldId id="259" r:id="rId6"/>
    <p:sldId id="323" r:id="rId8"/>
    <p:sldId id="358" r:id="rId9"/>
    <p:sldId id="260" r:id="rId10"/>
    <p:sldId id="372" r:id="rId11"/>
    <p:sldId id="272" r:id="rId12"/>
    <p:sldId id="340" r:id="rId13"/>
    <p:sldId id="285" r:id="rId14"/>
    <p:sldId id="286" r:id="rId15"/>
    <p:sldId id="289" r:id="rId16"/>
    <p:sldId id="277" r:id="rId17"/>
    <p:sldId id="282" r:id="rId18"/>
    <p:sldId id="279" r:id="rId19"/>
    <p:sldId id="293" r:id="rId20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6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05"/>
    <p:restoredTop sz="94694"/>
  </p:normalViewPr>
  <p:slideViewPr>
    <p:cSldViewPr snapToGrid="0" snapToObjects="1">
      <p:cViewPr varScale="1">
        <p:scale>
          <a:sx n="133" d="100"/>
          <a:sy n="133" d="100"/>
        </p:scale>
        <p:origin x="672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4" Type="http://schemas.openxmlformats.org/officeDocument/2006/relationships/tags" Target="tags/tag3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AE2B40-A01A-CF42-94ED-A945588F2CC3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CB2D7C-B854-9D49-A4DD-3760EA210D5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B2D7C-B854-9D49-A4DD-3760EA210D5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B2D7C-B854-9D49-A4DD-3760EA210D5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CB2D7C-B854-9D49-A4DD-3760EA210D5C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  <p:transition spd="slow" advTm="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microsoft.com/office/2007/relationships/hdphoto" Target="../media/image2.wdp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 contrast="40000"/>
                    </a14:imgEffect>
                    <a14:imgEffect>
                      <a14:colorTemperature colorTemp="3638"/>
                    </a14:imgEffect>
                    <a14:imgEffect>
                      <a14:saturation sat="126000"/>
                    </a14:imgEffect>
                  </a14:imgLayer>
                </a14:imgProps>
              </a:ext>
            </a:extLst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953C6A-73F1-604C-8019-CF27E39620D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84BCD3-64EB-2149-AA00-EF6FADE5339D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0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png"/><Relationship Id="rId8" Type="http://schemas.openxmlformats.org/officeDocument/2006/relationships/image" Target="../media/image13.png"/><Relationship Id="rId7" Type="http://schemas.openxmlformats.org/officeDocument/2006/relationships/image" Target="../media/image12.png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0" Type="http://schemas.openxmlformats.org/officeDocument/2006/relationships/slideLayout" Target="../slideLayouts/slideLayout1.xml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.png"/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1" Type="http://schemas.openxmlformats.org/officeDocument/2006/relationships/tags" Target="../tags/tag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2.jpeg"/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>
            <p:custDataLst>
              <p:tags r:id="rId1"/>
            </p:custData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07365" y="1295400"/>
            <a:ext cx="10022205" cy="182435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ctr"/>
            <a:r>
              <a:rPr kumimoji="1" lang="zh-CN" altLang="en-US" sz="5400" dirty="0">
                <a:solidFill>
                  <a:schemeClr val="accent3">
                    <a:lumMod val="20000"/>
                    <a:lumOff val="80000"/>
                  </a:schemeClr>
                </a:solidFill>
                <a:latin typeface="HuXiaoBo-NanShen" panose="02010600030101010101" pitchFamily="2" charset="-122"/>
                <a:ea typeface="HuXiaoBo-NanShen" panose="02010600030101010101" pitchFamily="2" charset="-122"/>
                <a:cs typeface="HuXiaoBo-NanShen" panose="02010600030101010101" pitchFamily="2" charset="-122"/>
              </a:rPr>
              <a:t>油机物联网解决方案</a:t>
            </a:r>
            <a:endParaRPr kumimoji="1" lang="zh-CN" altLang="en-US" sz="5400" dirty="0">
              <a:solidFill>
                <a:schemeClr val="accent3">
                  <a:lumMod val="20000"/>
                  <a:lumOff val="80000"/>
                </a:schemeClr>
              </a:solidFill>
              <a:latin typeface="HuXiaoBo-NanShen" panose="02010600030101010101" pitchFamily="2" charset="-122"/>
              <a:ea typeface="HuXiaoBo-NanShen" panose="02010600030101010101" pitchFamily="2" charset="-122"/>
              <a:cs typeface="HuXiaoBo-NanShen" panose="02010600030101010101" pitchFamily="2" charset="-122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703195" y="3930650"/>
            <a:ext cx="8351520" cy="55626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  <a:scene3d>
              <a:camera prst="orthographicFront"/>
              <a:lightRig rig="threePt" dir="t"/>
            </a:scene3d>
          </a:bodyPr>
          <a:lstStyle/>
          <a:p>
            <a:pPr algn="l"/>
            <a:r>
              <a:rPr kumimoji="1" lang="en-US" altLang="zh-CN" dirty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——</a:t>
            </a:r>
            <a:r>
              <a:rPr kumimoji="1" lang="zh-CN" altLang="en-US" dirty="0"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华文新魏" panose="02010800040101010101" charset="-122"/>
                <a:ea typeface="华文新魏" panose="02010800040101010101" charset="-122"/>
                <a:cs typeface="华文新魏" panose="02010800040101010101" charset="-122"/>
              </a:rPr>
              <a:t>物联网为传统行业赋能，让传统产品更加智能</a:t>
            </a:r>
            <a:endParaRPr kumimoji="1" lang="zh-CN" altLang="en-US" dirty="0">
              <a:solidFill>
                <a:schemeClr val="bg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华文新魏" panose="02010800040101010101" charset="-122"/>
              <a:ea typeface="华文新魏" panose="02010800040101010101" charset="-122"/>
              <a:cs typeface="华文新魏" panose="02010800040101010101" charset="-122"/>
            </a:endParaRPr>
          </a:p>
        </p:txBody>
      </p:sp>
      <p:pic>
        <p:nvPicPr>
          <p:cNvPr id="7" name="图片 6" descr="黑暗里有星球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0149" y="428012"/>
            <a:ext cx="6001975" cy="6001975"/>
          </a:xfrm>
          <a:prstGeom prst="rect">
            <a:avLst/>
          </a:prstGeom>
        </p:spPr>
      </p:pic>
      <p:sp>
        <p:nvSpPr>
          <p:cNvPr id="8" name="副标题 2"/>
          <p:cNvSpPr txBox="1"/>
          <p:nvPr/>
        </p:nvSpPr>
        <p:spPr>
          <a:xfrm>
            <a:off x="507637" y="6178425"/>
            <a:ext cx="4163218" cy="5031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kumimoji="1" lang="zh-CN" altLang="en-US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广州通微智慧科技有限公司</a:t>
            </a:r>
            <a:endParaRPr kumimoji="1" lang="zh-CN" altLang="en-US" sz="20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 advTm="0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副标题 2"/>
          <p:cNvSpPr>
            <a:spLocks noGrp="1"/>
          </p:cNvSpPr>
          <p:nvPr>
            <p:ph type="subTitle" idx="1"/>
          </p:nvPr>
        </p:nvSpPr>
        <p:spPr>
          <a:xfrm>
            <a:off x="694572" y="1157747"/>
            <a:ext cx="10799805" cy="526185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pPr algn="l">
              <a:lnSpc>
                <a:spcPct val="150000"/>
              </a:lnSpc>
            </a:pPr>
            <a:r>
              <a:rPr kumimoji="1" lang="zh-CN" altLang="en-US" sz="2800" dirty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引言</a:t>
            </a:r>
            <a:endParaRPr kumimoji="1" lang="en-US" altLang="zh-CN" sz="2800" dirty="0">
              <a:solidFill>
                <a:schemeClr val="accent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>
              <a:lnSpc>
                <a:spcPct val="150000"/>
              </a:lnSpc>
            </a:pPr>
            <a:r>
              <a:rPr kumimoji="1" lang="zh-CN" altLang="en-US" sz="2000" dirty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物联网已经广泛应用于各个领域。世界也在慢慢地将物联网转变为万物互联。据悉，到</a:t>
            </a:r>
            <a:r>
              <a:rPr lang="en-US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2022</a:t>
            </a:r>
            <a:r>
              <a:rPr lang="zh-CN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年，全球物联网技术支出预计将达到</a:t>
            </a:r>
            <a:r>
              <a:rPr lang="en-US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1.2</a:t>
            </a:r>
            <a:r>
              <a:rPr lang="zh-CN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万亿美元，</a:t>
            </a:r>
            <a:r>
              <a:rPr lang="en-US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2017-2022</a:t>
            </a:r>
            <a:r>
              <a:rPr lang="zh-CN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年复合增长率为</a:t>
            </a:r>
            <a:r>
              <a:rPr lang="en-US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13.6%</a:t>
            </a:r>
            <a:r>
              <a:rPr lang="zh-CN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en-US" altLang="zh-CN" sz="20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zh-CN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物联网的发展过程可以简单地分为几个阶段时代：当我们的无线通信技术物联网已经成型，进入</a:t>
            </a:r>
            <a:r>
              <a:rPr lang="en-US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4G</a:t>
            </a:r>
            <a:r>
              <a:rPr lang="zh-CN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时代，大家开始接触物联网。</a:t>
            </a:r>
            <a:r>
              <a:rPr lang="en-US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5G</a:t>
            </a:r>
            <a:r>
              <a:rPr lang="zh-CN" altLang="zh-CN" sz="20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时代将是互联网大爆发的时代。在不久的将来，物联网将继续在各行业快速发展，并被大规模采用。企业可以利用互联网的力量销售先进的物联网设备，获得经济效益。</a:t>
            </a:r>
            <a:endParaRPr lang="zh-CN" altLang="zh-CN" sz="20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9" name="图片 28" descr="图片包含 图标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图片 4" descr="形状, 矩形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6909" y="2467917"/>
            <a:ext cx="5715000" cy="14605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619625" y="3142344"/>
            <a:ext cx="2949699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一、项目背景</a:t>
            </a:r>
            <a:endParaRPr kumimoji="1" lang="zh-CN" altLang="en-US" sz="3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 advTm="0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1596390"/>
            <a:ext cx="12192000" cy="3818255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文本框 3"/>
          <p:cNvSpPr txBox="1"/>
          <p:nvPr/>
        </p:nvSpPr>
        <p:spPr>
          <a:xfrm>
            <a:off x="583565" y="1587500"/>
            <a:ext cx="1014095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2095" algn="l" fontAlgn="auto">
              <a:lnSpc>
                <a:spcPct val="150000"/>
              </a:lnSpc>
            </a:pP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当前油机室的通风散热存在较大问题，过热是油机运行时的重大安全隐患</a:t>
            </a:r>
            <a:r>
              <a:rPr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。</a:t>
            </a:r>
            <a:endParaRPr kumimoji="1" lang="zh-CN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58850" y="358775"/>
            <a:ext cx="323278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dirty="0">
                <a:solidFill>
                  <a:srgbClr val="0096D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需求分析</a:t>
            </a:r>
            <a:endParaRPr kumimoji="1" lang="zh-CN" altLang="en-US" sz="4000" dirty="0">
              <a:solidFill>
                <a:srgbClr val="0096D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83311" y="369213"/>
            <a:ext cx="216000" cy="720000"/>
          </a:xfrm>
          <a:prstGeom prst="rect">
            <a:avLst/>
          </a:prstGeom>
          <a:solidFill>
            <a:srgbClr val="0096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83565" y="2252345"/>
            <a:ext cx="918718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52095" algn="l" fontAlgn="auto">
              <a:lnSpc>
                <a:spcPct val="150000"/>
              </a:lnSpc>
            </a:pP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油机的控制全靠手动，时效慢，市电停电时对生产有较大影响</a:t>
            </a:r>
            <a:r>
              <a:rPr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。</a:t>
            </a:r>
            <a:endParaRPr kumimoji="1" lang="zh-CN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83565" y="2917190"/>
            <a:ext cx="533717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252095" algn="l" fontAlgn="auto">
              <a:lnSpc>
                <a:spcPct val="150000"/>
              </a:lnSpc>
            </a:pP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、油机房部分</a:t>
            </a:r>
            <a:r>
              <a:rPr 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房屋结构和摆放，需要优化调整</a:t>
            </a:r>
            <a:r>
              <a:rPr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。</a:t>
            </a:r>
            <a:endParaRPr kumimoji="1" lang="zh-CN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03275" y="3582035"/>
            <a:ext cx="669861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、无法远程集中管理</a:t>
            </a:r>
            <a:endParaRPr kumimoji="1" lang="zh-CN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99465" y="4246880"/>
            <a:ext cx="620077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任何调整都需要人员到现场处理，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维护成本高</a:t>
            </a:r>
            <a:endParaRPr kumimoji="1" lang="zh-CN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9" name="图片 28" descr="图片包含 图标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1598295"/>
            <a:ext cx="12192000" cy="4363085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文本框 3"/>
          <p:cNvSpPr txBox="1"/>
          <p:nvPr/>
        </p:nvSpPr>
        <p:spPr>
          <a:xfrm>
            <a:off x="583565" y="1587500"/>
            <a:ext cx="497840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、实现油机运行时自动启动通风换气</a:t>
            </a:r>
            <a:endParaRPr kumimoji="1" lang="zh-CN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58850" y="358775"/>
            <a:ext cx="48133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dirty="0">
                <a:solidFill>
                  <a:srgbClr val="0096D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项目目标</a:t>
            </a:r>
            <a:endParaRPr kumimoji="1" lang="zh-CN" altLang="en-US" sz="4000" dirty="0">
              <a:solidFill>
                <a:srgbClr val="0096D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83311" y="369213"/>
            <a:ext cx="216000" cy="720000"/>
          </a:xfrm>
          <a:prstGeom prst="rect">
            <a:avLst/>
          </a:prstGeom>
          <a:solidFill>
            <a:srgbClr val="0096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83565" y="2252345"/>
            <a:ext cx="559689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、实现市电停电时自动启动油机发电</a:t>
            </a:r>
            <a:endParaRPr kumimoji="1" lang="zh-CN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83565" y="2917190"/>
            <a:ext cx="559562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、实现油机的油量控制，缺油时自动上油</a:t>
            </a:r>
            <a:endParaRPr kumimoji="1" lang="zh-CN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83565" y="3582035"/>
            <a:ext cx="1103757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、实现油机的故障后备功能，需要油机运行时，如果主油机故障，可以启动备油机工作</a:t>
            </a:r>
            <a:endParaRPr kumimoji="1" lang="en-US" altLang="zh-CN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83565" y="4246880"/>
            <a:ext cx="595122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设备异常报警提醒管理人员</a:t>
            </a:r>
            <a:endParaRPr kumimoji="1" lang="zh-CN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84200" y="4967605"/>
            <a:ext cx="600773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、油机，通风等设备可远程管理</a:t>
            </a:r>
            <a:endParaRPr kumimoji="1" lang="zh-CN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84200" y="5688330"/>
            <a:ext cx="868616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7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、数字化系统可记录设备运行情况，故障运维情况，实现统计分析</a:t>
            </a:r>
            <a:endParaRPr kumimoji="1" lang="zh-CN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9" name="图片 8" descr="图片包含 图标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图片 4" descr="形状, 矩形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7045" y="2458085"/>
            <a:ext cx="7384415" cy="146050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124960" y="3142615"/>
            <a:ext cx="632333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二、方案设计</a:t>
            </a:r>
            <a:endParaRPr kumimoji="1" lang="zh-CN" altLang="en-US" sz="3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 advTm="0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7260"/>
            <a:ext cx="12192000" cy="4404995"/>
          </a:xfrm>
          <a:prstGeom prst="rect">
            <a:avLst/>
          </a:prstGeom>
          <a:ln w="254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副标题 3"/>
          <p:cNvSpPr>
            <a:spLocks noGrp="1"/>
          </p:cNvSpPr>
          <p:nvPr>
            <p:ph type="subTitle" idx="1"/>
          </p:nvPr>
        </p:nvSpPr>
        <p:spPr>
          <a:xfrm>
            <a:off x="967740" y="400050"/>
            <a:ext cx="4505960" cy="685800"/>
          </a:xfrm>
        </p:spPr>
        <p:txBody>
          <a:bodyPr anchor="t">
            <a:noAutofit/>
          </a:bodyPr>
          <a:lstStyle/>
          <a:p>
            <a:pPr algn="l"/>
            <a:r>
              <a:rPr lang="zh-CN" altLang="en-US" sz="4000" dirty="0">
                <a:solidFill>
                  <a:srgbClr val="0096D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油机自动控制</a:t>
            </a:r>
            <a:endParaRPr lang="zh-CN" altLang="en-US" sz="4000" dirty="0">
              <a:solidFill>
                <a:srgbClr val="0096D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3311" y="364858"/>
            <a:ext cx="216000" cy="720000"/>
          </a:xfrm>
          <a:prstGeom prst="rect">
            <a:avLst/>
          </a:prstGeom>
          <a:solidFill>
            <a:srgbClr val="009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kumimoji="1" lang="zh-CN" altLang="en-US" dirty="0">
              <a:solidFill>
                <a:srgbClr val="0096DB"/>
              </a:solidFill>
            </a:endParaRPr>
          </a:p>
        </p:txBody>
      </p:sp>
      <p:pic>
        <p:nvPicPr>
          <p:cNvPr id="21" name="图片 20" descr="云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5560" y="930910"/>
            <a:ext cx="1875155" cy="1029335"/>
          </a:xfrm>
          <a:prstGeom prst="rect">
            <a:avLst/>
          </a:prstGeom>
        </p:spPr>
      </p:pic>
      <p:pic>
        <p:nvPicPr>
          <p:cNvPr id="16" name="图片 15" descr="水阀"/>
          <p:cNvPicPr>
            <a:picLocks noChangeAspect="1"/>
          </p:cNvPicPr>
          <p:nvPr/>
        </p:nvPicPr>
        <p:blipFill>
          <a:blip r:embed="rId2"/>
          <a:srcRect l="18611" t="19967" r="19289" b="19956"/>
          <a:stretch>
            <a:fillRect/>
          </a:stretch>
        </p:blipFill>
        <p:spPr>
          <a:xfrm>
            <a:off x="1448435" y="4561205"/>
            <a:ext cx="1122045" cy="1085850"/>
          </a:xfrm>
          <a:prstGeom prst="rect">
            <a:avLst/>
          </a:prstGeom>
        </p:spPr>
      </p:pic>
      <p:pic>
        <p:nvPicPr>
          <p:cNvPr id="5" name="图片 4" descr="水质传感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8180" y="5269865"/>
            <a:ext cx="800100" cy="800100"/>
          </a:xfrm>
          <a:prstGeom prst="rect">
            <a:avLst/>
          </a:prstGeom>
        </p:spPr>
      </p:pic>
      <p:cxnSp>
        <p:nvCxnSpPr>
          <p:cNvPr id="35" name="直接连接符 34"/>
          <p:cNvCxnSpPr/>
          <p:nvPr/>
        </p:nvCxnSpPr>
        <p:spPr>
          <a:xfrm flipH="1" flipV="1">
            <a:off x="9803130" y="6122035"/>
            <a:ext cx="3810" cy="1524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15" name="图片 14" descr="中性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9145" y="3229610"/>
            <a:ext cx="2401570" cy="748030"/>
          </a:xfrm>
          <a:prstGeom prst="rect">
            <a:avLst/>
          </a:prstGeom>
        </p:spPr>
      </p:pic>
      <p:cxnSp>
        <p:nvCxnSpPr>
          <p:cNvPr id="20" name="直接连接符 19"/>
          <p:cNvCxnSpPr/>
          <p:nvPr/>
        </p:nvCxnSpPr>
        <p:spPr>
          <a:xfrm>
            <a:off x="5245735" y="3780155"/>
            <a:ext cx="0" cy="1499870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4969510" y="3780155"/>
            <a:ext cx="0" cy="1165860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H="1">
            <a:off x="2570480" y="4946015"/>
            <a:ext cx="2399030" cy="6985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42" name="圆角矩形 41"/>
          <p:cNvSpPr/>
          <p:nvPr/>
        </p:nvSpPr>
        <p:spPr>
          <a:xfrm>
            <a:off x="3639820" y="6137275"/>
            <a:ext cx="1104900" cy="275590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sz="1400">
                <a:solidFill>
                  <a:schemeClr val="bg1"/>
                </a:solidFill>
                <a:sym typeface="+mn-ea"/>
              </a:rPr>
              <a:t>油位传感器</a:t>
            </a:r>
            <a:endParaRPr lang="zh-CN" altLang="en-US" sz="1400"/>
          </a:p>
        </p:txBody>
      </p:sp>
      <p:sp>
        <p:nvSpPr>
          <p:cNvPr id="43" name="圆角矩形 42"/>
          <p:cNvSpPr/>
          <p:nvPr/>
        </p:nvSpPr>
        <p:spPr>
          <a:xfrm>
            <a:off x="1130935" y="4115435"/>
            <a:ext cx="1589405" cy="275590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bg1"/>
                </a:solidFill>
                <a:sym typeface="+mn-ea"/>
              </a:rPr>
              <a:t>油路开关电磁阀</a:t>
            </a:r>
            <a:endParaRPr lang="zh-CN" altLang="en-US" sz="1400"/>
          </a:p>
        </p:txBody>
      </p:sp>
      <p:sp>
        <p:nvSpPr>
          <p:cNvPr id="44" name="圆角矩形 43"/>
          <p:cNvSpPr/>
          <p:nvPr/>
        </p:nvSpPr>
        <p:spPr>
          <a:xfrm>
            <a:off x="5473700" y="503555"/>
            <a:ext cx="1125220" cy="275590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lvl="0" algn="ctr">
              <a:buClrTx/>
              <a:buSzTx/>
              <a:buFontTx/>
            </a:pPr>
            <a:r>
              <a:rPr lang="zh-CN" altLang="en-US" sz="1400">
                <a:solidFill>
                  <a:schemeClr val="bg1"/>
                </a:solidFill>
                <a:sym typeface="+mn-ea"/>
              </a:rPr>
              <a:t>中心服务器</a:t>
            </a:r>
            <a:endParaRPr lang="zh-CN" altLang="en-US" sz="1400"/>
          </a:p>
        </p:txBody>
      </p:sp>
      <p:sp>
        <p:nvSpPr>
          <p:cNvPr id="45" name="圆角矩形 44"/>
          <p:cNvSpPr/>
          <p:nvPr/>
        </p:nvSpPr>
        <p:spPr>
          <a:xfrm>
            <a:off x="4219575" y="2650490"/>
            <a:ext cx="1433830" cy="57912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bg1"/>
                </a:solidFill>
                <a:sym typeface="+mn-ea"/>
              </a:rPr>
              <a:t>边缘网关，以太网/4G传输</a:t>
            </a:r>
            <a:endParaRPr lang="zh-CN" altLang="en-US" sz="1400"/>
          </a:p>
        </p:txBody>
      </p:sp>
      <p:sp>
        <p:nvSpPr>
          <p:cNvPr id="46" name="圆角矩形 45"/>
          <p:cNvSpPr/>
          <p:nvPr/>
        </p:nvSpPr>
        <p:spPr>
          <a:xfrm>
            <a:off x="7176135" y="741045"/>
            <a:ext cx="2630805" cy="1077595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l"/>
            <a:r>
              <a:rPr lang="zh-CN" altLang="en-US" sz="1400">
                <a:solidFill>
                  <a:schemeClr val="bg1"/>
                </a:solidFill>
                <a:sym typeface="+mn-ea"/>
              </a:rPr>
              <a:t>软件平台及时掌握油机运行状态，</a:t>
            </a:r>
            <a:r>
              <a:rPr lang="zh-CN" altLang="en-US" sz="1400">
                <a:solidFill>
                  <a:schemeClr val="bg1"/>
                </a:solidFill>
                <a:sym typeface="+mn-ea"/>
              </a:rPr>
              <a:t>油位状况，实时监控</a:t>
            </a:r>
            <a:r>
              <a:rPr lang="zh-CN" altLang="en-US" sz="1400">
                <a:solidFill>
                  <a:schemeClr val="bg1"/>
                </a:solidFill>
                <a:sym typeface="+mn-ea"/>
              </a:rPr>
              <a:t>排风机，卷闸门等油机室环境状况，集中管理，远程控制，</a:t>
            </a:r>
            <a:endParaRPr lang="zh-CN" altLang="en-US" sz="1400"/>
          </a:p>
        </p:txBody>
      </p:sp>
      <p:sp>
        <p:nvSpPr>
          <p:cNvPr id="47" name="圆角矩形 46"/>
          <p:cNvSpPr/>
          <p:nvPr/>
        </p:nvSpPr>
        <p:spPr>
          <a:xfrm>
            <a:off x="1263650" y="5779135"/>
            <a:ext cx="1456690" cy="73279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lvl="0" algn="l">
              <a:buClrTx/>
              <a:buSzTx/>
              <a:buFontTx/>
            </a:pPr>
            <a:r>
              <a:rPr lang="zh-CN" altLang="en-US" sz="1400">
                <a:solidFill>
                  <a:schemeClr val="bg1"/>
                </a:solidFill>
                <a:sym typeface="+mn-ea"/>
              </a:rPr>
              <a:t>网关本地控制，缺油自动补充，油满自动停止</a:t>
            </a:r>
            <a:endParaRPr lang="zh-CN" altLang="en-US" sz="1400"/>
          </a:p>
        </p:txBody>
      </p:sp>
      <p:pic>
        <p:nvPicPr>
          <p:cNvPr id="56" name="图片 55" descr="排风机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55555" y="3317875"/>
            <a:ext cx="923925" cy="923925"/>
          </a:xfrm>
          <a:prstGeom prst="rect">
            <a:avLst/>
          </a:prstGeom>
        </p:spPr>
      </p:pic>
      <p:pic>
        <p:nvPicPr>
          <p:cNvPr id="57" name="图片 56" descr="卷帘门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94900" y="4624705"/>
            <a:ext cx="1084580" cy="723265"/>
          </a:xfrm>
          <a:prstGeom prst="rect">
            <a:avLst/>
          </a:prstGeom>
        </p:spPr>
      </p:pic>
      <p:pic>
        <p:nvPicPr>
          <p:cNvPr id="48" name="图片 47" descr="万慧通温湿度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19055" y="5767070"/>
            <a:ext cx="737235" cy="725805"/>
          </a:xfrm>
          <a:prstGeom prst="rect">
            <a:avLst/>
          </a:prstGeom>
        </p:spPr>
      </p:pic>
      <p:cxnSp>
        <p:nvCxnSpPr>
          <p:cNvPr id="49" name="直接连接符 48"/>
          <p:cNvCxnSpPr/>
          <p:nvPr/>
        </p:nvCxnSpPr>
        <p:spPr>
          <a:xfrm>
            <a:off x="5843270" y="1960245"/>
            <a:ext cx="0" cy="1499870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0" name="圆角矩形 49"/>
          <p:cNvSpPr/>
          <p:nvPr/>
        </p:nvSpPr>
        <p:spPr>
          <a:xfrm>
            <a:off x="11340465" y="3511550"/>
            <a:ext cx="848360" cy="275590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排风机</a:t>
            </a:r>
            <a:endParaRPr lang="zh-CN" altLang="en-US" sz="1400"/>
          </a:p>
        </p:txBody>
      </p:sp>
      <p:sp>
        <p:nvSpPr>
          <p:cNvPr id="51" name="圆角矩形 50"/>
          <p:cNvSpPr/>
          <p:nvPr/>
        </p:nvSpPr>
        <p:spPr>
          <a:xfrm>
            <a:off x="11078210" y="4677410"/>
            <a:ext cx="1113790" cy="275590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自动卷闸门</a:t>
            </a:r>
            <a:endParaRPr lang="zh-CN" altLang="en-US" sz="1400"/>
          </a:p>
        </p:txBody>
      </p:sp>
      <p:sp>
        <p:nvSpPr>
          <p:cNvPr id="53" name="圆角矩形 52"/>
          <p:cNvSpPr/>
          <p:nvPr/>
        </p:nvSpPr>
        <p:spPr>
          <a:xfrm>
            <a:off x="11075035" y="5918835"/>
            <a:ext cx="1113790" cy="275590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/>
              <a:t>温湿度监测</a:t>
            </a:r>
            <a:endParaRPr lang="zh-CN" altLang="en-US" sz="1400"/>
          </a:p>
        </p:txBody>
      </p:sp>
      <p:pic>
        <p:nvPicPr>
          <p:cNvPr id="54" name="图片 53" descr="发电机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49545" y="5186680"/>
            <a:ext cx="1927225" cy="1544955"/>
          </a:xfrm>
          <a:prstGeom prst="rect">
            <a:avLst/>
          </a:prstGeom>
        </p:spPr>
      </p:pic>
      <p:cxnSp>
        <p:nvCxnSpPr>
          <p:cNvPr id="55" name="直接连接符 54"/>
          <p:cNvCxnSpPr/>
          <p:nvPr/>
        </p:nvCxnSpPr>
        <p:spPr>
          <a:xfrm>
            <a:off x="5843270" y="3787140"/>
            <a:ext cx="0" cy="1560830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58" name="圆角矩形 57"/>
          <p:cNvSpPr/>
          <p:nvPr/>
        </p:nvSpPr>
        <p:spPr>
          <a:xfrm>
            <a:off x="5923280" y="6539865"/>
            <a:ext cx="579120" cy="275590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sz="1400">
                <a:solidFill>
                  <a:schemeClr val="bg1"/>
                </a:solidFill>
                <a:sym typeface="+mn-ea"/>
              </a:rPr>
              <a:t>油机</a:t>
            </a:r>
            <a:endParaRPr lang="zh-CN" altLang="en-US" sz="1400"/>
          </a:p>
        </p:txBody>
      </p:sp>
      <p:sp>
        <p:nvSpPr>
          <p:cNvPr id="59" name="圆角矩形 58"/>
          <p:cNvSpPr/>
          <p:nvPr/>
        </p:nvSpPr>
        <p:spPr>
          <a:xfrm>
            <a:off x="5843270" y="4391025"/>
            <a:ext cx="1332865" cy="73279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lvl="0" algn="l">
              <a:buClrTx/>
              <a:buSzTx/>
              <a:buFontTx/>
            </a:pPr>
            <a:r>
              <a:rPr lang="zh-CN" altLang="en-US" sz="1400"/>
              <a:t>运行状态监测，负载监测，远程控制</a:t>
            </a:r>
            <a:endParaRPr lang="zh-CN" altLang="en-US" sz="1400"/>
          </a:p>
        </p:txBody>
      </p:sp>
      <p:cxnSp>
        <p:nvCxnSpPr>
          <p:cNvPr id="60" name="直接连接符 59"/>
          <p:cNvCxnSpPr>
            <a:stCxn id="56" idx="1"/>
          </p:cNvCxnSpPr>
          <p:nvPr/>
        </p:nvCxnSpPr>
        <p:spPr>
          <a:xfrm flipH="1">
            <a:off x="6990715" y="3780155"/>
            <a:ext cx="3164840" cy="6985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5" name="肘形连接符 64"/>
          <p:cNvCxnSpPr/>
          <p:nvPr/>
        </p:nvCxnSpPr>
        <p:spPr>
          <a:xfrm>
            <a:off x="6598920" y="3977640"/>
            <a:ext cx="3395980" cy="1146175"/>
          </a:xfrm>
          <a:prstGeom prst="bentConnector3">
            <a:avLst>
              <a:gd name="adj1" fmla="val 50019"/>
            </a:avLst>
          </a:prstGeom>
          <a:ln w="254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 flipV="1">
            <a:off x="6590665" y="3787140"/>
            <a:ext cx="0" cy="197485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9" name="肘形连接符 68"/>
          <p:cNvCxnSpPr>
            <a:endCxn id="48" idx="1"/>
          </p:cNvCxnSpPr>
          <p:nvPr/>
        </p:nvCxnSpPr>
        <p:spPr>
          <a:xfrm>
            <a:off x="6404610" y="4241800"/>
            <a:ext cx="3814445" cy="1888490"/>
          </a:xfrm>
          <a:prstGeom prst="bentConnector3">
            <a:avLst>
              <a:gd name="adj1" fmla="val 44015"/>
            </a:avLst>
          </a:prstGeom>
          <a:ln w="254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70" name="直接连接符 69"/>
          <p:cNvCxnSpPr/>
          <p:nvPr/>
        </p:nvCxnSpPr>
        <p:spPr>
          <a:xfrm flipV="1">
            <a:off x="6398260" y="3780155"/>
            <a:ext cx="0" cy="473710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71" name="圆角矩形 70"/>
          <p:cNvSpPr/>
          <p:nvPr/>
        </p:nvSpPr>
        <p:spPr>
          <a:xfrm>
            <a:off x="8199120" y="5750560"/>
            <a:ext cx="1003300" cy="30226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lvl="0" algn="l">
              <a:buClrTx/>
              <a:buSzTx/>
              <a:buFontTx/>
            </a:pPr>
            <a:r>
              <a:rPr lang="zh-CN" altLang="en-US" sz="1400"/>
              <a:t>超温报警</a:t>
            </a:r>
            <a:endParaRPr lang="zh-CN" altLang="en-US" sz="1400"/>
          </a:p>
        </p:txBody>
      </p:sp>
      <p:sp>
        <p:nvSpPr>
          <p:cNvPr id="72" name="圆角矩形 71"/>
          <p:cNvSpPr/>
          <p:nvPr/>
        </p:nvSpPr>
        <p:spPr>
          <a:xfrm>
            <a:off x="8467090" y="4616450"/>
            <a:ext cx="1161415" cy="45212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lvl="0" algn="l">
              <a:buClrTx/>
              <a:buSzTx/>
              <a:buFontTx/>
            </a:pPr>
            <a:r>
              <a:rPr lang="zh-CN" altLang="en-US" sz="1400"/>
              <a:t>油机启动时联动卷闸门</a:t>
            </a:r>
            <a:endParaRPr lang="zh-CN" altLang="en-US" sz="1400"/>
          </a:p>
        </p:txBody>
      </p:sp>
      <p:sp>
        <p:nvSpPr>
          <p:cNvPr id="73" name="圆角矩形 72"/>
          <p:cNvSpPr/>
          <p:nvPr/>
        </p:nvSpPr>
        <p:spPr>
          <a:xfrm>
            <a:off x="8641715" y="3295015"/>
            <a:ext cx="1161415" cy="45212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lvl="0" algn="l">
              <a:buClrTx/>
              <a:buSzTx/>
              <a:buFontTx/>
            </a:pPr>
            <a:r>
              <a:rPr lang="zh-CN" altLang="en-US" sz="1400"/>
              <a:t>油机启动时联动排风机</a:t>
            </a:r>
            <a:endParaRPr lang="zh-CN" altLang="en-US" sz="1400"/>
          </a:p>
        </p:txBody>
      </p:sp>
      <p:pic>
        <p:nvPicPr>
          <p:cNvPr id="74" name="图片 73" descr="图片包含 图标&#10;&#10;描述已自动生成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26" name="副标题 25"/>
          <p:cNvSpPr>
            <a:spLocks noGrp="1"/>
          </p:cNvSpPr>
          <p:nvPr>
            <p:ph type="subTitle" idx="1"/>
          </p:nvPr>
        </p:nvSpPr>
        <p:spPr>
          <a:xfrm>
            <a:off x="481965" y="399415"/>
            <a:ext cx="4763135" cy="685800"/>
          </a:xfrm>
        </p:spPr>
        <p:txBody>
          <a:bodyPr anchor="t">
            <a:noAutofit/>
          </a:bodyPr>
          <a:p>
            <a:pPr algn="l"/>
            <a:r>
              <a:rPr lang="zh-CN" altLang="en-US" sz="4000" dirty="0">
                <a:solidFill>
                  <a:srgbClr val="0096D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油机热备</a:t>
            </a:r>
            <a:endParaRPr lang="zh-CN" altLang="en-US" sz="4000" dirty="0">
              <a:solidFill>
                <a:srgbClr val="0096D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97536" y="364223"/>
            <a:ext cx="216000" cy="720000"/>
          </a:xfrm>
          <a:prstGeom prst="rect">
            <a:avLst/>
          </a:prstGeom>
          <a:solidFill>
            <a:srgbClr val="0096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p>
            <a:pPr algn="ctr"/>
            <a:endParaRPr kumimoji="1" lang="zh-CN" altLang="en-US" dirty="0">
              <a:solidFill>
                <a:srgbClr val="0096DB"/>
              </a:solidFill>
            </a:endParaRPr>
          </a:p>
        </p:txBody>
      </p:sp>
      <p:pic>
        <p:nvPicPr>
          <p:cNvPr id="28" name="图片 27" descr="云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5430" y="1223645"/>
            <a:ext cx="1875155" cy="1029335"/>
          </a:xfrm>
          <a:prstGeom prst="rect">
            <a:avLst/>
          </a:prstGeom>
        </p:spPr>
      </p:pic>
      <p:cxnSp>
        <p:nvCxnSpPr>
          <p:cNvPr id="34" name="曲线连接符 33"/>
          <p:cNvCxnSpPr/>
          <p:nvPr/>
        </p:nvCxnSpPr>
        <p:spPr>
          <a:xfrm flipV="1">
            <a:off x="4834255" y="1947545"/>
            <a:ext cx="1763395" cy="1415415"/>
          </a:xfrm>
          <a:prstGeom prst="curvedConnector3">
            <a:avLst>
              <a:gd name="adj1" fmla="val 50018"/>
            </a:avLst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/>
          <p:cNvCxnSpPr/>
          <p:nvPr/>
        </p:nvCxnSpPr>
        <p:spPr>
          <a:xfrm flipH="1" flipV="1">
            <a:off x="9803130" y="6122035"/>
            <a:ext cx="3810" cy="1524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45" name="图片 44" descr="中性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1890" y="3229610"/>
            <a:ext cx="2401570" cy="748030"/>
          </a:xfrm>
          <a:prstGeom prst="rect">
            <a:avLst/>
          </a:prstGeom>
        </p:spPr>
      </p:pic>
      <p:sp>
        <p:nvSpPr>
          <p:cNvPr id="51" name="圆角矩形 50"/>
          <p:cNvSpPr/>
          <p:nvPr/>
        </p:nvSpPr>
        <p:spPr>
          <a:xfrm>
            <a:off x="6990715" y="863600"/>
            <a:ext cx="1125220" cy="275590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lvl="0" algn="ctr">
              <a:buClrTx/>
              <a:buSzTx/>
              <a:buFontTx/>
            </a:pPr>
            <a:r>
              <a:rPr lang="zh-CN" altLang="en-US" sz="1400">
                <a:solidFill>
                  <a:schemeClr val="bg1"/>
                </a:solidFill>
                <a:sym typeface="+mn-ea"/>
              </a:rPr>
              <a:t>中心服务器</a:t>
            </a:r>
            <a:endParaRPr lang="zh-CN" altLang="en-US" sz="1400"/>
          </a:p>
        </p:txBody>
      </p:sp>
      <p:sp>
        <p:nvSpPr>
          <p:cNvPr id="52" name="圆角矩形 51"/>
          <p:cNvSpPr/>
          <p:nvPr/>
        </p:nvSpPr>
        <p:spPr>
          <a:xfrm>
            <a:off x="3815715" y="2650490"/>
            <a:ext cx="1433830" cy="57912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bg1"/>
                </a:solidFill>
                <a:sym typeface="+mn-ea"/>
              </a:rPr>
              <a:t>边缘网关，以太网/4G传输</a:t>
            </a:r>
            <a:endParaRPr lang="zh-CN" altLang="en-US" sz="1400"/>
          </a:p>
        </p:txBody>
      </p:sp>
      <p:sp>
        <p:nvSpPr>
          <p:cNvPr id="53" name="圆角矩形 52"/>
          <p:cNvSpPr/>
          <p:nvPr/>
        </p:nvSpPr>
        <p:spPr>
          <a:xfrm>
            <a:off x="6583680" y="2374900"/>
            <a:ext cx="2110105" cy="73279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altLang="en-US" sz="1400">
                <a:solidFill>
                  <a:schemeClr val="bg1"/>
                </a:solidFill>
                <a:sym typeface="+mn-ea"/>
              </a:rPr>
              <a:t>平台实时掌握油机运行情况，运行故障时报警，并启动备用油机</a:t>
            </a:r>
            <a:endParaRPr lang="zh-CN" altLang="en-US" sz="1400"/>
          </a:p>
        </p:txBody>
      </p:sp>
      <p:pic>
        <p:nvPicPr>
          <p:cNvPr id="58" name="图片 57" descr="发电机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9170" y="5060950"/>
            <a:ext cx="1927225" cy="1544955"/>
          </a:xfrm>
          <a:prstGeom prst="rect">
            <a:avLst/>
          </a:prstGeom>
        </p:spPr>
      </p:pic>
      <p:sp>
        <p:nvSpPr>
          <p:cNvPr id="60" name="圆角矩形 59"/>
          <p:cNvSpPr/>
          <p:nvPr/>
        </p:nvSpPr>
        <p:spPr>
          <a:xfrm>
            <a:off x="2741930" y="6477000"/>
            <a:ext cx="949960" cy="275590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sz="1400">
                <a:solidFill>
                  <a:schemeClr val="bg1"/>
                </a:solidFill>
                <a:sym typeface="+mn-ea"/>
              </a:rPr>
              <a:t>油机</a:t>
            </a:r>
            <a:r>
              <a:rPr lang="en-US" altLang="zh-CN" sz="1400">
                <a:solidFill>
                  <a:schemeClr val="bg1"/>
                </a:solidFill>
                <a:sym typeface="+mn-ea"/>
              </a:rPr>
              <a:t>A</a:t>
            </a:r>
            <a:endParaRPr lang="en-US" altLang="zh-CN" sz="1400">
              <a:solidFill>
                <a:schemeClr val="bg1"/>
              </a:solidFill>
              <a:sym typeface="+mn-ea"/>
            </a:endParaRPr>
          </a:p>
        </p:txBody>
      </p:sp>
      <p:sp>
        <p:nvSpPr>
          <p:cNvPr id="61" name="圆角矩形 60"/>
          <p:cNvSpPr/>
          <p:nvPr/>
        </p:nvSpPr>
        <p:spPr>
          <a:xfrm>
            <a:off x="1835150" y="4328160"/>
            <a:ext cx="1570990" cy="73279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lvl="0" algn="l">
              <a:buClrTx/>
              <a:buSzTx/>
              <a:buFontTx/>
            </a:pPr>
            <a:r>
              <a:rPr lang="zh-CN" altLang="en-US" sz="1400">
                <a:sym typeface="+mn-ea"/>
              </a:rPr>
              <a:t>油位，负载等</a:t>
            </a:r>
            <a:r>
              <a:rPr lang="zh-CN" altLang="en-US" sz="1400"/>
              <a:t>运行状态实时监测，异常及时发现</a:t>
            </a:r>
            <a:endParaRPr lang="zh-CN" altLang="en-US" sz="1400"/>
          </a:p>
        </p:txBody>
      </p:sp>
      <p:cxnSp>
        <p:nvCxnSpPr>
          <p:cNvPr id="62" name="肘形连接符 61"/>
          <p:cNvCxnSpPr/>
          <p:nvPr/>
        </p:nvCxnSpPr>
        <p:spPr>
          <a:xfrm rot="5400000">
            <a:off x="3433445" y="4005580"/>
            <a:ext cx="1499870" cy="982980"/>
          </a:xfrm>
          <a:prstGeom prst="bentConnector3">
            <a:avLst>
              <a:gd name="adj1" fmla="val 50042"/>
            </a:avLst>
          </a:prstGeom>
          <a:ln w="254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63" name="图片 62" descr="发电机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6150" y="4997450"/>
            <a:ext cx="1927225" cy="1544955"/>
          </a:xfrm>
          <a:prstGeom prst="rect">
            <a:avLst/>
          </a:prstGeom>
        </p:spPr>
      </p:pic>
      <p:sp>
        <p:nvSpPr>
          <p:cNvPr id="64" name="圆角矩形 63"/>
          <p:cNvSpPr/>
          <p:nvPr/>
        </p:nvSpPr>
        <p:spPr>
          <a:xfrm>
            <a:off x="6597650" y="6542405"/>
            <a:ext cx="949960" cy="275590"/>
          </a:xfrm>
          <a:prstGeom prst="round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zh-CN" sz="1400">
                <a:solidFill>
                  <a:schemeClr val="bg1"/>
                </a:solidFill>
                <a:sym typeface="+mn-ea"/>
              </a:rPr>
              <a:t>油机</a:t>
            </a:r>
            <a:r>
              <a:rPr lang="en-US" altLang="zh-CN" sz="1400">
                <a:solidFill>
                  <a:schemeClr val="bg1"/>
                </a:solidFill>
                <a:sym typeface="+mn-ea"/>
              </a:rPr>
              <a:t>B</a:t>
            </a:r>
            <a:endParaRPr lang="en-US" altLang="zh-CN" sz="1400">
              <a:solidFill>
                <a:schemeClr val="bg1"/>
              </a:solidFill>
              <a:sym typeface="+mn-ea"/>
            </a:endParaRPr>
          </a:p>
        </p:txBody>
      </p:sp>
      <p:cxnSp>
        <p:nvCxnSpPr>
          <p:cNvPr id="66" name="肘形连接符 65"/>
          <p:cNvCxnSpPr/>
          <p:nvPr/>
        </p:nvCxnSpPr>
        <p:spPr>
          <a:xfrm>
            <a:off x="5065395" y="4204970"/>
            <a:ext cx="2181225" cy="855980"/>
          </a:xfrm>
          <a:prstGeom prst="bentConnector3">
            <a:avLst>
              <a:gd name="adj1" fmla="val 99330"/>
            </a:avLst>
          </a:prstGeom>
          <a:ln w="254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67" name="直接连接符 66"/>
          <p:cNvCxnSpPr/>
          <p:nvPr/>
        </p:nvCxnSpPr>
        <p:spPr>
          <a:xfrm flipV="1">
            <a:off x="5065395" y="3747135"/>
            <a:ext cx="0" cy="457835"/>
          </a:xfrm>
          <a:prstGeom prst="line">
            <a:avLst/>
          </a:prstGeom>
          <a:ln w="25400"/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68" name="圆角矩形 67"/>
          <p:cNvSpPr/>
          <p:nvPr/>
        </p:nvSpPr>
        <p:spPr>
          <a:xfrm>
            <a:off x="7369810" y="4319270"/>
            <a:ext cx="1570990" cy="73279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lvl="0" algn="l">
              <a:buClrTx/>
              <a:buSzTx/>
              <a:buFontTx/>
            </a:pPr>
            <a:r>
              <a:rPr lang="zh-CN" altLang="en-US" sz="1400">
                <a:sym typeface="+mn-ea"/>
              </a:rPr>
              <a:t>油位，负载等</a:t>
            </a:r>
            <a:r>
              <a:rPr lang="zh-CN" altLang="en-US" sz="1400"/>
              <a:t>运行状态实时监测，异常及时发现</a:t>
            </a:r>
            <a:endParaRPr lang="zh-CN" altLang="en-US" sz="1400"/>
          </a:p>
        </p:txBody>
      </p:sp>
      <p:sp>
        <p:nvSpPr>
          <p:cNvPr id="69" name="圆角矩形 68"/>
          <p:cNvSpPr/>
          <p:nvPr/>
        </p:nvSpPr>
        <p:spPr>
          <a:xfrm>
            <a:off x="4549775" y="5490845"/>
            <a:ext cx="1018540" cy="621665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lvl="0" algn="l">
              <a:buClrTx/>
              <a:buSzTx/>
              <a:buFontTx/>
            </a:pPr>
            <a:r>
              <a:rPr lang="zh-CN" altLang="en-US" sz="1400">
                <a:sym typeface="+mn-ea"/>
              </a:rPr>
              <a:t>多台油机互为热备</a:t>
            </a:r>
            <a:endParaRPr lang="zh-CN" altLang="en-US" sz="1400"/>
          </a:p>
        </p:txBody>
      </p:sp>
      <p:pic>
        <p:nvPicPr>
          <p:cNvPr id="70" name="图片 69" descr="图片包含 图标&#10;&#10;描述已自动生成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图片 28" descr="图片包含 图标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  <p:sp>
        <p:nvSpPr>
          <p:cNvPr id="4" name="副标题 3"/>
          <p:cNvSpPr>
            <a:spLocks noGrp="1"/>
          </p:cNvSpPr>
          <p:nvPr>
            <p:ph type="subTitle" idx="1"/>
          </p:nvPr>
        </p:nvSpPr>
        <p:spPr>
          <a:xfrm>
            <a:off x="967581" y="400194"/>
            <a:ext cx="3866655" cy="685939"/>
          </a:xfrm>
        </p:spPr>
        <p:txBody>
          <a:bodyPr anchor="t">
            <a:noAutofit/>
          </a:bodyPr>
          <a:lstStyle/>
          <a:p>
            <a:pPr algn="l"/>
            <a:r>
              <a:rPr lang="zh-CN" altLang="en-US" sz="4000" dirty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联动控制逻辑</a:t>
            </a:r>
            <a:endParaRPr lang="zh-CN" altLang="en-US" sz="4000" dirty="0">
              <a:solidFill>
                <a:schemeClr val="accent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3311" y="364858"/>
            <a:ext cx="216000" cy="72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kumimoji="1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83311" y="1214577"/>
            <a:ext cx="10723121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联动功能是物联网边缘计算能力的重要体现，是体现系统智能化程度以及增强运维能力的重要手段，实现智能化控制是本系统的重要一环，本系统支持如下图所示功能。</a:t>
            </a:r>
            <a:endParaRPr lang="zh-CN" altLang="zh-CN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9" name="图片 8" descr="图标&#10;&#10;描述已自动生成"/>
          <p:cNvPicPr>
            <a:picLocks noChangeAspect="1"/>
          </p:cNvPicPr>
          <p:nvPr/>
        </p:nvPicPr>
        <p:blipFill rotWithShape="1">
          <a:blip r:embed="rId2"/>
          <a:srcRect l="27103" r="27085"/>
          <a:stretch>
            <a:fillRect/>
          </a:stretch>
        </p:blipFill>
        <p:spPr>
          <a:xfrm>
            <a:off x="3863742" y="828899"/>
            <a:ext cx="4457412" cy="7822635"/>
          </a:xfrm>
          <a:prstGeom prst="rect">
            <a:avLst/>
          </a:prstGeom>
        </p:spPr>
      </p:pic>
      <p:pic>
        <p:nvPicPr>
          <p:cNvPr id="13" name="图片 12" descr="图标&#10;&#10;描述已自动生成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0258" y="3954535"/>
            <a:ext cx="700124" cy="700124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5540074" y="4775323"/>
            <a:ext cx="11002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dirty="0">
                <a:solidFill>
                  <a:schemeClr val="accent3">
                    <a:lumMod val="20000"/>
                    <a:lumOff val="80000"/>
                  </a:schemeClr>
                </a:solidFill>
              </a:rPr>
              <a:t>联动控制</a:t>
            </a:r>
            <a:endParaRPr kumimoji="1" lang="zh-CN" altLang="en-US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815860" y="2647552"/>
            <a:ext cx="866273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2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远程控制</a:t>
            </a:r>
            <a:endParaRPr kumimoji="1" lang="zh-CN" altLang="en-US" sz="12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640304" y="2647552"/>
            <a:ext cx="866273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2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定时联动</a:t>
            </a:r>
            <a:endParaRPr kumimoji="1" lang="zh-CN" altLang="en-US" sz="12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668520" y="5890895"/>
            <a:ext cx="122364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12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kumimoji="1" lang="zh-CN" altLang="en-US" sz="12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信息推送</a:t>
            </a:r>
            <a:endParaRPr kumimoji="1" lang="zh-CN" altLang="en-US" sz="12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430645" y="5890895"/>
            <a:ext cx="114681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2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电话短信通知</a:t>
            </a:r>
            <a:endParaRPr kumimoji="1" lang="zh-CN" altLang="en-US" sz="12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48063" y="2364613"/>
            <a:ext cx="2938684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启动停止设备</a:t>
            </a:r>
            <a:endParaRPr kumimoji="1" lang="zh-CN" alt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087654" y="2799554"/>
            <a:ext cx="2776087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异常或权限需要禁用设备</a:t>
            </a:r>
            <a:endParaRPr kumimoji="1" lang="zh-CN" alt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087654" y="3279157"/>
            <a:ext cx="2776088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zh-CN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油量及温度区间设置</a:t>
            </a:r>
            <a:endParaRPr kumimoji="1" lang="zh-CN" sz="1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321155" y="2364613"/>
            <a:ext cx="17472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定时启动</a:t>
            </a:r>
            <a:endParaRPr kumimoji="1" lang="zh-CN" alt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8360525" y="3260496"/>
            <a:ext cx="1747298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多时间段管理</a:t>
            </a:r>
            <a:endParaRPr kumimoji="1" lang="zh-CN" alt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370632" y="2812683"/>
            <a:ext cx="19490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运行一段时间停止</a:t>
            </a:r>
            <a:endParaRPr kumimoji="1" lang="zh-CN" alt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8366822" y="5175686"/>
            <a:ext cx="203567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设备失联</a:t>
            </a:r>
            <a:endParaRPr kumimoji="1" lang="zh-CN" alt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366760" y="5631180"/>
            <a:ext cx="371919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油位，电磁阀等逻辑错误</a:t>
            </a:r>
            <a:endParaRPr kumimoji="1" lang="zh-CN" alt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366760" y="6086475"/>
            <a:ext cx="297370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环境温度异常等</a:t>
            </a:r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运行异常</a:t>
            </a:r>
            <a:endParaRPr kumimoji="1" lang="zh-CN" alt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646409" y="5176204"/>
            <a:ext cx="212072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设备连接状态变化</a:t>
            </a:r>
            <a:endParaRPr kumimoji="1" lang="zh-CN" alt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646408" y="5606042"/>
            <a:ext cx="2120726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启动停止动作变化</a:t>
            </a:r>
            <a:endParaRPr kumimoji="1" lang="zh-CN" alt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663296" y="6086703"/>
            <a:ext cx="2103838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zh-CN" altLang="en-US" sz="1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设备运行异常</a:t>
            </a:r>
            <a:endParaRPr kumimoji="1" lang="zh-CN" altLang="en-US" sz="1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 advTm="0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5205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图片 28" descr="图片包含 图标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83565" y="1587500"/>
            <a:ext cx="777176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、远程集中管理各个大小空间空气能循环系统，远程调整工作参数</a:t>
            </a:r>
            <a:endParaRPr kumimoji="1" lang="zh-CN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58850" y="358775"/>
            <a:ext cx="48133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4000" dirty="0">
                <a:solidFill>
                  <a:srgbClr val="0096DB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方案带来的显著优点</a:t>
            </a:r>
            <a:endParaRPr kumimoji="1" lang="zh-CN" altLang="en-US" sz="4000" dirty="0">
              <a:solidFill>
                <a:srgbClr val="0096DB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83311" y="369213"/>
            <a:ext cx="216000" cy="720000"/>
          </a:xfrm>
          <a:prstGeom prst="rect">
            <a:avLst/>
          </a:prstGeom>
          <a:solidFill>
            <a:srgbClr val="0096D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83565" y="2252345"/>
            <a:ext cx="631507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、详细掌握环境参数，动态调整提供适宜</a:t>
            </a:r>
            <a:endParaRPr kumimoji="1" lang="en-US" altLang="zh-CN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83565" y="2917190"/>
            <a:ext cx="621855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、详细掌握能耗使用数据，为进一步的投资发展提供依据</a:t>
            </a:r>
            <a:endParaRPr kumimoji="1" lang="zh-CN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583565" y="3582035"/>
            <a:ext cx="6918325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环境</a:t>
            </a:r>
            <a:r>
              <a:rPr 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提高能效，绿色环保</a:t>
            </a:r>
            <a:endParaRPr kumimoji="1" lang="zh-CN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83565" y="4168775"/>
            <a:ext cx="835660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、降低售后运维成本</a:t>
            </a:r>
            <a:endParaRPr kumimoji="1" lang="zh-CN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83565" y="4707890"/>
            <a:ext cx="8356600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、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领先于行业，</a:t>
            </a:r>
            <a:r>
              <a:rPr lang="zh-CN" altLang="zh-CN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大大提升管理竞争力，具有良好的示范作用</a:t>
            </a:r>
            <a:endParaRPr kumimoji="1" lang="zh-CN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 advTm="0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图片 28" descr="图片包含 图标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  <p:pic>
        <p:nvPicPr>
          <p:cNvPr id="13" name="图片 12" descr="形状, 矩形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8560" y="2381250"/>
            <a:ext cx="7209155" cy="146050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3538855" y="3105785"/>
            <a:ext cx="614045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五、物联网关及软件平台简介</a:t>
            </a:r>
            <a:endParaRPr kumimoji="1" lang="zh-CN" altLang="en-US" sz="3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 advTm="0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副标题 3"/>
          <p:cNvSpPr>
            <a:spLocks noGrp="1"/>
          </p:cNvSpPr>
          <p:nvPr>
            <p:ph type="subTitle" idx="1"/>
          </p:nvPr>
        </p:nvSpPr>
        <p:spPr>
          <a:xfrm>
            <a:off x="967740" y="400050"/>
            <a:ext cx="2340610" cy="685800"/>
          </a:xfrm>
        </p:spPr>
        <p:txBody>
          <a:bodyPr anchor="t">
            <a:noAutofit/>
          </a:bodyPr>
          <a:lstStyle/>
          <a:p>
            <a:pPr algn="l"/>
            <a:r>
              <a:rPr lang="zh-CN" altLang="en-US" sz="400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物联网关</a:t>
            </a:r>
            <a:endParaRPr lang="zh-CN" altLang="en-US" sz="4000" dirty="0">
              <a:solidFill>
                <a:schemeClr val="accent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3311" y="364858"/>
            <a:ext cx="216000" cy="72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kumimoji="1" lang="zh-CN" altLang="en-US"/>
          </a:p>
        </p:txBody>
      </p:sp>
      <p:sp>
        <p:nvSpPr>
          <p:cNvPr id="9" name="矩形 8"/>
          <p:cNvSpPr/>
          <p:nvPr>
            <p:custDataLst>
              <p:tags r:id="rId1"/>
            </p:custDataLst>
          </p:nvPr>
        </p:nvSpPr>
        <p:spPr>
          <a:xfrm>
            <a:off x="584200" y="1532890"/>
            <a:ext cx="6760845" cy="5311140"/>
          </a:xfrm>
          <a:prstGeom prst="rect">
            <a:avLst/>
          </a:prstGeom>
        </p:spPr>
        <p:txBody>
          <a:bodyPr wrap="square">
            <a:noAutofit/>
          </a:bodyPr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物联网关是一款机架式安装，</a:t>
            </a:r>
            <a:r>
              <a:rPr lang="zh-CN" altLang="en-US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高</a:t>
            </a:r>
            <a:r>
              <a:rPr lang="zh-CN" altLang="en-US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性价比，适用范围广的边缘计算网关。</a:t>
            </a:r>
            <a:r>
              <a:rPr lang="zh-CN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应用场景： 智能配电柜，物联网+等工业现场，赋能传统产品进行物联网升级，主要参数如下：</a:t>
            </a:r>
            <a:endParaRPr lang="zh-CN" altLang="zh-CN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lang="zh-CN" altLang="zh-CN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en-US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8</a:t>
            </a: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路开关量输入接口，支持干接点类型和信号，如烟感，漏水等传感器;</a:t>
            </a:r>
            <a:endParaRPr lang="zh-CN" altLang="zh-CN" sz="1400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.</a:t>
            </a:r>
            <a:r>
              <a:rPr lang="en-US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en-US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路模拟量输入，支持</a:t>
            </a:r>
            <a:r>
              <a:rPr lang="en-US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0-5V</a:t>
            </a:r>
            <a:r>
              <a:rPr lang="zh-CN" altLang="en-US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，</a:t>
            </a:r>
            <a:r>
              <a:rPr lang="en-US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4-20mA</a:t>
            </a:r>
            <a:r>
              <a:rPr lang="zh-CN" altLang="en-US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等信号接入</a:t>
            </a:r>
            <a:endParaRPr lang="zh-CN" altLang="zh-CN" sz="1400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r>
              <a:rPr lang="en-US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</a:t>
            </a: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路继电器输出，可以实现电源、阀门等开关控制;</a:t>
            </a:r>
            <a:endParaRPr lang="zh-CN" altLang="zh-CN" sz="1400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</a:t>
            </a: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.</a:t>
            </a:r>
            <a:r>
              <a:rPr lang="en-US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</a:t>
            </a: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路RS485监控串口，</a:t>
            </a:r>
            <a:r>
              <a:rPr lang="en-US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路RS232接口，实现对串口类型的传感器接入，</a:t>
            </a:r>
            <a:endParaRPr lang="zh-CN" altLang="zh-CN" sz="1400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以及对其他串口类型设备的对接。</a:t>
            </a:r>
            <a:endParaRPr lang="zh-CN" altLang="zh-CN" sz="1400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</a:t>
            </a: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.支持内置4G全网通联网功能，支持无线网络数据传输。</a:t>
            </a:r>
            <a:endParaRPr lang="zh-CN" altLang="zh-CN" sz="1400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</a:t>
            </a: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.1路RS232调试接口，对设备进行固件升级或者厂家调试;</a:t>
            </a:r>
            <a:endParaRPr lang="zh-CN" altLang="zh-CN" sz="1400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7</a:t>
            </a: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.1路IP网络接口，10/100M自适应;</a:t>
            </a:r>
            <a:endParaRPr lang="zh-CN" altLang="zh-CN" sz="1400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8</a:t>
            </a: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.具备实时时钟功能;</a:t>
            </a:r>
            <a:endParaRPr lang="zh-CN" altLang="zh-CN" sz="1400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9</a:t>
            </a: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.结合本公司的综合管理软件平台可以实现短信、电话、邮件、声光等告警;</a:t>
            </a:r>
            <a:endParaRPr lang="zh-CN" altLang="zh-CN" sz="1400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10</a:t>
            </a:r>
            <a:r>
              <a:rPr lang="zh-CN" altLang="zh-CN" sz="1400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.支持网络远程升级;</a:t>
            </a:r>
            <a:endParaRPr lang="zh-CN" altLang="zh-CN" sz="1400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lang="zh-CN" altLang="zh-CN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endParaRPr lang="zh-CN" altLang="zh-CN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 descr="中性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635" y="3051810"/>
            <a:ext cx="5501005" cy="1713230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副标题 3"/>
          <p:cNvSpPr>
            <a:spLocks noGrp="1"/>
          </p:cNvSpPr>
          <p:nvPr>
            <p:ph type="subTitle" idx="1"/>
          </p:nvPr>
        </p:nvSpPr>
        <p:spPr>
          <a:xfrm>
            <a:off x="967580" y="400194"/>
            <a:ext cx="7002137" cy="685939"/>
          </a:xfrm>
        </p:spPr>
        <p:txBody>
          <a:bodyPr anchor="t">
            <a:noAutofit/>
          </a:bodyPr>
          <a:lstStyle/>
          <a:p>
            <a:pPr algn="l"/>
            <a:r>
              <a:rPr lang="zh-CN" altLang="en-US" sz="400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系统软件：物联网管理平台</a:t>
            </a:r>
            <a:endParaRPr lang="zh-CN" altLang="en-US" sz="4000" dirty="0">
              <a:solidFill>
                <a:schemeClr val="accent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3311" y="364858"/>
            <a:ext cx="216000" cy="72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kumimoji="1"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583310" y="1376413"/>
            <a:ext cx="110253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集中监控平台软件的功能特点如下：</a:t>
            </a:r>
            <a:endParaRPr lang="zh-CN" altLang="zh-CN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1.</a:t>
            </a:r>
            <a:r>
              <a:rPr lang="zh-CN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良好的人机界面</a:t>
            </a:r>
            <a:r>
              <a:rPr lang="zh-CN" altLang="en-US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en-US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2.</a:t>
            </a:r>
            <a:r>
              <a:rPr lang="zh-CN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操作员管理</a:t>
            </a:r>
            <a:r>
              <a:rPr lang="zh-CN" altLang="en-US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r>
              <a:rPr lang="en-US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3.</a:t>
            </a:r>
            <a:r>
              <a:rPr lang="zh-CN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报警管理</a:t>
            </a:r>
            <a:r>
              <a:rPr lang="zh-CN" altLang="en-US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en-US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4.</a:t>
            </a:r>
            <a:r>
              <a:rPr lang="zh-CN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数据管理</a:t>
            </a:r>
            <a:r>
              <a:rPr lang="zh-CN" altLang="en-US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</a:t>
            </a:r>
            <a:r>
              <a:rPr lang="en-US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5.</a:t>
            </a:r>
            <a:r>
              <a:rPr lang="zh-CN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远程控制与联动</a:t>
            </a:r>
            <a:r>
              <a:rPr lang="zh-CN" altLang="en-US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en-US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6.</a:t>
            </a:r>
            <a:r>
              <a:rPr lang="zh-CN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不断更新的运维功能</a:t>
            </a:r>
            <a:endParaRPr lang="zh-CN" altLang="zh-CN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endParaRPr kumimoji="1" lang="zh-CN" altLang="en-US" dirty="0"/>
          </a:p>
        </p:txBody>
      </p:sp>
      <p:pic>
        <p:nvPicPr>
          <p:cNvPr id="5" name="图片 4" descr="16795652104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195" y="3255010"/>
            <a:ext cx="6202045" cy="3072765"/>
          </a:xfrm>
          <a:prstGeom prst="rect">
            <a:avLst/>
          </a:prstGeom>
        </p:spPr>
      </p:pic>
      <p:pic>
        <p:nvPicPr>
          <p:cNvPr id="6" name="图片 5" descr="电视台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620" y="3255010"/>
            <a:ext cx="5534660" cy="3113405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图片 28" descr="图片包含 图标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  <p:pic>
        <p:nvPicPr>
          <p:cNvPr id="13" name="图片 12" descr="形状, 矩形&#10;&#10;描述已自动生成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8595" y="2381250"/>
            <a:ext cx="5870575" cy="146050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3683000" y="3105785"/>
            <a:ext cx="46602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600" dirty="0">
                <a:solidFill>
                  <a:schemeClr val="accent3">
                    <a:lumMod val="20000"/>
                    <a:lumOff val="8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三、移动端运维管理</a:t>
            </a:r>
            <a:endParaRPr kumimoji="1" lang="zh-CN" altLang="en-US" sz="3600" dirty="0">
              <a:solidFill>
                <a:schemeClr val="accent3">
                  <a:lumMod val="20000"/>
                  <a:lumOff val="8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ransition spd="slow" advTm="0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图片 28" descr="图片包含 图标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  <p:sp>
        <p:nvSpPr>
          <p:cNvPr id="4" name="副标题 3"/>
          <p:cNvSpPr>
            <a:spLocks noGrp="1"/>
          </p:cNvSpPr>
          <p:nvPr>
            <p:ph type="subTitle" idx="1"/>
          </p:nvPr>
        </p:nvSpPr>
        <p:spPr>
          <a:xfrm>
            <a:off x="967581" y="400194"/>
            <a:ext cx="4249312" cy="685939"/>
          </a:xfrm>
        </p:spPr>
        <p:txBody>
          <a:bodyPr anchor="t">
            <a:noAutofit/>
          </a:bodyPr>
          <a:lstStyle/>
          <a:p>
            <a:pPr algn="l"/>
            <a:r>
              <a:rPr lang="zh-CN" altLang="en-US" sz="4000" dirty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工单管理</a:t>
            </a:r>
            <a:endParaRPr lang="zh-CN" altLang="en-US" sz="4000" dirty="0">
              <a:solidFill>
                <a:schemeClr val="accent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3311" y="364858"/>
            <a:ext cx="216000" cy="72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kumimoji="1"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249577" y="1716895"/>
            <a:ext cx="3072167" cy="38309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工单主要用于告警通知，故障处理，例行巡检等工作管理，系统支持自动派工和手动派工两种方式。可以在</a:t>
            </a:r>
            <a:r>
              <a:rPr lang="en-US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APP</a:t>
            </a:r>
            <a:r>
              <a:rPr lang="zh-CN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端进行工单查询，工单轮转，上传图片等，可以在网页端进行工单统计，手动派工，工单轮转等，实现较完善的企业工作流管理。</a:t>
            </a:r>
            <a:endParaRPr lang="zh-CN" altLang="zh-CN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9" name="图片 8" descr="cef858815ee9c015ce1803114188ddf"/>
          <p:cNvPicPr/>
          <p:nvPr/>
        </p:nvPicPr>
        <p:blipFill>
          <a:blip r:embed="rId2"/>
          <a:stretch>
            <a:fillRect/>
          </a:stretch>
        </p:blipFill>
        <p:spPr>
          <a:xfrm>
            <a:off x="5013055" y="1393118"/>
            <a:ext cx="2083889" cy="4516535"/>
          </a:xfrm>
          <a:prstGeom prst="rect">
            <a:avLst/>
          </a:prstGeom>
        </p:spPr>
      </p:pic>
      <p:pic>
        <p:nvPicPr>
          <p:cNvPr id="13" name="图片 12" descr="bc52c97f8d4faba47d1ef966e93004d"/>
          <p:cNvPicPr/>
          <p:nvPr/>
        </p:nvPicPr>
        <p:blipFill>
          <a:blip r:embed="rId3"/>
          <a:stretch>
            <a:fillRect/>
          </a:stretch>
        </p:blipFill>
        <p:spPr>
          <a:xfrm>
            <a:off x="7734590" y="1393118"/>
            <a:ext cx="2083888" cy="4518983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图片 28" descr="图片包含 图标&#10;&#10;描述已自动生成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48164" y="359032"/>
            <a:ext cx="1160525" cy="496513"/>
          </a:xfrm>
          <a:prstGeom prst="rect">
            <a:avLst/>
          </a:prstGeom>
        </p:spPr>
      </p:pic>
      <p:sp>
        <p:nvSpPr>
          <p:cNvPr id="4" name="副标题 3"/>
          <p:cNvSpPr>
            <a:spLocks noGrp="1"/>
          </p:cNvSpPr>
          <p:nvPr>
            <p:ph type="subTitle" idx="1"/>
          </p:nvPr>
        </p:nvSpPr>
        <p:spPr>
          <a:xfrm>
            <a:off x="967581" y="400194"/>
            <a:ext cx="4249312" cy="685939"/>
          </a:xfrm>
        </p:spPr>
        <p:txBody>
          <a:bodyPr anchor="t">
            <a:noAutofit/>
          </a:bodyPr>
          <a:lstStyle/>
          <a:p>
            <a:pPr algn="l"/>
            <a:r>
              <a:rPr lang="zh-CN" altLang="en-US" sz="4000" dirty="0">
                <a:solidFill>
                  <a:schemeClr val="accent1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巡检管理</a:t>
            </a:r>
            <a:endParaRPr lang="zh-CN" altLang="en-US" sz="4000" dirty="0">
              <a:solidFill>
                <a:schemeClr val="accent1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83311" y="364858"/>
            <a:ext cx="216000" cy="720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kumimoji="1"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249577" y="1716895"/>
            <a:ext cx="3072167" cy="29997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dirty="0">
                <a:solidFill>
                  <a:schemeClr val="bg2">
                    <a:lumMod val="90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系统支持巡检管理，为决策提供科学依据，从而提升环卫管理能力，减少设备维护和运维的成本，有助于及时发现隐患、处理隐患、跟踪及分析隐患，从而提高企业经营效益，减少运营成本。</a:t>
            </a:r>
            <a:endParaRPr lang="zh-CN" altLang="zh-CN" dirty="0">
              <a:solidFill>
                <a:schemeClr val="bg2">
                  <a:lumMod val="90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3" name="图片 12" descr="34b2eefc00f0edb95627dc4fd1754a6"/>
          <p:cNvPicPr/>
          <p:nvPr/>
        </p:nvPicPr>
        <p:blipFill>
          <a:blip r:embed="rId2"/>
          <a:stretch>
            <a:fillRect/>
          </a:stretch>
        </p:blipFill>
        <p:spPr>
          <a:xfrm>
            <a:off x="5032479" y="1298090"/>
            <a:ext cx="2123992" cy="4604473"/>
          </a:xfrm>
          <a:prstGeom prst="rect">
            <a:avLst/>
          </a:prstGeom>
        </p:spPr>
      </p:pic>
      <p:pic>
        <p:nvPicPr>
          <p:cNvPr id="14" name="图片 13" descr="d39b78bb73dbbc75ed9b83211c50e4b"/>
          <p:cNvPicPr/>
          <p:nvPr/>
        </p:nvPicPr>
        <p:blipFill>
          <a:blip r:embed="rId3"/>
          <a:stretch>
            <a:fillRect/>
          </a:stretch>
        </p:blipFill>
        <p:spPr>
          <a:xfrm>
            <a:off x="7867206" y="1298090"/>
            <a:ext cx="2124508" cy="4604473"/>
          </a:xfrm>
          <a:prstGeom prst="rect">
            <a:avLst/>
          </a:prstGeom>
        </p:spPr>
      </p:pic>
      <p:pic>
        <p:nvPicPr>
          <p:cNvPr id="15" name="图片 14" descr="3654bc2d729e33c1ccc49514734fbf0"/>
          <p:cNvPicPr/>
          <p:nvPr/>
        </p:nvPicPr>
        <p:blipFill>
          <a:blip r:embed="rId4"/>
          <a:stretch>
            <a:fillRect/>
          </a:stretch>
        </p:blipFill>
        <p:spPr>
          <a:xfrm>
            <a:off x="5040305" y="1350463"/>
            <a:ext cx="2116166" cy="4586495"/>
          </a:xfrm>
          <a:prstGeom prst="rect">
            <a:avLst/>
          </a:prstGeom>
        </p:spPr>
      </p:pic>
    </p:spTree>
  </p:cSld>
  <p:clrMapOvr>
    <a:masterClrMapping/>
  </p:clrMapOvr>
  <p:transition spd="slow" advTm="0">
    <p:push dir="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1339595" y="2601119"/>
            <a:ext cx="9144000" cy="1655762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zh-CN" altLang="en-US" sz="7200" dirty="0">
                <a:solidFill>
                  <a:schemeClr val="accent1"/>
                </a:solidFill>
                <a:latin typeface="HuXiaoBo-NanShen" panose="02010600030101010101" pitchFamily="2" charset="-122"/>
                <a:ea typeface="HuXiaoBo-NanShen" panose="02010600030101010101" pitchFamily="2" charset="-122"/>
                <a:cs typeface="HuXiaoBo-NanShen" panose="02010600030101010101" pitchFamily="2" charset="-122"/>
              </a:rPr>
              <a:t>感谢观看</a:t>
            </a:r>
            <a:endParaRPr lang="en-US" altLang="zh-CN" sz="7200" dirty="0">
              <a:solidFill>
                <a:schemeClr val="accent1"/>
              </a:solidFill>
              <a:latin typeface="HuXiaoBo-NanShen" panose="02010600030101010101" pitchFamily="2" charset="-122"/>
              <a:ea typeface="HuXiaoBo-NanShen" panose="02010600030101010101" pitchFamily="2" charset="-122"/>
              <a:cs typeface="HuXiaoBo-NanShen" panose="02010600030101010101" pitchFamily="2" charset="-122"/>
            </a:endParaRPr>
          </a:p>
          <a:p>
            <a:pPr>
              <a:lnSpc>
                <a:spcPct val="100000"/>
              </a:lnSpc>
            </a:pPr>
            <a:r>
              <a:rPr lang="en-US" altLang="zh-CN" sz="3600" kern="1400" spc="750" dirty="0">
                <a:solidFill>
                  <a:schemeClr val="accent1"/>
                </a:solidFill>
                <a:latin typeface="HuXiaoBo-NanShen" panose="02010600030101010101" pitchFamily="2" charset="-122"/>
                <a:ea typeface="HuXiaoBo-NanShen" panose="02010600030101010101" pitchFamily="2" charset="-122"/>
                <a:cs typeface="HuXiaoBo-NanShen" panose="02010600030101010101" pitchFamily="2" charset="-122"/>
              </a:rPr>
              <a:t>THANKS</a:t>
            </a:r>
            <a:endParaRPr lang="zh-CN" altLang="en-US" sz="3600" kern="1400" spc="750" dirty="0">
              <a:solidFill>
                <a:schemeClr val="accent1"/>
              </a:solidFill>
              <a:latin typeface="HuXiaoBo-NanShen" panose="02010600030101010101" pitchFamily="2" charset="-122"/>
              <a:ea typeface="HuXiaoBo-NanShen" panose="02010600030101010101" pitchFamily="2" charset="-122"/>
              <a:cs typeface="HuXiaoBo-NanShen" panose="02010600030101010101" pitchFamily="2" charset="-122"/>
            </a:endParaRPr>
          </a:p>
        </p:txBody>
      </p:sp>
    </p:spTree>
  </p:cSld>
  <p:clrMapOvr>
    <a:masterClrMapping/>
  </p:clrMapOvr>
  <p:transition spd="slow" advTm="0">
    <p:push dir="u"/>
  </p:transition>
</p:sld>
</file>

<file path=ppt/tags/tag1.xml><?xml version="1.0" encoding="utf-8"?>
<p:tagLst xmlns:p="http://schemas.openxmlformats.org/presentationml/2006/main">
  <p:tag name="KSO_WM_UNIT_PLACING_PICTURE_USER_VIEWPORT" val="{&quot;height&quot;:10800,&quot;width&quot;:19195.2}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COMMONDATA" val="eyJoZGlkIjoiMDllZWFmODEyMmQ5MDIxOTNkMTZlNWNmNjVmNjQ1NzEifQ==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1832</Words>
  <Application>WPS 演示</Application>
  <PresentationFormat>宽屏</PresentationFormat>
  <Paragraphs>181</Paragraphs>
  <Slides>17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9" baseType="lpstr">
      <vt:lpstr>Arial</vt:lpstr>
      <vt:lpstr>宋体</vt:lpstr>
      <vt:lpstr>Wingdings</vt:lpstr>
      <vt:lpstr>HuXiaoBo-NanShen</vt:lpstr>
      <vt:lpstr>华文新魏</vt:lpstr>
      <vt:lpstr>黑体</vt:lpstr>
      <vt:lpstr>等线</vt:lpstr>
      <vt:lpstr>微软雅黑</vt:lpstr>
      <vt:lpstr>Arial Unicode MS</vt:lpstr>
      <vt:lpstr>等线 Light</vt:lpstr>
      <vt:lpstr>Calibri</vt:lpstr>
      <vt:lpstr>Office 主题​​</vt:lpstr>
      <vt:lpstr>空气能物联网解决方案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智慧厕所解决方案</dc:title>
  <dc:creator>2229455978@qq.com</dc:creator>
  <cp:lastModifiedBy>蔡成想</cp:lastModifiedBy>
  <cp:revision>105</cp:revision>
  <dcterms:created xsi:type="dcterms:W3CDTF">2021-07-29T06:35:00Z</dcterms:created>
  <dcterms:modified xsi:type="dcterms:W3CDTF">2024-04-24T00:21:46Z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F5BD671B64584C76BBA3FE90A7F768AC</vt:lpwstr>
  </property>
  <property fmtid="{D5CDD505-2E9C-101B-9397-08002B2CF9AE}" pid="3" name="KSOProductBuildVer">
    <vt:lpwstr>2052-12.1.0.16729</vt:lpwstr>
  </property>
</Properties>
</file>