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7" r:id="rId3"/>
    <p:sldId id="256" r:id="rId4"/>
    <p:sldId id="297" r:id="rId5"/>
    <p:sldId id="259" r:id="rId6"/>
    <p:sldId id="323" r:id="rId8"/>
    <p:sldId id="358" r:id="rId9"/>
    <p:sldId id="260" r:id="rId10"/>
    <p:sldId id="372" r:id="rId11"/>
    <p:sldId id="272" r:id="rId12"/>
    <p:sldId id="340" r:id="rId13"/>
    <p:sldId id="285" r:id="rId14"/>
    <p:sldId id="286" r:id="rId15"/>
    <p:sldId id="289" r:id="rId16"/>
    <p:sldId id="277" r:id="rId17"/>
    <p:sldId id="282" r:id="rId18"/>
    <p:sldId id="279" r:id="rId19"/>
    <p:sldId id="293" r:id="rId20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5"/>
    <p:restoredTop sz="94694"/>
  </p:normalViewPr>
  <p:slideViewPr>
    <p:cSldViewPr snapToGrid="0" snapToObjects="1">
      <p:cViewPr varScale="1">
        <p:scale>
          <a:sx n="133" d="100"/>
          <a:sy n="133" d="100"/>
        </p:scale>
        <p:origin x="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24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E2B40-A01A-CF42-94ED-A945588F2CC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  <a14:imgEffect>
                      <a14:colorTemperature colorTemp="3638"/>
                    </a14:imgEffect>
                    <a14:imgEffect>
                      <a14:saturation sat="126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tags" Target="../tags/tag3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image" Target="../media/image12.jpeg"/><Relationship Id="rId7" Type="http://schemas.openxmlformats.org/officeDocument/2006/relationships/tags" Target="../tags/tag10.xml"/><Relationship Id="rId6" Type="http://schemas.openxmlformats.org/officeDocument/2006/relationships/image" Target="../media/image11.jpeg"/><Relationship Id="rId5" Type="http://schemas.openxmlformats.org/officeDocument/2006/relationships/tags" Target="../tags/tag9.xml"/><Relationship Id="rId4" Type="http://schemas.openxmlformats.org/officeDocument/2006/relationships/image" Target="../media/image10.jpeg"/><Relationship Id="rId3" Type="http://schemas.openxmlformats.org/officeDocument/2006/relationships/tags" Target="../tags/tag8.xml"/><Relationship Id="rId23" Type="http://schemas.openxmlformats.org/officeDocument/2006/relationships/notesSlide" Target="../notesSlides/notesSlide2.x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4.png"/><Relationship Id="rId20" Type="http://schemas.openxmlformats.org/officeDocument/2006/relationships/tags" Target="../tags/tag22.xml"/><Relationship Id="rId2" Type="http://schemas.openxmlformats.org/officeDocument/2006/relationships/image" Target="../media/image9.jpe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tags" Target="../tags/tag2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7365" y="1295400"/>
            <a:ext cx="10022205" cy="18243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kumimoji="1" lang="zh-CN" altLang="en-US" sz="5400" dirty="0">
                <a:solidFill>
                  <a:schemeClr val="accent3">
                    <a:lumMod val="20000"/>
                    <a:lumOff val="80000"/>
                  </a:schemeClr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矿山称重物联网解决方案</a:t>
            </a:r>
            <a:endParaRPr kumimoji="1" lang="zh-CN" altLang="en-US" sz="5400" dirty="0">
              <a:solidFill>
                <a:schemeClr val="accent3">
                  <a:lumMod val="20000"/>
                  <a:lumOff val="80000"/>
                </a:schemeClr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03195" y="3930650"/>
            <a:ext cx="8351520" cy="5562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kumimoji="1" lang="en-US" altLang="zh-CN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——</a:t>
            </a:r>
            <a:r>
              <a:rPr kumimoji="1" lang="zh-CN" altLang="en-US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物联网为传统行业赋能，让传统产品更加智能</a:t>
            </a:r>
            <a:endParaRPr kumimoji="1" lang="zh-CN" altLang="en-US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7" name="图片 6" descr="黑暗里有星球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149" y="428012"/>
            <a:ext cx="6001975" cy="6001975"/>
          </a:xfrm>
          <a:prstGeom prst="rect">
            <a:avLst/>
          </a:prstGeom>
        </p:spPr>
      </p:pic>
      <p:sp>
        <p:nvSpPr>
          <p:cNvPr id="8" name="副标题 2"/>
          <p:cNvSpPr txBox="1"/>
          <p:nvPr/>
        </p:nvSpPr>
        <p:spPr>
          <a:xfrm>
            <a:off x="507637" y="6178425"/>
            <a:ext cx="4163218" cy="503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广州通微智慧</a:t>
            </a:r>
            <a:r>
              <a:rPr kumimoji="1"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科技有限公司</a:t>
            </a:r>
            <a:endParaRPr kumimoji="1" lang="zh-CN" altLang="en-US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副标题 2"/>
          <p:cNvSpPr>
            <a:spLocks noGrp="1"/>
          </p:cNvSpPr>
          <p:nvPr>
            <p:ph type="subTitle" idx="1"/>
          </p:nvPr>
        </p:nvSpPr>
        <p:spPr>
          <a:xfrm>
            <a:off x="694572" y="1157747"/>
            <a:ext cx="10799805" cy="52618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引言</a:t>
            </a:r>
            <a:endParaRPr kumimoji="1" lang="en-US" altLang="zh-CN" sz="28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物联网已经广泛应用于各个领域。世界也在慢慢地将物联网转变为万物互联。据悉，到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年，全球物联网技术支出预计将达到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万亿美元，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2017-2022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年复合增长率为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13.6%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物联网的发展过程可以简单地分为几个阶段时代：当我们的无线通信技术物联网已经成型，进入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4G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时代，大家开始接触物联网。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5G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时代将是互联网大爆发的时代。在不久的将来，物联网将继续在各行业快速发展，并被大规模采用。企业可以利用互联网的力量销售先进的物联网设备，获得经济效益。</a:t>
            </a:r>
            <a:endParaRPr lang="zh-CN" altLang="zh-CN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descr="新logo2的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6909" y="2467917"/>
            <a:ext cx="5715000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19625" y="3142344"/>
            <a:ext cx="294969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一、项目背景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596390"/>
            <a:ext cx="12192000" cy="381825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1701800" y="1995170"/>
            <a:ext cx="421894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95" algn="l" fontAlgn="auto">
              <a:lnSpc>
                <a:spcPct val="150000"/>
              </a:lnSpc>
            </a:pP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能源管理部门对矿物生产过程与实际产品无法监管，导致能管领导机构无法统筹规划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和决策</a:t>
            </a:r>
            <a:endParaRPr lang="zh-CN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32327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用户</a:t>
            </a:r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痛点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437005" y="5414645"/>
            <a:ext cx="4748530" cy="12877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52095" algn="l" fontAlgn="auto">
              <a:lnSpc>
                <a:spcPct val="150000"/>
              </a:lnSpc>
            </a:pP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系统化的监管设备需要矿上的基础网络等设施配合，不配合会导致监控系统无法保持长时间工作</a:t>
            </a:r>
            <a:endParaRPr lang="zh-CN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52095" algn="l" fontAlgn="auto">
              <a:lnSpc>
                <a:spcPct val="150000"/>
              </a:lnSpc>
            </a:pP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92845" y="2335530"/>
            <a:ext cx="32048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52095" algn="l" fontAlgn="auto">
              <a:lnSpc>
                <a:spcPct val="150000"/>
              </a:lnSpc>
            </a:pP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已有的监管系统，形成一个个信息孤岛，无法汇聚到能管领导部门的综合平台，导致无法集中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管理</a:t>
            </a:r>
            <a:endParaRPr lang="zh-CN" altLang="en-US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AutoShape 2"/>
          <p:cNvSpPr/>
          <p:nvPr/>
        </p:nvSpPr>
        <p:spPr>
          <a:xfrm>
            <a:off x="4493796" y="3048536"/>
            <a:ext cx="1954703" cy="1969616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id="9" name="AutoShape 3"/>
          <p:cNvSpPr/>
          <p:nvPr/>
        </p:nvSpPr>
        <p:spPr>
          <a:xfrm>
            <a:off x="6669053" y="3398776"/>
            <a:ext cx="2699191" cy="2719784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id="11" name="AutoShape 4"/>
          <p:cNvSpPr/>
          <p:nvPr>
            <p:custDataLst>
              <p:tags r:id="rId1"/>
            </p:custDataLst>
          </p:nvPr>
        </p:nvSpPr>
        <p:spPr>
          <a:xfrm>
            <a:off x="6296874" y="1485844"/>
            <a:ext cx="1721774" cy="1721774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pic>
        <p:nvPicPr>
          <p:cNvPr id="13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6675" r="16675"/>
          <a:stretch>
            <a:fillRect/>
          </a:stretch>
        </p:blipFill>
        <p:spPr>
          <a:xfrm>
            <a:off x="6407634" y="1596604"/>
            <a:ext cx="1500254" cy="1500254"/>
          </a:xfrm>
          <a:prstGeom prst="ellipse">
            <a:avLst/>
          </a:prstGeom>
        </p:spPr>
      </p:pic>
      <p:pic>
        <p:nvPicPr>
          <p:cNvPr id="14" name="Picture 10"/>
          <p:cNvPicPr>
            <a:picLocks noChangeAspect="1"/>
          </p:cNvPicPr>
          <p:nvPr/>
        </p:nvPicPr>
        <p:blipFill>
          <a:blip r:embed="rId4"/>
          <a:srcRect l="16759" r="16759"/>
          <a:stretch>
            <a:fillRect/>
          </a:stretch>
        </p:blipFill>
        <p:spPr>
          <a:xfrm>
            <a:off x="6828534" y="3568553"/>
            <a:ext cx="2380229" cy="2380229"/>
          </a:xfrm>
          <a:prstGeom prst="ellipse">
            <a:avLst/>
          </a:prstGeom>
        </p:spPr>
      </p:pic>
      <p:pic>
        <p:nvPicPr>
          <p:cNvPr id="15" name="Picture 11"/>
          <p:cNvPicPr>
            <a:picLocks noChangeAspect="1"/>
          </p:cNvPicPr>
          <p:nvPr/>
        </p:nvPicPr>
        <p:blipFill>
          <a:blip r:embed="rId5"/>
          <a:srcRect l="21875" r="21875"/>
          <a:stretch>
            <a:fillRect/>
          </a:stretch>
        </p:blipFill>
        <p:spPr>
          <a:xfrm>
            <a:off x="4645422" y="3207618"/>
            <a:ext cx="1651452" cy="1651452"/>
          </a:xfrm>
          <a:prstGeom prst="ellipse">
            <a:avLst/>
          </a:prstGeom>
        </p:spPr>
      </p:pic>
      <p:sp>
        <p:nvSpPr>
          <p:cNvPr id="17" name="TextBox 7"/>
          <p:cNvSpPr txBox="1"/>
          <p:nvPr>
            <p:custDataLst>
              <p:tags r:id="rId6"/>
            </p:custDataLst>
          </p:nvPr>
        </p:nvSpPr>
        <p:spPr>
          <a:xfrm>
            <a:off x="2329180" y="1586865"/>
            <a:ext cx="2567305" cy="38989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p>
            <a:pPr algn="r">
              <a:lnSpc>
                <a:spcPct val="77000"/>
              </a:lnSpc>
            </a:pPr>
            <a:r>
              <a:rPr lang="zh-CN" altLang="en-US" sz="2325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产量</a:t>
            </a:r>
            <a:r>
              <a:rPr lang="zh-CN" altLang="en-US" sz="2325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无监管</a:t>
            </a:r>
            <a:endParaRPr lang="zh-CN" altLang="en-US" sz="2325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7"/>
          <p:cNvSpPr txBox="1"/>
          <p:nvPr>
            <p:custDataLst>
              <p:tags r:id="rId7"/>
            </p:custDataLst>
          </p:nvPr>
        </p:nvSpPr>
        <p:spPr>
          <a:xfrm>
            <a:off x="2078355" y="4911725"/>
            <a:ext cx="2567305" cy="38989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p>
            <a:pPr algn="r">
              <a:lnSpc>
                <a:spcPct val="77000"/>
              </a:lnSpc>
            </a:pPr>
            <a:r>
              <a:rPr lang="zh-CN" altLang="en-US" sz="2325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部分矿</a:t>
            </a:r>
            <a:r>
              <a:rPr lang="zh-CN" altLang="en-US" sz="2325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山不配合</a:t>
            </a:r>
            <a:endParaRPr lang="zh-CN" altLang="en-US" sz="2325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7"/>
          <p:cNvSpPr txBox="1"/>
          <p:nvPr>
            <p:custDataLst>
              <p:tags r:id="rId8"/>
            </p:custDataLst>
          </p:nvPr>
        </p:nvSpPr>
        <p:spPr>
          <a:xfrm>
            <a:off x="9095740" y="1724025"/>
            <a:ext cx="1569720" cy="38989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p>
            <a:pPr algn="r">
              <a:lnSpc>
                <a:spcPct val="77000"/>
              </a:lnSpc>
            </a:pPr>
            <a:r>
              <a:rPr lang="zh-CN" altLang="en-US" sz="2325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信息孤岛</a:t>
            </a:r>
            <a:endParaRPr lang="zh-CN" altLang="en-US" sz="2325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1" name="图片 20" descr="新logo2的副本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4813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项目</a:t>
            </a:r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建设目标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6752" b="16752"/>
          <a:stretch>
            <a:fillRect/>
          </a:stretch>
        </p:blipFill>
        <p:spPr>
          <a:xfrm>
            <a:off x="882858" y="1563009"/>
            <a:ext cx="2465519" cy="2459823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6598" r="16598"/>
          <a:stretch>
            <a:fillRect/>
          </a:stretch>
        </p:blipFill>
        <p:spPr>
          <a:xfrm>
            <a:off x="3561054" y="1563009"/>
            <a:ext cx="2465519" cy="2459823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16573" r="16573"/>
          <a:stretch>
            <a:fillRect/>
          </a:stretch>
        </p:blipFill>
        <p:spPr>
          <a:xfrm>
            <a:off x="6239251" y="1563009"/>
            <a:ext cx="2465519" cy="2459823"/>
          </a:xfrm>
          <a:prstGeom prst="rect">
            <a:avLst/>
          </a:prstGeom>
        </p:spPr>
      </p:pic>
      <p:pic>
        <p:nvPicPr>
          <p:cNvPr id="14" name="Picture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21810" r="21810"/>
          <a:stretch>
            <a:fillRect/>
          </a:stretch>
        </p:blipFill>
        <p:spPr>
          <a:xfrm>
            <a:off x="8917448" y="1563009"/>
            <a:ext cx="2465519" cy="2459823"/>
          </a:xfrm>
          <a:prstGeom prst="rect">
            <a:avLst/>
          </a:prstGeom>
        </p:spPr>
      </p:pic>
      <p:sp>
        <p:nvSpPr>
          <p:cNvPr id="15" name="AutoShape 6"/>
          <p:cNvSpPr/>
          <p:nvPr>
            <p:custDataLst>
              <p:tags r:id="rId9"/>
            </p:custDataLst>
          </p:nvPr>
        </p:nvSpPr>
        <p:spPr>
          <a:xfrm>
            <a:off x="1401243" y="3336168"/>
            <a:ext cx="1428750" cy="1428750"/>
          </a:xfrm>
          <a:prstGeom prst="rect">
            <a:avLst/>
          </a:prstGeom>
          <a:solidFill>
            <a:schemeClr val="accent1">
              <a:alpha val="7225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id="17" name="AutoShape 7"/>
          <p:cNvSpPr/>
          <p:nvPr>
            <p:custDataLst>
              <p:tags r:id="rId10"/>
            </p:custDataLst>
          </p:nvPr>
        </p:nvSpPr>
        <p:spPr>
          <a:xfrm>
            <a:off x="4079439" y="3336168"/>
            <a:ext cx="1428750" cy="142875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id="18" name="AutoShape 8"/>
          <p:cNvSpPr/>
          <p:nvPr>
            <p:custDataLst>
              <p:tags r:id="rId11"/>
            </p:custDataLst>
          </p:nvPr>
        </p:nvSpPr>
        <p:spPr>
          <a:xfrm>
            <a:off x="9466032" y="3336168"/>
            <a:ext cx="1368351" cy="1460420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id="19" name="AutoShape 9"/>
          <p:cNvSpPr/>
          <p:nvPr>
            <p:custDataLst>
              <p:tags r:id="rId12"/>
            </p:custDataLst>
          </p:nvPr>
        </p:nvSpPr>
        <p:spPr>
          <a:xfrm>
            <a:off x="6757636" y="3336168"/>
            <a:ext cx="1428750" cy="1428750"/>
          </a:xfrm>
          <a:prstGeom prst="rect">
            <a:avLst/>
          </a:prstGeom>
          <a:solidFill>
            <a:schemeClr val="accent1">
              <a:alpha val="8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id="21" name="AutoShape 10"/>
          <p:cNvSpPr/>
          <p:nvPr>
            <p:custDataLst>
              <p:tags r:id="rId13"/>
            </p:custDataLst>
          </p:nvPr>
        </p:nvSpPr>
        <p:spPr>
          <a:xfrm>
            <a:off x="907981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zh-CN" altLang="en-US" sz="130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精准计量，通过物联网称重</a:t>
            </a:r>
            <a:r>
              <a:rPr lang="zh-CN" altLang="en-US" sz="130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监控设备，确保资源的准确统计和分配</a:t>
            </a:r>
            <a:endParaRPr lang="zh-CN" altLang="en-US" sz="130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11"/>
          <p:cNvSpPr/>
          <p:nvPr>
            <p:custDataLst>
              <p:tags r:id="rId14"/>
            </p:custDataLst>
          </p:nvPr>
        </p:nvSpPr>
        <p:spPr>
          <a:xfrm>
            <a:off x="3586480" y="5054600"/>
            <a:ext cx="2508885" cy="125158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zh-CN" altLang="en-US" sz="130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实时监控资源的开采量和运输量，帮助能源局更好地掌握资源的流动情况，进行科学合理的资源配置和调度</a:t>
            </a:r>
            <a:endParaRPr lang="zh-CN" altLang="en-US" sz="130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AutoShape 12"/>
          <p:cNvSpPr/>
          <p:nvPr>
            <p:custDataLst>
              <p:tags r:id="rId15"/>
            </p:custDataLst>
          </p:nvPr>
        </p:nvSpPr>
        <p:spPr>
          <a:xfrm>
            <a:off x="6264275" y="5054600"/>
            <a:ext cx="2525395" cy="1256030"/>
          </a:xfrm>
          <a:prstGeom prst="rect">
            <a:avLst/>
          </a:prstGeom>
        </p:spPr>
        <p:txBody>
          <a:bodyPr wrap="square" lIns="91440" tIns="45720" rIns="91440" bIns="45720" rtlCol="0" anchor="ctr" anchorCtr="1">
            <a:noAutofit/>
          </a:bodyPr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大数据分析和预测，促进资源高效利用，</a:t>
            </a:r>
            <a:r>
              <a:rPr lang="zh-CN" altLang="en-US" sz="130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以预测未来的资源需求和供应情况，帮助能源局提前做好规划和准备</a:t>
            </a:r>
            <a:r>
              <a:rPr lang="en-US" sz="130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</a:t>
            </a:r>
            <a:r>
              <a:rPr lang="en-US" sz="135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用率。</a:t>
            </a:r>
            <a:endParaRPr lang="en-US" sz="1100">
              <a:latin typeface="微软雅黑" panose="020B0503020204020204" charset="-122"/>
            </a:endParaRPr>
          </a:p>
        </p:txBody>
      </p:sp>
      <p:sp>
        <p:nvSpPr>
          <p:cNvPr id="24" name="AutoShape 13"/>
          <p:cNvSpPr/>
          <p:nvPr>
            <p:custDataLst>
              <p:tags r:id="rId16"/>
            </p:custDataLst>
          </p:nvPr>
        </p:nvSpPr>
        <p:spPr>
          <a:xfrm>
            <a:off x="8942570" y="5054414"/>
            <a:ext cx="2415273" cy="999925"/>
          </a:xfrm>
          <a:prstGeom prst="rect">
            <a:avLst/>
          </a:prstGeom>
        </p:spPr>
        <p:txBody>
          <a:bodyPr wrap="square" lIns="91440" tIns="45720" rIns="91440" bIns="45720" rtlCol="0" anchor="t" anchorCtr="1">
            <a:noAutofit/>
          </a:bodyPr>
          <a:p>
            <a:pPr algn="ctr">
              <a:lnSpc>
                <a:spcPct val="150000"/>
              </a:lnSpc>
              <a:spcBef>
                <a:spcPts val="270"/>
              </a:spcBef>
              <a:defRPr/>
            </a:pPr>
            <a:r>
              <a:rPr lang="zh-CN" altLang="en-US" sz="130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联网称重设备可以帮助检测车辆是否超载，减少因超载运输导致的道路损坏和环境污染</a:t>
            </a:r>
            <a:endParaRPr lang="zh-CN" altLang="en-US" sz="130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14"/>
          <p:cNvSpPr txBox="1"/>
          <p:nvPr>
            <p:custDataLst>
              <p:tags r:id="rId17"/>
            </p:custDataLst>
          </p:nvPr>
        </p:nvSpPr>
        <p:spPr>
          <a:xfrm>
            <a:off x="1431442" y="3725383"/>
            <a:ext cx="1368351" cy="6451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3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15"/>
          <p:cNvSpPr txBox="1"/>
          <p:nvPr>
            <p:custDataLst>
              <p:tags r:id="rId18"/>
            </p:custDataLst>
          </p:nvPr>
        </p:nvSpPr>
        <p:spPr>
          <a:xfrm>
            <a:off x="4111824" y="3725383"/>
            <a:ext cx="1363980" cy="6451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3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16"/>
          <p:cNvSpPr txBox="1"/>
          <p:nvPr>
            <p:custDataLst>
              <p:tags r:id="rId19"/>
            </p:custDataLst>
          </p:nvPr>
        </p:nvSpPr>
        <p:spPr>
          <a:xfrm>
            <a:off x="6790020" y="3725383"/>
            <a:ext cx="1363980" cy="6451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3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17"/>
          <p:cNvSpPr txBox="1"/>
          <p:nvPr>
            <p:custDataLst>
              <p:tags r:id="rId20"/>
            </p:custDataLst>
          </p:nvPr>
        </p:nvSpPr>
        <p:spPr>
          <a:xfrm>
            <a:off x="9468217" y="3725383"/>
            <a:ext cx="1363980" cy="6451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3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9" name="图片 28" descr="新logo2的副本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7045" y="2458085"/>
            <a:ext cx="7384415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124960" y="3142615"/>
            <a:ext cx="6323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二、方案设计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260"/>
            <a:ext cx="12192000" cy="4404995"/>
          </a:xfrm>
          <a:prstGeom prst="rect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4505960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物联网称重</a:t>
            </a:r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21" name="图片 20" descr="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5560" y="930910"/>
            <a:ext cx="1875155" cy="1029335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 flipH="1" flipV="1">
            <a:off x="9803130" y="6122035"/>
            <a:ext cx="3810" cy="152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5" name="图片 14" descr="中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145" y="3229610"/>
            <a:ext cx="2401570" cy="748030"/>
          </a:xfrm>
          <a:prstGeom prst="rect">
            <a:avLst/>
          </a:prstGeom>
        </p:spPr>
      </p:pic>
      <p:cxnSp>
        <p:nvCxnSpPr>
          <p:cNvPr id="27" name="直接连接符 26"/>
          <p:cNvCxnSpPr/>
          <p:nvPr/>
        </p:nvCxnSpPr>
        <p:spPr>
          <a:xfrm>
            <a:off x="4969510" y="3780155"/>
            <a:ext cx="0" cy="116586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2570480" y="4946015"/>
            <a:ext cx="2399030" cy="698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2" name="圆角矩形 41"/>
          <p:cNvSpPr/>
          <p:nvPr/>
        </p:nvSpPr>
        <p:spPr>
          <a:xfrm>
            <a:off x="4969510" y="5247005"/>
            <a:ext cx="1871980" cy="90551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支持内置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AI</a:t>
            </a:r>
            <a:r>
              <a:rPr lang="zh-CN" sz="1400">
                <a:solidFill>
                  <a:schemeClr val="bg1"/>
                </a:solidFill>
                <a:sym typeface="+mn-ea"/>
              </a:rPr>
              <a:t>算法，根据车辆标准核算载重量等，报警</a:t>
            </a:r>
            <a:r>
              <a:rPr lang="zh-CN" sz="1400">
                <a:solidFill>
                  <a:schemeClr val="bg1"/>
                </a:solidFill>
                <a:sym typeface="+mn-ea"/>
              </a:rPr>
              <a:t>提醒</a:t>
            </a:r>
            <a:endParaRPr lang="zh-CN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1130935" y="3747135"/>
            <a:ext cx="1589405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称重</a:t>
            </a:r>
            <a:r>
              <a:rPr lang="zh-CN" altLang="en-US" sz="1400">
                <a:solidFill>
                  <a:schemeClr val="bg1"/>
                </a:solidFill>
                <a:sym typeface="+mn-ea"/>
              </a:rPr>
              <a:t>传感器</a:t>
            </a:r>
            <a:endParaRPr lang="zh-CN" altLang="en-US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5307330" y="503555"/>
            <a:ext cx="150368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sym typeface="+mn-ea"/>
              </a:rPr>
              <a:t>能管中心</a:t>
            </a:r>
            <a:r>
              <a:rPr lang="zh-CN" altLang="en-US" sz="1400">
                <a:solidFill>
                  <a:schemeClr val="bg1"/>
                </a:solidFill>
                <a:sym typeface="+mn-ea"/>
              </a:rPr>
              <a:t>平台</a:t>
            </a:r>
            <a:endParaRPr lang="zh-CN" altLang="en-US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4219575" y="2650490"/>
            <a:ext cx="1433830" cy="5791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bg1"/>
                </a:solidFill>
                <a:sym typeface="+mn-ea"/>
              </a:rPr>
              <a:t>AI</a:t>
            </a:r>
            <a:r>
              <a:rPr lang="zh-CN" altLang="en-US" sz="1400">
                <a:solidFill>
                  <a:schemeClr val="bg1"/>
                </a:solidFill>
                <a:sym typeface="+mn-ea"/>
              </a:rPr>
              <a:t>边缘网关，以太网/4G传输</a:t>
            </a:r>
            <a:endParaRPr lang="zh-CN" altLang="en-US" sz="1400"/>
          </a:p>
        </p:txBody>
      </p:sp>
      <p:sp>
        <p:nvSpPr>
          <p:cNvPr id="46" name="圆角矩形 45"/>
          <p:cNvSpPr/>
          <p:nvPr/>
        </p:nvSpPr>
        <p:spPr>
          <a:xfrm>
            <a:off x="7176135" y="741045"/>
            <a:ext cx="2630805" cy="107759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sym typeface="+mn-ea"/>
              </a:rPr>
              <a:t>对辖区内的矿山生产，安全，流通等环节进行</a:t>
            </a:r>
            <a:r>
              <a:rPr lang="zh-CN" altLang="en-US" sz="1400">
                <a:solidFill>
                  <a:schemeClr val="bg1"/>
                </a:solidFill>
                <a:sym typeface="+mn-ea"/>
              </a:rPr>
              <a:t>监管</a:t>
            </a:r>
            <a:endParaRPr lang="zh-CN" altLang="en-US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1263650" y="5779135"/>
            <a:ext cx="1306830" cy="73279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sym typeface="+mn-ea"/>
              </a:rPr>
              <a:t>智能判断车辆</a:t>
            </a:r>
            <a:r>
              <a:rPr lang="zh-CN" altLang="en-US" sz="1400">
                <a:solidFill>
                  <a:schemeClr val="bg1"/>
                </a:solidFill>
                <a:sym typeface="+mn-ea"/>
              </a:rPr>
              <a:t>重量</a:t>
            </a:r>
            <a:endParaRPr lang="zh-CN" altLang="en-US" sz="1400">
              <a:solidFill>
                <a:schemeClr val="bg1"/>
              </a:solidFill>
              <a:sym typeface="+mn-ea"/>
            </a:endParaRPr>
          </a:p>
        </p:txBody>
      </p:sp>
      <p:pic>
        <p:nvPicPr>
          <p:cNvPr id="48" name="图片 47" descr="万慧通温湿度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9055" y="5767070"/>
            <a:ext cx="737235" cy="725805"/>
          </a:xfrm>
          <a:prstGeom prst="rect">
            <a:avLst/>
          </a:prstGeom>
        </p:spPr>
      </p:pic>
      <p:cxnSp>
        <p:nvCxnSpPr>
          <p:cNvPr id="49" name="直接连接符 48"/>
          <p:cNvCxnSpPr/>
          <p:nvPr/>
        </p:nvCxnSpPr>
        <p:spPr>
          <a:xfrm>
            <a:off x="5843270" y="1960245"/>
            <a:ext cx="0" cy="149987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0" name="圆角矩形 49"/>
          <p:cNvSpPr/>
          <p:nvPr/>
        </p:nvSpPr>
        <p:spPr>
          <a:xfrm>
            <a:off x="10240010" y="2650490"/>
            <a:ext cx="147828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现场</a:t>
            </a:r>
            <a:r>
              <a:rPr lang="zh-CN" altLang="en-US" sz="1400"/>
              <a:t>视频</a:t>
            </a:r>
            <a:endParaRPr lang="zh-CN" altLang="en-US" sz="1400"/>
          </a:p>
        </p:txBody>
      </p:sp>
      <p:sp>
        <p:nvSpPr>
          <p:cNvPr id="53" name="圆角矩形 52"/>
          <p:cNvSpPr/>
          <p:nvPr/>
        </p:nvSpPr>
        <p:spPr>
          <a:xfrm>
            <a:off x="11075035" y="5918835"/>
            <a:ext cx="111379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环境监测</a:t>
            </a:r>
            <a:endParaRPr lang="zh-CN" altLang="en-US" sz="1400"/>
          </a:p>
        </p:txBody>
      </p:sp>
      <p:cxnSp>
        <p:nvCxnSpPr>
          <p:cNvPr id="55" name="直接连接符 54"/>
          <p:cNvCxnSpPr/>
          <p:nvPr/>
        </p:nvCxnSpPr>
        <p:spPr>
          <a:xfrm>
            <a:off x="5843270" y="3787140"/>
            <a:ext cx="0" cy="156083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stCxn id="56" idx="1"/>
          </p:cNvCxnSpPr>
          <p:nvPr/>
        </p:nvCxnSpPr>
        <p:spPr>
          <a:xfrm flipH="1">
            <a:off x="6990715" y="3780155"/>
            <a:ext cx="3164840" cy="698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9" name="肘形连接符 68"/>
          <p:cNvCxnSpPr>
            <a:endCxn id="48" idx="1"/>
          </p:cNvCxnSpPr>
          <p:nvPr/>
        </p:nvCxnSpPr>
        <p:spPr>
          <a:xfrm>
            <a:off x="6404610" y="4241800"/>
            <a:ext cx="3814445" cy="1888490"/>
          </a:xfrm>
          <a:prstGeom prst="bentConnector3">
            <a:avLst>
              <a:gd name="adj1" fmla="val 44015"/>
            </a:avLst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398260" y="3780155"/>
            <a:ext cx="0" cy="47371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1" name="圆角矩形 70"/>
          <p:cNvSpPr/>
          <p:nvPr/>
        </p:nvSpPr>
        <p:spPr>
          <a:xfrm>
            <a:off x="8199120" y="5607050"/>
            <a:ext cx="1607820" cy="44577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扩展功能，污染超标报警等</a:t>
            </a:r>
            <a:r>
              <a:rPr lang="zh-CN" altLang="en-US" sz="1400"/>
              <a:t>功能</a:t>
            </a:r>
            <a:endParaRPr lang="zh-CN" altLang="en-US" sz="1400"/>
          </a:p>
        </p:txBody>
      </p:sp>
      <p:sp>
        <p:nvSpPr>
          <p:cNvPr id="73" name="圆角矩形 72"/>
          <p:cNvSpPr/>
          <p:nvPr/>
        </p:nvSpPr>
        <p:spPr>
          <a:xfrm>
            <a:off x="8050530" y="3295015"/>
            <a:ext cx="1752600" cy="4521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获取车牌，通过视频等</a:t>
            </a:r>
            <a:r>
              <a:rPr lang="zh-CN" altLang="en-US" sz="1400"/>
              <a:t>信息</a:t>
            </a:r>
            <a:endParaRPr lang="zh-CN" altLang="en-US" sz="1400"/>
          </a:p>
        </p:txBody>
      </p:sp>
      <p:pic>
        <p:nvPicPr>
          <p:cNvPr id="3" name="图片 2" descr="称重车辆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40" y="4277995"/>
            <a:ext cx="1962785" cy="1472565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3590925" y="4609465"/>
            <a:ext cx="110490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串行</a:t>
            </a:r>
            <a:r>
              <a:rPr lang="zh-CN" altLang="en-US" sz="1400">
                <a:solidFill>
                  <a:schemeClr val="bg1"/>
                </a:solidFill>
                <a:sym typeface="+mn-ea"/>
              </a:rPr>
              <a:t>通讯</a:t>
            </a:r>
            <a:endParaRPr lang="zh-CN" altLang="en-US" sz="1400">
              <a:solidFill>
                <a:schemeClr val="bg1"/>
              </a:solidFill>
              <a:sym typeface="+mn-ea"/>
            </a:endParaRPr>
          </a:p>
        </p:txBody>
      </p:sp>
      <p:pic>
        <p:nvPicPr>
          <p:cNvPr id="7" name="图片 6" descr="半球"/>
          <p:cNvPicPr>
            <a:picLocks noChangeAspect="1"/>
          </p:cNvPicPr>
          <p:nvPr/>
        </p:nvPicPr>
        <p:blipFill>
          <a:blip r:embed="rId5"/>
          <a:srcRect l="12441" t="18464" r="12888" b="8338"/>
          <a:stretch>
            <a:fillRect/>
          </a:stretch>
        </p:blipFill>
        <p:spPr>
          <a:xfrm>
            <a:off x="9928860" y="2842260"/>
            <a:ext cx="1802765" cy="1767205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5916295" y="2417445"/>
            <a:ext cx="1515745" cy="90551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异构数据打包，上传至集中监控</a:t>
            </a:r>
            <a:r>
              <a:rPr lang="zh-CN" sz="1400">
                <a:solidFill>
                  <a:schemeClr val="bg1"/>
                </a:solidFill>
                <a:sym typeface="+mn-ea"/>
              </a:rPr>
              <a:t>平台</a:t>
            </a:r>
            <a:endParaRPr lang="zh-CN" sz="1400">
              <a:solidFill>
                <a:schemeClr val="bg1"/>
              </a:solidFill>
              <a:sym typeface="+mn-ea"/>
            </a:endParaRPr>
          </a:p>
        </p:txBody>
      </p:sp>
      <p:pic>
        <p:nvPicPr>
          <p:cNvPr id="9" name="图片 8" descr="新logo2的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6" name="副标题 25"/>
          <p:cNvSpPr>
            <a:spLocks noGrp="1"/>
          </p:cNvSpPr>
          <p:nvPr>
            <p:ph type="subTitle" idx="1"/>
          </p:nvPr>
        </p:nvSpPr>
        <p:spPr>
          <a:xfrm>
            <a:off x="481965" y="399415"/>
            <a:ext cx="4763135" cy="685800"/>
          </a:xfrm>
        </p:spPr>
        <p:txBody>
          <a:bodyPr anchor="t">
            <a:noAutofit/>
          </a:bodyPr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</a:t>
            </a:r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简介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7536" y="364223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4" name="图片 3" descr="正面图s"/>
          <p:cNvPicPr>
            <a:picLocks noChangeAspect="1"/>
          </p:cNvPicPr>
          <p:nvPr/>
        </p:nvPicPr>
        <p:blipFill>
          <a:blip r:embed="rId1">
            <a:clrChange>
              <a:clrFrom>
                <a:srgbClr val="677677">
                  <a:alpha val="99608"/>
                </a:srgbClr>
              </a:clrFrom>
              <a:clrTo>
                <a:srgbClr val="677677">
                  <a:alpha val="99608"/>
                  <a:alpha val="0"/>
                </a:srgbClr>
              </a:clrTo>
            </a:clrChange>
          </a:blip>
          <a:srcRect t="32528" b="37583"/>
          <a:stretch>
            <a:fillRect/>
          </a:stretch>
        </p:blipFill>
        <p:spPr>
          <a:xfrm>
            <a:off x="4365625" y="4577080"/>
            <a:ext cx="7661275" cy="16103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13690" y="1246505"/>
            <a:ext cx="11516360" cy="3004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64位ARM处理器、具有不低于0.75TOPS的AI运算能力，可用于人脸识别等视频运算或大数据运算处理。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具有2G的运行速度，不低于2G的内存配置（可选配4G或8G内存），具有HDMI接口，支持1080P的界面显示。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硬件主处理器全国产化，可用于部队、公安、机要等保密性要求很高的场合。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内置管理软件，单机集成平台软件和现场采集功能。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嵌入式结构、低功耗、高稳定性和高可靠性、布线方便、易于维护、便于扩展，主机支持远程web升级，在线空中升级和远   程管理。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系统结构的特点决定了监控站点的投资建设可以分期进行，不增加重复投资，一体化的解决方案，促成较低的综合成本优势。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支持TCP/IP/WIFI/4G/NBIOT等网络连接方式，适配与多种应用环境。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监控点可以很容易地与监控管理中心及数据库建立起联系，用较低的成本，对广泛分布的基站动力设备、机房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0540" y="3859530"/>
            <a:ext cx="4015740" cy="2839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环境、安全保卫消防、视频图像等实现统一监控平台。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G-III边缘计算网关在整个通微智慧智能监控系统中起着核心的作用，可以与扩展功能模块构成现场总线模式的FCS架构监控系统，多台物联网关通过IP网络构成分布式系统的集中监控，组成一个功能强大的监控网络。组网方式灵活多样，能适应各种大、中、小型监控需求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7170" y="1411605"/>
            <a:ext cx="168275" cy="2190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7170" y="1757680"/>
            <a:ext cx="168275" cy="2190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17170" y="2103755"/>
            <a:ext cx="168275" cy="2190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17170" y="2449830"/>
            <a:ext cx="168275" cy="2190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17170" y="2915920"/>
            <a:ext cx="168275" cy="2190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17170" y="3859530"/>
            <a:ext cx="168275" cy="2190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17170" y="4420235"/>
            <a:ext cx="168275" cy="2190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联动控制逻辑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311" y="1214577"/>
            <a:ext cx="1072312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联动功能是物联网边缘计算能力的重要体现，是体现系统智能化程度以及增强运维能力的重要手段，实现智能化控制是本系统的重要一环，本系统支持如下图所示功能。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图标&#10;&#10;描述已自动生成"/>
          <p:cNvPicPr>
            <a:picLocks noChangeAspect="1"/>
          </p:cNvPicPr>
          <p:nvPr/>
        </p:nvPicPr>
        <p:blipFill rotWithShape="1">
          <a:blip r:embed="rId1"/>
          <a:srcRect l="27103" r="27085"/>
          <a:stretch>
            <a:fillRect/>
          </a:stretch>
        </p:blipFill>
        <p:spPr>
          <a:xfrm>
            <a:off x="3863742" y="828899"/>
            <a:ext cx="4457412" cy="7822635"/>
          </a:xfrm>
          <a:prstGeom prst="rect">
            <a:avLst/>
          </a:prstGeom>
        </p:spPr>
      </p:pic>
      <p:pic>
        <p:nvPicPr>
          <p:cNvPr id="13" name="图片 12" descr="图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58" y="3954535"/>
            <a:ext cx="700124" cy="70012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540074" y="4775323"/>
            <a:ext cx="1100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联动控制</a:t>
            </a:r>
            <a:endParaRPr kumimoji="1" lang="zh-CN" alt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15860" y="2647552"/>
            <a:ext cx="86627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远程控制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40304" y="2647552"/>
            <a:ext cx="86627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定时联动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68520" y="5890895"/>
            <a:ext cx="1223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信息推送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30645" y="5890895"/>
            <a:ext cx="11468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电话短信通知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48063" y="2364613"/>
            <a:ext cx="293868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启动停止设备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87654" y="2799554"/>
            <a:ext cx="277608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异常或权限需要禁用设备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87654" y="3279157"/>
            <a:ext cx="277608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油量及温度区间设置</a:t>
            </a:r>
            <a:endParaRPr kumimoji="1" lang="zh-CN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21155" y="2364613"/>
            <a:ext cx="1747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定时启动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60525" y="3260496"/>
            <a:ext cx="174729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多时间段管理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70632" y="2812683"/>
            <a:ext cx="1949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运行一段时间停止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66822" y="5175686"/>
            <a:ext cx="20356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设备失联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366760" y="5631180"/>
            <a:ext cx="37191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液位，载重等事件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告警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66760" y="6086475"/>
            <a:ext cx="29737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环境温度异常等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运行异常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646409" y="5176204"/>
            <a:ext cx="21207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设备连接状态变化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46408" y="5606042"/>
            <a:ext cx="212072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启动停止动作变化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663296" y="6086703"/>
            <a:ext cx="210383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设备运行异常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5205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583565" y="1587500"/>
            <a:ext cx="77717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、远程集中管理各个大小空间空气能循环系统，远程调整工作参数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4813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方案带来的显著优点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565" y="2252345"/>
            <a:ext cx="63150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、详细掌握环境参数，动态调整提供适宜</a:t>
            </a:r>
            <a:endParaRPr kumimoji="1" lang="en-US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565" y="2917190"/>
            <a:ext cx="62185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、详细掌握能耗使用数据，为进一步的投资发展提供依据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3565" y="3582035"/>
            <a:ext cx="691832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环境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提高能效，绿色环保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3565" y="4168775"/>
            <a:ext cx="83566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、降低售后运维成本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3565" y="4707890"/>
            <a:ext cx="83566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领先于行业，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大大提升管理竞争力，具有良好的示范作用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新logo2的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8560" y="2381250"/>
            <a:ext cx="7209155" cy="14605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538855" y="3105785"/>
            <a:ext cx="61404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五、物联网关及软件平台简介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4665345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矿业现场物联网关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584200" y="1532890"/>
            <a:ext cx="6760845" cy="5311140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物联网关是一款工业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现场安装，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高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性价比，适用范围广的边缘计算网关。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应用场景： 智能配电柜，物联网+等工业现场，赋能传统产品进行物联网升级，主要参数如下：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路开关量输入接口，支持干接点类型和信号，如烟感，漏水等传感器;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路模拟量输入，支持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0-5V</a:t>
            </a: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4-20mA</a:t>
            </a: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等信号接入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路继电器输出，可以实现电源、阀门等开关控制;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路RS485监控串口，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路RS232接口，实现对串口类型的传感器接入，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以及对其他串口类型设备的对接。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.支持内置4G全网通联网功能，支持无线网络数据传输。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.1路RS232调试接口，对设备进行固件升级或者厂家调试;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.1路IP网络接口，10/100M自适应;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.具备实时时钟功能;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.结合本公司的综合管理软件平台可以实现短信、电话、邮件、声光等告警;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.支持网络远程升级;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 descr="BEC2000"/>
          <p:cNvPicPr>
            <a:picLocks noChangeAspect="1"/>
          </p:cNvPicPr>
          <p:nvPr/>
        </p:nvPicPr>
        <p:blipFill>
          <a:blip r:embed="rId2"/>
          <a:srcRect l="15935" t="29509" r="15250" b="20167"/>
          <a:stretch>
            <a:fillRect/>
          </a:stretch>
        </p:blipFill>
        <p:spPr>
          <a:xfrm>
            <a:off x="7193280" y="2710815"/>
            <a:ext cx="4455160" cy="3258185"/>
          </a:xfrm>
          <a:prstGeom prst="rect">
            <a:avLst/>
          </a:prstGeom>
        </p:spPr>
      </p:pic>
      <p:pic>
        <p:nvPicPr>
          <p:cNvPr id="5" name="图片 4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0" y="400194"/>
            <a:ext cx="7002137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系统软件：物联网管理平台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83310" y="1376413"/>
            <a:ext cx="11025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集中监控平台软件的功能特点如下：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良好的人机界面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操作员管理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报警管理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数据管理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远程控制与联动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不断更新的运维功能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zh-CN" altLang="en-US" dirty="0"/>
          </a:p>
        </p:txBody>
      </p:sp>
      <p:pic>
        <p:nvPicPr>
          <p:cNvPr id="5" name="图片 4" descr="16795652104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195" y="3255010"/>
            <a:ext cx="6202045" cy="3072765"/>
          </a:xfrm>
          <a:prstGeom prst="rect">
            <a:avLst/>
          </a:prstGeom>
        </p:spPr>
      </p:pic>
      <p:pic>
        <p:nvPicPr>
          <p:cNvPr id="6" name="图片 5" descr="电视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" y="3255010"/>
            <a:ext cx="5534660" cy="3113405"/>
          </a:xfrm>
          <a:prstGeom prst="rect">
            <a:avLst/>
          </a:prstGeom>
        </p:spPr>
      </p:pic>
      <p:pic>
        <p:nvPicPr>
          <p:cNvPr id="2" name="图片 1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8595" y="2381250"/>
            <a:ext cx="5870575" cy="14605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683000" y="3105785"/>
            <a:ext cx="46602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三、移动端运维管理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4249312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工单管理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49577" y="1716895"/>
            <a:ext cx="3072167" cy="3830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工单主要用于告警通知，故障处理，例行巡检等工作管理，系统支持自动派工和手动派工两种方式。可以在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端进行工单查询，工单轮转，上传图片等，可以在网页端进行工单统计，手动派工，工单轮转等，实现较完善的企业工作流管理。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cef858815ee9c015ce1803114188ddf"/>
          <p:cNvPicPr/>
          <p:nvPr/>
        </p:nvPicPr>
        <p:blipFill>
          <a:blip r:embed="rId1"/>
          <a:stretch>
            <a:fillRect/>
          </a:stretch>
        </p:blipFill>
        <p:spPr>
          <a:xfrm>
            <a:off x="5013055" y="1393118"/>
            <a:ext cx="2083889" cy="4516535"/>
          </a:xfrm>
          <a:prstGeom prst="rect">
            <a:avLst/>
          </a:prstGeom>
        </p:spPr>
      </p:pic>
      <p:pic>
        <p:nvPicPr>
          <p:cNvPr id="13" name="图片 12" descr="bc52c97f8d4faba47d1ef966e93004d"/>
          <p:cNvPicPr/>
          <p:nvPr/>
        </p:nvPicPr>
        <p:blipFill>
          <a:blip r:embed="rId2"/>
          <a:stretch>
            <a:fillRect/>
          </a:stretch>
        </p:blipFill>
        <p:spPr>
          <a:xfrm>
            <a:off x="7734590" y="1393118"/>
            <a:ext cx="2083888" cy="4518983"/>
          </a:xfrm>
          <a:prstGeom prst="rect">
            <a:avLst/>
          </a:prstGeom>
        </p:spPr>
      </p:pic>
      <p:pic>
        <p:nvPicPr>
          <p:cNvPr id="5" name="图片 4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4249312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巡检管理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49577" y="1716895"/>
            <a:ext cx="3072167" cy="2999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系统支持巡检管理，为决策提供科学依据，从而提升环卫管理能力，减少设备维护和运维的成本，有助于及时发现隐患、处理隐患、跟踪及分析隐患，从而提高企业经营效益，减少运营成本。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 descr="34b2eefc00f0edb95627dc4fd1754a6"/>
          <p:cNvPicPr/>
          <p:nvPr/>
        </p:nvPicPr>
        <p:blipFill>
          <a:blip r:embed="rId1"/>
          <a:stretch>
            <a:fillRect/>
          </a:stretch>
        </p:blipFill>
        <p:spPr>
          <a:xfrm>
            <a:off x="5032479" y="1298090"/>
            <a:ext cx="2123992" cy="4604473"/>
          </a:xfrm>
          <a:prstGeom prst="rect">
            <a:avLst/>
          </a:prstGeom>
        </p:spPr>
      </p:pic>
      <p:pic>
        <p:nvPicPr>
          <p:cNvPr id="14" name="图片 13" descr="d39b78bb73dbbc75ed9b83211c50e4b"/>
          <p:cNvPicPr/>
          <p:nvPr/>
        </p:nvPicPr>
        <p:blipFill>
          <a:blip r:embed="rId2"/>
          <a:stretch>
            <a:fillRect/>
          </a:stretch>
        </p:blipFill>
        <p:spPr>
          <a:xfrm>
            <a:off x="7867206" y="1298090"/>
            <a:ext cx="2124508" cy="4604473"/>
          </a:xfrm>
          <a:prstGeom prst="rect">
            <a:avLst/>
          </a:prstGeom>
        </p:spPr>
      </p:pic>
      <p:pic>
        <p:nvPicPr>
          <p:cNvPr id="15" name="图片 14" descr="3654bc2d729e33c1ccc49514734fbf0"/>
          <p:cNvPicPr/>
          <p:nvPr/>
        </p:nvPicPr>
        <p:blipFill>
          <a:blip r:embed="rId3"/>
          <a:stretch>
            <a:fillRect/>
          </a:stretch>
        </p:blipFill>
        <p:spPr>
          <a:xfrm>
            <a:off x="5040305" y="1350463"/>
            <a:ext cx="2116166" cy="4586495"/>
          </a:xfrm>
          <a:prstGeom prst="rect">
            <a:avLst/>
          </a:prstGeom>
        </p:spPr>
      </p:pic>
      <p:pic>
        <p:nvPicPr>
          <p:cNvPr id="5" name="图片 4" descr="新logo2的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339595" y="2601119"/>
            <a:ext cx="9144000" cy="1655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720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感谢观看</a:t>
            </a:r>
            <a:endParaRPr lang="en-US" altLang="zh-CN" sz="720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3600" kern="1400" spc="75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THANKS</a:t>
            </a:r>
            <a:endParaRPr lang="zh-CN" altLang="en-US" sz="3600" kern="1400" spc="75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  <p:pic>
        <p:nvPicPr>
          <p:cNvPr id="5" name="图片 4" descr="新logo2的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5495" y="278130"/>
            <a:ext cx="1139825" cy="5105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tags/tag1.xml><?xml version="1.0" encoding="utf-8"?>
<p:tagLst xmlns:p="http://schemas.openxmlformats.org/presentationml/2006/main">
  <p:tag name="KSO_WM_UNIT_PLACING_PICTURE_USER_VIEWPORT" val="{&quot;height&quot;:10800,&quot;width&quot;:19195.2}"/>
</p:tagLst>
</file>

<file path=ppt/tags/tag2.xml><?xml version="1.0" encoding="utf-8"?>
<p:tagLst xmlns:p="http://schemas.openxmlformats.org/presentationml/2006/main">
  <p:tag name="KSO_WM_DIAGRAM_VIRTUALLY_FRAME" val="{&quot;height&quot;:193.3576377952756,&quot;left&quot;:22.080393700787404,&quot;top&quot;:119.14559055118109,&quot;width&quot;:798.5994488188976}"/>
</p:tagLst>
</file>

<file path=ppt/tags/tag3.xml><?xml version="1.0" encoding="utf-8"?>
<p:tagLst xmlns:p="http://schemas.openxmlformats.org/presentationml/2006/main">
  <p:tag name="KSO_WM_DIAGRAM_VIRTUALLY_FRAME" val="{&quot;height&quot;:193.3576377952756,&quot;left&quot;:22.080393700787404,&quot;top&quot;:119.14559055118109,&quot;width&quot;:798.5994488188976}"/>
</p:tagLst>
</file>

<file path=ppt/tags/tag4.xml><?xml version="1.0" encoding="utf-8"?>
<p:tagLst xmlns:p="http://schemas.openxmlformats.org/presentationml/2006/main">
  <p:tag name="KSO_WM_DIAGRAM_VIRTUALLY_FRAME" val="{&quot;height&quot;:193.3576377952756,&quot;left&quot;:22.080393700787404,&quot;top&quot;:119.14559055118109,&quot;width&quot;:798.5994488188976}"/>
</p:tagLst>
</file>

<file path=ppt/tags/tag5.xml><?xml version="1.0" encoding="utf-8"?>
<p:tagLst xmlns:p="http://schemas.openxmlformats.org/presentationml/2006/main">
  <p:tag name="KSO_WM_DIAGRAM_VIRTUALLY_FRAME" val="{&quot;height&quot;:193.3576377952756,&quot;left&quot;:22.080393700787404,&quot;top&quot;:119.14559055118109,&quot;width&quot;:798.5994488188976}"/>
</p:tagLst>
</file>

<file path=ppt/tags/tag6.xml><?xml version="1.0" encoding="utf-8"?>
<p:tagLst xmlns:p="http://schemas.openxmlformats.org/presentationml/2006/main">
  <p:tag name="KSO_WM_DIAGRAM_VIRTUALLY_FRAME" val="{&quot;height&quot;:193.3576377952756,&quot;left&quot;:22.080393700787404,&quot;top&quot;:119.14559055118109,&quot;width&quot;:798.5994488188976}"/>
</p:tagLst>
</file>

<file path=ppt/tags/tag7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8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9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0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1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2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3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4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5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6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7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8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19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20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21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22.xml><?xml version="1.0" encoding="utf-8"?>
<p:tagLst xmlns:p="http://schemas.openxmlformats.org/presentationml/2006/main">
  <p:tag name="KSO_WM_DIAGRAM_VIRTUALLY_FRAME" val="{&quot;height&quot;:374.2784251968504,&quot;left&quot;:69.5163779527559,&quot;top&quot;:123.07157480314962,&quot;width&quot;:826.7802362204724}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COMMONDATA" val="eyJoZGlkIjoiMDllZWFmODEyMmQ5MDIxOTNkMTZlNWNmNjVmNjQ1Nz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2292</Words>
  <Application>WPS 演示</Application>
  <PresentationFormat>宽屏</PresentationFormat>
  <Paragraphs>179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</vt:lpstr>
      <vt:lpstr>宋体</vt:lpstr>
      <vt:lpstr>Wingdings</vt:lpstr>
      <vt:lpstr>HuXiaoBo-NanShen</vt:lpstr>
      <vt:lpstr>华文新魏</vt:lpstr>
      <vt:lpstr>黑体</vt:lpstr>
      <vt:lpstr>等线</vt:lpstr>
      <vt:lpstr>微软雅黑</vt:lpstr>
      <vt:lpstr>Arial Unicode MS</vt:lpstr>
      <vt:lpstr>等线 Light</vt:lpstr>
      <vt:lpstr>Office 主题​​</vt:lpstr>
      <vt:lpstr>油机物联网解决方案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智慧厕所解决方案</dc:title>
  <dc:creator>2229455978@qq.com</dc:creator>
  <cp:lastModifiedBy>蔡成想</cp:lastModifiedBy>
  <cp:revision>113</cp:revision>
  <dcterms:created xsi:type="dcterms:W3CDTF">2021-07-29T06:35:00Z</dcterms:created>
  <dcterms:modified xsi:type="dcterms:W3CDTF">2025-03-18T00:40:08Z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F5BD671B64584C76BBA3FE90A7F768AC</vt:lpwstr>
  </property>
  <property fmtid="{D5CDD505-2E9C-101B-9397-08002B2CF9AE}" pid="3" name="KSOProductBuildVer">
    <vt:lpwstr>2052-12.1.0.20305</vt:lpwstr>
  </property>
</Properties>
</file>