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7" r:id="rId3"/>
    <p:sldId id="256" r:id="rId4"/>
    <p:sldId id="258" r:id="rId5"/>
    <p:sldId id="259" r:id="rId6"/>
    <p:sldId id="323" r:id="rId8"/>
    <p:sldId id="340" r:id="rId9"/>
    <p:sldId id="357" r:id="rId10"/>
    <p:sldId id="260" r:id="rId11"/>
    <p:sldId id="261" r:id="rId12"/>
    <p:sldId id="272" r:id="rId13"/>
    <p:sldId id="297" r:id="rId14"/>
    <p:sldId id="296" r:id="rId15"/>
    <p:sldId id="293" r:id="rId16"/>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05"/>
    <p:restoredTop sz="94694"/>
  </p:normalViewPr>
  <p:slideViewPr>
    <p:cSldViewPr snapToGrid="0" snapToObjects="1">
      <p:cViewPr varScale="1">
        <p:scale>
          <a:sx n="133" d="100"/>
          <a:sy n="133" d="100"/>
        </p:scale>
        <p:origin x="67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gs" Target="tags/tag26.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E2B40-A01A-CF42-94ED-A945588F2CC3}"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B2D7C-B854-9D49-A4DD-3760EA210D5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microsoft.com/office/2007/relationships/hdphoto" Target="../media/image2.wdp"/><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extLst>
              <a:ext uri="{BEBA8EAE-BF5A-486C-A8C5-ECC9F3942E4B}">
                <a14:imgProps xmlns:a14="http://schemas.microsoft.com/office/drawing/2010/main">
                  <a14:imgLayer r:embed="rId13">
                    <a14:imgEffect>
                      <a14:brightnessContrast bright="20000" contrast="40000"/>
                    </a14:imgEffect>
                    <a14:imgEffect>
                      <a14:colorTemperature colorTemp="3638"/>
                    </a14:imgEffect>
                    <a14:imgEffect>
                      <a14:saturation sat="126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4BCD3-64EB-2149-AA00-EF6FADE5339D}"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notesSlide" Target="../notesSlides/notesSlide1.xml"/><Relationship Id="rId13" Type="http://schemas.openxmlformats.org/officeDocument/2006/relationships/slideLayout" Target="../slideLayouts/slideLayout1.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0" Type="http://schemas.openxmlformats.org/officeDocument/2006/relationships/slideLayout" Target="../slideLayouts/slideLayout1.xml"/><Relationship Id="rId2" Type="http://schemas.openxmlformats.org/officeDocument/2006/relationships/image" Target="../media/image6.jpeg"/><Relationship Id="rId19" Type="http://schemas.openxmlformats.org/officeDocument/2006/relationships/tags" Target="../tags/tag25.xml"/><Relationship Id="rId18" Type="http://schemas.openxmlformats.org/officeDocument/2006/relationships/tags" Target="../tags/tag24.xml"/><Relationship Id="rId17" Type="http://schemas.openxmlformats.org/officeDocument/2006/relationships/tags" Target="../tags/tag23.xml"/><Relationship Id="rId16" Type="http://schemas.openxmlformats.org/officeDocument/2006/relationships/tags" Target="../tags/tag22.xml"/><Relationship Id="rId15" Type="http://schemas.openxmlformats.org/officeDocument/2006/relationships/tags" Target="../tags/tag21.xml"/><Relationship Id="rId14" Type="http://schemas.openxmlformats.org/officeDocument/2006/relationships/tags" Target="../tags/tag20.xml"/><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ctrTitle"/>
          </p:nvPr>
        </p:nvSpPr>
        <p:spPr>
          <a:xfrm>
            <a:off x="507365" y="1295400"/>
            <a:ext cx="9189085" cy="1193165"/>
          </a:xfrm>
          <a:effectLst>
            <a:outerShdw blurRad="50800" dist="38100" dir="2700000" algn="tl" rotWithShape="0">
              <a:prstClr val="black">
                <a:alpha val="40000"/>
              </a:prstClr>
            </a:outerShdw>
          </a:effectLst>
        </p:spPr>
        <p:txBody>
          <a:bodyPr>
            <a:noAutofit/>
          </a:bodyPr>
          <a:lstStyle/>
          <a:p>
            <a:pPr algn="l"/>
            <a:r>
              <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rPr>
              <a:t>燃气泄漏集中监控解决方案</a:t>
            </a:r>
            <a:endPar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
        <p:nvSpPr>
          <p:cNvPr id="3" name="副标题 2"/>
          <p:cNvSpPr>
            <a:spLocks noGrp="1"/>
          </p:cNvSpPr>
          <p:nvPr>
            <p:ph type="subTitle" idx="1"/>
          </p:nvPr>
        </p:nvSpPr>
        <p:spPr>
          <a:xfrm>
            <a:off x="2703195" y="3930650"/>
            <a:ext cx="8351520" cy="556260"/>
          </a:xfrm>
          <a:effectLst>
            <a:outerShdw blurRad="50800" dist="38100" dir="2700000" algn="tl" rotWithShape="0">
              <a:prstClr val="black">
                <a:alpha val="40000"/>
              </a:prstClr>
            </a:outerShdw>
          </a:effectLst>
        </p:spPr>
        <p:txBody>
          <a:bodyPr>
            <a:noAutofit/>
            <a:scene3d>
              <a:camera prst="orthographicFront"/>
              <a:lightRig rig="threePt" dir="t"/>
            </a:scene3d>
          </a:bodyPr>
          <a:lstStyle/>
          <a:p>
            <a:pPr algn="l"/>
            <a:r>
              <a:rPr kumimoji="1" lang="en-US" altLang="zh-CN"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a:t>
            </a:r>
            <a:r>
              <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物联网为传统行业赋能，让传统产品更加智能</a:t>
            </a:r>
            <a:endPar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endParaRPr>
          </a:p>
        </p:txBody>
      </p:sp>
      <p:pic>
        <p:nvPicPr>
          <p:cNvPr id="7" name="图片 6" descr="黑暗里有星球&#10;&#10;描述已自动生成"/>
          <p:cNvPicPr>
            <a:picLocks noChangeAspect="1"/>
          </p:cNvPicPr>
          <p:nvPr/>
        </p:nvPicPr>
        <p:blipFill>
          <a:blip r:embed="rId1"/>
          <a:stretch>
            <a:fillRect/>
          </a:stretch>
        </p:blipFill>
        <p:spPr>
          <a:xfrm>
            <a:off x="6190149" y="428012"/>
            <a:ext cx="6001975" cy="6001975"/>
          </a:xfrm>
          <a:prstGeom prst="rect">
            <a:avLst/>
          </a:prstGeom>
        </p:spPr>
      </p:pic>
      <p:sp>
        <p:nvSpPr>
          <p:cNvPr id="8" name="副标题 2"/>
          <p:cNvSpPr txBox="1"/>
          <p:nvPr/>
        </p:nvSpPr>
        <p:spPr>
          <a:xfrm>
            <a:off x="507637" y="6178425"/>
            <a:ext cx="4163218" cy="5031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rPr>
              <a:t>广州通微智慧科技有限公司</a:t>
            </a:r>
            <a:endPar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endParaRPr>
          </a:p>
        </p:txBody>
      </p:sp>
      <p:pic>
        <p:nvPicPr>
          <p:cNvPr id="5" name="图片 4" descr="图片包含 图标&#10;&#10;描述已自动生成"/>
          <p:cNvPicPr>
            <a:picLocks noChangeAspect="1"/>
          </p:cNvPicPr>
          <p:nvPr/>
        </p:nvPicPr>
        <p:blipFill>
          <a:blip r:embed="rId2"/>
          <a:stretch>
            <a:fillRect/>
          </a:stretch>
        </p:blipFill>
        <p:spPr>
          <a:xfrm>
            <a:off x="507637" y="399446"/>
            <a:ext cx="1160525" cy="496513"/>
          </a:xfrm>
          <a:prstGeom prst="rect">
            <a:avLst/>
          </a:prstGeom>
        </p:spPr>
      </p:pic>
    </p:spTree>
  </p:cSld>
  <p:clrMapOvr>
    <a:masterClrMapping/>
  </p:clrMapOvr>
  <p:transition spd="slow" advTm="0">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37" name="副标题 2"/>
          <p:cNvSpPr>
            <a:spLocks noGrp="1"/>
          </p:cNvSpPr>
          <p:nvPr>
            <p:ph type="subTitle" idx="1"/>
          </p:nvPr>
        </p:nvSpPr>
        <p:spPr>
          <a:xfrm>
            <a:off x="694572" y="1157747"/>
            <a:ext cx="10799805" cy="5261855"/>
          </a:xfrm>
          <a:effectLst>
            <a:outerShdw blurRad="50800" dist="38100" dir="2700000" algn="tl" rotWithShape="0">
              <a:prstClr val="black">
                <a:alpha val="40000"/>
              </a:prstClr>
            </a:outerShdw>
          </a:effectLst>
        </p:spPr>
        <p:txBody>
          <a:bodyPr>
            <a:noAutofit/>
          </a:bodyPr>
          <a:lstStyle/>
          <a:p>
            <a:pPr algn="l">
              <a:lnSpc>
                <a:spcPct val="150000"/>
              </a:lnSpc>
            </a:pPr>
            <a:r>
              <a:rPr kumimoji="1" lang="zh-CN" altLang="en-US" sz="2800" dirty="0">
                <a:solidFill>
                  <a:schemeClr val="accent1"/>
                </a:solidFill>
                <a:latin typeface="黑体" panose="02010609060101010101" pitchFamily="49" charset="-122"/>
                <a:ea typeface="黑体" panose="02010609060101010101" pitchFamily="49" charset="-122"/>
              </a:rPr>
              <a:t>引言</a:t>
            </a:r>
            <a:endParaRPr kumimoji="1" lang="en-US" altLang="zh-CN" sz="2800" dirty="0">
              <a:solidFill>
                <a:schemeClr val="accent1"/>
              </a:solidFill>
              <a:latin typeface="黑体" panose="02010609060101010101" pitchFamily="49" charset="-122"/>
              <a:ea typeface="黑体" panose="02010609060101010101" pitchFamily="49" charset="-122"/>
            </a:endParaRPr>
          </a:p>
          <a:p>
            <a:pPr algn="l">
              <a:lnSpc>
                <a:spcPct val="150000"/>
              </a:lnSpc>
            </a:pPr>
            <a:r>
              <a:rPr kumimoji="1" lang="zh-CN" altLang="en-US" sz="2000" dirty="0">
                <a:solidFill>
                  <a:schemeClr val="accent1"/>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物联网已经广泛应用于各个领域。世界也在慢慢地将物联网转变为万物互联。据悉，到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年，全球物联网技术支出预计将达到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万亿美元，</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2017-2022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年复合增长率为</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13.6%</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a:t>
            </a:r>
            <a:endParaRPr lang="en-US" altLang="zh-CN" sz="2000" dirty="0">
              <a:solidFill>
                <a:schemeClr val="accent3">
                  <a:lumMod val="20000"/>
                  <a:lumOff val="80000"/>
                </a:schemeClr>
              </a:solidFill>
              <a:latin typeface="黑体" panose="02010609060101010101" pitchFamily="49" charset="-122"/>
              <a:ea typeface="黑体" panose="02010609060101010101" pitchFamily="49" charset="-122"/>
            </a:endParaRPr>
          </a:p>
          <a:p>
            <a:pPr algn="l">
              <a:lnSpc>
                <a:spcPct val="150000"/>
              </a:lnSpc>
            </a:pPr>
            <a:r>
              <a:rPr lang="zh-CN" altLang="en-US" sz="2000" dirty="0">
                <a:solidFill>
                  <a:schemeClr val="accent3">
                    <a:lumMod val="20000"/>
                    <a:lumOff val="80000"/>
                  </a:schemeClr>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物联网将继续在各行业快速发展，并被大规模采用。企业可以利用互联网的力量销售先进的物联网设备，获得经济效益。</a:t>
            </a:r>
            <a:endParaRPr lang="zh-CN" altLang="zh-CN" sz="2000" dirty="0">
              <a:solidFill>
                <a:schemeClr val="accent3">
                  <a:lumMod val="20000"/>
                  <a:lumOff val="80000"/>
                </a:schemeClr>
              </a:solidFill>
              <a:latin typeface="黑体" panose="02010609060101010101" pitchFamily="49" charset="-122"/>
              <a:ea typeface="黑体" panose="02010609060101010101" pitchFamily="49" charset="-122"/>
            </a:endParaRPr>
          </a:p>
          <a:p>
            <a:pPr algn="l">
              <a:lnSpc>
                <a:spcPct val="150000"/>
              </a:lnSpc>
            </a:pP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sym typeface="+mn-ea"/>
              </a:rPr>
              <a:t>   </a:t>
            </a:r>
            <a:r>
              <a:rPr lang="zh-CN" altLang="en-US" sz="2000" dirty="0">
                <a:solidFill>
                  <a:schemeClr val="accent3">
                    <a:lumMod val="20000"/>
                    <a:lumOff val="80000"/>
                  </a:schemeClr>
                </a:solidFill>
                <a:latin typeface="黑体" panose="02010609060101010101" pitchFamily="49" charset="-122"/>
                <a:ea typeface="黑体" panose="02010609060101010101" pitchFamily="49" charset="-122"/>
                <a:sym typeface="+mn-ea"/>
              </a:rPr>
              <a:t>本方案针对长庆油田集团下属单位的燃气泄漏监测，实现集中数字化化管理，提升系统管理水平，提高管理效率，将为企业带来显著的经济效益</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sym typeface="+mn-ea"/>
              </a:rPr>
              <a:t>。</a:t>
            </a:r>
            <a:endParaRPr lang="zh-CN" altLang="zh-CN" sz="20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7045" y="2467610"/>
            <a:ext cx="6865620" cy="1460500"/>
          </a:xfrm>
          <a:prstGeom prst="rect">
            <a:avLst/>
          </a:prstGeom>
        </p:spPr>
      </p:pic>
      <p:sp>
        <p:nvSpPr>
          <p:cNvPr id="6" name="文本框 5"/>
          <p:cNvSpPr txBox="1"/>
          <p:nvPr/>
        </p:nvSpPr>
        <p:spPr>
          <a:xfrm>
            <a:off x="4124960" y="3142615"/>
            <a:ext cx="58915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一、现状及需求分析</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5" name="文本框 4"/>
          <p:cNvSpPr txBox="1"/>
          <p:nvPr/>
        </p:nvSpPr>
        <p:spPr>
          <a:xfrm>
            <a:off x="958850" y="358775"/>
            <a:ext cx="3232785"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当前问题分析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p:nvSpPr>
        <p:spPr>
          <a:xfrm>
            <a:off x="5578475" y="3407410"/>
            <a:ext cx="1362075" cy="1320165"/>
          </a:xfrm>
          <a:prstGeom prst="ellipse">
            <a:avLst/>
          </a:prstGeom>
          <a:gradFill>
            <a:gsLst>
              <a:gs pos="0">
                <a:srgbClr val="FE4444"/>
              </a:gs>
              <a:gs pos="100000">
                <a:srgbClr val="832B2B"/>
              </a:gs>
            </a:gsLst>
            <a:lin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t>现状分析</a:t>
            </a:r>
            <a:endParaRPr lang="zh-CN" altLang="en-US"/>
          </a:p>
        </p:txBody>
      </p:sp>
      <p:sp>
        <p:nvSpPr>
          <p:cNvPr id="11" name="椭圆 10"/>
          <p:cNvSpPr/>
          <p:nvPr>
            <p:custDataLst>
              <p:tags r:id="rId2"/>
            </p:custDataLst>
          </p:nvPr>
        </p:nvSpPr>
        <p:spPr>
          <a:xfrm>
            <a:off x="5243195" y="1419860"/>
            <a:ext cx="1221105" cy="120713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a:t>无集中管理</a:t>
            </a:r>
            <a:endParaRPr lang="zh-CN" altLang="en-US"/>
          </a:p>
        </p:txBody>
      </p:sp>
      <p:sp>
        <p:nvSpPr>
          <p:cNvPr id="13" name="椭圆 12"/>
          <p:cNvSpPr/>
          <p:nvPr>
            <p:custDataLst>
              <p:tags r:id="rId3"/>
            </p:custDataLst>
          </p:nvPr>
        </p:nvSpPr>
        <p:spPr>
          <a:xfrm>
            <a:off x="8187690" y="4258310"/>
            <a:ext cx="1221105" cy="120713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a:sym typeface="+mn-ea"/>
              </a:rPr>
              <a:t>无统计分析</a:t>
            </a:r>
            <a:endParaRPr lang="zh-CN" altLang="en-US">
              <a:sym typeface="+mn-ea"/>
            </a:endParaRPr>
          </a:p>
        </p:txBody>
      </p:sp>
      <p:sp>
        <p:nvSpPr>
          <p:cNvPr id="14" name="椭圆 13"/>
          <p:cNvSpPr/>
          <p:nvPr>
            <p:custDataLst>
              <p:tags r:id="rId4"/>
            </p:custDataLst>
          </p:nvPr>
        </p:nvSpPr>
        <p:spPr>
          <a:xfrm>
            <a:off x="2994025" y="4412615"/>
            <a:ext cx="1221105" cy="120713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a:sym typeface="+mn-ea"/>
              </a:rPr>
              <a:t>无记录追溯</a:t>
            </a:r>
            <a:endParaRPr lang="zh-CN" altLang="en-US">
              <a:sym typeface="+mn-ea"/>
            </a:endParaRPr>
          </a:p>
        </p:txBody>
      </p:sp>
      <p:sp>
        <p:nvSpPr>
          <p:cNvPr id="15" name="椭圆 14"/>
          <p:cNvSpPr/>
          <p:nvPr>
            <p:custDataLst>
              <p:tags r:id="rId5"/>
            </p:custDataLst>
          </p:nvPr>
        </p:nvSpPr>
        <p:spPr>
          <a:xfrm>
            <a:off x="5243195" y="5465445"/>
            <a:ext cx="1221105" cy="120713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a:sym typeface="+mn-ea"/>
              </a:rPr>
              <a:t>无实时监管</a:t>
            </a:r>
            <a:endParaRPr lang="zh-CN" altLang="en-US">
              <a:sym typeface="+mn-ea"/>
            </a:endParaRPr>
          </a:p>
        </p:txBody>
      </p:sp>
      <p:sp>
        <p:nvSpPr>
          <p:cNvPr id="19" name="椭圆 18"/>
          <p:cNvSpPr/>
          <p:nvPr>
            <p:custDataLst>
              <p:tags r:id="rId6"/>
            </p:custDataLst>
          </p:nvPr>
        </p:nvSpPr>
        <p:spPr>
          <a:xfrm>
            <a:off x="7948295" y="2179955"/>
            <a:ext cx="1221105" cy="120713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a:sym typeface="+mn-ea"/>
              </a:rPr>
              <a:t>无预警</a:t>
            </a:r>
            <a:endParaRPr lang="zh-CN" altLang="en-US">
              <a:sym typeface="+mn-ea"/>
            </a:endParaRPr>
          </a:p>
        </p:txBody>
      </p:sp>
      <p:cxnSp>
        <p:nvCxnSpPr>
          <p:cNvPr id="20" name="直接箭头连接符 19"/>
          <p:cNvCxnSpPr/>
          <p:nvPr/>
        </p:nvCxnSpPr>
        <p:spPr>
          <a:xfrm flipH="1" flipV="1">
            <a:off x="5970270" y="2626995"/>
            <a:ext cx="153670" cy="801370"/>
          </a:xfrm>
          <a:prstGeom prst="straightConnector1">
            <a:avLst/>
          </a:prstGeom>
          <a:ln w="254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custDataLst>
              <p:tags r:id="rId7"/>
            </p:custDataLst>
          </p:nvPr>
        </p:nvCxnSpPr>
        <p:spPr>
          <a:xfrm flipV="1">
            <a:off x="6940550" y="3016250"/>
            <a:ext cx="1007745" cy="766445"/>
          </a:xfrm>
          <a:prstGeom prst="straightConnector1">
            <a:avLst/>
          </a:prstGeom>
          <a:ln w="254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custDataLst>
              <p:tags r:id="rId8"/>
            </p:custDataLst>
          </p:nvPr>
        </p:nvCxnSpPr>
        <p:spPr>
          <a:xfrm>
            <a:off x="6940550" y="4258310"/>
            <a:ext cx="1247140" cy="469265"/>
          </a:xfrm>
          <a:prstGeom prst="straightConnector1">
            <a:avLst/>
          </a:prstGeom>
          <a:ln w="254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custDataLst>
              <p:tags r:id="rId9"/>
            </p:custDataLst>
          </p:nvPr>
        </p:nvCxnSpPr>
        <p:spPr>
          <a:xfrm flipH="1">
            <a:off x="5970270" y="4727575"/>
            <a:ext cx="153670" cy="737870"/>
          </a:xfrm>
          <a:prstGeom prst="straightConnector1">
            <a:avLst/>
          </a:prstGeom>
          <a:ln w="254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endCxn id="14" idx="6"/>
          </p:cNvCxnSpPr>
          <p:nvPr>
            <p:custDataLst>
              <p:tags r:id="rId10"/>
            </p:custDataLst>
          </p:nvPr>
        </p:nvCxnSpPr>
        <p:spPr>
          <a:xfrm flipH="1">
            <a:off x="4215130" y="4412615"/>
            <a:ext cx="1363345" cy="603885"/>
          </a:xfrm>
          <a:prstGeom prst="straightConnector1">
            <a:avLst/>
          </a:prstGeom>
          <a:ln w="254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椭圆 24"/>
          <p:cNvSpPr/>
          <p:nvPr>
            <p:custDataLst>
              <p:tags r:id="rId11"/>
            </p:custDataLst>
          </p:nvPr>
        </p:nvSpPr>
        <p:spPr>
          <a:xfrm>
            <a:off x="3351530" y="2488565"/>
            <a:ext cx="1221105" cy="120713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a:sym typeface="+mn-ea"/>
              </a:rPr>
              <a:t>只有现场报警</a:t>
            </a:r>
            <a:endParaRPr lang="zh-CN" altLang="en-US">
              <a:sym typeface="+mn-ea"/>
            </a:endParaRPr>
          </a:p>
        </p:txBody>
      </p:sp>
      <p:cxnSp>
        <p:nvCxnSpPr>
          <p:cNvPr id="26" name="直接箭头连接符 25"/>
          <p:cNvCxnSpPr/>
          <p:nvPr>
            <p:custDataLst>
              <p:tags r:id="rId12"/>
            </p:custDataLst>
          </p:nvPr>
        </p:nvCxnSpPr>
        <p:spPr>
          <a:xfrm flipH="1" flipV="1">
            <a:off x="4572635" y="3387090"/>
            <a:ext cx="1005840" cy="395605"/>
          </a:xfrm>
          <a:prstGeom prst="straightConnector1">
            <a:avLst/>
          </a:prstGeom>
          <a:ln w="254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345"/>
            <a:ext cx="12192000" cy="360299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5596255"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、增加远程就集中监控，厂区所有监控点泄漏全知晓</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监控系统需求分析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dirty="0">
                <a:solidFill>
                  <a:schemeClr val="accent3">
                    <a:lumMod val="20000"/>
                    <a:lumOff val="80000"/>
                  </a:schemeClr>
                </a:solidFill>
                <a:latin typeface="黑体" panose="02010609060101010101" pitchFamily="49" charset="-122"/>
                <a:ea typeface="黑体" panose="02010609060101010101" pitchFamily="49" charset="-122"/>
              </a:rPr>
              <a:t>实时监控，人员在不在现场，发生泄漏时均知晓</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551243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、发生记录可追溯，短暂告警也不放过，及时通知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、根据泄漏情况，设备异常自动分析，预警提醒</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、问题</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自动派工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其他应用统计及分析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583565" y="5275580"/>
            <a:ext cx="589343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、加强</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单位数字化管理水平</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1588135"/>
            <a:ext cx="12192000" cy="382651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4978400"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、远程集中管理各个气体泄漏监测点</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方案带来的显著优点</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6315075" cy="92202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dirty="0">
                <a:solidFill>
                  <a:schemeClr val="accent3">
                    <a:lumMod val="20000"/>
                    <a:lumOff val="80000"/>
                  </a:schemeClr>
                </a:solidFill>
                <a:latin typeface="黑体" panose="02010609060101010101" pitchFamily="49" charset="-122"/>
                <a:ea typeface="黑体" panose="02010609060101010101" pitchFamily="49" charset="-122"/>
              </a:rPr>
              <a:t>提高数字化水平</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为厂区安全环境提供数字化支撑</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621855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降低运维成本，提升管理效率</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、明显的师范作用，为兄弟单位以及社会上的隐患治理提供示范</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95" y="2381250"/>
            <a:ext cx="7362825" cy="1460500"/>
          </a:xfrm>
          <a:prstGeom prst="rect">
            <a:avLst/>
          </a:prstGeom>
        </p:spPr>
      </p:pic>
      <p:sp>
        <p:nvSpPr>
          <p:cNvPr id="14" name="文本框 13"/>
          <p:cNvSpPr txBox="1"/>
          <p:nvPr/>
        </p:nvSpPr>
        <p:spPr>
          <a:xfrm>
            <a:off x="3683000" y="3105785"/>
            <a:ext cx="58915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二、方案架构</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6967"/>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rgbClr val="0096DB"/>
                </a:solidFill>
                <a:latin typeface="黑体" panose="02010609060101010101" pitchFamily="49" charset="-122"/>
                <a:ea typeface="黑体" panose="02010609060101010101" pitchFamily="49" charset="-122"/>
              </a:rPr>
              <a:t>方案架构图</a:t>
            </a:r>
            <a:endParaRPr lang="zh-CN" altLang="en-US" sz="4000" dirty="0">
              <a:solidFill>
                <a:srgbClr val="0096DB"/>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a:solidFill>
            <a:srgbClr val="009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dirty="0">
              <a:solidFill>
                <a:srgbClr val="0096DB"/>
              </a:solidFill>
            </a:endParaRPr>
          </a:p>
        </p:txBody>
      </p:sp>
      <p:pic>
        <p:nvPicPr>
          <p:cNvPr id="21" name="图片 20" descr="云"/>
          <p:cNvPicPr>
            <a:picLocks noChangeAspect="1"/>
          </p:cNvPicPr>
          <p:nvPr/>
        </p:nvPicPr>
        <p:blipFill>
          <a:blip r:embed="rId2"/>
          <a:stretch>
            <a:fillRect/>
          </a:stretch>
        </p:blipFill>
        <p:spPr>
          <a:xfrm>
            <a:off x="4626610" y="400050"/>
            <a:ext cx="1875155" cy="1029335"/>
          </a:xfrm>
          <a:prstGeom prst="rect">
            <a:avLst/>
          </a:prstGeom>
        </p:spPr>
      </p:pic>
      <p:cxnSp>
        <p:nvCxnSpPr>
          <p:cNvPr id="23" name="直接箭头连接符 22"/>
          <p:cNvCxnSpPr/>
          <p:nvPr/>
        </p:nvCxnSpPr>
        <p:spPr>
          <a:xfrm flipH="1" flipV="1">
            <a:off x="8376285" y="3733165"/>
            <a:ext cx="683260" cy="49022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25" name="曲线连接符 24"/>
          <p:cNvCxnSpPr/>
          <p:nvPr/>
        </p:nvCxnSpPr>
        <p:spPr>
          <a:xfrm rot="16200000">
            <a:off x="4818380" y="1938020"/>
            <a:ext cx="1424940" cy="386080"/>
          </a:xfrm>
          <a:prstGeom prst="curvedConnector3">
            <a:avLst>
              <a:gd name="adj1" fmla="val 49955"/>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8856345" y="2723515"/>
            <a:ext cx="1591945" cy="645160"/>
          </a:xfrm>
          <a:prstGeom prst="rect">
            <a:avLst/>
          </a:prstGeom>
          <a:noFill/>
        </p:spPr>
        <p:txBody>
          <a:bodyPr wrap="square" rtlCol="0">
            <a:spAutoFit/>
          </a:bodyPr>
          <a:p>
            <a:r>
              <a:rPr lang="zh-CN">
                <a:solidFill>
                  <a:schemeClr val="bg1"/>
                </a:solidFill>
              </a:rPr>
              <a:t>防爆型物联网关</a:t>
            </a:r>
            <a:endParaRPr lang="zh-CN">
              <a:solidFill>
                <a:schemeClr val="bg1"/>
              </a:solidFill>
            </a:endParaRPr>
          </a:p>
        </p:txBody>
      </p:sp>
      <p:sp>
        <p:nvSpPr>
          <p:cNvPr id="33" name="文本框 32"/>
          <p:cNvSpPr txBox="1"/>
          <p:nvPr/>
        </p:nvSpPr>
        <p:spPr>
          <a:xfrm>
            <a:off x="6754495" y="855345"/>
            <a:ext cx="1236980" cy="645160"/>
          </a:xfrm>
          <a:prstGeom prst="rect">
            <a:avLst/>
          </a:prstGeom>
          <a:noFill/>
        </p:spPr>
        <p:txBody>
          <a:bodyPr wrap="square" rtlCol="0">
            <a:spAutoFit/>
          </a:bodyPr>
          <a:p>
            <a:r>
              <a:rPr lang="zh-CN" altLang="en-US">
                <a:solidFill>
                  <a:schemeClr val="bg1"/>
                </a:solidFill>
              </a:rPr>
              <a:t>集中监控服务器</a:t>
            </a:r>
            <a:endParaRPr lang="zh-CN" altLang="en-US">
              <a:solidFill>
                <a:schemeClr val="bg1"/>
              </a:solidFill>
            </a:endParaRPr>
          </a:p>
        </p:txBody>
      </p:sp>
      <p:sp>
        <p:nvSpPr>
          <p:cNvPr id="37" name="文本框 36"/>
          <p:cNvSpPr txBox="1"/>
          <p:nvPr/>
        </p:nvSpPr>
        <p:spPr>
          <a:xfrm>
            <a:off x="2667635" y="6236970"/>
            <a:ext cx="2240280" cy="368300"/>
          </a:xfrm>
          <a:prstGeom prst="rect">
            <a:avLst/>
          </a:prstGeom>
          <a:noFill/>
        </p:spPr>
        <p:txBody>
          <a:bodyPr wrap="none" rtlCol="0">
            <a:spAutoFit/>
          </a:bodyPr>
          <a:p>
            <a:r>
              <a:rPr lang="zh-CN" altLang="en-US">
                <a:solidFill>
                  <a:schemeClr val="bg1"/>
                </a:solidFill>
              </a:rPr>
              <a:t>感应器及本地报警器</a:t>
            </a:r>
            <a:endParaRPr lang="zh-CN" altLang="en-US">
              <a:solidFill>
                <a:schemeClr val="bg1"/>
              </a:solidFill>
            </a:endParaRPr>
          </a:p>
        </p:txBody>
      </p:sp>
      <p:cxnSp>
        <p:nvCxnSpPr>
          <p:cNvPr id="38" name="直接箭头连接符 37"/>
          <p:cNvCxnSpPr/>
          <p:nvPr/>
        </p:nvCxnSpPr>
        <p:spPr>
          <a:xfrm flipV="1">
            <a:off x="4626610" y="3855085"/>
            <a:ext cx="558165" cy="66548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pic>
        <p:nvPicPr>
          <p:cNvPr id="3" name="图片 2" descr="产品图"/>
          <p:cNvPicPr>
            <a:picLocks noChangeAspect="1"/>
          </p:cNvPicPr>
          <p:nvPr/>
        </p:nvPicPr>
        <p:blipFill>
          <a:blip r:embed="rId3"/>
          <a:srcRect l="31309" t="22222" r="15469" b="31167"/>
          <a:stretch>
            <a:fillRect/>
          </a:stretch>
        </p:blipFill>
        <p:spPr>
          <a:xfrm>
            <a:off x="4874895" y="2723515"/>
            <a:ext cx="1054735" cy="1231900"/>
          </a:xfrm>
          <a:prstGeom prst="rect">
            <a:avLst/>
          </a:prstGeom>
        </p:spPr>
      </p:pic>
      <p:pic>
        <p:nvPicPr>
          <p:cNvPr id="2" name="图片 1" descr="安可信控制器"/>
          <p:cNvPicPr>
            <a:picLocks noChangeAspect="1"/>
          </p:cNvPicPr>
          <p:nvPr/>
        </p:nvPicPr>
        <p:blipFill>
          <a:blip r:embed="rId4"/>
          <a:stretch>
            <a:fillRect/>
          </a:stretch>
        </p:blipFill>
        <p:spPr>
          <a:xfrm>
            <a:off x="3244215" y="4223385"/>
            <a:ext cx="1797685" cy="1797685"/>
          </a:xfrm>
          <a:prstGeom prst="rect">
            <a:avLst/>
          </a:prstGeom>
        </p:spPr>
      </p:pic>
      <p:pic>
        <p:nvPicPr>
          <p:cNvPr id="5" name="图片 4" descr="燃气浓度"/>
          <p:cNvPicPr>
            <a:picLocks noChangeAspect="1"/>
          </p:cNvPicPr>
          <p:nvPr/>
        </p:nvPicPr>
        <p:blipFill>
          <a:blip r:embed="rId5"/>
          <a:stretch>
            <a:fillRect/>
          </a:stretch>
        </p:blipFill>
        <p:spPr>
          <a:xfrm>
            <a:off x="1769745" y="4238625"/>
            <a:ext cx="897890" cy="897890"/>
          </a:xfrm>
          <a:prstGeom prst="rect">
            <a:avLst/>
          </a:prstGeom>
        </p:spPr>
      </p:pic>
      <p:pic>
        <p:nvPicPr>
          <p:cNvPr id="6" name="图片 5" descr="燃气浓度"/>
          <p:cNvPicPr>
            <a:picLocks noChangeAspect="1"/>
          </p:cNvPicPr>
          <p:nvPr>
            <p:custDataLst>
              <p:tags r:id="rId6"/>
            </p:custDataLst>
          </p:nvPr>
        </p:nvPicPr>
        <p:blipFill>
          <a:blip r:embed="rId5"/>
          <a:stretch>
            <a:fillRect/>
          </a:stretch>
        </p:blipFill>
        <p:spPr>
          <a:xfrm>
            <a:off x="1769745" y="5343525"/>
            <a:ext cx="897890" cy="897890"/>
          </a:xfrm>
          <a:prstGeom prst="rect">
            <a:avLst/>
          </a:prstGeom>
        </p:spPr>
      </p:pic>
      <p:cxnSp>
        <p:nvCxnSpPr>
          <p:cNvPr id="13" name="直接连接符 12"/>
          <p:cNvCxnSpPr/>
          <p:nvPr/>
        </p:nvCxnSpPr>
        <p:spPr>
          <a:xfrm>
            <a:off x="2443480" y="4693285"/>
            <a:ext cx="1111885" cy="98425"/>
          </a:xfrm>
          <a:prstGeom prst="line">
            <a:avLst/>
          </a:prstGeom>
          <a:ln w="254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custDataLst>
              <p:tags r:id="rId7"/>
            </p:custDataLst>
          </p:nvPr>
        </p:nvCxnSpPr>
        <p:spPr>
          <a:xfrm flipV="1">
            <a:off x="2443480" y="5369560"/>
            <a:ext cx="1111885" cy="292100"/>
          </a:xfrm>
          <a:prstGeom prst="line">
            <a:avLst/>
          </a:prstGeom>
          <a:ln w="254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9" name="图片 18" descr="安可信控制器"/>
          <p:cNvPicPr>
            <a:picLocks noChangeAspect="1"/>
          </p:cNvPicPr>
          <p:nvPr>
            <p:custDataLst>
              <p:tags r:id="rId8"/>
            </p:custDataLst>
          </p:nvPr>
        </p:nvPicPr>
        <p:blipFill>
          <a:blip r:embed="rId4"/>
          <a:stretch>
            <a:fillRect/>
          </a:stretch>
        </p:blipFill>
        <p:spPr>
          <a:xfrm>
            <a:off x="8650605" y="3996055"/>
            <a:ext cx="1797685" cy="1797685"/>
          </a:xfrm>
          <a:prstGeom prst="rect">
            <a:avLst/>
          </a:prstGeom>
        </p:spPr>
      </p:pic>
      <p:pic>
        <p:nvPicPr>
          <p:cNvPr id="20" name="图片 19" descr="燃气浓度"/>
          <p:cNvPicPr>
            <a:picLocks noChangeAspect="1"/>
          </p:cNvPicPr>
          <p:nvPr>
            <p:custDataLst>
              <p:tags r:id="rId9"/>
            </p:custDataLst>
          </p:nvPr>
        </p:nvPicPr>
        <p:blipFill>
          <a:blip r:embed="rId5"/>
          <a:stretch>
            <a:fillRect/>
          </a:stretch>
        </p:blipFill>
        <p:spPr>
          <a:xfrm>
            <a:off x="10974070" y="3893820"/>
            <a:ext cx="897890" cy="897890"/>
          </a:xfrm>
          <a:prstGeom prst="rect">
            <a:avLst/>
          </a:prstGeom>
        </p:spPr>
      </p:pic>
      <p:pic>
        <p:nvPicPr>
          <p:cNvPr id="22" name="图片 21" descr="燃气浓度"/>
          <p:cNvPicPr>
            <a:picLocks noChangeAspect="1"/>
          </p:cNvPicPr>
          <p:nvPr>
            <p:custDataLst>
              <p:tags r:id="rId10"/>
            </p:custDataLst>
          </p:nvPr>
        </p:nvPicPr>
        <p:blipFill>
          <a:blip r:embed="rId5"/>
          <a:stretch>
            <a:fillRect/>
          </a:stretch>
        </p:blipFill>
        <p:spPr>
          <a:xfrm>
            <a:off x="10974070" y="4998720"/>
            <a:ext cx="897890" cy="897890"/>
          </a:xfrm>
          <a:prstGeom prst="rect">
            <a:avLst/>
          </a:prstGeom>
        </p:spPr>
      </p:pic>
      <p:sp>
        <p:nvSpPr>
          <p:cNvPr id="24" name="文本框 23"/>
          <p:cNvSpPr txBox="1"/>
          <p:nvPr>
            <p:custDataLst>
              <p:tags r:id="rId11"/>
            </p:custDataLst>
          </p:nvPr>
        </p:nvSpPr>
        <p:spPr>
          <a:xfrm>
            <a:off x="8852535" y="6075680"/>
            <a:ext cx="2240280" cy="368300"/>
          </a:xfrm>
          <a:prstGeom prst="rect">
            <a:avLst/>
          </a:prstGeom>
          <a:noFill/>
        </p:spPr>
        <p:txBody>
          <a:bodyPr wrap="none" rtlCol="0">
            <a:spAutoFit/>
          </a:bodyPr>
          <a:p>
            <a:pPr algn="l"/>
            <a:r>
              <a:rPr lang="zh-CN" altLang="en-US">
                <a:solidFill>
                  <a:schemeClr val="bg1"/>
                </a:solidFill>
                <a:sym typeface="+mn-ea"/>
              </a:rPr>
              <a:t>感应器及本地报警器</a:t>
            </a:r>
            <a:endParaRPr lang="zh-CN" altLang="en-US">
              <a:solidFill>
                <a:schemeClr val="bg1"/>
              </a:solidFill>
            </a:endParaRPr>
          </a:p>
        </p:txBody>
      </p:sp>
      <p:cxnSp>
        <p:nvCxnSpPr>
          <p:cNvPr id="28" name="直接连接符 27"/>
          <p:cNvCxnSpPr/>
          <p:nvPr>
            <p:custDataLst>
              <p:tags r:id="rId12"/>
            </p:custDataLst>
          </p:nvPr>
        </p:nvCxnSpPr>
        <p:spPr>
          <a:xfrm flipV="1">
            <a:off x="10152380" y="4337050"/>
            <a:ext cx="1111885" cy="356235"/>
          </a:xfrm>
          <a:prstGeom prst="line">
            <a:avLst/>
          </a:prstGeom>
          <a:ln w="254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custDataLst>
              <p:tags r:id="rId13"/>
            </p:custDataLst>
          </p:nvPr>
        </p:nvCxnSpPr>
        <p:spPr>
          <a:xfrm>
            <a:off x="10152380" y="5136515"/>
            <a:ext cx="1111885" cy="233045"/>
          </a:xfrm>
          <a:prstGeom prst="line">
            <a:avLst/>
          </a:prstGeom>
          <a:ln w="254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custDataLst>
              <p:tags r:id="rId14"/>
            </p:custDataLst>
          </p:nvPr>
        </p:nvSpPr>
        <p:spPr>
          <a:xfrm>
            <a:off x="3244215" y="3855085"/>
            <a:ext cx="640080" cy="368300"/>
          </a:xfrm>
          <a:prstGeom prst="rect">
            <a:avLst/>
          </a:prstGeom>
          <a:noFill/>
        </p:spPr>
        <p:txBody>
          <a:bodyPr wrap="none" rtlCol="0">
            <a:spAutoFit/>
          </a:bodyPr>
          <a:p>
            <a:r>
              <a:rPr lang="zh-CN" altLang="en-US">
                <a:solidFill>
                  <a:schemeClr val="bg1"/>
                </a:solidFill>
              </a:rPr>
              <a:t>厨房</a:t>
            </a:r>
            <a:endParaRPr lang="zh-CN" altLang="en-US">
              <a:solidFill>
                <a:schemeClr val="bg1"/>
              </a:solidFill>
            </a:endParaRPr>
          </a:p>
        </p:txBody>
      </p:sp>
      <p:sp>
        <p:nvSpPr>
          <p:cNvPr id="35" name="文本框 34"/>
          <p:cNvSpPr txBox="1"/>
          <p:nvPr>
            <p:custDataLst>
              <p:tags r:id="rId15"/>
            </p:custDataLst>
          </p:nvPr>
        </p:nvSpPr>
        <p:spPr>
          <a:xfrm>
            <a:off x="9291320" y="3733165"/>
            <a:ext cx="868680" cy="368300"/>
          </a:xfrm>
          <a:prstGeom prst="rect">
            <a:avLst/>
          </a:prstGeom>
          <a:noFill/>
        </p:spPr>
        <p:txBody>
          <a:bodyPr wrap="none" rtlCol="0">
            <a:spAutoFit/>
          </a:bodyPr>
          <a:p>
            <a:r>
              <a:rPr lang="zh-CN" altLang="en-US">
                <a:solidFill>
                  <a:schemeClr val="bg1"/>
                </a:solidFill>
              </a:rPr>
              <a:t>锅炉房</a:t>
            </a:r>
            <a:endParaRPr lang="zh-CN" altLang="en-US">
              <a:solidFill>
                <a:schemeClr val="bg1"/>
              </a:solidFill>
            </a:endParaRPr>
          </a:p>
        </p:txBody>
      </p:sp>
      <p:pic>
        <p:nvPicPr>
          <p:cNvPr id="36" name="图片 35" descr="产品图"/>
          <p:cNvPicPr>
            <a:picLocks noChangeAspect="1"/>
          </p:cNvPicPr>
          <p:nvPr>
            <p:custDataLst>
              <p:tags r:id="rId16"/>
            </p:custDataLst>
          </p:nvPr>
        </p:nvPicPr>
        <p:blipFill>
          <a:blip r:embed="rId3"/>
          <a:srcRect l="31309" t="22222" r="15469" b="31167"/>
          <a:stretch>
            <a:fillRect/>
          </a:stretch>
        </p:blipFill>
        <p:spPr>
          <a:xfrm>
            <a:off x="7595870" y="2688590"/>
            <a:ext cx="1054735" cy="1231900"/>
          </a:xfrm>
          <a:prstGeom prst="rect">
            <a:avLst/>
          </a:prstGeom>
        </p:spPr>
      </p:pic>
      <p:cxnSp>
        <p:nvCxnSpPr>
          <p:cNvPr id="39" name="曲线连接符 38"/>
          <p:cNvCxnSpPr/>
          <p:nvPr>
            <p:custDataLst>
              <p:tags r:id="rId17"/>
            </p:custDataLst>
          </p:nvPr>
        </p:nvCxnSpPr>
        <p:spPr>
          <a:xfrm rot="10800000">
            <a:off x="5850255" y="1545590"/>
            <a:ext cx="2140585" cy="1297940"/>
          </a:xfrm>
          <a:prstGeom prst="curvedConnector3">
            <a:avLst>
              <a:gd name="adj1" fmla="val 49985"/>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41" name="文本框 40"/>
          <p:cNvSpPr txBox="1"/>
          <p:nvPr>
            <p:custDataLst>
              <p:tags r:id="rId18"/>
            </p:custDataLst>
          </p:nvPr>
        </p:nvSpPr>
        <p:spPr>
          <a:xfrm>
            <a:off x="6453505" y="5896610"/>
            <a:ext cx="1282065" cy="368300"/>
          </a:xfrm>
          <a:prstGeom prst="rect">
            <a:avLst/>
          </a:prstGeom>
          <a:noFill/>
        </p:spPr>
        <p:txBody>
          <a:bodyPr wrap="square" rtlCol="0">
            <a:spAutoFit/>
          </a:bodyPr>
          <a:p>
            <a:r>
              <a:rPr lang="zh-CN">
                <a:solidFill>
                  <a:schemeClr val="bg1"/>
                </a:solidFill>
              </a:rPr>
              <a:t>其他站点</a:t>
            </a:r>
            <a:endParaRPr lang="zh-CN">
              <a:solidFill>
                <a:schemeClr val="bg1"/>
              </a:solidFill>
            </a:endParaRPr>
          </a:p>
        </p:txBody>
      </p:sp>
      <p:cxnSp>
        <p:nvCxnSpPr>
          <p:cNvPr id="42" name="曲线连接符 41"/>
          <p:cNvCxnSpPr/>
          <p:nvPr>
            <p:custDataLst>
              <p:tags r:id="rId19"/>
            </p:custDataLst>
          </p:nvPr>
        </p:nvCxnSpPr>
        <p:spPr>
          <a:xfrm rot="16200000" flipV="1">
            <a:off x="4397375" y="3252470"/>
            <a:ext cx="4121150" cy="961390"/>
          </a:xfrm>
          <a:prstGeom prst="curvedConnector3">
            <a:avLst>
              <a:gd name="adj1" fmla="val 49985"/>
            </a:avLst>
          </a:prstGeom>
          <a:ln w="28575" cmpd="sng">
            <a:solidFill>
              <a:schemeClr val="accent1">
                <a:shade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管理软件云平台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2168525"/>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对服务单位管辖范围内所有泄漏传感器和使用状态进行远程全景教字化</a:t>
            </a:r>
            <a:r>
              <a:rPr lang="en-US" altLang="zh-CN" dirty="0">
                <a:solidFill>
                  <a:schemeClr val="bg2">
                    <a:lumMod val="90000"/>
                  </a:schemeClr>
                </a:solidFill>
                <a:latin typeface="黑体" panose="02010609060101010101" pitchFamily="49" charset="-122"/>
                <a:ea typeface="黑体" panose="02010609060101010101" pitchFamily="49" charset="-122"/>
              </a:rPr>
              <a:t>GIS</a:t>
            </a:r>
            <a:r>
              <a:rPr lang="zh-CN" altLang="zh-CN" dirty="0">
                <a:solidFill>
                  <a:schemeClr val="bg2">
                    <a:lumMod val="90000"/>
                  </a:schemeClr>
                </a:solidFill>
                <a:latin typeface="黑体" panose="02010609060101010101" pitchFamily="49" charset="-122"/>
                <a:ea typeface="黑体" panose="02010609060101010101" pitchFamily="49" charset="-122"/>
              </a:rPr>
              <a:t>展示，环境基础信息全方位精细分析与统计，实现生产单位的数字化智能化管理，提升数字化管理水平。集中处理、整体管控、流程跟踪，解决监控信息不实时、不对称问题，降低管理难度，提升管理效率</a:t>
            </a:r>
            <a:r>
              <a:rPr lang="zh-CN" altLang="en-US" dirty="0">
                <a:solidFill>
                  <a:schemeClr val="bg2">
                    <a:lumMod val="90000"/>
                  </a:schemeClr>
                </a:solidFill>
                <a:latin typeface="黑体" panose="02010609060101010101" pitchFamily="49" charset="-122"/>
                <a:ea typeface="黑体" panose="02010609060101010101" pitchFamily="49" charset="-122"/>
              </a:rPr>
              <a:t>。</a:t>
            </a:r>
            <a:r>
              <a:rPr lang="zh-CN" altLang="zh-CN" dirty="0">
                <a:solidFill>
                  <a:schemeClr val="bg2">
                    <a:lumMod val="90000"/>
                  </a:schemeClr>
                </a:solidFill>
                <a:latin typeface="黑体" panose="02010609060101010101" pitchFamily="49" charset="-122"/>
                <a:ea typeface="黑体" panose="02010609060101010101" pitchFamily="49" charset="-122"/>
              </a:rPr>
              <a:t>通过数据采集和分析统计，助力燃气泄漏管理更合理、更优化、更智能。   </a:t>
            </a:r>
            <a:endParaRPr kumimoji="1" lang="zh-CN" altLang="en-US"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 </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2"/>
          <a:stretch>
            <a:fillRect/>
          </a:stretch>
        </p:blipFill>
        <p:spPr>
          <a:xfrm>
            <a:off x="691311" y="3083749"/>
            <a:ext cx="5310176" cy="3374057"/>
          </a:xfrm>
          <a:prstGeom prst="rect">
            <a:avLst/>
          </a:prstGeom>
        </p:spPr>
      </p:pic>
      <p:sp>
        <p:nvSpPr>
          <p:cNvPr id="9" name="文本框 8"/>
          <p:cNvSpPr txBox="1"/>
          <p:nvPr/>
        </p:nvSpPr>
        <p:spPr>
          <a:xfrm>
            <a:off x="6495415" y="3083560"/>
            <a:ext cx="4775200" cy="2286000"/>
          </a:xfrm>
          <a:prstGeom prst="rect">
            <a:avLst/>
          </a:prstGeom>
          <a:noFill/>
        </p:spPr>
        <p:txBody>
          <a:bodyPr wrap="square" rtlCol="0">
            <a:noAutofit/>
          </a:bodyPr>
          <a:lstStyle/>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分散点集中监控管理</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统计燃气泄漏时间和次数</a:t>
            </a: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环境状态分析，预警</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故障预警及派工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联动控制</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922020"/>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联动功能是物联网边缘计算能力的重要体现，是体现系统智能化程度以及增强运维能力的重要手段，实现智能化控制是本系统的重要一环，本系统支持如下图所示功能。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图标&#10;&#10;描述已自动生成"/>
          <p:cNvPicPr>
            <a:picLocks noChangeAspect="1"/>
          </p:cNvPicPr>
          <p:nvPr/>
        </p:nvPicPr>
        <p:blipFill rotWithShape="1">
          <a:blip r:embed="rId2"/>
          <a:srcRect l="27103" r="27085"/>
          <a:stretch>
            <a:fillRect/>
          </a:stretch>
        </p:blipFill>
        <p:spPr>
          <a:xfrm>
            <a:off x="3863742" y="828899"/>
            <a:ext cx="4457412" cy="7822635"/>
          </a:xfrm>
          <a:prstGeom prst="rect">
            <a:avLst/>
          </a:prstGeom>
        </p:spPr>
      </p:pic>
      <p:pic>
        <p:nvPicPr>
          <p:cNvPr id="13" name="图片 12" descr="图标&#10;&#10;描述已自动生成"/>
          <p:cNvPicPr>
            <a:picLocks noChangeAspect="1"/>
          </p:cNvPicPr>
          <p:nvPr/>
        </p:nvPicPr>
        <p:blipFill>
          <a:blip r:embed="rId3"/>
          <a:stretch>
            <a:fillRect/>
          </a:stretch>
        </p:blipFill>
        <p:spPr>
          <a:xfrm>
            <a:off x="5730258" y="3954535"/>
            <a:ext cx="700124" cy="700124"/>
          </a:xfrm>
          <a:prstGeom prst="rect">
            <a:avLst/>
          </a:prstGeom>
        </p:spPr>
      </p:pic>
      <p:sp>
        <p:nvSpPr>
          <p:cNvPr id="14" name="文本框 13"/>
          <p:cNvSpPr txBox="1"/>
          <p:nvPr/>
        </p:nvSpPr>
        <p:spPr>
          <a:xfrm>
            <a:off x="5540074" y="4775323"/>
            <a:ext cx="1100230" cy="369332"/>
          </a:xfrm>
          <a:prstGeom prst="rect">
            <a:avLst/>
          </a:prstGeom>
          <a:noFill/>
        </p:spPr>
        <p:txBody>
          <a:bodyPr wrap="square" rtlCol="0">
            <a:spAutoFit/>
          </a:bodyPr>
          <a:lstStyle/>
          <a:p>
            <a:r>
              <a:rPr kumimoji="1" lang="zh-CN" altLang="en-US" dirty="0">
                <a:solidFill>
                  <a:schemeClr val="accent3">
                    <a:lumMod val="20000"/>
                    <a:lumOff val="80000"/>
                  </a:schemeClr>
                </a:solidFill>
              </a:rPr>
              <a:t>联动控制</a:t>
            </a:r>
            <a:endParaRPr kumimoji="1" lang="zh-CN" altLang="en-US" dirty="0">
              <a:solidFill>
                <a:schemeClr val="accent3">
                  <a:lumMod val="20000"/>
                  <a:lumOff val="80000"/>
                </a:schemeClr>
              </a:solidFill>
            </a:endParaRPr>
          </a:p>
        </p:txBody>
      </p:sp>
      <p:sp>
        <p:nvSpPr>
          <p:cNvPr id="2" name="文本框 1"/>
          <p:cNvSpPr txBox="1"/>
          <p:nvPr/>
        </p:nvSpPr>
        <p:spPr>
          <a:xfrm>
            <a:off x="4815860"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远程控制</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5" name="文本框 14"/>
          <p:cNvSpPr txBox="1"/>
          <p:nvPr/>
        </p:nvSpPr>
        <p:spPr>
          <a:xfrm>
            <a:off x="6640304"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定时联动</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4668520" y="5890895"/>
            <a:ext cx="1223645" cy="275590"/>
          </a:xfrm>
          <a:prstGeom prst="rect">
            <a:avLst/>
          </a:prstGeom>
          <a:noFill/>
        </p:spPr>
        <p:txBody>
          <a:bodyPr wrap="square" rtlCol="0">
            <a:spAutoFit/>
          </a:bodyPr>
          <a:lstStyle/>
          <a:p>
            <a:r>
              <a:rPr kumimoji="1" lang="en-US" altLang="zh-CN" sz="1200"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信息推送</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6430645" y="5890895"/>
            <a:ext cx="1146810"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电话短信通知</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9" name="文本框 18"/>
          <p:cNvSpPr txBox="1"/>
          <p:nvPr/>
        </p:nvSpPr>
        <p:spPr>
          <a:xfrm>
            <a:off x="948063" y="2364613"/>
            <a:ext cx="2938684"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1087654" y="2799554"/>
            <a:ext cx="2776087"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异常或权限需要禁用设备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1" name="文本框 20"/>
          <p:cNvSpPr txBox="1"/>
          <p:nvPr/>
        </p:nvSpPr>
        <p:spPr>
          <a:xfrm>
            <a:off x="1087654" y="3279157"/>
            <a:ext cx="2776088" cy="337185"/>
          </a:xfrm>
          <a:prstGeom prst="rect">
            <a:avLst/>
          </a:prstGeom>
          <a:noFill/>
        </p:spPr>
        <p:txBody>
          <a:bodyPr wrap="square" rtlCol="0">
            <a:spAutoFit/>
          </a:bodyPr>
          <a:lstStyle/>
          <a:p>
            <a:pPr algn="r"/>
            <a:r>
              <a:rPr kumimoji="1" lang="zh-CN" sz="1600" dirty="0">
                <a:solidFill>
                  <a:schemeClr val="accent3">
                    <a:lumMod val="20000"/>
                    <a:lumOff val="80000"/>
                  </a:schemeClr>
                </a:solidFill>
                <a:latin typeface="黑体" panose="02010609060101010101" pitchFamily="49" charset="-122"/>
                <a:ea typeface="黑体" panose="02010609060101010101" pitchFamily="49" charset="-122"/>
              </a:rPr>
              <a:t>定量冲水控制</a:t>
            </a:r>
            <a:endParaRPr kumimoji="1" lang="zh-CN"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3" name="文本框 22"/>
          <p:cNvSpPr txBox="1"/>
          <p:nvPr/>
        </p:nvSpPr>
        <p:spPr>
          <a:xfrm>
            <a:off x="8321155" y="2364613"/>
            <a:ext cx="1747298"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定时启动</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4" name="文本框 23"/>
          <p:cNvSpPr txBox="1"/>
          <p:nvPr/>
        </p:nvSpPr>
        <p:spPr>
          <a:xfrm>
            <a:off x="8360525" y="3260496"/>
            <a:ext cx="1747298"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多时间段管理</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5" name="文本框 24"/>
          <p:cNvSpPr txBox="1"/>
          <p:nvPr/>
        </p:nvSpPr>
        <p:spPr>
          <a:xfrm>
            <a:off x="8370632" y="2812683"/>
            <a:ext cx="1949049"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运行一段时间停止</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6" name="文本框 25"/>
          <p:cNvSpPr txBox="1"/>
          <p:nvPr/>
        </p:nvSpPr>
        <p:spPr>
          <a:xfrm>
            <a:off x="8366822" y="5175686"/>
            <a:ext cx="203567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设备失联</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7" name="文本框 26"/>
          <p:cNvSpPr txBox="1"/>
          <p:nvPr/>
        </p:nvSpPr>
        <p:spPr>
          <a:xfrm>
            <a:off x="8366760" y="5631180"/>
            <a:ext cx="371919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电磁阀与水流量逻辑错误</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8" name="文本框 27"/>
          <p:cNvSpPr txBox="1"/>
          <p:nvPr/>
        </p:nvSpPr>
        <p:spPr>
          <a:xfrm>
            <a:off x="8366760" y="6086475"/>
            <a:ext cx="297370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冲水时间过长等</a:t>
            </a: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0" name="文本框 29"/>
          <p:cNvSpPr txBox="1"/>
          <p:nvPr/>
        </p:nvSpPr>
        <p:spPr>
          <a:xfrm>
            <a:off x="1646409" y="5176204"/>
            <a:ext cx="2120725"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设备连接状态变化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1" name="文本框 30"/>
          <p:cNvSpPr txBox="1"/>
          <p:nvPr/>
        </p:nvSpPr>
        <p:spPr>
          <a:xfrm>
            <a:off x="1646408" y="5606042"/>
            <a:ext cx="2120726"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启动停止动作变化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2" name="文本框 31"/>
          <p:cNvSpPr txBox="1"/>
          <p:nvPr/>
        </p:nvSpPr>
        <p:spPr>
          <a:xfrm>
            <a:off x="1663296" y="6086703"/>
            <a:ext cx="2103838"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6909" y="2467917"/>
            <a:ext cx="5715000" cy="1460500"/>
          </a:xfrm>
          <a:prstGeom prst="rect">
            <a:avLst/>
          </a:prstGeom>
        </p:spPr>
      </p:pic>
      <p:sp>
        <p:nvSpPr>
          <p:cNvPr id="6" name="文本框 5"/>
          <p:cNvSpPr txBox="1"/>
          <p:nvPr/>
        </p:nvSpPr>
        <p:spPr>
          <a:xfrm>
            <a:off x="4619625" y="3142344"/>
            <a:ext cx="2949699"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三、公司简介</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9" name="图片 8" descr="6edf2744447cc4050e30564056bad65"/>
          <p:cNvPicPr/>
          <p:nvPr/>
        </p:nvPicPr>
        <p:blipFill>
          <a:blip r:embed="rId2"/>
          <a:srcRect l="10441" r="14324"/>
          <a:stretch>
            <a:fillRect/>
          </a:stretch>
        </p:blipFill>
        <p:spPr>
          <a:xfrm>
            <a:off x="578738" y="3044303"/>
            <a:ext cx="6053068" cy="3162146"/>
          </a:xfrm>
          <a:prstGeom prst="rect">
            <a:avLst/>
          </a:prstGeom>
          <a:ln>
            <a:noFill/>
          </a:ln>
        </p:spPr>
      </p:pic>
      <p:sp>
        <p:nvSpPr>
          <p:cNvPr id="2" name="矩形 1"/>
          <p:cNvSpPr/>
          <p:nvPr/>
        </p:nvSpPr>
        <p:spPr>
          <a:xfrm>
            <a:off x="578738" y="670831"/>
            <a:ext cx="11025378" cy="5535618"/>
          </a:xfrm>
          <a:prstGeom prst="rect">
            <a:avLst/>
          </a:prstGeom>
        </p:spPr>
        <p:txBody>
          <a:bodyPr wrap="square">
            <a:spAutoFit/>
          </a:bodyPr>
          <a:lstStyle/>
          <a:p>
            <a:pPr indent="279400" algn="just">
              <a:lnSpc>
                <a:spcPct val="150000"/>
              </a:lnSpc>
            </a:pPr>
            <a:r>
              <a:rPr lang="zh-CN" altLang="en-US"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rPr>
              <a:t>简介</a:t>
            </a:r>
            <a:endParaRPr lang="en-US" altLang="zh-CN"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广州通微智慧科技有限公司是智慧物联网应用解决方案的领先厂商，是国家高新技术企业、广东省双软认定企业和广州市科技创新小巨人企业。并是广东软件行业协会、广东省电子行业协会、广东省物联网协会、广东省物联网产业技术创新联盟、广州市科技创新协会、中国农业国际合作促进会产业融合发展委员会等专业社会组织的会员单位。</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公司座落于国家级高新技术产业开发区广州科学城，拥有强大的技术产品研发能力与快速的产品定制化能力，全线产品均自主研发，拥   有完备的技术专利证书、知识产权证书、产品检验报告，并通过</a:t>
            </a:r>
            <a:r>
              <a:rPr lang="en-GB"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ISO 9001</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国际质量体系认证。</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我司针对智慧卫生间、智慧农业、智慧水产、环境监控等应</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用场景，具有成熟的产品和方案。是国内物联网产品及方案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提供商；产品涵盖前端传感器、通讯网关、边缘计算网关、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软件平台等，具有完整的生态体系。网关强大的边缘计算能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力</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多种方式的互联方式</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强大的软件平台（云平台及本地平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台）</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不断增强的数据处理和挖掘能力，为多种物联网应用</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提供了坚实的基础，构成了通微物联的核心竞争力。广州通</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微智慧公司产品已广泛应用于城市管理、水产养殖、农业种</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植、电力、电信、企业、军队等各个领域。公司主营业务包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括：智慧厕所、智慧水产、环境监控、能效管理等。</a:t>
            </a:r>
            <a:endParaRPr lang="zh-CN" altLang="zh-CN" sz="1400" kern="100" dirty="0">
              <a:solidFill>
                <a:schemeClr val="bg2">
                  <a:lumMod val="90000"/>
                </a:schemeClr>
              </a:solidFill>
              <a:effectLst/>
              <a:latin typeface="黑体" panose="02010609060101010101" pitchFamily="49" charset="-122"/>
              <a:ea typeface="黑体" panose="02010609060101010101" pitchFamily="49" charset="-122"/>
              <a:cs typeface="Times New Roman" panose="02020603050405020304" pitchFamily="18" charset="0"/>
            </a:endParaRPr>
          </a:p>
        </p:txBody>
      </p:sp>
    </p:spTree>
  </p:cSld>
  <p:clrMapOvr>
    <a:masterClrMapping/>
  </p:clrMapOvr>
  <p:transition spd="slow" advTm="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副标题 8"/>
          <p:cNvSpPr>
            <a:spLocks noGrp="1"/>
          </p:cNvSpPr>
          <p:nvPr>
            <p:ph type="subTitle" idx="1"/>
          </p:nvPr>
        </p:nvSpPr>
        <p:spPr>
          <a:xfrm>
            <a:off x="1339595" y="2601119"/>
            <a:ext cx="9144000" cy="1655762"/>
          </a:xfrm>
        </p:spPr>
        <p:txBody>
          <a:bodyPr>
            <a:normAutofit fontScale="92500" lnSpcReduction="10000"/>
          </a:bodyPr>
          <a:lstStyle/>
          <a:p>
            <a:pPr>
              <a:lnSpc>
                <a:spcPct val="100000"/>
              </a:lnSpc>
            </a:pPr>
            <a:r>
              <a:rPr lang="zh-CN" altLang="en-US"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感谢观看</a:t>
            </a:r>
            <a:endParaRPr lang="en-US" altLang="zh-CN"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a:p>
            <a:pPr>
              <a:lnSpc>
                <a:spcPct val="100000"/>
              </a:lnSpc>
            </a:pPr>
            <a:r>
              <a:rPr lang="en-US" altLang="zh-CN"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THANKS</a:t>
            </a:r>
            <a:endParaRPr lang="zh-CN" altLang="en-US"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Tree>
  </p:cSld>
  <p:clrMapOvr>
    <a:masterClrMapping/>
  </p:clrMapOvr>
  <p:transition spd="slow" advTm="0">
    <p:push dir="u"/>
  </p:transition>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COMMONDATA" val="eyJoZGlkIjoiYzAzNjI5MDRkODAwMDkzOGRlOGFmY2FjZmEwMTgzMDYifQ=="/>
  <p:tag name="KSO_WPP_MARK_KEY" val="e5609fcc-376f-4bc4-a25c-92e2f8c5c6c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2207</Words>
  <Application>WPS 演示</Application>
  <PresentationFormat>宽屏</PresentationFormat>
  <Paragraphs>142</Paragraphs>
  <Slides>13</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13</vt:i4>
      </vt:variant>
    </vt:vector>
  </HeadingPairs>
  <TitlesOfParts>
    <vt:vector size="26" baseType="lpstr">
      <vt:lpstr>Arial</vt:lpstr>
      <vt:lpstr>宋体</vt:lpstr>
      <vt:lpstr>Wingdings</vt:lpstr>
      <vt:lpstr>HuXiaoBo-NanShen</vt:lpstr>
      <vt:lpstr>华文新魏</vt:lpstr>
      <vt:lpstr>黑体</vt:lpstr>
      <vt:lpstr>Times New Roman</vt:lpstr>
      <vt:lpstr>等线</vt:lpstr>
      <vt:lpstr>微软雅黑</vt:lpstr>
      <vt:lpstr>Arial Unicode MS</vt:lpstr>
      <vt:lpstr>等线 Light</vt:lpstr>
      <vt:lpstr>Calibri</vt:lpstr>
      <vt:lpstr>Office 主题​​</vt:lpstr>
      <vt:lpstr>冲水箱物联网解决方案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智慧厕所解决方案</dc:title>
  <dc:creator>2229455978@qq.com</dc:creator>
  <cp:lastModifiedBy>蔡成想</cp:lastModifiedBy>
  <cp:revision>92</cp:revision>
  <dcterms:created xsi:type="dcterms:W3CDTF">2021-07-29T06:35:00Z</dcterms:created>
  <dcterms:modified xsi:type="dcterms:W3CDTF">2023-09-24T03:46:01Z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F5BD671B64584C76BBA3FE90A7F768AC</vt:lpwstr>
  </property>
  <property fmtid="{D5CDD505-2E9C-101B-9397-08002B2CF9AE}" pid="3" name="KSOProductBuildVer">
    <vt:lpwstr>2052-11.1.0.14309</vt:lpwstr>
  </property>
</Properties>
</file>