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6" r:id="rId6"/>
    <p:sldId id="265" r:id="rId7"/>
    <p:sldId id="267" r:id="rId8"/>
    <p:sldId id="303" r:id="rId9"/>
    <p:sldId id="269" r:id="rId10"/>
    <p:sldId id="264" r:id="rId11"/>
    <p:sldId id="271" r:id="rId12"/>
    <p:sldId id="273" r:id="rId13"/>
    <p:sldId id="272" r:id="rId14"/>
    <p:sldId id="304" r:id="rId15"/>
    <p:sldId id="270" r:id="rId16"/>
    <p:sldId id="275" r:id="rId17"/>
    <p:sldId id="274" r:id="rId18"/>
    <p:sldId id="268" r:id="rId19"/>
    <p:sldId id="279" r:id="rId20"/>
    <p:sldId id="277" r:id="rId21"/>
    <p:sldId id="278" r:id="rId22"/>
    <p:sldId id="276" r:id="rId23"/>
    <p:sldId id="263" r:id="rId24"/>
    <p:sldId id="282" r:id="rId25"/>
    <p:sldId id="281" r:id="rId26"/>
    <p:sldId id="285" r:id="rId27"/>
    <p:sldId id="305" r:id="rId28"/>
    <p:sldId id="284" r:id="rId29"/>
    <p:sldId id="283" r:id="rId30"/>
    <p:sldId id="280" r:id="rId31"/>
    <p:sldId id="287" r:id="rId32"/>
    <p:sldId id="288" r:id="rId33"/>
    <p:sldId id="291" r:id="rId34"/>
    <p:sldId id="289" r:id="rId35"/>
    <p:sldId id="292" r:id="rId36"/>
    <p:sldId id="290" r:id="rId37"/>
    <p:sldId id="286" r:id="rId38"/>
    <p:sldId id="294" r:id="rId39"/>
    <p:sldId id="293" r:id="rId40"/>
    <p:sldId id="300" r:id="rId41"/>
    <p:sldId id="298" r:id="rId42"/>
    <p:sldId id="297" r:id="rId43"/>
    <p:sldId id="302" r:id="rId44"/>
    <p:sldId id="306" r:id="rId4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5EC8C2BE-88E1-47E5-96F4-EA3816FC1D97}">
          <p14:sldIdLst>
            <p14:sldId id="256"/>
            <p14:sldId id="257"/>
            <p14:sldId id="258"/>
            <p14:sldId id="262"/>
            <p14:sldId id="266"/>
            <p14:sldId id="265"/>
            <p14:sldId id="267"/>
            <p14:sldId id="303"/>
            <p14:sldId id="269"/>
            <p14:sldId id="264"/>
            <p14:sldId id="271"/>
            <p14:sldId id="273"/>
            <p14:sldId id="272"/>
            <p14:sldId id="304"/>
            <p14:sldId id="270"/>
            <p14:sldId id="275"/>
            <p14:sldId id="274"/>
            <p14:sldId id="268"/>
            <p14:sldId id="279"/>
            <p14:sldId id="277"/>
            <p14:sldId id="278"/>
            <p14:sldId id="276"/>
            <p14:sldId id="263"/>
            <p14:sldId id="282"/>
            <p14:sldId id="281"/>
            <p14:sldId id="285"/>
            <p14:sldId id="305"/>
            <p14:sldId id="284"/>
            <p14:sldId id="283"/>
            <p14:sldId id="280"/>
            <p14:sldId id="287"/>
            <p14:sldId id="288"/>
            <p14:sldId id="291"/>
            <p14:sldId id="289"/>
            <p14:sldId id="292"/>
            <p14:sldId id="290"/>
            <p14:sldId id="286"/>
            <p14:sldId id="294"/>
            <p14:sldId id="293"/>
            <p14:sldId id="300"/>
            <p14:sldId id="298"/>
            <p14:sldId id="297"/>
            <p14:sldId id="302"/>
            <p14:sldId id="3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A900"/>
    <a:srgbClr val="DEDEDE"/>
    <a:srgbClr val="EFEFEF"/>
    <a:srgbClr val="98D80B"/>
    <a:srgbClr val="C3D9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8"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BD58B2-632B-4BFC-806F-3E333F006395}" type="doc">
      <dgm:prSet loTypeId="urn:microsoft.com/office/officeart/2005/8/layout/radial1" loCatId="relationship" qsTypeId="urn:microsoft.com/office/officeart/2005/8/quickstyle/simple1" qsCatId="simple" csTypeId="urn:microsoft.com/office/officeart/2005/8/colors/accent1_2" csCatId="accent1" phldr="1"/>
      <dgm:spPr/>
    </dgm:pt>
    <dgm:pt modelId="{A867D229-3F1D-4850-BCB2-A1DEA012226C}">
      <dgm:prSet custT="1"/>
      <dgm:spPr>
        <a:solidFill>
          <a:srgbClr val="72A900"/>
        </a:solidFill>
        <a:ln>
          <a:no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a:ln>
                <a:noFill/>
              </a:ln>
              <a:solidFill>
                <a:schemeClr val="bg1"/>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环境污染</a:t>
          </a:r>
          <a:endParaRPr kumimoji="0" lang="zh-CN" altLang="en-US" sz="1600" b="0" i="0" u="none" strike="noStrike" cap="none" normalizeH="0" baseline="0" dirty="0">
            <a:ln>
              <a:noFill/>
            </a:ln>
            <a:solidFill>
              <a:schemeClr val="bg1"/>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gm:t>
    </dgm:pt>
    <dgm:pt modelId="{39958A50-7B87-42C3-A90A-D5B9CFD1A437}" type="parTrans" cxnId="{982EF7E7-662F-4025-8258-1947367DD8F2}">
      <dgm:prSet/>
      <dgm:spPr/>
      <dgm:t>
        <a:bodyPr/>
        <a:lstStyle/>
        <a:p>
          <a:endParaRPr lang="zh-CN" altLang="en-US"/>
        </a:p>
      </dgm:t>
    </dgm:pt>
    <dgm:pt modelId="{8352A4B1-10C7-494B-B92E-4DC7D75A0460}" type="sibTrans" cxnId="{982EF7E7-662F-4025-8258-1947367DD8F2}">
      <dgm:prSet/>
      <dgm:spPr/>
      <dgm:t>
        <a:bodyPr/>
        <a:lstStyle/>
        <a:p>
          <a:endParaRPr lang="zh-CN" altLang="en-US"/>
        </a:p>
      </dgm:t>
    </dgm:pt>
    <dgm:pt modelId="{A539C2D2-E32B-4764-A618-5FCC79BA480A}">
      <dgm:prSet custT="1"/>
      <dgm:spPr>
        <a:solidFill>
          <a:schemeClr val="bg1"/>
        </a:solidFill>
        <a:effectLst>
          <a:outerShdw blurRad="63500" sx="102000" sy="102000" algn="ctr" rotWithShape="0">
            <a:schemeClr val="bg1">
              <a:lumMod val="50000"/>
              <a:alpha val="40000"/>
            </a:schemeClr>
          </a:outerShdw>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时间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分布性</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gm:t>
    </dgm:pt>
    <dgm:pt modelId="{B44155D4-C7CB-4DAE-A2C8-B709B092593F}" type="parTrans" cxnId="{A68D954B-BE70-41FC-B088-27F447704926}">
      <dgm:prSet/>
      <dgm:spPr>
        <a:ln w="19050">
          <a:solidFill>
            <a:srgbClr val="72A900"/>
          </a:solidFill>
        </a:ln>
      </dgm:spPr>
      <dgm:t>
        <a:bodyPr/>
        <a:lstStyle/>
        <a:p>
          <a:endParaRPr lang="zh-CN" altLang="en-US"/>
        </a:p>
      </dgm:t>
    </dgm:pt>
    <dgm:pt modelId="{4616425C-188A-40E4-8DE5-E96CFF74804F}" type="sibTrans" cxnId="{A68D954B-BE70-41FC-B088-27F447704926}">
      <dgm:prSet/>
      <dgm:spPr/>
      <dgm:t>
        <a:bodyPr/>
        <a:lstStyle/>
        <a:p>
          <a:endParaRPr lang="zh-CN" altLang="en-US"/>
        </a:p>
      </dgm:t>
    </dgm:pt>
    <dgm:pt modelId="{A26B51C9-F952-4719-91CB-0C3E2F897C43}">
      <dgm:prSet custT="1"/>
      <dgm:spPr>
        <a:solidFill>
          <a:schemeClr val="bg1"/>
        </a:solidFill>
        <a:effectLst>
          <a:outerShdw blurRad="63500" sx="102000" sy="102000" algn="ctr" rotWithShape="0">
            <a:schemeClr val="bg1">
              <a:lumMod val="50000"/>
              <a:alpha val="40000"/>
            </a:schemeClr>
          </a:outerShdw>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污染物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的阈值</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gm:t>
    </dgm:pt>
    <dgm:pt modelId="{0FB67828-A430-418F-87A6-228983322EB5}" type="parTrans" cxnId="{41B6CD79-7C33-4B55-AC4A-CA0F544392E7}">
      <dgm:prSet/>
      <dgm:spPr>
        <a:ln w="19050">
          <a:solidFill>
            <a:srgbClr val="72A900"/>
          </a:solidFill>
        </a:ln>
      </dgm:spPr>
      <dgm:t>
        <a:bodyPr/>
        <a:lstStyle/>
        <a:p>
          <a:endParaRPr lang="zh-CN" altLang="en-US"/>
        </a:p>
      </dgm:t>
    </dgm:pt>
    <dgm:pt modelId="{600DC195-F4FE-4D61-AAB6-193299A89C22}" type="sibTrans" cxnId="{41B6CD79-7C33-4B55-AC4A-CA0F544392E7}">
      <dgm:prSet/>
      <dgm:spPr/>
      <dgm:t>
        <a:bodyPr/>
        <a:lstStyle/>
        <a:p>
          <a:endParaRPr lang="zh-CN" altLang="en-US"/>
        </a:p>
      </dgm:t>
    </dgm:pt>
    <dgm:pt modelId="{974E6D20-F65D-4605-8E00-6CB0A6D3B8D3}">
      <dgm:prSet custT="1"/>
      <dgm:spPr>
        <a:solidFill>
          <a:schemeClr val="bg1"/>
        </a:solidFill>
        <a:effectLst>
          <a:outerShdw blurRad="63500" sx="102000" sy="102000" algn="ctr" rotWithShape="0">
            <a:schemeClr val="bg1">
              <a:lumMod val="50000"/>
              <a:alpha val="40000"/>
            </a:schemeClr>
          </a:outerShdw>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空间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分布性</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gm:t>
    </dgm:pt>
    <dgm:pt modelId="{BA19BB29-CC57-4A1E-85C3-67BE0D350CC2}" type="parTrans" cxnId="{43D9BAB2-714D-4260-AC97-C2BA2A74484D}">
      <dgm:prSet/>
      <dgm:spPr>
        <a:ln w="19050">
          <a:solidFill>
            <a:srgbClr val="72A900"/>
          </a:solidFill>
        </a:ln>
      </dgm:spPr>
      <dgm:t>
        <a:bodyPr/>
        <a:lstStyle/>
        <a:p>
          <a:endParaRPr lang="zh-CN" altLang="en-US"/>
        </a:p>
      </dgm:t>
    </dgm:pt>
    <dgm:pt modelId="{9750AE79-7AAD-45F7-83B1-9E8253B7EED9}" type="sibTrans" cxnId="{43D9BAB2-714D-4260-AC97-C2BA2A74484D}">
      <dgm:prSet/>
      <dgm:spPr/>
      <dgm:t>
        <a:bodyPr/>
        <a:lstStyle/>
        <a:p>
          <a:endParaRPr lang="zh-CN" altLang="en-US"/>
        </a:p>
      </dgm:t>
    </dgm:pt>
    <dgm:pt modelId="{E2B6AFBA-6D05-44A7-A78A-4C362E9EBED0}">
      <dgm:prSet custT="1"/>
      <dgm:spPr>
        <a:solidFill>
          <a:schemeClr val="bg1"/>
        </a:solidFill>
        <a:effectLst>
          <a:outerShdw blurRad="63500" sx="102000" sy="102000" algn="ctr" rotWithShape="0">
            <a:schemeClr val="bg1">
              <a:lumMod val="50000"/>
              <a:alpha val="40000"/>
            </a:schemeClr>
          </a:outerShdw>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污染因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素的综合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效应</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gm:t>
    </dgm:pt>
    <dgm:pt modelId="{B2D051B5-AF8C-4A8B-BE55-FDDB9C6F4173}" type="parTrans" cxnId="{6F699EB6-D221-4DA2-9C1A-9DD4D267F8B2}">
      <dgm:prSet/>
      <dgm:spPr>
        <a:ln w="19050">
          <a:solidFill>
            <a:srgbClr val="72A900"/>
          </a:solidFill>
        </a:ln>
      </dgm:spPr>
      <dgm:t>
        <a:bodyPr/>
        <a:lstStyle/>
        <a:p>
          <a:endParaRPr lang="zh-CN" altLang="en-US"/>
        </a:p>
      </dgm:t>
    </dgm:pt>
    <dgm:pt modelId="{50EA7676-2F9D-4530-97DE-9965ED9B6CE6}" type="sibTrans" cxnId="{6F699EB6-D221-4DA2-9C1A-9DD4D267F8B2}">
      <dgm:prSet/>
      <dgm:spPr/>
      <dgm:t>
        <a:bodyPr/>
        <a:lstStyle/>
        <a:p>
          <a:endParaRPr lang="zh-CN" altLang="en-US"/>
        </a:p>
      </dgm:t>
    </dgm:pt>
    <dgm:pt modelId="{6876CC12-CCF5-4AC8-90A0-81B79E4F7D0D}">
      <dgm:prSet custT="1"/>
      <dgm:spPr>
        <a:solidFill>
          <a:schemeClr val="bg1"/>
        </a:solidFill>
        <a:effectLst>
          <a:outerShdw blurRad="63500" sx="102000" sy="102000" algn="ctr" rotWithShape="0">
            <a:schemeClr val="bg1">
              <a:lumMod val="50000"/>
              <a:alpha val="40000"/>
            </a:schemeClr>
          </a:outerShdw>
        </a:effectLs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环境污 </a:t>
          </a:r>
          <a:endParaRPr kumimoji="0" lang="zh-CN" altLang="en-US" sz="16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染的社 </a:t>
          </a:r>
          <a:endParaRPr kumimoji="0" lang="zh-CN" altLang="en-US" sz="16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会评价</a:t>
          </a:r>
          <a:endParaRPr kumimoji="0" lang="zh-CN" altLang="en-US" sz="16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gm:t>
    </dgm:pt>
    <dgm:pt modelId="{D8CE66F8-2CC4-4653-9386-D394F05291C7}" type="parTrans" cxnId="{2946D47B-01F5-4BD8-980E-4D46E1AF74C8}">
      <dgm:prSet/>
      <dgm:spPr>
        <a:ln w="19050">
          <a:solidFill>
            <a:srgbClr val="72A900"/>
          </a:solidFill>
        </a:ln>
      </dgm:spPr>
      <dgm:t>
        <a:bodyPr/>
        <a:lstStyle/>
        <a:p>
          <a:endParaRPr lang="zh-CN" altLang="en-US"/>
        </a:p>
      </dgm:t>
    </dgm:pt>
    <dgm:pt modelId="{2703B857-7E73-4E0E-A3A8-CCD15D860904}" type="sibTrans" cxnId="{2946D47B-01F5-4BD8-980E-4D46E1AF74C8}">
      <dgm:prSet/>
      <dgm:spPr/>
      <dgm:t>
        <a:bodyPr/>
        <a:lstStyle/>
        <a:p>
          <a:endParaRPr lang="zh-CN" altLang="en-US"/>
        </a:p>
      </dgm:t>
    </dgm:pt>
    <dgm:pt modelId="{BC105D61-0122-4F1B-9C19-959A2CE75A15}" type="pres">
      <dgm:prSet presAssocID="{F3BD58B2-632B-4BFC-806F-3E333F006395}" presName="cycle" presStyleCnt="0">
        <dgm:presLayoutVars>
          <dgm:chMax val="1"/>
          <dgm:dir/>
          <dgm:animLvl val="ctr"/>
          <dgm:resizeHandles val="exact"/>
        </dgm:presLayoutVars>
      </dgm:prSet>
      <dgm:spPr/>
    </dgm:pt>
    <dgm:pt modelId="{F284DA75-6B42-4C62-A724-34CE8477613D}" type="pres">
      <dgm:prSet presAssocID="{A867D229-3F1D-4850-BCB2-A1DEA012226C}" presName="centerShape" presStyleLbl="node0" presStyleIdx="0" presStyleCnt="1"/>
      <dgm:spPr/>
    </dgm:pt>
    <dgm:pt modelId="{CF7396CC-04B1-4C81-9A79-94B9AF2193E3}" type="pres">
      <dgm:prSet presAssocID="{B44155D4-C7CB-4DAE-A2C8-B709B092593F}" presName="Name9" presStyleLbl="parChTrans1D2" presStyleIdx="0" presStyleCnt="5"/>
      <dgm:spPr/>
    </dgm:pt>
    <dgm:pt modelId="{A2C41DF4-5711-4C01-AEF2-89DC9B9AA485}" type="pres">
      <dgm:prSet presAssocID="{B44155D4-C7CB-4DAE-A2C8-B709B092593F}" presName="connTx" presStyleLbl="parChTrans1D2" presStyleIdx="0" presStyleCnt="5"/>
      <dgm:spPr/>
    </dgm:pt>
    <dgm:pt modelId="{6A4EA41A-3E48-4966-8392-83CCE5AB1D0E}" type="pres">
      <dgm:prSet presAssocID="{A539C2D2-E32B-4764-A618-5FCC79BA480A}" presName="node" presStyleLbl="node1" presStyleIdx="0" presStyleCnt="5">
        <dgm:presLayoutVars>
          <dgm:bulletEnabled val="1"/>
        </dgm:presLayoutVars>
      </dgm:prSet>
      <dgm:spPr/>
    </dgm:pt>
    <dgm:pt modelId="{4C14A2BF-3C2F-4DD6-A4FF-F96F77BD2397}" type="pres">
      <dgm:prSet presAssocID="{0FB67828-A430-418F-87A6-228983322EB5}" presName="Name9" presStyleLbl="parChTrans1D2" presStyleIdx="1" presStyleCnt="5"/>
      <dgm:spPr/>
    </dgm:pt>
    <dgm:pt modelId="{F632B84E-94CA-47AF-8D3B-9BFD7055139D}" type="pres">
      <dgm:prSet presAssocID="{0FB67828-A430-418F-87A6-228983322EB5}" presName="connTx" presStyleLbl="parChTrans1D2" presStyleIdx="1" presStyleCnt="5"/>
      <dgm:spPr/>
    </dgm:pt>
    <dgm:pt modelId="{30AEED7A-6979-4DA0-BD62-1C26C2997233}" type="pres">
      <dgm:prSet presAssocID="{A26B51C9-F952-4719-91CB-0C3E2F897C43}" presName="node" presStyleLbl="node1" presStyleIdx="1" presStyleCnt="5">
        <dgm:presLayoutVars>
          <dgm:bulletEnabled val="1"/>
        </dgm:presLayoutVars>
      </dgm:prSet>
      <dgm:spPr/>
    </dgm:pt>
    <dgm:pt modelId="{3038E0E6-C52C-459E-8F5A-9F21B4DD561C}" type="pres">
      <dgm:prSet presAssocID="{BA19BB29-CC57-4A1E-85C3-67BE0D350CC2}" presName="Name9" presStyleLbl="parChTrans1D2" presStyleIdx="2" presStyleCnt="5"/>
      <dgm:spPr/>
    </dgm:pt>
    <dgm:pt modelId="{834ABC05-CF84-4BDE-BFE1-E9BA5F4FD060}" type="pres">
      <dgm:prSet presAssocID="{BA19BB29-CC57-4A1E-85C3-67BE0D350CC2}" presName="connTx" presStyleLbl="parChTrans1D2" presStyleIdx="2" presStyleCnt="5"/>
      <dgm:spPr/>
    </dgm:pt>
    <dgm:pt modelId="{9E6D4806-26AB-4304-AB10-BA8E4C44BE94}" type="pres">
      <dgm:prSet presAssocID="{974E6D20-F65D-4605-8E00-6CB0A6D3B8D3}" presName="node" presStyleLbl="node1" presStyleIdx="2" presStyleCnt="5">
        <dgm:presLayoutVars>
          <dgm:bulletEnabled val="1"/>
        </dgm:presLayoutVars>
      </dgm:prSet>
      <dgm:spPr/>
    </dgm:pt>
    <dgm:pt modelId="{E0504188-F17F-48BA-BAB1-8D4EBD80A57E}" type="pres">
      <dgm:prSet presAssocID="{B2D051B5-AF8C-4A8B-BE55-FDDB9C6F4173}" presName="Name9" presStyleLbl="parChTrans1D2" presStyleIdx="3" presStyleCnt="5"/>
      <dgm:spPr/>
    </dgm:pt>
    <dgm:pt modelId="{692E0587-4D0B-4B6D-8333-07C7B30B2D0F}" type="pres">
      <dgm:prSet presAssocID="{B2D051B5-AF8C-4A8B-BE55-FDDB9C6F4173}" presName="connTx" presStyleLbl="parChTrans1D2" presStyleIdx="3" presStyleCnt="5"/>
      <dgm:spPr/>
    </dgm:pt>
    <dgm:pt modelId="{F79C52C8-012F-4F83-A2FD-3BAE508B184C}" type="pres">
      <dgm:prSet presAssocID="{E2B6AFBA-6D05-44A7-A78A-4C362E9EBED0}" presName="node" presStyleLbl="node1" presStyleIdx="3" presStyleCnt="5">
        <dgm:presLayoutVars>
          <dgm:bulletEnabled val="1"/>
        </dgm:presLayoutVars>
      </dgm:prSet>
      <dgm:spPr/>
    </dgm:pt>
    <dgm:pt modelId="{A6DA5F5F-1F4C-4897-8CCD-E7675CE338B9}" type="pres">
      <dgm:prSet presAssocID="{D8CE66F8-2CC4-4653-9386-D394F05291C7}" presName="Name9" presStyleLbl="parChTrans1D2" presStyleIdx="4" presStyleCnt="5"/>
      <dgm:spPr/>
    </dgm:pt>
    <dgm:pt modelId="{90837FE1-CB50-4FF3-BDD3-3774F7F013B9}" type="pres">
      <dgm:prSet presAssocID="{D8CE66F8-2CC4-4653-9386-D394F05291C7}" presName="connTx" presStyleLbl="parChTrans1D2" presStyleIdx="4" presStyleCnt="5"/>
      <dgm:spPr/>
    </dgm:pt>
    <dgm:pt modelId="{B48A91B1-B603-48B9-9846-11C771CC2522}" type="pres">
      <dgm:prSet presAssocID="{6876CC12-CCF5-4AC8-90A0-81B79E4F7D0D}" presName="node" presStyleLbl="node1" presStyleIdx="4" presStyleCnt="5">
        <dgm:presLayoutVars>
          <dgm:bulletEnabled val="1"/>
        </dgm:presLayoutVars>
      </dgm:prSet>
      <dgm:spPr/>
    </dgm:pt>
  </dgm:ptLst>
  <dgm:cxnLst>
    <dgm:cxn modelId="{2C18B70B-9B44-4714-8AB4-A916C9E17BA8}" type="presOf" srcId="{0FB67828-A430-418F-87A6-228983322EB5}" destId="{F632B84E-94CA-47AF-8D3B-9BFD7055139D}" srcOrd="1" destOrd="0" presId="urn:microsoft.com/office/officeart/2005/8/layout/radial1"/>
    <dgm:cxn modelId="{DC9A8613-4B94-4D27-B591-7F09BC39C3E4}" type="presOf" srcId="{B44155D4-C7CB-4DAE-A2C8-B709B092593F}" destId="{CF7396CC-04B1-4C81-9A79-94B9AF2193E3}" srcOrd="0" destOrd="0" presId="urn:microsoft.com/office/officeart/2005/8/layout/radial1"/>
    <dgm:cxn modelId="{05DAF33E-1317-4E8E-8116-4EF9CBAE4CF2}" type="presOf" srcId="{BA19BB29-CC57-4A1E-85C3-67BE0D350CC2}" destId="{3038E0E6-C52C-459E-8F5A-9F21B4DD561C}" srcOrd="0" destOrd="0" presId="urn:microsoft.com/office/officeart/2005/8/layout/radial1"/>
    <dgm:cxn modelId="{68DBBB61-2F91-49CE-8548-1AB08845BE46}" type="presOf" srcId="{A539C2D2-E32B-4764-A618-5FCC79BA480A}" destId="{6A4EA41A-3E48-4966-8392-83CCE5AB1D0E}" srcOrd="0" destOrd="0" presId="urn:microsoft.com/office/officeart/2005/8/layout/radial1"/>
    <dgm:cxn modelId="{E96F3F42-E3E4-41DB-924A-B7D300716274}" type="presOf" srcId="{B2D051B5-AF8C-4A8B-BE55-FDDB9C6F4173}" destId="{692E0587-4D0B-4B6D-8333-07C7B30B2D0F}" srcOrd="1" destOrd="0" presId="urn:microsoft.com/office/officeart/2005/8/layout/radial1"/>
    <dgm:cxn modelId="{FE695F47-7EDB-425C-8ECF-A5C720711449}" type="presOf" srcId="{E2B6AFBA-6D05-44A7-A78A-4C362E9EBED0}" destId="{F79C52C8-012F-4F83-A2FD-3BAE508B184C}" srcOrd="0" destOrd="0" presId="urn:microsoft.com/office/officeart/2005/8/layout/radial1"/>
    <dgm:cxn modelId="{A68D954B-BE70-41FC-B088-27F447704926}" srcId="{A867D229-3F1D-4850-BCB2-A1DEA012226C}" destId="{A539C2D2-E32B-4764-A618-5FCC79BA480A}" srcOrd="0" destOrd="0" parTransId="{B44155D4-C7CB-4DAE-A2C8-B709B092593F}" sibTransId="{4616425C-188A-40E4-8DE5-E96CFF74804F}"/>
    <dgm:cxn modelId="{0FA03B57-C75A-4D90-B45C-9D85209AFFA8}" type="presOf" srcId="{F3BD58B2-632B-4BFC-806F-3E333F006395}" destId="{BC105D61-0122-4F1B-9C19-959A2CE75A15}" srcOrd="0" destOrd="0" presId="urn:microsoft.com/office/officeart/2005/8/layout/radial1"/>
    <dgm:cxn modelId="{41B6CD79-7C33-4B55-AC4A-CA0F544392E7}" srcId="{A867D229-3F1D-4850-BCB2-A1DEA012226C}" destId="{A26B51C9-F952-4719-91CB-0C3E2F897C43}" srcOrd="1" destOrd="0" parTransId="{0FB67828-A430-418F-87A6-228983322EB5}" sibTransId="{600DC195-F4FE-4D61-AAB6-193299A89C22}"/>
    <dgm:cxn modelId="{2946D47B-01F5-4BD8-980E-4D46E1AF74C8}" srcId="{A867D229-3F1D-4850-BCB2-A1DEA012226C}" destId="{6876CC12-CCF5-4AC8-90A0-81B79E4F7D0D}" srcOrd="4" destOrd="0" parTransId="{D8CE66F8-2CC4-4653-9386-D394F05291C7}" sibTransId="{2703B857-7E73-4E0E-A3A8-CCD15D860904}"/>
    <dgm:cxn modelId="{CA353B87-3124-4372-A890-4AF8F6B0E1D7}" type="presOf" srcId="{A26B51C9-F952-4719-91CB-0C3E2F897C43}" destId="{30AEED7A-6979-4DA0-BD62-1C26C2997233}" srcOrd="0" destOrd="0" presId="urn:microsoft.com/office/officeart/2005/8/layout/radial1"/>
    <dgm:cxn modelId="{2B62258E-5DF2-4B8B-ADC4-D4CCF8314D77}" type="presOf" srcId="{D8CE66F8-2CC4-4653-9386-D394F05291C7}" destId="{A6DA5F5F-1F4C-4897-8CCD-E7675CE338B9}" srcOrd="0" destOrd="0" presId="urn:microsoft.com/office/officeart/2005/8/layout/radial1"/>
    <dgm:cxn modelId="{D515E38E-C7A4-4169-B47E-541FD27DEE0B}" type="presOf" srcId="{B44155D4-C7CB-4DAE-A2C8-B709B092593F}" destId="{A2C41DF4-5711-4C01-AEF2-89DC9B9AA485}" srcOrd="1" destOrd="0" presId="urn:microsoft.com/office/officeart/2005/8/layout/radial1"/>
    <dgm:cxn modelId="{79082799-902B-47FE-AA90-EDD83BA658A5}" type="presOf" srcId="{BA19BB29-CC57-4A1E-85C3-67BE0D350CC2}" destId="{834ABC05-CF84-4BDE-BFE1-E9BA5F4FD060}" srcOrd="1" destOrd="0" presId="urn:microsoft.com/office/officeart/2005/8/layout/radial1"/>
    <dgm:cxn modelId="{43D9BAB2-714D-4260-AC97-C2BA2A74484D}" srcId="{A867D229-3F1D-4850-BCB2-A1DEA012226C}" destId="{974E6D20-F65D-4605-8E00-6CB0A6D3B8D3}" srcOrd="2" destOrd="0" parTransId="{BA19BB29-CC57-4A1E-85C3-67BE0D350CC2}" sibTransId="{9750AE79-7AAD-45F7-83B1-9E8253B7EED9}"/>
    <dgm:cxn modelId="{C5B4D7B4-DCDF-4FCA-8CB1-FC2B404E24D5}" type="presOf" srcId="{974E6D20-F65D-4605-8E00-6CB0A6D3B8D3}" destId="{9E6D4806-26AB-4304-AB10-BA8E4C44BE94}" srcOrd="0" destOrd="0" presId="urn:microsoft.com/office/officeart/2005/8/layout/radial1"/>
    <dgm:cxn modelId="{6F699EB6-D221-4DA2-9C1A-9DD4D267F8B2}" srcId="{A867D229-3F1D-4850-BCB2-A1DEA012226C}" destId="{E2B6AFBA-6D05-44A7-A78A-4C362E9EBED0}" srcOrd="3" destOrd="0" parTransId="{B2D051B5-AF8C-4A8B-BE55-FDDB9C6F4173}" sibTransId="{50EA7676-2F9D-4530-97DE-9965ED9B6CE6}"/>
    <dgm:cxn modelId="{2B2078D0-17F6-4A45-861D-58D0FA71FF7D}" type="presOf" srcId="{0FB67828-A430-418F-87A6-228983322EB5}" destId="{4C14A2BF-3C2F-4DD6-A4FF-F96F77BD2397}" srcOrd="0" destOrd="0" presId="urn:microsoft.com/office/officeart/2005/8/layout/radial1"/>
    <dgm:cxn modelId="{E412D8D5-9C9C-48D5-A600-E9AE90F3DBFA}" type="presOf" srcId="{6876CC12-CCF5-4AC8-90A0-81B79E4F7D0D}" destId="{B48A91B1-B603-48B9-9846-11C771CC2522}" srcOrd="0" destOrd="0" presId="urn:microsoft.com/office/officeart/2005/8/layout/radial1"/>
    <dgm:cxn modelId="{982EF7E7-662F-4025-8258-1947367DD8F2}" srcId="{F3BD58B2-632B-4BFC-806F-3E333F006395}" destId="{A867D229-3F1D-4850-BCB2-A1DEA012226C}" srcOrd="0" destOrd="0" parTransId="{39958A50-7B87-42C3-A90A-D5B9CFD1A437}" sibTransId="{8352A4B1-10C7-494B-B92E-4DC7D75A0460}"/>
    <dgm:cxn modelId="{E2F93FFB-114D-4014-838A-6EC90E067CD7}" type="presOf" srcId="{B2D051B5-AF8C-4A8B-BE55-FDDB9C6F4173}" destId="{E0504188-F17F-48BA-BAB1-8D4EBD80A57E}" srcOrd="0" destOrd="0" presId="urn:microsoft.com/office/officeart/2005/8/layout/radial1"/>
    <dgm:cxn modelId="{D1C8E6FD-CAC1-4710-8E80-33BC730FF19F}" type="presOf" srcId="{A867D229-3F1D-4850-BCB2-A1DEA012226C}" destId="{F284DA75-6B42-4C62-A724-34CE8477613D}" srcOrd="0" destOrd="0" presId="urn:microsoft.com/office/officeart/2005/8/layout/radial1"/>
    <dgm:cxn modelId="{527C16FF-1D47-4889-8FFC-8BA449764D5F}" type="presOf" srcId="{D8CE66F8-2CC4-4653-9386-D394F05291C7}" destId="{90837FE1-CB50-4FF3-BDD3-3774F7F013B9}" srcOrd="1" destOrd="0" presId="urn:microsoft.com/office/officeart/2005/8/layout/radial1"/>
    <dgm:cxn modelId="{E2EC32D2-7208-44D4-90B3-B48B2782868B}" type="presParOf" srcId="{BC105D61-0122-4F1B-9C19-959A2CE75A15}" destId="{F284DA75-6B42-4C62-A724-34CE8477613D}" srcOrd="0" destOrd="0" presId="urn:microsoft.com/office/officeart/2005/8/layout/radial1"/>
    <dgm:cxn modelId="{8219EB8C-AF6F-4C21-9582-3BA65F53C4D1}" type="presParOf" srcId="{BC105D61-0122-4F1B-9C19-959A2CE75A15}" destId="{CF7396CC-04B1-4C81-9A79-94B9AF2193E3}" srcOrd="1" destOrd="0" presId="urn:microsoft.com/office/officeart/2005/8/layout/radial1"/>
    <dgm:cxn modelId="{65CAF0D8-B5DB-45CB-9DEB-DEA63AB8E92D}" type="presParOf" srcId="{CF7396CC-04B1-4C81-9A79-94B9AF2193E3}" destId="{A2C41DF4-5711-4C01-AEF2-89DC9B9AA485}" srcOrd="0" destOrd="0" presId="urn:microsoft.com/office/officeart/2005/8/layout/radial1"/>
    <dgm:cxn modelId="{9205F2AE-E281-4001-A1E3-A9BE1584E707}" type="presParOf" srcId="{BC105D61-0122-4F1B-9C19-959A2CE75A15}" destId="{6A4EA41A-3E48-4966-8392-83CCE5AB1D0E}" srcOrd="2" destOrd="0" presId="urn:microsoft.com/office/officeart/2005/8/layout/radial1"/>
    <dgm:cxn modelId="{9DC84479-55CF-413A-902B-453807EE0B91}" type="presParOf" srcId="{BC105D61-0122-4F1B-9C19-959A2CE75A15}" destId="{4C14A2BF-3C2F-4DD6-A4FF-F96F77BD2397}" srcOrd="3" destOrd="0" presId="urn:microsoft.com/office/officeart/2005/8/layout/radial1"/>
    <dgm:cxn modelId="{A7B44D16-0532-4023-9BDF-5EB2BA4EF027}" type="presParOf" srcId="{4C14A2BF-3C2F-4DD6-A4FF-F96F77BD2397}" destId="{F632B84E-94CA-47AF-8D3B-9BFD7055139D}" srcOrd="0" destOrd="0" presId="urn:microsoft.com/office/officeart/2005/8/layout/radial1"/>
    <dgm:cxn modelId="{5D359510-3B4B-4AD4-BB34-937EBC9CE806}" type="presParOf" srcId="{BC105D61-0122-4F1B-9C19-959A2CE75A15}" destId="{30AEED7A-6979-4DA0-BD62-1C26C2997233}" srcOrd="4" destOrd="0" presId="urn:microsoft.com/office/officeart/2005/8/layout/radial1"/>
    <dgm:cxn modelId="{3C0C2E80-5B78-4296-9BEC-5C7CC1A73D46}" type="presParOf" srcId="{BC105D61-0122-4F1B-9C19-959A2CE75A15}" destId="{3038E0E6-C52C-459E-8F5A-9F21B4DD561C}" srcOrd="5" destOrd="0" presId="urn:microsoft.com/office/officeart/2005/8/layout/radial1"/>
    <dgm:cxn modelId="{40DBBE65-8AEC-414F-8842-88A22DD16933}" type="presParOf" srcId="{3038E0E6-C52C-459E-8F5A-9F21B4DD561C}" destId="{834ABC05-CF84-4BDE-BFE1-E9BA5F4FD060}" srcOrd="0" destOrd="0" presId="urn:microsoft.com/office/officeart/2005/8/layout/radial1"/>
    <dgm:cxn modelId="{F114F3B8-9BD7-45D3-AB5F-AA3BC75E9E57}" type="presParOf" srcId="{BC105D61-0122-4F1B-9C19-959A2CE75A15}" destId="{9E6D4806-26AB-4304-AB10-BA8E4C44BE94}" srcOrd="6" destOrd="0" presId="urn:microsoft.com/office/officeart/2005/8/layout/radial1"/>
    <dgm:cxn modelId="{4A92CD67-6C27-490D-8D34-E8A8D4C58F10}" type="presParOf" srcId="{BC105D61-0122-4F1B-9C19-959A2CE75A15}" destId="{E0504188-F17F-48BA-BAB1-8D4EBD80A57E}" srcOrd="7" destOrd="0" presId="urn:microsoft.com/office/officeart/2005/8/layout/radial1"/>
    <dgm:cxn modelId="{3759D2C7-3319-48C1-A125-0810A426FA40}" type="presParOf" srcId="{E0504188-F17F-48BA-BAB1-8D4EBD80A57E}" destId="{692E0587-4D0B-4B6D-8333-07C7B30B2D0F}" srcOrd="0" destOrd="0" presId="urn:microsoft.com/office/officeart/2005/8/layout/radial1"/>
    <dgm:cxn modelId="{BFA16610-FB5B-4513-9039-2686FD13291F}" type="presParOf" srcId="{BC105D61-0122-4F1B-9C19-959A2CE75A15}" destId="{F79C52C8-012F-4F83-A2FD-3BAE508B184C}" srcOrd="8" destOrd="0" presId="urn:microsoft.com/office/officeart/2005/8/layout/radial1"/>
    <dgm:cxn modelId="{963137FC-F027-4BD5-B249-7AA64BE8842F}" type="presParOf" srcId="{BC105D61-0122-4F1B-9C19-959A2CE75A15}" destId="{A6DA5F5F-1F4C-4897-8CCD-E7675CE338B9}" srcOrd="9" destOrd="0" presId="urn:microsoft.com/office/officeart/2005/8/layout/radial1"/>
    <dgm:cxn modelId="{4530DDFD-350C-4207-BC1E-AE217E17A7B6}" type="presParOf" srcId="{A6DA5F5F-1F4C-4897-8CCD-E7675CE338B9}" destId="{90837FE1-CB50-4FF3-BDD3-3774F7F013B9}" srcOrd="0" destOrd="0" presId="urn:microsoft.com/office/officeart/2005/8/layout/radial1"/>
    <dgm:cxn modelId="{DF684E9E-D62D-43AA-A2AF-85B0D98853C3}" type="presParOf" srcId="{BC105D61-0122-4F1B-9C19-959A2CE75A15}" destId="{B48A91B1-B603-48B9-9846-11C771CC2522}"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4DA75-6B42-4C62-A724-34CE8477613D}">
      <dsp:nvSpPr>
        <dsp:cNvPr id="0" name=""/>
        <dsp:cNvSpPr/>
      </dsp:nvSpPr>
      <dsp:spPr>
        <a:xfrm>
          <a:off x="2082655" y="1760163"/>
          <a:ext cx="1338551" cy="1338551"/>
        </a:xfrm>
        <a:prstGeom prst="ellipse">
          <a:avLst/>
        </a:prstGeom>
        <a:solidFill>
          <a:srgbClr val="72A9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dirty="0">
              <a:ln>
                <a:noFill/>
              </a:ln>
              <a:solidFill>
                <a:schemeClr val="bg1"/>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环境污染</a:t>
          </a:r>
          <a:endParaRPr kumimoji="0" lang="zh-CN" altLang="en-US" sz="1600" b="0" i="0" u="none" strike="noStrike" kern="1200" cap="none" normalizeH="0" baseline="0" dirty="0">
            <a:ln>
              <a:noFill/>
            </a:ln>
            <a:solidFill>
              <a:schemeClr val="bg1"/>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sp:txBody>
      <dsp:txXfrm>
        <a:off x="2278681" y="1956189"/>
        <a:ext cx="946499" cy="946499"/>
      </dsp:txXfrm>
    </dsp:sp>
    <dsp:sp modelId="{CF7396CC-04B1-4C81-9A79-94B9AF2193E3}">
      <dsp:nvSpPr>
        <dsp:cNvPr id="0" name=""/>
        <dsp:cNvSpPr/>
      </dsp:nvSpPr>
      <dsp:spPr>
        <a:xfrm rot="16200000">
          <a:off x="2549622" y="1535966"/>
          <a:ext cx="404617" cy="43776"/>
        </a:xfrm>
        <a:custGeom>
          <a:avLst/>
          <a:gdLst/>
          <a:ahLst/>
          <a:cxnLst/>
          <a:rect l="0" t="0" r="0" b="0"/>
          <a:pathLst>
            <a:path>
              <a:moveTo>
                <a:pt x="0" y="21888"/>
              </a:moveTo>
              <a:lnTo>
                <a:pt x="404617" y="21888"/>
              </a:lnTo>
            </a:path>
          </a:pathLst>
        </a:custGeom>
        <a:noFill/>
        <a:ln w="19050" cap="flat" cmpd="sng" algn="ctr">
          <a:solidFill>
            <a:srgbClr val="72A9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2741815" y="1547739"/>
        <a:ext cx="20230" cy="20230"/>
      </dsp:txXfrm>
    </dsp:sp>
    <dsp:sp modelId="{6A4EA41A-3E48-4966-8392-83CCE5AB1D0E}">
      <dsp:nvSpPr>
        <dsp:cNvPr id="0" name=""/>
        <dsp:cNvSpPr/>
      </dsp:nvSpPr>
      <dsp:spPr>
        <a:xfrm>
          <a:off x="2082655" y="16994"/>
          <a:ext cx="1338551" cy="1338551"/>
        </a:xfrm>
        <a:prstGeom prst="ellipse">
          <a:avLst/>
        </a:prstGeom>
        <a:solidFill>
          <a:schemeClr val="bg1"/>
        </a:solidFill>
        <a:ln w="12700" cap="flat" cmpd="sng" algn="ctr">
          <a:solidFill>
            <a:schemeClr val="lt1">
              <a:hueOff val="0"/>
              <a:satOff val="0"/>
              <a:lumOff val="0"/>
              <a:alphaOff val="0"/>
            </a:schemeClr>
          </a:solidFill>
          <a:prstDash val="solid"/>
          <a:miter lim="800000"/>
        </a:ln>
        <a:effectLst>
          <a:outerShdw blurRad="63500" sx="102000" sy="102000" algn="ctr" rotWithShape="0">
            <a:schemeClr val="bg1">
              <a:lumMod val="50000"/>
              <a:alpha val="40000"/>
            </a:scheme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时间 </a:t>
          </a:r>
          <a:endParaRPr kumimoji="0" lang="zh-CN" altLang="en-US" sz="1600" b="0"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分布性</a:t>
          </a:r>
          <a:endParaRPr kumimoji="0" lang="zh-CN" altLang="en-US" sz="1600" b="0"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sp:txBody>
      <dsp:txXfrm>
        <a:off x="2278681" y="213020"/>
        <a:ext cx="946499" cy="946499"/>
      </dsp:txXfrm>
    </dsp:sp>
    <dsp:sp modelId="{4C14A2BF-3C2F-4DD6-A4FF-F96F77BD2397}">
      <dsp:nvSpPr>
        <dsp:cNvPr id="0" name=""/>
        <dsp:cNvSpPr/>
      </dsp:nvSpPr>
      <dsp:spPr>
        <a:xfrm rot="20520000">
          <a:off x="3378548" y="2138216"/>
          <a:ext cx="404617" cy="43776"/>
        </a:xfrm>
        <a:custGeom>
          <a:avLst/>
          <a:gdLst/>
          <a:ahLst/>
          <a:cxnLst/>
          <a:rect l="0" t="0" r="0" b="0"/>
          <a:pathLst>
            <a:path>
              <a:moveTo>
                <a:pt x="0" y="21888"/>
              </a:moveTo>
              <a:lnTo>
                <a:pt x="404617" y="21888"/>
              </a:lnTo>
            </a:path>
          </a:pathLst>
        </a:custGeom>
        <a:noFill/>
        <a:ln w="19050" cap="flat" cmpd="sng" algn="ctr">
          <a:solidFill>
            <a:srgbClr val="72A9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3570741" y="2149989"/>
        <a:ext cx="20230" cy="20230"/>
      </dsp:txXfrm>
    </dsp:sp>
    <dsp:sp modelId="{30AEED7A-6979-4DA0-BD62-1C26C2997233}">
      <dsp:nvSpPr>
        <dsp:cNvPr id="0" name=""/>
        <dsp:cNvSpPr/>
      </dsp:nvSpPr>
      <dsp:spPr>
        <a:xfrm>
          <a:off x="3740507" y="1221494"/>
          <a:ext cx="1338551" cy="1338551"/>
        </a:xfrm>
        <a:prstGeom prst="ellipse">
          <a:avLst/>
        </a:prstGeom>
        <a:solidFill>
          <a:schemeClr val="bg1"/>
        </a:solidFill>
        <a:ln w="12700" cap="flat" cmpd="sng" algn="ctr">
          <a:solidFill>
            <a:schemeClr val="lt1">
              <a:hueOff val="0"/>
              <a:satOff val="0"/>
              <a:lumOff val="0"/>
              <a:alphaOff val="0"/>
            </a:schemeClr>
          </a:solidFill>
          <a:prstDash val="solid"/>
          <a:miter lim="800000"/>
        </a:ln>
        <a:effectLst>
          <a:outerShdw blurRad="63500" sx="102000" sy="102000" algn="ctr" rotWithShape="0">
            <a:schemeClr val="bg1">
              <a:lumMod val="50000"/>
              <a:alpha val="40000"/>
            </a:scheme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污染物 </a:t>
          </a:r>
          <a:endParaRPr kumimoji="0" lang="zh-CN" altLang="en-US" sz="1600" b="0"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的阈值</a:t>
          </a:r>
          <a:endParaRPr kumimoji="0" lang="zh-CN" altLang="en-US" sz="1600" b="0"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sp:txBody>
      <dsp:txXfrm>
        <a:off x="3936533" y="1417520"/>
        <a:ext cx="946499" cy="946499"/>
      </dsp:txXfrm>
    </dsp:sp>
    <dsp:sp modelId="{3038E0E6-C52C-459E-8F5A-9F21B4DD561C}">
      <dsp:nvSpPr>
        <dsp:cNvPr id="0" name=""/>
        <dsp:cNvSpPr/>
      </dsp:nvSpPr>
      <dsp:spPr>
        <a:xfrm rot="3240000">
          <a:off x="3061926" y="3112677"/>
          <a:ext cx="404617" cy="43776"/>
        </a:xfrm>
        <a:custGeom>
          <a:avLst/>
          <a:gdLst/>
          <a:ahLst/>
          <a:cxnLst/>
          <a:rect l="0" t="0" r="0" b="0"/>
          <a:pathLst>
            <a:path>
              <a:moveTo>
                <a:pt x="0" y="21888"/>
              </a:moveTo>
              <a:lnTo>
                <a:pt x="404617" y="21888"/>
              </a:lnTo>
            </a:path>
          </a:pathLst>
        </a:custGeom>
        <a:noFill/>
        <a:ln w="19050" cap="flat" cmpd="sng" algn="ctr">
          <a:solidFill>
            <a:srgbClr val="72A9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3254120" y="3124450"/>
        <a:ext cx="20230" cy="20230"/>
      </dsp:txXfrm>
    </dsp:sp>
    <dsp:sp modelId="{9E6D4806-26AB-4304-AB10-BA8E4C44BE94}">
      <dsp:nvSpPr>
        <dsp:cNvPr id="0" name=""/>
        <dsp:cNvSpPr/>
      </dsp:nvSpPr>
      <dsp:spPr>
        <a:xfrm>
          <a:off x="3107264" y="3170417"/>
          <a:ext cx="1338551" cy="1338551"/>
        </a:xfrm>
        <a:prstGeom prst="ellipse">
          <a:avLst/>
        </a:prstGeom>
        <a:solidFill>
          <a:schemeClr val="bg1"/>
        </a:solidFill>
        <a:ln w="12700" cap="flat" cmpd="sng" algn="ctr">
          <a:solidFill>
            <a:schemeClr val="lt1">
              <a:hueOff val="0"/>
              <a:satOff val="0"/>
              <a:lumOff val="0"/>
              <a:alphaOff val="0"/>
            </a:schemeClr>
          </a:solidFill>
          <a:prstDash val="solid"/>
          <a:miter lim="800000"/>
        </a:ln>
        <a:effectLst>
          <a:outerShdw blurRad="63500" sx="102000" sy="102000" algn="ctr" rotWithShape="0">
            <a:schemeClr val="bg1">
              <a:lumMod val="50000"/>
              <a:alpha val="40000"/>
            </a:scheme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空间 </a:t>
          </a:r>
          <a:endParaRPr kumimoji="0" lang="zh-CN" altLang="en-US" sz="1600" b="0"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分布性</a:t>
          </a:r>
          <a:endParaRPr kumimoji="0" lang="zh-CN" altLang="en-US" sz="1600" b="0"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sp:txBody>
      <dsp:txXfrm>
        <a:off x="3303290" y="3366443"/>
        <a:ext cx="946499" cy="946499"/>
      </dsp:txXfrm>
    </dsp:sp>
    <dsp:sp modelId="{E0504188-F17F-48BA-BAB1-8D4EBD80A57E}">
      <dsp:nvSpPr>
        <dsp:cNvPr id="0" name=""/>
        <dsp:cNvSpPr/>
      </dsp:nvSpPr>
      <dsp:spPr>
        <a:xfrm rot="7560000">
          <a:off x="2037317" y="3112677"/>
          <a:ext cx="404617" cy="43776"/>
        </a:xfrm>
        <a:custGeom>
          <a:avLst/>
          <a:gdLst/>
          <a:ahLst/>
          <a:cxnLst/>
          <a:rect l="0" t="0" r="0" b="0"/>
          <a:pathLst>
            <a:path>
              <a:moveTo>
                <a:pt x="0" y="21888"/>
              </a:moveTo>
              <a:lnTo>
                <a:pt x="404617" y="21888"/>
              </a:lnTo>
            </a:path>
          </a:pathLst>
        </a:custGeom>
        <a:noFill/>
        <a:ln w="19050" cap="flat" cmpd="sng" algn="ctr">
          <a:solidFill>
            <a:srgbClr val="72A9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rot="10800000">
        <a:off x="2229510" y="3124450"/>
        <a:ext cx="20230" cy="20230"/>
      </dsp:txXfrm>
    </dsp:sp>
    <dsp:sp modelId="{F79C52C8-012F-4F83-A2FD-3BAE508B184C}">
      <dsp:nvSpPr>
        <dsp:cNvPr id="0" name=""/>
        <dsp:cNvSpPr/>
      </dsp:nvSpPr>
      <dsp:spPr>
        <a:xfrm>
          <a:off x="1058046" y="3170417"/>
          <a:ext cx="1338551" cy="1338551"/>
        </a:xfrm>
        <a:prstGeom prst="ellipse">
          <a:avLst/>
        </a:prstGeom>
        <a:solidFill>
          <a:schemeClr val="bg1"/>
        </a:solidFill>
        <a:ln w="12700" cap="flat" cmpd="sng" algn="ctr">
          <a:solidFill>
            <a:schemeClr val="lt1">
              <a:hueOff val="0"/>
              <a:satOff val="0"/>
              <a:lumOff val="0"/>
              <a:alphaOff val="0"/>
            </a:schemeClr>
          </a:solidFill>
          <a:prstDash val="solid"/>
          <a:miter lim="800000"/>
        </a:ln>
        <a:effectLst>
          <a:outerShdw blurRad="63500" sx="102000" sy="102000" algn="ctr" rotWithShape="0">
            <a:schemeClr val="bg1">
              <a:lumMod val="50000"/>
              <a:alpha val="40000"/>
            </a:scheme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污染因 </a:t>
          </a:r>
          <a:endParaRPr kumimoji="0" lang="zh-CN" altLang="en-US" sz="1600" b="0"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素的综合 </a:t>
          </a:r>
          <a:endParaRPr kumimoji="0" lang="zh-CN" altLang="en-US" sz="1600" b="0"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效应</a:t>
          </a:r>
          <a:endParaRPr kumimoji="0" lang="zh-CN" altLang="en-US" sz="1600" b="0" i="0" u="none" strike="noStrike" kern="1200"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sp:txBody>
      <dsp:txXfrm>
        <a:off x="1254072" y="3366443"/>
        <a:ext cx="946499" cy="946499"/>
      </dsp:txXfrm>
    </dsp:sp>
    <dsp:sp modelId="{A6DA5F5F-1F4C-4897-8CCD-E7675CE338B9}">
      <dsp:nvSpPr>
        <dsp:cNvPr id="0" name=""/>
        <dsp:cNvSpPr/>
      </dsp:nvSpPr>
      <dsp:spPr>
        <a:xfrm rot="11880000">
          <a:off x="1720695" y="2138216"/>
          <a:ext cx="404617" cy="43776"/>
        </a:xfrm>
        <a:custGeom>
          <a:avLst/>
          <a:gdLst/>
          <a:ahLst/>
          <a:cxnLst/>
          <a:rect l="0" t="0" r="0" b="0"/>
          <a:pathLst>
            <a:path>
              <a:moveTo>
                <a:pt x="0" y="21888"/>
              </a:moveTo>
              <a:lnTo>
                <a:pt x="404617" y="21888"/>
              </a:lnTo>
            </a:path>
          </a:pathLst>
        </a:custGeom>
        <a:noFill/>
        <a:ln w="19050" cap="flat" cmpd="sng" algn="ctr">
          <a:solidFill>
            <a:srgbClr val="72A9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rot="10800000">
        <a:off x="1912889" y="2149989"/>
        <a:ext cx="20230" cy="20230"/>
      </dsp:txXfrm>
    </dsp:sp>
    <dsp:sp modelId="{B48A91B1-B603-48B9-9846-11C771CC2522}">
      <dsp:nvSpPr>
        <dsp:cNvPr id="0" name=""/>
        <dsp:cNvSpPr/>
      </dsp:nvSpPr>
      <dsp:spPr>
        <a:xfrm>
          <a:off x="424802" y="1221494"/>
          <a:ext cx="1338551" cy="1338551"/>
        </a:xfrm>
        <a:prstGeom prst="ellipse">
          <a:avLst/>
        </a:prstGeom>
        <a:solidFill>
          <a:schemeClr val="bg1"/>
        </a:solidFill>
        <a:ln w="12700" cap="flat" cmpd="sng" algn="ctr">
          <a:solidFill>
            <a:schemeClr val="lt1">
              <a:hueOff val="0"/>
              <a:satOff val="0"/>
              <a:lumOff val="0"/>
              <a:alphaOff val="0"/>
            </a:schemeClr>
          </a:solidFill>
          <a:prstDash val="solid"/>
          <a:miter lim="800000"/>
        </a:ln>
        <a:effectLst>
          <a:outerShdw blurRad="63500" sx="102000" sy="102000" algn="ctr" rotWithShape="0">
            <a:schemeClr val="bg1">
              <a:lumMod val="50000"/>
              <a:alpha val="40000"/>
            </a:scheme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环境污 </a:t>
          </a:r>
          <a:endParaRPr kumimoji="0" lang="zh-CN" altLang="en-US" sz="1600" b="0" i="0" u="none" strike="noStrike" kern="1200"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染的社 </a:t>
          </a:r>
          <a:endParaRPr kumimoji="0" lang="zh-CN" altLang="en-US" sz="1600" b="0" i="0" u="none" strike="noStrike" kern="1200"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kern="1200"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会评价</a:t>
          </a:r>
          <a:endParaRPr kumimoji="0" lang="zh-CN" altLang="en-US" sz="1600" b="0" i="0" u="none" strike="noStrike" kern="1200"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sp:txBody>
      <dsp:txXfrm>
        <a:off x="620828" y="1417520"/>
        <a:ext cx="946499" cy="94649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CEC6F5-8AF5-1B22-B2DB-72C155DB8D91}"/>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ECE3FD2-D4C5-05C4-738B-1B9D910F83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A814049E-BE09-BF78-AAC3-380A598A4A82}"/>
              </a:ext>
            </a:extLst>
          </p:cNvPr>
          <p:cNvSpPr>
            <a:spLocks noGrp="1"/>
          </p:cNvSpPr>
          <p:nvPr>
            <p:ph type="dt" sz="half" idx="10"/>
          </p:nvPr>
        </p:nvSpPr>
        <p:spPr/>
        <p:txBody>
          <a:bodyPr/>
          <a:lstStyle/>
          <a:p>
            <a:fld id="{3D8B7234-DE7C-4858-83D4-C44C6171F15C}" type="datetimeFigureOut">
              <a:rPr lang="zh-CN" altLang="en-US" smtClean="0"/>
              <a:t>2023/4/12</a:t>
            </a:fld>
            <a:endParaRPr lang="zh-CN" altLang="en-US"/>
          </a:p>
        </p:txBody>
      </p:sp>
      <p:sp>
        <p:nvSpPr>
          <p:cNvPr id="5" name="页脚占位符 4">
            <a:extLst>
              <a:ext uri="{FF2B5EF4-FFF2-40B4-BE49-F238E27FC236}">
                <a16:creationId xmlns:a16="http://schemas.microsoft.com/office/drawing/2014/main" id="{804E53C2-96A0-1E94-54D2-2F367E1E843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50EDA68-B9C0-AEEF-E111-1BB12C7E87ED}"/>
              </a:ext>
            </a:extLst>
          </p:cNvPr>
          <p:cNvSpPr>
            <a:spLocks noGrp="1"/>
          </p:cNvSpPr>
          <p:nvPr>
            <p:ph type="sldNum" sz="quarter" idx="12"/>
          </p:nvPr>
        </p:nvSpPr>
        <p:spPr/>
        <p:txBody>
          <a:bodyPr/>
          <a:lstStyle/>
          <a:p>
            <a:fld id="{F5358856-D3F2-4A9B-BA5A-48E558F67899}" type="slidenum">
              <a:rPr lang="zh-CN" altLang="en-US" smtClean="0"/>
              <a:t>‹#›</a:t>
            </a:fld>
            <a:endParaRPr lang="zh-CN" altLang="en-US"/>
          </a:p>
        </p:txBody>
      </p:sp>
    </p:spTree>
    <p:extLst>
      <p:ext uri="{BB962C8B-B14F-4D97-AF65-F5344CB8AC3E}">
        <p14:creationId xmlns:p14="http://schemas.microsoft.com/office/powerpoint/2010/main" val="1539056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B4BFC7-6A2A-4B9F-E7EC-78742255466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D9D94FF-8600-1C5C-4E6F-CB6847BD32B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BB225B7-D06A-8E02-1AFF-78C05CCB7EA1}"/>
              </a:ext>
            </a:extLst>
          </p:cNvPr>
          <p:cNvSpPr>
            <a:spLocks noGrp="1"/>
          </p:cNvSpPr>
          <p:nvPr>
            <p:ph type="dt" sz="half" idx="10"/>
          </p:nvPr>
        </p:nvSpPr>
        <p:spPr/>
        <p:txBody>
          <a:bodyPr/>
          <a:lstStyle/>
          <a:p>
            <a:fld id="{3D8B7234-DE7C-4858-83D4-C44C6171F15C}" type="datetimeFigureOut">
              <a:rPr lang="zh-CN" altLang="en-US" smtClean="0"/>
              <a:t>2023/4/12</a:t>
            </a:fld>
            <a:endParaRPr lang="zh-CN" altLang="en-US"/>
          </a:p>
        </p:txBody>
      </p:sp>
      <p:sp>
        <p:nvSpPr>
          <p:cNvPr id="5" name="页脚占位符 4">
            <a:extLst>
              <a:ext uri="{FF2B5EF4-FFF2-40B4-BE49-F238E27FC236}">
                <a16:creationId xmlns:a16="http://schemas.microsoft.com/office/drawing/2014/main" id="{6F4B90D9-2905-7D28-92C4-EC8E0863F13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9F2E6E-9067-E7DC-65EB-C7513B7CB34A}"/>
              </a:ext>
            </a:extLst>
          </p:cNvPr>
          <p:cNvSpPr>
            <a:spLocks noGrp="1"/>
          </p:cNvSpPr>
          <p:nvPr>
            <p:ph type="sldNum" sz="quarter" idx="12"/>
          </p:nvPr>
        </p:nvSpPr>
        <p:spPr/>
        <p:txBody>
          <a:bodyPr/>
          <a:lstStyle/>
          <a:p>
            <a:fld id="{F5358856-D3F2-4A9B-BA5A-48E558F67899}" type="slidenum">
              <a:rPr lang="zh-CN" altLang="en-US" smtClean="0"/>
              <a:t>‹#›</a:t>
            </a:fld>
            <a:endParaRPr lang="zh-CN" altLang="en-US"/>
          </a:p>
        </p:txBody>
      </p:sp>
    </p:spTree>
    <p:extLst>
      <p:ext uri="{BB962C8B-B14F-4D97-AF65-F5344CB8AC3E}">
        <p14:creationId xmlns:p14="http://schemas.microsoft.com/office/powerpoint/2010/main" val="4208600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749F9B-FA24-BBD4-C4BB-A7FE67B6BE00}"/>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246BA5DE-DFEC-8830-940D-1C5118CED5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46AAB96-6CDE-096D-DDAF-78A9150EAB59}"/>
              </a:ext>
            </a:extLst>
          </p:cNvPr>
          <p:cNvSpPr>
            <a:spLocks noGrp="1"/>
          </p:cNvSpPr>
          <p:nvPr>
            <p:ph type="dt" sz="half" idx="10"/>
          </p:nvPr>
        </p:nvSpPr>
        <p:spPr/>
        <p:txBody>
          <a:bodyPr/>
          <a:lstStyle/>
          <a:p>
            <a:fld id="{3D8B7234-DE7C-4858-83D4-C44C6171F15C}" type="datetimeFigureOut">
              <a:rPr lang="zh-CN" altLang="en-US" smtClean="0"/>
              <a:t>2023/4/12</a:t>
            </a:fld>
            <a:endParaRPr lang="zh-CN" altLang="en-US"/>
          </a:p>
        </p:txBody>
      </p:sp>
      <p:sp>
        <p:nvSpPr>
          <p:cNvPr id="5" name="页脚占位符 4">
            <a:extLst>
              <a:ext uri="{FF2B5EF4-FFF2-40B4-BE49-F238E27FC236}">
                <a16:creationId xmlns:a16="http://schemas.microsoft.com/office/drawing/2014/main" id="{71A4EFE1-3E9F-42CC-5D7E-02437F7B0DC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D02E376-BF91-965B-46F2-1D41316E83D6}"/>
              </a:ext>
            </a:extLst>
          </p:cNvPr>
          <p:cNvSpPr>
            <a:spLocks noGrp="1"/>
          </p:cNvSpPr>
          <p:nvPr>
            <p:ph type="sldNum" sz="quarter" idx="12"/>
          </p:nvPr>
        </p:nvSpPr>
        <p:spPr/>
        <p:txBody>
          <a:bodyPr/>
          <a:lstStyle/>
          <a:p>
            <a:fld id="{F5358856-D3F2-4A9B-BA5A-48E558F67899}" type="slidenum">
              <a:rPr lang="zh-CN" altLang="en-US" smtClean="0"/>
              <a:t>‹#›</a:t>
            </a:fld>
            <a:endParaRPr lang="zh-CN" altLang="en-US"/>
          </a:p>
        </p:txBody>
      </p:sp>
    </p:spTree>
    <p:extLst>
      <p:ext uri="{BB962C8B-B14F-4D97-AF65-F5344CB8AC3E}">
        <p14:creationId xmlns:p14="http://schemas.microsoft.com/office/powerpoint/2010/main" val="2357934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762E11-73A2-7A75-BEA8-B397271627F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9C41158-C849-F196-7686-870FF46C7FE1}"/>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06A9CAF-C5B9-9341-94F8-15D74C60A6DD}"/>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E3691CC7-FE66-BC0C-C1BF-9776E438B22C}"/>
              </a:ext>
            </a:extLst>
          </p:cNvPr>
          <p:cNvSpPr>
            <a:spLocks noGrp="1"/>
          </p:cNvSpPr>
          <p:nvPr>
            <p:ph type="dt" sz="half" idx="10"/>
          </p:nvPr>
        </p:nvSpPr>
        <p:spPr/>
        <p:txBody>
          <a:bodyPr/>
          <a:lstStyle/>
          <a:p>
            <a:fld id="{3D8B7234-DE7C-4858-83D4-C44C6171F15C}" type="datetimeFigureOut">
              <a:rPr lang="zh-CN" altLang="en-US" smtClean="0"/>
              <a:t>2023/4/12</a:t>
            </a:fld>
            <a:endParaRPr lang="zh-CN" altLang="en-US"/>
          </a:p>
        </p:txBody>
      </p:sp>
      <p:sp>
        <p:nvSpPr>
          <p:cNvPr id="6" name="页脚占位符 5">
            <a:extLst>
              <a:ext uri="{FF2B5EF4-FFF2-40B4-BE49-F238E27FC236}">
                <a16:creationId xmlns:a16="http://schemas.microsoft.com/office/drawing/2014/main" id="{279020F8-7F8B-2F51-7FD2-B904640F5ED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1539174-A229-FE7B-8664-3D058F97158C}"/>
              </a:ext>
            </a:extLst>
          </p:cNvPr>
          <p:cNvSpPr>
            <a:spLocks noGrp="1"/>
          </p:cNvSpPr>
          <p:nvPr>
            <p:ph type="sldNum" sz="quarter" idx="12"/>
          </p:nvPr>
        </p:nvSpPr>
        <p:spPr/>
        <p:txBody>
          <a:bodyPr/>
          <a:lstStyle/>
          <a:p>
            <a:fld id="{F5358856-D3F2-4A9B-BA5A-48E558F67899}" type="slidenum">
              <a:rPr lang="zh-CN" altLang="en-US" smtClean="0"/>
              <a:t>‹#›</a:t>
            </a:fld>
            <a:endParaRPr lang="zh-CN" altLang="en-US"/>
          </a:p>
        </p:txBody>
      </p:sp>
    </p:spTree>
    <p:extLst>
      <p:ext uri="{BB962C8B-B14F-4D97-AF65-F5344CB8AC3E}">
        <p14:creationId xmlns:p14="http://schemas.microsoft.com/office/powerpoint/2010/main" val="2686456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1437A1-A4C1-7552-A9B7-C6392001A53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ABA9FBB-C0F9-098C-0B24-22287FCD4B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157BF314-4FF0-79D8-71F3-45CE420BE165}"/>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E90F5433-7A8D-5813-8F30-7B15E296A4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64F20269-3E26-A46F-926B-D29BFC6E764C}"/>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1EA4F048-7437-4BF0-8372-1295835BAE43}"/>
              </a:ext>
            </a:extLst>
          </p:cNvPr>
          <p:cNvSpPr>
            <a:spLocks noGrp="1"/>
          </p:cNvSpPr>
          <p:nvPr>
            <p:ph type="dt" sz="half" idx="10"/>
          </p:nvPr>
        </p:nvSpPr>
        <p:spPr/>
        <p:txBody>
          <a:bodyPr/>
          <a:lstStyle/>
          <a:p>
            <a:fld id="{3D8B7234-DE7C-4858-83D4-C44C6171F15C}" type="datetimeFigureOut">
              <a:rPr lang="zh-CN" altLang="en-US" smtClean="0"/>
              <a:t>2023/4/12</a:t>
            </a:fld>
            <a:endParaRPr lang="zh-CN" altLang="en-US"/>
          </a:p>
        </p:txBody>
      </p:sp>
      <p:sp>
        <p:nvSpPr>
          <p:cNvPr id="8" name="页脚占位符 7">
            <a:extLst>
              <a:ext uri="{FF2B5EF4-FFF2-40B4-BE49-F238E27FC236}">
                <a16:creationId xmlns:a16="http://schemas.microsoft.com/office/drawing/2014/main" id="{55B667CC-6C01-D582-877E-AA6F7E03311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6ADFB2E6-CF9B-E206-B5BC-8A0B38FDCD7E}"/>
              </a:ext>
            </a:extLst>
          </p:cNvPr>
          <p:cNvSpPr>
            <a:spLocks noGrp="1"/>
          </p:cNvSpPr>
          <p:nvPr>
            <p:ph type="sldNum" sz="quarter" idx="12"/>
          </p:nvPr>
        </p:nvSpPr>
        <p:spPr/>
        <p:txBody>
          <a:bodyPr/>
          <a:lstStyle/>
          <a:p>
            <a:fld id="{F5358856-D3F2-4A9B-BA5A-48E558F67899}" type="slidenum">
              <a:rPr lang="zh-CN" altLang="en-US" smtClean="0"/>
              <a:t>‹#›</a:t>
            </a:fld>
            <a:endParaRPr lang="zh-CN" altLang="en-US"/>
          </a:p>
        </p:txBody>
      </p:sp>
    </p:spTree>
    <p:extLst>
      <p:ext uri="{BB962C8B-B14F-4D97-AF65-F5344CB8AC3E}">
        <p14:creationId xmlns:p14="http://schemas.microsoft.com/office/powerpoint/2010/main" val="2587026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1739E0-E08A-E0A0-255E-8F2A354D1E8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0A771927-4C5A-F0F3-80FF-BC33BDB61FDE}"/>
              </a:ext>
            </a:extLst>
          </p:cNvPr>
          <p:cNvSpPr>
            <a:spLocks noGrp="1"/>
          </p:cNvSpPr>
          <p:nvPr>
            <p:ph type="dt" sz="half" idx="10"/>
          </p:nvPr>
        </p:nvSpPr>
        <p:spPr/>
        <p:txBody>
          <a:bodyPr/>
          <a:lstStyle/>
          <a:p>
            <a:fld id="{3D8B7234-DE7C-4858-83D4-C44C6171F15C}" type="datetimeFigureOut">
              <a:rPr lang="zh-CN" altLang="en-US" smtClean="0"/>
              <a:t>2023/4/12</a:t>
            </a:fld>
            <a:endParaRPr lang="zh-CN" altLang="en-US"/>
          </a:p>
        </p:txBody>
      </p:sp>
      <p:sp>
        <p:nvSpPr>
          <p:cNvPr id="4" name="页脚占位符 3">
            <a:extLst>
              <a:ext uri="{FF2B5EF4-FFF2-40B4-BE49-F238E27FC236}">
                <a16:creationId xmlns:a16="http://schemas.microsoft.com/office/drawing/2014/main" id="{40139A98-88CD-B271-D4F3-F46843DF519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6C728CA0-264E-F885-2D99-13DE65CBC4BF}"/>
              </a:ext>
            </a:extLst>
          </p:cNvPr>
          <p:cNvSpPr>
            <a:spLocks noGrp="1"/>
          </p:cNvSpPr>
          <p:nvPr>
            <p:ph type="sldNum" sz="quarter" idx="12"/>
          </p:nvPr>
        </p:nvSpPr>
        <p:spPr/>
        <p:txBody>
          <a:bodyPr/>
          <a:lstStyle/>
          <a:p>
            <a:fld id="{F5358856-D3F2-4A9B-BA5A-48E558F67899}" type="slidenum">
              <a:rPr lang="zh-CN" altLang="en-US" smtClean="0"/>
              <a:t>‹#›</a:t>
            </a:fld>
            <a:endParaRPr lang="zh-CN" altLang="en-US"/>
          </a:p>
        </p:txBody>
      </p:sp>
    </p:spTree>
    <p:extLst>
      <p:ext uri="{BB962C8B-B14F-4D97-AF65-F5344CB8AC3E}">
        <p14:creationId xmlns:p14="http://schemas.microsoft.com/office/powerpoint/2010/main" val="3315112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C617BE7-04C3-C0E9-C316-36B266859E0C}"/>
              </a:ext>
            </a:extLst>
          </p:cNvPr>
          <p:cNvSpPr>
            <a:spLocks noGrp="1"/>
          </p:cNvSpPr>
          <p:nvPr>
            <p:ph type="dt" sz="half" idx="10"/>
          </p:nvPr>
        </p:nvSpPr>
        <p:spPr/>
        <p:txBody>
          <a:bodyPr/>
          <a:lstStyle/>
          <a:p>
            <a:fld id="{3D8B7234-DE7C-4858-83D4-C44C6171F15C}" type="datetimeFigureOut">
              <a:rPr lang="zh-CN" altLang="en-US" smtClean="0"/>
              <a:t>2023/4/12</a:t>
            </a:fld>
            <a:endParaRPr lang="zh-CN" altLang="en-US"/>
          </a:p>
        </p:txBody>
      </p:sp>
      <p:sp>
        <p:nvSpPr>
          <p:cNvPr id="3" name="页脚占位符 2">
            <a:extLst>
              <a:ext uri="{FF2B5EF4-FFF2-40B4-BE49-F238E27FC236}">
                <a16:creationId xmlns:a16="http://schemas.microsoft.com/office/drawing/2014/main" id="{40CD4E9A-F0E4-E4FD-9304-8307C5D27875}"/>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C1820D7E-C35C-1AA3-C4BF-82A3B86799D3}"/>
              </a:ext>
            </a:extLst>
          </p:cNvPr>
          <p:cNvSpPr>
            <a:spLocks noGrp="1"/>
          </p:cNvSpPr>
          <p:nvPr>
            <p:ph type="sldNum" sz="quarter" idx="12"/>
          </p:nvPr>
        </p:nvSpPr>
        <p:spPr/>
        <p:txBody>
          <a:bodyPr/>
          <a:lstStyle/>
          <a:p>
            <a:fld id="{F5358856-D3F2-4A9B-BA5A-48E558F67899}" type="slidenum">
              <a:rPr lang="zh-CN" altLang="en-US" smtClean="0"/>
              <a:t>‹#›</a:t>
            </a:fld>
            <a:endParaRPr lang="zh-CN" altLang="en-US"/>
          </a:p>
        </p:txBody>
      </p:sp>
    </p:spTree>
    <p:extLst>
      <p:ext uri="{BB962C8B-B14F-4D97-AF65-F5344CB8AC3E}">
        <p14:creationId xmlns:p14="http://schemas.microsoft.com/office/powerpoint/2010/main" val="10353163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0DDCE2-EAEA-7BE8-A1D0-6400EA92312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01B073FF-FDC5-43D0-539D-42C9C6DCE5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0C229D7B-B217-835A-312E-91B5E8F22A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D4D64A2C-E780-777D-102F-981727AFF9F2}"/>
              </a:ext>
            </a:extLst>
          </p:cNvPr>
          <p:cNvSpPr>
            <a:spLocks noGrp="1"/>
          </p:cNvSpPr>
          <p:nvPr>
            <p:ph type="dt" sz="half" idx="10"/>
          </p:nvPr>
        </p:nvSpPr>
        <p:spPr/>
        <p:txBody>
          <a:bodyPr/>
          <a:lstStyle/>
          <a:p>
            <a:fld id="{3D8B7234-DE7C-4858-83D4-C44C6171F15C}" type="datetimeFigureOut">
              <a:rPr lang="zh-CN" altLang="en-US" smtClean="0"/>
              <a:t>2023/4/12</a:t>
            </a:fld>
            <a:endParaRPr lang="zh-CN" altLang="en-US"/>
          </a:p>
        </p:txBody>
      </p:sp>
      <p:sp>
        <p:nvSpPr>
          <p:cNvPr id="6" name="页脚占位符 5">
            <a:extLst>
              <a:ext uri="{FF2B5EF4-FFF2-40B4-BE49-F238E27FC236}">
                <a16:creationId xmlns:a16="http://schemas.microsoft.com/office/drawing/2014/main" id="{A82D2F29-02ED-B426-7E5F-B20459ECD1C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746B6B9-5129-A75E-B87E-8705A2AB3F01}"/>
              </a:ext>
            </a:extLst>
          </p:cNvPr>
          <p:cNvSpPr>
            <a:spLocks noGrp="1"/>
          </p:cNvSpPr>
          <p:nvPr>
            <p:ph type="sldNum" sz="quarter" idx="12"/>
          </p:nvPr>
        </p:nvSpPr>
        <p:spPr/>
        <p:txBody>
          <a:bodyPr/>
          <a:lstStyle/>
          <a:p>
            <a:fld id="{F5358856-D3F2-4A9B-BA5A-48E558F67899}" type="slidenum">
              <a:rPr lang="zh-CN" altLang="en-US" smtClean="0"/>
              <a:t>‹#›</a:t>
            </a:fld>
            <a:endParaRPr lang="zh-CN" altLang="en-US"/>
          </a:p>
        </p:txBody>
      </p:sp>
    </p:spTree>
    <p:extLst>
      <p:ext uri="{BB962C8B-B14F-4D97-AF65-F5344CB8AC3E}">
        <p14:creationId xmlns:p14="http://schemas.microsoft.com/office/powerpoint/2010/main" val="3615992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7528FC-29BA-D7DC-90BB-DA80C68E1F5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DF7132E-BE83-7EC0-B289-844E1E4AAB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75B64FF-5DEB-7B10-79E0-E2795B994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6740B73-3BF8-1241-90E3-70EBB3652079}"/>
              </a:ext>
            </a:extLst>
          </p:cNvPr>
          <p:cNvSpPr>
            <a:spLocks noGrp="1"/>
          </p:cNvSpPr>
          <p:nvPr>
            <p:ph type="dt" sz="half" idx="10"/>
          </p:nvPr>
        </p:nvSpPr>
        <p:spPr/>
        <p:txBody>
          <a:bodyPr/>
          <a:lstStyle/>
          <a:p>
            <a:fld id="{3D8B7234-DE7C-4858-83D4-C44C6171F15C}" type="datetimeFigureOut">
              <a:rPr lang="zh-CN" altLang="en-US" smtClean="0"/>
              <a:t>2023/4/12</a:t>
            </a:fld>
            <a:endParaRPr lang="zh-CN" altLang="en-US"/>
          </a:p>
        </p:txBody>
      </p:sp>
      <p:sp>
        <p:nvSpPr>
          <p:cNvPr id="6" name="页脚占位符 5">
            <a:extLst>
              <a:ext uri="{FF2B5EF4-FFF2-40B4-BE49-F238E27FC236}">
                <a16:creationId xmlns:a16="http://schemas.microsoft.com/office/drawing/2014/main" id="{B34126A6-65E0-DD2E-546C-F7125083662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DEC7112-5A87-6EF7-E323-CAF06CE733D8}"/>
              </a:ext>
            </a:extLst>
          </p:cNvPr>
          <p:cNvSpPr>
            <a:spLocks noGrp="1"/>
          </p:cNvSpPr>
          <p:nvPr>
            <p:ph type="sldNum" sz="quarter" idx="12"/>
          </p:nvPr>
        </p:nvSpPr>
        <p:spPr/>
        <p:txBody>
          <a:bodyPr/>
          <a:lstStyle/>
          <a:p>
            <a:fld id="{F5358856-D3F2-4A9B-BA5A-48E558F67899}" type="slidenum">
              <a:rPr lang="zh-CN" altLang="en-US" smtClean="0"/>
              <a:t>‹#›</a:t>
            </a:fld>
            <a:endParaRPr lang="zh-CN" altLang="en-US"/>
          </a:p>
        </p:txBody>
      </p:sp>
    </p:spTree>
    <p:extLst>
      <p:ext uri="{BB962C8B-B14F-4D97-AF65-F5344CB8AC3E}">
        <p14:creationId xmlns:p14="http://schemas.microsoft.com/office/powerpoint/2010/main" val="3724452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5005B8-3BAE-BED1-AB08-D7ADCA69748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4371283-1900-9213-A2E8-9B04C00FDA50}"/>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346574D-62E6-8285-9B31-D0DD7D195B4F}"/>
              </a:ext>
            </a:extLst>
          </p:cNvPr>
          <p:cNvSpPr>
            <a:spLocks noGrp="1"/>
          </p:cNvSpPr>
          <p:nvPr>
            <p:ph type="dt" sz="half" idx="10"/>
          </p:nvPr>
        </p:nvSpPr>
        <p:spPr/>
        <p:txBody>
          <a:bodyPr/>
          <a:lstStyle/>
          <a:p>
            <a:fld id="{3D8B7234-DE7C-4858-83D4-C44C6171F15C}" type="datetimeFigureOut">
              <a:rPr lang="zh-CN" altLang="en-US" smtClean="0"/>
              <a:t>2023/4/12</a:t>
            </a:fld>
            <a:endParaRPr lang="zh-CN" altLang="en-US"/>
          </a:p>
        </p:txBody>
      </p:sp>
      <p:sp>
        <p:nvSpPr>
          <p:cNvPr id="5" name="页脚占位符 4">
            <a:extLst>
              <a:ext uri="{FF2B5EF4-FFF2-40B4-BE49-F238E27FC236}">
                <a16:creationId xmlns:a16="http://schemas.microsoft.com/office/drawing/2014/main" id="{172EEF85-3F99-5F3A-2DAC-D973A730B1C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A378D37-4A23-54CB-3B37-2982C7225B30}"/>
              </a:ext>
            </a:extLst>
          </p:cNvPr>
          <p:cNvSpPr>
            <a:spLocks noGrp="1"/>
          </p:cNvSpPr>
          <p:nvPr>
            <p:ph type="sldNum" sz="quarter" idx="12"/>
          </p:nvPr>
        </p:nvSpPr>
        <p:spPr/>
        <p:txBody>
          <a:bodyPr/>
          <a:lstStyle/>
          <a:p>
            <a:fld id="{F5358856-D3F2-4A9B-BA5A-48E558F67899}" type="slidenum">
              <a:rPr lang="zh-CN" altLang="en-US" smtClean="0"/>
              <a:t>‹#›</a:t>
            </a:fld>
            <a:endParaRPr lang="zh-CN" altLang="en-US"/>
          </a:p>
        </p:txBody>
      </p:sp>
    </p:spTree>
    <p:extLst>
      <p:ext uri="{BB962C8B-B14F-4D97-AF65-F5344CB8AC3E}">
        <p14:creationId xmlns:p14="http://schemas.microsoft.com/office/powerpoint/2010/main" val="1197392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2D683101-BD7B-6D5C-0494-C1D1831ED6A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C378C6C-BB88-0D83-E8FE-1E87C0BD7508}"/>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E86CF88-254C-FE93-A332-47055F1F23B3}"/>
              </a:ext>
            </a:extLst>
          </p:cNvPr>
          <p:cNvSpPr>
            <a:spLocks noGrp="1"/>
          </p:cNvSpPr>
          <p:nvPr>
            <p:ph type="dt" sz="half" idx="10"/>
          </p:nvPr>
        </p:nvSpPr>
        <p:spPr/>
        <p:txBody>
          <a:bodyPr/>
          <a:lstStyle/>
          <a:p>
            <a:fld id="{3D8B7234-DE7C-4858-83D4-C44C6171F15C}" type="datetimeFigureOut">
              <a:rPr lang="zh-CN" altLang="en-US" smtClean="0"/>
              <a:t>2023/4/12</a:t>
            </a:fld>
            <a:endParaRPr lang="zh-CN" altLang="en-US"/>
          </a:p>
        </p:txBody>
      </p:sp>
      <p:sp>
        <p:nvSpPr>
          <p:cNvPr id="5" name="页脚占位符 4">
            <a:extLst>
              <a:ext uri="{FF2B5EF4-FFF2-40B4-BE49-F238E27FC236}">
                <a16:creationId xmlns:a16="http://schemas.microsoft.com/office/drawing/2014/main" id="{3771FACD-069A-2654-E582-F4EE5FD4E1D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28A9B37-D5C4-7880-33A1-820D4652AD01}"/>
              </a:ext>
            </a:extLst>
          </p:cNvPr>
          <p:cNvSpPr>
            <a:spLocks noGrp="1"/>
          </p:cNvSpPr>
          <p:nvPr>
            <p:ph type="sldNum" sz="quarter" idx="12"/>
          </p:nvPr>
        </p:nvSpPr>
        <p:spPr/>
        <p:txBody>
          <a:bodyPr/>
          <a:lstStyle/>
          <a:p>
            <a:fld id="{F5358856-D3F2-4A9B-BA5A-48E558F67899}" type="slidenum">
              <a:rPr lang="zh-CN" altLang="en-US" smtClean="0"/>
              <a:t>‹#›</a:t>
            </a:fld>
            <a:endParaRPr lang="zh-CN" altLang="en-US"/>
          </a:p>
        </p:txBody>
      </p:sp>
    </p:spTree>
    <p:extLst>
      <p:ext uri="{BB962C8B-B14F-4D97-AF65-F5344CB8AC3E}">
        <p14:creationId xmlns:p14="http://schemas.microsoft.com/office/powerpoint/2010/main" val="2159002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2277F55-5EFB-9562-F086-9CABA56483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3E3E56D-8658-D4C6-8D47-528EE3516D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CC3849C-18B9-7E39-5F50-C7760BC26E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8B7234-DE7C-4858-83D4-C44C6171F15C}" type="datetimeFigureOut">
              <a:rPr lang="zh-CN" altLang="en-US" smtClean="0"/>
              <a:t>2023/4/12</a:t>
            </a:fld>
            <a:endParaRPr lang="zh-CN" altLang="en-US"/>
          </a:p>
        </p:txBody>
      </p:sp>
      <p:sp>
        <p:nvSpPr>
          <p:cNvPr id="5" name="页脚占位符 4">
            <a:extLst>
              <a:ext uri="{FF2B5EF4-FFF2-40B4-BE49-F238E27FC236}">
                <a16:creationId xmlns:a16="http://schemas.microsoft.com/office/drawing/2014/main" id="{83BAF86C-BA2B-AA72-B65A-CD068C7593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3AC758F2-1710-C24A-A6F5-221DE9EDA9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358856-D3F2-4A9B-BA5A-48E558F67899}" type="slidenum">
              <a:rPr lang="zh-CN" altLang="en-US" smtClean="0"/>
              <a:t>‹#›</a:t>
            </a:fld>
            <a:endParaRPr lang="zh-CN" altLang="en-US"/>
          </a:p>
        </p:txBody>
      </p:sp>
      <p:grpSp>
        <p:nvGrpSpPr>
          <p:cNvPr id="7" name="组合 6">
            <a:extLst>
              <a:ext uri="{FF2B5EF4-FFF2-40B4-BE49-F238E27FC236}">
                <a16:creationId xmlns:a16="http://schemas.microsoft.com/office/drawing/2014/main" id="{1693DF72-D219-CB20-A8AB-3A8042960A69}"/>
              </a:ext>
            </a:extLst>
          </p:cNvPr>
          <p:cNvGrpSpPr/>
          <p:nvPr userDrawn="1"/>
        </p:nvGrpSpPr>
        <p:grpSpPr>
          <a:xfrm>
            <a:off x="0" y="126489"/>
            <a:ext cx="12192000" cy="1235049"/>
            <a:chOff x="0" y="126489"/>
            <a:chExt cx="12192000" cy="1235049"/>
          </a:xfrm>
        </p:grpSpPr>
        <p:cxnSp>
          <p:nvCxnSpPr>
            <p:cNvPr id="8" name="直接连接符 7">
              <a:extLst>
                <a:ext uri="{FF2B5EF4-FFF2-40B4-BE49-F238E27FC236}">
                  <a16:creationId xmlns:a16="http://schemas.microsoft.com/office/drawing/2014/main" id="{6A3347A4-72C2-C6B7-609C-F042DAF46195}"/>
                </a:ext>
              </a:extLst>
            </p:cNvPr>
            <p:cNvCxnSpPr/>
            <p:nvPr/>
          </p:nvCxnSpPr>
          <p:spPr>
            <a:xfrm>
              <a:off x="0" y="658822"/>
              <a:ext cx="12192000" cy="0"/>
            </a:xfrm>
            <a:prstGeom prst="line">
              <a:avLst/>
            </a:prstGeom>
            <a:ln w="38100" cmpd="thickThin">
              <a:solidFill>
                <a:srgbClr val="72A900"/>
              </a:solidFill>
            </a:ln>
          </p:spPr>
          <p:style>
            <a:lnRef idx="1">
              <a:schemeClr val="accent1"/>
            </a:lnRef>
            <a:fillRef idx="0">
              <a:schemeClr val="accent1"/>
            </a:fillRef>
            <a:effectRef idx="0">
              <a:schemeClr val="accent1"/>
            </a:effectRef>
            <a:fontRef idx="minor">
              <a:schemeClr val="tx1"/>
            </a:fontRef>
          </p:style>
        </p:cxnSp>
        <p:pic>
          <p:nvPicPr>
            <p:cNvPr id="9" name="图片 8">
              <a:extLst>
                <a:ext uri="{FF2B5EF4-FFF2-40B4-BE49-F238E27FC236}">
                  <a16:creationId xmlns:a16="http://schemas.microsoft.com/office/drawing/2014/main" id="{8B0CD4A0-4614-CDB1-A3AC-D20A530DA055}"/>
                </a:ext>
              </a:extLst>
            </p:cNvPr>
            <p:cNvPicPr>
              <a:picLocks noChangeAspect="1"/>
            </p:cNvPicPr>
            <p:nvPr/>
          </p:nvPicPr>
          <p:blipFill>
            <a:blip r:embed="rId13">
              <a:extLst>
                <a:ext uri="{28A0092B-C50C-407E-A947-70E740481C1C}">
                  <a14:useLocalDpi xmlns:a14="http://schemas.microsoft.com/office/drawing/2010/main" val="0"/>
                </a:ext>
              </a:extLst>
            </a:blip>
            <a:srcRect l="1945" r="1945"/>
            <a:stretch/>
          </p:blipFill>
          <p:spPr>
            <a:xfrm>
              <a:off x="380527" y="126489"/>
              <a:ext cx="1187015" cy="1235049"/>
            </a:xfrm>
            <a:prstGeom prst="rect">
              <a:avLst/>
            </a:prstGeom>
            <a:solidFill>
              <a:schemeClr val="bg1"/>
            </a:solidFill>
          </p:spPr>
        </p:pic>
      </p:grpSp>
    </p:spTree>
    <p:extLst>
      <p:ext uri="{BB962C8B-B14F-4D97-AF65-F5344CB8AC3E}">
        <p14:creationId xmlns:p14="http://schemas.microsoft.com/office/powerpoint/2010/main" val="3673725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hyperlink" Target="http://www.tukuppt.com/ppt/" TargetMode="Externa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3302D77-D520-411C-30A7-73A42621F024}"/>
              </a:ext>
            </a:extLst>
          </p:cNvPr>
          <p:cNvPicPr>
            <a:picLocks noChangeAspect="1"/>
          </p:cNvPicPr>
          <p:nvPr/>
        </p:nvPicPr>
        <p:blipFill rotWithShape="1">
          <a:blip r:embed="rId2">
            <a:extLst>
              <a:ext uri="{28A0092B-C50C-407E-A947-70E740481C1C}">
                <a14:useLocalDpi xmlns:a14="http://schemas.microsoft.com/office/drawing/2010/main" val="0"/>
              </a:ext>
            </a:extLst>
          </a:blip>
          <a:srcRect l="4339" r="6772" b="2"/>
          <a:stretch/>
        </p:blipFill>
        <p:spPr>
          <a:xfrm>
            <a:off x="0" y="0"/>
            <a:ext cx="12192000" cy="6858000"/>
          </a:xfrm>
          <a:prstGeom prst="rect">
            <a:avLst/>
          </a:prstGeom>
        </p:spPr>
      </p:pic>
      <p:grpSp>
        <p:nvGrpSpPr>
          <p:cNvPr id="32" name="组合 31">
            <a:extLst>
              <a:ext uri="{FF2B5EF4-FFF2-40B4-BE49-F238E27FC236}">
                <a16:creationId xmlns:a16="http://schemas.microsoft.com/office/drawing/2014/main" id="{158FCEA6-B149-26AE-D5E5-A6B1914AD004}"/>
              </a:ext>
            </a:extLst>
          </p:cNvPr>
          <p:cNvGrpSpPr/>
          <p:nvPr/>
        </p:nvGrpSpPr>
        <p:grpSpPr>
          <a:xfrm>
            <a:off x="5395803" y="2057921"/>
            <a:ext cx="6079354" cy="2427253"/>
            <a:chOff x="5560509" y="2058574"/>
            <a:chExt cx="6079354" cy="2427253"/>
          </a:xfrm>
        </p:grpSpPr>
        <p:sp>
          <p:nvSpPr>
            <p:cNvPr id="8" name="文本框 7">
              <a:extLst>
                <a:ext uri="{FF2B5EF4-FFF2-40B4-BE49-F238E27FC236}">
                  <a16:creationId xmlns:a16="http://schemas.microsoft.com/office/drawing/2014/main" id="{DA494AC0-CD52-B88C-9355-D1188C8D2399}"/>
                </a:ext>
              </a:extLst>
            </p:cNvPr>
            <p:cNvSpPr txBox="1"/>
            <p:nvPr/>
          </p:nvSpPr>
          <p:spPr>
            <a:xfrm>
              <a:off x="5560509" y="2533939"/>
              <a:ext cx="6079354" cy="1446550"/>
            </a:xfrm>
            <a:prstGeom prst="rect">
              <a:avLst/>
            </a:prstGeom>
            <a:noFill/>
          </p:spPr>
          <p:txBody>
            <a:bodyPr wrap="square">
              <a:spAutoFit/>
            </a:bodyPr>
            <a:lstStyle/>
            <a:p>
              <a:pPr algn="ctr"/>
              <a:r>
                <a:rPr lang="zh-CN" altLang="en-US" sz="88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环 境 监 测</a:t>
              </a:r>
            </a:p>
          </p:txBody>
        </p:sp>
        <p:sp>
          <p:nvSpPr>
            <p:cNvPr id="9" name="文本框 8">
              <a:extLst>
                <a:ext uri="{FF2B5EF4-FFF2-40B4-BE49-F238E27FC236}">
                  <a16:creationId xmlns:a16="http://schemas.microsoft.com/office/drawing/2014/main" id="{46401FE4-BC8E-9730-35D1-2EF14B146999}"/>
                </a:ext>
              </a:extLst>
            </p:cNvPr>
            <p:cNvSpPr txBox="1"/>
            <p:nvPr/>
          </p:nvSpPr>
          <p:spPr>
            <a:xfrm>
              <a:off x="6777066" y="2058574"/>
              <a:ext cx="3646240" cy="369332"/>
            </a:xfrm>
            <a:prstGeom prst="rect">
              <a:avLst/>
            </a:prstGeom>
            <a:noFill/>
          </p:spPr>
          <p:txBody>
            <a:bodyPr wrap="square" rtlCol="0">
              <a:spAutoFit/>
            </a:bodyPr>
            <a:lstStyle/>
            <a:p>
              <a:pPr algn="dist"/>
              <a:r>
                <a:rPr lang="zh-CN" altLang="en-US"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大学环境监测教学课件</a:t>
              </a:r>
            </a:p>
          </p:txBody>
        </p:sp>
        <p:sp>
          <p:nvSpPr>
            <p:cNvPr id="12" name="文本框 11">
              <a:extLst>
                <a:ext uri="{FF2B5EF4-FFF2-40B4-BE49-F238E27FC236}">
                  <a16:creationId xmlns:a16="http://schemas.microsoft.com/office/drawing/2014/main" id="{906011F6-1913-9646-1689-BD5740BD81FF}"/>
                </a:ext>
              </a:extLst>
            </p:cNvPr>
            <p:cNvSpPr txBox="1"/>
            <p:nvPr/>
          </p:nvSpPr>
          <p:spPr>
            <a:xfrm>
              <a:off x="5836320" y="3962607"/>
              <a:ext cx="5585790" cy="523220"/>
            </a:xfrm>
            <a:prstGeom prst="rect">
              <a:avLst/>
            </a:prstGeom>
            <a:noFill/>
          </p:spPr>
          <p:txBody>
            <a:bodyPr wrap="square">
              <a:spAutoFit/>
            </a:bodyPr>
            <a:lstStyle/>
            <a:p>
              <a:pPr algn="ctr"/>
              <a:r>
                <a:rPr lang="en-US" altLang="zh-CN" sz="1400" b="0" i="0" dirty="0">
                  <a:effectLst/>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 We should let them know that destroying environment means destroying mankind themselves.</a:t>
              </a:r>
              <a:endParaRPr lang="zh-CN" altLang="en-US" sz="1400" dirty="0">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grpSp>
      <p:grpSp>
        <p:nvGrpSpPr>
          <p:cNvPr id="24" name="组合 23">
            <a:extLst>
              <a:ext uri="{FF2B5EF4-FFF2-40B4-BE49-F238E27FC236}">
                <a16:creationId xmlns:a16="http://schemas.microsoft.com/office/drawing/2014/main" id="{39E148C2-2E96-85E3-FD13-FFA164FCE17E}"/>
              </a:ext>
            </a:extLst>
          </p:cNvPr>
          <p:cNvGrpSpPr/>
          <p:nvPr/>
        </p:nvGrpSpPr>
        <p:grpSpPr>
          <a:xfrm>
            <a:off x="5868229" y="4804196"/>
            <a:ext cx="1967995" cy="477079"/>
            <a:chOff x="9231985" y="5253540"/>
            <a:chExt cx="1967995" cy="477079"/>
          </a:xfrm>
          <a:effectLst>
            <a:outerShdw blurRad="63500" sx="102000" sy="102000" algn="ctr" rotWithShape="0">
              <a:schemeClr val="bg1">
                <a:lumMod val="50000"/>
                <a:alpha val="40000"/>
              </a:schemeClr>
            </a:outerShdw>
          </a:effectLst>
        </p:grpSpPr>
        <p:sp>
          <p:nvSpPr>
            <p:cNvPr id="22" name="矩形: 圆角 21">
              <a:extLst>
                <a:ext uri="{FF2B5EF4-FFF2-40B4-BE49-F238E27FC236}">
                  <a16:creationId xmlns:a16="http://schemas.microsoft.com/office/drawing/2014/main" id="{4F1098B3-24D5-7C42-7004-AACBE52DD33A}"/>
                </a:ext>
              </a:extLst>
            </p:cNvPr>
            <p:cNvSpPr/>
            <p:nvPr/>
          </p:nvSpPr>
          <p:spPr>
            <a:xfrm>
              <a:off x="9231985" y="5253540"/>
              <a:ext cx="1967995" cy="477079"/>
            </a:xfrm>
            <a:prstGeom prst="round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id="{2D379C52-E905-8C7C-52A2-D496E8C12821}"/>
                </a:ext>
              </a:extLst>
            </p:cNvPr>
            <p:cNvSpPr txBox="1"/>
            <p:nvPr/>
          </p:nvSpPr>
          <p:spPr>
            <a:xfrm>
              <a:off x="9315735" y="5307413"/>
              <a:ext cx="1800493" cy="369332"/>
            </a:xfrm>
            <a:prstGeom prst="rect">
              <a:avLst/>
            </a:prstGeom>
            <a:noFill/>
          </p:spPr>
          <p:txBody>
            <a:bodyPr wrap="none" rtlCol="0">
              <a:spAutoFit/>
            </a:bodyPr>
            <a:lstStyle/>
            <a:p>
              <a:pPr algn="ctr"/>
              <a:r>
                <a:rPr lang="zh-CN" altLang="en-US"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讲述人：小熊猫</a:t>
              </a:r>
            </a:p>
          </p:txBody>
        </p:sp>
      </p:grpSp>
      <p:sp>
        <p:nvSpPr>
          <p:cNvPr id="26" name="文本框 25">
            <a:extLst>
              <a:ext uri="{FF2B5EF4-FFF2-40B4-BE49-F238E27FC236}">
                <a16:creationId xmlns:a16="http://schemas.microsoft.com/office/drawing/2014/main" id="{0A4F96B5-2825-34E2-D564-DCF72B1BC62E}"/>
              </a:ext>
            </a:extLst>
          </p:cNvPr>
          <p:cNvSpPr txBox="1"/>
          <p:nvPr/>
        </p:nvSpPr>
        <p:spPr>
          <a:xfrm>
            <a:off x="9421372" y="314213"/>
            <a:ext cx="2344667" cy="369332"/>
          </a:xfrm>
          <a:prstGeom prst="rect">
            <a:avLst/>
          </a:prstGeom>
          <a:noFill/>
        </p:spPr>
        <p:txBody>
          <a:bodyPr wrap="square" rtlCol="0">
            <a:spAutoFit/>
          </a:bodyPr>
          <a:lstStyle/>
          <a:p>
            <a:pPr algn="dist"/>
            <a:r>
              <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保护地球从我做起</a:t>
            </a:r>
          </a:p>
        </p:txBody>
      </p:sp>
      <p:grpSp>
        <p:nvGrpSpPr>
          <p:cNvPr id="29" name="组合 28">
            <a:extLst>
              <a:ext uri="{FF2B5EF4-FFF2-40B4-BE49-F238E27FC236}">
                <a16:creationId xmlns:a16="http://schemas.microsoft.com/office/drawing/2014/main" id="{8A2B4D27-B604-A85A-5AFF-A336F01CAC05}"/>
              </a:ext>
            </a:extLst>
          </p:cNvPr>
          <p:cNvGrpSpPr/>
          <p:nvPr/>
        </p:nvGrpSpPr>
        <p:grpSpPr>
          <a:xfrm>
            <a:off x="9089759" y="4804196"/>
            <a:ext cx="1967995" cy="477079"/>
            <a:chOff x="9231985" y="5253540"/>
            <a:chExt cx="1967995" cy="477079"/>
          </a:xfrm>
          <a:effectLst>
            <a:outerShdw blurRad="63500" sx="102000" sy="102000" algn="ctr" rotWithShape="0">
              <a:schemeClr val="bg1">
                <a:lumMod val="50000"/>
                <a:alpha val="40000"/>
              </a:schemeClr>
            </a:outerShdw>
          </a:effectLst>
        </p:grpSpPr>
        <p:sp>
          <p:nvSpPr>
            <p:cNvPr id="30" name="矩形: 圆角 29">
              <a:extLst>
                <a:ext uri="{FF2B5EF4-FFF2-40B4-BE49-F238E27FC236}">
                  <a16:creationId xmlns:a16="http://schemas.microsoft.com/office/drawing/2014/main" id="{EDED38CB-1829-5372-1733-E6F938FEDCAB}"/>
                </a:ext>
              </a:extLst>
            </p:cNvPr>
            <p:cNvSpPr/>
            <p:nvPr/>
          </p:nvSpPr>
          <p:spPr>
            <a:xfrm>
              <a:off x="9231985" y="5253540"/>
              <a:ext cx="1967995" cy="477079"/>
            </a:xfrm>
            <a:prstGeom prst="round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010487C3-2F5C-3940-1F73-C9F57E6D6E2B}"/>
                </a:ext>
              </a:extLst>
            </p:cNvPr>
            <p:cNvSpPr txBox="1"/>
            <p:nvPr/>
          </p:nvSpPr>
          <p:spPr>
            <a:xfrm>
              <a:off x="9296503" y="5307413"/>
              <a:ext cx="1838965" cy="369332"/>
            </a:xfrm>
            <a:prstGeom prst="rect">
              <a:avLst/>
            </a:prstGeom>
            <a:noFill/>
          </p:spPr>
          <p:txBody>
            <a:bodyPr wrap="none" rtlCol="0">
              <a:spAutoFit/>
            </a:bodyPr>
            <a:lstStyle/>
            <a:p>
              <a:pPr algn="ctr"/>
              <a:r>
                <a:rPr lang="zh-CN" altLang="en-US"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日 期：</a:t>
              </a:r>
              <a:r>
                <a:rPr lang="en-US" altLang="zh-CN"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20XX.XX</a:t>
              </a:r>
              <a:endParaRPr lang="zh-CN" altLang="en-US"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Tree>
    <p:extLst>
      <p:ext uri="{BB962C8B-B14F-4D97-AF65-F5344CB8AC3E}">
        <p14:creationId xmlns:p14="http://schemas.microsoft.com/office/powerpoint/2010/main" val="364174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circle(in)">
                                      <p:cBhvr>
                                        <p:cTn id="7" dur="2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FB0553A-A978-F33A-FBE4-E2DDEE3EAC92}"/>
              </a:ext>
            </a:extLst>
          </p:cNvPr>
          <p:cNvPicPr>
            <a:picLocks noChangeAspect="1"/>
          </p:cNvPicPr>
          <p:nvPr/>
        </p:nvPicPr>
        <p:blipFill rotWithShape="1">
          <a:blip r:embed="rId2">
            <a:extLst>
              <a:ext uri="{28A0092B-C50C-407E-A947-70E740481C1C}">
                <a14:useLocalDpi xmlns:a14="http://schemas.microsoft.com/office/drawing/2010/main" val="0"/>
              </a:ext>
            </a:extLst>
          </a:blip>
          <a:srcRect r="11111" b="2"/>
          <a:stretch/>
        </p:blipFill>
        <p:spPr>
          <a:xfrm>
            <a:off x="0" y="0"/>
            <a:ext cx="12192000" cy="6858000"/>
          </a:xfrm>
          <a:prstGeom prst="rect">
            <a:avLst/>
          </a:prstGeom>
        </p:spPr>
      </p:pic>
      <p:sp>
        <p:nvSpPr>
          <p:cNvPr id="3" name="矩形: 圆角 2">
            <a:extLst>
              <a:ext uri="{FF2B5EF4-FFF2-40B4-BE49-F238E27FC236}">
                <a16:creationId xmlns:a16="http://schemas.microsoft.com/office/drawing/2014/main" id="{7F7E1918-61F8-DF7F-37E2-E69A28400B80}"/>
              </a:ext>
            </a:extLst>
          </p:cNvPr>
          <p:cNvSpPr/>
          <p:nvPr/>
        </p:nvSpPr>
        <p:spPr>
          <a:xfrm>
            <a:off x="391887" y="412730"/>
            <a:ext cx="11451771" cy="6066965"/>
          </a:xfrm>
          <a:prstGeom prst="roundRect">
            <a:avLst>
              <a:gd name="adj" fmla="val 9011"/>
            </a:avLst>
          </a:prstGeom>
          <a:solidFill>
            <a:schemeClr val="bg1"/>
          </a:solidFill>
          <a:ln w="28575">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A99F631F-C8B8-FF19-8B97-50FC86AF9B5C}"/>
              </a:ext>
            </a:extLst>
          </p:cNvPr>
          <p:cNvSpPr txBox="1"/>
          <p:nvPr/>
        </p:nvSpPr>
        <p:spPr>
          <a:xfrm>
            <a:off x="5159502" y="904008"/>
            <a:ext cx="1904689" cy="1015663"/>
          </a:xfrm>
          <a:prstGeom prst="rect">
            <a:avLst/>
          </a:prstGeom>
          <a:noFill/>
        </p:spPr>
        <p:txBody>
          <a:bodyPr wrap="none" rtlCol="0">
            <a:spAutoFit/>
          </a:bodyPr>
          <a:lstStyle/>
          <a:p>
            <a:r>
              <a:rPr lang="zh-CN" altLang="en-US" sz="60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目 录</a:t>
            </a:r>
          </a:p>
        </p:txBody>
      </p:sp>
      <p:grpSp>
        <p:nvGrpSpPr>
          <p:cNvPr id="20" name="组合 19">
            <a:extLst>
              <a:ext uri="{FF2B5EF4-FFF2-40B4-BE49-F238E27FC236}">
                <a16:creationId xmlns:a16="http://schemas.microsoft.com/office/drawing/2014/main" id="{0C27DDED-A62E-81C5-211B-4FD1392402FE}"/>
              </a:ext>
            </a:extLst>
          </p:cNvPr>
          <p:cNvGrpSpPr/>
          <p:nvPr/>
        </p:nvGrpSpPr>
        <p:grpSpPr>
          <a:xfrm>
            <a:off x="739848" y="2419468"/>
            <a:ext cx="2232046" cy="3089641"/>
            <a:chOff x="1330174" y="2419470"/>
            <a:chExt cx="2232046" cy="3089641"/>
          </a:xfrm>
        </p:grpSpPr>
        <p:grpSp>
          <p:nvGrpSpPr>
            <p:cNvPr id="15" name="组合 14">
              <a:extLst>
                <a:ext uri="{FF2B5EF4-FFF2-40B4-BE49-F238E27FC236}">
                  <a16:creationId xmlns:a16="http://schemas.microsoft.com/office/drawing/2014/main" id="{36C41462-1446-820C-7E97-0C228DEB3527}"/>
                </a:ext>
              </a:extLst>
            </p:cNvPr>
            <p:cNvGrpSpPr/>
            <p:nvPr/>
          </p:nvGrpSpPr>
          <p:grpSpPr>
            <a:xfrm>
              <a:off x="1330174" y="2419470"/>
              <a:ext cx="2232046" cy="3089641"/>
              <a:chOff x="1330174" y="2419470"/>
              <a:chExt cx="2232046" cy="3089641"/>
            </a:xfrm>
          </p:grpSpPr>
          <p:sp>
            <p:nvSpPr>
              <p:cNvPr id="9" name="矩形: 圆角 8">
                <a:extLst>
                  <a:ext uri="{FF2B5EF4-FFF2-40B4-BE49-F238E27FC236}">
                    <a16:creationId xmlns:a16="http://schemas.microsoft.com/office/drawing/2014/main" id="{40C1DD60-AE2C-4A28-4B9E-98CBD984E0B0}"/>
                  </a:ext>
                </a:extLst>
              </p:cNvPr>
              <p:cNvSpPr/>
              <p:nvPr/>
            </p:nvSpPr>
            <p:spPr>
              <a:xfrm>
                <a:off x="1330174" y="2419470"/>
                <a:ext cx="2232046" cy="3089641"/>
              </a:xfrm>
              <a:prstGeom prst="roundRect">
                <a:avLst/>
              </a:prstGeom>
              <a:solidFill>
                <a:schemeClr val="bg1"/>
              </a:solidFill>
              <a:ln>
                <a:noFill/>
              </a:ln>
              <a:effectLst>
                <a:outerShdw blurRad="63500" sx="102000" sy="102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a:extLst>
                  <a:ext uri="{FF2B5EF4-FFF2-40B4-BE49-F238E27FC236}">
                    <a16:creationId xmlns:a16="http://schemas.microsoft.com/office/drawing/2014/main" id="{6EA87DEE-A8D9-AC51-ECC5-48FAC89D0FE2}"/>
                  </a:ext>
                </a:extLst>
              </p:cNvPr>
              <p:cNvGrpSpPr/>
              <p:nvPr/>
            </p:nvGrpSpPr>
            <p:grpSpPr>
              <a:xfrm>
                <a:off x="2006035" y="2633869"/>
                <a:ext cx="880323" cy="876063"/>
                <a:chOff x="1999185" y="2741780"/>
                <a:chExt cx="880323" cy="876063"/>
              </a:xfrm>
            </p:grpSpPr>
            <p:grpSp>
              <p:nvGrpSpPr>
                <p:cNvPr id="12" name="组合 11">
                  <a:extLst>
                    <a:ext uri="{FF2B5EF4-FFF2-40B4-BE49-F238E27FC236}">
                      <a16:creationId xmlns:a16="http://schemas.microsoft.com/office/drawing/2014/main" id="{7B5C267B-C693-CDA0-63E6-6AA7400188D2}"/>
                    </a:ext>
                  </a:extLst>
                </p:cNvPr>
                <p:cNvGrpSpPr/>
                <p:nvPr/>
              </p:nvGrpSpPr>
              <p:grpSpPr>
                <a:xfrm>
                  <a:off x="1999185" y="2741780"/>
                  <a:ext cx="880323" cy="876063"/>
                  <a:chOff x="1999185" y="2753139"/>
                  <a:chExt cx="880323" cy="876063"/>
                </a:xfrm>
              </p:grpSpPr>
              <p:sp>
                <p:nvSpPr>
                  <p:cNvPr id="10" name="椭圆 9">
                    <a:extLst>
                      <a:ext uri="{FF2B5EF4-FFF2-40B4-BE49-F238E27FC236}">
                        <a16:creationId xmlns:a16="http://schemas.microsoft.com/office/drawing/2014/main" id="{52B5BF83-B796-8A62-E83E-70206CB7F623}"/>
                      </a:ext>
                    </a:extLst>
                  </p:cNvPr>
                  <p:cNvSpPr/>
                  <p:nvPr/>
                </p:nvSpPr>
                <p:spPr>
                  <a:xfrm>
                    <a:off x="1999185" y="2753139"/>
                    <a:ext cx="880323" cy="8760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7A8123C5-DEA0-4438-45DA-907FCFD09997}"/>
                      </a:ext>
                    </a:extLst>
                  </p:cNvPr>
                  <p:cNvSpPr/>
                  <p:nvPr/>
                </p:nvSpPr>
                <p:spPr>
                  <a:xfrm>
                    <a:off x="2062841" y="2816854"/>
                    <a:ext cx="753009" cy="748631"/>
                  </a:xfrm>
                  <a:prstGeom prst="ellipse">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a:extLst>
                    <a:ext uri="{FF2B5EF4-FFF2-40B4-BE49-F238E27FC236}">
                      <a16:creationId xmlns:a16="http://schemas.microsoft.com/office/drawing/2014/main" id="{BBE3E5EC-CCB6-493F-F6F1-89E59B73DF48}"/>
                    </a:ext>
                  </a:extLst>
                </p:cNvPr>
                <p:cNvSpPr txBox="1"/>
                <p:nvPr/>
              </p:nvSpPr>
              <p:spPr>
                <a:xfrm>
                  <a:off x="2083997" y="2856644"/>
                  <a:ext cx="739305"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01</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sp>
          <p:nvSpPr>
            <p:cNvPr id="17" name="文本框 16">
              <a:extLst>
                <a:ext uri="{FF2B5EF4-FFF2-40B4-BE49-F238E27FC236}">
                  <a16:creationId xmlns:a16="http://schemas.microsoft.com/office/drawing/2014/main" id="{D43ACF76-E609-9C1E-597D-2F3419A669DC}"/>
                </a:ext>
              </a:extLst>
            </p:cNvPr>
            <p:cNvSpPr txBox="1"/>
            <p:nvPr/>
          </p:nvSpPr>
          <p:spPr>
            <a:xfrm>
              <a:off x="1440318" y="3793907"/>
              <a:ext cx="2040361" cy="986937"/>
            </a:xfrm>
            <a:prstGeom prst="rect">
              <a:avLst/>
            </a:prstGeom>
            <a:noFill/>
          </p:spPr>
          <p:txBody>
            <a:bodyPr wrap="square">
              <a:spAutoFit/>
            </a:bodyPr>
            <a:lstStyle/>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什么</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是环境监测</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19" name="直接连接符 18">
              <a:extLst>
                <a:ext uri="{FF2B5EF4-FFF2-40B4-BE49-F238E27FC236}">
                  <a16:creationId xmlns:a16="http://schemas.microsoft.com/office/drawing/2014/main" id="{5A8E729E-3F3C-A8EA-9D99-7024F53D55B6}"/>
                </a:ext>
              </a:extLst>
            </p:cNvPr>
            <p:cNvCxnSpPr/>
            <p:nvPr/>
          </p:nvCxnSpPr>
          <p:spPr>
            <a:xfrm>
              <a:off x="1726569" y="5151309"/>
              <a:ext cx="1448273" cy="0"/>
            </a:xfrm>
            <a:prstGeom prst="line">
              <a:avLst/>
            </a:prstGeom>
            <a:ln w="38100" cmpd="thinThick">
              <a:solidFill>
                <a:srgbClr val="72A900"/>
              </a:solidFill>
            </a:ln>
          </p:spPr>
          <p:style>
            <a:lnRef idx="1">
              <a:schemeClr val="accent1"/>
            </a:lnRef>
            <a:fillRef idx="0">
              <a:schemeClr val="accent1"/>
            </a:fillRef>
            <a:effectRef idx="0">
              <a:schemeClr val="accent1"/>
            </a:effectRef>
            <a:fontRef idx="minor">
              <a:schemeClr val="tx1"/>
            </a:fontRef>
          </p:style>
        </p:cxnSp>
      </p:grpSp>
      <p:grpSp>
        <p:nvGrpSpPr>
          <p:cNvPr id="21" name="组合 20">
            <a:extLst>
              <a:ext uri="{FF2B5EF4-FFF2-40B4-BE49-F238E27FC236}">
                <a16:creationId xmlns:a16="http://schemas.microsoft.com/office/drawing/2014/main" id="{2EAB8A16-4807-9571-2DCB-959D7011BD9C}"/>
              </a:ext>
            </a:extLst>
          </p:cNvPr>
          <p:cNvGrpSpPr/>
          <p:nvPr/>
        </p:nvGrpSpPr>
        <p:grpSpPr>
          <a:xfrm>
            <a:off x="3603318" y="2419468"/>
            <a:ext cx="2232046" cy="3089641"/>
            <a:chOff x="1330174" y="2419470"/>
            <a:chExt cx="2232046" cy="3089641"/>
          </a:xfrm>
        </p:grpSpPr>
        <p:grpSp>
          <p:nvGrpSpPr>
            <p:cNvPr id="22" name="组合 21">
              <a:extLst>
                <a:ext uri="{FF2B5EF4-FFF2-40B4-BE49-F238E27FC236}">
                  <a16:creationId xmlns:a16="http://schemas.microsoft.com/office/drawing/2014/main" id="{F9F6955B-314B-8444-B523-AC1554DB5AE5}"/>
                </a:ext>
              </a:extLst>
            </p:cNvPr>
            <p:cNvGrpSpPr/>
            <p:nvPr/>
          </p:nvGrpSpPr>
          <p:grpSpPr>
            <a:xfrm>
              <a:off x="1330174" y="2419470"/>
              <a:ext cx="2232046" cy="3089641"/>
              <a:chOff x="1330174" y="2419470"/>
              <a:chExt cx="2232046" cy="3089641"/>
            </a:xfrm>
          </p:grpSpPr>
          <p:sp>
            <p:nvSpPr>
              <p:cNvPr id="25" name="矩形: 圆角 24">
                <a:extLst>
                  <a:ext uri="{FF2B5EF4-FFF2-40B4-BE49-F238E27FC236}">
                    <a16:creationId xmlns:a16="http://schemas.microsoft.com/office/drawing/2014/main" id="{A3D8299D-4D5C-C145-3EDF-9B1303BEACC3}"/>
                  </a:ext>
                </a:extLst>
              </p:cNvPr>
              <p:cNvSpPr/>
              <p:nvPr/>
            </p:nvSpPr>
            <p:spPr>
              <a:xfrm>
                <a:off x="1330174" y="2419470"/>
                <a:ext cx="2232046" cy="3089641"/>
              </a:xfrm>
              <a:prstGeom prst="roundRect">
                <a:avLst/>
              </a:prstGeom>
              <a:solidFill>
                <a:schemeClr val="bg1"/>
              </a:solidFill>
              <a:ln>
                <a:noFill/>
              </a:ln>
              <a:effectLst>
                <a:outerShdw blurRad="63500" sx="102000" sy="102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a:extLst>
                  <a:ext uri="{FF2B5EF4-FFF2-40B4-BE49-F238E27FC236}">
                    <a16:creationId xmlns:a16="http://schemas.microsoft.com/office/drawing/2014/main" id="{8388B9AE-1736-281A-D5CC-09B2FE351866}"/>
                  </a:ext>
                </a:extLst>
              </p:cNvPr>
              <p:cNvGrpSpPr/>
              <p:nvPr/>
            </p:nvGrpSpPr>
            <p:grpSpPr>
              <a:xfrm>
                <a:off x="2006035" y="2633869"/>
                <a:ext cx="880323" cy="876063"/>
                <a:chOff x="1999185" y="2741780"/>
                <a:chExt cx="880323" cy="876063"/>
              </a:xfrm>
            </p:grpSpPr>
            <p:grpSp>
              <p:nvGrpSpPr>
                <p:cNvPr id="27" name="组合 26">
                  <a:extLst>
                    <a:ext uri="{FF2B5EF4-FFF2-40B4-BE49-F238E27FC236}">
                      <a16:creationId xmlns:a16="http://schemas.microsoft.com/office/drawing/2014/main" id="{13A6370A-EBD8-2340-2D58-D4A07ACEA802}"/>
                    </a:ext>
                  </a:extLst>
                </p:cNvPr>
                <p:cNvGrpSpPr/>
                <p:nvPr/>
              </p:nvGrpSpPr>
              <p:grpSpPr>
                <a:xfrm>
                  <a:off x="1999185" y="2741780"/>
                  <a:ext cx="880323" cy="876063"/>
                  <a:chOff x="1999185" y="2753139"/>
                  <a:chExt cx="880323" cy="876063"/>
                </a:xfrm>
              </p:grpSpPr>
              <p:sp>
                <p:nvSpPr>
                  <p:cNvPr id="29" name="椭圆 28">
                    <a:extLst>
                      <a:ext uri="{FF2B5EF4-FFF2-40B4-BE49-F238E27FC236}">
                        <a16:creationId xmlns:a16="http://schemas.microsoft.com/office/drawing/2014/main" id="{48BAD4EB-CE5F-4E36-2A4E-E90F71251445}"/>
                      </a:ext>
                    </a:extLst>
                  </p:cNvPr>
                  <p:cNvSpPr/>
                  <p:nvPr/>
                </p:nvSpPr>
                <p:spPr>
                  <a:xfrm>
                    <a:off x="1999185" y="2753139"/>
                    <a:ext cx="880323" cy="8760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id="{80C034B5-D992-4623-0265-14A0AD360650}"/>
                      </a:ext>
                    </a:extLst>
                  </p:cNvPr>
                  <p:cNvSpPr/>
                  <p:nvPr/>
                </p:nvSpPr>
                <p:spPr>
                  <a:xfrm>
                    <a:off x="2062841" y="2816854"/>
                    <a:ext cx="753009" cy="748631"/>
                  </a:xfrm>
                  <a:prstGeom prst="ellipse">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7">
                  <a:extLst>
                    <a:ext uri="{FF2B5EF4-FFF2-40B4-BE49-F238E27FC236}">
                      <a16:creationId xmlns:a16="http://schemas.microsoft.com/office/drawing/2014/main" id="{8EB28B5D-DC3B-7822-C228-D14032532D96}"/>
                    </a:ext>
                  </a:extLst>
                </p:cNvPr>
                <p:cNvSpPr txBox="1"/>
                <p:nvPr/>
              </p:nvSpPr>
              <p:spPr>
                <a:xfrm>
                  <a:off x="2069692" y="2856645"/>
                  <a:ext cx="739305"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02</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sp>
          <p:nvSpPr>
            <p:cNvPr id="23" name="文本框 22">
              <a:extLst>
                <a:ext uri="{FF2B5EF4-FFF2-40B4-BE49-F238E27FC236}">
                  <a16:creationId xmlns:a16="http://schemas.microsoft.com/office/drawing/2014/main" id="{A82BA09D-F122-D798-3A85-65A826EA2843}"/>
                </a:ext>
              </a:extLst>
            </p:cNvPr>
            <p:cNvSpPr txBox="1"/>
            <p:nvPr/>
          </p:nvSpPr>
          <p:spPr>
            <a:xfrm>
              <a:off x="1440318" y="3793907"/>
              <a:ext cx="2040361" cy="986937"/>
            </a:xfrm>
            <a:prstGeom prst="rect">
              <a:avLst/>
            </a:prstGeom>
            <a:noFill/>
          </p:spPr>
          <p:txBody>
            <a:bodyPr wrap="square">
              <a:spAutoFit/>
            </a:bodyPr>
            <a:lstStyle/>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环境监测的</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目的与分类</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24" name="直接连接符 23">
              <a:extLst>
                <a:ext uri="{FF2B5EF4-FFF2-40B4-BE49-F238E27FC236}">
                  <a16:creationId xmlns:a16="http://schemas.microsoft.com/office/drawing/2014/main" id="{77928387-0130-A82B-5F0A-9636908C1E4D}"/>
                </a:ext>
              </a:extLst>
            </p:cNvPr>
            <p:cNvCxnSpPr/>
            <p:nvPr/>
          </p:nvCxnSpPr>
          <p:spPr>
            <a:xfrm>
              <a:off x="1726569" y="5151309"/>
              <a:ext cx="1448273" cy="0"/>
            </a:xfrm>
            <a:prstGeom prst="line">
              <a:avLst/>
            </a:prstGeom>
            <a:ln w="38100" cmpd="thinThick">
              <a:solidFill>
                <a:srgbClr val="72A900"/>
              </a:solidFill>
            </a:ln>
          </p:spPr>
          <p:style>
            <a:lnRef idx="1">
              <a:schemeClr val="accent1"/>
            </a:lnRef>
            <a:fillRef idx="0">
              <a:schemeClr val="accent1"/>
            </a:fillRef>
            <a:effectRef idx="0">
              <a:schemeClr val="accent1"/>
            </a:effectRef>
            <a:fontRef idx="minor">
              <a:schemeClr val="tx1"/>
            </a:fontRef>
          </p:style>
        </p:cxnSp>
      </p:grpSp>
      <p:grpSp>
        <p:nvGrpSpPr>
          <p:cNvPr id="31" name="组合 30">
            <a:extLst>
              <a:ext uri="{FF2B5EF4-FFF2-40B4-BE49-F238E27FC236}">
                <a16:creationId xmlns:a16="http://schemas.microsoft.com/office/drawing/2014/main" id="{DA1CFA89-5715-8AD0-74A7-53269B00D766}"/>
              </a:ext>
            </a:extLst>
          </p:cNvPr>
          <p:cNvGrpSpPr/>
          <p:nvPr/>
        </p:nvGrpSpPr>
        <p:grpSpPr>
          <a:xfrm>
            <a:off x="6463115" y="2419468"/>
            <a:ext cx="2232046" cy="3089641"/>
            <a:chOff x="1330174" y="2419470"/>
            <a:chExt cx="2232046" cy="3089641"/>
          </a:xfrm>
        </p:grpSpPr>
        <p:grpSp>
          <p:nvGrpSpPr>
            <p:cNvPr id="32" name="组合 31">
              <a:extLst>
                <a:ext uri="{FF2B5EF4-FFF2-40B4-BE49-F238E27FC236}">
                  <a16:creationId xmlns:a16="http://schemas.microsoft.com/office/drawing/2014/main" id="{2C6CCC78-DB6B-C407-A6DF-70926E0A03EE}"/>
                </a:ext>
              </a:extLst>
            </p:cNvPr>
            <p:cNvGrpSpPr/>
            <p:nvPr/>
          </p:nvGrpSpPr>
          <p:grpSpPr>
            <a:xfrm>
              <a:off x="1330174" y="2419470"/>
              <a:ext cx="2232046" cy="3089641"/>
              <a:chOff x="1330174" y="2419470"/>
              <a:chExt cx="2232046" cy="3089641"/>
            </a:xfrm>
          </p:grpSpPr>
          <p:sp>
            <p:nvSpPr>
              <p:cNvPr id="35" name="矩形: 圆角 34">
                <a:extLst>
                  <a:ext uri="{FF2B5EF4-FFF2-40B4-BE49-F238E27FC236}">
                    <a16:creationId xmlns:a16="http://schemas.microsoft.com/office/drawing/2014/main" id="{0B99D6B1-8830-C050-02F7-0B1D9F47816D}"/>
                  </a:ext>
                </a:extLst>
              </p:cNvPr>
              <p:cNvSpPr/>
              <p:nvPr/>
            </p:nvSpPr>
            <p:spPr>
              <a:xfrm>
                <a:off x="1330174" y="2419470"/>
                <a:ext cx="2232046" cy="3089641"/>
              </a:xfrm>
              <a:prstGeom prst="roundRect">
                <a:avLst/>
              </a:prstGeom>
              <a:solidFill>
                <a:schemeClr val="bg1"/>
              </a:solidFill>
              <a:ln>
                <a:noFill/>
              </a:ln>
              <a:effectLst>
                <a:outerShdw blurRad="63500" sx="102000" sy="102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a:extLst>
                  <a:ext uri="{FF2B5EF4-FFF2-40B4-BE49-F238E27FC236}">
                    <a16:creationId xmlns:a16="http://schemas.microsoft.com/office/drawing/2014/main" id="{BF92A1F1-5EF8-CBAE-5278-7D1F566111B2}"/>
                  </a:ext>
                </a:extLst>
              </p:cNvPr>
              <p:cNvGrpSpPr/>
              <p:nvPr/>
            </p:nvGrpSpPr>
            <p:grpSpPr>
              <a:xfrm>
                <a:off x="2006035" y="2633869"/>
                <a:ext cx="880323" cy="876063"/>
                <a:chOff x="1999185" y="2741780"/>
                <a:chExt cx="880323" cy="876063"/>
              </a:xfrm>
            </p:grpSpPr>
            <p:grpSp>
              <p:nvGrpSpPr>
                <p:cNvPr id="37" name="组合 36">
                  <a:extLst>
                    <a:ext uri="{FF2B5EF4-FFF2-40B4-BE49-F238E27FC236}">
                      <a16:creationId xmlns:a16="http://schemas.microsoft.com/office/drawing/2014/main" id="{6529BED1-18A7-1855-43C2-D512E8658B36}"/>
                    </a:ext>
                  </a:extLst>
                </p:cNvPr>
                <p:cNvGrpSpPr/>
                <p:nvPr/>
              </p:nvGrpSpPr>
              <p:grpSpPr>
                <a:xfrm>
                  <a:off x="1999185" y="2741780"/>
                  <a:ext cx="880323" cy="876063"/>
                  <a:chOff x="1999185" y="2753139"/>
                  <a:chExt cx="880323" cy="876063"/>
                </a:xfrm>
              </p:grpSpPr>
              <p:sp>
                <p:nvSpPr>
                  <p:cNvPr id="39" name="椭圆 38">
                    <a:extLst>
                      <a:ext uri="{FF2B5EF4-FFF2-40B4-BE49-F238E27FC236}">
                        <a16:creationId xmlns:a16="http://schemas.microsoft.com/office/drawing/2014/main" id="{17798D11-A8B2-E9DF-4842-8D32B6DF2D9D}"/>
                      </a:ext>
                    </a:extLst>
                  </p:cNvPr>
                  <p:cNvSpPr/>
                  <p:nvPr/>
                </p:nvSpPr>
                <p:spPr>
                  <a:xfrm>
                    <a:off x="1999185" y="2753139"/>
                    <a:ext cx="880323" cy="8760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id="{2F73CA51-7E7C-A9D9-34F9-CDE0859E9318}"/>
                      </a:ext>
                    </a:extLst>
                  </p:cNvPr>
                  <p:cNvSpPr/>
                  <p:nvPr/>
                </p:nvSpPr>
                <p:spPr>
                  <a:xfrm>
                    <a:off x="2062841" y="2816854"/>
                    <a:ext cx="753009" cy="748631"/>
                  </a:xfrm>
                  <a:prstGeom prst="ellipse">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a:extLst>
                    <a:ext uri="{FF2B5EF4-FFF2-40B4-BE49-F238E27FC236}">
                      <a16:creationId xmlns:a16="http://schemas.microsoft.com/office/drawing/2014/main" id="{4A0EF6B0-D31E-0B98-AD18-89680ADC6945}"/>
                    </a:ext>
                  </a:extLst>
                </p:cNvPr>
                <p:cNvSpPr txBox="1"/>
                <p:nvPr/>
              </p:nvSpPr>
              <p:spPr>
                <a:xfrm>
                  <a:off x="2069692" y="2856644"/>
                  <a:ext cx="739305"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03</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sp>
          <p:nvSpPr>
            <p:cNvPr id="33" name="文本框 32">
              <a:extLst>
                <a:ext uri="{FF2B5EF4-FFF2-40B4-BE49-F238E27FC236}">
                  <a16:creationId xmlns:a16="http://schemas.microsoft.com/office/drawing/2014/main" id="{511EB903-2AD2-D231-AA3F-D894AC97734C}"/>
                </a:ext>
              </a:extLst>
            </p:cNvPr>
            <p:cNvSpPr txBox="1"/>
            <p:nvPr/>
          </p:nvSpPr>
          <p:spPr>
            <a:xfrm>
              <a:off x="1484081" y="3587839"/>
              <a:ext cx="1924226" cy="1448602"/>
            </a:xfrm>
            <a:prstGeom prst="rect">
              <a:avLst/>
            </a:prstGeom>
            <a:noFill/>
          </p:spPr>
          <p:txBody>
            <a:bodyPr wrap="square">
              <a:spAutoFit/>
            </a:bodyPr>
            <a:lstStyle/>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特点和监测</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技术概述</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34" name="直接连接符 33">
              <a:extLst>
                <a:ext uri="{FF2B5EF4-FFF2-40B4-BE49-F238E27FC236}">
                  <a16:creationId xmlns:a16="http://schemas.microsoft.com/office/drawing/2014/main" id="{B7A8EB80-6327-7B37-A5CC-A58B3CB87FEE}"/>
                </a:ext>
              </a:extLst>
            </p:cNvPr>
            <p:cNvCxnSpPr/>
            <p:nvPr/>
          </p:nvCxnSpPr>
          <p:spPr>
            <a:xfrm>
              <a:off x="1726569" y="5151309"/>
              <a:ext cx="1448273" cy="0"/>
            </a:xfrm>
            <a:prstGeom prst="line">
              <a:avLst/>
            </a:prstGeom>
            <a:ln w="38100" cmpd="thinThick">
              <a:solidFill>
                <a:srgbClr val="72A900"/>
              </a:solidFill>
            </a:ln>
          </p:spPr>
          <p:style>
            <a:lnRef idx="1">
              <a:schemeClr val="accent1"/>
            </a:lnRef>
            <a:fillRef idx="0">
              <a:schemeClr val="accent1"/>
            </a:fillRef>
            <a:effectRef idx="0">
              <a:schemeClr val="accent1"/>
            </a:effectRef>
            <a:fontRef idx="minor">
              <a:schemeClr val="tx1"/>
            </a:fontRef>
          </p:style>
        </p:cxnSp>
      </p:grpSp>
      <p:grpSp>
        <p:nvGrpSpPr>
          <p:cNvPr id="41" name="组合 40">
            <a:extLst>
              <a:ext uri="{FF2B5EF4-FFF2-40B4-BE49-F238E27FC236}">
                <a16:creationId xmlns:a16="http://schemas.microsoft.com/office/drawing/2014/main" id="{4494D1A3-7F37-A0BE-B42A-CFC04BA3FF31}"/>
              </a:ext>
            </a:extLst>
          </p:cNvPr>
          <p:cNvGrpSpPr/>
          <p:nvPr/>
        </p:nvGrpSpPr>
        <p:grpSpPr>
          <a:xfrm>
            <a:off x="9322912" y="2419468"/>
            <a:ext cx="2232046" cy="3089641"/>
            <a:chOff x="1330174" y="2419470"/>
            <a:chExt cx="2232046" cy="3089641"/>
          </a:xfrm>
        </p:grpSpPr>
        <p:grpSp>
          <p:nvGrpSpPr>
            <p:cNvPr id="42" name="组合 41">
              <a:extLst>
                <a:ext uri="{FF2B5EF4-FFF2-40B4-BE49-F238E27FC236}">
                  <a16:creationId xmlns:a16="http://schemas.microsoft.com/office/drawing/2014/main" id="{2150F690-1868-41CD-89BB-165674D3659B}"/>
                </a:ext>
              </a:extLst>
            </p:cNvPr>
            <p:cNvGrpSpPr/>
            <p:nvPr/>
          </p:nvGrpSpPr>
          <p:grpSpPr>
            <a:xfrm>
              <a:off x="1330174" y="2419470"/>
              <a:ext cx="2232046" cy="3089641"/>
              <a:chOff x="1330174" y="2419470"/>
              <a:chExt cx="2232046" cy="3089641"/>
            </a:xfrm>
          </p:grpSpPr>
          <p:sp>
            <p:nvSpPr>
              <p:cNvPr id="45" name="矩形: 圆角 44">
                <a:extLst>
                  <a:ext uri="{FF2B5EF4-FFF2-40B4-BE49-F238E27FC236}">
                    <a16:creationId xmlns:a16="http://schemas.microsoft.com/office/drawing/2014/main" id="{0B2C7A1A-4CCC-74D0-9760-39060183CC34}"/>
                  </a:ext>
                </a:extLst>
              </p:cNvPr>
              <p:cNvSpPr/>
              <p:nvPr/>
            </p:nvSpPr>
            <p:spPr>
              <a:xfrm>
                <a:off x="1330174" y="2419470"/>
                <a:ext cx="2232046" cy="3089641"/>
              </a:xfrm>
              <a:prstGeom prst="roundRect">
                <a:avLst/>
              </a:prstGeom>
              <a:solidFill>
                <a:schemeClr val="bg1"/>
              </a:solidFill>
              <a:ln>
                <a:noFill/>
              </a:ln>
              <a:effectLst>
                <a:outerShdw blurRad="63500" sx="102000" sy="102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a:extLst>
                  <a:ext uri="{FF2B5EF4-FFF2-40B4-BE49-F238E27FC236}">
                    <a16:creationId xmlns:a16="http://schemas.microsoft.com/office/drawing/2014/main" id="{27202971-275A-0A1B-7F18-789E9240BBD0}"/>
                  </a:ext>
                </a:extLst>
              </p:cNvPr>
              <p:cNvGrpSpPr/>
              <p:nvPr/>
            </p:nvGrpSpPr>
            <p:grpSpPr>
              <a:xfrm>
                <a:off x="2006035" y="2633869"/>
                <a:ext cx="928434" cy="876063"/>
                <a:chOff x="1999185" y="2741780"/>
                <a:chExt cx="928434" cy="876063"/>
              </a:xfrm>
            </p:grpSpPr>
            <p:grpSp>
              <p:nvGrpSpPr>
                <p:cNvPr id="47" name="组合 46">
                  <a:extLst>
                    <a:ext uri="{FF2B5EF4-FFF2-40B4-BE49-F238E27FC236}">
                      <a16:creationId xmlns:a16="http://schemas.microsoft.com/office/drawing/2014/main" id="{27BD398F-D9D2-3189-462D-F88CE0F084AE}"/>
                    </a:ext>
                  </a:extLst>
                </p:cNvPr>
                <p:cNvGrpSpPr/>
                <p:nvPr/>
              </p:nvGrpSpPr>
              <p:grpSpPr>
                <a:xfrm>
                  <a:off x="1999185" y="2741780"/>
                  <a:ext cx="880323" cy="876063"/>
                  <a:chOff x="1999185" y="2753139"/>
                  <a:chExt cx="880323" cy="876063"/>
                </a:xfrm>
              </p:grpSpPr>
              <p:sp>
                <p:nvSpPr>
                  <p:cNvPr id="49" name="椭圆 48">
                    <a:extLst>
                      <a:ext uri="{FF2B5EF4-FFF2-40B4-BE49-F238E27FC236}">
                        <a16:creationId xmlns:a16="http://schemas.microsoft.com/office/drawing/2014/main" id="{D65EE4E9-0D6B-CC3D-7AA9-5A85CFA4A6BA}"/>
                      </a:ext>
                    </a:extLst>
                  </p:cNvPr>
                  <p:cNvSpPr/>
                  <p:nvPr/>
                </p:nvSpPr>
                <p:spPr>
                  <a:xfrm>
                    <a:off x="1999185" y="2753139"/>
                    <a:ext cx="880323" cy="8760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id="{D9E486F5-A1AE-F8A9-6F7A-5A447E0BB9ED}"/>
                      </a:ext>
                    </a:extLst>
                  </p:cNvPr>
                  <p:cNvSpPr/>
                  <p:nvPr/>
                </p:nvSpPr>
                <p:spPr>
                  <a:xfrm>
                    <a:off x="2062841" y="2816854"/>
                    <a:ext cx="753009" cy="748631"/>
                  </a:xfrm>
                  <a:prstGeom prst="ellipse">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文本框 47">
                  <a:extLst>
                    <a:ext uri="{FF2B5EF4-FFF2-40B4-BE49-F238E27FC236}">
                      <a16:creationId xmlns:a16="http://schemas.microsoft.com/office/drawing/2014/main" id="{74E55DF7-8759-723F-7BFF-73B713FD666C}"/>
                    </a:ext>
                  </a:extLst>
                </p:cNvPr>
                <p:cNvSpPr txBox="1"/>
                <p:nvPr/>
              </p:nvSpPr>
              <p:spPr>
                <a:xfrm>
                  <a:off x="2069692" y="2856644"/>
                  <a:ext cx="857927"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04 </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sp>
          <p:nvSpPr>
            <p:cNvPr id="43" name="文本框 42">
              <a:extLst>
                <a:ext uri="{FF2B5EF4-FFF2-40B4-BE49-F238E27FC236}">
                  <a16:creationId xmlns:a16="http://schemas.microsoft.com/office/drawing/2014/main" id="{4CCA58F8-4C8D-A14A-566F-F9FB6C924472}"/>
                </a:ext>
              </a:extLst>
            </p:cNvPr>
            <p:cNvSpPr txBox="1"/>
            <p:nvPr/>
          </p:nvSpPr>
          <p:spPr>
            <a:xfrm>
              <a:off x="1484082" y="4010550"/>
              <a:ext cx="1924226" cy="525272"/>
            </a:xfrm>
            <a:prstGeom prst="rect">
              <a:avLst/>
            </a:prstGeom>
            <a:noFill/>
          </p:spPr>
          <p:txBody>
            <a:bodyPr wrap="square">
              <a:spAutoFit/>
            </a:bodyPr>
            <a:lstStyle/>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环境标准</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44" name="直接连接符 43">
              <a:extLst>
                <a:ext uri="{FF2B5EF4-FFF2-40B4-BE49-F238E27FC236}">
                  <a16:creationId xmlns:a16="http://schemas.microsoft.com/office/drawing/2014/main" id="{08FA74BA-60B8-EC71-7AAB-4B4F997AB889}"/>
                </a:ext>
              </a:extLst>
            </p:cNvPr>
            <p:cNvCxnSpPr/>
            <p:nvPr/>
          </p:nvCxnSpPr>
          <p:spPr>
            <a:xfrm>
              <a:off x="1726569" y="5151309"/>
              <a:ext cx="1448273" cy="0"/>
            </a:xfrm>
            <a:prstGeom prst="line">
              <a:avLst/>
            </a:prstGeom>
            <a:ln w="38100" cmpd="thinThick">
              <a:solidFill>
                <a:srgbClr val="72A9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7635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ppt_x"/>
                                          </p:val>
                                        </p:tav>
                                        <p:tav tm="100000">
                                          <p:val>
                                            <p:strVal val="#ppt_x"/>
                                          </p:val>
                                        </p:tav>
                                      </p:tavLst>
                                    </p:anim>
                                    <p:anim calcmode="lin" valueType="num">
                                      <p:cBhvr additive="base">
                                        <p:cTn id="2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0B8CD3A-CE67-0ABF-A1BB-0B4C8CA9AF6E}"/>
              </a:ext>
            </a:extLst>
          </p:cNvPr>
          <p:cNvPicPr>
            <a:picLocks noChangeAspect="1"/>
          </p:cNvPicPr>
          <p:nvPr/>
        </p:nvPicPr>
        <p:blipFill rotWithShape="1">
          <a:blip r:embed="rId2">
            <a:extLst>
              <a:ext uri="{28A0092B-C50C-407E-A947-70E740481C1C}">
                <a14:useLocalDpi xmlns:a14="http://schemas.microsoft.com/office/drawing/2010/main" val="0"/>
              </a:ext>
            </a:extLst>
          </a:blip>
          <a:srcRect l="4339" r="6772" b="2"/>
          <a:stretch/>
        </p:blipFill>
        <p:spPr>
          <a:xfrm flipH="1">
            <a:off x="0" y="0"/>
            <a:ext cx="12192000" cy="6858000"/>
          </a:xfrm>
          <a:prstGeom prst="rect">
            <a:avLst/>
          </a:prstGeom>
        </p:spPr>
      </p:pic>
      <p:grpSp>
        <p:nvGrpSpPr>
          <p:cNvPr id="56" name="组合 55">
            <a:extLst>
              <a:ext uri="{FF2B5EF4-FFF2-40B4-BE49-F238E27FC236}">
                <a16:creationId xmlns:a16="http://schemas.microsoft.com/office/drawing/2014/main" id="{AE9C700E-98EA-EBCD-52C7-63A9DE1E8038}"/>
              </a:ext>
            </a:extLst>
          </p:cNvPr>
          <p:cNvGrpSpPr/>
          <p:nvPr/>
        </p:nvGrpSpPr>
        <p:grpSpPr>
          <a:xfrm>
            <a:off x="617911" y="1442882"/>
            <a:ext cx="6207699" cy="3232683"/>
            <a:chOff x="617911" y="1596228"/>
            <a:chExt cx="6207699" cy="3232683"/>
          </a:xfrm>
        </p:grpSpPr>
        <p:sp>
          <p:nvSpPr>
            <p:cNvPr id="3" name="文本框 2">
              <a:extLst>
                <a:ext uri="{FF2B5EF4-FFF2-40B4-BE49-F238E27FC236}">
                  <a16:creationId xmlns:a16="http://schemas.microsoft.com/office/drawing/2014/main" id="{108D60F7-6CD2-3CC5-CD7C-B15F477D4E6B}"/>
                </a:ext>
              </a:extLst>
            </p:cNvPr>
            <p:cNvSpPr txBox="1"/>
            <p:nvPr/>
          </p:nvSpPr>
          <p:spPr>
            <a:xfrm>
              <a:off x="669761" y="1596228"/>
              <a:ext cx="2190023" cy="2678685"/>
            </a:xfrm>
            <a:prstGeom prst="rect">
              <a:avLst/>
            </a:prstGeom>
            <a:noFill/>
          </p:spPr>
          <p:txBody>
            <a:bodyPr wrap="none" rtlCol="0">
              <a:spAutoFit/>
            </a:bodyPr>
            <a:lstStyle/>
            <a:p>
              <a:r>
                <a:rPr lang="en-US" altLang="zh-CN"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01</a:t>
              </a:r>
              <a:endParaRPr lang="zh-CN" altLang="en-US"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54" name="文本框 53">
              <a:extLst>
                <a:ext uri="{FF2B5EF4-FFF2-40B4-BE49-F238E27FC236}">
                  <a16:creationId xmlns:a16="http://schemas.microsoft.com/office/drawing/2014/main" id="{35C732C9-3D67-9655-83AF-A10CDA438D34}"/>
                </a:ext>
              </a:extLst>
            </p:cNvPr>
            <p:cNvSpPr txBox="1"/>
            <p:nvPr/>
          </p:nvSpPr>
          <p:spPr>
            <a:xfrm>
              <a:off x="617911" y="3720915"/>
              <a:ext cx="6207699" cy="1107996"/>
            </a:xfrm>
            <a:prstGeom prst="rect">
              <a:avLst/>
            </a:prstGeom>
            <a:noFill/>
          </p:spPr>
          <p:txBody>
            <a:bodyPr wrap="square">
              <a:spAutoFit/>
            </a:bodyPr>
            <a:lstStyle/>
            <a:p>
              <a:r>
                <a:rPr lang="zh-CN" altLang="en-US" sz="66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什么是环境监测 </a:t>
              </a:r>
            </a:p>
          </p:txBody>
        </p:sp>
        <p:sp>
          <p:nvSpPr>
            <p:cNvPr id="55" name="矩形 54">
              <a:extLst>
                <a:ext uri="{FF2B5EF4-FFF2-40B4-BE49-F238E27FC236}">
                  <a16:creationId xmlns:a16="http://schemas.microsoft.com/office/drawing/2014/main" id="{69A1053D-AFD4-197F-A8B0-582952C9B2FA}"/>
                </a:ext>
              </a:extLst>
            </p:cNvPr>
            <p:cNvSpPr/>
            <p:nvPr/>
          </p:nvSpPr>
          <p:spPr>
            <a:xfrm>
              <a:off x="846246" y="3429000"/>
              <a:ext cx="1647056" cy="154766"/>
            </a:xfrm>
            <a:prstGeom prst="rect">
              <a:avLst/>
            </a:prstGeom>
            <a:gradFill flip="none" rotWithShape="1">
              <a:gsLst>
                <a:gs pos="0">
                  <a:schemeClr val="bg1"/>
                </a:gs>
                <a:gs pos="100000">
                  <a:srgbClr val="72A9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7">
            <a:extLst>
              <a:ext uri="{FF2B5EF4-FFF2-40B4-BE49-F238E27FC236}">
                <a16:creationId xmlns:a16="http://schemas.microsoft.com/office/drawing/2014/main" id="{C736087B-AD06-EF0E-8935-7EBFAF56D0A8}"/>
              </a:ext>
            </a:extLst>
          </p:cNvPr>
          <p:cNvSpPr txBox="1"/>
          <p:nvPr/>
        </p:nvSpPr>
        <p:spPr>
          <a:xfrm>
            <a:off x="666606" y="4603496"/>
            <a:ext cx="4699786" cy="523220"/>
          </a:xfrm>
          <a:prstGeom prst="rect">
            <a:avLst/>
          </a:prstGeom>
          <a:noFill/>
        </p:spPr>
        <p:txBody>
          <a:bodyPr wrap="square">
            <a:spAutoFit/>
          </a:bodyPr>
          <a:lstStyle/>
          <a:p>
            <a:r>
              <a:rPr lang="en-US" altLang="zh-CN" sz="1400" b="0" i="0" dirty="0">
                <a:effectLst/>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Consideration about some problems of environmental monitoring</a:t>
            </a:r>
            <a:endParaRPr lang="zh-CN" altLang="en-US" sz="1400" dirty="0">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61" name="文本框 60">
            <a:extLst>
              <a:ext uri="{FF2B5EF4-FFF2-40B4-BE49-F238E27FC236}">
                <a16:creationId xmlns:a16="http://schemas.microsoft.com/office/drawing/2014/main" id="{0ACCC0BD-3C3C-60F8-D107-16A3C53FF78E}"/>
              </a:ext>
            </a:extLst>
          </p:cNvPr>
          <p:cNvSpPr txBox="1"/>
          <p:nvPr/>
        </p:nvSpPr>
        <p:spPr>
          <a:xfrm>
            <a:off x="296067" y="341830"/>
            <a:ext cx="2344667" cy="369332"/>
          </a:xfrm>
          <a:prstGeom prst="rect">
            <a:avLst/>
          </a:prstGeom>
          <a:noFill/>
        </p:spPr>
        <p:txBody>
          <a:bodyPr wrap="square" rtlCol="0">
            <a:spAutoFit/>
          </a:bodyPr>
          <a:lstStyle/>
          <a:p>
            <a:pPr algn="dist"/>
            <a:r>
              <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保护地球从我做起</a:t>
            </a:r>
          </a:p>
        </p:txBody>
      </p:sp>
    </p:spTree>
    <p:extLst>
      <p:ext uri="{BB962C8B-B14F-4D97-AF65-F5344CB8AC3E}">
        <p14:creationId xmlns:p14="http://schemas.microsoft.com/office/powerpoint/2010/main" val="419391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1)">
                                      <p:cBhvr>
                                        <p:cTn id="7" dur="2000"/>
                                        <p:tgtEl>
                                          <p:spTgt spid="5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wheel(1)">
                                      <p:cBhvr>
                                        <p:cTn id="10"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BDA06D80-3799-CB18-44F7-C88EC1041A68}"/>
              </a:ext>
            </a:extLst>
          </p:cNvPr>
          <p:cNvPicPr>
            <a:picLocks noChangeAspect="1"/>
          </p:cNvPicPr>
          <p:nvPr/>
        </p:nvPicPr>
        <p:blipFill>
          <a:blip r:embed="rId2">
            <a:extLst>
              <a:ext uri="{28A0092B-C50C-407E-A947-70E740481C1C}">
                <a14:useLocalDpi xmlns:a14="http://schemas.microsoft.com/office/drawing/2010/main" val="0"/>
              </a:ext>
            </a:extLst>
          </a:blip>
          <a:srcRect t="15373" b="15373"/>
          <a:stretch/>
        </p:blipFill>
        <p:spPr>
          <a:xfrm>
            <a:off x="7789186" y="2350005"/>
            <a:ext cx="3551716" cy="2744508"/>
          </a:xfrm>
          <a:prstGeom prst="rect">
            <a:avLst/>
          </a:prstGeom>
        </p:spPr>
      </p:pic>
      <p:grpSp>
        <p:nvGrpSpPr>
          <p:cNvPr id="21" name="组合 20">
            <a:extLst>
              <a:ext uri="{FF2B5EF4-FFF2-40B4-BE49-F238E27FC236}">
                <a16:creationId xmlns:a16="http://schemas.microsoft.com/office/drawing/2014/main" id="{F1FBD3F1-1FA9-DB88-6102-7D6CEB36FB5C}"/>
              </a:ext>
            </a:extLst>
          </p:cNvPr>
          <p:cNvGrpSpPr/>
          <p:nvPr/>
        </p:nvGrpSpPr>
        <p:grpSpPr>
          <a:xfrm>
            <a:off x="984181" y="1780353"/>
            <a:ext cx="6206069" cy="3652978"/>
            <a:chOff x="984181" y="1780353"/>
            <a:chExt cx="6206069" cy="3652978"/>
          </a:xfrm>
        </p:grpSpPr>
        <p:grpSp>
          <p:nvGrpSpPr>
            <p:cNvPr id="19" name="组合 18">
              <a:extLst>
                <a:ext uri="{FF2B5EF4-FFF2-40B4-BE49-F238E27FC236}">
                  <a16:creationId xmlns:a16="http://schemas.microsoft.com/office/drawing/2014/main" id="{6AE73614-1CBA-AC9C-C579-41150E2E08C4}"/>
                </a:ext>
              </a:extLst>
            </p:cNvPr>
            <p:cNvGrpSpPr/>
            <p:nvPr/>
          </p:nvGrpSpPr>
          <p:grpSpPr>
            <a:xfrm>
              <a:off x="984181" y="2011186"/>
              <a:ext cx="6206069" cy="3422145"/>
              <a:chOff x="972822" y="1893871"/>
              <a:chExt cx="6206069" cy="3422145"/>
            </a:xfrm>
          </p:grpSpPr>
          <p:sp>
            <p:nvSpPr>
              <p:cNvPr id="11" name="矩形: 圆角 10">
                <a:extLst>
                  <a:ext uri="{FF2B5EF4-FFF2-40B4-BE49-F238E27FC236}">
                    <a16:creationId xmlns:a16="http://schemas.microsoft.com/office/drawing/2014/main" id="{3AAD92A4-D61D-3F45-8734-E9E12C3262EA}"/>
                  </a:ext>
                </a:extLst>
              </p:cNvPr>
              <p:cNvSpPr/>
              <p:nvPr/>
            </p:nvSpPr>
            <p:spPr>
              <a:xfrm>
                <a:off x="1289246" y="1893871"/>
                <a:ext cx="5889645" cy="3422145"/>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a:extLst>
                  <a:ext uri="{FF2B5EF4-FFF2-40B4-BE49-F238E27FC236}">
                    <a16:creationId xmlns:a16="http://schemas.microsoft.com/office/drawing/2014/main" id="{B92071FA-9C7C-A6C0-F93B-231AE6175E68}"/>
                  </a:ext>
                </a:extLst>
              </p:cNvPr>
              <p:cNvGrpSpPr/>
              <p:nvPr/>
            </p:nvGrpSpPr>
            <p:grpSpPr>
              <a:xfrm>
                <a:off x="972823" y="2375142"/>
                <a:ext cx="6071152" cy="708464"/>
                <a:chOff x="975355" y="2276436"/>
                <a:chExt cx="6071152" cy="708464"/>
              </a:xfrm>
            </p:grpSpPr>
            <p:sp>
              <p:nvSpPr>
                <p:cNvPr id="6" name="文本框 5">
                  <a:extLst>
                    <a:ext uri="{FF2B5EF4-FFF2-40B4-BE49-F238E27FC236}">
                      <a16:creationId xmlns:a16="http://schemas.microsoft.com/office/drawing/2014/main" id="{C3AF06DC-FEFD-A0CB-5549-0A9B09D8E75A}"/>
                    </a:ext>
                  </a:extLst>
                </p:cNvPr>
                <p:cNvSpPr txBox="1"/>
                <p:nvPr/>
              </p:nvSpPr>
              <p:spPr>
                <a:xfrm>
                  <a:off x="1809640" y="2276436"/>
                  <a:ext cx="5236867" cy="708464"/>
                </a:xfrm>
                <a:prstGeom prst="rect">
                  <a:avLst/>
                </a:prstGeom>
                <a:noFill/>
              </p:spPr>
              <p:txBody>
                <a:bodyPr wrap="square">
                  <a:spAutoFit/>
                </a:bodyPr>
                <a:lstStyle/>
                <a:p>
                  <a:pPr>
                    <a:lnSpc>
                      <a:spcPct val="150000"/>
                    </a:lnSpc>
                  </a:pPr>
                  <a:r>
                    <a:rPr lang="zh-CN" altLang="en-US" sz="1400"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环境监测</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是在调查研究的基础上，监视检测代表环境质量的各种数据的全过程。 </a:t>
                  </a:r>
                </a:p>
              </p:txBody>
            </p:sp>
            <p:pic>
              <p:nvPicPr>
                <p:cNvPr id="13" name="图片 12">
                  <a:extLst>
                    <a:ext uri="{FF2B5EF4-FFF2-40B4-BE49-F238E27FC236}">
                      <a16:creationId xmlns:a16="http://schemas.microsoft.com/office/drawing/2014/main" id="{7EF0DAB4-75DE-8378-AB08-83CFF38D3E57}"/>
                    </a:ext>
                  </a:extLst>
                </p:cNvPr>
                <p:cNvPicPr>
                  <a:picLocks noChangeAspect="1"/>
                </p:cNvPicPr>
                <p:nvPr/>
              </p:nvPicPr>
              <p:blipFill rotWithShape="1">
                <a:blip r:embed="rId3">
                  <a:extLst>
                    <a:ext uri="{28A0092B-C50C-407E-A947-70E740481C1C}">
                      <a14:useLocalDpi xmlns:a14="http://schemas.microsoft.com/office/drawing/2010/main" val="0"/>
                    </a:ext>
                  </a:extLst>
                </a:blip>
                <a:srcRect r="90019" b="82332"/>
                <a:stretch/>
              </p:blipFill>
              <p:spPr>
                <a:xfrm>
                  <a:off x="975355" y="2326638"/>
                  <a:ext cx="632845" cy="608060"/>
                </a:xfrm>
                <a:prstGeom prst="rect">
                  <a:avLst/>
                </a:prstGeom>
                <a:solidFill>
                  <a:schemeClr val="bg1"/>
                </a:solidFill>
              </p:spPr>
            </p:pic>
          </p:grpSp>
          <p:grpSp>
            <p:nvGrpSpPr>
              <p:cNvPr id="18" name="组合 17">
                <a:extLst>
                  <a:ext uri="{FF2B5EF4-FFF2-40B4-BE49-F238E27FC236}">
                    <a16:creationId xmlns:a16="http://schemas.microsoft.com/office/drawing/2014/main" id="{2215DCB6-2A03-8B5D-E5BB-9914BFCC07A7}"/>
                  </a:ext>
                </a:extLst>
              </p:cNvPr>
              <p:cNvGrpSpPr/>
              <p:nvPr/>
            </p:nvGrpSpPr>
            <p:grpSpPr>
              <a:xfrm>
                <a:off x="972822" y="3589967"/>
                <a:ext cx="5959898" cy="1277437"/>
                <a:chOff x="988567" y="3825659"/>
                <a:chExt cx="5959898" cy="1277437"/>
              </a:xfrm>
            </p:grpSpPr>
            <p:sp>
              <p:nvSpPr>
                <p:cNvPr id="5" name="Text Box 7">
                  <a:extLst>
                    <a:ext uri="{FF2B5EF4-FFF2-40B4-BE49-F238E27FC236}">
                      <a16:creationId xmlns:a16="http://schemas.microsoft.com/office/drawing/2014/main" id="{0263599A-9D97-516D-2E17-5749C62D2507}"/>
                    </a:ext>
                  </a:extLst>
                </p:cNvPr>
                <p:cNvSpPr txBox="1">
                  <a:spLocks noChangeArrowheads="1"/>
                </p:cNvSpPr>
                <p:nvPr/>
              </p:nvSpPr>
              <p:spPr bwMode="auto">
                <a:xfrm>
                  <a:off x="1912038" y="3840635"/>
                  <a:ext cx="5036427" cy="1262461"/>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400"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环境监测</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是环境科学的重要学科</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是环境保护工作的基础，是贯彻执行环境保护法规的依据，是污染治理、 环境科研、设计规划、环境管理不可缺少的重要手段，也是环境质量评价以及企业组织质量管理的组成部分。</a:t>
                  </a:r>
                </a:p>
              </p:txBody>
            </p:sp>
            <p:pic>
              <p:nvPicPr>
                <p:cNvPr id="15" name="图片 14">
                  <a:extLst>
                    <a:ext uri="{FF2B5EF4-FFF2-40B4-BE49-F238E27FC236}">
                      <a16:creationId xmlns:a16="http://schemas.microsoft.com/office/drawing/2014/main" id="{8BEF6663-9230-F706-A335-93D3B0AE2228}"/>
                    </a:ext>
                  </a:extLst>
                </p:cNvPr>
                <p:cNvPicPr>
                  <a:picLocks noChangeAspect="1"/>
                </p:cNvPicPr>
                <p:nvPr/>
              </p:nvPicPr>
              <p:blipFill rotWithShape="1">
                <a:blip r:embed="rId3">
                  <a:extLst>
                    <a:ext uri="{28A0092B-C50C-407E-A947-70E740481C1C}">
                      <a14:useLocalDpi xmlns:a14="http://schemas.microsoft.com/office/drawing/2010/main" val="0"/>
                    </a:ext>
                  </a:extLst>
                </a:blip>
                <a:srcRect t="27644" r="90019" b="53579"/>
                <a:stretch/>
              </p:blipFill>
              <p:spPr>
                <a:xfrm>
                  <a:off x="988567" y="3825659"/>
                  <a:ext cx="632846" cy="646206"/>
                </a:xfrm>
                <a:prstGeom prst="rect">
                  <a:avLst/>
                </a:prstGeom>
                <a:solidFill>
                  <a:schemeClr val="bg1"/>
                </a:solidFill>
              </p:spPr>
            </p:pic>
          </p:grpSp>
        </p:grpSp>
        <p:sp>
          <p:nvSpPr>
            <p:cNvPr id="20" name="文本框 19">
              <a:extLst>
                <a:ext uri="{FF2B5EF4-FFF2-40B4-BE49-F238E27FC236}">
                  <a16:creationId xmlns:a16="http://schemas.microsoft.com/office/drawing/2014/main" id="{53F23CD0-B687-4D21-0B3F-04C81708BA95}"/>
                </a:ext>
              </a:extLst>
            </p:cNvPr>
            <p:cNvSpPr txBox="1"/>
            <p:nvPr/>
          </p:nvSpPr>
          <p:spPr>
            <a:xfrm>
              <a:off x="3547159" y="1780353"/>
              <a:ext cx="1396536" cy="461665"/>
            </a:xfrm>
            <a:prstGeom prst="rect">
              <a:avLst/>
            </a:prstGeom>
            <a:solidFill>
              <a:schemeClr val="bg1"/>
            </a:solidFill>
          </p:spPr>
          <p:txBody>
            <a:bodyPr wrap="none" rtlCol="0">
              <a:spAutoFit/>
            </a:bodyPr>
            <a:lstStyle/>
            <a:p>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a:t>
              </a:r>
            </a:p>
          </p:txBody>
        </p:sp>
      </p:grpSp>
    </p:spTree>
    <p:extLst>
      <p:ext uri="{BB962C8B-B14F-4D97-AF65-F5344CB8AC3E}">
        <p14:creationId xmlns:p14="http://schemas.microsoft.com/office/powerpoint/2010/main" val="2450911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939A5C55-BF65-E892-3865-69BE888809A0}"/>
              </a:ext>
            </a:extLst>
          </p:cNvPr>
          <p:cNvGrpSpPr/>
          <p:nvPr/>
        </p:nvGrpSpPr>
        <p:grpSpPr>
          <a:xfrm>
            <a:off x="3667303" y="1361538"/>
            <a:ext cx="4857394" cy="799678"/>
            <a:chOff x="887423" y="1428313"/>
            <a:chExt cx="4857394" cy="799678"/>
          </a:xfrm>
        </p:grpSpPr>
        <p:sp>
          <p:nvSpPr>
            <p:cNvPr id="6" name="文本框 5">
              <a:extLst>
                <a:ext uri="{FF2B5EF4-FFF2-40B4-BE49-F238E27FC236}">
                  <a16:creationId xmlns:a16="http://schemas.microsoft.com/office/drawing/2014/main" id="{D34C40B3-B84C-1CC1-8FCC-5D2A68F99B06}"/>
                </a:ext>
              </a:extLst>
            </p:cNvPr>
            <p:cNvSpPr txBox="1"/>
            <p:nvPr/>
          </p:nvSpPr>
          <p:spPr>
            <a:xfrm>
              <a:off x="1833060" y="1428313"/>
              <a:ext cx="2966120" cy="461665"/>
            </a:xfrm>
            <a:prstGeom prst="rect">
              <a:avLst/>
            </a:prstGeom>
            <a:noFill/>
          </p:spPr>
          <p:txBody>
            <a:bodyPr wrap="square">
              <a:spAutoFit/>
            </a:bodyPr>
            <a:lstStyle/>
            <a:p>
              <a:pPr algn="ct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环境监测的主要内容 </a:t>
              </a:r>
            </a:p>
          </p:txBody>
        </p:sp>
        <p:sp>
          <p:nvSpPr>
            <p:cNvPr id="8" name="文本框 7">
              <a:extLst>
                <a:ext uri="{FF2B5EF4-FFF2-40B4-BE49-F238E27FC236}">
                  <a16:creationId xmlns:a16="http://schemas.microsoft.com/office/drawing/2014/main" id="{0E5D87BB-5048-9EF5-CD81-B9C71D718BCA}"/>
                </a:ext>
              </a:extLst>
            </p:cNvPr>
            <p:cNvSpPr txBox="1"/>
            <p:nvPr/>
          </p:nvSpPr>
          <p:spPr>
            <a:xfrm>
              <a:off x="887423" y="1858659"/>
              <a:ext cx="4857394" cy="369332"/>
            </a:xfrm>
            <a:prstGeom prst="rect">
              <a:avLst/>
            </a:prstGeom>
            <a:noFill/>
          </p:spPr>
          <p:txBody>
            <a:bodyPr wrap="square">
              <a:spAutoFit/>
            </a:bodyPr>
            <a:lstStyle/>
            <a:p>
              <a:pPr algn="ctr"/>
              <a:r>
                <a:rPr lang="en-US" altLang="zh-CN"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(Content of Environmental Monitoring)</a:t>
              </a:r>
            </a:p>
          </p:txBody>
        </p:sp>
      </p:grpSp>
      <p:grpSp>
        <p:nvGrpSpPr>
          <p:cNvPr id="20" name="组合 19">
            <a:extLst>
              <a:ext uri="{FF2B5EF4-FFF2-40B4-BE49-F238E27FC236}">
                <a16:creationId xmlns:a16="http://schemas.microsoft.com/office/drawing/2014/main" id="{19484C6E-AC38-0B78-E0CB-A55D8EA367DC}"/>
              </a:ext>
            </a:extLst>
          </p:cNvPr>
          <p:cNvGrpSpPr/>
          <p:nvPr/>
        </p:nvGrpSpPr>
        <p:grpSpPr>
          <a:xfrm>
            <a:off x="2394671" y="2593925"/>
            <a:ext cx="7353431" cy="1418029"/>
            <a:chOff x="2267647" y="2415634"/>
            <a:chExt cx="7353431" cy="1418029"/>
          </a:xfrm>
        </p:grpSpPr>
        <p:sp>
          <p:nvSpPr>
            <p:cNvPr id="14" name="矩形: 圆角 13">
              <a:extLst>
                <a:ext uri="{FF2B5EF4-FFF2-40B4-BE49-F238E27FC236}">
                  <a16:creationId xmlns:a16="http://schemas.microsoft.com/office/drawing/2014/main" id="{C041C9E9-90CD-FFB4-0E8E-D5B5A46379C0}"/>
                </a:ext>
              </a:extLst>
            </p:cNvPr>
            <p:cNvSpPr/>
            <p:nvPr/>
          </p:nvSpPr>
          <p:spPr>
            <a:xfrm>
              <a:off x="2521699" y="2907906"/>
              <a:ext cx="7099379" cy="925757"/>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C17A3095-9526-23A7-A379-D5C91235B5E5}"/>
                </a:ext>
              </a:extLst>
            </p:cNvPr>
            <p:cNvSpPr txBox="1"/>
            <p:nvPr/>
          </p:nvSpPr>
          <p:spPr>
            <a:xfrm>
              <a:off x="3106689" y="3178135"/>
              <a:ext cx="4161000" cy="385298"/>
            </a:xfrm>
            <a:prstGeom prst="rect">
              <a:avLst/>
            </a:prstGeom>
            <a:noFill/>
          </p:spPr>
          <p:txBody>
            <a:bodyPr wrap="square">
              <a:spAutoFit/>
            </a:bodyPr>
            <a:lstStyle/>
            <a:p>
              <a:pPr>
                <a:lnSpc>
                  <a:spcPct val="150000"/>
                </a:lnSpc>
              </a:pPr>
              <a:r>
                <a:rPr lang="zh-CN" altLang="en-US" sz="1400"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污染源监测</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(pollutant source monitoring)</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 </a:t>
              </a:r>
            </a:p>
          </p:txBody>
        </p:sp>
        <p:pic>
          <p:nvPicPr>
            <p:cNvPr id="17" name="图片 16">
              <a:extLst>
                <a:ext uri="{FF2B5EF4-FFF2-40B4-BE49-F238E27FC236}">
                  <a16:creationId xmlns:a16="http://schemas.microsoft.com/office/drawing/2014/main" id="{6A3CFBF6-DB8A-5C79-1EA0-8269829727F9}"/>
                </a:ext>
              </a:extLst>
            </p:cNvPr>
            <p:cNvPicPr>
              <a:picLocks noChangeAspect="1"/>
            </p:cNvPicPr>
            <p:nvPr/>
          </p:nvPicPr>
          <p:blipFill rotWithShape="1">
            <a:blip r:embed="rId2">
              <a:extLst>
                <a:ext uri="{28A0092B-C50C-407E-A947-70E740481C1C}">
                  <a14:useLocalDpi xmlns:a14="http://schemas.microsoft.com/office/drawing/2010/main" val="0"/>
                </a:ext>
              </a:extLst>
            </a:blip>
            <a:srcRect t="84169" r="90019" b="305"/>
            <a:stretch/>
          </p:blipFill>
          <p:spPr>
            <a:xfrm>
              <a:off x="2267647" y="2415634"/>
              <a:ext cx="839042" cy="708464"/>
            </a:xfrm>
            <a:prstGeom prst="rect">
              <a:avLst/>
            </a:prstGeom>
          </p:spPr>
        </p:pic>
      </p:grpSp>
      <p:grpSp>
        <p:nvGrpSpPr>
          <p:cNvPr id="21" name="组合 20">
            <a:extLst>
              <a:ext uri="{FF2B5EF4-FFF2-40B4-BE49-F238E27FC236}">
                <a16:creationId xmlns:a16="http://schemas.microsoft.com/office/drawing/2014/main" id="{B5E75C93-3287-9B11-670B-56BAC9E27C2D}"/>
              </a:ext>
            </a:extLst>
          </p:cNvPr>
          <p:cNvGrpSpPr/>
          <p:nvPr/>
        </p:nvGrpSpPr>
        <p:grpSpPr>
          <a:xfrm>
            <a:off x="2394671" y="4373671"/>
            <a:ext cx="7353430" cy="1356092"/>
            <a:chOff x="2267647" y="3871889"/>
            <a:chExt cx="7353430" cy="1356092"/>
          </a:xfrm>
        </p:grpSpPr>
        <p:sp>
          <p:nvSpPr>
            <p:cNvPr id="15" name="矩形: 圆角 14">
              <a:extLst>
                <a:ext uri="{FF2B5EF4-FFF2-40B4-BE49-F238E27FC236}">
                  <a16:creationId xmlns:a16="http://schemas.microsoft.com/office/drawing/2014/main" id="{E42E3C20-AAD3-CDED-956E-D99EA02E8FFA}"/>
                </a:ext>
              </a:extLst>
            </p:cNvPr>
            <p:cNvSpPr/>
            <p:nvPr/>
          </p:nvSpPr>
          <p:spPr>
            <a:xfrm>
              <a:off x="2521698" y="4302224"/>
              <a:ext cx="7099379" cy="925757"/>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299E5EEC-D323-5B50-172F-566B9AF13262}"/>
                </a:ext>
              </a:extLst>
            </p:cNvPr>
            <p:cNvSpPr txBox="1"/>
            <p:nvPr/>
          </p:nvSpPr>
          <p:spPr>
            <a:xfrm>
              <a:off x="3106689" y="4410870"/>
              <a:ext cx="6309565" cy="708464"/>
            </a:xfrm>
            <a:prstGeom prst="rect">
              <a:avLst/>
            </a:prstGeom>
            <a:noFill/>
          </p:spPr>
          <p:txBody>
            <a:bodyPr wrap="square">
              <a:spAutoFit/>
            </a:bodyPr>
            <a:lstStyle/>
            <a:p>
              <a:pPr>
                <a:lnSpc>
                  <a:spcPct val="150000"/>
                </a:lnSpc>
              </a:pPr>
              <a:r>
                <a:rPr lang="zh-CN" altLang="en-US" sz="1400"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环境监测</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(environmental monitoring)</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；是对环境污染物质以及由于环境污染而造成的污染现状进行分析、监视，明确污染趋势、数值和污染的实际状态。</a:t>
              </a:r>
            </a:p>
          </p:txBody>
        </p:sp>
        <p:pic>
          <p:nvPicPr>
            <p:cNvPr id="19" name="图片 18">
              <a:extLst>
                <a:ext uri="{FF2B5EF4-FFF2-40B4-BE49-F238E27FC236}">
                  <a16:creationId xmlns:a16="http://schemas.microsoft.com/office/drawing/2014/main" id="{C4458E1E-976D-B4DA-D123-5B851644813B}"/>
                </a:ext>
              </a:extLst>
            </p:cNvPr>
            <p:cNvPicPr>
              <a:picLocks noChangeAspect="1"/>
            </p:cNvPicPr>
            <p:nvPr/>
          </p:nvPicPr>
          <p:blipFill rotWithShape="1">
            <a:blip r:embed="rId2">
              <a:extLst>
                <a:ext uri="{28A0092B-C50C-407E-A947-70E740481C1C}">
                  <a14:useLocalDpi xmlns:a14="http://schemas.microsoft.com/office/drawing/2010/main" val="0"/>
                </a:ext>
              </a:extLst>
            </a:blip>
            <a:srcRect l="90785" t="84473"/>
            <a:stretch/>
          </p:blipFill>
          <p:spPr>
            <a:xfrm>
              <a:off x="2267647" y="3871889"/>
              <a:ext cx="774673" cy="708464"/>
            </a:xfrm>
            <a:prstGeom prst="rect">
              <a:avLst/>
            </a:prstGeom>
          </p:spPr>
        </p:pic>
      </p:grpSp>
    </p:spTree>
    <p:extLst>
      <p:ext uri="{BB962C8B-B14F-4D97-AF65-F5344CB8AC3E}">
        <p14:creationId xmlns:p14="http://schemas.microsoft.com/office/powerpoint/2010/main" val="259210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1000" fill="hold"/>
                                        <p:tgtEl>
                                          <p:spTgt spid="21"/>
                                        </p:tgtEl>
                                        <p:attrNameLst>
                                          <p:attrName>ppt_w</p:attrName>
                                        </p:attrNameLst>
                                      </p:cBhvr>
                                      <p:tavLst>
                                        <p:tav tm="0">
                                          <p:val>
                                            <p:fltVal val="0"/>
                                          </p:val>
                                        </p:tav>
                                        <p:tav tm="100000">
                                          <p:val>
                                            <p:strVal val="#ppt_w"/>
                                          </p:val>
                                        </p:tav>
                                      </p:tavLst>
                                    </p:anim>
                                    <p:anim calcmode="lin" valueType="num">
                                      <p:cBhvr>
                                        <p:cTn id="16" dur="1000" fill="hold"/>
                                        <p:tgtEl>
                                          <p:spTgt spid="21"/>
                                        </p:tgtEl>
                                        <p:attrNameLst>
                                          <p:attrName>ppt_h</p:attrName>
                                        </p:attrNameLst>
                                      </p:cBhvr>
                                      <p:tavLst>
                                        <p:tav tm="0">
                                          <p:val>
                                            <p:fltVal val="0"/>
                                          </p:val>
                                        </p:tav>
                                        <p:tav tm="100000">
                                          <p:val>
                                            <p:strVal val="#ppt_h"/>
                                          </p:val>
                                        </p:tav>
                                      </p:tavLst>
                                    </p:anim>
                                    <p:anim calcmode="lin" valueType="num">
                                      <p:cBhvr>
                                        <p:cTn id="17" dur="1000" fill="hold"/>
                                        <p:tgtEl>
                                          <p:spTgt spid="21"/>
                                        </p:tgtEl>
                                        <p:attrNameLst>
                                          <p:attrName>style.rotation</p:attrName>
                                        </p:attrNameLst>
                                      </p:cBhvr>
                                      <p:tavLst>
                                        <p:tav tm="0">
                                          <p:val>
                                            <p:fltVal val="90"/>
                                          </p:val>
                                        </p:tav>
                                        <p:tav tm="100000">
                                          <p:val>
                                            <p:fltVal val="0"/>
                                          </p:val>
                                        </p:tav>
                                      </p:tavLst>
                                    </p:anim>
                                    <p:animEffect transition="in" filter="fade">
                                      <p:cBhvr>
                                        <p:cTn id="1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A2DB784-F470-1D9A-CA77-6DB1A468CE15}"/>
              </a:ext>
            </a:extLst>
          </p:cNvPr>
          <p:cNvSpPr>
            <a:spLocks noChangeArrowheads="1"/>
          </p:cNvSpPr>
          <p:nvPr/>
        </p:nvSpPr>
        <p:spPr bwMode="auto">
          <a:xfrm>
            <a:off x="4554072" y="1091072"/>
            <a:ext cx="3570208" cy="461665"/>
          </a:xfrm>
          <a:prstGeom prst="rect">
            <a:avLst/>
          </a:prstGeom>
          <a:noFill/>
          <a:ln>
            <a:noFill/>
          </a:ln>
          <a:extLst>
            <a:ext uri="{909E8E84-426E-40DD-AFC4-6F175D3DCCD1}">
              <a14:hiddenFill xmlns:a14="http://schemas.microsoft.com/office/drawing/2010/main">
                <a:solidFill>
                  <a:srgbClr val="F4EFFE"/>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环境监测工作的一般顺序</a:t>
            </a:r>
          </a:p>
        </p:txBody>
      </p:sp>
      <p:grpSp>
        <p:nvGrpSpPr>
          <p:cNvPr id="60" name="组合 59">
            <a:extLst>
              <a:ext uri="{FF2B5EF4-FFF2-40B4-BE49-F238E27FC236}">
                <a16:creationId xmlns:a16="http://schemas.microsoft.com/office/drawing/2014/main" id="{3E38A8F8-38B5-1181-0CD9-44CD138C9D12}"/>
              </a:ext>
            </a:extLst>
          </p:cNvPr>
          <p:cNvGrpSpPr/>
          <p:nvPr/>
        </p:nvGrpSpPr>
        <p:grpSpPr>
          <a:xfrm>
            <a:off x="1770016" y="1816833"/>
            <a:ext cx="9138320" cy="3941575"/>
            <a:chOff x="1770016" y="1984987"/>
            <a:chExt cx="9138320" cy="3941575"/>
          </a:xfrm>
        </p:grpSpPr>
        <p:grpSp>
          <p:nvGrpSpPr>
            <p:cNvPr id="57" name="组合 56">
              <a:extLst>
                <a:ext uri="{FF2B5EF4-FFF2-40B4-BE49-F238E27FC236}">
                  <a16:creationId xmlns:a16="http://schemas.microsoft.com/office/drawing/2014/main" id="{11943398-E412-D1F7-E549-868709141872}"/>
                </a:ext>
              </a:extLst>
            </p:cNvPr>
            <p:cNvGrpSpPr/>
            <p:nvPr/>
          </p:nvGrpSpPr>
          <p:grpSpPr>
            <a:xfrm>
              <a:off x="1770016" y="1984987"/>
              <a:ext cx="9138320" cy="3941575"/>
              <a:chOff x="1758657" y="2257603"/>
              <a:chExt cx="9138320" cy="3941575"/>
            </a:xfrm>
          </p:grpSpPr>
          <p:sp>
            <p:nvSpPr>
              <p:cNvPr id="56" name="矩形: 圆角 55">
                <a:extLst>
                  <a:ext uri="{FF2B5EF4-FFF2-40B4-BE49-F238E27FC236}">
                    <a16:creationId xmlns:a16="http://schemas.microsoft.com/office/drawing/2014/main" id="{DDE8D1B8-5A9B-5761-3C49-F4290BB4E90E}"/>
                  </a:ext>
                </a:extLst>
              </p:cNvPr>
              <p:cNvSpPr/>
              <p:nvPr/>
            </p:nvSpPr>
            <p:spPr>
              <a:xfrm>
                <a:off x="1758657" y="2257603"/>
                <a:ext cx="9138320" cy="3941575"/>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a:extLst>
                  <a:ext uri="{FF2B5EF4-FFF2-40B4-BE49-F238E27FC236}">
                    <a16:creationId xmlns:a16="http://schemas.microsoft.com/office/drawing/2014/main" id="{3640E087-ED64-6D48-C6CC-ECBF7D8A296C}"/>
                  </a:ext>
                </a:extLst>
              </p:cNvPr>
              <p:cNvGrpSpPr/>
              <p:nvPr/>
            </p:nvGrpSpPr>
            <p:grpSpPr>
              <a:xfrm>
                <a:off x="2352716" y="2588244"/>
                <a:ext cx="7950201" cy="3280292"/>
                <a:chOff x="2304577" y="1921281"/>
                <a:chExt cx="7950201" cy="3280292"/>
              </a:xfrm>
            </p:grpSpPr>
            <p:cxnSp>
              <p:nvCxnSpPr>
                <p:cNvPr id="48" name="直接连接符 47">
                  <a:extLst>
                    <a:ext uri="{FF2B5EF4-FFF2-40B4-BE49-F238E27FC236}">
                      <a16:creationId xmlns:a16="http://schemas.microsoft.com/office/drawing/2014/main" id="{99797EBD-1761-B9B9-7A0E-AF6038309460}"/>
                    </a:ext>
                  </a:extLst>
                </p:cNvPr>
                <p:cNvCxnSpPr>
                  <a:stCxn id="13" idx="2"/>
                  <a:endCxn id="18" idx="0"/>
                </p:cNvCxnSpPr>
                <p:nvPr/>
              </p:nvCxnSpPr>
              <p:spPr>
                <a:xfrm flipH="1">
                  <a:off x="6949400" y="3169717"/>
                  <a:ext cx="2" cy="870892"/>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id="{14847EB6-C9C8-F692-9D45-5880ADDEBD04}"/>
                    </a:ext>
                  </a:extLst>
                </p:cNvPr>
                <p:cNvCxnSpPr/>
                <p:nvPr/>
              </p:nvCxnSpPr>
              <p:spPr>
                <a:xfrm>
                  <a:off x="2959021" y="2998550"/>
                  <a:ext cx="6737592" cy="0"/>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E585DB11-C80B-CE88-FF38-B74183CAE0D7}"/>
                    </a:ext>
                  </a:extLst>
                </p:cNvPr>
                <p:cNvSpPr/>
                <p:nvPr/>
              </p:nvSpPr>
              <p:spPr>
                <a:xfrm>
                  <a:off x="7997908" y="4756282"/>
                  <a:ext cx="2013105" cy="445291"/>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是否符合要求？</a:t>
                  </a:r>
                </a:p>
              </p:txBody>
            </p:sp>
            <p:sp>
              <p:nvSpPr>
                <p:cNvPr id="17" name="矩形 16">
                  <a:extLst>
                    <a:ext uri="{FF2B5EF4-FFF2-40B4-BE49-F238E27FC236}">
                      <a16:creationId xmlns:a16="http://schemas.microsoft.com/office/drawing/2014/main" id="{2DCCE3AD-D5C2-DBE1-9F2E-E56A7DFC479A}"/>
                    </a:ext>
                  </a:extLst>
                </p:cNvPr>
                <p:cNvSpPr/>
                <p:nvPr/>
              </p:nvSpPr>
              <p:spPr>
                <a:xfrm>
                  <a:off x="6394763" y="3434616"/>
                  <a:ext cx="1109273" cy="339859"/>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方法</a:t>
                  </a:r>
                </a:p>
              </p:txBody>
            </p:sp>
            <p:sp>
              <p:nvSpPr>
                <p:cNvPr id="18" name="矩形 17">
                  <a:extLst>
                    <a:ext uri="{FF2B5EF4-FFF2-40B4-BE49-F238E27FC236}">
                      <a16:creationId xmlns:a16="http://schemas.microsoft.com/office/drawing/2014/main" id="{4E5984DB-7633-7A56-3414-2330ADB4DF81}"/>
                    </a:ext>
                  </a:extLst>
                </p:cNvPr>
                <p:cNvSpPr/>
                <p:nvPr/>
              </p:nvSpPr>
              <p:spPr>
                <a:xfrm>
                  <a:off x="6394763" y="4040609"/>
                  <a:ext cx="1109273" cy="339861"/>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质量控制</a:t>
                  </a:r>
                </a:p>
              </p:txBody>
            </p:sp>
            <p:grpSp>
              <p:nvGrpSpPr>
                <p:cNvPr id="41" name="组合 40">
                  <a:extLst>
                    <a:ext uri="{FF2B5EF4-FFF2-40B4-BE49-F238E27FC236}">
                      <a16:creationId xmlns:a16="http://schemas.microsoft.com/office/drawing/2014/main" id="{2AFFE7A5-344F-507D-99C5-50C439D4E5A2}"/>
                    </a:ext>
                  </a:extLst>
                </p:cNvPr>
                <p:cNvGrpSpPr/>
                <p:nvPr/>
              </p:nvGrpSpPr>
              <p:grpSpPr>
                <a:xfrm>
                  <a:off x="2304577" y="1921281"/>
                  <a:ext cx="7950201" cy="1256796"/>
                  <a:chOff x="2304576" y="1921281"/>
                  <a:chExt cx="7950201" cy="1256796"/>
                </a:xfrm>
              </p:grpSpPr>
              <p:sp>
                <p:nvSpPr>
                  <p:cNvPr id="9" name="矩形 8">
                    <a:extLst>
                      <a:ext uri="{FF2B5EF4-FFF2-40B4-BE49-F238E27FC236}">
                        <a16:creationId xmlns:a16="http://schemas.microsoft.com/office/drawing/2014/main" id="{384A8A1B-2B0F-8E60-F61B-20BD0B8AAEE3}"/>
                      </a:ext>
                    </a:extLst>
                  </p:cNvPr>
                  <p:cNvSpPr/>
                  <p:nvPr/>
                </p:nvSpPr>
                <p:spPr>
                  <a:xfrm>
                    <a:off x="5407823" y="1921281"/>
                    <a:ext cx="1743709" cy="396400"/>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质量保证</a:t>
                    </a:r>
                  </a:p>
                </p:txBody>
              </p:sp>
              <p:grpSp>
                <p:nvGrpSpPr>
                  <p:cNvPr id="19" name="组合 18">
                    <a:extLst>
                      <a:ext uri="{FF2B5EF4-FFF2-40B4-BE49-F238E27FC236}">
                        <a16:creationId xmlns:a16="http://schemas.microsoft.com/office/drawing/2014/main" id="{E609EF01-0075-FAB2-5A33-6D2FD2B747C1}"/>
                      </a:ext>
                    </a:extLst>
                  </p:cNvPr>
                  <p:cNvGrpSpPr/>
                  <p:nvPr/>
                </p:nvGrpSpPr>
                <p:grpSpPr>
                  <a:xfrm>
                    <a:off x="2304576" y="2827383"/>
                    <a:ext cx="7950201" cy="350694"/>
                    <a:chOff x="2189491" y="3006036"/>
                    <a:chExt cx="7950201" cy="350694"/>
                  </a:xfrm>
                </p:grpSpPr>
                <p:sp>
                  <p:nvSpPr>
                    <p:cNvPr id="10" name="矩形 9">
                      <a:extLst>
                        <a:ext uri="{FF2B5EF4-FFF2-40B4-BE49-F238E27FC236}">
                          <a16:creationId xmlns:a16="http://schemas.microsoft.com/office/drawing/2014/main" id="{4A9844DF-D1EB-F754-8A92-AF82371A972A}"/>
                        </a:ext>
                      </a:extLst>
                    </p:cNvPr>
                    <p:cNvSpPr/>
                    <p:nvPr/>
                  </p:nvSpPr>
                  <p:spPr>
                    <a:xfrm>
                      <a:off x="2189491" y="3014397"/>
                      <a:ext cx="1121092" cy="333972"/>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确定目的</a:t>
                      </a:r>
                    </a:p>
                  </p:txBody>
                </p:sp>
                <p:sp>
                  <p:nvSpPr>
                    <p:cNvPr id="11" name="矩形 10">
                      <a:extLst>
                        <a:ext uri="{FF2B5EF4-FFF2-40B4-BE49-F238E27FC236}">
                          <a16:creationId xmlns:a16="http://schemas.microsoft.com/office/drawing/2014/main" id="{2251514D-C7E0-02C0-5EBC-33370D3E3871}"/>
                        </a:ext>
                      </a:extLst>
                    </p:cNvPr>
                    <p:cNvSpPr/>
                    <p:nvPr/>
                  </p:nvSpPr>
                  <p:spPr>
                    <a:xfrm>
                      <a:off x="3549885" y="3008508"/>
                      <a:ext cx="1109273" cy="339861"/>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现场调查</a:t>
                      </a:r>
                    </a:p>
                  </p:txBody>
                </p:sp>
                <p:sp>
                  <p:nvSpPr>
                    <p:cNvPr id="12" name="矩形 11">
                      <a:extLst>
                        <a:ext uri="{FF2B5EF4-FFF2-40B4-BE49-F238E27FC236}">
                          <a16:creationId xmlns:a16="http://schemas.microsoft.com/office/drawing/2014/main" id="{07A52D38-80E8-B0C8-2CCD-283BDD47E261}"/>
                        </a:ext>
                      </a:extLst>
                    </p:cNvPr>
                    <p:cNvSpPr/>
                    <p:nvPr/>
                  </p:nvSpPr>
                  <p:spPr>
                    <a:xfrm>
                      <a:off x="4919512" y="3008508"/>
                      <a:ext cx="1109273" cy="339861"/>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制定方案</a:t>
                      </a:r>
                    </a:p>
                  </p:txBody>
                </p:sp>
                <p:sp>
                  <p:nvSpPr>
                    <p:cNvPr id="13" name="矩形 12">
                      <a:extLst>
                        <a:ext uri="{FF2B5EF4-FFF2-40B4-BE49-F238E27FC236}">
                          <a16:creationId xmlns:a16="http://schemas.microsoft.com/office/drawing/2014/main" id="{7A343F54-C58F-45DD-F12D-1A880C7E2A69}"/>
                        </a:ext>
                      </a:extLst>
                    </p:cNvPr>
                    <p:cNvSpPr/>
                    <p:nvPr/>
                  </p:nvSpPr>
                  <p:spPr>
                    <a:xfrm>
                      <a:off x="6279679" y="3006036"/>
                      <a:ext cx="1109273" cy="342334"/>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实施方案</a:t>
                      </a:r>
                    </a:p>
                  </p:txBody>
                </p:sp>
                <p:sp>
                  <p:nvSpPr>
                    <p:cNvPr id="14" name="矩形 13">
                      <a:extLst>
                        <a:ext uri="{FF2B5EF4-FFF2-40B4-BE49-F238E27FC236}">
                          <a16:creationId xmlns:a16="http://schemas.microsoft.com/office/drawing/2014/main" id="{CC7FA1A2-9233-C40C-9279-44F70A2751FA}"/>
                        </a:ext>
                      </a:extLst>
                    </p:cNvPr>
                    <p:cNvSpPr/>
                    <p:nvPr/>
                  </p:nvSpPr>
                  <p:spPr>
                    <a:xfrm>
                      <a:off x="7649141" y="3006036"/>
                      <a:ext cx="1109272" cy="350693"/>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评价结果</a:t>
                      </a:r>
                    </a:p>
                  </p:txBody>
                </p:sp>
                <p:sp>
                  <p:nvSpPr>
                    <p:cNvPr id="15" name="矩形 14">
                      <a:extLst>
                        <a:ext uri="{FF2B5EF4-FFF2-40B4-BE49-F238E27FC236}">
                          <a16:creationId xmlns:a16="http://schemas.microsoft.com/office/drawing/2014/main" id="{88DBC7D5-29D0-98E0-2799-5CE079E7076B}"/>
                        </a:ext>
                      </a:extLst>
                    </p:cNvPr>
                    <p:cNvSpPr/>
                    <p:nvPr/>
                  </p:nvSpPr>
                  <p:spPr>
                    <a:xfrm>
                      <a:off x="9023364" y="3006036"/>
                      <a:ext cx="1116328" cy="350694"/>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报告结果</a:t>
                      </a:r>
                    </a:p>
                  </p:txBody>
                </p:sp>
              </p:grpSp>
              <p:cxnSp>
                <p:nvCxnSpPr>
                  <p:cNvPr id="25" name="直接连接符 24">
                    <a:extLst>
                      <a:ext uri="{FF2B5EF4-FFF2-40B4-BE49-F238E27FC236}">
                        <a16:creationId xmlns:a16="http://schemas.microsoft.com/office/drawing/2014/main" id="{557B2763-120A-5E4E-BE73-B11D543E03EC}"/>
                      </a:ext>
                    </a:extLst>
                  </p:cNvPr>
                  <p:cNvCxnSpPr>
                    <a:stCxn id="9" idx="2"/>
                    <a:endCxn id="12" idx="0"/>
                  </p:cNvCxnSpPr>
                  <p:nvPr/>
                </p:nvCxnSpPr>
                <p:spPr>
                  <a:xfrm flipH="1">
                    <a:off x="5589234" y="2317681"/>
                    <a:ext cx="690444" cy="512174"/>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id="{885B04E0-6410-ABB1-5310-BCEF3D8DD9BD}"/>
                      </a:ext>
                    </a:extLst>
                  </p:cNvPr>
                  <p:cNvCxnSpPr>
                    <a:stCxn id="9" idx="2"/>
                    <a:endCxn id="13" idx="0"/>
                  </p:cNvCxnSpPr>
                  <p:nvPr/>
                </p:nvCxnSpPr>
                <p:spPr>
                  <a:xfrm>
                    <a:off x="6279678" y="2317681"/>
                    <a:ext cx="669723" cy="509702"/>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A30A7305-032E-342C-B436-61FA36EE8FCA}"/>
                      </a:ext>
                    </a:extLst>
                  </p:cNvPr>
                  <p:cNvCxnSpPr>
                    <a:stCxn id="9" idx="2"/>
                    <a:endCxn id="14" idx="0"/>
                  </p:cNvCxnSpPr>
                  <p:nvPr/>
                </p:nvCxnSpPr>
                <p:spPr>
                  <a:xfrm>
                    <a:off x="6279678" y="2317681"/>
                    <a:ext cx="2039184" cy="509702"/>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9D61FE35-1A32-6B53-AAA6-2A853482D68C}"/>
                      </a:ext>
                    </a:extLst>
                  </p:cNvPr>
                  <p:cNvCxnSpPr>
                    <a:stCxn id="9" idx="2"/>
                    <a:endCxn id="15" idx="0"/>
                  </p:cNvCxnSpPr>
                  <p:nvPr/>
                </p:nvCxnSpPr>
                <p:spPr>
                  <a:xfrm>
                    <a:off x="6279678" y="2317681"/>
                    <a:ext cx="3416935" cy="509702"/>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D06BBAAD-735B-DEED-F8F4-ECF68976E5B3}"/>
                      </a:ext>
                    </a:extLst>
                  </p:cNvPr>
                  <p:cNvCxnSpPr>
                    <a:stCxn id="9" idx="2"/>
                    <a:endCxn id="11" idx="0"/>
                  </p:cNvCxnSpPr>
                  <p:nvPr/>
                </p:nvCxnSpPr>
                <p:spPr>
                  <a:xfrm flipH="1">
                    <a:off x="4219607" y="2317681"/>
                    <a:ext cx="2060071" cy="512174"/>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0BAA1D5A-C233-EDB6-D681-6B8A111131C7}"/>
                      </a:ext>
                    </a:extLst>
                  </p:cNvPr>
                  <p:cNvCxnSpPr>
                    <a:stCxn id="9" idx="2"/>
                    <a:endCxn id="10" idx="0"/>
                  </p:cNvCxnSpPr>
                  <p:nvPr/>
                </p:nvCxnSpPr>
                <p:spPr>
                  <a:xfrm flipH="1">
                    <a:off x="2865122" y="2317681"/>
                    <a:ext cx="3414556" cy="518063"/>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51" name="直接连接符 50">
                  <a:extLst>
                    <a:ext uri="{FF2B5EF4-FFF2-40B4-BE49-F238E27FC236}">
                      <a16:creationId xmlns:a16="http://schemas.microsoft.com/office/drawing/2014/main" id="{874C30D1-8D3B-B00A-B1F4-B4514652C388}"/>
                    </a:ext>
                  </a:extLst>
                </p:cNvPr>
                <p:cNvCxnSpPr>
                  <a:stCxn id="14" idx="2"/>
                </p:cNvCxnSpPr>
                <p:nvPr/>
              </p:nvCxnSpPr>
              <p:spPr>
                <a:xfrm>
                  <a:off x="8318863" y="3178076"/>
                  <a:ext cx="0" cy="1578206"/>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9653CFD0-CA49-783E-2FB9-1C784FAC13EE}"/>
                    </a:ext>
                  </a:extLst>
                </p:cNvPr>
                <p:cNvCxnSpPr/>
                <p:nvPr/>
              </p:nvCxnSpPr>
              <p:spPr>
                <a:xfrm>
                  <a:off x="9696613" y="3178076"/>
                  <a:ext cx="0" cy="1578206"/>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4" name="连接符: 肘形 53">
                  <a:extLst>
                    <a:ext uri="{FF2B5EF4-FFF2-40B4-BE49-F238E27FC236}">
                      <a16:creationId xmlns:a16="http://schemas.microsoft.com/office/drawing/2014/main" id="{BD1FF50C-15A0-DA8A-6346-169C52F5273C}"/>
                    </a:ext>
                  </a:extLst>
                </p:cNvPr>
                <p:cNvCxnSpPr>
                  <a:stCxn id="10" idx="2"/>
                  <a:endCxn id="16" idx="1"/>
                </p:cNvCxnSpPr>
                <p:nvPr/>
              </p:nvCxnSpPr>
              <p:spPr>
                <a:xfrm rot="16200000" flipH="1">
                  <a:off x="4526909" y="1507929"/>
                  <a:ext cx="1809212" cy="5132785"/>
                </a:xfrm>
                <a:prstGeom prst="bentConnector2">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sp>
          <p:nvSpPr>
            <p:cNvPr id="58" name="文本框 57">
              <a:extLst>
                <a:ext uri="{FF2B5EF4-FFF2-40B4-BE49-F238E27FC236}">
                  <a16:creationId xmlns:a16="http://schemas.microsoft.com/office/drawing/2014/main" id="{5080C7B3-E47C-A070-986D-9850E15DE8C7}"/>
                </a:ext>
              </a:extLst>
            </p:cNvPr>
            <p:cNvSpPr txBox="1"/>
            <p:nvPr/>
          </p:nvSpPr>
          <p:spPr>
            <a:xfrm>
              <a:off x="9891078" y="4234901"/>
              <a:ext cx="441146" cy="400110"/>
            </a:xfrm>
            <a:prstGeom prst="rect">
              <a:avLst/>
            </a:prstGeom>
            <a:noFill/>
          </p:spPr>
          <p:txBody>
            <a:bodyPr wrap="none" rtlCol="0">
              <a:spAutoFit/>
            </a:bodyPr>
            <a:lstStyle/>
            <a:p>
              <a:r>
                <a:rPr lang="zh-CN" altLang="en-US" sz="20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是</a:t>
              </a:r>
            </a:p>
          </p:txBody>
        </p:sp>
        <p:sp>
          <p:nvSpPr>
            <p:cNvPr id="59" name="文本框 58">
              <a:extLst>
                <a:ext uri="{FF2B5EF4-FFF2-40B4-BE49-F238E27FC236}">
                  <a16:creationId xmlns:a16="http://schemas.microsoft.com/office/drawing/2014/main" id="{5A0CFE23-FF5E-A6C3-2C6F-72DBD856E6A8}"/>
                </a:ext>
              </a:extLst>
            </p:cNvPr>
            <p:cNvSpPr txBox="1"/>
            <p:nvPr/>
          </p:nvSpPr>
          <p:spPr>
            <a:xfrm>
              <a:off x="5212394" y="4973166"/>
              <a:ext cx="436338" cy="400110"/>
            </a:xfrm>
            <a:prstGeom prst="rect">
              <a:avLst/>
            </a:prstGeom>
            <a:noFill/>
          </p:spPr>
          <p:txBody>
            <a:bodyPr wrap="none" rtlCol="0">
              <a:spAutoFit/>
            </a:bodyPr>
            <a:lstStyle/>
            <a:p>
              <a:r>
                <a:rPr lang="zh-CN" altLang="en-US" sz="2000" dirty="0">
                  <a:solidFill>
                    <a:srgbClr val="C000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否</a:t>
              </a:r>
            </a:p>
          </p:txBody>
        </p:sp>
      </p:grpSp>
      <p:sp>
        <p:nvSpPr>
          <p:cNvPr id="62" name="文本框 61">
            <a:extLst>
              <a:ext uri="{FF2B5EF4-FFF2-40B4-BE49-F238E27FC236}">
                <a16:creationId xmlns:a16="http://schemas.microsoft.com/office/drawing/2014/main" id="{8B68E67F-67C3-2683-FB6D-1B03671433BD}"/>
              </a:ext>
            </a:extLst>
          </p:cNvPr>
          <p:cNvSpPr txBox="1"/>
          <p:nvPr/>
        </p:nvSpPr>
        <p:spPr>
          <a:xfrm>
            <a:off x="1935222" y="6083801"/>
            <a:ext cx="9038078" cy="307777"/>
          </a:xfrm>
          <a:prstGeom prst="rect">
            <a:avLst/>
          </a:prstGeom>
          <a:noFill/>
        </p:spPr>
        <p:txBody>
          <a:bodyPr wrap="square">
            <a:spAutoFit/>
          </a:bodyPr>
          <a:lstStyle/>
          <a:p>
            <a:pPr algn="ctr">
              <a:spcBef>
                <a:spcPct val="50000"/>
              </a:spcBef>
            </a:pPr>
            <a:r>
              <a:rPr lang="zh-CN" altLang="en-US" sz="1400"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实施方案</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：优化布点、样品采样、运送保存、分析测试、数据处理、综合评价。</a:t>
            </a:r>
          </a:p>
        </p:txBody>
      </p:sp>
    </p:spTree>
    <p:extLst>
      <p:ext uri="{BB962C8B-B14F-4D97-AF65-F5344CB8AC3E}">
        <p14:creationId xmlns:p14="http://schemas.microsoft.com/office/powerpoint/2010/main" val="210229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2"/>
                                        </p:tgtEl>
                                        <p:attrNameLst>
                                          <p:attrName>style.visibility</p:attrName>
                                        </p:attrNameLst>
                                      </p:cBhvr>
                                      <p:to>
                                        <p:strVal val="visible"/>
                                      </p:to>
                                    </p:set>
                                    <p:animEffect transition="in" filter="fade">
                                      <p:cBhvr>
                                        <p:cTn id="1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CD8BEF29-BA02-1550-A64F-9DE6CE7CEE85}"/>
              </a:ext>
            </a:extLst>
          </p:cNvPr>
          <p:cNvSpPr txBox="1">
            <a:spLocks noChangeArrowheads="1"/>
          </p:cNvSpPr>
          <p:nvPr/>
        </p:nvSpPr>
        <p:spPr>
          <a:xfrm>
            <a:off x="5062488" y="1105474"/>
            <a:ext cx="2067024" cy="51212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目的和要求</a:t>
            </a:r>
          </a:p>
        </p:txBody>
      </p:sp>
      <p:grpSp>
        <p:nvGrpSpPr>
          <p:cNvPr id="38" name="组合 37">
            <a:extLst>
              <a:ext uri="{FF2B5EF4-FFF2-40B4-BE49-F238E27FC236}">
                <a16:creationId xmlns:a16="http://schemas.microsoft.com/office/drawing/2014/main" id="{410F2368-7425-7B1D-A15B-0795318C4D1F}"/>
              </a:ext>
            </a:extLst>
          </p:cNvPr>
          <p:cNvGrpSpPr/>
          <p:nvPr/>
        </p:nvGrpSpPr>
        <p:grpSpPr>
          <a:xfrm>
            <a:off x="1164239" y="2200538"/>
            <a:ext cx="9982379" cy="3327426"/>
            <a:chOff x="1117643" y="2813925"/>
            <a:chExt cx="9982379" cy="3327426"/>
          </a:xfrm>
        </p:grpSpPr>
        <p:grpSp>
          <p:nvGrpSpPr>
            <p:cNvPr id="37" name="组合 36">
              <a:extLst>
                <a:ext uri="{FF2B5EF4-FFF2-40B4-BE49-F238E27FC236}">
                  <a16:creationId xmlns:a16="http://schemas.microsoft.com/office/drawing/2014/main" id="{BC53E5AF-EB63-6E76-CB92-39AEAE5F1AE7}"/>
                </a:ext>
              </a:extLst>
            </p:cNvPr>
            <p:cNvGrpSpPr/>
            <p:nvPr/>
          </p:nvGrpSpPr>
          <p:grpSpPr>
            <a:xfrm>
              <a:off x="1117643" y="3078129"/>
              <a:ext cx="1932453" cy="1073516"/>
              <a:chOff x="799864" y="4665415"/>
              <a:chExt cx="1932453" cy="1073516"/>
            </a:xfrm>
          </p:grpSpPr>
          <p:sp>
            <p:nvSpPr>
              <p:cNvPr id="29" name="矩形: 圆角 28">
                <a:extLst>
                  <a:ext uri="{FF2B5EF4-FFF2-40B4-BE49-F238E27FC236}">
                    <a16:creationId xmlns:a16="http://schemas.microsoft.com/office/drawing/2014/main" id="{E0643721-42FE-D2B2-E9BE-F883D90DF9DA}"/>
                  </a:ext>
                </a:extLst>
              </p:cNvPr>
              <p:cNvSpPr/>
              <p:nvPr/>
            </p:nvSpPr>
            <p:spPr>
              <a:xfrm>
                <a:off x="799864" y="4665415"/>
                <a:ext cx="1932453" cy="107351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8B9C4C2E-6911-D19A-EAA5-2385DECE721E}"/>
                  </a:ext>
                </a:extLst>
              </p:cNvPr>
              <p:cNvSpPr txBox="1"/>
              <p:nvPr/>
            </p:nvSpPr>
            <p:spPr>
              <a:xfrm>
                <a:off x="933333" y="4847941"/>
                <a:ext cx="1665514" cy="708464"/>
              </a:xfrm>
              <a:prstGeom prst="rect">
                <a:avLst/>
              </a:prstGeom>
              <a:noFill/>
            </p:spPr>
            <p:txBody>
              <a:bodyPr wrap="square">
                <a:spAutoFit/>
              </a:bodyPr>
              <a:lstStyle/>
              <a:p>
                <a:pPr algn="ct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如何制定环境监测计划</a:t>
                </a:r>
              </a:p>
            </p:txBody>
          </p:sp>
        </p:grpSp>
        <p:grpSp>
          <p:nvGrpSpPr>
            <p:cNvPr id="36" name="组合 35">
              <a:extLst>
                <a:ext uri="{FF2B5EF4-FFF2-40B4-BE49-F238E27FC236}">
                  <a16:creationId xmlns:a16="http://schemas.microsoft.com/office/drawing/2014/main" id="{27254318-BDDF-1158-EF9A-8F4AA55A6381}"/>
                </a:ext>
              </a:extLst>
            </p:cNvPr>
            <p:cNvGrpSpPr/>
            <p:nvPr/>
          </p:nvGrpSpPr>
          <p:grpSpPr>
            <a:xfrm>
              <a:off x="3070757" y="4787359"/>
              <a:ext cx="1932453" cy="1073516"/>
              <a:chOff x="2811354" y="3336677"/>
              <a:chExt cx="1932453" cy="1073516"/>
            </a:xfrm>
          </p:grpSpPr>
          <p:sp>
            <p:nvSpPr>
              <p:cNvPr id="28" name="矩形: 圆角 27">
                <a:extLst>
                  <a:ext uri="{FF2B5EF4-FFF2-40B4-BE49-F238E27FC236}">
                    <a16:creationId xmlns:a16="http://schemas.microsoft.com/office/drawing/2014/main" id="{5F50340B-7954-4688-DFD7-B5002C88ED11}"/>
                  </a:ext>
                </a:extLst>
              </p:cNvPr>
              <p:cNvSpPr/>
              <p:nvPr/>
            </p:nvSpPr>
            <p:spPr>
              <a:xfrm>
                <a:off x="2811354" y="3336677"/>
                <a:ext cx="1932453" cy="107351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486864B9-EAFC-A0DB-1CFE-1F12FFA7243A}"/>
                  </a:ext>
                </a:extLst>
              </p:cNvPr>
              <p:cNvSpPr txBox="1"/>
              <p:nvPr/>
            </p:nvSpPr>
            <p:spPr>
              <a:xfrm>
                <a:off x="2944823" y="3336677"/>
                <a:ext cx="1665514" cy="1031629"/>
              </a:xfrm>
              <a:prstGeom prst="rect">
                <a:avLst/>
              </a:prstGeom>
              <a:noFill/>
            </p:spPr>
            <p:txBody>
              <a:bodyPr wrap="square">
                <a:spAutoFit/>
              </a:bodyPr>
              <a:lstStyle/>
              <a:p>
                <a:pPr algn="ct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如何采集并保存具有代表性的环境监测样品</a:t>
                </a:r>
              </a:p>
            </p:txBody>
          </p:sp>
        </p:grpSp>
        <p:grpSp>
          <p:nvGrpSpPr>
            <p:cNvPr id="35" name="组合 34">
              <a:extLst>
                <a:ext uri="{FF2B5EF4-FFF2-40B4-BE49-F238E27FC236}">
                  <a16:creationId xmlns:a16="http://schemas.microsoft.com/office/drawing/2014/main" id="{58B5F6B9-4A42-1D72-2DCA-00D5617F843C}"/>
                </a:ext>
              </a:extLst>
            </p:cNvPr>
            <p:cNvGrpSpPr/>
            <p:nvPr/>
          </p:nvGrpSpPr>
          <p:grpSpPr>
            <a:xfrm>
              <a:off x="5062488" y="3078129"/>
              <a:ext cx="1932453" cy="1073516"/>
              <a:chOff x="4984240" y="3336677"/>
              <a:chExt cx="1932453" cy="1073516"/>
            </a:xfrm>
          </p:grpSpPr>
          <p:sp>
            <p:nvSpPr>
              <p:cNvPr id="30" name="矩形: 圆角 29">
                <a:extLst>
                  <a:ext uri="{FF2B5EF4-FFF2-40B4-BE49-F238E27FC236}">
                    <a16:creationId xmlns:a16="http://schemas.microsoft.com/office/drawing/2014/main" id="{0204BE0D-2F69-1FBE-71BA-71B3382E3A1C}"/>
                  </a:ext>
                </a:extLst>
              </p:cNvPr>
              <p:cNvSpPr/>
              <p:nvPr/>
            </p:nvSpPr>
            <p:spPr>
              <a:xfrm>
                <a:off x="4984240" y="3336677"/>
                <a:ext cx="1932453" cy="107351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90731C46-001B-C790-246F-38F720941FB1}"/>
                  </a:ext>
                </a:extLst>
              </p:cNvPr>
              <p:cNvSpPr txBox="1"/>
              <p:nvPr/>
            </p:nvSpPr>
            <p:spPr>
              <a:xfrm>
                <a:off x="5117709" y="3501866"/>
                <a:ext cx="1665514" cy="708464"/>
              </a:xfrm>
              <a:prstGeom prst="rect">
                <a:avLst/>
              </a:prstGeom>
              <a:noFill/>
            </p:spPr>
            <p:txBody>
              <a:bodyPr wrap="square">
                <a:spAutoFit/>
              </a:bodyPr>
              <a:lstStyle/>
              <a:p>
                <a:pPr algn="ct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如何选择正确的环境监测方法</a:t>
                </a:r>
              </a:p>
            </p:txBody>
          </p:sp>
        </p:grpSp>
        <p:grpSp>
          <p:nvGrpSpPr>
            <p:cNvPr id="34" name="组合 33">
              <a:extLst>
                <a:ext uri="{FF2B5EF4-FFF2-40B4-BE49-F238E27FC236}">
                  <a16:creationId xmlns:a16="http://schemas.microsoft.com/office/drawing/2014/main" id="{D0064BAE-6D86-2B15-5AF4-C362A1AF7A29}"/>
                </a:ext>
              </a:extLst>
            </p:cNvPr>
            <p:cNvGrpSpPr/>
            <p:nvPr/>
          </p:nvGrpSpPr>
          <p:grpSpPr>
            <a:xfrm>
              <a:off x="7116258" y="4807178"/>
              <a:ext cx="1932453" cy="1073516"/>
              <a:chOff x="6903911" y="4665415"/>
              <a:chExt cx="1932453" cy="1073516"/>
            </a:xfrm>
          </p:grpSpPr>
          <p:sp>
            <p:nvSpPr>
              <p:cNvPr id="31" name="矩形: 圆角 30">
                <a:extLst>
                  <a:ext uri="{FF2B5EF4-FFF2-40B4-BE49-F238E27FC236}">
                    <a16:creationId xmlns:a16="http://schemas.microsoft.com/office/drawing/2014/main" id="{1F3FC09F-3F59-6905-A288-33375C028803}"/>
                  </a:ext>
                </a:extLst>
              </p:cNvPr>
              <p:cNvSpPr/>
              <p:nvPr/>
            </p:nvSpPr>
            <p:spPr>
              <a:xfrm>
                <a:off x="6903911" y="4665415"/>
                <a:ext cx="1932453" cy="107351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C4714A85-A710-E084-44CA-F35D2E5A7013}"/>
                  </a:ext>
                </a:extLst>
              </p:cNvPr>
              <p:cNvSpPr txBox="1"/>
              <p:nvPr/>
            </p:nvSpPr>
            <p:spPr>
              <a:xfrm>
                <a:off x="7037380" y="4828122"/>
                <a:ext cx="1665514" cy="708464"/>
              </a:xfrm>
              <a:prstGeom prst="rect">
                <a:avLst/>
              </a:prstGeom>
              <a:noFill/>
            </p:spPr>
            <p:txBody>
              <a:bodyPr wrap="square">
                <a:spAutoFit/>
              </a:bodyPr>
              <a:lstStyle/>
              <a:p>
                <a:pPr algn="ct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如何对环境监测过程实施质量控制</a:t>
                </a:r>
              </a:p>
            </p:txBody>
          </p:sp>
        </p:grpSp>
        <p:grpSp>
          <p:nvGrpSpPr>
            <p:cNvPr id="33" name="组合 32">
              <a:extLst>
                <a:ext uri="{FF2B5EF4-FFF2-40B4-BE49-F238E27FC236}">
                  <a16:creationId xmlns:a16="http://schemas.microsoft.com/office/drawing/2014/main" id="{A49F2EE3-59DA-1F7E-3781-1732ADF211E0}"/>
                </a:ext>
              </a:extLst>
            </p:cNvPr>
            <p:cNvGrpSpPr/>
            <p:nvPr/>
          </p:nvGrpSpPr>
          <p:grpSpPr>
            <a:xfrm>
              <a:off x="9048711" y="3060792"/>
              <a:ext cx="1932453" cy="1073516"/>
              <a:chOff x="8836364" y="3633786"/>
              <a:chExt cx="1932453" cy="1073516"/>
            </a:xfrm>
          </p:grpSpPr>
          <p:sp>
            <p:nvSpPr>
              <p:cNvPr id="32" name="矩形: 圆角 31">
                <a:extLst>
                  <a:ext uri="{FF2B5EF4-FFF2-40B4-BE49-F238E27FC236}">
                    <a16:creationId xmlns:a16="http://schemas.microsoft.com/office/drawing/2014/main" id="{2ABCCFC1-E5DD-6BF5-4E2B-4609283D5919}"/>
                  </a:ext>
                </a:extLst>
              </p:cNvPr>
              <p:cNvSpPr/>
              <p:nvPr/>
            </p:nvSpPr>
            <p:spPr>
              <a:xfrm>
                <a:off x="8836364" y="3633786"/>
                <a:ext cx="1932453" cy="107351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4BB3F2F1-5EAF-CD58-220D-EDA14ECC32CC}"/>
                  </a:ext>
                </a:extLst>
              </p:cNvPr>
              <p:cNvSpPr txBox="1"/>
              <p:nvPr/>
            </p:nvSpPr>
            <p:spPr>
              <a:xfrm>
                <a:off x="8969833" y="3651859"/>
                <a:ext cx="1665514" cy="1031629"/>
              </a:xfrm>
              <a:prstGeom prst="rect">
                <a:avLst/>
              </a:prstGeom>
              <a:noFill/>
            </p:spPr>
            <p:txBody>
              <a:bodyPr wrap="square">
                <a:spAutoFit/>
              </a:bodyPr>
              <a:lstStyle/>
              <a:p>
                <a:pPr algn="ct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如何对环境监测数据进行统计处理和分析</a:t>
                </a:r>
              </a:p>
            </p:txBody>
          </p:sp>
        </p:grpSp>
        <p:pic>
          <p:nvPicPr>
            <p:cNvPr id="19" name="图片 18">
              <a:extLst>
                <a:ext uri="{FF2B5EF4-FFF2-40B4-BE49-F238E27FC236}">
                  <a16:creationId xmlns:a16="http://schemas.microsoft.com/office/drawing/2014/main" id="{31F46CFC-9BA1-7B7A-D33F-FC254CC7923F}"/>
                </a:ext>
              </a:extLst>
            </p:cNvPr>
            <p:cNvPicPr>
              <a:picLocks noChangeAspect="1"/>
            </p:cNvPicPr>
            <p:nvPr/>
          </p:nvPicPr>
          <p:blipFill>
            <a:blip r:embed="rId2">
              <a:extLst>
                <a:ext uri="{28A0092B-C50C-407E-A947-70E740481C1C}">
                  <a14:useLocalDpi xmlns:a14="http://schemas.microsoft.com/office/drawing/2010/main" val="0"/>
                </a:ext>
              </a:extLst>
            </a:blip>
            <a:srcRect l="8900" r="8900"/>
            <a:stretch/>
          </p:blipFill>
          <p:spPr>
            <a:xfrm>
              <a:off x="3472919" y="2865851"/>
              <a:ext cx="1339777" cy="1628569"/>
            </a:xfrm>
            <a:prstGeom prst="rect">
              <a:avLst/>
            </a:prstGeom>
          </p:spPr>
        </p:pic>
        <p:pic>
          <p:nvPicPr>
            <p:cNvPr id="21" name="图片 20">
              <a:extLst>
                <a:ext uri="{FF2B5EF4-FFF2-40B4-BE49-F238E27FC236}">
                  <a16:creationId xmlns:a16="http://schemas.microsoft.com/office/drawing/2014/main" id="{9BFF3235-47E5-18A4-CE5D-FB242D4439FD}"/>
                </a:ext>
              </a:extLst>
            </p:cNvPr>
            <p:cNvPicPr>
              <a:picLocks noChangeAspect="1"/>
            </p:cNvPicPr>
            <p:nvPr/>
          </p:nvPicPr>
          <p:blipFill>
            <a:blip r:embed="rId3">
              <a:extLst>
                <a:ext uri="{28A0092B-C50C-407E-A947-70E740481C1C}">
                  <a14:useLocalDpi xmlns:a14="http://schemas.microsoft.com/office/drawing/2010/main" val="0"/>
                </a:ext>
              </a:extLst>
            </a:blip>
            <a:srcRect t="15824" b="15824"/>
            <a:stretch/>
          </p:blipFill>
          <p:spPr>
            <a:xfrm>
              <a:off x="5116370" y="4658374"/>
              <a:ext cx="1886727" cy="1289598"/>
            </a:xfrm>
            <a:prstGeom prst="rect">
              <a:avLst/>
            </a:prstGeom>
          </p:spPr>
        </p:pic>
        <p:pic>
          <p:nvPicPr>
            <p:cNvPr id="23" name="图片 22">
              <a:extLst>
                <a:ext uri="{FF2B5EF4-FFF2-40B4-BE49-F238E27FC236}">
                  <a16:creationId xmlns:a16="http://schemas.microsoft.com/office/drawing/2014/main" id="{C08288C1-AE9E-B29A-EDAF-D47026AF0557}"/>
                </a:ext>
              </a:extLst>
            </p:cNvPr>
            <p:cNvPicPr>
              <a:picLocks noChangeAspect="1"/>
            </p:cNvPicPr>
            <p:nvPr/>
          </p:nvPicPr>
          <p:blipFill>
            <a:blip r:embed="rId4">
              <a:extLst>
                <a:ext uri="{28A0092B-C50C-407E-A947-70E740481C1C}">
                  <a14:useLocalDpi xmlns:a14="http://schemas.microsoft.com/office/drawing/2010/main" val="0"/>
                </a:ext>
              </a:extLst>
            </a:blip>
            <a:srcRect l="6218" r="6218"/>
            <a:stretch/>
          </p:blipFill>
          <p:spPr>
            <a:xfrm>
              <a:off x="7379306" y="2813925"/>
              <a:ext cx="1471496" cy="1680495"/>
            </a:xfrm>
            <a:prstGeom prst="rect">
              <a:avLst/>
            </a:prstGeom>
          </p:spPr>
        </p:pic>
        <p:pic>
          <p:nvPicPr>
            <p:cNvPr id="25" name="图片 24">
              <a:extLst>
                <a:ext uri="{FF2B5EF4-FFF2-40B4-BE49-F238E27FC236}">
                  <a16:creationId xmlns:a16="http://schemas.microsoft.com/office/drawing/2014/main" id="{F17273AC-A156-6C55-6E8F-7742BC169F3C}"/>
                </a:ext>
              </a:extLst>
            </p:cNvPr>
            <p:cNvPicPr>
              <a:picLocks noChangeAspect="1"/>
            </p:cNvPicPr>
            <p:nvPr/>
          </p:nvPicPr>
          <p:blipFill>
            <a:blip r:embed="rId5">
              <a:extLst>
                <a:ext uri="{28A0092B-C50C-407E-A947-70E740481C1C}">
                  <a14:useLocalDpi xmlns:a14="http://schemas.microsoft.com/office/drawing/2010/main" val="0"/>
                </a:ext>
              </a:extLst>
            </a:blip>
            <a:srcRect t="7601" b="7601"/>
            <a:stretch/>
          </p:blipFill>
          <p:spPr>
            <a:xfrm>
              <a:off x="1198374" y="4582071"/>
              <a:ext cx="1425081" cy="1324722"/>
            </a:xfrm>
            <a:prstGeom prst="rect">
              <a:avLst/>
            </a:prstGeom>
          </p:spPr>
        </p:pic>
        <p:pic>
          <p:nvPicPr>
            <p:cNvPr id="27" name="图片 26">
              <a:extLst>
                <a:ext uri="{FF2B5EF4-FFF2-40B4-BE49-F238E27FC236}">
                  <a16:creationId xmlns:a16="http://schemas.microsoft.com/office/drawing/2014/main" id="{9A32CF9B-92BE-5D3A-1DA1-69FC00CE9B4A}"/>
                </a:ext>
              </a:extLst>
            </p:cNvPr>
            <p:cNvPicPr>
              <a:picLocks noChangeAspect="1"/>
            </p:cNvPicPr>
            <p:nvPr/>
          </p:nvPicPr>
          <p:blipFill>
            <a:blip r:embed="rId6">
              <a:extLst>
                <a:ext uri="{28A0092B-C50C-407E-A947-70E740481C1C}">
                  <a14:useLocalDpi xmlns:a14="http://schemas.microsoft.com/office/drawing/2010/main" val="0"/>
                </a:ext>
              </a:extLst>
            </a:blip>
            <a:srcRect t="3521" b="3521"/>
            <a:stretch/>
          </p:blipFill>
          <p:spPr>
            <a:xfrm>
              <a:off x="9422612" y="4582071"/>
              <a:ext cx="1677410" cy="1559280"/>
            </a:xfrm>
            <a:prstGeom prst="rect">
              <a:avLst/>
            </a:prstGeom>
          </p:spPr>
        </p:pic>
      </p:grpSp>
    </p:spTree>
    <p:extLst>
      <p:ext uri="{BB962C8B-B14F-4D97-AF65-F5344CB8AC3E}">
        <p14:creationId xmlns:p14="http://schemas.microsoft.com/office/powerpoint/2010/main" val="408545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80">
                                          <p:stCondLst>
                                            <p:cond delay="0"/>
                                          </p:stCondLst>
                                        </p:cTn>
                                        <p:tgtEl>
                                          <p:spTgt spid="38"/>
                                        </p:tgtEl>
                                      </p:cBhvr>
                                    </p:animEffect>
                                    <p:anim calcmode="lin" valueType="num">
                                      <p:cBhvr>
                                        <p:cTn id="8"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13" dur="26">
                                          <p:stCondLst>
                                            <p:cond delay="650"/>
                                          </p:stCondLst>
                                        </p:cTn>
                                        <p:tgtEl>
                                          <p:spTgt spid="38"/>
                                        </p:tgtEl>
                                      </p:cBhvr>
                                      <p:to x="100000" y="60000"/>
                                    </p:animScale>
                                    <p:animScale>
                                      <p:cBhvr>
                                        <p:cTn id="14" dur="166" decel="50000">
                                          <p:stCondLst>
                                            <p:cond delay="676"/>
                                          </p:stCondLst>
                                        </p:cTn>
                                        <p:tgtEl>
                                          <p:spTgt spid="38"/>
                                        </p:tgtEl>
                                      </p:cBhvr>
                                      <p:to x="100000" y="100000"/>
                                    </p:animScale>
                                    <p:animScale>
                                      <p:cBhvr>
                                        <p:cTn id="15" dur="26">
                                          <p:stCondLst>
                                            <p:cond delay="1312"/>
                                          </p:stCondLst>
                                        </p:cTn>
                                        <p:tgtEl>
                                          <p:spTgt spid="38"/>
                                        </p:tgtEl>
                                      </p:cBhvr>
                                      <p:to x="100000" y="80000"/>
                                    </p:animScale>
                                    <p:animScale>
                                      <p:cBhvr>
                                        <p:cTn id="16" dur="166" decel="50000">
                                          <p:stCondLst>
                                            <p:cond delay="1338"/>
                                          </p:stCondLst>
                                        </p:cTn>
                                        <p:tgtEl>
                                          <p:spTgt spid="38"/>
                                        </p:tgtEl>
                                      </p:cBhvr>
                                      <p:to x="100000" y="100000"/>
                                    </p:animScale>
                                    <p:animScale>
                                      <p:cBhvr>
                                        <p:cTn id="17" dur="26">
                                          <p:stCondLst>
                                            <p:cond delay="1642"/>
                                          </p:stCondLst>
                                        </p:cTn>
                                        <p:tgtEl>
                                          <p:spTgt spid="38"/>
                                        </p:tgtEl>
                                      </p:cBhvr>
                                      <p:to x="100000" y="90000"/>
                                    </p:animScale>
                                    <p:animScale>
                                      <p:cBhvr>
                                        <p:cTn id="18" dur="166" decel="50000">
                                          <p:stCondLst>
                                            <p:cond delay="1668"/>
                                          </p:stCondLst>
                                        </p:cTn>
                                        <p:tgtEl>
                                          <p:spTgt spid="38"/>
                                        </p:tgtEl>
                                      </p:cBhvr>
                                      <p:to x="100000" y="100000"/>
                                    </p:animScale>
                                    <p:animScale>
                                      <p:cBhvr>
                                        <p:cTn id="19" dur="26">
                                          <p:stCondLst>
                                            <p:cond delay="1808"/>
                                          </p:stCondLst>
                                        </p:cTn>
                                        <p:tgtEl>
                                          <p:spTgt spid="38"/>
                                        </p:tgtEl>
                                      </p:cBhvr>
                                      <p:to x="100000" y="95000"/>
                                    </p:animScale>
                                    <p:animScale>
                                      <p:cBhvr>
                                        <p:cTn id="20" dur="166" decel="50000">
                                          <p:stCondLst>
                                            <p:cond delay="1834"/>
                                          </p:stCondLst>
                                        </p:cTn>
                                        <p:tgtEl>
                                          <p:spTgt spid="3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0B8CD3A-CE67-0ABF-A1BB-0B4C8CA9AF6E}"/>
              </a:ext>
            </a:extLst>
          </p:cNvPr>
          <p:cNvPicPr>
            <a:picLocks noChangeAspect="1"/>
          </p:cNvPicPr>
          <p:nvPr/>
        </p:nvPicPr>
        <p:blipFill rotWithShape="1">
          <a:blip r:embed="rId2">
            <a:extLst>
              <a:ext uri="{28A0092B-C50C-407E-A947-70E740481C1C}">
                <a14:useLocalDpi xmlns:a14="http://schemas.microsoft.com/office/drawing/2010/main" val="0"/>
              </a:ext>
            </a:extLst>
          </a:blip>
          <a:srcRect l="4339" r="6772" b="2"/>
          <a:stretch/>
        </p:blipFill>
        <p:spPr>
          <a:xfrm flipH="1">
            <a:off x="0" y="0"/>
            <a:ext cx="12192000" cy="6858000"/>
          </a:xfrm>
          <a:prstGeom prst="rect">
            <a:avLst/>
          </a:prstGeom>
        </p:spPr>
      </p:pic>
      <p:grpSp>
        <p:nvGrpSpPr>
          <p:cNvPr id="56" name="组合 55">
            <a:extLst>
              <a:ext uri="{FF2B5EF4-FFF2-40B4-BE49-F238E27FC236}">
                <a16:creationId xmlns:a16="http://schemas.microsoft.com/office/drawing/2014/main" id="{AE9C700E-98EA-EBCD-52C7-63A9DE1E8038}"/>
              </a:ext>
            </a:extLst>
          </p:cNvPr>
          <p:cNvGrpSpPr/>
          <p:nvPr/>
        </p:nvGrpSpPr>
        <p:grpSpPr>
          <a:xfrm>
            <a:off x="617911" y="1442882"/>
            <a:ext cx="6604692" cy="2955684"/>
            <a:chOff x="617911" y="1596228"/>
            <a:chExt cx="6604692" cy="2955684"/>
          </a:xfrm>
        </p:grpSpPr>
        <p:sp>
          <p:nvSpPr>
            <p:cNvPr id="3" name="文本框 2">
              <a:extLst>
                <a:ext uri="{FF2B5EF4-FFF2-40B4-BE49-F238E27FC236}">
                  <a16:creationId xmlns:a16="http://schemas.microsoft.com/office/drawing/2014/main" id="{108D60F7-6CD2-3CC5-CD7C-B15F477D4E6B}"/>
                </a:ext>
              </a:extLst>
            </p:cNvPr>
            <p:cNvSpPr txBox="1"/>
            <p:nvPr/>
          </p:nvSpPr>
          <p:spPr>
            <a:xfrm>
              <a:off x="669761" y="1596228"/>
              <a:ext cx="2190023" cy="2092881"/>
            </a:xfrm>
            <a:prstGeom prst="rect">
              <a:avLst/>
            </a:prstGeom>
            <a:noFill/>
          </p:spPr>
          <p:txBody>
            <a:bodyPr wrap="none" rtlCol="0">
              <a:spAutoFit/>
            </a:bodyPr>
            <a:lstStyle/>
            <a:p>
              <a:r>
                <a:rPr lang="en-US" altLang="zh-CN"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02</a:t>
              </a:r>
              <a:endParaRPr lang="zh-CN" altLang="en-US"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54" name="文本框 53">
              <a:extLst>
                <a:ext uri="{FF2B5EF4-FFF2-40B4-BE49-F238E27FC236}">
                  <a16:creationId xmlns:a16="http://schemas.microsoft.com/office/drawing/2014/main" id="{35C732C9-3D67-9655-83AF-A10CDA438D34}"/>
                </a:ext>
              </a:extLst>
            </p:cNvPr>
            <p:cNvSpPr txBox="1"/>
            <p:nvPr/>
          </p:nvSpPr>
          <p:spPr>
            <a:xfrm>
              <a:off x="617911" y="3720915"/>
              <a:ext cx="6604692" cy="830997"/>
            </a:xfrm>
            <a:prstGeom prst="rect">
              <a:avLst/>
            </a:prstGeom>
            <a:noFill/>
          </p:spPr>
          <p:txBody>
            <a:bodyPr wrap="square">
              <a:spAutoFit/>
            </a:bodyPr>
            <a:lstStyle/>
            <a:p>
              <a:r>
                <a:rPr lang="zh-CN" altLang="en-US" sz="48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环境监测的目的与分类 </a:t>
              </a:r>
            </a:p>
          </p:txBody>
        </p:sp>
        <p:sp>
          <p:nvSpPr>
            <p:cNvPr id="55" name="矩形 54">
              <a:extLst>
                <a:ext uri="{FF2B5EF4-FFF2-40B4-BE49-F238E27FC236}">
                  <a16:creationId xmlns:a16="http://schemas.microsoft.com/office/drawing/2014/main" id="{69A1053D-AFD4-197F-A8B0-582952C9B2FA}"/>
                </a:ext>
              </a:extLst>
            </p:cNvPr>
            <p:cNvSpPr/>
            <p:nvPr/>
          </p:nvSpPr>
          <p:spPr>
            <a:xfrm>
              <a:off x="846246" y="3429000"/>
              <a:ext cx="1647056" cy="154766"/>
            </a:xfrm>
            <a:prstGeom prst="rect">
              <a:avLst/>
            </a:prstGeom>
            <a:gradFill flip="none" rotWithShape="1">
              <a:gsLst>
                <a:gs pos="0">
                  <a:schemeClr val="bg1"/>
                </a:gs>
                <a:gs pos="100000">
                  <a:srgbClr val="72A9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7">
            <a:extLst>
              <a:ext uri="{FF2B5EF4-FFF2-40B4-BE49-F238E27FC236}">
                <a16:creationId xmlns:a16="http://schemas.microsoft.com/office/drawing/2014/main" id="{C736087B-AD06-EF0E-8935-7EBFAF56D0A8}"/>
              </a:ext>
            </a:extLst>
          </p:cNvPr>
          <p:cNvSpPr txBox="1"/>
          <p:nvPr/>
        </p:nvSpPr>
        <p:spPr>
          <a:xfrm>
            <a:off x="666606" y="4603496"/>
            <a:ext cx="4699786" cy="523220"/>
          </a:xfrm>
          <a:prstGeom prst="rect">
            <a:avLst/>
          </a:prstGeom>
          <a:noFill/>
        </p:spPr>
        <p:txBody>
          <a:bodyPr wrap="square">
            <a:spAutoFit/>
          </a:bodyPr>
          <a:lstStyle/>
          <a:p>
            <a:r>
              <a:rPr lang="en-US" altLang="zh-CN" sz="1400" b="0" i="0" dirty="0">
                <a:effectLst/>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Consideration about some problems of environmental monitoring</a:t>
            </a:r>
            <a:endParaRPr lang="zh-CN" altLang="en-US" sz="1400" dirty="0">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61" name="文本框 60">
            <a:extLst>
              <a:ext uri="{FF2B5EF4-FFF2-40B4-BE49-F238E27FC236}">
                <a16:creationId xmlns:a16="http://schemas.microsoft.com/office/drawing/2014/main" id="{0ACCC0BD-3C3C-60F8-D107-16A3C53FF78E}"/>
              </a:ext>
            </a:extLst>
          </p:cNvPr>
          <p:cNvSpPr txBox="1"/>
          <p:nvPr/>
        </p:nvSpPr>
        <p:spPr>
          <a:xfrm>
            <a:off x="296067" y="341830"/>
            <a:ext cx="2344667" cy="369332"/>
          </a:xfrm>
          <a:prstGeom prst="rect">
            <a:avLst/>
          </a:prstGeom>
          <a:noFill/>
        </p:spPr>
        <p:txBody>
          <a:bodyPr wrap="square" rtlCol="0">
            <a:spAutoFit/>
          </a:bodyPr>
          <a:lstStyle/>
          <a:p>
            <a:pPr algn="dist"/>
            <a:r>
              <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保护地球从我做起</a:t>
            </a:r>
          </a:p>
        </p:txBody>
      </p:sp>
    </p:spTree>
    <p:extLst>
      <p:ext uri="{BB962C8B-B14F-4D97-AF65-F5344CB8AC3E}">
        <p14:creationId xmlns:p14="http://schemas.microsoft.com/office/powerpoint/2010/main" val="1107057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1)">
                                      <p:cBhvr>
                                        <p:cTn id="7" dur="2000"/>
                                        <p:tgtEl>
                                          <p:spTgt spid="5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wheel(1)">
                                      <p:cBhvr>
                                        <p:cTn id="10"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id="{A4E4C0B7-14A4-818C-5B02-976D4BF937F5}"/>
              </a:ext>
            </a:extLst>
          </p:cNvPr>
          <p:cNvGrpSpPr/>
          <p:nvPr/>
        </p:nvGrpSpPr>
        <p:grpSpPr>
          <a:xfrm>
            <a:off x="1567541" y="1361537"/>
            <a:ext cx="9056918" cy="655733"/>
            <a:chOff x="1567541" y="1361537"/>
            <a:chExt cx="9056918" cy="655733"/>
          </a:xfrm>
        </p:grpSpPr>
        <p:pic>
          <p:nvPicPr>
            <p:cNvPr id="8" name="图片 7">
              <a:extLst>
                <a:ext uri="{FF2B5EF4-FFF2-40B4-BE49-F238E27FC236}">
                  <a16:creationId xmlns:a16="http://schemas.microsoft.com/office/drawing/2014/main" id="{3AAB314A-E381-9F25-2DAB-38DF42B9F772}"/>
                </a:ext>
              </a:extLst>
            </p:cNvPr>
            <p:cNvPicPr>
              <a:picLocks noChangeAspect="1"/>
            </p:cNvPicPr>
            <p:nvPr/>
          </p:nvPicPr>
          <p:blipFill rotWithShape="1">
            <a:blip r:embed="rId2">
              <a:extLst>
                <a:ext uri="{28A0092B-C50C-407E-A947-70E740481C1C}">
                  <a14:useLocalDpi xmlns:a14="http://schemas.microsoft.com/office/drawing/2010/main" val="0"/>
                </a:ext>
              </a:extLst>
            </a:blip>
            <a:srcRect l="29607" t="39917" r="50000" b="33251"/>
            <a:stretch/>
          </p:blipFill>
          <p:spPr>
            <a:xfrm>
              <a:off x="1567541" y="1361537"/>
              <a:ext cx="664503" cy="655733"/>
            </a:xfrm>
            <a:prstGeom prst="rect">
              <a:avLst/>
            </a:prstGeom>
          </p:spPr>
        </p:pic>
        <p:sp>
          <p:nvSpPr>
            <p:cNvPr id="10" name="文本框 9">
              <a:extLst>
                <a:ext uri="{FF2B5EF4-FFF2-40B4-BE49-F238E27FC236}">
                  <a16:creationId xmlns:a16="http://schemas.microsoft.com/office/drawing/2014/main" id="{3DEEE95C-F3C8-88CD-5D2E-AC081273C4AE}"/>
                </a:ext>
              </a:extLst>
            </p:cNvPr>
            <p:cNvSpPr txBox="1"/>
            <p:nvPr/>
          </p:nvSpPr>
          <p:spPr>
            <a:xfrm>
              <a:off x="2325286" y="1490895"/>
              <a:ext cx="8299173"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一、环境监测的目的 </a:t>
              </a:r>
              <a:r>
                <a:rPr lang="en-US" altLang="zh-CN"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(Aim of Environmental Monitoring)</a:t>
              </a:r>
            </a:p>
          </p:txBody>
        </p:sp>
      </p:grpSp>
      <p:pic>
        <p:nvPicPr>
          <p:cNvPr id="15" name="图片 14">
            <a:extLst>
              <a:ext uri="{FF2B5EF4-FFF2-40B4-BE49-F238E27FC236}">
                <a16:creationId xmlns:a16="http://schemas.microsoft.com/office/drawing/2014/main" id="{E8D99042-64FA-9530-C468-9E0E6A5E401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25286" y="2730204"/>
            <a:ext cx="3078764" cy="3078764"/>
          </a:xfrm>
          <a:prstGeom prst="rect">
            <a:avLst/>
          </a:prstGeom>
        </p:spPr>
      </p:pic>
      <p:grpSp>
        <p:nvGrpSpPr>
          <p:cNvPr id="17" name="组合 16">
            <a:extLst>
              <a:ext uri="{FF2B5EF4-FFF2-40B4-BE49-F238E27FC236}">
                <a16:creationId xmlns:a16="http://schemas.microsoft.com/office/drawing/2014/main" id="{CE4F277E-5382-D2C4-4E27-332DF29CC857}"/>
              </a:ext>
            </a:extLst>
          </p:cNvPr>
          <p:cNvGrpSpPr/>
          <p:nvPr/>
        </p:nvGrpSpPr>
        <p:grpSpPr>
          <a:xfrm>
            <a:off x="6239882" y="2671042"/>
            <a:ext cx="3759831" cy="3024336"/>
            <a:chOff x="2618250" y="2716478"/>
            <a:chExt cx="3759831" cy="3024336"/>
          </a:xfrm>
        </p:grpSpPr>
        <p:sp>
          <p:nvSpPr>
            <p:cNvPr id="16" name="六边形 15">
              <a:extLst>
                <a:ext uri="{FF2B5EF4-FFF2-40B4-BE49-F238E27FC236}">
                  <a16:creationId xmlns:a16="http://schemas.microsoft.com/office/drawing/2014/main" id="{535FC08C-FFF6-A695-6C87-1442F044E0CC}"/>
                </a:ext>
              </a:extLst>
            </p:cNvPr>
            <p:cNvSpPr/>
            <p:nvPr/>
          </p:nvSpPr>
          <p:spPr>
            <a:xfrm>
              <a:off x="2618250" y="2716478"/>
              <a:ext cx="3759831" cy="3024336"/>
            </a:xfrm>
            <a:prstGeom prst="hexagon">
              <a:avLst>
                <a:gd name="adj" fmla="val 30446"/>
                <a:gd name="vf" fmla="val 115470"/>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006830E7-10EE-6654-A22A-F8881AA65B7B}"/>
                </a:ext>
              </a:extLst>
            </p:cNvPr>
            <p:cNvSpPr txBox="1"/>
            <p:nvPr/>
          </p:nvSpPr>
          <p:spPr>
            <a:xfrm>
              <a:off x="3162064" y="3551249"/>
              <a:ext cx="2761658" cy="1354794"/>
            </a:xfrm>
            <a:prstGeom prst="rect">
              <a:avLst/>
            </a:prstGeom>
            <a:noFill/>
          </p:spPr>
          <p:txBody>
            <a:bodyPr wrap="square">
              <a:spAutoFit/>
            </a:bodyPr>
            <a:lstStyle/>
            <a:p>
              <a:pPr algn="ctr">
                <a:lnSpc>
                  <a:spcPct val="150000"/>
                </a:lnSpc>
                <a:spcBef>
                  <a:spcPct val="20000"/>
                </a:spcBef>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环境监测的目的是准确、及时、全面地反映环境质量现状及发展趋势，为环境管理、污染源的控制、环境规划等提供科学依据。</a:t>
              </a:r>
            </a:p>
          </p:txBody>
        </p:sp>
      </p:grpSp>
    </p:spTree>
    <p:extLst>
      <p:ext uri="{BB962C8B-B14F-4D97-AF65-F5344CB8AC3E}">
        <p14:creationId xmlns:p14="http://schemas.microsoft.com/office/powerpoint/2010/main" val="484486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000" fill="hold"/>
                                        <p:tgtEl>
                                          <p:spTgt spid="15"/>
                                        </p:tgtEl>
                                        <p:attrNameLst>
                                          <p:attrName>ppt_w</p:attrName>
                                        </p:attrNameLst>
                                      </p:cBhvr>
                                      <p:tavLst>
                                        <p:tav tm="0">
                                          <p:val>
                                            <p:fltVal val="0"/>
                                          </p:val>
                                        </p:tav>
                                        <p:tav tm="100000">
                                          <p:val>
                                            <p:strVal val="#ppt_w"/>
                                          </p:val>
                                        </p:tav>
                                      </p:tavLst>
                                    </p:anim>
                                    <p:anim calcmode="lin" valueType="num">
                                      <p:cBhvr>
                                        <p:cTn id="14" dur="1000" fill="hold"/>
                                        <p:tgtEl>
                                          <p:spTgt spid="15"/>
                                        </p:tgtEl>
                                        <p:attrNameLst>
                                          <p:attrName>ppt_h</p:attrName>
                                        </p:attrNameLst>
                                      </p:cBhvr>
                                      <p:tavLst>
                                        <p:tav tm="0">
                                          <p:val>
                                            <p:fltVal val="0"/>
                                          </p:val>
                                        </p:tav>
                                        <p:tav tm="100000">
                                          <p:val>
                                            <p:strVal val="#ppt_h"/>
                                          </p:val>
                                        </p:tav>
                                      </p:tavLst>
                                    </p:anim>
                                    <p:anim calcmode="lin" valueType="num">
                                      <p:cBhvr>
                                        <p:cTn id="15" dur="1000" fill="hold"/>
                                        <p:tgtEl>
                                          <p:spTgt spid="15"/>
                                        </p:tgtEl>
                                        <p:attrNameLst>
                                          <p:attrName>style.rotation</p:attrName>
                                        </p:attrNameLst>
                                      </p:cBhvr>
                                      <p:tavLst>
                                        <p:tav tm="0">
                                          <p:val>
                                            <p:fltVal val="90"/>
                                          </p:val>
                                        </p:tav>
                                        <p:tav tm="100000">
                                          <p:val>
                                            <p:fltVal val="0"/>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12D12679-BF60-114D-A519-6591DDC163D7}"/>
              </a:ext>
            </a:extLst>
          </p:cNvPr>
          <p:cNvGrpSpPr/>
          <p:nvPr/>
        </p:nvGrpSpPr>
        <p:grpSpPr>
          <a:xfrm>
            <a:off x="1567541" y="1361537"/>
            <a:ext cx="9056918" cy="655733"/>
            <a:chOff x="1567541" y="1361537"/>
            <a:chExt cx="9056918" cy="655733"/>
          </a:xfrm>
        </p:grpSpPr>
        <p:pic>
          <p:nvPicPr>
            <p:cNvPr id="6" name="图片 5">
              <a:extLst>
                <a:ext uri="{FF2B5EF4-FFF2-40B4-BE49-F238E27FC236}">
                  <a16:creationId xmlns:a16="http://schemas.microsoft.com/office/drawing/2014/main" id="{1C4A8FC0-5391-08EC-9CF3-06B911F5F93C}"/>
                </a:ext>
              </a:extLst>
            </p:cNvPr>
            <p:cNvPicPr>
              <a:picLocks noChangeAspect="1"/>
            </p:cNvPicPr>
            <p:nvPr/>
          </p:nvPicPr>
          <p:blipFill rotWithShape="1">
            <a:blip r:embed="rId2">
              <a:extLst>
                <a:ext uri="{28A0092B-C50C-407E-A947-70E740481C1C}">
                  <a14:useLocalDpi xmlns:a14="http://schemas.microsoft.com/office/drawing/2010/main" val="0"/>
                </a:ext>
              </a:extLst>
            </a:blip>
            <a:srcRect l="29607" t="39917" r="50000" b="33251"/>
            <a:stretch/>
          </p:blipFill>
          <p:spPr>
            <a:xfrm>
              <a:off x="1567541" y="1361537"/>
              <a:ext cx="664503" cy="655733"/>
            </a:xfrm>
            <a:prstGeom prst="rect">
              <a:avLst/>
            </a:prstGeom>
          </p:spPr>
        </p:pic>
        <p:sp>
          <p:nvSpPr>
            <p:cNvPr id="7" name="文本框 6">
              <a:extLst>
                <a:ext uri="{FF2B5EF4-FFF2-40B4-BE49-F238E27FC236}">
                  <a16:creationId xmlns:a16="http://schemas.microsoft.com/office/drawing/2014/main" id="{EE3B29FE-D5FB-F8B1-BD79-88D92406A2C2}"/>
                </a:ext>
              </a:extLst>
            </p:cNvPr>
            <p:cNvSpPr txBox="1"/>
            <p:nvPr/>
          </p:nvSpPr>
          <p:spPr>
            <a:xfrm>
              <a:off x="2325286" y="1490895"/>
              <a:ext cx="8299173"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二、环境监测的分类</a:t>
              </a:r>
              <a:endParaRPr lang="en-US" altLang="zh-CN"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49" name="组合 48">
            <a:extLst>
              <a:ext uri="{FF2B5EF4-FFF2-40B4-BE49-F238E27FC236}">
                <a16:creationId xmlns:a16="http://schemas.microsoft.com/office/drawing/2014/main" id="{FBC27E84-E046-84B4-3113-D33C000CEC7D}"/>
              </a:ext>
            </a:extLst>
          </p:cNvPr>
          <p:cNvGrpSpPr/>
          <p:nvPr/>
        </p:nvGrpSpPr>
        <p:grpSpPr>
          <a:xfrm>
            <a:off x="2325286" y="2246699"/>
            <a:ext cx="7752093" cy="3692519"/>
            <a:chOff x="2471012" y="2161506"/>
            <a:chExt cx="7752093" cy="3692519"/>
          </a:xfrm>
        </p:grpSpPr>
        <p:grpSp>
          <p:nvGrpSpPr>
            <p:cNvPr id="22" name="组合 21">
              <a:extLst>
                <a:ext uri="{FF2B5EF4-FFF2-40B4-BE49-F238E27FC236}">
                  <a16:creationId xmlns:a16="http://schemas.microsoft.com/office/drawing/2014/main" id="{BC45E70F-66FC-C2CF-2ACA-9AAD8E4B5A04}"/>
                </a:ext>
              </a:extLst>
            </p:cNvPr>
            <p:cNvGrpSpPr/>
            <p:nvPr/>
          </p:nvGrpSpPr>
          <p:grpSpPr>
            <a:xfrm>
              <a:off x="2471012" y="3183313"/>
              <a:ext cx="610609" cy="2320765"/>
              <a:chOff x="2666973" y="2332501"/>
              <a:chExt cx="610609" cy="2320765"/>
            </a:xfrm>
          </p:grpSpPr>
          <p:sp>
            <p:nvSpPr>
              <p:cNvPr id="10" name="矩形 9">
                <a:extLst>
                  <a:ext uri="{FF2B5EF4-FFF2-40B4-BE49-F238E27FC236}">
                    <a16:creationId xmlns:a16="http://schemas.microsoft.com/office/drawing/2014/main" id="{048FEC32-FF7C-6624-1A8F-882BC6C79BF3}"/>
                  </a:ext>
                </a:extLst>
              </p:cNvPr>
              <p:cNvSpPr/>
              <p:nvPr/>
            </p:nvSpPr>
            <p:spPr>
              <a:xfrm rot="5400000">
                <a:off x="1811895" y="3187579"/>
                <a:ext cx="2320765" cy="610609"/>
              </a:xfrm>
              <a:prstGeom prst="rect">
                <a:avLst/>
              </a:prstGeom>
              <a:solidFill>
                <a:schemeClr val="bg1"/>
              </a:solidFill>
              <a:ln w="2540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1" name="文本框 20">
                <a:extLst>
                  <a:ext uri="{FF2B5EF4-FFF2-40B4-BE49-F238E27FC236}">
                    <a16:creationId xmlns:a16="http://schemas.microsoft.com/office/drawing/2014/main" id="{470BFAD9-F2DB-2A4C-B947-8694A7A7FCDF}"/>
                  </a:ext>
                </a:extLst>
              </p:cNvPr>
              <p:cNvSpPr txBox="1"/>
              <p:nvPr/>
            </p:nvSpPr>
            <p:spPr>
              <a:xfrm>
                <a:off x="2741445" y="2638803"/>
                <a:ext cx="461665" cy="1708160"/>
              </a:xfrm>
              <a:prstGeom prst="rect">
                <a:avLst/>
              </a:prstGeom>
              <a:noFill/>
            </p:spPr>
            <p:txBody>
              <a:bodyPr vert="eaVert" wrap="none" rtlCol="0">
                <a:spAutoFit/>
              </a:bodyPr>
              <a:lstStyle/>
              <a:p>
                <a:r>
                  <a:rPr lang="zh-CN" altLang="en-US" sz="1800" dirty="0">
                    <a:solidFill>
                      <a:srgbClr val="0000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环境监测的分类</a:t>
                </a:r>
                <a:endParaRPr lang="zh-CN" altLang="en-US" sz="18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41" name="组合 40">
              <a:extLst>
                <a:ext uri="{FF2B5EF4-FFF2-40B4-BE49-F238E27FC236}">
                  <a16:creationId xmlns:a16="http://schemas.microsoft.com/office/drawing/2014/main" id="{C46C00A3-271A-E3C6-7819-25574A70D5E2}"/>
                </a:ext>
              </a:extLst>
            </p:cNvPr>
            <p:cNvGrpSpPr/>
            <p:nvPr/>
          </p:nvGrpSpPr>
          <p:grpSpPr>
            <a:xfrm>
              <a:off x="4363563" y="2161506"/>
              <a:ext cx="5859542" cy="3692519"/>
              <a:chOff x="5022386" y="2672661"/>
              <a:chExt cx="5859542" cy="3692519"/>
            </a:xfrm>
          </p:grpSpPr>
          <p:sp>
            <p:nvSpPr>
              <p:cNvPr id="11" name="矩形 10">
                <a:extLst>
                  <a:ext uri="{FF2B5EF4-FFF2-40B4-BE49-F238E27FC236}">
                    <a16:creationId xmlns:a16="http://schemas.microsoft.com/office/drawing/2014/main" id="{154B7ECA-AEF8-F7BF-42E8-0BB4804868E9}"/>
                  </a:ext>
                </a:extLst>
              </p:cNvPr>
              <p:cNvSpPr/>
              <p:nvPr/>
            </p:nvSpPr>
            <p:spPr>
              <a:xfrm>
                <a:off x="5022386" y="3308524"/>
                <a:ext cx="1514322" cy="487641"/>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0000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监测目的</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2" name="矩形 11">
                <a:extLst>
                  <a:ext uri="{FF2B5EF4-FFF2-40B4-BE49-F238E27FC236}">
                    <a16:creationId xmlns:a16="http://schemas.microsoft.com/office/drawing/2014/main" id="{235F86E1-247A-5C1D-27AF-76E7640090A3}"/>
                  </a:ext>
                </a:extLst>
              </p:cNvPr>
              <p:cNvSpPr/>
              <p:nvPr/>
            </p:nvSpPr>
            <p:spPr>
              <a:xfrm>
                <a:off x="5022386" y="4999934"/>
                <a:ext cx="1599446" cy="487641"/>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0000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监测介质对象</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3" name="矩形 12">
                <a:extLst>
                  <a:ext uri="{FF2B5EF4-FFF2-40B4-BE49-F238E27FC236}">
                    <a16:creationId xmlns:a16="http://schemas.microsoft.com/office/drawing/2014/main" id="{4562FBE1-10A0-3F74-2DD4-AB5518C4EB9A}"/>
                  </a:ext>
                </a:extLst>
              </p:cNvPr>
              <p:cNvSpPr/>
              <p:nvPr/>
            </p:nvSpPr>
            <p:spPr>
              <a:xfrm>
                <a:off x="5022386" y="5877539"/>
                <a:ext cx="1599446" cy="487641"/>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0000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专业部门</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4" name="矩形 13">
                <a:extLst>
                  <a:ext uri="{FF2B5EF4-FFF2-40B4-BE49-F238E27FC236}">
                    <a16:creationId xmlns:a16="http://schemas.microsoft.com/office/drawing/2014/main" id="{0345A157-C07C-09DB-D16F-786EE8F92CE3}"/>
                  </a:ext>
                </a:extLst>
              </p:cNvPr>
              <p:cNvSpPr/>
              <p:nvPr/>
            </p:nvSpPr>
            <p:spPr>
              <a:xfrm>
                <a:off x="8059341" y="2672661"/>
                <a:ext cx="2796264" cy="496007"/>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监视性监测</a:t>
                </a:r>
              </a:p>
            </p:txBody>
          </p:sp>
          <p:sp>
            <p:nvSpPr>
              <p:cNvPr id="15" name="矩形 14">
                <a:extLst>
                  <a:ext uri="{FF2B5EF4-FFF2-40B4-BE49-F238E27FC236}">
                    <a16:creationId xmlns:a16="http://schemas.microsoft.com/office/drawing/2014/main" id="{0C2C1A88-B63E-8193-DC7D-EE1D854753CB}"/>
                  </a:ext>
                </a:extLst>
              </p:cNvPr>
              <p:cNvSpPr/>
              <p:nvPr/>
            </p:nvSpPr>
            <p:spPr>
              <a:xfrm>
                <a:off x="8059341" y="3302181"/>
                <a:ext cx="2796264" cy="496007"/>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特定目的监测</a:t>
                </a:r>
              </a:p>
            </p:txBody>
          </p:sp>
          <p:sp>
            <p:nvSpPr>
              <p:cNvPr id="16" name="矩形 15">
                <a:extLst>
                  <a:ext uri="{FF2B5EF4-FFF2-40B4-BE49-F238E27FC236}">
                    <a16:creationId xmlns:a16="http://schemas.microsoft.com/office/drawing/2014/main" id="{68487AF7-F62A-D05A-BE15-28304ED1B733}"/>
                  </a:ext>
                </a:extLst>
              </p:cNvPr>
              <p:cNvSpPr/>
              <p:nvPr/>
            </p:nvSpPr>
            <p:spPr>
              <a:xfrm>
                <a:off x="8085664" y="5877540"/>
                <a:ext cx="2796264" cy="487640"/>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气象、卫生、资源</a:t>
                </a:r>
              </a:p>
            </p:txBody>
          </p:sp>
          <p:sp>
            <p:nvSpPr>
              <p:cNvPr id="17" name="矩形 16">
                <a:extLst>
                  <a:ext uri="{FF2B5EF4-FFF2-40B4-BE49-F238E27FC236}">
                    <a16:creationId xmlns:a16="http://schemas.microsoft.com/office/drawing/2014/main" id="{ECD09D3F-9832-87DE-1595-069095A51418}"/>
                  </a:ext>
                </a:extLst>
              </p:cNvPr>
              <p:cNvSpPr/>
              <p:nvPr/>
            </p:nvSpPr>
            <p:spPr>
              <a:xfrm>
                <a:off x="8085664" y="4693777"/>
                <a:ext cx="2796264" cy="1099956"/>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水、大气、土壤、生物、固体废物、噪声、放射性卫生</a:t>
                </a:r>
              </a:p>
            </p:txBody>
          </p:sp>
          <p:sp>
            <p:nvSpPr>
              <p:cNvPr id="18" name="矩形 17">
                <a:extLst>
                  <a:ext uri="{FF2B5EF4-FFF2-40B4-BE49-F238E27FC236}">
                    <a16:creationId xmlns:a16="http://schemas.microsoft.com/office/drawing/2014/main" id="{53355701-00B7-E279-17C9-A313FEDED529}"/>
                  </a:ext>
                </a:extLst>
              </p:cNvPr>
              <p:cNvSpPr/>
              <p:nvPr/>
            </p:nvSpPr>
            <p:spPr>
              <a:xfrm>
                <a:off x="8059341" y="3869470"/>
                <a:ext cx="2796264" cy="434550"/>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研究性监测</a:t>
                </a:r>
              </a:p>
            </p:txBody>
          </p:sp>
          <p:cxnSp>
            <p:nvCxnSpPr>
              <p:cNvPr id="24" name="直接箭头连接符 23">
                <a:extLst>
                  <a:ext uri="{FF2B5EF4-FFF2-40B4-BE49-F238E27FC236}">
                    <a16:creationId xmlns:a16="http://schemas.microsoft.com/office/drawing/2014/main" id="{A4595332-D4FE-D7A2-6551-B4CF175DC382}"/>
                  </a:ext>
                </a:extLst>
              </p:cNvPr>
              <p:cNvCxnSpPr>
                <a:stCxn id="11" idx="3"/>
                <a:endCxn id="15" idx="1"/>
              </p:cNvCxnSpPr>
              <p:nvPr/>
            </p:nvCxnSpPr>
            <p:spPr>
              <a:xfrm flipV="1">
                <a:off x="6536708" y="3550185"/>
                <a:ext cx="1522633" cy="2160"/>
              </a:xfrm>
              <a:prstGeom prst="straightConnector1">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连接符: 肘形 30">
                <a:extLst>
                  <a:ext uri="{FF2B5EF4-FFF2-40B4-BE49-F238E27FC236}">
                    <a16:creationId xmlns:a16="http://schemas.microsoft.com/office/drawing/2014/main" id="{4647B955-AF81-B896-94FE-E152452EC313}"/>
                  </a:ext>
                </a:extLst>
              </p:cNvPr>
              <p:cNvCxnSpPr>
                <a:stCxn id="11" idx="3"/>
                <a:endCxn id="14" idx="1"/>
              </p:cNvCxnSpPr>
              <p:nvPr/>
            </p:nvCxnSpPr>
            <p:spPr>
              <a:xfrm flipV="1">
                <a:off x="6536708" y="2920665"/>
                <a:ext cx="1522633" cy="631680"/>
              </a:xfrm>
              <a:prstGeom prst="bentConnector3">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连接符: 肘形 32">
                <a:extLst>
                  <a:ext uri="{FF2B5EF4-FFF2-40B4-BE49-F238E27FC236}">
                    <a16:creationId xmlns:a16="http://schemas.microsoft.com/office/drawing/2014/main" id="{E573950B-89CB-23BE-D015-920B985B4204}"/>
                  </a:ext>
                </a:extLst>
              </p:cNvPr>
              <p:cNvCxnSpPr>
                <a:stCxn id="11" idx="3"/>
                <a:endCxn id="18" idx="1"/>
              </p:cNvCxnSpPr>
              <p:nvPr/>
            </p:nvCxnSpPr>
            <p:spPr>
              <a:xfrm>
                <a:off x="6536708" y="3552345"/>
                <a:ext cx="1522633" cy="534400"/>
              </a:xfrm>
              <a:prstGeom prst="bentConnector3">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id="{C6F196D3-5A5E-8F02-8BA0-D36F56B5B259}"/>
                  </a:ext>
                </a:extLst>
              </p:cNvPr>
              <p:cNvCxnSpPr>
                <a:cxnSpLocks/>
                <a:stCxn id="12" idx="3"/>
                <a:endCxn id="17" idx="1"/>
              </p:cNvCxnSpPr>
              <p:nvPr/>
            </p:nvCxnSpPr>
            <p:spPr>
              <a:xfrm>
                <a:off x="6621832" y="5243755"/>
                <a:ext cx="1463832" cy="0"/>
              </a:xfrm>
              <a:prstGeom prst="straightConnector1">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接箭头连接符 37">
                <a:extLst>
                  <a:ext uri="{FF2B5EF4-FFF2-40B4-BE49-F238E27FC236}">
                    <a16:creationId xmlns:a16="http://schemas.microsoft.com/office/drawing/2014/main" id="{46C046CE-0687-591E-FAC1-09E15D178397}"/>
                  </a:ext>
                </a:extLst>
              </p:cNvPr>
              <p:cNvCxnSpPr>
                <a:stCxn id="13" idx="3"/>
                <a:endCxn id="16" idx="1"/>
              </p:cNvCxnSpPr>
              <p:nvPr/>
            </p:nvCxnSpPr>
            <p:spPr>
              <a:xfrm>
                <a:off x="6621832" y="6121360"/>
                <a:ext cx="1463832" cy="0"/>
              </a:xfrm>
              <a:prstGeom prst="straightConnector1">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3" name="连接符: 肘形 42">
              <a:extLst>
                <a:ext uri="{FF2B5EF4-FFF2-40B4-BE49-F238E27FC236}">
                  <a16:creationId xmlns:a16="http://schemas.microsoft.com/office/drawing/2014/main" id="{74881EB9-A458-D21D-D760-99F85F30B379}"/>
                </a:ext>
              </a:extLst>
            </p:cNvPr>
            <p:cNvCxnSpPr>
              <a:stCxn id="10" idx="0"/>
              <a:endCxn id="11" idx="1"/>
            </p:cNvCxnSpPr>
            <p:nvPr/>
          </p:nvCxnSpPr>
          <p:spPr>
            <a:xfrm flipV="1">
              <a:off x="3081621" y="3041190"/>
              <a:ext cx="1281942" cy="1302506"/>
            </a:xfrm>
            <a:prstGeom prst="bentConnector3">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连接符: 肘形 44">
              <a:extLst>
                <a:ext uri="{FF2B5EF4-FFF2-40B4-BE49-F238E27FC236}">
                  <a16:creationId xmlns:a16="http://schemas.microsoft.com/office/drawing/2014/main" id="{ED9B19DE-7027-59B9-79D5-607D19E02688}"/>
                </a:ext>
              </a:extLst>
            </p:cNvPr>
            <p:cNvCxnSpPr>
              <a:cxnSpLocks/>
              <a:stCxn id="10" idx="0"/>
              <a:endCxn id="13" idx="1"/>
            </p:cNvCxnSpPr>
            <p:nvPr/>
          </p:nvCxnSpPr>
          <p:spPr>
            <a:xfrm>
              <a:off x="3081621" y="4343696"/>
              <a:ext cx="1281942" cy="1266509"/>
            </a:xfrm>
            <a:prstGeom prst="bentConnector3">
              <a:avLst>
                <a:gd name="adj1" fmla="val 50000"/>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连接符: 肘形 47">
              <a:extLst>
                <a:ext uri="{FF2B5EF4-FFF2-40B4-BE49-F238E27FC236}">
                  <a16:creationId xmlns:a16="http://schemas.microsoft.com/office/drawing/2014/main" id="{4F6D05A3-F6A4-3D12-2396-0748DE31DC73}"/>
                </a:ext>
              </a:extLst>
            </p:cNvPr>
            <p:cNvCxnSpPr>
              <a:stCxn id="10" idx="0"/>
              <a:endCxn id="12" idx="1"/>
            </p:cNvCxnSpPr>
            <p:nvPr/>
          </p:nvCxnSpPr>
          <p:spPr>
            <a:xfrm>
              <a:off x="3081621" y="4343696"/>
              <a:ext cx="1281942" cy="388904"/>
            </a:xfrm>
            <a:prstGeom prst="bentConnector3">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6934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8A846752-64D7-768D-1504-FBE3E22FF521}"/>
              </a:ext>
            </a:extLst>
          </p:cNvPr>
          <p:cNvGrpSpPr/>
          <p:nvPr/>
        </p:nvGrpSpPr>
        <p:grpSpPr>
          <a:xfrm>
            <a:off x="1567541" y="1361537"/>
            <a:ext cx="9056918" cy="655733"/>
            <a:chOff x="1567541" y="1361537"/>
            <a:chExt cx="9056918" cy="655733"/>
          </a:xfrm>
        </p:grpSpPr>
        <p:grpSp>
          <p:nvGrpSpPr>
            <p:cNvPr id="5" name="组合 4">
              <a:extLst>
                <a:ext uri="{FF2B5EF4-FFF2-40B4-BE49-F238E27FC236}">
                  <a16:creationId xmlns:a16="http://schemas.microsoft.com/office/drawing/2014/main" id="{0517059F-E372-EBF8-68F7-9F7DD88EF6CE}"/>
                </a:ext>
              </a:extLst>
            </p:cNvPr>
            <p:cNvGrpSpPr/>
            <p:nvPr/>
          </p:nvGrpSpPr>
          <p:grpSpPr>
            <a:xfrm>
              <a:off x="1567541" y="1361537"/>
              <a:ext cx="9056918" cy="655733"/>
              <a:chOff x="1567541" y="1361537"/>
              <a:chExt cx="9056918" cy="655733"/>
            </a:xfrm>
          </p:grpSpPr>
          <p:pic>
            <p:nvPicPr>
              <p:cNvPr id="6" name="图片 5">
                <a:extLst>
                  <a:ext uri="{FF2B5EF4-FFF2-40B4-BE49-F238E27FC236}">
                    <a16:creationId xmlns:a16="http://schemas.microsoft.com/office/drawing/2014/main" id="{DEDE6224-B239-65D4-F9E7-74DEECA58DA7}"/>
                  </a:ext>
                </a:extLst>
              </p:cNvPr>
              <p:cNvPicPr>
                <a:picLocks noChangeAspect="1"/>
              </p:cNvPicPr>
              <p:nvPr/>
            </p:nvPicPr>
            <p:blipFill rotWithShape="1">
              <a:blip r:embed="rId2">
                <a:extLst>
                  <a:ext uri="{28A0092B-C50C-407E-A947-70E740481C1C}">
                    <a14:useLocalDpi xmlns:a14="http://schemas.microsoft.com/office/drawing/2010/main" val="0"/>
                  </a:ext>
                </a:extLst>
              </a:blip>
              <a:srcRect l="29607" t="39917" r="50000" b="33251"/>
              <a:stretch/>
            </p:blipFill>
            <p:spPr>
              <a:xfrm>
                <a:off x="1567541" y="1361537"/>
                <a:ext cx="664503" cy="655733"/>
              </a:xfrm>
              <a:prstGeom prst="rect">
                <a:avLst/>
              </a:prstGeom>
            </p:spPr>
          </p:pic>
          <p:sp>
            <p:nvSpPr>
              <p:cNvPr id="7" name="文本框 6">
                <a:extLst>
                  <a:ext uri="{FF2B5EF4-FFF2-40B4-BE49-F238E27FC236}">
                    <a16:creationId xmlns:a16="http://schemas.microsoft.com/office/drawing/2014/main" id="{3E81D959-3CE9-BC10-C93B-4D09CF93FE7F}"/>
                  </a:ext>
                </a:extLst>
              </p:cNvPr>
              <p:cNvSpPr txBox="1"/>
              <p:nvPr/>
            </p:nvSpPr>
            <p:spPr>
              <a:xfrm>
                <a:off x="2325286" y="1473857"/>
                <a:ext cx="8299173" cy="461665"/>
              </a:xfrm>
              <a:prstGeom prst="rect">
                <a:avLst/>
              </a:prstGeom>
              <a:noFill/>
            </p:spPr>
            <p:txBody>
              <a:bodyPr wrap="square">
                <a:spAutoFit/>
              </a:bodyPr>
              <a:lstStyle/>
              <a:p>
                <a:pPr>
                  <a:spcBef>
                    <a:spcPct val="50000"/>
                  </a:spcBef>
                </a:pPr>
                <a:r>
                  <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一</a:t>
                </a:r>
                <a:r>
                  <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按监测目的分类</a:t>
                </a:r>
              </a:p>
            </p:txBody>
          </p:sp>
        </p:grpSp>
        <p:sp>
          <p:nvSpPr>
            <p:cNvPr id="9" name="文本框 8">
              <a:extLst>
                <a:ext uri="{FF2B5EF4-FFF2-40B4-BE49-F238E27FC236}">
                  <a16:creationId xmlns:a16="http://schemas.microsoft.com/office/drawing/2014/main" id="{59450CE4-6976-ADD6-25EF-E1A03DA77BC5}"/>
                </a:ext>
              </a:extLst>
            </p:cNvPr>
            <p:cNvSpPr txBox="1"/>
            <p:nvPr/>
          </p:nvSpPr>
          <p:spPr>
            <a:xfrm>
              <a:off x="5206684" y="1566190"/>
              <a:ext cx="3937316" cy="369332"/>
            </a:xfrm>
            <a:prstGeom prst="rect">
              <a:avLst/>
            </a:prstGeom>
            <a:noFill/>
          </p:spPr>
          <p:txBody>
            <a:bodyPr wrap="square">
              <a:spAutoFit/>
            </a:bodyPr>
            <a:lstStyle/>
            <a:p>
              <a:r>
                <a:rPr lang="zh-CN" altLang="en-US" sz="1800"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或常规监测</a:t>
              </a:r>
              <a:r>
                <a:rPr lang="en-US" altLang="zh-CN" sz="1800"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(Routine Monitoring)</a:t>
              </a:r>
            </a:p>
          </p:txBody>
        </p:sp>
      </p:grpSp>
      <p:grpSp>
        <p:nvGrpSpPr>
          <p:cNvPr id="66" name="组合 65">
            <a:extLst>
              <a:ext uri="{FF2B5EF4-FFF2-40B4-BE49-F238E27FC236}">
                <a16:creationId xmlns:a16="http://schemas.microsoft.com/office/drawing/2014/main" id="{1EBECF7D-6648-79B7-F754-DD868AEC3B58}"/>
              </a:ext>
            </a:extLst>
          </p:cNvPr>
          <p:cNvGrpSpPr/>
          <p:nvPr/>
        </p:nvGrpSpPr>
        <p:grpSpPr>
          <a:xfrm>
            <a:off x="1134953" y="2236036"/>
            <a:ext cx="9922093" cy="4367537"/>
            <a:chOff x="1134953" y="2281472"/>
            <a:chExt cx="9922093" cy="4367537"/>
          </a:xfrm>
        </p:grpSpPr>
        <p:sp>
          <p:nvSpPr>
            <p:cNvPr id="65" name="矩形: 圆角 64">
              <a:extLst>
                <a:ext uri="{FF2B5EF4-FFF2-40B4-BE49-F238E27FC236}">
                  <a16:creationId xmlns:a16="http://schemas.microsoft.com/office/drawing/2014/main" id="{8EA7A88B-B7CD-5B16-4554-8549C40C4339}"/>
                </a:ext>
              </a:extLst>
            </p:cNvPr>
            <p:cNvSpPr/>
            <p:nvPr/>
          </p:nvSpPr>
          <p:spPr>
            <a:xfrm>
              <a:off x="1134953" y="2281472"/>
              <a:ext cx="9922093" cy="4367537"/>
            </a:xfrm>
            <a:prstGeom prst="roundRect">
              <a:avLst>
                <a:gd name="adj" fmla="val 9385"/>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a:extLst>
                <a:ext uri="{FF2B5EF4-FFF2-40B4-BE49-F238E27FC236}">
                  <a16:creationId xmlns:a16="http://schemas.microsoft.com/office/drawing/2014/main" id="{FE461589-C885-325C-475F-9A6027FED49F}"/>
                </a:ext>
              </a:extLst>
            </p:cNvPr>
            <p:cNvGrpSpPr/>
            <p:nvPr/>
          </p:nvGrpSpPr>
          <p:grpSpPr>
            <a:xfrm>
              <a:off x="1770294" y="2608702"/>
              <a:ext cx="8651411" cy="3811976"/>
              <a:chOff x="1803588" y="2387202"/>
              <a:chExt cx="8651411" cy="3811976"/>
            </a:xfrm>
          </p:grpSpPr>
          <p:sp>
            <p:nvSpPr>
              <p:cNvPr id="13" name="矩形 12">
                <a:extLst>
                  <a:ext uri="{FF2B5EF4-FFF2-40B4-BE49-F238E27FC236}">
                    <a16:creationId xmlns:a16="http://schemas.microsoft.com/office/drawing/2014/main" id="{9A16C454-CEF4-7368-1C25-B1A5B27460FD}"/>
                  </a:ext>
                </a:extLst>
              </p:cNvPr>
              <p:cNvSpPr/>
              <p:nvPr/>
            </p:nvSpPr>
            <p:spPr>
              <a:xfrm>
                <a:off x="1803588" y="2481642"/>
                <a:ext cx="3028227" cy="453152"/>
              </a:xfrm>
              <a:prstGeom prst="rect">
                <a:avLst/>
              </a:prstGeom>
              <a:solidFill>
                <a:srgbClr val="72A9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a:t>
                </a: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监视性监宸</a:t>
                </a:r>
                <a:r>
                  <a:rPr lang="en-US" altLang="zh-CN"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例行监测</a:t>
                </a:r>
                <a:r>
                  <a:rPr lang="en-US" altLang="zh-CN"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51" name="组合 50">
                <a:extLst>
                  <a:ext uri="{FF2B5EF4-FFF2-40B4-BE49-F238E27FC236}">
                    <a16:creationId xmlns:a16="http://schemas.microsoft.com/office/drawing/2014/main" id="{50829155-FC6E-8E44-B3FE-E75F04B75A5A}"/>
                  </a:ext>
                </a:extLst>
              </p:cNvPr>
              <p:cNvGrpSpPr/>
              <p:nvPr/>
            </p:nvGrpSpPr>
            <p:grpSpPr>
              <a:xfrm>
                <a:off x="5639580" y="2387202"/>
                <a:ext cx="4815419" cy="3811976"/>
                <a:chOff x="5411947" y="2612760"/>
                <a:chExt cx="4815419" cy="3811976"/>
              </a:xfrm>
            </p:grpSpPr>
            <p:sp>
              <p:nvSpPr>
                <p:cNvPr id="15" name="矩形 14">
                  <a:extLst>
                    <a:ext uri="{FF2B5EF4-FFF2-40B4-BE49-F238E27FC236}">
                      <a16:creationId xmlns:a16="http://schemas.microsoft.com/office/drawing/2014/main" id="{A522BF84-63F7-A439-7B75-CBCA8816B287}"/>
                    </a:ext>
                  </a:extLst>
                </p:cNvPr>
                <p:cNvSpPr/>
                <p:nvPr/>
              </p:nvSpPr>
              <p:spPr>
                <a:xfrm>
                  <a:off x="5411947" y="4449280"/>
                  <a:ext cx="1364612"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对环境质量</a:t>
                  </a:r>
                </a:p>
              </p:txBody>
            </p:sp>
            <p:grpSp>
              <p:nvGrpSpPr>
                <p:cNvPr id="46" name="组合 45">
                  <a:extLst>
                    <a:ext uri="{FF2B5EF4-FFF2-40B4-BE49-F238E27FC236}">
                      <a16:creationId xmlns:a16="http://schemas.microsoft.com/office/drawing/2014/main" id="{9CF2D05F-A579-009A-6109-8A4057EBC50E}"/>
                    </a:ext>
                  </a:extLst>
                </p:cNvPr>
                <p:cNvGrpSpPr/>
                <p:nvPr/>
              </p:nvGrpSpPr>
              <p:grpSpPr>
                <a:xfrm>
                  <a:off x="7328689" y="2612760"/>
                  <a:ext cx="2898677" cy="2057208"/>
                  <a:chOff x="6976560" y="2494722"/>
                  <a:chExt cx="2898677" cy="2057208"/>
                </a:xfrm>
              </p:grpSpPr>
              <p:sp>
                <p:nvSpPr>
                  <p:cNvPr id="19" name="矩形 18">
                    <a:extLst>
                      <a:ext uri="{FF2B5EF4-FFF2-40B4-BE49-F238E27FC236}">
                        <a16:creationId xmlns:a16="http://schemas.microsoft.com/office/drawing/2014/main" id="{2BBEF48D-F973-3015-258B-0AD9B6A62D12}"/>
                      </a:ext>
                    </a:extLst>
                  </p:cNvPr>
                  <p:cNvSpPr/>
                  <p:nvPr/>
                </p:nvSpPr>
                <p:spPr>
                  <a:xfrm>
                    <a:off x="6976560" y="3279426"/>
                    <a:ext cx="116665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环境介质</a:t>
                    </a:r>
                  </a:p>
                </p:txBody>
              </p:sp>
              <p:grpSp>
                <p:nvGrpSpPr>
                  <p:cNvPr id="30" name="组合 29">
                    <a:extLst>
                      <a:ext uri="{FF2B5EF4-FFF2-40B4-BE49-F238E27FC236}">
                        <a16:creationId xmlns:a16="http://schemas.microsoft.com/office/drawing/2014/main" id="{213B7BAF-42D8-1908-5BF2-32D5DD1919B7}"/>
                      </a:ext>
                    </a:extLst>
                  </p:cNvPr>
                  <p:cNvGrpSpPr/>
                  <p:nvPr/>
                </p:nvGrpSpPr>
                <p:grpSpPr>
                  <a:xfrm>
                    <a:off x="9054022" y="2494722"/>
                    <a:ext cx="821215" cy="2057208"/>
                    <a:chOff x="9054023" y="2310525"/>
                    <a:chExt cx="821215" cy="2057208"/>
                  </a:xfrm>
                </p:grpSpPr>
                <p:sp>
                  <p:nvSpPr>
                    <p:cNvPr id="21" name="矩形 20">
                      <a:extLst>
                        <a:ext uri="{FF2B5EF4-FFF2-40B4-BE49-F238E27FC236}">
                          <a16:creationId xmlns:a16="http://schemas.microsoft.com/office/drawing/2014/main" id="{188CDD92-F0B6-38D2-2E94-7085DA2D6374}"/>
                        </a:ext>
                      </a:extLst>
                    </p:cNvPr>
                    <p:cNvSpPr/>
                    <p:nvPr/>
                  </p:nvSpPr>
                  <p:spPr>
                    <a:xfrm>
                      <a:off x="9054025" y="2310525"/>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a:t>
                      </a:r>
                    </a:p>
                  </p:txBody>
                </p:sp>
                <p:sp>
                  <p:nvSpPr>
                    <p:cNvPr id="22" name="矩形 21">
                      <a:extLst>
                        <a:ext uri="{FF2B5EF4-FFF2-40B4-BE49-F238E27FC236}">
                          <a16:creationId xmlns:a16="http://schemas.microsoft.com/office/drawing/2014/main" id="{6C5AE7EB-83A0-ABFC-70D4-D0A9293F05A3}"/>
                        </a:ext>
                      </a:extLst>
                    </p:cNvPr>
                    <p:cNvSpPr/>
                    <p:nvPr/>
                  </p:nvSpPr>
                  <p:spPr>
                    <a:xfrm>
                      <a:off x="9054025" y="2847943"/>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a:t>
                      </a:r>
                    </a:p>
                  </p:txBody>
                </p:sp>
                <p:sp>
                  <p:nvSpPr>
                    <p:cNvPr id="23" name="矩形 22">
                      <a:extLst>
                        <a:ext uri="{FF2B5EF4-FFF2-40B4-BE49-F238E27FC236}">
                          <a16:creationId xmlns:a16="http://schemas.microsoft.com/office/drawing/2014/main" id="{3813999F-69D3-3D28-2D92-215EE4939800}"/>
                        </a:ext>
                      </a:extLst>
                    </p:cNvPr>
                    <p:cNvSpPr/>
                    <p:nvPr/>
                  </p:nvSpPr>
                  <p:spPr>
                    <a:xfrm>
                      <a:off x="9054025" y="3380005"/>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土壤</a:t>
                      </a:r>
                    </a:p>
                  </p:txBody>
                </p:sp>
                <p:sp>
                  <p:nvSpPr>
                    <p:cNvPr id="27" name="矩形 26">
                      <a:extLst>
                        <a:ext uri="{FF2B5EF4-FFF2-40B4-BE49-F238E27FC236}">
                          <a16:creationId xmlns:a16="http://schemas.microsoft.com/office/drawing/2014/main" id="{BB936266-7A18-089E-8864-8DDC417BB54D}"/>
                        </a:ext>
                      </a:extLst>
                    </p:cNvPr>
                    <p:cNvSpPr/>
                    <p:nvPr/>
                  </p:nvSpPr>
                  <p:spPr>
                    <a:xfrm>
                      <a:off x="9054023" y="3914581"/>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生物</a:t>
                      </a:r>
                    </a:p>
                  </p:txBody>
                </p:sp>
              </p:grpSp>
              <p:cxnSp>
                <p:nvCxnSpPr>
                  <p:cNvPr id="32" name="连接符: 肘形 31">
                    <a:extLst>
                      <a:ext uri="{FF2B5EF4-FFF2-40B4-BE49-F238E27FC236}">
                        <a16:creationId xmlns:a16="http://schemas.microsoft.com/office/drawing/2014/main" id="{E1EF6037-3DAF-2D06-72DC-37E9CAE413E8}"/>
                      </a:ext>
                    </a:extLst>
                  </p:cNvPr>
                  <p:cNvCxnSpPr>
                    <a:stCxn id="19" idx="3"/>
                    <a:endCxn id="21" idx="1"/>
                  </p:cNvCxnSpPr>
                  <p:nvPr/>
                </p:nvCxnSpPr>
                <p:spPr>
                  <a:xfrm flipV="1">
                    <a:off x="8143213" y="2721298"/>
                    <a:ext cx="910811" cy="784704"/>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连接符: 肘形 33">
                    <a:extLst>
                      <a:ext uri="{FF2B5EF4-FFF2-40B4-BE49-F238E27FC236}">
                        <a16:creationId xmlns:a16="http://schemas.microsoft.com/office/drawing/2014/main" id="{B44A27FD-06E2-1D0B-EF9E-09CD2BD42BB5}"/>
                      </a:ext>
                    </a:extLst>
                  </p:cNvPr>
                  <p:cNvCxnSpPr>
                    <a:stCxn id="19" idx="3"/>
                    <a:endCxn id="22" idx="1"/>
                  </p:cNvCxnSpPr>
                  <p:nvPr/>
                </p:nvCxnSpPr>
                <p:spPr>
                  <a:xfrm flipV="1">
                    <a:off x="8143213" y="3258716"/>
                    <a:ext cx="910811" cy="247286"/>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连接符: 肘形 35">
                    <a:extLst>
                      <a:ext uri="{FF2B5EF4-FFF2-40B4-BE49-F238E27FC236}">
                        <a16:creationId xmlns:a16="http://schemas.microsoft.com/office/drawing/2014/main" id="{393113FD-DFC1-8C40-3DF8-7175BFA2F57E}"/>
                      </a:ext>
                    </a:extLst>
                  </p:cNvPr>
                  <p:cNvCxnSpPr>
                    <a:stCxn id="19" idx="3"/>
                    <a:endCxn id="23" idx="1"/>
                  </p:cNvCxnSpPr>
                  <p:nvPr/>
                </p:nvCxnSpPr>
                <p:spPr>
                  <a:xfrm>
                    <a:off x="8143213" y="3506002"/>
                    <a:ext cx="910811" cy="284776"/>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连接符: 肘形 37">
                    <a:extLst>
                      <a:ext uri="{FF2B5EF4-FFF2-40B4-BE49-F238E27FC236}">
                        <a16:creationId xmlns:a16="http://schemas.microsoft.com/office/drawing/2014/main" id="{30EE2C18-E435-642C-1AC4-9A5FDFB4D71D}"/>
                      </a:ext>
                    </a:extLst>
                  </p:cNvPr>
                  <p:cNvCxnSpPr>
                    <a:stCxn id="19" idx="3"/>
                    <a:endCxn id="27" idx="1"/>
                  </p:cNvCxnSpPr>
                  <p:nvPr/>
                </p:nvCxnSpPr>
                <p:spPr>
                  <a:xfrm>
                    <a:off x="8143213" y="3506002"/>
                    <a:ext cx="910809" cy="819352"/>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5" name="组合 44">
                  <a:extLst>
                    <a:ext uri="{FF2B5EF4-FFF2-40B4-BE49-F238E27FC236}">
                      <a16:creationId xmlns:a16="http://schemas.microsoft.com/office/drawing/2014/main" id="{63DDC2BF-BFBC-9719-9F39-C07BF3144CDE}"/>
                    </a:ext>
                  </a:extLst>
                </p:cNvPr>
                <p:cNvGrpSpPr/>
                <p:nvPr/>
              </p:nvGrpSpPr>
              <p:grpSpPr>
                <a:xfrm>
                  <a:off x="7328688" y="4902432"/>
                  <a:ext cx="2898676" cy="1522304"/>
                  <a:chOff x="6976560" y="4824488"/>
                  <a:chExt cx="2898676" cy="1522304"/>
                </a:xfrm>
              </p:grpSpPr>
              <p:sp>
                <p:nvSpPr>
                  <p:cNvPr id="20" name="矩形 19">
                    <a:extLst>
                      <a:ext uri="{FF2B5EF4-FFF2-40B4-BE49-F238E27FC236}">
                        <a16:creationId xmlns:a16="http://schemas.microsoft.com/office/drawing/2014/main" id="{28E22AD1-910E-24E6-2F2A-770C9A855C99}"/>
                      </a:ext>
                    </a:extLst>
                  </p:cNvPr>
                  <p:cNvSpPr/>
                  <p:nvPr/>
                </p:nvSpPr>
                <p:spPr>
                  <a:xfrm>
                    <a:off x="6976560" y="5359064"/>
                    <a:ext cx="116665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监测对象</a:t>
                    </a:r>
                  </a:p>
                </p:txBody>
              </p:sp>
              <p:grpSp>
                <p:nvGrpSpPr>
                  <p:cNvPr id="29" name="组合 28">
                    <a:extLst>
                      <a:ext uri="{FF2B5EF4-FFF2-40B4-BE49-F238E27FC236}">
                        <a16:creationId xmlns:a16="http://schemas.microsoft.com/office/drawing/2014/main" id="{F0A68D11-1F15-D52E-BCD2-7ED3E64DB73B}"/>
                      </a:ext>
                    </a:extLst>
                  </p:cNvPr>
                  <p:cNvGrpSpPr/>
                  <p:nvPr/>
                </p:nvGrpSpPr>
                <p:grpSpPr>
                  <a:xfrm>
                    <a:off x="9054022" y="4824488"/>
                    <a:ext cx="821214" cy="1522304"/>
                    <a:chOff x="9054023" y="4563864"/>
                    <a:chExt cx="821214" cy="1522304"/>
                  </a:xfrm>
                </p:grpSpPr>
                <p:sp>
                  <p:nvSpPr>
                    <p:cNvPr id="25" name="矩形 24">
                      <a:extLst>
                        <a:ext uri="{FF2B5EF4-FFF2-40B4-BE49-F238E27FC236}">
                          <a16:creationId xmlns:a16="http://schemas.microsoft.com/office/drawing/2014/main" id="{B597BBD8-5EA0-3F71-FE19-4B02ED938F2D}"/>
                        </a:ext>
                      </a:extLst>
                    </p:cNvPr>
                    <p:cNvSpPr/>
                    <p:nvPr/>
                  </p:nvSpPr>
                  <p:spPr>
                    <a:xfrm>
                      <a:off x="9054023" y="4563864"/>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化学</a:t>
                      </a:r>
                    </a:p>
                  </p:txBody>
                </p:sp>
                <p:sp>
                  <p:nvSpPr>
                    <p:cNvPr id="26" name="矩形 25">
                      <a:extLst>
                        <a:ext uri="{FF2B5EF4-FFF2-40B4-BE49-F238E27FC236}">
                          <a16:creationId xmlns:a16="http://schemas.microsoft.com/office/drawing/2014/main" id="{8082B8C0-D368-EC01-094A-A481E8E13576}"/>
                        </a:ext>
                      </a:extLst>
                    </p:cNvPr>
                    <p:cNvSpPr/>
                    <p:nvPr/>
                  </p:nvSpPr>
                  <p:spPr>
                    <a:xfrm>
                      <a:off x="9054024" y="5098440"/>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物理</a:t>
                      </a:r>
                    </a:p>
                  </p:txBody>
                </p:sp>
                <p:sp>
                  <p:nvSpPr>
                    <p:cNvPr id="28" name="矩形 27">
                      <a:extLst>
                        <a:ext uri="{FF2B5EF4-FFF2-40B4-BE49-F238E27FC236}">
                          <a16:creationId xmlns:a16="http://schemas.microsoft.com/office/drawing/2014/main" id="{AF9EC850-2688-0597-7489-EC1DC42CEF94}"/>
                        </a:ext>
                      </a:extLst>
                    </p:cNvPr>
                    <p:cNvSpPr/>
                    <p:nvPr/>
                  </p:nvSpPr>
                  <p:spPr>
                    <a:xfrm>
                      <a:off x="9054023" y="5633016"/>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生物</a:t>
                      </a:r>
                    </a:p>
                  </p:txBody>
                </p:sp>
              </p:grpSp>
              <p:cxnSp>
                <p:nvCxnSpPr>
                  <p:cNvPr id="40" name="连接符: 肘形 39">
                    <a:extLst>
                      <a:ext uri="{FF2B5EF4-FFF2-40B4-BE49-F238E27FC236}">
                        <a16:creationId xmlns:a16="http://schemas.microsoft.com/office/drawing/2014/main" id="{C54D7947-E5AD-C03E-3E0F-C1B6F4D3B40C}"/>
                      </a:ext>
                    </a:extLst>
                  </p:cNvPr>
                  <p:cNvCxnSpPr>
                    <a:stCxn id="20" idx="3"/>
                    <a:endCxn id="25" idx="1"/>
                  </p:cNvCxnSpPr>
                  <p:nvPr/>
                </p:nvCxnSpPr>
                <p:spPr>
                  <a:xfrm flipV="1">
                    <a:off x="8143213" y="5051064"/>
                    <a:ext cx="910809" cy="534576"/>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连接符: 肘形 41">
                    <a:extLst>
                      <a:ext uri="{FF2B5EF4-FFF2-40B4-BE49-F238E27FC236}">
                        <a16:creationId xmlns:a16="http://schemas.microsoft.com/office/drawing/2014/main" id="{9CEBEC0E-A5CE-60DC-9F07-A21F640D1619}"/>
                      </a:ext>
                    </a:extLst>
                  </p:cNvPr>
                  <p:cNvCxnSpPr>
                    <a:stCxn id="20" idx="3"/>
                    <a:endCxn id="28" idx="1"/>
                  </p:cNvCxnSpPr>
                  <p:nvPr/>
                </p:nvCxnSpPr>
                <p:spPr>
                  <a:xfrm>
                    <a:off x="8143213" y="5585640"/>
                    <a:ext cx="910809" cy="534576"/>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接箭头连接符 43">
                    <a:extLst>
                      <a:ext uri="{FF2B5EF4-FFF2-40B4-BE49-F238E27FC236}">
                        <a16:creationId xmlns:a16="http://schemas.microsoft.com/office/drawing/2014/main" id="{CA979FE1-ED39-1EFB-CC19-2F3A4604D1F2}"/>
                      </a:ext>
                    </a:extLst>
                  </p:cNvPr>
                  <p:cNvCxnSpPr>
                    <a:stCxn id="20" idx="3"/>
                    <a:endCxn id="26" idx="1"/>
                  </p:cNvCxnSpPr>
                  <p:nvPr/>
                </p:nvCxnSpPr>
                <p:spPr>
                  <a:xfrm>
                    <a:off x="8143213" y="5585640"/>
                    <a:ext cx="910810" cy="0"/>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8" name="连接符: 肘形 47">
                  <a:extLst>
                    <a:ext uri="{FF2B5EF4-FFF2-40B4-BE49-F238E27FC236}">
                      <a16:creationId xmlns:a16="http://schemas.microsoft.com/office/drawing/2014/main" id="{C5D77DB8-EBAF-A3B8-FFE3-D1B3BD4D3047}"/>
                    </a:ext>
                  </a:extLst>
                </p:cNvPr>
                <p:cNvCxnSpPr>
                  <a:stCxn id="15" idx="3"/>
                  <a:endCxn id="19" idx="1"/>
                </p:cNvCxnSpPr>
                <p:nvPr/>
              </p:nvCxnSpPr>
              <p:spPr>
                <a:xfrm flipV="1">
                  <a:off x="6776559" y="3624040"/>
                  <a:ext cx="552130" cy="1051816"/>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连接符: 肘形 49">
                  <a:extLst>
                    <a:ext uri="{FF2B5EF4-FFF2-40B4-BE49-F238E27FC236}">
                      <a16:creationId xmlns:a16="http://schemas.microsoft.com/office/drawing/2014/main" id="{963D4D70-DE32-D96E-D57B-ECAC7829DAAF}"/>
                    </a:ext>
                  </a:extLst>
                </p:cNvPr>
                <p:cNvCxnSpPr>
                  <a:stCxn id="15" idx="3"/>
                  <a:endCxn id="20" idx="1"/>
                </p:cNvCxnSpPr>
                <p:nvPr/>
              </p:nvCxnSpPr>
              <p:spPr>
                <a:xfrm>
                  <a:off x="6776559" y="4675856"/>
                  <a:ext cx="552129" cy="987728"/>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8" name="组合 57">
                <a:extLst>
                  <a:ext uri="{FF2B5EF4-FFF2-40B4-BE49-F238E27FC236}">
                    <a16:creationId xmlns:a16="http://schemas.microsoft.com/office/drawing/2014/main" id="{50A459D5-3055-4AB7-D13F-A2F75D06A50C}"/>
                  </a:ext>
                </a:extLst>
              </p:cNvPr>
              <p:cNvGrpSpPr/>
              <p:nvPr/>
            </p:nvGrpSpPr>
            <p:grpSpPr>
              <a:xfrm>
                <a:off x="1803588" y="3738162"/>
                <a:ext cx="3377116" cy="1464310"/>
                <a:chOff x="1641233" y="3919833"/>
                <a:chExt cx="3377116" cy="1464310"/>
              </a:xfrm>
            </p:grpSpPr>
            <p:sp>
              <p:nvSpPr>
                <p:cNvPr id="14" name="矩形 13">
                  <a:extLst>
                    <a:ext uri="{FF2B5EF4-FFF2-40B4-BE49-F238E27FC236}">
                      <a16:creationId xmlns:a16="http://schemas.microsoft.com/office/drawing/2014/main" id="{DF308645-4255-D320-82E7-D67900299FF1}"/>
                    </a:ext>
                  </a:extLst>
                </p:cNvPr>
                <p:cNvSpPr/>
                <p:nvPr/>
              </p:nvSpPr>
              <p:spPr>
                <a:xfrm>
                  <a:off x="1641233" y="4425412"/>
                  <a:ext cx="1368106"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对污染源</a:t>
                  </a:r>
                </a:p>
              </p:txBody>
            </p:sp>
            <p:sp>
              <p:nvSpPr>
                <p:cNvPr id="16" name="矩形 15">
                  <a:extLst>
                    <a:ext uri="{FF2B5EF4-FFF2-40B4-BE49-F238E27FC236}">
                      <a16:creationId xmlns:a16="http://schemas.microsoft.com/office/drawing/2014/main" id="{7E5A4684-9FAE-BBDA-E9EB-F1E4B83D0506}"/>
                    </a:ext>
                  </a:extLst>
                </p:cNvPr>
                <p:cNvSpPr/>
                <p:nvPr/>
              </p:nvSpPr>
              <p:spPr>
                <a:xfrm>
                  <a:off x="3650243" y="3919833"/>
                  <a:ext cx="1368106"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污染物浓度</a:t>
                  </a:r>
                </a:p>
              </p:txBody>
            </p:sp>
            <p:sp>
              <p:nvSpPr>
                <p:cNvPr id="17" name="矩形 16">
                  <a:extLst>
                    <a:ext uri="{FF2B5EF4-FFF2-40B4-BE49-F238E27FC236}">
                      <a16:creationId xmlns:a16="http://schemas.microsoft.com/office/drawing/2014/main" id="{26CB9A08-21F5-148E-EF90-5C735E4E09A6}"/>
                    </a:ext>
                  </a:extLst>
                </p:cNvPr>
                <p:cNvSpPr/>
                <p:nvPr/>
              </p:nvSpPr>
              <p:spPr>
                <a:xfrm>
                  <a:off x="3650243" y="4425412"/>
                  <a:ext cx="1368106"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排放总量</a:t>
                  </a:r>
                </a:p>
              </p:txBody>
            </p:sp>
            <p:sp>
              <p:nvSpPr>
                <p:cNvPr id="18" name="矩形 17">
                  <a:extLst>
                    <a:ext uri="{FF2B5EF4-FFF2-40B4-BE49-F238E27FC236}">
                      <a16:creationId xmlns:a16="http://schemas.microsoft.com/office/drawing/2014/main" id="{F58603EB-995D-6703-C477-5C3EC282EEB8}"/>
                    </a:ext>
                  </a:extLst>
                </p:cNvPr>
                <p:cNvSpPr/>
                <p:nvPr/>
              </p:nvSpPr>
              <p:spPr>
                <a:xfrm>
                  <a:off x="3650243" y="4930991"/>
                  <a:ext cx="1368106"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污染趋势</a:t>
                  </a:r>
                </a:p>
              </p:txBody>
            </p:sp>
            <p:cxnSp>
              <p:nvCxnSpPr>
                <p:cNvPr id="53" name="连接符: 肘形 52">
                  <a:extLst>
                    <a:ext uri="{FF2B5EF4-FFF2-40B4-BE49-F238E27FC236}">
                      <a16:creationId xmlns:a16="http://schemas.microsoft.com/office/drawing/2014/main" id="{0276388B-8912-460F-0D33-CF88DC08E981}"/>
                    </a:ext>
                  </a:extLst>
                </p:cNvPr>
                <p:cNvCxnSpPr>
                  <a:stCxn id="14" idx="3"/>
                  <a:endCxn id="16" idx="1"/>
                </p:cNvCxnSpPr>
                <p:nvPr/>
              </p:nvCxnSpPr>
              <p:spPr>
                <a:xfrm flipV="1">
                  <a:off x="3009339" y="4146409"/>
                  <a:ext cx="640904" cy="505579"/>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连接符: 肘形 54">
                  <a:extLst>
                    <a:ext uri="{FF2B5EF4-FFF2-40B4-BE49-F238E27FC236}">
                      <a16:creationId xmlns:a16="http://schemas.microsoft.com/office/drawing/2014/main" id="{4BA200BC-1290-C241-B073-AB9868A359CA}"/>
                    </a:ext>
                  </a:extLst>
                </p:cNvPr>
                <p:cNvCxnSpPr>
                  <a:stCxn id="14" idx="3"/>
                  <a:endCxn id="18" idx="1"/>
                </p:cNvCxnSpPr>
                <p:nvPr/>
              </p:nvCxnSpPr>
              <p:spPr>
                <a:xfrm>
                  <a:off x="3009339" y="4651988"/>
                  <a:ext cx="640904" cy="505579"/>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a:extLst>
                    <a:ext uri="{FF2B5EF4-FFF2-40B4-BE49-F238E27FC236}">
                      <a16:creationId xmlns:a16="http://schemas.microsoft.com/office/drawing/2014/main" id="{E9512147-2CEB-8CDB-2F19-E3E939EF1157}"/>
                    </a:ext>
                  </a:extLst>
                </p:cNvPr>
                <p:cNvCxnSpPr>
                  <a:stCxn id="14" idx="3"/>
                  <a:endCxn id="17" idx="1"/>
                </p:cNvCxnSpPr>
                <p:nvPr/>
              </p:nvCxnSpPr>
              <p:spPr>
                <a:xfrm>
                  <a:off x="3009339" y="4651988"/>
                  <a:ext cx="640904" cy="0"/>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60" name="连接符: 肘形 59">
                <a:extLst>
                  <a:ext uri="{FF2B5EF4-FFF2-40B4-BE49-F238E27FC236}">
                    <a16:creationId xmlns:a16="http://schemas.microsoft.com/office/drawing/2014/main" id="{CBCA2E34-AE1B-AFD7-86E3-F8A6C100EC04}"/>
                  </a:ext>
                </a:extLst>
              </p:cNvPr>
              <p:cNvCxnSpPr>
                <a:stCxn id="13" idx="3"/>
                <a:endCxn id="15" idx="0"/>
              </p:cNvCxnSpPr>
              <p:nvPr/>
            </p:nvCxnSpPr>
            <p:spPr>
              <a:xfrm>
                <a:off x="4831815" y="2708218"/>
                <a:ext cx="1490071" cy="1515504"/>
              </a:xfrm>
              <a:prstGeom prst="bentConnector2">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2" name="直接箭头连接符 61">
                <a:extLst>
                  <a:ext uri="{FF2B5EF4-FFF2-40B4-BE49-F238E27FC236}">
                    <a16:creationId xmlns:a16="http://schemas.microsoft.com/office/drawing/2014/main" id="{E73E0DD6-63E7-6CCA-696E-A7B665E05AD6}"/>
                  </a:ext>
                </a:extLst>
              </p:cNvPr>
              <p:cNvCxnSpPr>
                <a:cxnSpLocks/>
                <a:endCxn id="14" idx="0"/>
              </p:cNvCxnSpPr>
              <p:nvPr/>
            </p:nvCxnSpPr>
            <p:spPr>
              <a:xfrm>
                <a:off x="2487641" y="2934794"/>
                <a:ext cx="0" cy="1308947"/>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905308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down)">
                                      <p:cBhvr>
                                        <p:cTn id="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43BB9772-7159-33DE-4424-00AF75507787}"/>
              </a:ext>
            </a:extLst>
          </p:cNvPr>
          <p:cNvSpPr txBox="1">
            <a:spLocks noChangeArrowheads="1"/>
          </p:cNvSpPr>
          <p:nvPr/>
        </p:nvSpPr>
        <p:spPr bwMode="auto">
          <a:xfrm>
            <a:off x="1935601" y="1916085"/>
            <a:ext cx="2736850" cy="338554"/>
          </a:xfrm>
          <a:prstGeom prst="rect">
            <a:avLst/>
          </a:prstGeom>
          <a:noFill/>
          <a:ln>
            <a:noFill/>
          </a:ln>
          <a:extLst>
            <a:ext uri="{909E8E84-426E-40DD-AFC4-6F175D3DCCD1}">
              <a14:hiddenFill xmlns:a14="http://schemas.microsoft.com/office/drawing/2010/main">
                <a:solidFill>
                  <a:srgbClr val="FFE1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altLang="zh-CN" sz="16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2.</a:t>
            </a:r>
            <a:r>
              <a:rPr lang="zh-CN" altLang="en-US" sz="16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特定目的监测</a:t>
            </a:r>
          </a:p>
        </p:txBody>
      </p:sp>
      <p:grpSp>
        <p:nvGrpSpPr>
          <p:cNvPr id="10" name="组合 9">
            <a:extLst>
              <a:ext uri="{FF2B5EF4-FFF2-40B4-BE49-F238E27FC236}">
                <a16:creationId xmlns:a16="http://schemas.microsoft.com/office/drawing/2014/main" id="{7FB9D408-A07D-75B9-FF95-2DD03505C9BD}"/>
              </a:ext>
            </a:extLst>
          </p:cNvPr>
          <p:cNvGrpSpPr/>
          <p:nvPr/>
        </p:nvGrpSpPr>
        <p:grpSpPr>
          <a:xfrm>
            <a:off x="2019676" y="2703781"/>
            <a:ext cx="3563276" cy="2374027"/>
            <a:chOff x="1730021" y="2947661"/>
            <a:chExt cx="3563276" cy="2374027"/>
          </a:xfrm>
        </p:grpSpPr>
        <p:sp>
          <p:nvSpPr>
            <p:cNvPr id="9" name="矩形: 圆角 8">
              <a:extLst>
                <a:ext uri="{FF2B5EF4-FFF2-40B4-BE49-F238E27FC236}">
                  <a16:creationId xmlns:a16="http://schemas.microsoft.com/office/drawing/2014/main" id="{2C5189F1-A1A0-5B96-5E48-36D51E2DFF8B}"/>
                </a:ext>
              </a:extLst>
            </p:cNvPr>
            <p:cNvSpPr/>
            <p:nvPr/>
          </p:nvSpPr>
          <p:spPr>
            <a:xfrm>
              <a:off x="1730021" y="2947661"/>
              <a:ext cx="3563276" cy="2374027"/>
            </a:xfrm>
            <a:prstGeom prst="roundRect">
              <a:avLst>
                <a:gd name="adj" fmla="val 13597"/>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5">
              <a:extLst>
                <a:ext uri="{FF2B5EF4-FFF2-40B4-BE49-F238E27FC236}">
                  <a16:creationId xmlns:a16="http://schemas.microsoft.com/office/drawing/2014/main" id="{0D6F73EF-DBCA-2E4D-B8CD-D4C6300616A3}"/>
                </a:ext>
              </a:extLst>
            </p:cNvPr>
            <p:cNvSpPr txBox="1">
              <a:spLocks noChangeArrowheads="1"/>
            </p:cNvSpPr>
            <p:nvPr/>
          </p:nvSpPr>
          <p:spPr bwMode="auto">
            <a:xfrm>
              <a:off x="2089249" y="3295694"/>
              <a:ext cx="2844820" cy="1677960"/>
            </a:xfrm>
            <a:prstGeom prst="rect">
              <a:avLst/>
            </a:prstGeom>
            <a:noFill/>
            <a:ln>
              <a:noFill/>
            </a:ln>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spcBef>
                  <a:spcPct val="50000"/>
                </a:spcBef>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哈尔滨市环境监测中心工作人员正在采集松花江水样。</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30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多名监测人员每半个小时就采样一次进行化验（</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2005.11.14 </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，发生在</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11</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月</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13</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日的吉林省吉林市吉化爆炸案） </a:t>
              </a:r>
            </a:p>
          </p:txBody>
        </p:sp>
      </p:grpSp>
      <p:pic>
        <p:nvPicPr>
          <p:cNvPr id="8" name="图片 7">
            <a:extLst>
              <a:ext uri="{FF2B5EF4-FFF2-40B4-BE49-F238E27FC236}">
                <a16:creationId xmlns:a16="http://schemas.microsoft.com/office/drawing/2014/main" id="{CD133ED4-1EE2-1E33-069E-6CF56CA3291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62302" y="1796815"/>
            <a:ext cx="4418315" cy="4418315"/>
          </a:xfrm>
          <a:prstGeom prst="rect">
            <a:avLst/>
          </a:prstGeom>
        </p:spPr>
      </p:pic>
    </p:spTree>
    <p:extLst>
      <p:ext uri="{BB962C8B-B14F-4D97-AF65-F5344CB8AC3E}">
        <p14:creationId xmlns:p14="http://schemas.microsoft.com/office/powerpoint/2010/main" val="335780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a:extLst>
              <a:ext uri="{FF2B5EF4-FFF2-40B4-BE49-F238E27FC236}">
                <a16:creationId xmlns:a16="http://schemas.microsoft.com/office/drawing/2014/main" id="{A58A5F27-6620-533C-4A8A-A91DD64486D1}"/>
              </a:ext>
            </a:extLst>
          </p:cNvPr>
          <p:cNvGrpSpPr/>
          <p:nvPr/>
        </p:nvGrpSpPr>
        <p:grpSpPr>
          <a:xfrm>
            <a:off x="3250840" y="2347822"/>
            <a:ext cx="5984248" cy="4033100"/>
            <a:chOff x="2776532" y="2166078"/>
            <a:chExt cx="5984248" cy="4033100"/>
          </a:xfrm>
        </p:grpSpPr>
        <p:sp>
          <p:nvSpPr>
            <p:cNvPr id="7" name="矩形 6">
              <a:extLst>
                <a:ext uri="{FF2B5EF4-FFF2-40B4-BE49-F238E27FC236}">
                  <a16:creationId xmlns:a16="http://schemas.microsoft.com/office/drawing/2014/main" id="{4D524FD4-23D7-D878-6D3C-044264FAEC19}"/>
                </a:ext>
              </a:extLst>
            </p:cNvPr>
            <p:cNvSpPr/>
            <p:nvPr/>
          </p:nvSpPr>
          <p:spPr>
            <a:xfrm>
              <a:off x="4329110" y="2166078"/>
              <a:ext cx="2879092" cy="492054"/>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研究性监测</a:t>
              </a:r>
            </a:p>
          </p:txBody>
        </p:sp>
        <p:sp>
          <p:nvSpPr>
            <p:cNvPr id="8" name="矩形 7">
              <a:extLst>
                <a:ext uri="{FF2B5EF4-FFF2-40B4-BE49-F238E27FC236}">
                  <a16:creationId xmlns:a16="http://schemas.microsoft.com/office/drawing/2014/main" id="{EE502338-2CE6-C731-23D3-758310761366}"/>
                </a:ext>
              </a:extLst>
            </p:cNvPr>
            <p:cNvSpPr/>
            <p:nvPr/>
          </p:nvSpPr>
          <p:spPr>
            <a:xfrm>
              <a:off x="2776532" y="3287092"/>
              <a:ext cx="1552578" cy="481588"/>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环境本底值</a:t>
              </a:r>
            </a:p>
          </p:txBody>
        </p:sp>
        <p:sp>
          <p:nvSpPr>
            <p:cNvPr id="9" name="矩形 8">
              <a:extLst>
                <a:ext uri="{FF2B5EF4-FFF2-40B4-BE49-F238E27FC236}">
                  <a16:creationId xmlns:a16="http://schemas.microsoft.com/office/drawing/2014/main" id="{6A74CF71-F22B-75F8-1CF4-367273447CD8}"/>
                </a:ext>
              </a:extLst>
            </p:cNvPr>
            <p:cNvSpPr/>
            <p:nvPr/>
          </p:nvSpPr>
          <p:spPr>
            <a:xfrm>
              <a:off x="4992366" y="3297559"/>
              <a:ext cx="1552578" cy="481588"/>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影响健康</a:t>
              </a:r>
            </a:p>
          </p:txBody>
        </p:sp>
        <p:sp>
          <p:nvSpPr>
            <p:cNvPr id="10" name="矩形 9">
              <a:extLst>
                <a:ext uri="{FF2B5EF4-FFF2-40B4-BE49-F238E27FC236}">
                  <a16:creationId xmlns:a16="http://schemas.microsoft.com/office/drawing/2014/main" id="{98CE7A7B-F0F2-8E0D-5025-A3BAD34D2CFF}"/>
                </a:ext>
              </a:extLst>
            </p:cNvPr>
            <p:cNvSpPr/>
            <p:nvPr/>
          </p:nvSpPr>
          <p:spPr>
            <a:xfrm>
              <a:off x="7208202" y="3291352"/>
              <a:ext cx="1552578" cy="481588"/>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监测科研</a:t>
              </a:r>
            </a:p>
          </p:txBody>
        </p:sp>
        <p:sp>
          <p:nvSpPr>
            <p:cNvPr id="11" name="矩形 10">
              <a:extLst>
                <a:ext uri="{FF2B5EF4-FFF2-40B4-BE49-F238E27FC236}">
                  <a16:creationId xmlns:a16="http://schemas.microsoft.com/office/drawing/2014/main" id="{F938C12B-B859-0B47-0320-E4A56BDB84DF}"/>
                </a:ext>
              </a:extLst>
            </p:cNvPr>
            <p:cNvSpPr/>
            <p:nvPr/>
          </p:nvSpPr>
          <p:spPr>
            <a:xfrm>
              <a:off x="7208202" y="4538806"/>
              <a:ext cx="1552578" cy="1544320"/>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标准化</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质量保证</a:t>
              </a:r>
            </a:p>
          </p:txBody>
        </p:sp>
        <p:sp>
          <p:nvSpPr>
            <p:cNvPr id="12" name="矩形 11">
              <a:extLst>
                <a:ext uri="{FF2B5EF4-FFF2-40B4-BE49-F238E27FC236}">
                  <a16:creationId xmlns:a16="http://schemas.microsoft.com/office/drawing/2014/main" id="{64F079E0-8728-6CD5-7BD4-10E384D5228A}"/>
                </a:ext>
              </a:extLst>
            </p:cNvPr>
            <p:cNvSpPr/>
            <p:nvPr/>
          </p:nvSpPr>
          <p:spPr>
            <a:xfrm>
              <a:off x="2776532" y="4184676"/>
              <a:ext cx="587378" cy="984050"/>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背</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景</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值</a:t>
              </a:r>
            </a:p>
          </p:txBody>
        </p:sp>
        <p:sp>
          <p:nvSpPr>
            <p:cNvPr id="13" name="矩形 12">
              <a:extLst>
                <a:ext uri="{FF2B5EF4-FFF2-40B4-BE49-F238E27FC236}">
                  <a16:creationId xmlns:a16="http://schemas.microsoft.com/office/drawing/2014/main" id="{F3ADC5BE-EEF7-0A03-817A-ADA6D7243D18}"/>
                </a:ext>
              </a:extLst>
            </p:cNvPr>
            <p:cNvSpPr/>
            <p:nvPr/>
          </p:nvSpPr>
          <p:spPr>
            <a:xfrm>
              <a:off x="3741732" y="4184676"/>
              <a:ext cx="587378" cy="984050"/>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变</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化</a:t>
              </a:r>
            </a:p>
          </p:txBody>
        </p:sp>
        <p:grpSp>
          <p:nvGrpSpPr>
            <p:cNvPr id="19" name="组合 18">
              <a:extLst>
                <a:ext uri="{FF2B5EF4-FFF2-40B4-BE49-F238E27FC236}">
                  <a16:creationId xmlns:a16="http://schemas.microsoft.com/office/drawing/2014/main" id="{65D1D8C3-132E-BA77-8EC6-12EBC8FA6335}"/>
                </a:ext>
              </a:extLst>
            </p:cNvPr>
            <p:cNvGrpSpPr/>
            <p:nvPr/>
          </p:nvGrpSpPr>
          <p:grpSpPr>
            <a:xfrm>
              <a:off x="4812654" y="5213445"/>
              <a:ext cx="1932302" cy="985733"/>
              <a:chOff x="4706932" y="5167043"/>
              <a:chExt cx="1932302" cy="985733"/>
            </a:xfrm>
          </p:grpSpPr>
          <p:sp>
            <p:nvSpPr>
              <p:cNvPr id="14" name="矩形 13">
                <a:extLst>
                  <a:ext uri="{FF2B5EF4-FFF2-40B4-BE49-F238E27FC236}">
                    <a16:creationId xmlns:a16="http://schemas.microsoft.com/office/drawing/2014/main" id="{DFA6A83A-BA3B-323A-CBA8-106ADED92541}"/>
                  </a:ext>
                </a:extLst>
              </p:cNvPr>
              <p:cNvSpPr/>
              <p:nvPr/>
            </p:nvSpPr>
            <p:spPr>
              <a:xfrm>
                <a:off x="4706932" y="5168726"/>
                <a:ext cx="587378" cy="984050"/>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阈</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值</a:t>
                </a:r>
              </a:p>
            </p:txBody>
          </p:sp>
          <p:sp>
            <p:nvSpPr>
              <p:cNvPr id="15" name="矩形 14">
                <a:extLst>
                  <a:ext uri="{FF2B5EF4-FFF2-40B4-BE49-F238E27FC236}">
                    <a16:creationId xmlns:a16="http://schemas.microsoft.com/office/drawing/2014/main" id="{F71C1DA8-7390-2CDB-5379-21B76C7F55D5}"/>
                  </a:ext>
                </a:extLst>
              </p:cNvPr>
              <p:cNvSpPr/>
              <p:nvPr/>
            </p:nvSpPr>
            <p:spPr>
              <a:xfrm>
                <a:off x="5370189" y="5167043"/>
                <a:ext cx="587378" cy="984050"/>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靶</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器</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官</a:t>
                </a:r>
              </a:p>
            </p:txBody>
          </p:sp>
          <p:sp>
            <p:nvSpPr>
              <p:cNvPr id="16" name="矩形 15">
                <a:extLst>
                  <a:ext uri="{FF2B5EF4-FFF2-40B4-BE49-F238E27FC236}">
                    <a16:creationId xmlns:a16="http://schemas.microsoft.com/office/drawing/2014/main" id="{FC2A1009-61D6-B3D8-C83E-9339A38FD5D9}"/>
                  </a:ext>
                </a:extLst>
              </p:cNvPr>
              <p:cNvSpPr/>
              <p:nvPr/>
            </p:nvSpPr>
            <p:spPr>
              <a:xfrm>
                <a:off x="6051856" y="5167043"/>
                <a:ext cx="587378" cy="984050"/>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归</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转</a:t>
                </a:r>
              </a:p>
            </p:txBody>
          </p:sp>
        </p:grpSp>
        <p:sp>
          <p:nvSpPr>
            <p:cNvPr id="17" name="矩形 16">
              <a:extLst>
                <a:ext uri="{FF2B5EF4-FFF2-40B4-BE49-F238E27FC236}">
                  <a16:creationId xmlns:a16="http://schemas.microsoft.com/office/drawing/2014/main" id="{0469A171-BD1F-CFF0-0963-C4D37C694F4E}"/>
                </a:ext>
              </a:extLst>
            </p:cNvPr>
            <p:cNvSpPr/>
            <p:nvPr/>
          </p:nvSpPr>
          <p:spPr>
            <a:xfrm>
              <a:off x="2776532" y="5583008"/>
              <a:ext cx="1552578" cy="481588"/>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区域承载力</a:t>
              </a:r>
            </a:p>
          </p:txBody>
        </p:sp>
        <p:sp>
          <p:nvSpPr>
            <p:cNvPr id="18" name="矩形 17">
              <a:extLst>
                <a:ext uri="{FF2B5EF4-FFF2-40B4-BE49-F238E27FC236}">
                  <a16:creationId xmlns:a16="http://schemas.microsoft.com/office/drawing/2014/main" id="{DE8DE534-1E2F-21BD-7CB1-085CF215F8C7}"/>
                </a:ext>
              </a:extLst>
            </p:cNvPr>
            <p:cNvSpPr/>
            <p:nvPr/>
          </p:nvSpPr>
          <p:spPr>
            <a:xfrm>
              <a:off x="4992366" y="4119799"/>
              <a:ext cx="1552578" cy="481588"/>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环境毒理学</a:t>
              </a:r>
            </a:p>
          </p:txBody>
        </p:sp>
        <p:cxnSp>
          <p:nvCxnSpPr>
            <p:cNvPr id="21" name="连接符: 肘形 20">
              <a:extLst>
                <a:ext uri="{FF2B5EF4-FFF2-40B4-BE49-F238E27FC236}">
                  <a16:creationId xmlns:a16="http://schemas.microsoft.com/office/drawing/2014/main" id="{72906DD6-BA60-6A98-252A-C282B00FC789}"/>
                </a:ext>
              </a:extLst>
            </p:cNvPr>
            <p:cNvCxnSpPr>
              <a:stCxn id="7" idx="2"/>
              <a:endCxn id="10" idx="0"/>
            </p:cNvCxnSpPr>
            <p:nvPr/>
          </p:nvCxnSpPr>
          <p:spPr>
            <a:xfrm rot="16200000" flipH="1">
              <a:off x="6559963" y="1866824"/>
              <a:ext cx="633220" cy="2215835"/>
            </a:xfrm>
            <a:prstGeom prst="bentConnector3">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连接符: 肘形 22">
              <a:extLst>
                <a:ext uri="{FF2B5EF4-FFF2-40B4-BE49-F238E27FC236}">
                  <a16:creationId xmlns:a16="http://schemas.microsoft.com/office/drawing/2014/main" id="{1C450B4F-9FA3-4752-B160-AA8DFB96B10E}"/>
                </a:ext>
              </a:extLst>
            </p:cNvPr>
            <p:cNvCxnSpPr>
              <a:stCxn id="7" idx="2"/>
              <a:endCxn id="8" idx="0"/>
            </p:cNvCxnSpPr>
            <p:nvPr/>
          </p:nvCxnSpPr>
          <p:spPr>
            <a:xfrm rot="5400000">
              <a:off x="4346259" y="1864695"/>
              <a:ext cx="628960" cy="2215835"/>
            </a:xfrm>
            <a:prstGeom prst="bentConnector3">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a:extLst>
                <a:ext uri="{FF2B5EF4-FFF2-40B4-BE49-F238E27FC236}">
                  <a16:creationId xmlns:a16="http://schemas.microsoft.com/office/drawing/2014/main" id="{D9FC4208-ECE4-E224-21B8-684F4D32D507}"/>
                </a:ext>
              </a:extLst>
            </p:cNvPr>
            <p:cNvCxnSpPr>
              <a:stCxn id="7" idx="2"/>
              <a:endCxn id="9" idx="0"/>
            </p:cNvCxnSpPr>
            <p:nvPr/>
          </p:nvCxnSpPr>
          <p:spPr>
            <a:xfrm flipH="1">
              <a:off x="5768655" y="2658132"/>
              <a:ext cx="1" cy="639427"/>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a:extLst>
                <a:ext uri="{FF2B5EF4-FFF2-40B4-BE49-F238E27FC236}">
                  <a16:creationId xmlns:a16="http://schemas.microsoft.com/office/drawing/2014/main" id="{7F99E746-1619-2B25-A106-4119EDFEBD02}"/>
                </a:ext>
              </a:extLst>
            </p:cNvPr>
            <p:cNvCxnSpPr>
              <a:stCxn id="9" idx="2"/>
              <a:endCxn id="18" idx="0"/>
            </p:cNvCxnSpPr>
            <p:nvPr/>
          </p:nvCxnSpPr>
          <p:spPr>
            <a:xfrm>
              <a:off x="5768655" y="3779147"/>
              <a:ext cx="0" cy="340652"/>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a:extLst>
                <a:ext uri="{FF2B5EF4-FFF2-40B4-BE49-F238E27FC236}">
                  <a16:creationId xmlns:a16="http://schemas.microsoft.com/office/drawing/2014/main" id="{43F9D662-A481-A0CA-D0DE-8A0CADE1231A}"/>
                </a:ext>
              </a:extLst>
            </p:cNvPr>
            <p:cNvCxnSpPr>
              <a:stCxn id="10" idx="2"/>
              <a:endCxn id="11" idx="0"/>
            </p:cNvCxnSpPr>
            <p:nvPr/>
          </p:nvCxnSpPr>
          <p:spPr>
            <a:xfrm>
              <a:off x="7984491" y="3772940"/>
              <a:ext cx="0" cy="765866"/>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a:extLst>
                <a:ext uri="{FF2B5EF4-FFF2-40B4-BE49-F238E27FC236}">
                  <a16:creationId xmlns:a16="http://schemas.microsoft.com/office/drawing/2014/main" id="{ACBBAF66-6624-9C81-AFA9-9F7944CE1E55}"/>
                </a:ext>
              </a:extLst>
            </p:cNvPr>
            <p:cNvCxnSpPr>
              <a:stCxn id="18" idx="2"/>
              <a:endCxn id="15" idx="0"/>
            </p:cNvCxnSpPr>
            <p:nvPr/>
          </p:nvCxnSpPr>
          <p:spPr>
            <a:xfrm>
              <a:off x="5768655" y="4601387"/>
              <a:ext cx="945" cy="612058"/>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id="{736668A3-0B3B-EB67-F43A-C3B0575C691E}"/>
                </a:ext>
              </a:extLst>
            </p:cNvPr>
            <p:cNvCxnSpPr>
              <a:cxnSpLocks/>
            </p:cNvCxnSpPr>
            <p:nvPr/>
          </p:nvCxnSpPr>
          <p:spPr>
            <a:xfrm>
              <a:off x="3089523" y="3768680"/>
              <a:ext cx="473" cy="415996"/>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id="{DD145D8D-9863-3302-2B42-8FCAF601A5EA}"/>
                </a:ext>
              </a:extLst>
            </p:cNvPr>
            <p:cNvCxnSpPr/>
            <p:nvPr/>
          </p:nvCxnSpPr>
          <p:spPr>
            <a:xfrm>
              <a:off x="4063106" y="3779147"/>
              <a:ext cx="473" cy="415996"/>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a:extLst>
                <a:ext uri="{FF2B5EF4-FFF2-40B4-BE49-F238E27FC236}">
                  <a16:creationId xmlns:a16="http://schemas.microsoft.com/office/drawing/2014/main" id="{17DA190C-775A-B1EC-0CBD-024C9F877ED9}"/>
                </a:ext>
              </a:extLst>
            </p:cNvPr>
            <p:cNvCxnSpPr/>
            <p:nvPr/>
          </p:nvCxnSpPr>
          <p:spPr>
            <a:xfrm>
              <a:off x="3059122" y="5167869"/>
              <a:ext cx="473" cy="415996"/>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a:extLst>
                <a:ext uri="{FF2B5EF4-FFF2-40B4-BE49-F238E27FC236}">
                  <a16:creationId xmlns:a16="http://schemas.microsoft.com/office/drawing/2014/main" id="{6A917B15-C76D-00C2-3BA6-E46B3268B9ED}"/>
                </a:ext>
              </a:extLst>
            </p:cNvPr>
            <p:cNvCxnSpPr/>
            <p:nvPr/>
          </p:nvCxnSpPr>
          <p:spPr>
            <a:xfrm>
              <a:off x="4054723" y="5158259"/>
              <a:ext cx="473" cy="415996"/>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连接符: 肘形 38">
              <a:extLst>
                <a:ext uri="{FF2B5EF4-FFF2-40B4-BE49-F238E27FC236}">
                  <a16:creationId xmlns:a16="http://schemas.microsoft.com/office/drawing/2014/main" id="{7344714D-E098-DF93-F287-35BF861F7A45}"/>
                </a:ext>
              </a:extLst>
            </p:cNvPr>
            <p:cNvCxnSpPr>
              <a:stCxn id="18" idx="2"/>
              <a:endCxn id="16" idx="0"/>
            </p:cNvCxnSpPr>
            <p:nvPr/>
          </p:nvCxnSpPr>
          <p:spPr>
            <a:xfrm rot="16200000" flipH="1">
              <a:off x="5803932" y="4566110"/>
              <a:ext cx="612058" cy="682612"/>
            </a:xfrm>
            <a:prstGeom prst="bentConnector3">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连接符: 肘形 40">
              <a:extLst>
                <a:ext uri="{FF2B5EF4-FFF2-40B4-BE49-F238E27FC236}">
                  <a16:creationId xmlns:a16="http://schemas.microsoft.com/office/drawing/2014/main" id="{71DE25FA-FBEB-5DB5-8BE2-52FFC362D4F3}"/>
                </a:ext>
              </a:extLst>
            </p:cNvPr>
            <p:cNvCxnSpPr>
              <a:stCxn id="18" idx="2"/>
              <a:endCxn id="14" idx="0"/>
            </p:cNvCxnSpPr>
            <p:nvPr/>
          </p:nvCxnSpPr>
          <p:spPr>
            <a:xfrm rot="5400000">
              <a:off x="5130629" y="4577101"/>
              <a:ext cx="613741" cy="662312"/>
            </a:xfrm>
            <a:prstGeom prst="bentConnector3">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grpSp>
      <p:sp>
        <p:nvSpPr>
          <p:cNvPr id="43" name="Rectangle 5">
            <a:extLst>
              <a:ext uri="{FF2B5EF4-FFF2-40B4-BE49-F238E27FC236}">
                <a16:creationId xmlns:a16="http://schemas.microsoft.com/office/drawing/2014/main" id="{5B16EB83-A7D1-D92D-5E0F-E1149E1BC399}"/>
              </a:ext>
            </a:extLst>
          </p:cNvPr>
          <p:cNvSpPr>
            <a:spLocks noChangeArrowheads="1"/>
          </p:cNvSpPr>
          <p:nvPr/>
        </p:nvSpPr>
        <p:spPr bwMode="auto">
          <a:xfrm>
            <a:off x="1655120" y="1255412"/>
            <a:ext cx="8424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．研究性监测，</a:t>
            </a:r>
            <a:r>
              <a:rPr lang="zh-CN" altLang="en-US" sz="16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又称科研监测</a:t>
            </a:r>
            <a:r>
              <a:rPr lang="en-US" altLang="zh-CN" sz="16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(Scientific Monitoring)</a:t>
            </a:r>
          </a:p>
        </p:txBody>
      </p:sp>
      <p:sp>
        <p:nvSpPr>
          <p:cNvPr id="44" name="Text Box 4">
            <a:extLst>
              <a:ext uri="{FF2B5EF4-FFF2-40B4-BE49-F238E27FC236}">
                <a16:creationId xmlns:a16="http://schemas.microsoft.com/office/drawing/2014/main" id="{81392553-F924-E5A0-9582-179060401824}"/>
              </a:ext>
            </a:extLst>
          </p:cNvPr>
          <p:cNvSpPr txBox="1">
            <a:spLocks noChangeArrowheads="1"/>
          </p:cNvSpPr>
          <p:nvPr/>
        </p:nvSpPr>
        <p:spPr bwMode="auto">
          <a:xfrm>
            <a:off x="2066252" y="1711581"/>
            <a:ext cx="8353425" cy="320665"/>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p>
            <a:pPr>
              <a:lnSpc>
                <a:spcPct val="11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研究性监测是针对特定目的科学研究而进行的高层次的监测。这类研究往往要求多学科合作进行。 </a:t>
            </a:r>
          </a:p>
        </p:txBody>
      </p:sp>
    </p:spTree>
    <p:extLst>
      <p:ext uri="{BB962C8B-B14F-4D97-AF65-F5344CB8AC3E}">
        <p14:creationId xmlns:p14="http://schemas.microsoft.com/office/powerpoint/2010/main" val="3033663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circle(ou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heel(1)">
                                      <p:cBhvr>
                                        <p:cTn id="12"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0B8CD3A-CE67-0ABF-A1BB-0B4C8CA9AF6E}"/>
              </a:ext>
            </a:extLst>
          </p:cNvPr>
          <p:cNvPicPr>
            <a:picLocks noChangeAspect="1"/>
          </p:cNvPicPr>
          <p:nvPr/>
        </p:nvPicPr>
        <p:blipFill rotWithShape="1">
          <a:blip r:embed="rId2">
            <a:extLst>
              <a:ext uri="{28A0092B-C50C-407E-A947-70E740481C1C}">
                <a14:useLocalDpi xmlns:a14="http://schemas.microsoft.com/office/drawing/2010/main" val="0"/>
              </a:ext>
            </a:extLst>
          </a:blip>
          <a:srcRect l="4339" r="6772" b="2"/>
          <a:stretch/>
        </p:blipFill>
        <p:spPr>
          <a:xfrm flipH="1">
            <a:off x="0" y="0"/>
            <a:ext cx="12192000" cy="6858000"/>
          </a:xfrm>
          <a:prstGeom prst="rect">
            <a:avLst/>
          </a:prstGeom>
        </p:spPr>
      </p:pic>
      <p:grpSp>
        <p:nvGrpSpPr>
          <p:cNvPr id="56" name="组合 55">
            <a:extLst>
              <a:ext uri="{FF2B5EF4-FFF2-40B4-BE49-F238E27FC236}">
                <a16:creationId xmlns:a16="http://schemas.microsoft.com/office/drawing/2014/main" id="{AE9C700E-98EA-EBCD-52C7-63A9DE1E8038}"/>
              </a:ext>
            </a:extLst>
          </p:cNvPr>
          <p:cNvGrpSpPr/>
          <p:nvPr/>
        </p:nvGrpSpPr>
        <p:grpSpPr>
          <a:xfrm>
            <a:off x="617911" y="1442882"/>
            <a:ext cx="6604692" cy="3694347"/>
            <a:chOff x="617911" y="1596228"/>
            <a:chExt cx="6604692" cy="3694347"/>
          </a:xfrm>
        </p:grpSpPr>
        <p:sp>
          <p:nvSpPr>
            <p:cNvPr id="3" name="文本框 2">
              <a:extLst>
                <a:ext uri="{FF2B5EF4-FFF2-40B4-BE49-F238E27FC236}">
                  <a16:creationId xmlns:a16="http://schemas.microsoft.com/office/drawing/2014/main" id="{108D60F7-6CD2-3CC5-CD7C-B15F477D4E6B}"/>
                </a:ext>
              </a:extLst>
            </p:cNvPr>
            <p:cNvSpPr txBox="1"/>
            <p:nvPr/>
          </p:nvSpPr>
          <p:spPr>
            <a:xfrm>
              <a:off x="669761" y="1596228"/>
              <a:ext cx="2190023" cy="2092881"/>
            </a:xfrm>
            <a:prstGeom prst="rect">
              <a:avLst/>
            </a:prstGeom>
            <a:noFill/>
          </p:spPr>
          <p:txBody>
            <a:bodyPr wrap="none" rtlCol="0">
              <a:spAutoFit/>
            </a:bodyPr>
            <a:lstStyle/>
            <a:p>
              <a:r>
                <a:rPr lang="en-US" altLang="zh-CN"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03</a:t>
              </a:r>
              <a:endParaRPr lang="zh-CN" altLang="en-US"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54" name="文本框 53">
              <a:extLst>
                <a:ext uri="{FF2B5EF4-FFF2-40B4-BE49-F238E27FC236}">
                  <a16:creationId xmlns:a16="http://schemas.microsoft.com/office/drawing/2014/main" id="{35C732C9-3D67-9655-83AF-A10CDA438D34}"/>
                </a:ext>
              </a:extLst>
            </p:cNvPr>
            <p:cNvSpPr txBox="1"/>
            <p:nvPr/>
          </p:nvSpPr>
          <p:spPr>
            <a:xfrm>
              <a:off x="617911" y="3720915"/>
              <a:ext cx="6604692" cy="1569660"/>
            </a:xfrm>
            <a:prstGeom prst="rect">
              <a:avLst/>
            </a:prstGeom>
            <a:noFill/>
          </p:spPr>
          <p:txBody>
            <a:bodyPr wrap="square">
              <a:spAutoFit/>
            </a:bodyPr>
            <a:lstStyle/>
            <a:p>
              <a:r>
                <a:rPr lang="zh-CN" altLang="en-US" sz="48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环境监测特点和环境监测技术概述 </a:t>
              </a:r>
            </a:p>
          </p:txBody>
        </p:sp>
        <p:sp>
          <p:nvSpPr>
            <p:cNvPr id="55" name="矩形 54">
              <a:extLst>
                <a:ext uri="{FF2B5EF4-FFF2-40B4-BE49-F238E27FC236}">
                  <a16:creationId xmlns:a16="http://schemas.microsoft.com/office/drawing/2014/main" id="{69A1053D-AFD4-197F-A8B0-582952C9B2FA}"/>
                </a:ext>
              </a:extLst>
            </p:cNvPr>
            <p:cNvSpPr/>
            <p:nvPr/>
          </p:nvSpPr>
          <p:spPr>
            <a:xfrm>
              <a:off x="846246" y="3429000"/>
              <a:ext cx="1647056" cy="154766"/>
            </a:xfrm>
            <a:prstGeom prst="rect">
              <a:avLst/>
            </a:prstGeom>
            <a:gradFill flip="none" rotWithShape="1">
              <a:gsLst>
                <a:gs pos="0">
                  <a:schemeClr val="bg1"/>
                </a:gs>
                <a:gs pos="100000">
                  <a:srgbClr val="72A9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7">
            <a:extLst>
              <a:ext uri="{FF2B5EF4-FFF2-40B4-BE49-F238E27FC236}">
                <a16:creationId xmlns:a16="http://schemas.microsoft.com/office/drawing/2014/main" id="{C736087B-AD06-EF0E-8935-7EBFAF56D0A8}"/>
              </a:ext>
            </a:extLst>
          </p:cNvPr>
          <p:cNvSpPr txBox="1"/>
          <p:nvPr/>
        </p:nvSpPr>
        <p:spPr>
          <a:xfrm>
            <a:off x="666606" y="5332700"/>
            <a:ext cx="4699786" cy="523220"/>
          </a:xfrm>
          <a:prstGeom prst="rect">
            <a:avLst/>
          </a:prstGeom>
          <a:noFill/>
        </p:spPr>
        <p:txBody>
          <a:bodyPr wrap="square">
            <a:spAutoFit/>
          </a:bodyPr>
          <a:lstStyle/>
          <a:p>
            <a:r>
              <a:rPr lang="en-US" altLang="zh-CN" sz="1400" b="0" i="0" dirty="0">
                <a:effectLst/>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Consideration about some problems of environmental monitoring</a:t>
            </a:r>
            <a:endParaRPr lang="zh-CN" altLang="en-US" sz="1400" dirty="0">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61" name="文本框 60">
            <a:extLst>
              <a:ext uri="{FF2B5EF4-FFF2-40B4-BE49-F238E27FC236}">
                <a16:creationId xmlns:a16="http://schemas.microsoft.com/office/drawing/2014/main" id="{0ACCC0BD-3C3C-60F8-D107-16A3C53FF78E}"/>
              </a:ext>
            </a:extLst>
          </p:cNvPr>
          <p:cNvSpPr txBox="1"/>
          <p:nvPr/>
        </p:nvSpPr>
        <p:spPr>
          <a:xfrm>
            <a:off x="296067" y="341830"/>
            <a:ext cx="2344667" cy="369332"/>
          </a:xfrm>
          <a:prstGeom prst="rect">
            <a:avLst/>
          </a:prstGeom>
          <a:noFill/>
        </p:spPr>
        <p:txBody>
          <a:bodyPr wrap="square" rtlCol="0">
            <a:spAutoFit/>
          </a:bodyPr>
          <a:lstStyle/>
          <a:p>
            <a:pPr algn="dist"/>
            <a:r>
              <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保护地球从我做起</a:t>
            </a:r>
          </a:p>
        </p:txBody>
      </p:sp>
    </p:spTree>
    <p:extLst>
      <p:ext uri="{BB962C8B-B14F-4D97-AF65-F5344CB8AC3E}">
        <p14:creationId xmlns:p14="http://schemas.microsoft.com/office/powerpoint/2010/main" val="243984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1)">
                                      <p:cBhvr>
                                        <p:cTn id="7" dur="2000"/>
                                        <p:tgtEl>
                                          <p:spTgt spid="5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wheel(1)">
                                      <p:cBhvr>
                                        <p:cTn id="10"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a:extLst>
              <a:ext uri="{FF2B5EF4-FFF2-40B4-BE49-F238E27FC236}">
                <a16:creationId xmlns:a16="http://schemas.microsoft.com/office/drawing/2014/main" id="{B6BEFCD4-BD97-102A-BA44-24F9B87C4942}"/>
              </a:ext>
            </a:extLst>
          </p:cNvPr>
          <p:cNvGrpSpPr/>
          <p:nvPr/>
        </p:nvGrpSpPr>
        <p:grpSpPr>
          <a:xfrm>
            <a:off x="1480932" y="1361538"/>
            <a:ext cx="8172333" cy="581144"/>
            <a:chOff x="1526368" y="2326006"/>
            <a:chExt cx="8172333" cy="581144"/>
          </a:xfrm>
        </p:grpSpPr>
        <p:pic>
          <p:nvPicPr>
            <p:cNvPr id="6" name="图片 5">
              <a:extLst>
                <a:ext uri="{FF2B5EF4-FFF2-40B4-BE49-F238E27FC236}">
                  <a16:creationId xmlns:a16="http://schemas.microsoft.com/office/drawing/2014/main" id="{A052BD93-7B71-C620-362E-277C1D057E92}"/>
                </a:ext>
              </a:extLst>
            </p:cNvPr>
            <p:cNvPicPr>
              <a:picLocks noChangeAspect="1"/>
            </p:cNvPicPr>
            <p:nvPr/>
          </p:nvPicPr>
          <p:blipFill rotWithShape="1">
            <a:blip r:embed="rId2">
              <a:extLst>
                <a:ext uri="{28A0092B-C50C-407E-A947-70E740481C1C}">
                  <a14:useLocalDpi xmlns:a14="http://schemas.microsoft.com/office/drawing/2010/main" val="0"/>
                </a:ext>
              </a:extLst>
            </a:blip>
            <a:srcRect l="54514" t="70725" r="25424" b="7246"/>
            <a:stretch/>
          </p:blipFill>
          <p:spPr>
            <a:xfrm>
              <a:off x="1526368" y="2326006"/>
              <a:ext cx="705676" cy="581144"/>
            </a:xfrm>
            <a:prstGeom prst="rect">
              <a:avLst/>
            </a:prstGeom>
          </p:spPr>
        </p:pic>
        <p:sp>
          <p:nvSpPr>
            <p:cNvPr id="8" name="文本框 7">
              <a:extLst>
                <a:ext uri="{FF2B5EF4-FFF2-40B4-BE49-F238E27FC236}">
                  <a16:creationId xmlns:a16="http://schemas.microsoft.com/office/drawing/2014/main" id="{8356AA3E-7D51-5D4D-69CB-26C418502562}"/>
                </a:ext>
              </a:extLst>
            </p:cNvPr>
            <p:cNvSpPr txBox="1"/>
            <p:nvPr/>
          </p:nvSpPr>
          <p:spPr>
            <a:xfrm>
              <a:off x="2325286" y="2423428"/>
              <a:ext cx="7373415" cy="483722"/>
            </a:xfrm>
            <a:prstGeom prst="rect">
              <a:avLst/>
            </a:prstGeom>
            <a:noFill/>
          </p:spPr>
          <p:txBody>
            <a:bodyPr wrap="square">
              <a:spAutoFit/>
            </a:bodyPr>
            <a:lstStyle/>
            <a:p>
              <a:pPr>
                <a:lnSpc>
                  <a:spcPct val="110000"/>
                </a:lnSpc>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一、环境监测的发展</a:t>
              </a:r>
              <a:r>
                <a:rPr lang="en-US" altLang="zh-CN"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(Development</a:t>
              </a:r>
              <a:r>
                <a:rPr lang="en-US" altLang="zh-CN" b="1"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 </a:t>
              </a:r>
              <a:r>
                <a:rPr lang="en-US" altLang="zh-CN"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of Environmental Monitoring )</a:t>
              </a:r>
              <a:r>
                <a:rPr lang="en-US" altLang="zh-CN" b="1"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 </a:t>
              </a:r>
              <a:endParaRPr lang="en-US" altLang="zh-CN"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grpSp>
      <p:graphicFrame>
        <p:nvGraphicFramePr>
          <p:cNvPr id="20" name="表格 5">
            <a:extLst>
              <a:ext uri="{FF2B5EF4-FFF2-40B4-BE49-F238E27FC236}">
                <a16:creationId xmlns:a16="http://schemas.microsoft.com/office/drawing/2014/main" id="{526D1667-370E-5CBC-8471-96CBCBF0F84D}"/>
              </a:ext>
            </a:extLst>
          </p:cNvPr>
          <p:cNvGraphicFramePr>
            <a:graphicFrameLocks noGrp="1"/>
          </p:cNvGraphicFramePr>
          <p:nvPr>
            <p:extLst>
              <p:ext uri="{D42A27DB-BD31-4B8C-83A1-F6EECF244321}">
                <p14:modId xmlns:p14="http://schemas.microsoft.com/office/powerpoint/2010/main" val="2555820660"/>
              </p:ext>
            </p:extLst>
          </p:nvPr>
        </p:nvGraphicFramePr>
        <p:xfrm>
          <a:off x="1567542" y="2342548"/>
          <a:ext cx="8860025" cy="3411488"/>
        </p:xfrm>
        <a:graphic>
          <a:graphicData uri="http://schemas.openxmlformats.org/drawingml/2006/table">
            <a:tbl>
              <a:tblPr firstRow="1" bandRow="1">
                <a:effectLst>
                  <a:outerShdw blurRad="63500" sx="102000" sy="102000" algn="ctr" rotWithShape="0">
                    <a:schemeClr val="bg1">
                      <a:lumMod val="50000"/>
                      <a:alpha val="40000"/>
                    </a:schemeClr>
                  </a:outerShdw>
                </a:effectLst>
                <a:tableStyleId>{93296810-A885-4BE3-A3E7-6D5BEEA58F35}</a:tableStyleId>
              </a:tblPr>
              <a:tblGrid>
                <a:gridCol w="1283569">
                  <a:extLst>
                    <a:ext uri="{9D8B030D-6E8A-4147-A177-3AD203B41FA5}">
                      <a16:colId xmlns:a16="http://schemas.microsoft.com/office/drawing/2014/main" val="282662453"/>
                    </a:ext>
                  </a:extLst>
                </a:gridCol>
                <a:gridCol w="5448763">
                  <a:extLst>
                    <a:ext uri="{9D8B030D-6E8A-4147-A177-3AD203B41FA5}">
                      <a16:colId xmlns:a16="http://schemas.microsoft.com/office/drawing/2014/main" val="3328301416"/>
                    </a:ext>
                  </a:extLst>
                </a:gridCol>
                <a:gridCol w="2127693">
                  <a:extLst>
                    <a:ext uri="{9D8B030D-6E8A-4147-A177-3AD203B41FA5}">
                      <a16:colId xmlns:a16="http://schemas.microsoft.com/office/drawing/2014/main" val="2105043655"/>
                    </a:ext>
                  </a:extLst>
                </a:gridCol>
              </a:tblGrid>
              <a:tr h="293547">
                <a:tc>
                  <a:txBody>
                    <a:bodyPr/>
                    <a:lstStyle/>
                    <a:p>
                      <a:pPr algn="ctr">
                        <a:lnSpc>
                          <a:spcPct val="125000"/>
                        </a:lnSpc>
                      </a:pPr>
                      <a:r>
                        <a:rPr lang="zh-CN" altLang="en-US" sz="1600" b="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阶段名称</a:t>
                      </a:r>
                    </a:p>
                  </a:txBody>
                  <a:tcPr anchor="ctr">
                    <a:solidFill>
                      <a:srgbClr val="72A900"/>
                    </a:solidFill>
                  </a:tcPr>
                </a:tc>
                <a:tc>
                  <a:txBody>
                    <a:bodyPr/>
                    <a:lstStyle/>
                    <a:p>
                      <a:pPr algn="ctr">
                        <a:lnSpc>
                          <a:spcPct val="125000"/>
                        </a:lnSpc>
                      </a:pPr>
                      <a:r>
                        <a:rPr lang="zh-CN" altLang="en-US" sz="1600" b="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特点</a:t>
                      </a:r>
                    </a:p>
                  </a:txBody>
                  <a:tcPr anchor="ctr">
                    <a:solidFill>
                      <a:srgbClr val="72A900"/>
                    </a:solidFill>
                  </a:tcPr>
                </a:tc>
                <a:tc>
                  <a:txBody>
                    <a:bodyPr/>
                    <a:lstStyle/>
                    <a:p>
                      <a:pPr algn="ctr">
                        <a:lnSpc>
                          <a:spcPct val="125000"/>
                        </a:lnSpc>
                      </a:pPr>
                      <a:r>
                        <a:rPr lang="zh-CN" altLang="en-US" sz="1600" b="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时间</a:t>
                      </a:r>
                    </a:p>
                  </a:txBody>
                  <a:tcPr anchor="ctr">
                    <a:solidFill>
                      <a:srgbClr val="72A900"/>
                    </a:solidFill>
                  </a:tcPr>
                </a:tc>
                <a:extLst>
                  <a:ext uri="{0D108BD9-81ED-4DB2-BD59-A6C34878D82A}">
                    <a16:rowId xmlns:a16="http://schemas.microsoft.com/office/drawing/2014/main" val="870330982"/>
                  </a:ext>
                </a:extLst>
              </a:tr>
              <a:tr h="888029">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被动监测</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污染监测</a:t>
                      </a: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监测方式</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定时、定点、手工采样带回实验室、化学分析</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监测项目</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针对发现重大污染的化学污染物</a:t>
                      </a: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国外</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—20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世纪</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50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年代</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中国</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同时期</a:t>
                      </a:r>
                    </a:p>
                  </a:txBody>
                  <a:tcPr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8833675"/>
                  </a:ext>
                </a:extLst>
              </a:tr>
              <a:tr h="920079">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主动监测</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目的监测</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监测方式</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定时、定点、手工采样带回实验室、化学分析</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监测项目</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针对发现重大污染的化学污染物</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国外</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—20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世纪</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70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年代</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中国</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1979</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和</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1980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年加入</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1602248"/>
                  </a:ext>
                </a:extLst>
              </a:tr>
              <a:tr h="1226126">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自动监测</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污染防治监测</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监测方式</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遥感、遥测技术</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计算机技术。卫星遥监测有线或无线传输技术的数据信息的中心控制</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计算机处理作成污染势态、浓度分布图</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监测项目</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预测预报未来环境质量</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发布指令、通告并采取保护措施</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国外</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—20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世纪</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80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年代</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中国</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同时期</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27061254"/>
                  </a:ext>
                </a:extLst>
              </a:tr>
            </a:tbl>
          </a:graphicData>
        </a:graphic>
      </p:graphicFrame>
    </p:spTree>
    <p:extLst>
      <p:ext uri="{BB962C8B-B14F-4D97-AF65-F5344CB8AC3E}">
        <p14:creationId xmlns:p14="http://schemas.microsoft.com/office/powerpoint/2010/main" val="194472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20CFEFF6-067D-7EAE-201B-863C83342967}"/>
              </a:ext>
            </a:extLst>
          </p:cNvPr>
          <p:cNvGrpSpPr/>
          <p:nvPr/>
        </p:nvGrpSpPr>
        <p:grpSpPr>
          <a:xfrm>
            <a:off x="1480932" y="1361538"/>
            <a:ext cx="8172333" cy="581144"/>
            <a:chOff x="1526368" y="2326006"/>
            <a:chExt cx="8172333" cy="581144"/>
          </a:xfrm>
        </p:grpSpPr>
        <p:pic>
          <p:nvPicPr>
            <p:cNvPr id="6" name="图片 5">
              <a:extLst>
                <a:ext uri="{FF2B5EF4-FFF2-40B4-BE49-F238E27FC236}">
                  <a16:creationId xmlns:a16="http://schemas.microsoft.com/office/drawing/2014/main" id="{D5732579-0611-DD6B-D9C8-900A6A90974A}"/>
                </a:ext>
              </a:extLst>
            </p:cNvPr>
            <p:cNvPicPr>
              <a:picLocks noChangeAspect="1"/>
            </p:cNvPicPr>
            <p:nvPr/>
          </p:nvPicPr>
          <p:blipFill rotWithShape="1">
            <a:blip r:embed="rId2">
              <a:extLst>
                <a:ext uri="{28A0092B-C50C-407E-A947-70E740481C1C}">
                  <a14:useLocalDpi xmlns:a14="http://schemas.microsoft.com/office/drawing/2010/main" val="0"/>
                </a:ext>
              </a:extLst>
            </a:blip>
            <a:srcRect l="54514" t="70725" r="25424" b="7246"/>
            <a:stretch/>
          </p:blipFill>
          <p:spPr>
            <a:xfrm>
              <a:off x="1526368" y="2326006"/>
              <a:ext cx="705676" cy="581144"/>
            </a:xfrm>
            <a:prstGeom prst="rect">
              <a:avLst/>
            </a:prstGeom>
          </p:spPr>
        </p:pic>
        <p:sp>
          <p:nvSpPr>
            <p:cNvPr id="7" name="文本框 6">
              <a:extLst>
                <a:ext uri="{FF2B5EF4-FFF2-40B4-BE49-F238E27FC236}">
                  <a16:creationId xmlns:a16="http://schemas.microsoft.com/office/drawing/2014/main" id="{CFA3F246-5729-30B8-A7CB-EBA141CE486D}"/>
                </a:ext>
              </a:extLst>
            </p:cNvPr>
            <p:cNvSpPr txBox="1"/>
            <p:nvPr/>
          </p:nvSpPr>
          <p:spPr>
            <a:xfrm>
              <a:off x="2325286" y="2423428"/>
              <a:ext cx="7373415" cy="480644"/>
            </a:xfrm>
            <a:prstGeom prst="rect">
              <a:avLst/>
            </a:prstGeom>
            <a:noFill/>
          </p:spPr>
          <p:txBody>
            <a:bodyPr wrap="square">
              <a:spAutoFit/>
            </a:bodyPr>
            <a:lstStyle/>
            <a:p>
              <a:pPr>
                <a:lnSpc>
                  <a:spcPct val="110000"/>
                </a:lnSpc>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二、环境污染和环境监测的特点 </a:t>
              </a:r>
              <a:r>
                <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p>
          </p:txBody>
        </p:sp>
      </p:grpSp>
      <p:sp>
        <p:nvSpPr>
          <p:cNvPr id="8" name="Text Box 18">
            <a:extLst>
              <a:ext uri="{FF2B5EF4-FFF2-40B4-BE49-F238E27FC236}">
                <a16:creationId xmlns:a16="http://schemas.microsoft.com/office/drawing/2014/main" id="{733A826E-54E9-C750-7197-C4AE37BE83F4}"/>
              </a:ext>
            </a:extLst>
          </p:cNvPr>
          <p:cNvSpPr txBox="1">
            <a:spLocks noChangeArrowheads="1"/>
          </p:cNvSpPr>
          <p:nvPr/>
        </p:nvSpPr>
        <p:spPr bwMode="auto">
          <a:xfrm>
            <a:off x="1376077" y="2476120"/>
            <a:ext cx="5616575" cy="338554"/>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p>
            <a:pP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（一）环境污染的特点 </a:t>
            </a:r>
            <a:r>
              <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(Character of Environmental Pollution )</a:t>
            </a:r>
          </a:p>
        </p:txBody>
      </p:sp>
      <p:sp>
        <p:nvSpPr>
          <p:cNvPr id="9" name="Text Box 17">
            <a:extLst>
              <a:ext uri="{FF2B5EF4-FFF2-40B4-BE49-F238E27FC236}">
                <a16:creationId xmlns:a16="http://schemas.microsoft.com/office/drawing/2014/main" id="{ADA0AF67-C134-9F7B-E840-4770088E7190}"/>
              </a:ext>
            </a:extLst>
          </p:cNvPr>
          <p:cNvSpPr txBox="1">
            <a:spLocks noChangeArrowheads="1"/>
          </p:cNvSpPr>
          <p:nvPr/>
        </p:nvSpPr>
        <p:spPr bwMode="auto">
          <a:xfrm>
            <a:off x="1967930" y="3243203"/>
            <a:ext cx="3251534" cy="135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p>
            <a:pPr>
              <a:lnSpc>
                <a:spcPct val="150000"/>
              </a:lnSpc>
              <a:spcBef>
                <a:spcPct val="50000"/>
              </a:spcBef>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环境污染是各种污染环境因素本身及其周围环境要素之间相互作用的结果。同时环境污染还受到社会评价的影响而具有社会性。它的特点 可归纳为：</a:t>
            </a:r>
          </a:p>
        </p:txBody>
      </p:sp>
      <p:graphicFrame>
        <p:nvGraphicFramePr>
          <p:cNvPr id="10" name="图示 9">
            <a:extLst>
              <a:ext uri="{FF2B5EF4-FFF2-40B4-BE49-F238E27FC236}">
                <a16:creationId xmlns:a16="http://schemas.microsoft.com/office/drawing/2014/main" id="{D405B663-BAEB-020D-C45E-FB0983A2BF6B}"/>
              </a:ext>
            </a:extLst>
          </p:cNvPr>
          <p:cNvGraphicFramePr/>
          <p:nvPr>
            <p:extLst>
              <p:ext uri="{D42A27DB-BD31-4B8C-83A1-F6EECF244321}">
                <p14:modId xmlns:p14="http://schemas.microsoft.com/office/powerpoint/2010/main" val="1911795011"/>
              </p:ext>
            </p:extLst>
          </p:nvPr>
        </p:nvGraphicFramePr>
        <p:xfrm>
          <a:off x="6174495" y="1939604"/>
          <a:ext cx="5503862"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930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out)">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p:bldGraphic spid="10"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8">
            <a:extLst>
              <a:ext uri="{FF2B5EF4-FFF2-40B4-BE49-F238E27FC236}">
                <a16:creationId xmlns:a16="http://schemas.microsoft.com/office/drawing/2014/main" id="{4F610D6A-60A1-46D9-34CA-AAC1B47BA7BE}"/>
              </a:ext>
            </a:extLst>
          </p:cNvPr>
          <p:cNvSpPr txBox="1">
            <a:spLocks noChangeArrowheads="1"/>
          </p:cNvSpPr>
          <p:nvPr/>
        </p:nvSpPr>
        <p:spPr bwMode="auto">
          <a:xfrm>
            <a:off x="1341999" y="1374341"/>
            <a:ext cx="5616575" cy="338554"/>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p>
            <a:pP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（二）环境监测的特点</a:t>
            </a:r>
            <a:endPar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21" name="矩形 20">
            <a:extLst>
              <a:ext uri="{FF2B5EF4-FFF2-40B4-BE49-F238E27FC236}">
                <a16:creationId xmlns:a16="http://schemas.microsoft.com/office/drawing/2014/main" id="{3573DEBF-35D5-7AD7-991D-5F7807C57186}"/>
              </a:ext>
            </a:extLst>
          </p:cNvPr>
          <p:cNvSpPr/>
          <p:nvPr/>
        </p:nvSpPr>
        <p:spPr>
          <a:xfrm>
            <a:off x="7961484" y="5574223"/>
            <a:ext cx="2641600" cy="39179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环境质量保证体系</a:t>
            </a:r>
          </a:p>
        </p:txBody>
      </p:sp>
      <p:grpSp>
        <p:nvGrpSpPr>
          <p:cNvPr id="51" name="组合 50">
            <a:extLst>
              <a:ext uri="{FF2B5EF4-FFF2-40B4-BE49-F238E27FC236}">
                <a16:creationId xmlns:a16="http://schemas.microsoft.com/office/drawing/2014/main" id="{A43BA6B5-126D-E3C3-91D6-BDBD9FFDB710}"/>
              </a:ext>
            </a:extLst>
          </p:cNvPr>
          <p:cNvGrpSpPr/>
          <p:nvPr/>
        </p:nvGrpSpPr>
        <p:grpSpPr>
          <a:xfrm>
            <a:off x="2393405" y="1983690"/>
            <a:ext cx="8511241" cy="4127453"/>
            <a:chOff x="2393405" y="1983690"/>
            <a:chExt cx="8511241" cy="4127453"/>
          </a:xfrm>
        </p:grpSpPr>
        <p:grpSp>
          <p:nvGrpSpPr>
            <p:cNvPr id="47" name="组合 46">
              <a:extLst>
                <a:ext uri="{FF2B5EF4-FFF2-40B4-BE49-F238E27FC236}">
                  <a16:creationId xmlns:a16="http://schemas.microsoft.com/office/drawing/2014/main" id="{0262B1F3-3268-A6F6-BCF5-7D8D47B4BDE9}"/>
                </a:ext>
              </a:extLst>
            </p:cNvPr>
            <p:cNvGrpSpPr/>
            <p:nvPr/>
          </p:nvGrpSpPr>
          <p:grpSpPr>
            <a:xfrm>
              <a:off x="2393405" y="1983690"/>
              <a:ext cx="8209678" cy="3722291"/>
              <a:chOff x="2393405" y="1983690"/>
              <a:chExt cx="8209678" cy="3722291"/>
            </a:xfrm>
          </p:grpSpPr>
          <p:sp>
            <p:nvSpPr>
              <p:cNvPr id="8" name="矩形 7">
                <a:extLst>
                  <a:ext uri="{FF2B5EF4-FFF2-40B4-BE49-F238E27FC236}">
                    <a16:creationId xmlns:a16="http://schemas.microsoft.com/office/drawing/2014/main" id="{AD11AD0B-78D5-A139-D799-AC43E824FBA6}"/>
                  </a:ext>
                </a:extLst>
              </p:cNvPr>
              <p:cNvSpPr/>
              <p:nvPr/>
            </p:nvSpPr>
            <p:spPr>
              <a:xfrm>
                <a:off x="4379958" y="1983690"/>
                <a:ext cx="3545840" cy="48186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a:t>
                </a:r>
              </a:p>
            </p:txBody>
          </p:sp>
          <p:sp>
            <p:nvSpPr>
              <p:cNvPr id="9" name="矩形 8">
                <a:extLst>
                  <a:ext uri="{FF2B5EF4-FFF2-40B4-BE49-F238E27FC236}">
                    <a16:creationId xmlns:a16="http://schemas.microsoft.com/office/drawing/2014/main" id="{5EB591AE-18C7-77B7-1BBE-C6D2C4A96B7D}"/>
                  </a:ext>
                </a:extLst>
              </p:cNvPr>
              <p:cNvSpPr/>
              <p:nvPr/>
            </p:nvSpPr>
            <p:spPr>
              <a:xfrm>
                <a:off x="2424313" y="2885818"/>
                <a:ext cx="1920240" cy="48186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综合性</a:t>
                </a:r>
              </a:p>
            </p:txBody>
          </p:sp>
          <p:sp>
            <p:nvSpPr>
              <p:cNvPr id="10" name="矩形 9">
                <a:extLst>
                  <a:ext uri="{FF2B5EF4-FFF2-40B4-BE49-F238E27FC236}">
                    <a16:creationId xmlns:a16="http://schemas.microsoft.com/office/drawing/2014/main" id="{6D758509-CE0C-6993-DA24-043D544062FD}"/>
                  </a:ext>
                </a:extLst>
              </p:cNvPr>
              <p:cNvSpPr/>
              <p:nvPr/>
            </p:nvSpPr>
            <p:spPr>
              <a:xfrm>
                <a:off x="5289418" y="2881276"/>
                <a:ext cx="1727200" cy="48186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连续性</a:t>
                </a:r>
              </a:p>
            </p:txBody>
          </p:sp>
          <p:sp>
            <p:nvSpPr>
              <p:cNvPr id="11" name="矩形 10">
                <a:extLst>
                  <a:ext uri="{FF2B5EF4-FFF2-40B4-BE49-F238E27FC236}">
                    <a16:creationId xmlns:a16="http://schemas.microsoft.com/office/drawing/2014/main" id="{065EF31B-821E-8E36-347C-99136766C7DB}"/>
                  </a:ext>
                </a:extLst>
              </p:cNvPr>
              <p:cNvSpPr/>
              <p:nvPr/>
            </p:nvSpPr>
            <p:spPr>
              <a:xfrm>
                <a:off x="7961483" y="2877985"/>
                <a:ext cx="2641600" cy="48186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追踪性</a:t>
                </a:r>
              </a:p>
            </p:txBody>
          </p:sp>
          <p:sp>
            <p:nvSpPr>
              <p:cNvPr id="12" name="矩形 11">
                <a:extLst>
                  <a:ext uri="{FF2B5EF4-FFF2-40B4-BE49-F238E27FC236}">
                    <a16:creationId xmlns:a16="http://schemas.microsoft.com/office/drawing/2014/main" id="{271A50DA-3D20-0483-E27A-DB8CEDBD7F5E}"/>
                  </a:ext>
                </a:extLst>
              </p:cNvPr>
              <p:cNvSpPr/>
              <p:nvPr/>
            </p:nvSpPr>
            <p:spPr>
              <a:xfrm>
                <a:off x="2393405" y="3780661"/>
                <a:ext cx="506120" cy="1925320"/>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对象</a:t>
                </a:r>
              </a:p>
            </p:txBody>
          </p:sp>
          <p:sp>
            <p:nvSpPr>
              <p:cNvPr id="13" name="矩形 12">
                <a:extLst>
                  <a:ext uri="{FF2B5EF4-FFF2-40B4-BE49-F238E27FC236}">
                    <a16:creationId xmlns:a16="http://schemas.microsoft.com/office/drawing/2014/main" id="{9C111D25-8D65-2545-0DB7-9978898AEBC2}"/>
                  </a:ext>
                </a:extLst>
              </p:cNvPr>
              <p:cNvSpPr/>
              <p:nvPr/>
            </p:nvSpPr>
            <p:spPr>
              <a:xfrm>
                <a:off x="3135082" y="3780661"/>
                <a:ext cx="506120" cy="1925320"/>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手段</a:t>
                </a:r>
              </a:p>
            </p:txBody>
          </p:sp>
          <p:sp>
            <p:nvSpPr>
              <p:cNvPr id="14" name="矩形 13">
                <a:extLst>
                  <a:ext uri="{FF2B5EF4-FFF2-40B4-BE49-F238E27FC236}">
                    <a16:creationId xmlns:a16="http://schemas.microsoft.com/office/drawing/2014/main" id="{928B9A9E-6C0E-049E-E8EA-5F6A64086FC1}"/>
                  </a:ext>
                </a:extLst>
              </p:cNvPr>
              <p:cNvSpPr/>
              <p:nvPr/>
            </p:nvSpPr>
            <p:spPr>
              <a:xfrm>
                <a:off x="3836125" y="3780661"/>
                <a:ext cx="506120" cy="1925320"/>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数据处理</a:t>
                </a:r>
              </a:p>
            </p:txBody>
          </p:sp>
          <p:sp>
            <p:nvSpPr>
              <p:cNvPr id="15" name="矩形 14">
                <a:extLst>
                  <a:ext uri="{FF2B5EF4-FFF2-40B4-BE49-F238E27FC236}">
                    <a16:creationId xmlns:a16="http://schemas.microsoft.com/office/drawing/2014/main" id="{B4510739-3806-5C52-3519-BA0164D0CF7F}"/>
                  </a:ext>
                </a:extLst>
              </p:cNvPr>
              <p:cNvSpPr/>
              <p:nvPr/>
            </p:nvSpPr>
            <p:spPr>
              <a:xfrm>
                <a:off x="5299573" y="3778266"/>
                <a:ext cx="506120" cy="158051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时间</a:t>
                </a:r>
              </a:p>
            </p:txBody>
          </p:sp>
          <p:sp>
            <p:nvSpPr>
              <p:cNvPr id="16" name="矩形 15">
                <a:extLst>
                  <a:ext uri="{FF2B5EF4-FFF2-40B4-BE49-F238E27FC236}">
                    <a16:creationId xmlns:a16="http://schemas.microsoft.com/office/drawing/2014/main" id="{CBFB3632-6FA6-0E3B-C828-4C9370C956AD}"/>
                  </a:ext>
                </a:extLst>
              </p:cNvPr>
              <p:cNvSpPr/>
              <p:nvPr/>
            </p:nvSpPr>
            <p:spPr>
              <a:xfrm>
                <a:off x="6513102" y="3778531"/>
                <a:ext cx="506120" cy="158051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空间</a:t>
                </a:r>
              </a:p>
            </p:txBody>
          </p:sp>
          <p:sp>
            <p:nvSpPr>
              <p:cNvPr id="17" name="矩形 16">
                <a:extLst>
                  <a:ext uri="{FF2B5EF4-FFF2-40B4-BE49-F238E27FC236}">
                    <a16:creationId xmlns:a16="http://schemas.microsoft.com/office/drawing/2014/main" id="{D6D640AE-4755-10AC-B40F-BEBE6694026E}"/>
                  </a:ext>
                </a:extLst>
              </p:cNvPr>
              <p:cNvSpPr/>
              <p:nvPr/>
            </p:nvSpPr>
            <p:spPr>
              <a:xfrm>
                <a:off x="7965332" y="3775571"/>
                <a:ext cx="506120" cy="158051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时间</a:t>
                </a:r>
              </a:p>
            </p:txBody>
          </p:sp>
          <p:sp>
            <p:nvSpPr>
              <p:cNvPr id="18" name="矩形 17">
                <a:extLst>
                  <a:ext uri="{FF2B5EF4-FFF2-40B4-BE49-F238E27FC236}">
                    <a16:creationId xmlns:a16="http://schemas.microsoft.com/office/drawing/2014/main" id="{FF6751F0-F0F5-D7AB-2612-829B78814DDC}"/>
                  </a:ext>
                </a:extLst>
              </p:cNvPr>
              <p:cNvSpPr/>
              <p:nvPr/>
            </p:nvSpPr>
            <p:spPr>
              <a:xfrm>
                <a:off x="8677593" y="3774728"/>
                <a:ext cx="506120" cy="158051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空间</a:t>
                </a:r>
              </a:p>
            </p:txBody>
          </p:sp>
          <p:sp>
            <p:nvSpPr>
              <p:cNvPr id="19" name="矩形 18">
                <a:extLst>
                  <a:ext uri="{FF2B5EF4-FFF2-40B4-BE49-F238E27FC236}">
                    <a16:creationId xmlns:a16="http://schemas.microsoft.com/office/drawing/2014/main" id="{7164D463-5339-4F87-F107-FE0B17F7BB72}"/>
                  </a:ext>
                </a:extLst>
              </p:cNvPr>
              <p:cNvSpPr/>
              <p:nvPr/>
            </p:nvSpPr>
            <p:spPr>
              <a:xfrm>
                <a:off x="9378636" y="3774728"/>
                <a:ext cx="506120" cy="158051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人员</a:t>
                </a:r>
              </a:p>
            </p:txBody>
          </p:sp>
          <p:sp>
            <p:nvSpPr>
              <p:cNvPr id="20" name="矩形 19">
                <a:extLst>
                  <a:ext uri="{FF2B5EF4-FFF2-40B4-BE49-F238E27FC236}">
                    <a16:creationId xmlns:a16="http://schemas.microsoft.com/office/drawing/2014/main" id="{53997D3E-DEC6-942F-69FC-D22909C03ACF}"/>
                  </a:ext>
                </a:extLst>
              </p:cNvPr>
              <p:cNvSpPr/>
              <p:nvPr/>
            </p:nvSpPr>
            <p:spPr>
              <a:xfrm>
                <a:off x="10096963" y="3775571"/>
                <a:ext cx="506120" cy="158051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区域</a:t>
                </a:r>
              </a:p>
            </p:txBody>
          </p:sp>
          <p:cxnSp>
            <p:nvCxnSpPr>
              <p:cNvPr id="24" name="连接符: 肘形 23">
                <a:extLst>
                  <a:ext uri="{FF2B5EF4-FFF2-40B4-BE49-F238E27FC236}">
                    <a16:creationId xmlns:a16="http://schemas.microsoft.com/office/drawing/2014/main" id="{BD03A371-9982-73F7-143D-F9798003AB89}"/>
                  </a:ext>
                </a:extLst>
              </p:cNvPr>
              <p:cNvCxnSpPr>
                <a:stCxn id="8" idx="2"/>
                <a:endCxn id="11" idx="0"/>
              </p:cNvCxnSpPr>
              <p:nvPr/>
            </p:nvCxnSpPr>
            <p:spPr>
              <a:xfrm rot="16200000" flipH="1">
                <a:off x="7511365" y="1107067"/>
                <a:ext cx="412430" cy="3129405"/>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连接符: 肘形 25">
                <a:extLst>
                  <a:ext uri="{FF2B5EF4-FFF2-40B4-BE49-F238E27FC236}">
                    <a16:creationId xmlns:a16="http://schemas.microsoft.com/office/drawing/2014/main" id="{33A20B91-6259-2563-CBB5-1AC1E9C4DC36}"/>
                  </a:ext>
                </a:extLst>
              </p:cNvPr>
              <p:cNvCxnSpPr>
                <a:stCxn id="8" idx="2"/>
                <a:endCxn id="9" idx="0"/>
              </p:cNvCxnSpPr>
              <p:nvPr/>
            </p:nvCxnSpPr>
            <p:spPr>
              <a:xfrm rot="5400000">
                <a:off x="4558525" y="1291464"/>
                <a:ext cx="420263" cy="2768445"/>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CDC7B950-5EF6-8776-2365-03A432E3FE02}"/>
                  </a:ext>
                </a:extLst>
              </p:cNvPr>
              <p:cNvCxnSpPr>
                <a:stCxn id="8" idx="2"/>
                <a:endCxn id="10" idx="0"/>
              </p:cNvCxnSpPr>
              <p:nvPr/>
            </p:nvCxnSpPr>
            <p:spPr>
              <a:xfrm>
                <a:off x="6152878" y="2465555"/>
                <a:ext cx="140" cy="41572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连接符: 肘形 29">
                <a:extLst>
                  <a:ext uri="{FF2B5EF4-FFF2-40B4-BE49-F238E27FC236}">
                    <a16:creationId xmlns:a16="http://schemas.microsoft.com/office/drawing/2014/main" id="{7A6FEFBC-8787-1CCC-B1F3-06EE5164F2D2}"/>
                  </a:ext>
                </a:extLst>
              </p:cNvPr>
              <p:cNvCxnSpPr>
                <a:stCxn id="10" idx="2"/>
                <a:endCxn id="15" idx="0"/>
              </p:cNvCxnSpPr>
              <p:nvPr/>
            </p:nvCxnSpPr>
            <p:spPr>
              <a:xfrm rot="5400000">
                <a:off x="5645264" y="3270511"/>
                <a:ext cx="415125" cy="600385"/>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连接符: 肘形 31">
                <a:extLst>
                  <a:ext uri="{FF2B5EF4-FFF2-40B4-BE49-F238E27FC236}">
                    <a16:creationId xmlns:a16="http://schemas.microsoft.com/office/drawing/2014/main" id="{A3E32F86-40D9-E5AF-D77C-FBE81BAC42CC}"/>
                  </a:ext>
                </a:extLst>
              </p:cNvPr>
              <p:cNvCxnSpPr>
                <a:stCxn id="10" idx="2"/>
                <a:endCxn id="16" idx="0"/>
              </p:cNvCxnSpPr>
              <p:nvPr/>
            </p:nvCxnSpPr>
            <p:spPr>
              <a:xfrm rot="16200000" flipH="1">
                <a:off x="6251895" y="3264264"/>
                <a:ext cx="415390" cy="613144"/>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连接符: 肘形 33">
                <a:extLst>
                  <a:ext uri="{FF2B5EF4-FFF2-40B4-BE49-F238E27FC236}">
                    <a16:creationId xmlns:a16="http://schemas.microsoft.com/office/drawing/2014/main" id="{E4984660-D631-5BA9-486E-4326148BA7DC}"/>
                  </a:ext>
                </a:extLst>
              </p:cNvPr>
              <p:cNvCxnSpPr>
                <a:stCxn id="9" idx="2"/>
                <a:endCxn id="12" idx="0"/>
              </p:cNvCxnSpPr>
              <p:nvPr/>
            </p:nvCxnSpPr>
            <p:spPr>
              <a:xfrm rot="5400000">
                <a:off x="2808960" y="3205188"/>
                <a:ext cx="412978" cy="737968"/>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连接符: 肘形 35">
                <a:extLst>
                  <a:ext uri="{FF2B5EF4-FFF2-40B4-BE49-F238E27FC236}">
                    <a16:creationId xmlns:a16="http://schemas.microsoft.com/office/drawing/2014/main" id="{3AEAD8D5-7874-5038-B4AD-996964C6FE93}"/>
                  </a:ext>
                </a:extLst>
              </p:cNvPr>
              <p:cNvCxnSpPr>
                <a:stCxn id="9" idx="2"/>
                <a:endCxn id="14" idx="0"/>
              </p:cNvCxnSpPr>
              <p:nvPr/>
            </p:nvCxnSpPr>
            <p:spPr>
              <a:xfrm rot="16200000" flipH="1">
                <a:off x="3530320" y="3221796"/>
                <a:ext cx="412978" cy="704752"/>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DE52AEE4-B490-26A3-66A0-A889466F98F9}"/>
                  </a:ext>
                </a:extLst>
              </p:cNvPr>
              <p:cNvCxnSpPr>
                <a:stCxn id="9" idx="2"/>
                <a:endCxn id="13" idx="0"/>
              </p:cNvCxnSpPr>
              <p:nvPr/>
            </p:nvCxnSpPr>
            <p:spPr>
              <a:xfrm>
                <a:off x="3384433" y="3367683"/>
                <a:ext cx="3709" cy="41297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连接符: 肘形 39">
                <a:extLst>
                  <a:ext uri="{FF2B5EF4-FFF2-40B4-BE49-F238E27FC236}">
                    <a16:creationId xmlns:a16="http://schemas.microsoft.com/office/drawing/2014/main" id="{49E3768A-4F1F-D178-7BC2-239EA47278CC}"/>
                  </a:ext>
                </a:extLst>
              </p:cNvPr>
              <p:cNvCxnSpPr>
                <a:stCxn id="11" idx="2"/>
                <a:endCxn id="17" idx="0"/>
              </p:cNvCxnSpPr>
              <p:nvPr/>
            </p:nvCxnSpPr>
            <p:spPr>
              <a:xfrm rot="5400000">
                <a:off x="8542478" y="3035765"/>
                <a:ext cx="415721" cy="1063891"/>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连接符: 肘形 41">
                <a:extLst>
                  <a:ext uri="{FF2B5EF4-FFF2-40B4-BE49-F238E27FC236}">
                    <a16:creationId xmlns:a16="http://schemas.microsoft.com/office/drawing/2014/main" id="{E7595801-68E4-3B2F-01B6-2E97263B2D2E}"/>
                  </a:ext>
                </a:extLst>
              </p:cNvPr>
              <p:cNvCxnSpPr>
                <a:stCxn id="11" idx="2"/>
                <a:endCxn id="20" idx="0"/>
              </p:cNvCxnSpPr>
              <p:nvPr/>
            </p:nvCxnSpPr>
            <p:spPr>
              <a:xfrm rot="16200000" flipH="1">
                <a:off x="9608293" y="3033840"/>
                <a:ext cx="415721" cy="1067740"/>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连接符: 肘形 43">
                <a:extLst>
                  <a:ext uri="{FF2B5EF4-FFF2-40B4-BE49-F238E27FC236}">
                    <a16:creationId xmlns:a16="http://schemas.microsoft.com/office/drawing/2014/main" id="{E8135E0B-C666-20CA-891D-1847D7F8E642}"/>
                  </a:ext>
                </a:extLst>
              </p:cNvPr>
              <p:cNvCxnSpPr>
                <a:stCxn id="11" idx="2"/>
                <a:endCxn id="18" idx="0"/>
              </p:cNvCxnSpPr>
              <p:nvPr/>
            </p:nvCxnSpPr>
            <p:spPr>
              <a:xfrm rot="5400000">
                <a:off x="8899029" y="3391474"/>
                <a:ext cx="414878" cy="351630"/>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连接符: 肘形 45">
                <a:extLst>
                  <a:ext uri="{FF2B5EF4-FFF2-40B4-BE49-F238E27FC236}">
                    <a16:creationId xmlns:a16="http://schemas.microsoft.com/office/drawing/2014/main" id="{8D78ECE0-F605-6751-5CF8-A2993F0D53C3}"/>
                  </a:ext>
                </a:extLst>
              </p:cNvPr>
              <p:cNvCxnSpPr>
                <a:stCxn id="11" idx="2"/>
                <a:endCxn id="19" idx="0"/>
              </p:cNvCxnSpPr>
              <p:nvPr/>
            </p:nvCxnSpPr>
            <p:spPr>
              <a:xfrm rot="16200000" flipH="1">
                <a:off x="9249550" y="3392582"/>
                <a:ext cx="414878" cy="349413"/>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0" name="矩形 49">
              <a:extLst>
                <a:ext uri="{FF2B5EF4-FFF2-40B4-BE49-F238E27FC236}">
                  <a16:creationId xmlns:a16="http://schemas.microsoft.com/office/drawing/2014/main" id="{08F5114C-4F3A-BA4E-6801-9B8D168D5E9D}"/>
                </a:ext>
              </a:extLst>
            </p:cNvPr>
            <p:cNvSpPr/>
            <p:nvPr/>
          </p:nvSpPr>
          <p:spPr>
            <a:xfrm>
              <a:off x="7717580" y="3470176"/>
              <a:ext cx="3187066" cy="2640967"/>
            </a:xfrm>
            <a:prstGeom prst="rect">
              <a:avLst/>
            </a:pr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0692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additive="base">
                                        <p:cTn id="13" dur="500" fill="hold"/>
                                        <p:tgtEl>
                                          <p:spTgt spid="51"/>
                                        </p:tgtEl>
                                        <p:attrNameLst>
                                          <p:attrName>ppt_x</p:attrName>
                                        </p:attrNameLst>
                                      </p:cBhvr>
                                      <p:tavLst>
                                        <p:tav tm="0">
                                          <p:val>
                                            <p:strVal val="#ppt_x"/>
                                          </p:val>
                                        </p:tav>
                                        <p:tav tm="100000">
                                          <p:val>
                                            <p:strVal val="#ppt_x"/>
                                          </p:val>
                                        </p:tav>
                                      </p:tavLst>
                                    </p:anim>
                                    <p:anim calcmode="lin" valueType="num">
                                      <p:cBhvr additive="base">
                                        <p:cTn id="14"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58B27DB3-BF6D-514E-579D-78EFBAE13755}"/>
              </a:ext>
            </a:extLst>
          </p:cNvPr>
          <p:cNvGrpSpPr/>
          <p:nvPr/>
        </p:nvGrpSpPr>
        <p:grpSpPr>
          <a:xfrm>
            <a:off x="1480932" y="1361538"/>
            <a:ext cx="8172333" cy="581144"/>
            <a:chOff x="1526368" y="2326006"/>
            <a:chExt cx="8172333" cy="581144"/>
          </a:xfrm>
        </p:grpSpPr>
        <p:pic>
          <p:nvPicPr>
            <p:cNvPr id="7" name="图片 6">
              <a:extLst>
                <a:ext uri="{FF2B5EF4-FFF2-40B4-BE49-F238E27FC236}">
                  <a16:creationId xmlns:a16="http://schemas.microsoft.com/office/drawing/2014/main" id="{57DDC3B4-3930-6FAA-AF20-A7284D07A80B}"/>
                </a:ext>
              </a:extLst>
            </p:cNvPr>
            <p:cNvPicPr>
              <a:picLocks noChangeAspect="1"/>
            </p:cNvPicPr>
            <p:nvPr/>
          </p:nvPicPr>
          <p:blipFill rotWithShape="1">
            <a:blip r:embed="rId2">
              <a:extLst>
                <a:ext uri="{28A0092B-C50C-407E-A947-70E740481C1C}">
                  <a14:useLocalDpi xmlns:a14="http://schemas.microsoft.com/office/drawing/2010/main" val="0"/>
                </a:ext>
              </a:extLst>
            </a:blip>
            <a:srcRect l="54514" t="70725" r="25424" b="7246"/>
            <a:stretch/>
          </p:blipFill>
          <p:spPr>
            <a:xfrm>
              <a:off x="1526368" y="2326006"/>
              <a:ext cx="705676" cy="581144"/>
            </a:xfrm>
            <a:prstGeom prst="rect">
              <a:avLst/>
            </a:prstGeom>
          </p:spPr>
        </p:pic>
        <p:sp>
          <p:nvSpPr>
            <p:cNvPr id="8" name="文本框 7">
              <a:extLst>
                <a:ext uri="{FF2B5EF4-FFF2-40B4-BE49-F238E27FC236}">
                  <a16:creationId xmlns:a16="http://schemas.microsoft.com/office/drawing/2014/main" id="{15D90709-A1E5-DF2C-39BC-419279B3DC43}"/>
                </a:ext>
              </a:extLst>
            </p:cNvPr>
            <p:cNvSpPr txBox="1"/>
            <p:nvPr/>
          </p:nvSpPr>
          <p:spPr>
            <a:xfrm>
              <a:off x="2325286" y="2423428"/>
              <a:ext cx="7373415" cy="480644"/>
            </a:xfrm>
            <a:prstGeom prst="rect">
              <a:avLst/>
            </a:prstGeom>
            <a:noFill/>
          </p:spPr>
          <p:txBody>
            <a:bodyPr wrap="square">
              <a:spAutoFit/>
            </a:bodyPr>
            <a:lstStyle/>
            <a:p>
              <a:pPr>
                <a:lnSpc>
                  <a:spcPct val="110000"/>
                </a:lnSpc>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三、环境污染和环境监测的特点 </a:t>
              </a:r>
              <a:r>
                <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p>
          </p:txBody>
        </p:sp>
      </p:grpSp>
      <p:sp>
        <p:nvSpPr>
          <p:cNvPr id="12" name="文本框 11">
            <a:extLst>
              <a:ext uri="{FF2B5EF4-FFF2-40B4-BE49-F238E27FC236}">
                <a16:creationId xmlns:a16="http://schemas.microsoft.com/office/drawing/2014/main" id="{63558116-B6B5-5EFE-83CD-E52288E1E825}"/>
              </a:ext>
            </a:extLst>
          </p:cNvPr>
          <p:cNvSpPr txBox="1"/>
          <p:nvPr/>
        </p:nvSpPr>
        <p:spPr>
          <a:xfrm>
            <a:off x="1373020" y="2468778"/>
            <a:ext cx="3375045" cy="353238"/>
          </a:xfrm>
          <a:prstGeom prst="rect">
            <a:avLst/>
          </a:prstGeom>
          <a:noFill/>
        </p:spPr>
        <p:txBody>
          <a:bodyPr wrap="square">
            <a:spAutoFit/>
          </a:bodyPr>
          <a:lstStyle/>
          <a:p>
            <a:pPr>
              <a:lnSpc>
                <a:spcPct val="110000"/>
              </a:lnSpc>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（一）环境监测技术现状 </a:t>
            </a:r>
          </a:p>
        </p:txBody>
      </p:sp>
      <p:sp>
        <p:nvSpPr>
          <p:cNvPr id="13" name="Text Box 7">
            <a:extLst>
              <a:ext uri="{FF2B5EF4-FFF2-40B4-BE49-F238E27FC236}">
                <a16:creationId xmlns:a16="http://schemas.microsoft.com/office/drawing/2014/main" id="{0CEFC629-A33B-FD0F-618D-E53589EBCE20}"/>
              </a:ext>
            </a:extLst>
          </p:cNvPr>
          <p:cNvSpPr txBox="1">
            <a:spLocks noChangeArrowheads="1"/>
          </p:cNvSpPr>
          <p:nvPr/>
        </p:nvSpPr>
        <p:spPr bwMode="auto">
          <a:xfrm>
            <a:off x="1982905" y="3169444"/>
            <a:ext cx="4764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、化学、物理技术 </a:t>
            </a:r>
            <a:r>
              <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(Chemical and Physical techniques)</a:t>
            </a:r>
          </a:p>
        </p:txBody>
      </p:sp>
      <p:grpSp>
        <p:nvGrpSpPr>
          <p:cNvPr id="26" name="组合 25">
            <a:extLst>
              <a:ext uri="{FF2B5EF4-FFF2-40B4-BE49-F238E27FC236}">
                <a16:creationId xmlns:a16="http://schemas.microsoft.com/office/drawing/2014/main" id="{42B00D7B-7E08-49B2-A312-3382FAC33805}"/>
              </a:ext>
            </a:extLst>
          </p:cNvPr>
          <p:cNvGrpSpPr/>
          <p:nvPr/>
        </p:nvGrpSpPr>
        <p:grpSpPr>
          <a:xfrm>
            <a:off x="6512498" y="3929256"/>
            <a:ext cx="3696598" cy="1895558"/>
            <a:chOff x="6512497" y="4039523"/>
            <a:chExt cx="3696598" cy="1895558"/>
          </a:xfrm>
        </p:grpSpPr>
        <p:grpSp>
          <p:nvGrpSpPr>
            <p:cNvPr id="25" name="组合 24">
              <a:extLst>
                <a:ext uri="{FF2B5EF4-FFF2-40B4-BE49-F238E27FC236}">
                  <a16:creationId xmlns:a16="http://schemas.microsoft.com/office/drawing/2014/main" id="{5914B0C4-EF33-E68E-BBF6-F011FCED1397}"/>
                </a:ext>
              </a:extLst>
            </p:cNvPr>
            <p:cNvGrpSpPr/>
            <p:nvPr/>
          </p:nvGrpSpPr>
          <p:grpSpPr>
            <a:xfrm>
              <a:off x="6512497" y="4039523"/>
              <a:ext cx="3696598" cy="1895558"/>
              <a:chOff x="6651458" y="3950048"/>
              <a:chExt cx="3696598" cy="1895558"/>
            </a:xfrm>
          </p:grpSpPr>
          <p:sp>
            <p:nvSpPr>
              <p:cNvPr id="22" name="矩形: 圆角 21">
                <a:extLst>
                  <a:ext uri="{FF2B5EF4-FFF2-40B4-BE49-F238E27FC236}">
                    <a16:creationId xmlns:a16="http://schemas.microsoft.com/office/drawing/2014/main" id="{551346DE-3681-8F5D-DF5E-92FB29F6763F}"/>
                  </a:ext>
                </a:extLst>
              </p:cNvPr>
              <p:cNvSpPr/>
              <p:nvPr/>
            </p:nvSpPr>
            <p:spPr>
              <a:xfrm>
                <a:off x="6747251" y="4226947"/>
                <a:ext cx="3600805" cy="1618659"/>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a:extLst>
                  <a:ext uri="{FF2B5EF4-FFF2-40B4-BE49-F238E27FC236}">
                    <a16:creationId xmlns:a16="http://schemas.microsoft.com/office/drawing/2014/main" id="{1ECD07DD-0057-6D5C-289C-1B71C2D7BE24}"/>
                  </a:ext>
                </a:extLst>
              </p:cNvPr>
              <p:cNvSpPr/>
              <p:nvPr/>
            </p:nvSpPr>
            <p:spPr>
              <a:xfrm>
                <a:off x="6651458" y="3950048"/>
                <a:ext cx="1130220" cy="420283"/>
              </a:xfrm>
              <a:prstGeom prst="round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id="{10C9698E-AB73-5BB5-7CDF-4FD7617B3646}"/>
                  </a:ext>
                </a:extLst>
              </p:cNvPr>
              <p:cNvSpPr txBox="1"/>
              <p:nvPr/>
            </p:nvSpPr>
            <p:spPr>
              <a:xfrm>
                <a:off x="6716531" y="3990912"/>
                <a:ext cx="992579" cy="338554"/>
              </a:xfrm>
              <a:prstGeom prst="rect">
                <a:avLst/>
              </a:prstGeom>
              <a:noFill/>
            </p:spPr>
            <p:txBody>
              <a:bodyPr wrap="none" rtlCol="0">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物理方法</a:t>
                </a:r>
              </a:p>
            </p:txBody>
          </p:sp>
        </p:grpSp>
        <p:sp>
          <p:nvSpPr>
            <p:cNvPr id="16" name="文本框 15">
              <a:extLst>
                <a:ext uri="{FF2B5EF4-FFF2-40B4-BE49-F238E27FC236}">
                  <a16:creationId xmlns:a16="http://schemas.microsoft.com/office/drawing/2014/main" id="{FB965D24-4BD2-446A-AFCA-39C8AE306855}"/>
                </a:ext>
              </a:extLst>
            </p:cNvPr>
            <p:cNvSpPr txBox="1"/>
            <p:nvPr/>
          </p:nvSpPr>
          <p:spPr>
            <a:xfrm>
              <a:off x="6838547" y="4545685"/>
              <a:ext cx="3274755" cy="883512"/>
            </a:xfrm>
            <a:prstGeom prst="rect">
              <a:avLst/>
            </a:prstGeom>
            <a:noFill/>
          </p:spPr>
          <p:txBody>
            <a:bodyPr wrap="square">
              <a:spAutoFit/>
            </a:bodyPr>
            <a:lstStyle/>
            <a:p>
              <a:pPr>
                <a:lnSpc>
                  <a:spcPct val="125000"/>
                </a:lnSpc>
                <a:buClr>
                  <a:srgbClr val="72A900"/>
                </a:buClr>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物理方法发展也很快，如遥感技术在大气污染监测、水体污染监测以及植物生态调查等方面广泛应用。 </a:t>
              </a:r>
            </a:p>
          </p:txBody>
        </p:sp>
      </p:grpSp>
      <p:grpSp>
        <p:nvGrpSpPr>
          <p:cNvPr id="27" name="组合 26">
            <a:extLst>
              <a:ext uri="{FF2B5EF4-FFF2-40B4-BE49-F238E27FC236}">
                <a16:creationId xmlns:a16="http://schemas.microsoft.com/office/drawing/2014/main" id="{EF61F58E-EEA4-DC64-670C-6C7C35444B84}"/>
              </a:ext>
            </a:extLst>
          </p:cNvPr>
          <p:cNvGrpSpPr/>
          <p:nvPr/>
        </p:nvGrpSpPr>
        <p:grpSpPr>
          <a:xfrm>
            <a:off x="1982906" y="3929256"/>
            <a:ext cx="3696598" cy="1928283"/>
            <a:chOff x="1982905" y="4039523"/>
            <a:chExt cx="3696598" cy="1928283"/>
          </a:xfrm>
        </p:grpSpPr>
        <p:sp>
          <p:nvSpPr>
            <p:cNvPr id="17" name="矩形: 圆角 16">
              <a:extLst>
                <a:ext uri="{FF2B5EF4-FFF2-40B4-BE49-F238E27FC236}">
                  <a16:creationId xmlns:a16="http://schemas.microsoft.com/office/drawing/2014/main" id="{FF63030A-AB18-65A0-BEFA-22D2B78CC17C}"/>
                </a:ext>
              </a:extLst>
            </p:cNvPr>
            <p:cNvSpPr/>
            <p:nvPr/>
          </p:nvSpPr>
          <p:spPr>
            <a:xfrm>
              <a:off x="2078698" y="4316422"/>
              <a:ext cx="3600805" cy="1618659"/>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 Box 4">
              <a:extLst>
                <a:ext uri="{FF2B5EF4-FFF2-40B4-BE49-F238E27FC236}">
                  <a16:creationId xmlns:a16="http://schemas.microsoft.com/office/drawing/2014/main" id="{FBDCFE5D-CD31-FADB-D228-F18482FACD05}"/>
                </a:ext>
              </a:extLst>
            </p:cNvPr>
            <p:cNvSpPr txBox="1">
              <a:spLocks noChangeArrowheads="1"/>
            </p:cNvSpPr>
            <p:nvPr/>
          </p:nvSpPr>
          <p:spPr bwMode="auto">
            <a:xfrm>
              <a:off x="2279849" y="4545685"/>
              <a:ext cx="3297422" cy="1422121"/>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5000"/>
                </a:lnSpc>
                <a:buClr>
                  <a:srgbClr val="72A900"/>
                </a:buClr>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分析化学的方法和手段在环境监测中得到广泛应用。例如，容量分析、质量分析、光化学分析、电化学分析和色谱分析等。  </a:t>
              </a:r>
            </a:p>
            <a:p>
              <a:pPr>
                <a:lnSpc>
                  <a:spcPct val="125000"/>
                </a:lnSpc>
                <a:buClr>
                  <a:srgbClr val="72A900"/>
                </a:buClr>
              </a:pP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18" name="矩形: 圆角 17">
              <a:extLst>
                <a:ext uri="{FF2B5EF4-FFF2-40B4-BE49-F238E27FC236}">
                  <a16:creationId xmlns:a16="http://schemas.microsoft.com/office/drawing/2014/main" id="{48A8FBF8-C0DE-DAF1-479E-A9D70D0B9D00}"/>
                </a:ext>
              </a:extLst>
            </p:cNvPr>
            <p:cNvSpPr/>
            <p:nvPr/>
          </p:nvSpPr>
          <p:spPr>
            <a:xfrm>
              <a:off x="1982905" y="4039523"/>
              <a:ext cx="1130220" cy="420283"/>
            </a:xfrm>
            <a:prstGeom prst="round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459FFC55-B7CF-1A68-B66B-BD1F6169B473}"/>
                </a:ext>
              </a:extLst>
            </p:cNvPr>
            <p:cNvSpPr txBox="1"/>
            <p:nvPr/>
          </p:nvSpPr>
          <p:spPr>
            <a:xfrm>
              <a:off x="2047976" y="4080387"/>
              <a:ext cx="992579" cy="338554"/>
            </a:xfrm>
            <a:prstGeom prst="rect">
              <a:avLst/>
            </a:prstGeom>
            <a:noFill/>
          </p:spPr>
          <p:txBody>
            <a:bodyPr wrap="none" rtlCol="0">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分析化学</a:t>
              </a:r>
            </a:p>
          </p:txBody>
        </p:sp>
      </p:grpSp>
    </p:spTree>
    <p:extLst>
      <p:ext uri="{BB962C8B-B14F-4D97-AF65-F5344CB8AC3E}">
        <p14:creationId xmlns:p14="http://schemas.microsoft.com/office/powerpoint/2010/main" val="330152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circle(in)">
                                      <p:cBhvr>
                                        <p:cTn id="12" dur="20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circle(in)">
                                      <p:cBhvr>
                                        <p:cTn id="17"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a:extLst>
              <a:ext uri="{FF2B5EF4-FFF2-40B4-BE49-F238E27FC236}">
                <a16:creationId xmlns:a16="http://schemas.microsoft.com/office/drawing/2014/main" id="{313E0045-5C7E-1E0A-3B19-C4FDAB97E6FD}"/>
              </a:ext>
            </a:extLst>
          </p:cNvPr>
          <p:cNvSpPr>
            <a:spLocks noChangeArrowheads="1"/>
          </p:cNvSpPr>
          <p:nvPr/>
        </p:nvSpPr>
        <p:spPr bwMode="auto">
          <a:xfrm>
            <a:off x="1474267" y="1586094"/>
            <a:ext cx="5797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２、生物监测 </a:t>
            </a:r>
            <a:r>
              <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(Biological Monitoring)</a:t>
            </a:r>
          </a:p>
        </p:txBody>
      </p:sp>
      <p:grpSp>
        <p:nvGrpSpPr>
          <p:cNvPr id="27" name="组合 26">
            <a:extLst>
              <a:ext uri="{FF2B5EF4-FFF2-40B4-BE49-F238E27FC236}">
                <a16:creationId xmlns:a16="http://schemas.microsoft.com/office/drawing/2014/main" id="{119D35E1-911B-F264-AC92-41899AAB74A5}"/>
              </a:ext>
            </a:extLst>
          </p:cNvPr>
          <p:cNvGrpSpPr/>
          <p:nvPr/>
        </p:nvGrpSpPr>
        <p:grpSpPr>
          <a:xfrm>
            <a:off x="1867609" y="2487351"/>
            <a:ext cx="2322918" cy="2784555"/>
            <a:chOff x="1556183" y="2487351"/>
            <a:chExt cx="2322918" cy="2784555"/>
          </a:xfrm>
        </p:grpSpPr>
        <p:sp>
          <p:nvSpPr>
            <p:cNvPr id="7" name="矩形: 圆角 6">
              <a:extLst>
                <a:ext uri="{FF2B5EF4-FFF2-40B4-BE49-F238E27FC236}">
                  <a16:creationId xmlns:a16="http://schemas.microsoft.com/office/drawing/2014/main" id="{7154356D-1F5A-605C-25EF-3115ED17FD6A}"/>
                </a:ext>
              </a:extLst>
            </p:cNvPr>
            <p:cNvSpPr/>
            <p:nvPr/>
          </p:nvSpPr>
          <p:spPr>
            <a:xfrm>
              <a:off x="1931031" y="2675046"/>
              <a:ext cx="1948070" cy="2596860"/>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DF2B548E-D3F2-ED3D-450F-E563CA0B02A8}"/>
                </a:ext>
              </a:extLst>
            </p:cNvPr>
            <p:cNvSpPr txBox="1"/>
            <p:nvPr/>
          </p:nvSpPr>
          <p:spPr>
            <a:xfrm>
              <a:off x="2060950" y="3552856"/>
              <a:ext cx="1688232" cy="614207"/>
            </a:xfrm>
            <a:prstGeom prst="rect">
              <a:avLst/>
            </a:prstGeom>
            <a:noFill/>
          </p:spPr>
          <p:txBody>
            <a:bodyPr wrap="square">
              <a:spAutoFit/>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利用指示生物监测水体污染状况。 </a:t>
              </a:r>
            </a:p>
          </p:txBody>
        </p:sp>
        <p:grpSp>
          <p:nvGrpSpPr>
            <p:cNvPr id="18" name="组合 17">
              <a:extLst>
                <a:ext uri="{FF2B5EF4-FFF2-40B4-BE49-F238E27FC236}">
                  <a16:creationId xmlns:a16="http://schemas.microsoft.com/office/drawing/2014/main" id="{4137E2EF-03DD-AF1A-32DC-B8C263B863CE}"/>
                </a:ext>
              </a:extLst>
            </p:cNvPr>
            <p:cNvGrpSpPr/>
            <p:nvPr/>
          </p:nvGrpSpPr>
          <p:grpSpPr>
            <a:xfrm>
              <a:off x="1556183" y="2487351"/>
              <a:ext cx="749695" cy="674917"/>
              <a:chOff x="1556183" y="2487351"/>
              <a:chExt cx="749695" cy="674917"/>
            </a:xfrm>
          </p:grpSpPr>
          <p:sp>
            <p:nvSpPr>
              <p:cNvPr id="16" name="六边形 15">
                <a:extLst>
                  <a:ext uri="{FF2B5EF4-FFF2-40B4-BE49-F238E27FC236}">
                    <a16:creationId xmlns:a16="http://schemas.microsoft.com/office/drawing/2014/main" id="{CFD85059-1531-1D0F-E1B5-96257E3EF42F}"/>
                  </a:ext>
                </a:extLst>
              </p:cNvPr>
              <p:cNvSpPr/>
              <p:nvPr/>
            </p:nvSpPr>
            <p:spPr>
              <a:xfrm>
                <a:off x="1556183" y="2487351"/>
                <a:ext cx="749695" cy="667582"/>
              </a:xfrm>
              <a:prstGeom prst="hexagon">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C8AFF09D-2DD4-E536-3565-7BFF370F6CD4}"/>
                  </a:ext>
                </a:extLst>
              </p:cNvPr>
              <p:cNvSpPr txBox="1"/>
              <p:nvPr/>
            </p:nvSpPr>
            <p:spPr>
              <a:xfrm>
                <a:off x="1700037" y="2515937"/>
                <a:ext cx="461986"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1</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grpSp>
        <p:nvGrpSpPr>
          <p:cNvPr id="26" name="组合 25">
            <a:extLst>
              <a:ext uri="{FF2B5EF4-FFF2-40B4-BE49-F238E27FC236}">
                <a16:creationId xmlns:a16="http://schemas.microsoft.com/office/drawing/2014/main" id="{39F03052-7D61-AA9D-A9F2-19B2474887CB}"/>
              </a:ext>
            </a:extLst>
          </p:cNvPr>
          <p:cNvGrpSpPr/>
          <p:nvPr/>
        </p:nvGrpSpPr>
        <p:grpSpPr>
          <a:xfrm>
            <a:off x="4934541" y="2487351"/>
            <a:ext cx="2322918" cy="2791890"/>
            <a:chOff x="4210168" y="2480016"/>
            <a:chExt cx="2322918" cy="2791890"/>
          </a:xfrm>
        </p:grpSpPr>
        <p:sp>
          <p:nvSpPr>
            <p:cNvPr id="14" name="矩形: 圆角 13">
              <a:extLst>
                <a:ext uri="{FF2B5EF4-FFF2-40B4-BE49-F238E27FC236}">
                  <a16:creationId xmlns:a16="http://schemas.microsoft.com/office/drawing/2014/main" id="{F52651C5-1A41-4F89-5BFA-6AAF158C7341}"/>
                </a:ext>
              </a:extLst>
            </p:cNvPr>
            <p:cNvSpPr/>
            <p:nvPr/>
          </p:nvSpPr>
          <p:spPr>
            <a:xfrm>
              <a:off x="4585016" y="2675046"/>
              <a:ext cx="1948070" cy="2596860"/>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39DF5A84-213B-B24C-EC9D-4954EEB9E63C}"/>
                </a:ext>
              </a:extLst>
            </p:cNvPr>
            <p:cNvSpPr txBox="1"/>
            <p:nvPr/>
          </p:nvSpPr>
          <p:spPr>
            <a:xfrm>
              <a:off x="4714935" y="3127763"/>
              <a:ext cx="1688232" cy="1691425"/>
            </a:xfrm>
            <a:prstGeom prst="rect">
              <a:avLst/>
            </a:prstGeom>
            <a:noFill/>
          </p:spPr>
          <p:txBody>
            <a:bodyPr wrap="square">
              <a:spAutoFit/>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利用水生生物群落结构变化进行监测同时可引用生物数和生物种的多样性指数等数学手段，简化监测方法。</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nvGrpSpPr>
            <p:cNvPr id="19" name="组合 18">
              <a:extLst>
                <a:ext uri="{FF2B5EF4-FFF2-40B4-BE49-F238E27FC236}">
                  <a16:creationId xmlns:a16="http://schemas.microsoft.com/office/drawing/2014/main" id="{AB406861-7DE0-3B88-5024-BBCFF2F60A9C}"/>
                </a:ext>
              </a:extLst>
            </p:cNvPr>
            <p:cNvGrpSpPr/>
            <p:nvPr/>
          </p:nvGrpSpPr>
          <p:grpSpPr>
            <a:xfrm>
              <a:off x="4210168" y="2480016"/>
              <a:ext cx="749695" cy="674917"/>
              <a:chOff x="1556183" y="2487351"/>
              <a:chExt cx="749695" cy="674917"/>
            </a:xfrm>
          </p:grpSpPr>
          <p:sp>
            <p:nvSpPr>
              <p:cNvPr id="20" name="六边形 19">
                <a:extLst>
                  <a:ext uri="{FF2B5EF4-FFF2-40B4-BE49-F238E27FC236}">
                    <a16:creationId xmlns:a16="http://schemas.microsoft.com/office/drawing/2014/main" id="{A94C5C07-A658-D634-48FE-20D25BC33752}"/>
                  </a:ext>
                </a:extLst>
              </p:cNvPr>
              <p:cNvSpPr/>
              <p:nvPr/>
            </p:nvSpPr>
            <p:spPr>
              <a:xfrm>
                <a:off x="1556183" y="2487351"/>
                <a:ext cx="749695" cy="667582"/>
              </a:xfrm>
              <a:prstGeom prst="hexagon">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E37DE06F-A442-1CCA-A678-C53A2B4AFBB4}"/>
                  </a:ext>
                </a:extLst>
              </p:cNvPr>
              <p:cNvSpPr txBox="1"/>
              <p:nvPr/>
            </p:nvSpPr>
            <p:spPr>
              <a:xfrm>
                <a:off x="1700037" y="2515937"/>
                <a:ext cx="461986"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2</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grpSp>
        <p:nvGrpSpPr>
          <p:cNvPr id="25" name="组合 24">
            <a:extLst>
              <a:ext uri="{FF2B5EF4-FFF2-40B4-BE49-F238E27FC236}">
                <a16:creationId xmlns:a16="http://schemas.microsoft.com/office/drawing/2014/main" id="{BC783792-0401-8B73-4773-04C338A81B51}"/>
              </a:ext>
            </a:extLst>
          </p:cNvPr>
          <p:cNvGrpSpPr/>
          <p:nvPr/>
        </p:nvGrpSpPr>
        <p:grpSpPr>
          <a:xfrm>
            <a:off x="8001473" y="2487351"/>
            <a:ext cx="2322918" cy="2789908"/>
            <a:chOff x="7007560" y="2487351"/>
            <a:chExt cx="2322918" cy="2789908"/>
          </a:xfrm>
        </p:grpSpPr>
        <p:sp>
          <p:nvSpPr>
            <p:cNvPr id="15" name="矩形: 圆角 14">
              <a:extLst>
                <a:ext uri="{FF2B5EF4-FFF2-40B4-BE49-F238E27FC236}">
                  <a16:creationId xmlns:a16="http://schemas.microsoft.com/office/drawing/2014/main" id="{A41B5780-C59B-DF8B-72C0-C2DBF400F603}"/>
                </a:ext>
              </a:extLst>
            </p:cNvPr>
            <p:cNvSpPr/>
            <p:nvPr/>
          </p:nvSpPr>
          <p:spPr>
            <a:xfrm>
              <a:off x="7382408" y="2680399"/>
              <a:ext cx="1948070" cy="2596860"/>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755C0282-145B-672B-1BD6-14BF4A22CD6C}"/>
                </a:ext>
              </a:extLst>
            </p:cNvPr>
            <p:cNvSpPr txBox="1"/>
            <p:nvPr/>
          </p:nvSpPr>
          <p:spPr>
            <a:xfrm>
              <a:off x="7512327" y="3127763"/>
              <a:ext cx="1688232" cy="1691425"/>
            </a:xfrm>
            <a:prstGeom prst="rect">
              <a:avLst/>
            </a:prstGeom>
            <a:noFill/>
          </p:spPr>
          <p:txBody>
            <a:bodyPr wrap="square">
              <a:spAutoFit/>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水污染的生物测试即利用水生生物受到污染物的毒害作用所产生的生理机能变化，测定水质的污染状况。 </a:t>
              </a:r>
            </a:p>
          </p:txBody>
        </p:sp>
        <p:grpSp>
          <p:nvGrpSpPr>
            <p:cNvPr id="22" name="组合 21">
              <a:extLst>
                <a:ext uri="{FF2B5EF4-FFF2-40B4-BE49-F238E27FC236}">
                  <a16:creationId xmlns:a16="http://schemas.microsoft.com/office/drawing/2014/main" id="{0FED8304-020E-FCB1-9A77-5C22D29D1B4C}"/>
                </a:ext>
              </a:extLst>
            </p:cNvPr>
            <p:cNvGrpSpPr/>
            <p:nvPr/>
          </p:nvGrpSpPr>
          <p:grpSpPr>
            <a:xfrm>
              <a:off x="7007560" y="2487351"/>
              <a:ext cx="749695" cy="674917"/>
              <a:chOff x="1556183" y="2487351"/>
              <a:chExt cx="749695" cy="674917"/>
            </a:xfrm>
          </p:grpSpPr>
          <p:sp>
            <p:nvSpPr>
              <p:cNvPr id="23" name="六边形 22">
                <a:extLst>
                  <a:ext uri="{FF2B5EF4-FFF2-40B4-BE49-F238E27FC236}">
                    <a16:creationId xmlns:a16="http://schemas.microsoft.com/office/drawing/2014/main" id="{3870B089-1559-085D-4E41-24B44C3DD24A}"/>
                  </a:ext>
                </a:extLst>
              </p:cNvPr>
              <p:cNvSpPr/>
              <p:nvPr/>
            </p:nvSpPr>
            <p:spPr>
              <a:xfrm>
                <a:off x="1556183" y="2487351"/>
                <a:ext cx="749695" cy="667582"/>
              </a:xfrm>
              <a:prstGeom prst="hexagon">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id="{C423B326-5F1B-9B7C-E0B9-6FA07B4B1E5C}"/>
                  </a:ext>
                </a:extLst>
              </p:cNvPr>
              <p:cNvSpPr txBox="1"/>
              <p:nvPr/>
            </p:nvSpPr>
            <p:spPr>
              <a:xfrm>
                <a:off x="1700037" y="2515937"/>
                <a:ext cx="461986"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3</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spTree>
    <p:extLst>
      <p:ext uri="{BB962C8B-B14F-4D97-AF65-F5344CB8AC3E}">
        <p14:creationId xmlns:p14="http://schemas.microsoft.com/office/powerpoint/2010/main" val="4173138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a:extLst>
              <a:ext uri="{FF2B5EF4-FFF2-40B4-BE49-F238E27FC236}">
                <a16:creationId xmlns:a16="http://schemas.microsoft.com/office/drawing/2014/main" id="{04B93D05-F5C0-6B50-6BD5-A2037E77AD70}"/>
              </a:ext>
            </a:extLst>
          </p:cNvPr>
          <p:cNvSpPr>
            <a:spLocks noChangeArrowheads="1"/>
          </p:cNvSpPr>
          <p:nvPr/>
        </p:nvSpPr>
        <p:spPr bwMode="auto">
          <a:xfrm>
            <a:off x="1474267" y="1586094"/>
            <a:ext cx="5797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２、生物监测 </a:t>
            </a:r>
            <a:r>
              <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(Biological Monitoring)</a:t>
            </a:r>
          </a:p>
        </p:txBody>
      </p:sp>
      <p:grpSp>
        <p:nvGrpSpPr>
          <p:cNvPr id="13" name="组合 12">
            <a:extLst>
              <a:ext uri="{FF2B5EF4-FFF2-40B4-BE49-F238E27FC236}">
                <a16:creationId xmlns:a16="http://schemas.microsoft.com/office/drawing/2014/main" id="{5CB62017-921E-08A3-DC4B-5BBFD08B1944}"/>
              </a:ext>
            </a:extLst>
          </p:cNvPr>
          <p:cNvGrpSpPr/>
          <p:nvPr/>
        </p:nvGrpSpPr>
        <p:grpSpPr>
          <a:xfrm>
            <a:off x="1600418" y="2427694"/>
            <a:ext cx="5202426" cy="3367976"/>
            <a:chOff x="1567542" y="2288809"/>
            <a:chExt cx="5202426" cy="3367976"/>
          </a:xfrm>
        </p:grpSpPr>
        <p:sp>
          <p:nvSpPr>
            <p:cNvPr id="12" name="矩形: 圆角 11">
              <a:extLst>
                <a:ext uri="{FF2B5EF4-FFF2-40B4-BE49-F238E27FC236}">
                  <a16:creationId xmlns:a16="http://schemas.microsoft.com/office/drawing/2014/main" id="{B6BBA1A2-CD26-C1CC-5DD6-B9C7DC10215B}"/>
                </a:ext>
              </a:extLst>
            </p:cNvPr>
            <p:cNvSpPr/>
            <p:nvPr/>
          </p:nvSpPr>
          <p:spPr>
            <a:xfrm>
              <a:off x="1567542" y="2288809"/>
              <a:ext cx="5202426" cy="336797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49B14163-1829-576A-9670-23D0C774552A}"/>
                </a:ext>
              </a:extLst>
            </p:cNvPr>
            <p:cNvSpPr txBox="1"/>
            <p:nvPr/>
          </p:nvSpPr>
          <p:spPr>
            <a:xfrm>
              <a:off x="1951345" y="2569239"/>
              <a:ext cx="4500571" cy="2807115"/>
            </a:xfrm>
            <a:prstGeom prst="rect">
              <a:avLst/>
            </a:prstGeom>
            <a:noFill/>
          </p:spPr>
          <p:txBody>
            <a:bodyPr wrap="square">
              <a:spAutoFit/>
            </a:bodyPr>
            <a:lstStyle/>
            <a:p>
              <a:pPr marL="342900" indent="-342900">
                <a:lnSpc>
                  <a:spcPct val="125000"/>
                </a:lnSpc>
                <a:spcAft>
                  <a:spcPts val="600"/>
                </a:spcAft>
                <a:buFont typeface="+mj-ea"/>
                <a:buAutoNum type="circleNumDbPlain"/>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利用指示植物的伤害症状对大气污染作出定性、定量的判断。</a:t>
              </a:r>
            </a:p>
            <a:p>
              <a:pPr marL="342900" indent="-342900">
                <a:lnSpc>
                  <a:spcPct val="125000"/>
                </a:lnSpc>
                <a:spcAft>
                  <a:spcPts val="600"/>
                </a:spcAft>
                <a:buFont typeface="+mj-ea"/>
                <a:buAutoNum type="circleNumDbPlain"/>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测定植物体内污染物的含量，估计大气污染状况。</a:t>
              </a:r>
            </a:p>
            <a:p>
              <a:pPr marL="342900" indent="-342900">
                <a:lnSpc>
                  <a:spcPct val="125000"/>
                </a:lnSpc>
                <a:spcAft>
                  <a:spcPts val="600"/>
                </a:spcAft>
                <a:buFont typeface="+mj-ea"/>
                <a:buAutoNum type="circleNumDbPlain"/>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观察植物的生理生化反应，如酶系统的变化，发芽率的降低等，以对大气污染的长期效应作出判断。</a:t>
              </a:r>
            </a:p>
            <a:p>
              <a:pPr marL="342900" indent="-342900">
                <a:lnSpc>
                  <a:spcPct val="125000"/>
                </a:lnSpc>
                <a:spcAft>
                  <a:spcPts val="600"/>
                </a:spcAft>
                <a:buFont typeface="+mj-ea"/>
                <a:buAutoNum type="circleNumDbPlain"/>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测定树木的生长量和年轮，估测大气污染的现状和历史。</a:t>
              </a:r>
            </a:p>
            <a:p>
              <a:pPr marL="342900" indent="-342900">
                <a:lnSpc>
                  <a:spcPct val="125000"/>
                </a:lnSpc>
                <a:spcAft>
                  <a:spcPts val="600"/>
                </a:spcAft>
                <a:buFont typeface="+mj-ea"/>
                <a:buAutoNum type="circleNumDbPlain"/>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利用某些敏感植物，如地衣、苔薛等作为大气污染的植物监测器，可进行定点观测。 </a:t>
              </a:r>
            </a:p>
          </p:txBody>
        </p:sp>
      </p:grpSp>
      <p:pic>
        <p:nvPicPr>
          <p:cNvPr id="11" name="图片 10">
            <a:extLst>
              <a:ext uri="{FF2B5EF4-FFF2-40B4-BE49-F238E27FC236}">
                <a16:creationId xmlns:a16="http://schemas.microsoft.com/office/drawing/2014/main" id="{5C6E1EA1-04AD-B712-E366-D858755CE8D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289472" y="1739982"/>
            <a:ext cx="4186607" cy="4589512"/>
          </a:xfrm>
          <a:prstGeom prst="rect">
            <a:avLst/>
          </a:prstGeom>
        </p:spPr>
      </p:pic>
    </p:spTree>
    <p:extLst>
      <p:ext uri="{BB962C8B-B14F-4D97-AF65-F5344CB8AC3E}">
        <p14:creationId xmlns:p14="http://schemas.microsoft.com/office/powerpoint/2010/main" val="405245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0">
            <a:extLst>
              <a:ext uri="{FF2B5EF4-FFF2-40B4-BE49-F238E27FC236}">
                <a16:creationId xmlns:a16="http://schemas.microsoft.com/office/drawing/2014/main" id="{61804103-F2EC-BABC-D6F6-6155EBDEB244}"/>
              </a:ext>
            </a:extLst>
          </p:cNvPr>
          <p:cNvSpPr>
            <a:spLocks noChangeArrowheads="1"/>
          </p:cNvSpPr>
          <p:nvPr/>
        </p:nvSpPr>
        <p:spPr bwMode="auto">
          <a:xfrm>
            <a:off x="1492428" y="1376072"/>
            <a:ext cx="8351837" cy="336823"/>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20000"/>
              </a:lnSpc>
            </a:pP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、环境监测新技术开发 </a:t>
            </a:r>
            <a:r>
              <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(New techniques development of Environmental Monitoring)</a:t>
            </a:r>
          </a:p>
        </p:txBody>
      </p:sp>
      <p:grpSp>
        <p:nvGrpSpPr>
          <p:cNvPr id="30" name="组合 29">
            <a:extLst>
              <a:ext uri="{FF2B5EF4-FFF2-40B4-BE49-F238E27FC236}">
                <a16:creationId xmlns:a16="http://schemas.microsoft.com/office/drawing/2014/main" id="{2C6B344F-5AEB-3F34-E2BF-5CC8F7168573}"/>
              </a:ext>
            </a:extLst>
          </p:cNvPr>
          <p:cNvGrpSpPr/>
          <p:nvPr/>
        </p:nvGrpSpPr>
        <p:grpSpPr>
          <a:xfrm>
            <a:off x="3054138" y="2430144"/>
            <a:ext cx="5998990" cy="3112594"/>
            <a:chOff x="2429393" y="2213303"/>
            <a:chExt cx="5998990" cy="3112594"/>
          </a:xfrm>
        </p:grpSpPr>
        <p:sp>
          <p:nvSpPr>
            <p:cNvPr id="29" name="矩形: 剪去单角 28">
              <a:extLst>
                <a:ext uri="{FF2B5EF4-FFF2-40B4-BE49-F238E27FC236}">
                  <a16:creationId xmlns:a16="http://schemas.microsoft.com/office/drawing/2014/main" id="{D881C815-7271-DA72-5AEE-190EBC2728B9}"/>
                </a:ext>
              </a:extLst>
            </p:cNvPr>
            <p:cNvSpPr/>
            <p:nvPr/>
          </p:nvSpPr>
          <p:spPr>
            <a:xfrm rot="10800000" flipH="1">
              <a:off x="2437449" y="2213303"/>
              <a:ext cx="2393679" cy="1107954"/>
            </a:xfrm>
            <a:prstGeom prst="snip1Rect">
              <a:avLst>
                <a:gd name="adj" fmla="val 50000"/>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剪去单角 27">
              <a:extLst>
                <a:ext uri="{FF2B5EF4-FFF2-40B4-BE49-F238E27FC236}">
                  <a16:creationId xmlns:a16="http://schemas.microsoft.com/office/drawing/2014/main" id="{C988FBDB-EAB7-7ACE-8E10-A3FE91990A3C}"/>
                </a:ext>
              </a:extLst>
            </p:cNvPr>
            <p:cNvSpPr/>
            <p:nvPr/>
          </p:nvSpPr>
          <p:spPr>
            <a:xfrm rot="10800000" flipH="1" flipV="1">
              <a:off x="2429393" y="4214771"/>
              <a:ext cx="2393679" cy="1111126"/>
            </a:xfrm>
            <a:prstGeom prst="snip1Rect">
              <a:avLst>
                <a:gd name="adj" fmla="val 50000"/>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剪去单角 26">
              <a:extLst>
                <a:ext uri="{FF2B5EF4-FFF2-40B4-BE49-F238E27FC236}">
                  <a16:creationId xmlns:a16="http://schemas.microsoft.com/office/drawing/2014/main" id="{5BC936BD-CCC2-9129-020A-F34701D4BCA0}"/>
                </a:ext>
              </a:extLst>
            </p:cNvPr>
            <p:cNvSpPr/>
            <p:nvPr/>
          </p:nvSpPr>
          <p:spPr>
            <a:xfrm rot="10800000" flipV="1">
              <a:off x="6034703" y="4214771"/>
              <a:ext cx="2393679" cy="1111126"/>
            </a:xfrm>
            <a:prstGeom prst="snip1Rect">
              <a:avLst>
                <a:gd name="adj" fmla="val 50000"/>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剪去单角 21">
              <a:extLst>
                <a:ext uri="{FF2B5EF4-FFF2-40B4-BE49-F238E27FC236}">
                  <a16:creationId xmlns:a16="http://schemas.microsoft.com/office/drawing/2014/main" id="{9D119E25-72EF-E73B-E3E5-DDBA498B6812}"/>
                </a:ext>
              </a:extLst>
            </p:cNvPr>
            <p:cNvSpPr/>
            <p:nvPr/>
          </p:nvSpPr>
          <p:spPr>
            <a:xfrm rot="10800000">
              <a:off x="6034704" y="2215168"/>
              <a:ext cx="2393679" cy="1111125"/>
            </a:xfrm>
            <a:prstGeom prst="snip1Rect">
              <a:avLst>
                <a:gd name="adj" fmla="val 50000"/>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AE2B9CBE-7E63-F6DA-323D-463F9CE98452}"/>
                </a:ext>
              </a:extLst>
            </p:cNvPr>
            <p:cNvSpPr txBox="1"/>
            <p:nvPr/>
          </p:nvSpPr>
          <p:spPr>
            <a:xfrm>
              <a:off x="3023150" y="2613391"/>
              <a:ext cx="1067271"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简 单</a:t>
              </a:r>
            </a:p>
          </p:txBody>
        </p:sp>
        <p:sp>
          <p:nvSpPr>
            <p:cNvPr id="17" name="文本框 16">
              <a:extLst>
                <a:ext uri="{FF2B5EF4-FFF2-40B4-BE49-F238E27FC236}">
                  <a16:creationId xmlns:a16="http://schemas.microsoft.com/office/drawing/2014/main" id="{3574F777-32A0-4C3A-F7B6-CBAD8B055E16}"/>
                </a:ext>
              </a:extLst>
            </p:cNvPr>
            <p:cNvSpPr txBox="1"/>
            <p:nvPr/>
          </p:nvSpPr>
          <p:spPr>
            <a:xfrm>
              <a:off x="6773631" y="2613390"/>
              <a:ext cx="915820"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快 速</a:t>
              </a:r>
            </a:p>
          </p:txBody>
        </p:sp>
        <p:sp>
          <p:nvSpPr>
            <p:cNvPr id="19" name="文本框 18">
              <a:extLst>
                <a:ext uri="{FF2B5EF4-FFF2-40B4-BE49-F238E27FC236}">
                  <a16:creationId xmlns:a16="http://schemas.microsoft.com/office/drawing/2014/main" id="{69A54F81-4EF8-E673-FD99-9A5287691437}"/>
                </a:ext>
              </a:extLst>
            </p:cNvPr>
            <p:cNvSpPr txBox="1"/>
            <p:nvPr/>
          </p:nvSpPr>
          <p:spPr>
            <a:xfrm>
              <a:off x="3066455" y="4616445"/>
              <a:ext cx="989653"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价 廉</a:t>
              </a:r>
            </a:p>
          </p:txBody>
        </p:sp>
        <p:sp>
          <p:nvSpPr>
            <p:cNvPr id="21" name="文本框 20">
              <a:extLst>
                <a:ext uri="{FF2B5EF4-FFF2-40B4-BE49-F238E27FC236}">
                  <a16:creationId xmlns:a16="http://schemas.microsoft.com/office/drawing/2014/main" id="{C1FD8521-3B7E-4947-AF51-2CD7CAA8DC1B}"/>
                </a:ext>
              </a:extLst>
            </p:cNvPr>
            <p:cNvSpPr txBox="1"/>
            <p:nvPr/>
          </p:nvSpPr>
          <p:spPr>
            <a:xfrm>
              <a:off x="6195560" y="4516102"/>
              <a:ext cx="2188625" cy="688715"/>
            </a:xfrm>
            <a:prstGeom prst="rect">
              <a:avLst/>
            </a:prstGeom>
            <a:noFill/>
          </p:spPr>
          <p:txBody>
            <a:bodyPr wrap="square">
              <a:spAutoFit/>
            </a:bodyPr>
            <a:lstStyle/>
            <a:p>
              <a:pPr algn="ctr">
                <a:lnSpc>
                  <a:spcPct val="125000"/>
                </a:lnSpc>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能在野外或实验室内进行大批量的筛选实验</a:t>
              </a:r>
            </a:p>
          </p:txBody>
        </p:sp>
        <p:grpSp>
          <p:nvGrpSpPr>
            <p:cNvPr id="26" name="组合 25">
              <a:extLst>
                <a:ext uri="{FF2B5EF4-FFF2-40B4-BE49-F238E27FC236}">
                  <a16:creationId xmlns:a16="http://schemas.microsoft.com/office/drawing/2014/main" id="{B9978EDD-5EE7-9E96-9D04-B0305897973D}"/>
                </a:ext>
              </a:extLst>
            </p:cNvPr>
            <p:cNvGrpSpPr/>
            <p:nvPr/>
          </p:nvGrpSpPr>
          <p:grpSpPr>
            <a:xfrm>
              <a:off x="4121424" y="2498982"/>
              <a:ext cx="2602161" cy="2584754"/>
              <a:chOff x="4121424" y="2498982"/>
              <a:chExt cx="2602161" cy="2584754"/>
            </a:xfrm>
          </p:grpSpPr>
          <p:grpSp>
            <p:nvGrpSpPr>
              <p:cNvPr id="24" name="组合 23">
                <a:extLst>
                  <a:ext uri="{FF2B5EF4-FFF2-40B4-BE49-F238E27FC236}">
                    <a16:creationId xmlns:a16="http://schemas.microsoft.com/office/drawing/2014/main" id="{CE2EC3C1-61DC-4CB9-C0BF-B63E7E8CB798}"/>
                  </a:ext>
                </a:extLst>
              </p:cNvPr>
              <p:cNvGrpSpPr/>
              <p:nvPr/>
            </p:nvGrpSpPr>
            <p:grpSpPr>
              <a:xfrm>
                <a:off x="4121424" y="2498982"/>
                <a:ext cx="2602161" cy="2584754"/>
                <a:chOff x="4121424" y="2498982"/>
                <a:chExt cx="2602161" cy="2584754"/>
              </a:xfrm>
            </p:grpSpPr>
            <p:sp>
              <p:nvSpPr>
                <p:cNvPr id="5" name="直角三角形 4">
                  <a:extLst>
                    <a:ext uri="{FF2B5EF4-FFF2-40B4-BE49-F238E27FC236}">
                      <a16:creationId xmlns:a16="http://schemas.microsoft.com/office/drawing/2014/main" id="{884FBF8B-07FB-3189-72FE-FA4112A7EF17}"/>
                    </a:ext>
                  </a:extLst>
                </p:cNvPr>
                <p:cNvSpPr/>
                <p:nvPr/>
              </p:nvSpPr>
              <p:spPr>
                <a:xfrm>
                  <a:off x="5468415" y="2498982"/>
                  <a:ext cx="1255170" cy="1255170"/>
                </a:xfrm>
                <a:prstGeom prst="rtTriangle">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a:extLst>
                    <a:ext uri="{FF2B5EF4-FFF2-40B4-BE49-F238E27FC236}">
                      <a16:creationId xmlns:a16="http://schemas.microsoft.com/office/drawing/2014/main" id="{423201EE-A7CE-BC5A-5BA2-841E09FCD3BA}"/>
                    </a:ext>
                  </a:extLst>
                </p:cNvPr>
                <p:cNvSpPr/>
                <p:nvPr/>
              </p:nvSpPr>
              <p:spPr>
                <a:xfrm rot="5400000">
                  <a:off x="5468415" y="3828566"/>
                  <a:ext cx="1255170" cy="1255170"/>
                </a:xfrm>
                <a:prstGeom prst="rtTriangle">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直角三角形 11">
                  <a:extLst>
                    <a:ext uri="{FF2B5EF4-FFF2-40B4-BE49-F238E27FC236}">
                      <a16:creationId xmlns:a16="http://schemas.microsoft.com/office/drawing/2014/main" id="{1505C201-22EE-3171-C822-178F7563827C}"/>
                    </a:ext>
                  </a:extLst>
                </p:cNvPr>
                <p:cNvSpPr/>
                <p:nvPr/>
              </p:nvSpPr>
              <p:spPr>
                <a:xfrm rot="10800000">
                  <a:off x="4121425" y="3828566"/>
                  <a:ext cx="1255170" cy="1255170"/>
                </a:xfrm>
                <a:prstGeom prst="rtTriangle">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a:extLst>
                    <a:ext uri="{FF2B5EF4-FFF2-40B4-BE49-F238E27FC236}">
                      <a16:creationId xmlns:a16="http://schemas.microsoft.com/office/drawing/2014/main" id="{69040C56-BED0-6B9F-1A56-C519CF57FA57}"/>
                    </a:ext>
                  </a:extLst>
                </p:cNvPr>
                <p:cNvSpPr/>
                <p:nvPr/>
              </p:nvSpPr>
              <p:spPr>
                <a:xfrm rot="16200000">
                  <a:off x="4121424" y="2498982"/>
                  <a:ext cx="1255170" cy="1255170"/>
                </a:xfrm>
                <a:prstGeom prst="rtTriangle">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id="{4AC9B39F-6C72-7309-8111-6C095FDA0F6B}"/>
                    </a:ext>
                  </a:extLst>
                </p:cNvPr>
                <p:cNvSpPr/>
                <p:nvPr/>
              </p:nvSpPr>
              <p:spPr>
                <a:xfrm>
                  <a:off x="4914893" y="3287443"/>
                  <a:ext cx="1027990" cy="1007831"/>
                </a:xfrm>
                <a:prstGeom prst="ellipse">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a:extLst>
                  <a:ext uri="{FF2B5EF4-FFF2-40B4-BE49-F238E27FC236}">
                    <a16:creationId xmlns:a16="http://schemas.microsoft.com/office/drawing/2014/main" id="{27E34728-4B4C-DF79-313F-3CC5B238010F}"/>
                  </a:ext>
                </a:extLst>
              </p:cNvPr>
              <p:cNvSpPr txBox="1"/>
              <p:nvPr/>
            </p:nvSpPr>
            <p:spPr>
              <a:xfrm>
                <a:off x="5072890" y="3618261"/>
                <a:ext cx="699230" cy="369332"/>
              </a:xfrm>
              <a:prstGeom prst="rect">
                <a:avLst/>
              </a:prstGeom>
              <a:noFill/>
            </p:spPr>
            <p:txBody>
              <a:bodyPr wrap="none" rtlCol="0">
                <a:spAutoFit/>
              </a:bodyPr>
              <a:lstStyle/>
              <a:p>
                <a:r>
                  <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优 势</a:t>
                </a:r>
              </a:p>
            </p:txBody>
          </p:sp>
        </p:grpSp>
      </p:grpSp>
    </p:spTree>
    <p:extLst>
      <p:ext uri="{BB962C8B-B14F-4D97-AF65-F5344CB8AC3E}">
        <p14:creationId xmlns:p14="http://schemas.microsoft.com/office/powerpoint/2010/main" val="107969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2866DAC-4240-AE52-D9C6-0FF30B830A32}"/>
              </a:ext>
            </a:extLst>
          </p:cNvPr>
          <p:cNvSpPr>
            <a:spLocks noChangeArrowheads="1"/>
          </p:cNvSpPr>
          <p:nvPr/>
        </p:nvSpPr>
        <p:spPr bwMode="auto">
          <a:xfrm>
            <a:off x="4327525" y="1361538"/>
            <a:ext cx="3536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生态遥感监测技术的开发</a:t>
            </a:r>
            <a:endPar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22" name="组合 21">
            <a:extLst>
              <a:ext uri="{FF2B5EF4-FFF2-40B4-BE49-F238E27FC236}">
                <a16:creationId xmlns:a16="http://schemas.microsoft.com/office/drawing/2014/main" id="{8E4912D9-99E8-F292-0A73-5160874E6903}"/>
              </a:ext>
            </a:extLst>
          </p:cNvPr>
          <p:cNvGrpSpPr/>
          <p:nvPr/>
        </p:nvGrpSpPr>
        <p:grpSpPr>
          <a:xfrm>
            <a:off x="1687995" y="2378347"/>
            <a:ext cx="8816009" cy="1340358"/>
            <a:chOff x="1776264" y="2391071"/>
            <a:chExt cx="8816009" cy="1340358"/>
          </a:xfrm>
        </p:grpSpPr>
        <p:grpSp>
          <p:nvGrpSpPr>
            <p:cNvPr id="19" name="组合 18">
              <a:extLst>
                <a:ext uri="{FF2B5EF4-FFF2-40B4-BE49-F238E27FC236}">
                  <a16:creationId xmlns:a16="http://schemas.microsoft.com/office/drawing/2014/main" id="{8A55D523-7ADB-57C6-E441-EBD9B2E4D2AF}"/>
                </a:ext>
              </a:extLst>
            </p:cNvPr>
            <p:cNvGrpSpPr/>
            <p:nvPr/>
          </p:nvGrpSpPr>
          <p:grpSpPr>
            <a:xfrm>
              <a:off x="1776264" y="2391071"/>
              <a:ext cx="8816009" cy="1340358"/>
              <a:chOff x="1776264" y="2391071"/>
              <a:chExt cx="8816009" cy="1340358"/>
            </a:xfrm>
          </p:grpSpPr>
          <p:sp>
            <p:nvSpPr>
              <p:cNvPr id="13" name="矩形: 圆角 12">
                <a:extLst>
                  <a:ext uri="{FF2B5EF4-FFF2-40B4-BE49-F238E27FC236}">
                    <a16:creationId xmlns:a16="http://schemas.microsoft.com/office/drawing/2014/main" id="{A1214F67-EBDB-73F5-593A-740176CC479B}"/>
                  </a:ext>
                </a:extLst>
              </p:cNvPr>
              <p:cNvSpPr/>
              <p:nvPr/>
            </p:nvSpPr>
            <p:spPr>
              <a:xfrm>
                <a:off x="2175250" y="2391071"/>
                <a:ext cx="8417023" cy="1340358"/>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id="{E10CCA17-873D-3463-94A5-A551940B7B87}"/>
                  </a:ext>
                </a:extLst>
              </p:cNvPr>
              <p:cNvPicPr>
                <a:picLocks noChangeAspect="1"/>
              </p:cNvPicPr>
              <p:nvPr/>
            </p:nvPicPr>
            <p:blipFill rotWithShape="1">
              <a:blip r:embed="rId2">
                <a:extLst>
                  <a:ext uri="{28A0092B-C50C-407E-A947-70E740481C1C}">
                    <a14:useLocalDpi xmlns:a14="http://schemas.microsoft.com/office/drawing/2010/main" val="0"/>
                  </a:ext>
                </a:extLst>
              </a:blip>
              <a:srcRect l="15142" t="-830" r="73237" b="82446"/>
              <a:stretch/>
            </p:blipFill>
            <p:spPr>
              <a:xfrm>
                <a:off x="1776264" y="2639930"/>
                <a:ext cx="976876" cy="838855"/>
              </a:xfrm>
              <a:prstGeom prst="rect">
                <a:avLst/>
              </a:prstGeom>
              <a:solidFill>
                <a:schemeClr val="bg1"/>
              </a:solidFill>
            </p:spPr>
          </p:pic>
        </p:grpSp>
        <p:sp>
          <p:nvSpPr>
            <p:cNvPr id="10" name="文本框 9">
              <a:extLst>
                <a:ext uri="{FF2B5EF4-FFF2-40B4-BE49-F238E27FC236}">
                  <a16:creationId xmlns:a16="http://schemas.microsoft.com/office/drawing/2014/main" id="{96DA45CC-0BD0-9C04-56F4-6EC9A3721DEC}"/>
                </a:ext>
              </a:extLst>
            </p:cNvPr>
            <p:cNvSpPr txBox="1"/>
            <p:nvPr/>
          </p:nvSpPr>
          <p:spPr>
            <a:xfrm>
              <a:off x="2877852" y="2639930"/>
              <a:ext cx="7425003" cy="883512"/>
            </a:xfrm>
            <a:prstGeom prst="rect">
              <a:avLst/>
            </a:prstGeom>
            <a:noFill/>
          </p:spPr>
          <p:txBody>
            <a:bodyPr wrap="square">
              <a:spAutoFit/>
            </a:bodyPr>
            <a:lstStyle/>
            <a:p>
              <a:pP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我国生态监测方面考虑的主要内容有：空气环境监测；土地覆盖的变化及对全球变化的影响；海洋环境的监测，生态网络系统，人对环境的影响，危机带</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脆弱、不稳定的过渡带</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监测系统，西藏高原对全球变化的影响等等。 </a:t>
              </a:r>
            </a:p>
          </p:txBody>
        </p:sp>
      </p:grpSp>
      <p:grpSp>
        <p:nvGrpSpPr>
          <p:cNvPr id="21" name="组合 20">
            <a:extLst>
              <a:ext uri="{FF2B5EF4-FFF2-40B4-BE49-F238E27FC236}">
                <a16:creationId xmlns:a16="http://schemas.microsoft.com/office/drawing/2014/main" id="{F966CB4F-518A-78D2-2991-2286725CE5BD}"/>
              </a:ext>
            </a:extLst>
          </p:cNvPr>
          <p:cNvGrpSpPr/>
          <p:nvPr/>
        </p:nvGrpSpPr>
        <p:grpSpPr>
          <a:xfrm>
            <a:off x="1867608" y="4346730"/>
            <a:ext cx="8855767" cy="1340358"/>
            <a:chOff x="2186897" y="4514259"/>
            <a:chExt cx="8855767" cy="1340358"/>
          </a:xfrm>
        </p:grpSpPr>
        <p:grpSp>
          <p:nvGrpSpPr>
            <p:cNvPr id="20" name="组合 19">
              <a:extLst>
                <a:ext uri="{FF2B5EF4-FFF2-40B4-BE49-F238E27FC236}">
                  <a16:creationId xmlns:a16="http://schemas.microsoft.com/office/drawing/2014/main" id="{CA9AB8BF-477A-F1AB-55FD-EADC1EEAB32F}"/>
                </a:ext>
              </a:extLst>
            </p:cNvPr>
            <p:cNvGrpSpPr/>
            <p:nvPr/>
          </p:nvGrpSpPr>
          <p:grpSpPr>
            <a:xfrm>
              <a:off x="2186897" y="4514259"/>
              <a:ext cx="8855767" cy="1340358"/>
              <a:chOff x="2327650" y="4525618"/>
              <a:chExt cx="8855767" cy="1340358"/>
            </a:xfrm>
          </p:grpSpPr>
          <p:sp>
            <p:nvSpPr>
              <p:cNvPr id="14" name="矩形: 圆角 13">
                <a:extLst>
                  <a:ext uri="{FF2B5EF4-FFF2-40B4-BE49-F238E27FC236}">
                    <a16:creationId xmlns:a16="http://schemas.microsoft.com/office/drawing/2014/main" id="{45F3BE5C-6E9A-E519-549D-94B9BA9030BB}"/>
                  </a:ext>
                </a:extLst>
              </p:cNvPr>
              <p:cNvSpPr/>
              <p:nvPr/>
            </p:nvSpPr>
            <p:spPr>
              <a:xfrm>
                <a:off x="2327650" y="4525618"/>
                <a:ext cx="8417023" cy="1340358"/>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a:extLst>
                  <a:ext uri="{FF2B5EF4-FFF2-40B4-BE49-F238E27FC236}">
                    <a16:creationId xmlns:a16="http://schemas.microsoft.com/office/drawing/2014/main" id="{1CD55036-7452-9D93-5F96-095EBA172850}"/>
                  </a:ext>
                </a:extLst>
              </p:cNvPr>
              <p:cNvPicPr>
                <a:picLocks noChangeAspect="1"/>
              </p:cNvPicPr>
              <p:nvPr/>
            </p:nvPicPr>
            <p:blipFill rotWithShape="1">
              <a:blip r:embed="rId2">
                <a:extLst>
                  <a:ext uri="{28A0092B-C50C-407E-A947-70E740481C1C}">
                    <a14:useLocalDpi xmlns:a14="http://schemas.microsoft.com/office/drawing/2010/main" val="0"/>
                  </a:ext>
                </a:extLst>
              </a:blip>
              <a:srcRect l="-126" t="55325" r="90222" b="26291"/>
              <a:stretch/>
            </p:blipFill>
            <p:spPr>
              <a:xfrm>
                <a:off x="10350792" y="4778262"/>
                <a:ext cx="832625" cy="838856"/>
              </a:xfrm>
              <a:prstGeom prst="rect">
                <a:avLst/>
              </a:prstGeom>
              <a:solidFill>
                <a:schemeClr val="bg1"/>
              </a:solidFill>
            </p:spPr>
          </p:pic>
        </p:grpSp>
        <p:sp>
          <p:nvSpPr>
            <p:cNvPr id="12" name="文本框 11">
              <a:extLst>
                <a:ext uri="{FF2B5EF4-FFF2-40B4-BE49-F238E27FC236}">
                  <a16:creationId xmlns:a16="http://schemas.microsoft.com/office/drawing/2014/main" id="{CE223778-C46E-0CF3-8295-D3EC11B29CB6}"/>
                </a:ext>
              </a:extLst>
            </p:cNvPr>
            <p:cNvSpPr txBox="1"/>
            <p:nvPr/>
          </p:nvSpPr>
          <p:spPr>
            <a:xfrm>
              <a:off x="2608194" y="4877334"/>
              <a:ext cx="7316856" cy="614207"/>
            </a:xfrm>
            <a:prstGeom prst="rect">
              <a:avLst/>
            </a:prstGeom>
            <a:noFill/>
          </p:spPr>
          <p:txBody>
            <a:bodyPr wrap="square">
              <a:spAutoFit/>
            </a:bodyPr>
            <a:lstStyle/>
            <a:p>
              <a:pPr algn="just">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遥感是监测全球环境变化的最重要的技术手段。在获取空间数据方面，可以充分利用北京、广州和乌鲁木齐</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3</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个气象卫星地面站接收的气象卫星</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(NOAA</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、我国风云一号</a:t>
              </a:r>
              <a:r>
                <a:rPr lang="en-US" altLang="zh-CN" sz="1400" dirty="0" err="1">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Fy</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—l</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等</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数据。</a:t>
              </a:r>
            </a:p>
          </p:txBody>
        </p:sp>
      </p:grpSp>
    </p:spTree>
    <p:extLst>
      <p:ext uri="{BB962C8B-B14F-4D97-AF65-F5344CB8AC3E}">
        <p14:creationId xmlns:p14="http://schemas.microsoft.com/office/powerpoint/2010/main" val="4098401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066B7042-43AC-32BF-FA12-F8C858E29FD5}"/>
              </a:ext>
            </a:extLst>
          </p:cNvPr>
          <p:cNvSpPr>
            <a:spLocks noChangeArrowheads="1"/>
          </p:cNvSpPr>
          <p:nvPr/>
        </p:nvSpPr>
        <p:spPr bwMode="auto">
          <a:xfrm>
            <a:off x="4661680" y="1359306"/>
            <a:ext cx="27847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三</a:t>
            </a:r>
            <a:r>
              <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S”</a:t>
            </a: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技术的开发</a:t>
            </a:r>
            <a:endPar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24" name="组合 23">
            <a:extLst>
              <a:ext uri="{FF2B5EF4-FFF2-40B4-BE49-F238E27FC236}">
                <a16:creationId xmlns:a16="http://schemas.microsoft.com/office/drawing/2014/main" id="{1367528C-EDE2-ED3E-2279-6AF6D1B27B34}"/>
              </a:ext>
            </a:extLst>
          </p:cNvPr>
          <p:cNvGrpSpPr/>
          <p:nvPr/>
        </p:nvGrpSpPr>
        <p:grpSpPr>
          <a:xfrm>
            <a:off x="1299900" y="2650543"/>
            <a:ext cx="3739303" cy="2848151"/>
            <a:chOff x="1311965" y="2771597"/>
            <a:chExt cx="3739303" cy="2848151"/>
          </a:xfrm>
        </p:grpSpPr>
        <p:sp>
          <p:nvSpPr>
            <p:cNvPr id="23" name="矩形: 圆角 22">
              <a:extLst>
                <a:ext uri="{FF2B5EF4-FFF2-40B4-BE49-F238E27FC236}">
                  <a16:creationId xmlns:a16="http://schemas.microsoft.com/office/drawing/2014/main" id="{139086CC-95C0-C89E-8E20-24CDE5AEC3AA}"/>
                </a:ext>
              </a:extLst>
            </p:cNvPr>
            <p:cNvSpPr/>
            <p:nvPr/>
          </p:nvSpPr>
          <p:spPr>
            <a:xfrm>
              <a:off x="1311965" y="2771597"/>
              <a:ext cx="3739303" cy="2848151"/>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a:extLst>
                <a:ext uri="{FF2B5EF4-FFF2-40B4-BE49-F238E27FC236}">
                  <a16:creationId xmlns:a16="http://schemas.microsoft.com/office/drawing/2014/main" id="{38FDA14E-EA6B-1A02-59BE-14B038312431}"/>
                </a:ext>
              </a:extLst>
            </p:cNvPr>
            <p:cNvGrpSpPr/>
            <p:nvPr/>
          </p:nvGrpSpPr>
          <p:grpSpPr>
            <a:xfrm>
              <a:off x="1567542" y="3054966"/>
              <a:ext cx="3279416" cy="2250742"/>
              <a:chOff x="1639034" y="2533052"/>
              <a:chExt cx="3279416" cy="2250742"/>
            </a:xfrm>
          </p:grpSpPr>
          <p:sp>
            <p:nvSpPr>
              <p:cNvPr id="6" name="Text Box 7">
                <a:extLst>
                  <a:ext uri="{FF2B5EF4-FFF2-40B4-BE49-F238E27FC236}">
                    <a16:creationId xmlns:a16="http://schemas.microsoft.com/office/drawing/2014/main" id="{2CC89D19-31DF-BC52-3CFA-AC2350936478}"/>
                  </a:ext>
                </a:extLst>
              </p:cNvPr>
              <p:cNvSpPr txBox="1">
                <a:spLocks noChangeArrowheads="1"/>
              </p:cNvSpPr>
              <p:nvPr/>
            </p:nvSpPr>
            <p:spPr bwMode="auto">
              <a:xfrm>
                <a:off x="1639034" y="3429000"/>
                <a:ext cx="3279416" cy="1354794"/>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spcBef>
                    <a:spcPct val="50000"/>
                  </a:spcBef>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前两个</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S</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是通过遥感接收、传送的；后一个</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S</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是地面的计算机图像图形和属性数据的处理。整体“</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3S”</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系统要经过地面和卫星遥感通讯联成计算机网络。</a:t>
                </a:r>
              </a:p>
            </p:txBody>
          </p:sp>
          <p:pic>
            <p:nvPicPr>
              <p:cNvPr id="8" name="图片 7">
                <a:extLst>
                  <a:ext uri="{FF2B5EF4-FFF2-40B4-BE49-F238E27FC236}">
                    <a16:creationId xmlns:a16="http://schemas.microsoft.com/office/drawing/2014/main" id="{8252B432-1BC7-36DD-5262-3D298B978C9C}"/>
                  </a:ext>
                </a:extLst>
              </p:cNvPr>
              <p:cNvPicPr>
                <a:picLocks noChangeAspect="1"/>
              </p:cNvPicPr>
              <p:nvPr/>
            </p:nvPicPr>
            <p:blipFill>
              <a:blip r:embed="rId2">
                <a:extLst>
                  <a:ext uri="{28A0092B-C50C-407E-A947-70E740481C1C}">
                    <a14:useLocalDpi xmlns:a14="http://schemas.microsoft.com/office/drawing/2010/main" val="0"/>
                  </a:ext>
                </a:extLst>
              </a:blip>
              <a:srcRect t="17087" b="17087"/>
              <a:stretch/>
            </p:blipFill>
            <p:spPr>
              <a:xfrm>
                <a:off x="1639034" y="2533052"/>
                <a:ext cx="1214979" cy="799777"/>
              </a:xfrm>
              <a:prstGeom prst="rect">
                <a:avLst/>
              </a:prstGeom>
            </p:spPr>
          </p:pic>
        </p:grpSp>
      </p:grpSp>
      <p:grpSp>
        <p:nvGrpSpPr>
          <p:cNvPr id="21" name="组合 20">
            <a:extLst>
              <a:ext uri="{FF2B5EF4-FFF2-40B4-BE49-F238E27FC236}">
                <a16:creationId xmlns:a16="http://schemas.microsoft.com/office/drawing/2014/main" id="{7A6E5A35-0557-4E56-0F1C-69F286BE5BFB}"/>
              </a:ext>
            </a:extLst>
          </p:cNvPr>
          <p:cNvGrpSpPr/>
          <p:nvPr/>
        </p:nvGrpSpPr>
        <p:grpSpPr>
          <a:xfrm>
            <a:off x="5362330" y="2521454"/>
            <a:ext cx="6013025" cy="3098295"/>
            <a:chOff x="380527" y="2372323"/>
            <a:chExt cx="6013025" cy="3098295"/>
          </a:xfrm>
        </p:grpSpPr>
        <p:grpSp>
          <p:nvGrpSpPr>
            <p:cNvPr id="14" name="组合 13">
              <a:extLst>
                <a:ext uri="{FF2B5EF4-FFF2-40B4-BE49-F238E27FC236}">
                  <a16:creationId xmlns:a16="http://schemas.microsoft.com/office/drawing/2014/main" id="{404E4606-5443-1A9C-57E9-410218362A40}"/>
                </a:ext>
              </a:extLst>
            </p:cNvPr>
            <p:cNvGrpSpPr/>
            <p:nvPr/>
          </p:nvGrpSpPr>
          <p:grpSpPr>
            <a:xfrm>
              <a:off x="2574934" y="3019701"/>
              <a:ext cx="2170281" cy="2324663"/>
              <a:chOff x="2609011" y="3059457"/>
              <a:chExt cx="2170281" cy="2324663"/>
            </a:xfrm>
            <a:effectLst>
              <a:outerShdw blurRad="63500" sx="102000" sy="102000" algn="ctr" rotWithShape="0">
                <a:schemeClr val="bg1">
                  <a:lumMod val="50000"/>
                  <a:alpha val="40000"/>
                </a:schemeClr>
              </a:outerShdw>
            </a:effectLst>
          </p:grpSpPr>
          <p:sp>
            <p:nvSpPr>
              <p:cNvPr id="9" name="箭头: V 形 8">
                <a:extLst>
                  <a:ext uri="{FF2B5EF4-FFF2-40B4-BE49-F238E27FC236}">
                    <a16:creationId xmlns:a16="http://schemas.microsoft.com/office/drawing/2014/main" id="{B6E91DD5-ECA0-9B19-AD0F-7178C056D734}"/>
                  </a:ext>
                </a:extLst>
              </p:cNvPr>
              <p:cNvSpPr/>
              <p:nvPr/>
            </p:nvSpPr>
            <p:spPr>
              <a:xfrm rot="5400000">
                <a:off x="3333870" y="2962909"/>
                <a:ext cx="726977" cy="920073"/>
              </a:xfrm>
              <a:prstGeom prst="chevron">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a:extLst>
                  <a:ext uri="{FF2B5EF4-FFF2-40B4-BE49-F238E27FC236}">
                    <a16:creationId xmlns:a16="http://schemas.microsoft.com/office/drawing/2014/main" id="{AC228AF1-9147-7D11-8B70-79058232536C}"/>
                  </a:ext>
                </a:extLst>
              </p:cNvPr>
              <p:cNvSpPr/>
              <p:nvPr/>
            </p:nvSpPr>
            <p:spPr>
              <a:xfrm>
                <a:off x="3237320" y="3873424"/>
                <a:ext cx="920075" cy="914392"/>
              </a:xfrm>
              <a:prstGeom prst="ellipse">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C28B6011-940F-B374-AD61-302D14630030}"/>
                  </a:ext>
                </a:extLst>
              </p:cNvPr>
              <p:cNvSpPr txBox="1"/>
              <p:nvPr/>
            </p:nvSpPr>
            <p:spPr>
              <a:xfrm>
                <a:off x="3430296" y="4145954"/>
                <a:ext cx="545342" cy="369332"/>
              </a:xfrm>
              <a:prstGeom prst="rect">
                <a:avLst/>
              </a:prstGeom>
              <a:noFill/>
            </p:spPr>
            <p:txBody>
              <a:bodyPr wrap="none" rtlCol="0">
                <a:spAutoFit/>
              </a:bodyPr>
              <a:lstStyle/>
              <a:p>
                <a:r>
                  <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三</a:t>
                </a:r>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S</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2" name="箭头: V 形 11">
                <a:extLst>
                  <a:ext uri="{FF2B5EF4-FFF2-40B4-BE49-F238E27FC236}">
                    <a16:creationId xmlns:a16="http://schemas.microsoft.com/office/drawing/2014/main" id="{8DC1648E-9677-2AFC-B52F-BE585158CC18}"/>
                  </a:ext>
                </a:extLst>
              </p:cNvPr>
              <p:cNvSpPr/>
              <p:nvPr/>
            </p:nvSpPr>
            <p:spPr>
              <a:xfrm rot="13074144">
                <a:off x="4052315" y="4464044"/>
                <a:ext cx="726977" cy="920073"/>
              </a:xfrm>
              <a:prstGeom prst="chevron">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箭头: V 形 12">
                <a:extLst>
                  <a:ext uri="{FF2B5EF4-FFF2-40B4-BE49-F238E27FC236}">
                    <a16:creationId xmlns:a16="http://schemas.microsoft.com/office/drawing/2014/main" id="{07C21634-3E41-9096-E1CB-7AA4982E8C13}"/>
                  </a:ext>
                </a:extLst>
              </p:cNvPr>
              <p:cNvSpPr/>
              <p:nvPr/>
            </p:nvSpPr>
            <p:spPr>
              <a:xfrm rot="19327642">
                <a:off x="2609011" y="4464047"/>
                <a:ext cx="726977" cy="920073"/>
              </a:xfrm>
              <a:prstGeom prst="chevron">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6" name="文本框 15">
              <a:extLst>
                <a:ext uri="{FF2B5EF4-FFF2-40B4-BE49-F238E27FC236}">
                  <a16:creationId xmlns:a16="http://schemas.microsoft.com/office/drawing/2014/main" id="{6A8B4770-8A46-0BF3-459F-5CB4895DF740}"/>
                </a:ext>
              </a:extLst>
            </p:cNvPr>
            <p:cNvSpPr txBox="1"/>
            <p:nvPr/>
          </p:nvSpPr>
          <p:spPr>
            <a:xfrm>
              <a:off x="4319114" y="4875404"/>
              <a:ext cx="2074438" cy="553998"/>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遥感</a:t>
              </a: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RS</a:t>
              </a:r>
            </a:p>
            <a:p>
              <a:pPr algn="ct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(Remote Sensing)</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18" name="文本框 17">
              <a:extLst>
                <a:ext uri="{FF2B5EF4-FFF2-40B4-BE49-F238E27FC236}">
                  <a16:creationId xmlns:a16="http://schemas.microsoft.com/office/drawing/2014/main" id="{25BB41FC-97A9-F310-C174-5FD0EC4FCCF4}"/>
                </a:ext>
              </a:extLst>
            </p:cNvPr>
            <p:cNvSpPr txBox="1"/>
            <p:nvPr/>
          </p:nvSpPr>
          <p:spPr>
            <a:xfrm>
              <a:off x="380527" y="4916620"/>
              <a:ext cx="2582077" cy="553998"/>
            </a:xfrm>
            <a:prstGeom prst="rect">
              <a:avLst/>
            </a:prstGeom>
            <a:noFill/>
          </p:spPr>
          <p:txBody>
            <a:bodyPr wrap="square">
              <a:spAutoFit/>
            </a:bodyPr>
            <a:lstStyle/>
            <a:p>
              <a:pPr algn="ct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GPS</a:t>
              </a:r>
            </a:p>
            <a:p>
              <a:pPr algn="ct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(Global position System)</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20" name="文本框 19">
              <a:extLst>
                <a:ext uri="{FF2B5EF4-FFF2-40B4-BE49-F238E27FC236}">
                  <a16:creationId xmlns:a16="http://schemas.microsoft.com/office/drawing/2014/main" id="{9430FCE2-866A-FF85-4D06-E0CF32A77969}"/>
                </a:ext>
              </a:extLst>
            </p:cNvPr>
            <p:cNvSpPr txBox="1"/>
            <p:nvPr/>
          </p:nvSpPr>
          <p:spPr>
            <a:xfrm>
              <a:off x="1859328" y="2372323"/>
              <a:ext cx="3607903" cy="553998"/>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地理信息系统</a:t>
              </a: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GIS</a:t>
              </a:r>
            </a:p>
            <a:p>
              <a:pPr algn="ct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(Geographic </a:t>
              </a:r>
              <a:r>
                <a:rPr lang="en-US" altLang="zh-CN" sz="1400" dirty="0" err="1">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lnformation</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 System)</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Tree>
    <p:extLst>
      <p:ext uri="{BB962C8B-B14F-4D97-AF65-F5344CB8AC3E}">
        <p14:creationId xmlns:p14="http://schemas.microsoft.com/office/powerpoint/2010/main" val="13989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1)">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id="{D7C0E72F-F67B-F942-96F3-959CB6050EF0}"/>
              </a:ext>
            </a:extLst>
          </p:cNvPr>
          <p:cNvGrpSpPr/>
          <p:nvPr/>
        </p:nvGrpSpPr>
        <p:grpSpPr>
          <a:xfrm>
            <a:off x="1743607" y="1361538"/>
            <a:ext cx="9374966" cy="4526597"/>
            <a:chOff x="1726569" y="979678"/>
            <a:chExt cx="9374966" cy="4526597"/>
          </a:xfrm>
        </p:grpSpPr>
        <p:sp>
          <p:nvSpPr>
            <p:cNvPr id="6" name="矩形: 圆角 5">
              <a:extLst>
                <a:ext uri="{FF2B5EF4-FFF2-40B4-BE49-F238E27FC236}">
                  <a16:creationId xmlns:a16="http://schemas.microsoft.com/office/drawing/2014/main" id="{1F1571FD-FEAC-7BB7-3721-C7A40199187A}"/>
                </a:ext>
              </a:extLst>
            </p:cNvPr>
            <p:cNvSpPr/>
            <p:nvPr/>
          </p:nvSpPr>
          <p:spPr>
            <a:xfrm>
              <a:off x="1726569" y="2220686"/>
              <a:ext cx="8916820" cy="243650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8">
              <a:extLst>
                <a:ext uri="{FF2B5EF4-FFF2-40B4-BE49-F238E27FC236}">
                  <a16:creationId xmlns:a16="http://schemas.microsoft.com/office/drawing/2014/main" id="{8EE9AB77-5D54-804F-A6AC-610634CB468C}"/>
                </a:ext>
              </a:extLst>
            </p:cNvPr>
            <p:cNvSpPr txBox="1">
              <a:spLocks noChangeArrowheads="1"/>
            </p:cNvSpPr>
            <p:nvPr/>
          </p:nvSpPr>
          <p:spPr bwMode="auto">
            <a:xfrm>
              <a:off x="2184715" y="2677845"/>
              <a:ext cx="8211503" cy="1354794"/>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spcBef>
                  <a:spcPct val="50000"/>
                </a:spcBef>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卫星遥感技术可应用于空气污染扩散规律研究、水体污染监测、海洋污染监测、城市环境生态与污染监测、环境灾害监测，还可提供沙漠化进程、土地盐渍化和水土流失的情况、生态环境恶化状况以及工业废水和生活污水对水体的污染、石油对海洋的污染等基本状况和发展程度的数据和资料，还可获取生态环境变化的基本数据和图像资料。</a:t>
              </a:r>
            </a:p>
          </p:txBody>
        </p:sp>
        <p:pic>
          <p:nvPicPr>
            <p:cNvPr id="8" name="图片 7">
              <a:extLst>
                <a:ext uri="{FF2B5EF4-FFF2-40B4-BE49-F238E27FC236}">
                  <a16:creationId xmlns:a16="http://schemas.microsoft.com/office/drawing/2014/main" id="{AEDA5EB4-6DF6-7AB3-6139-78BD613F253F}"/>
                </a:ext>
              </a:extLst>
            </p:cNvPr>
            <p:cNvPicPr>
              <a:picLocks noChangeAspect="1"/>
            </p:cNvPicPr>
            <p:nvPr/>
          </p:nvPicPr>
          <p:blipFill>
            <a:blip r:embed="rId2">
              <a:extLst>
                <a:ext uri="{28A0092B-C50C-407E-A947-70E740481C1C}">
                  <a14:useLocalDpi xmlns:a14="http://schemas.microsoft.com/office/drawing/2010/main" val="0"/>
                </a:ext>
              </a:extLst>
            </a:blip>
            <a:srcRect l="6984" r="6984"/>
            <a:stretch/>
          </p:blipFill>
          <p:spPr>
            <a:xfrm>
              <a:off x="1726569" y="979678"/>
              <a:ext cx="1460953" cy="1698167"/>
            </a:xfrm>
            <a:prstGeom prst="rect">
              <a:avLst/>
            </a:prstGeom>
          </p:spPr>
        </p:pic>
        <p:pic>
          <p:nvPicPr>
            <p:cNvPr id="10" name="图片 9">
              <a:extLst>
                <a:ext uri="{FF2B5EF4-FFF2-40B4-BE49-F238E27FC236}">
                  <a16:creationId xmlns:a16="http://schemas.microsoft.com/office/drawing/2014/main" id="{D1BA0E30-14A9-F0B9-1D0E-2473F9828C06}"/>
                </a:ext>
              </a:extLst>
            </p:cNvPr>
            <p:cNvPicPr>
              <a:picLocks noChangeAspect="1"/>
            </p:cNvPicPr>
            <p:nvPr/>
          </p:nvPicPr>
          <p:blipFill>
            <a:blip r:embed="rId3">
              <a:extLst>
                <a:ext uri="{28A0092B-C50C-407E-A947-70E740481C1C}">
                  <a14:useLocalDpi xmlns:a14="http://schemas.microsoft.com/office/drawing/2010/main" val="0"/>
                </a:ext>
              </a:extLst>
            </a:blip>
            <a:srcRect l="5591" r="5591"/>
            <a:stretch/>
          </p:blipFill>
          <p:spPr>
            <a:xfrm>
              <a:off x="9749777" y="3808108"/>
              <a:ext cx="1351758" cy="1698167"/>
            </a:xfrm>
            <a:prstGeom prst="rect">
              <a:avLst/>
            </a:prstGeom>
          </p:spPr>
        </p:pic>
      </p:grpSp>
    </p:spTree>
    <p:extLst>
      <p:ext uri="{BB962C8B-B14F-4D97-AF65-F5344CB8AC3E}">
        <p14:creationId xmlns:p14="http://schemas.microsoft.com/office/powerpoint/2010/main" val="274777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9ECFB875-B206-E03F-CF46-2788385D924B}"/>
              </a:ext>
            </a:extLst>
          </p:cNvPr>
          <p:cNvGrpSpPr/>
          <p:nvPr/>
        </p:nvGrpSpPr>
        <p:grpSpPr>
          <a:xfrm>
            <a:off x="1480932" y="1361538"/>
            <a:ext cx="8172333" cy="581144"/>
            <a:chOff x="1526368" y="2326006"/>
            <a:chExt cx="8172333" cy="581144"/>
          </a:xfrm>
        </p:grpSpPr>
        <p:pic>
          <p:nvPicPr>
            <p:cNvPr id="6" name="图片 5">
              <a:extLst>
                <a:ext uri="{FF2B5EF4-FFF2-40B4-BE49-F238E27FC236}">
                  <a16:creationId xmlns:a16="http://schemas.microsoft.com/office/drawing/2014/main" id="{A19F6266-D609-C670-06B4-02F466D1C242}"/>
                </a:ext>
              </a:extLst>
            </p:cNvPr>
            <p:cNvPicPr>
              <a:picLocks noChangeAspect="1"/>
            </p:cNvPicPr>
            <p:nvPr/>
          </p:nvPicPr>
          <p:blipFill rotWithShape="1">
            <a:blip r:embed="rId2">
              <a:extLst>
                <a:ext uri="{28A0092B-C50C-407E-A947-70E740481C1C}">
                  <a14:useLocalDpi xmlns:a14="http://schemas.microsoft.com/office/drawing/2010/main" val="0"/>
                </a:ext>
              </a:extLst>
            </a:blip>
            <a:srcRect l="54514" t="70725" r="25424" b="7246"/>
            <a:stretch/>
          </p:blipFill>
          <p:spPr>
            <a:xfrm>
              <a:off x="1526368" y="2326006"/>
              <a:ext cx="705676" cy="581144"/>
            </a:xfrm>
            <a:prstGeom prst="rect">
              <a:avLst/>
            </a:prstGeom>
          </p:spPr>
        </p:pic>
        <p:sp>
          <p:nvSpPr>
            <p:cNvPr id="7" name="文本框 6">
              <a:extLst>
                <a:ext uri="{FF2B5EF4-FFF2-40B4-BE49-F238E27FC236}">
                  <a16:creationId xmlns:a16="http://schemas.microsoft.com/office/drawing/2014/main" id="{93483AA3-CAA4-A333-64D6-1FEFFE170825}"/>
                </a:ext>
              </a:extLst>
            </p:cNvPr>
            <p:cNvSpPr txBox="1"/>
            <p:nvPr/>
          </p:nvSpPr>
          <p:spPr>
            <a:xfrm>
              <a:off x="2325286" y="2423428"/>
              <a:ext cx="7373415" cy="480644"/>
            </a:xfrm>
            <a:prstGeom prst="rect">
              <a:avLst/>
            </a:prstGeom>
            <a:noFill/>
          </p:spPr>
          <p:txBody>
            <a:bodyPr wrap="square">
              <a:spAutoFit/>
            </a:bodyPr>
            <a:lstStyle/>
            <a:p>
              <a:pPr>
                <a:lnSpc>
                  <a:spcPct val="110000"/>
                </a:lnSpc>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四、环境优先污染和优先监测 </a:t>
              </a:r>
              <a:endPar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12" name="组合 11">
            <a:extLst>
              <a:ext uri="{FF2B5EF4-FFF2-40B4-BE49-F238E27FC236}">
                <a16:creationId xmlns:a16="http://schemas.microsoft.com/office/drawing/2014/main" id="{8B7B42DF-B1DA-AF0A-BBA0-4EAFECBB313C}"/>
              </a:ext>
            </a:extLst>
          </p:cNvPr>
          <p:cNvGrpSpPr/>
          <p:nvPr/>
        </p:nvGrpSpPr>
        <p:grpSpPr>
          <a:xfrm>
            <a:off x="1567542" y="2510341"/>
            <a:ext cx="4084291" cy="3688837"/>
            <a:chOff x="1561135" y="2510341"/>
            <a:chExt cx="4084291" cy="3688837"/>
          </a:xfrm>
        </p:grpSpPr>
        <p:sp>
          <p:nvSpPr>
            <p:cNvPr id="11" name="矩形: 圆角 10">
              <a:extLst>
                <a:ext uri="{FF2B5EF4-FFF2-40B4-BE49-F238E27FC236}">
                  <a16:creationId xmlns:a16="http://schemas.microsoft.com/office/drawing/2014/main" id="{6E65788B-F58E-291A-698A-431EB5589E73}"/>
                </a:ext>
              </a:extLst>
            </p:cNvPr>
            <p:cNvSpPr/>
            <p:nvPr/>
          </p:nvSpPr>
          <p:spPr>
            <a:xfrm>
              <a:off x="1561135" y="2510341"/>
              <a:ext cx="4084291" cy="3688837"/>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Box 6">
              <a:extLst>
                <a:ext uri="{FF2B5EF4-FFF2-40B4-BE49-F238E27FC236}">
                  <a16:creationId xmlns:a16="http://schemas.microsoft.com/office/drawing/2014/main" id="{B5E4BD3B-A3AB-8740-A517-5E31B8BA41DE}"/>
                </a:ext>
              </a:extLst>
            </p:cNvPr>
            <p:cNvSpPr txBox="1">
              <a:spLocks noChangeArrowheads="1"/>
            </p:cNvSpPr>
            <p:nvPr/>
          </p:nvSpPr>
          <p:spPr bwMode="auto">
            <a:xfrm>
              <a:off x="1867720" y="2743479"/>
              <a:ext cx="3522001" cy="2001125"/>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gn="just">
                <a:lnSpc>
                  <a:spcPct val="150000"/>
                </a:lnSpc>
                <a:buClr>
                  <a:srgbClr val="72A900"/>
                </a:buClr>
                <a:buFont typeface="Wingdings" panose="05000000000000000000" pitchFamily="2" charset="2"/>
                <a:buChar char="l"/>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世界上已知的化学品约有</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1000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万种，进入环境的有</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10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万种之多。因此，必须制定一个筛选原则，对众多有毒污染物进行分级排队，从中筛选出潜在危害大，在环境中出现频率高的污染物作为监测和控制的对象</a:t>
              </a:r>
              <a:r>
                <a:rPr lang="zh-CN" altLang="en-US" sz="1400" dirty="0">
                  <a:solidFill>
                    <a:schemeClr val="tx1">
                      <a:lumMod val="85000"/>
                      <a:lumOff val="15000"/>
                    </a:schemeClr>
                  </a:solidFill>
                  <a:effectLst>
                    <a:outerShdw blurRad="38100" dist="38100" dir="2700000" algn="tl">
                      <a:srgbClr val="C0C0C0"/>
                    </a:outerShdw>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 </a:t>
              </a:r>
            </a:p>
          </p:txBody>
        </p:sp>
        <p:sp>
          <p:nvSpPr>
            <p:cNvPr id="9" name="Text Box 5">
              <a:extLst>
                <a:ext uri="{FF2B5EF4-FFF2-40B4-BE49-F238E27FC236}">
                  <a16:creationId xmlns:a16="http://schemas.microsoft.com/office/drawing/2014/main" id="{539A5830-876E-AC6D-3DF4-FF1EEB01A9A5}"/>
                </a:ext>
              </a:extLst>
            </p:cNvPr>
            <p:cNvSpPr txBox="1">
              <a:spLocks noChangeArrowheads="1"/>
            </p:cNvSpPr>
            <p:nvPr/>
          </p:nvSpPr>
          <p:spPr bwMode="auto">
            <a:xfrm>
              <a:off x="1833768" y="4916506"/>
              <a:ext cx="3589907" cy="1031629"/>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50000"/>
                </a:lnSpc>
                <a:buClr>
                  <a:srgbClr val="72A900"/>
                </a:buClr>
                <a:buFont typeface="Wingdings" panose="05000000000000000000" pitchFamily="2" charset="2"/>
                <a:buChar char="l"/>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经过优先选择的污染物称为环境优先污染物（</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Priority Pollutants)</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，对优先污染物的监测称为优先监测。 </a:t>
              </a:r>
            </a:p>
          </p:txBody>
        </p:sp>
      </p:grpSp>
      <p:sp>
        <p:nvSpPr>
          <p:cNvPr id="10" name="Text Box 4">
            <a:extLst>
              <a:ext uri="{FF2B5EF4-FFF2-40B4-BE49-F238E27FC236}">
                <a16:creationId xmlns:a16="http://schemas.microsoft.com/office/drawing/2014/main" id="{2A10217B-CC3E-1F52-6B5B-BC4B9B341E61}"/>
              </a:ext>
            </a:extLst>
          </p:cNvPr>
          <p:cNvSpPr txBox="1">
            <a:spLocks noChangeArrowheads="1"/>
          </p:cNvSpPr>
          <p:nvPr/>
        </p:nvSpPr>
        <p:spPr bwMode="auto">
          <a:xfrm>
            <a:off x="6540169" y="4828650"/>
            <a:ext cx="4429033" cy="1031629"/>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spcBef>
                <a:spcPct val="50000"/>
              </a:spcBef>
            </a:pP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“中国环境优先监测研究”已完成，提出了中国环境优先污染物黑名单”，包括</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14</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种化学类别共</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68</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种有毒化学物质。其中有机物占</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58</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种。</a:t>
            </a:r>
          </a:p>
        </p:txBody>
      </p:sp>
      <p:grpSp>
        <p:nvGrpSpPr>
          <p:cNvPr id="30" name="组合 29">
            <a:extLst>
              <a:ext uri="{FF2B5EF4-FFF2-40B4-BE49-F238E27FC236}">
                <a16:creationId xmlns:a16="http://schemas.microsoft.com/office/drawing/2014/main" id="{A0DD2765-281F-397D-F1CF-EFEA5BE4385E}"/>
              </a:ext>
            </a:extLst>
          </p:cNvPr>
          <p:cNvGrpSpPr/>
          <p:nvPr/>
        </p:nvGrpSpPr>
        <p:grpSpPr>
          <a:xfrm>
            <a:off x="6595293" y="2739741"/>
            <a:ext cx="4389038" cy="1743608"/>
            <a:chOff x="6145443" y="2635289"/>
            <a:chExt cx="4389038" cy="1743608"/>
          </a:xfrm>
        </p:grpSpPr>
        <p:sp>
          <p:nvSpPr>
            <p:cNvPr id="29" name="矩形: 圆角 28">
              <a:extLst>
                <a:ext uri="{FF2B5EF4-FFF2-40B4-BE49-F238E27FC236}">
                  <a16:creationId xmlns:a16="http://schemas.microsoft.com/office/drawing/2014/main" id="{C2E659B2-22A6-7215-99F8-36280736E9B0}"/>
                </a:ext>
              </a:extLst>
            </p:cNvPr>
            <p:cNvSpPr/>
            <p:nvPr/>
          </p:nvSpPr>
          <p:spPr>
            <a:xfrm>
              <a:off x="6463275" y="2635289"/>
              <a:ext cx="3964293" cy="1743591"/>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a:extLst>
                <a:ext uri="{FF2B5EF4-FFF2-40B4-BE49-F238E27FC236}">
                  <a16:creationId xmlns:a16="http://schemas.microsoft.com/office/drawing/2014/main" id="{E4732BE7-4F1C-9598-9041-3EAE03FC9804}"/>
                </a:ext>
              </a:extLst>
            </p:cNvPr>
            <p:cNvGrpSpPr/>
            <p:nvPr/>
          </p:nvGrpSpPr>
          <p:grpSpPr>
            <a:xfrm>
              <a:off x="6145443" y="2635289"/>
              <a:ext cx="789451" cy="1743608"/>
              <a:chOff x="6156581" y="2635289"/>
              <a:chExt cx="789451" cy="1743608"/>
            </a:xfrm>
          </p:grpSpPr>
          <p:sp>
            <p:nvSpPr>
              <p:cNvPr id="14" name="矩形: 圆角 13">
                <a:extLst>
                  <a:ext uri="{FF2B5EF4-FFF2-40B4-BE49-F238E27FC236}">
                    <a16:creationId xmlns:a16="http://schemas.microsoft.com/office/drawing/2014/main" id="{3F7F6204-13E0-197D-FCE7-1B5BC2AA524B}"/>
                  </a:ext>
                </a:extLst>
              </p:cNvPr>
              <p:cNvSpPr/>
              <p:nvPr/>
            </p:nvSpPr>
            <p:spPr>
              <a:xfrm>
                <a:off x="6156581" y="2635289"/>
                <a:ext cx="789451" cy="1743608"/>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56DD92BF-E82E-B838-4ACF-3D64A68C92AD}"/>
                  </a:ext>
                </a:extLst>
              </p:cNvPr>
              <p:cNvSpPr txBox="1"/>
              <p:nvPr/>
            </p:nvSpPr>
            <p:spPr>
              <a:xfrm>
                <a:off x="6209858" y="2883109"/>
                <a:ext cx="677108" cy="1368761"/>
              </a:xfrm>
              <a:prstGeom prst="rect">
                <a:avLst/>
              </a:prstGeom>
              <a:noFill/>
            </p:spPr>
            <p:txBody>
              <a:bodyPr vert="eaVert" wrap="square" rtlCol="0">
                <a:spAutoFit/>
              </a:bodyPr>
              <a:lstStyle/>
              <a:p>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优先污染物常具有以下特点</a:t>
                </a:r>
              </a:p>
            </p:txBody>
          </p:sp>
        </p:grpSp>
        <p:sp>
          <p:nvSpPr>
            <p:cNvPr id="17" name="文本框 16">
              <a:extLst>
                <a:ext uri="{FF2B5EF4-FFF2-40B4-BE49-F238E27FC236}">
                  <a16:creationId xmlns:a16="http://schemas.microsoft.com/office/drawing/2014/main" id="{3EA300EB-3CCB-9EB6-0A3C-373E841C3BC0}"/>
                </a:ext>
              </a:extLst>
            </p:cNvPr>
            <p:cNvSpPr txBox="1"/>
            <p:nvPr/>
          </p:nvSpPr>
          <p:spPr>
            <a:xfrm>
              <a:off x="7237262" y="2782279"/>
              <a:ext cx="1393111"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毒性大</a:t>
              </a:r>
            </a:p>
          </p:txBody>
        </p:sp>
        <p:sp>
          <p:nvSpPr>
            <p:cNvPr id="19" name="文本框 18">
              <a:extLst>
                <a:ext uri="{FF2B5EF4-FFF2-40B4-BE49-F238E27FC236}">
                  <a16:creationId xmlns:a16="http://schemas.microsoft.com/office/drawing/2014/main" id="{BD142E42-BF98-E8D0-5FC9-88FE5C846DE9}"/>
                </a:ext>
              </a:extLst>
            </p:cNvPr>
            <p:cNvSpPr txBox="1"/>
            <p:nvPr/>
          </p:nvSpPr>
          <p:spPr>
            <a:xfrm>
              <a:off x="7235314" y="3359585"/>
              <a:ext cx="1144784"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难降解</a:t>
              </a:r>
            </a:p>
          </p:txBody>
        </p:sp>
        <p:sp>
          <p:nvSpPr>
            <p:cNvPr id="21" name="文本框 20">
              <a:extLst>
                <a:ext uri="{FF2B5EF4-FFF2-40B4-BE49-F238E27FC236}">
                  <a16:creationId xmlns:a16="http://schemas.microsoft.com/office/drawing/2014/main" id="{86F55962-7C60-5403-DD46-5E6B2BB2CDDC}"/>
                </a:ext>
              </a:extLst>
            </p:cNvPr>
            <p:cNvSpPr txBox="1"/>
            <p:nvPr/>
          </p:nvSpPr>
          <p:spPr>
            <a:xfrm>
              <a:off x="7235314" y="3902952"/>
              <a:ext cx="1644227"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出现频率高</a:t>
              </a:r>
            </a:p>
          </p:txBody>
        </p:sp>
        <p:sp>
          <p:nvSpPr>
            <p:cNvPr id="23" name="文本框 22">
              <a:extLst>
                <a:ext uri="{FF2B5EF4-FFF2-40B4-BE49-F238E27FC236}">
                  <a16:creationId xmlns:a16="http://schemas.microsoft.com/office/drawing/2014/main" id="{49CF4CC4-DA10-C082-B22B-47A0750C0A9E}"/>
                </a:ext>
              </a:extLst>
            </p:cNvPr>
            <p:cNvSpPr txBox="1"/>
            <p:nvPr/>
          </p:nvSpPr>
          <p:spPr>
            <a:xfrm>
              <a:off x="8664505" y="2785338"/>
              <a:ext cx="1706268"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可生物积累</a:t>
              </a:r>
            </a:p>
          </p:txBody>
        </p:sp>
        <p:sp>
          <p:nvSpPr>
            <p:cNvPr id="25" name="文本框 24">
              <a:extLst>
                <a:ext uri="{FF2B5EF4-FFF2-40B4-BE49-F238E27FC236}">
                  <a16:creationId xmlns:a16="http://schemas.microsoft.com/office/drawing/2014/main" id="{30D66931-6788-A9F0-19BA-C6073AF96A85}"/>
                </a:ext>
              </a:extLst>
            </p:cNvPr>
            <p:cNvSpPr txBox="1"/>
            <p:nvPr/>
          </p:nvSpPr>
          <p:spPr>
            <a:xfrm>
              <a:off x="8664505" y="3354352"/>
              <a:ext cx="1869976"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属三致物质</a:t>
              </a:r>
            </a:p>
          </p:txBody>
        </p:sp>
        <p:sp>
          <p:nvSpPr>
            <p:cNvPr id="27" name="文本框 26">
              <a:extLst>
                <a:ext uri="{FF2B5EF4-FFF2-40B4-BE49-F238E27FC236}">
                  <a16:creationId xmlns:a16="http://schemas.microsoft.com/office/drawing/2014/main" id="{815E4E71-E627-B31B-8FD4-6773CF5FA3DC}"/>
                </a:ext>
              </a:extLst>
            </p:cNvPr>
            <p:cNvSpPr txBox="1"/>
            <p:nvPr/>
          </p:nvSpPr>
          <p:spPr>
            <a:xfrm>
              <a:off x="8664505" y="3886375"/>
              <a:ext cx="1644227"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检测方法成熟</a:t>
              </a:r>
            </a:p>
          </p:txBody>
        </p:sp>
      </p:grpSp>
    </p:spTree>
    <p:extLst>
      <p:ext uri="{BB962C8B-B14F-4D97-AF65-F5344CB8AC3E}">
        <p14:creationId xmlns:p14="http://schemas.microsoft.com/office/powerpoint/2010/main" val="2337334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4">
            <a:extLst>
              <a:ext uri="{FF2B5EF4-FFF2-40B4-BE49-F238E27FC236}">
                <a16:creationId xmlns:a16="http://schemas.microsoft.com/office/drawing/2014/main" id="{209C13E3-9CED-B3E0-0B2E-96C5963EFC29}"/>
              </a:ext>
            </a:extLst>
          </p:cNvPr>
          <p:cNvGraphicFramePr>
            <a:graphicFrameLocks/>
          </p:cNvGraphicFramePr>
          <p:nvPr>
            <p:extLst>
              <p:ext uri="{D42A27DB-BD31-4B8C-83A1-F6EECF244321}">
                <p14:modId xmlns:p14="http://schemas.microsoft.com/office/powerpoint/2010/main" val="1804967647"/>
              </p:ext>
            </p:extLst>
          </p:nvPr>
        </p:nvGraphicFramePr>
        <p:xfrm>
          <a:off x="1584581" y="848970"/>
          <a:ext cx="10075895" cy="5850338"/>
        </p:xfrm>
        <a:graphic>
          <a:graphicData uri="http://schemas.openxmlformats.org/drawingml/2006/table">
            <a:tbl>
              <a:tblPr>
                <a:tableStyleId>{68D230F3-CF80-4859-8CE7-A43EE81993B5}</a:tableStyleId>
              </a:tblPr>
              <a:tblGrid>
                <a:gridCol w="2141397">
                  <a:extLst>
                    <a:ext uri="{9D8B030D-6E8A-4147-A177-3AD203B41FA5}">
                      <a16:colId xmlns:a16="http://schemas.microsoft.com/office/drawing/2014/main" val="3324213779"/>
                    </a:ext>
                  </a:extLst>
                </a:gridCol>
                <a:gridCol w="7934498">
                  <a:extLst>
                    <a:ext uri="{9D8B030D-6E8A-4147-A177-3AD203B41FA5}">
                      <a16:colId xmlns:a16="http://schemas.microsoft.com/office/drawing/2014/main" val="716615785"/>
                    </a:ext>
                  </a:extLst>
                </a:gridCol>
              </a:tblGrid>
              <a:tr h="0">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化学类别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1400" b="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名称 </a:t>
                      </a:r>
                      <a:endParaRPr kumimoji="0" lang="zh-CN" altLang="en-US" sz="14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54517789"/>
                  </a:ext>
                </a:extLst>
              </a:tr>
              <a:tr h="608013">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．卤代（烷、稀）烃类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25000"/>
                        </a:lnSpc>
                        <a:spcBef>
                          <a:spcPct val="0"/>
                        </a:spcBef>
                        <a:spcAft>
                          <a:spcPct val="0"/>
                        </a:spcAft>
                        <a:buClrTx/>
                        <a:buSzTx/>
                        <a:buFontTx/>
                        <a:buNone/>
                        <a:tabLst/>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二氯甲烷、三氯甲烷△、四氯化碳△、</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1,</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二氯乙烷△、</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1,1,1-</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三氯乙烷</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1,1,2-</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三氯乙烷、</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1,1,2,2-</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四氯乙烷、三氯 乙烯△、四氯乙烯△、三溴甲烷△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36680632"/>
                  </a:ext>
                </a:extLst>
              </a:tr>
              <a:tr h="352425">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2</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．苯系物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tabLst/>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苯△、甲苯△、乙苯△、邻</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二甲苯、间</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二甲苯、对</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二甲苯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00595964"/>
                  </a:ext>
                </a:extLst>
              </a:tr>
              <a:tr h="355600">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．氯代苯类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tabLst/>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氯苯△、邻</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二氯苯△、对</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二氯苯△、六氯苯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308389578"/>
                  </a:ext>
                </a:extLst>
              </a:tr>
              <a:tr h="354013">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4</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．多氯联苯类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tabLst/>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多氯联苯△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93224611"/>
                  </a:ext>
                </a:extLst>
              </a:tr>
              <a:tr h="352425">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5</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．酚类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tabLst/>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苯酚△、间甲酚△、</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2,4-</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二氯酚△、</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2,4,6-</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三氯酚△、五氯酚△、对</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硝基酚△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62171510"/>
                  </a:ext>
                </a:extLst>
              </a:tr>
              <a:tr h="373460">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6</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．硝基苯类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tabLst/>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硝基苯△、对△</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硝基甲苯△、</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2,4-</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二硝基甲苯、三硝基甲工苯、对硝基氯苯△等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12527402"/>
                  </a:ext>
                </a:extLst>
              </a:tr>
              <a:tr h="350838">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7</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．苯胺类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tabLst/>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苯胺△、二硝基苯胺△、对</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硝基苯胺、</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2,6-</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二氯硝基苯胺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29158856"/>
                  </a:ext>
                </a:extLst>
              </a:tr>
              <a:tr h="355600">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8</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．多环芳烃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tabLst/>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萘、荧蒽、苯并</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[b]</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荧蒽、苯并</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[k]</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荧蒽、苯并</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芘△、茚并</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[1,2,3,-c.d]</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芘、等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73580162"/>
                  </a:ext>
                </a:extLst>
              </a:tr>
              <a:tr h="354013">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9</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．酞酸酯类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tabLst/>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酞酸二甲酯、酞酸二丁酯△、酞酸二辛酯△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473997298"/>
                  </a:ext>
                </a:extLst>
              </a:tr>
              <a:tr h="352425">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10</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．农药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tabLst/>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六六六△、滴滴涕△、滴滴畏△、乐果△、对硫磷△、除草醚△、敌百虫△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82813603"/>
                  </a:ext>
                </a:extLst>
              </a:tr>
              <a:tr h="354013">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11</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．丙烯腈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tabLst/>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丙烯腈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812894933"/>
                  </a:ext>
                </a:extLst>
              </a:tr>
              <a:tr h="354013">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12</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．亚硝胺类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tabLst/>
                      </a:pP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N-</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亚硝基二丙胺、</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N-</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亚硝基二正丙胺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86022465"/>
                  </a:ext>
                </a:extLst>
              </a:tr>
              <a:tr h="352425">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13. </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氰化物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tabLst/>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氰化物△（罗马尼亚</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2000.2</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金矿水）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29917638"/>
                  </a:ext>
                </a:extLst>
              </a:tr>
              <a:tr h="676275">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14</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．重金属及其化合物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25000"/>
                        </a:lnSpc>
                        <a:spcBef>
                          <a:spcPct val="0"/>
                        </a:spcBef>
                        <a:spcAft>
                          <a:spcPct val="0"/>
                        </a:spcAft>
                        <a:buClrTx/>
                        <a:buSzTx/>
                        <a:buFontTx/>
                        <a:buNone/>
                        <a:tabLst/>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砷及其化合物△、铍及其化合物△、镉及其化合物△、铬及其化合物△铜墙铁壁及其化合物△、铅及其化合物△、汞及其化合物△、镍及其化合物△、铊及其化合物△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noFill/>
                  </a:tcPr>
                </a:tc>
                <a:extLst>
                  <a:ext uri="{0D108BD9-81ED-4DB2-BD59-A6C34878D82A}">
                    <a16:rowId xmlns:a16="http://schemas.microsoft.com/office/drawing/2014/main" val="374854612"/>
                  </a:ext>
                </a:extLst>
              </a:tr>
            </a:tbl>
          </a:graphicData>
        </a:graphic>
      </p:graphicFrame>
    </p:spTree>
    <p:extLst>
      <p:ext uri="{BB962C8B-B14F-4D97-AF65-F5344CB8AC3E}">
        <p14:creationId xmlns:p14="http://schemas.microsoft.com/office/powerpoint/2010/main" val="409799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0B8CD3A-CE67-0ABF-A1BB-0B4C8CA9AF6E}"/>
              </a:ext>
            </a:extLst>
          </p:cNvPr>
          <p:cNvPicPr>
            <a:picLocks noChangeAspect="1"/>
          </p:cNvPicPr>
          <p:nvPr/>
        </p:nvPicPr>
        <p:blipFill rotWithShape="1">
          <a:blip r:embed="rId2">
            <a:extLst>
              <a:ext uri="{28A0092B-C50C-407E-A947-70E740481C1C}">
                <a14:useLocalDpi xmlns:a14="http://schemas.microsoft.com/office/drawing/2010/main" val="0"/>
              </a:ext>
            </a:extLst>
          </a:blip>
          <a:srcRect l="4339" r="6772" b="2"/>
          <a:stretch/>
        </p:blipFill>
        <p:spPr>
          <a:xfrm flipH="1">
            <a:off x="0" y="0"/>
            <a:ext cx="12192000" cy="6858000"/>
          </a:xfrm>
          <a:prstGeom prst="rect">
            <a:avLst/>
          </a:prstGeom>
        </p:spPr>
      </p:pic>
      <p:grpSp>
        <p:nvGrpSpPr>
          <p:cNvPr id="56" name="组合 55">
            <a:extLst>
              <a:ext uri="{FF2B5EF4-FFF2-40B4-BE49-F238E27FC236}">
                <a16:creationId xmlns:a16="http://schemas.microsoft.com/office/drawing/2014/main" id="{AE9C700E-98EA-EBCD-52C7-63A9DE1E8038}"/>
              </a:ext>
            </a:extLst>
          </p:cNvPr>
          <p:cNvGrpSpPr/>
          <p:nvPr/>
        </p:nvGrpSpPr>
        <p:grpSpPr>
          <a:xfrm>
            <a:off x="617911" y="1442882"/>
            <a:ext cx="6207699" cy="3232683"/>
            <a:chOff x="617911" y="1596228"/>
            <a:chExt cx="6207699" cy="3232683"/>
          </a:xfrm>
        </p:grpSpPr>
        <p:sp>
          <p:nvSpPr>
            <p:cNvPr id="3" name="文本框 2">
              <a:extLst>
                <a:ext uri="{FF2B5EF4-FFF2-40B4-BE49-F238E27FC236}">
                  <a16:creationId xmlns:a16="http://schemas.microsoft.com/office/drawing/2014/main" id="{108D60F7-6CD2-3CC5-CD7C-B15F477D4E6B}"/>
                </a:ext>
              </a:extLst>
            </p:cNvPr>
            <p:cNvSpPr txBox="1"/>
            <p:nvPr/>
          </p:nvSpPr>
          <p:spPr>
            <a:xfrm>
              <a:off x="669761" y="1596228"/>
              <a:ext cx="2190023" cy="2092881"/>
            </a:xfrm>
            <a:prstGeom prst="rect">
              <a:avLst/>
            </a:prstGeom>
            <a:noFill/>
          </p:spPr>
          <p:txBody>
            <a:bodyPr wrap="none" rtlCol="0">
              <a:spAutoFit/>
            </a:bodyPr>
            <a:lstStyle/>
            <a:p>
              <a:r>
                <a:rPr lang="en-US" altLang="zh-CN"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04</a:t>
              </a:r>
              <a:endParaRPr lang="zh-CN" altLang="en-US"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54" name="文本框 53">
              <a:extLst>
                <a:ext uri="{FF2B5EF4-FFF2-40B4-BE49-F238E27FC236}">
                  <a16:creationId xmlns:a16="http://schemas.microsoft.com/office/drawing/2014/main" id="{35C732C9-3D67-9655-83AF-A10CDA438D34}"/>
                </a:ext>
              </a:extLst>
            </p:cNvPr>
            <p:cNvSpPr txBox="1"/>
            <p:nvPr/>
          </p:nvSpPr>
          <p:spPr>
            <a:xfrm>
              <a:off x="617911" y="3720915"/>
              <a:ext cx="6207699" cy="1107996"/>
            </a:xfrm>
            <a:prstGeom prst="rect">
              <a:avLst/>
            </a:prstGeom>
            <a:noFill/>
          </p:spPr>
          <p:txBody>
            <a:bodyPr wrap="square">
              <a:spAutoFit/>
            </a:bodyPr>
            <a:lstStyle/>
            <a:p>
              <a:r>
                <a:rPr lang="zh-CN" altLang="en-US" sz="66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环境监测</a:t>
              </a:r>
            </a:p>
          </p:txBody>
        </p:sp>
        <p:sp>
          <p:nvSpPr>
            <p:cNvPr id="55" name="矩形 54">
              <a:extLst>
                <a:ext uri="{FF2B5EF4-FFF2-40B4-BE49-F238E27FC236}">
                  <a16:creationId xmlns:a16="http://schemas.microsoft.com/office/drawing/2014/main" id="{69A1053D-AFD4-197F-A8B0-582952C9B2FA}"/>
                </a:ext>
              </a:extLst>
            </p:cNvPr>
            <p:cNvSpPr/>
            <p:nvPr/>
          </p:nvSpPr>
          <p:spPr>
            <a:xfrm>
              <a:off x="846246" y="3429000"/>
              <a:ext cx="1647056" cy="154766"/>
            </a:xfrm>
            <a:prstGeom prst="rect">
              <a:avLst/>
            </a:prstGeom>
            <a:gradFill flip="none" rotWithShape="1">
              <a:gsLst>
                <a:gs pos="0">
                  <a:schemeClr val="bg1"/>
                </a:gs>
                <a:gs pos="100000">
                  <a:srgbClr val="72A9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7">
            <a:extLst>
              <a:ext uri="{FF2B5EF4-FFF2-40B4-BE49-F238E27FC236}">
                <a16:creationId xmlns:a16="http://schemas.microsoft.com/office/drawing/2014/main" id="{C736087B-AD06-EF0E-8935-7EBFAF56D0A8}"/>
              </a:ext>
            </a:extLst>
          </p:cNvPr>
          <p:cNvSpPr txBox="1"/>
          <p:nvPr/>
        </p:nvSpPr>
        <p:spPr>
          <a:xfrm>
            <a:off x="666606" y="4603496"/>
            <a:ext cx="4699786" cy="523220"/>
          </a:xfrm>
          <a:prstGeom prst="rect">
            <a:avLst/>
          </a:prstGeom>
          <a:noFill/>
        </p:spPr>
        <p:txBody>
          <a:bodyPr wrap="square">
            <a:spAutoFit/>
          </a:bodyPr>
          <a:lstStyle/>
          <a:p>
            <a:r>
              <a:rPr lang="en-US" altLang="zh-CN" sz="1400" b="0" i="0" dirty="0">
                <a:effectLst/>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Consideration about some problems of environmental monitoring</a:t>
            </a:r>
            <a:endParaRPr lang="zh-CN" altLang="en-US" sz="1400" dirty="0">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61" name="文本框 60">
            <a:extLst>
              <a:ext uri="{FF2B5EF4-FFF2-40B4-BE49-F238E27FC236}">
                <a16:creationId xmlns:a16="http://schemas.microsoft.com/office/drawing/2014/main" id="{0ACCC0BD-3C3C-60F8-D107-16A3C53FF78E}"/>
              </a:ext>
            </a:extLst>
          </p:cNvPr>
          <p:cNvSpPr txBox="1"/>
          <p:nvPr/>
        </p:nvSpPr>
        <p:spPr>
          <a:xfrm>
            <a:off x="296067" y="341830"/>
            <a:ext cx="2344667" cy="369332"/>
          </a:xfrm>
          <a:prstGeom prst="rect">
            <a:avLst/>
          </a:prstGeom>
          <a:noFill/>
        </p:spPr>
        <p:txBody>
          <a:bodyPr wrap="square" rtlCol="0">
            <a:spAutoFit/>
          </a:bodyPr>
          <a:lstStyle/>
          <a:p>
            <a:pPr algn="dist"/>
            <a:r>
              <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保护地球从我做起</a:t>
            </a:r>
          </a:p>
        </p:txBody>
      </p:sp>
    </p:spTree>
    <p:extLst>
      <p:ext uri="{BB962C8B-B14F-4D97-AF65-F5344CB8AC3E}">
        <p14:creationId xmlns:p14="http://schemas.microsoft.com/office/powerpoint/2010/main" val="420345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1)">
                                      <p:cBhvr>
                                        <p:cTn id="7" dur="2000"/>
                                        <p:tgtEl>
                                          <p:spTgt spid="5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wheel(1)">
                                      <p:cBhvr>
                                        <p:cTn id="10"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id="{CE6A23FB-EBC6-F3AC-D86E-D95B96EF81B6}"/>
              </a:ext>
            </a:extLst>
          </p:cNvPr>
          <p:cNvGrpSpPr/>
          <p:nvPr/>
        </p:nvGrpSpPr>
        <p:grpSpPr>
          <a:xfrm>
            <a:off x="1613007" y="1522884"/>
            <a:ext cx="9285987" cy="4251713"/>
            <a:chOff x="1715238" y="1892052"/>
            <a:chExt cx="9285987" cy="4251713"/>
          </a:xfrm>
        </p:grpSpPr>
        <p:sp>
          <p:nvSpPr>
            <p:cNvPr id="7" name="矩形: 圆角 6">
              <a:extLst>
                <a:ext uri="{FF2B5EF4-FFF2-40B4-BE49-F238E27FC236}">
                  <a16:creationId xmlns:a16="http://schemas.microsoft.com/office/drawing/2014/main" id="{3732B8E8-8642-C40B-A84B-1B1031255111}"/>
                </a:ext>
              </a:extLst>
            </p:cNvPr>
            <p:cNvSpPr/>
            <p:nvPr/>
          </p:nvSpPr>
          <p:spPr>
            <a:xfrm>
              <a:off x="1715238" y="1892052"/>
              <a:ext cx="9285987" cy="4251713"/>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a16="http://schemas.microsoft.com/office/drawing/2014/main" id="{E0B24A11-0788-F14F-4128-61418D7D7FCB}"/>
                </a:ext>
              </a:extLst>
            </p:cNvPr>
            <p:cNvPicPr>
              <a:picLocks noChangeAspect="1"/>
            </p:cNvPicPr>
            <p:nvPr/>
          </p:nvPicPr>
          <p:blipFill>
            <a:blip r:embed="rId2">
              <a:extLst>
                <a:ext uri="{28A0092B-C50C-407E-A947-70E740481C1C}">
                  <a14:useLocalDpi xmlns:a14="http://schemas.microsoft.com/office/drawing/2010/main" val="0"/>
                </a:ext>
              </a:extLst>
            </a:blip>
            <a:srcRect t="5556" b="5556"/>
            <a:stretch/>
          </p:blipFill>
          <p:spPr>
            <a:xfrm>
              <a:off x="4787850" y="2532599"/>
              <a:ext cx="3140765" cy="2791786"/>
            </a:xfrm>
            <a:prstGeom prst="rect">
              <a:avLst/>
            </a:prstGeom>
          </p:spPr>
        </p:pic>
        <p:sp>
          <p:nvSpPr>
            <p:cNvPr id="5" name="Text Box 9">
              <a:extLst>
                <a:ext uri="{FF2B5EF4-FFF2-40B4-BE49-F238E27FC236}">
                  <a16:creationId xmlns:a16="http://schemas.microsoft.com/office/drawing/2014/main" id="{284C93BC-E85C-29AC-8CBC-961C331DFD43}"/>
                </a:ext>
              </a:extLst>
            </p:cNvPr>
            <p:cNvSpPr txBox="1">
              <a:spLocks noChangeArrowheads="1"/>
            </p:cNvSpPr>
            <p:nvPr/>
          </p:nvSpPr>
          <p:spPr bwMode="auto">
            <a:xfrm>
              <a:off x="2111251" y="3089512"/>
              <a:ext cx="2415313" cy="167796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lIns="0" rIns="0">
              <a:spAutoFit/>
            </a:bodyPr>
            <a:lstStyle/>
            <a:p>
              <a:pP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即环境保护标准，指依据环境法制定的污染因子限量阈值或有关环保技术规范。环境标准既是环境管理的技术基础，也是环保政策和法规的具体体现。     </a:t>
              </a:r>
            </a:p>
          </p:txBody>
        </p:sp>
        <p:sp>
          <p:nvSpPr>
            <p:cNvPr id="6" name="Rectangle 19">
              <a:extLst>
                <a:ext uri="{FF2B5EF4-FFF2-40B4-BE49-F238E27FC236}">
                  <a16:creationId xmlns:a16="http://schemas.microsoft.com/office/drawing/2014/main" id="{6250D021-5371-6F1E-DBAA-10A3A2F70148}"/>
                </a:ext>
              </a:extLst>
            </p:cNvPr>
            <p:cNvSpPr>
              <a:spLocks noChangeArrowheads="1"/>
            </p:cNvSpPr>
            <p:nvPr/>
          </p:nvSpPr>
          <p:spPr bwMode="auto">
            <a:xfrm>
              <a:off x="8189901" y="2532599"/>
              <a:ext cx="2530189" cy="2970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定义：环境标准是标准中一类，它是为了保护人群健康、防治环境污染、促使生态良性循环，同时又合理利用资源，促进经济发展，依据环境保护法和有关政策，对有关环境的各项工作（例如：有害成分含量及其排放源规定的限量阈值和技术规范）所做的规定。</a:t>
              </a:r>
            </a:p>
          </p:txBody>
        </p:sp>
      </p:grpSp>
    </p:spTree>
    <p:extLst>
      <p:ext uri="{BB962C8B-B14F-4D97-AF65-F5344CB8AC3E}">
        <p14:creationId xmlns:p14="http://schemas.microsoft.com/office/powerpoint/2010/main" val="411311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a:extLst>
              <a:ext uri="{FF2B5EF4-FFF2-40B4-BE49-F238E27FC236}">
                <a16:creationId xmlns:a16="http://schemas.microsoft.com/office/drawing/2014/main" id="{7E986100-FC8A-7CF8-1A0E-5EDF616E9253}"/>
              </a:ext>
            </a:extLst>
          </p:cNvPr>
          <p:cNvGrpSpPr/>
          <p:nvPr/>
        </p:nvGrpSpPr>
        <p:grpSpPr>
          <a:xfrm>
            <a:off x="1851518" y="1930684"/>
            <a:ext cx="8683960" cy="1283558"/>
            <a:chOff x="1851518" y="1691050"/>
            <a:chExt cx="8683960" cy="1283558"/>
          </a:xfrm>
        </p:grpSpPr>
        <p:sp>
          <p:nvSpPr>
            <p:cNvPr id="5" name="矩形: 圆角 4">
              <a:extLst>
                <a:ext uri="{FF2B5EF4-FFF2-40B4-BE49-F238E27FC236}">
                  <a16:creationId xmlns:a16="http://schemas.microsoft.com/office/drawing/2014/main" id="{A9341D98-5C06-E797-ED17-35CD5EAB5B3A}"/>
                </a:ext>
              </a:extLst>
            </p:cNvPr>
            <p:cNvSpPr/>
            <p:nvPr/>
          </p:nvSpPr>
          <p:spPr>
            <a:xfrm>
              <a:off x="1851518" y="1691050"/>
              <a:ext cx="8683960" cy="1283558"/>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18">
              <a:extLst>
                <a:ext uri="{FF2B5EF4-FFF2-40B4-BE49-F238E27FC236}">
                  <a16:creationId xmlns:a16="http://schemas.microsoft.com/office/drawing/2014/main" id="{7022B7D0-D830-3172-CDB5-B5BC1580975C}"/>
                </a:ext>
              </a:extLst>
            </p:cNvPr>
            <p:cNvSpPr>
              <a:spLocks noChangeArrowheads="1"/>
            </p:cNvSpPr>
            <p:nvPr/>
          </p:nvSpPr>
          <p:spPr bwMode="auto">
            <a:xfrm>
              <a:off x="3345118" y="1974894"/>
              <a:ext cx="6842125" cy="708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spcBef>
                  <a:spcPct val="20000"/>
                </a:spcBef>
                <a:buClr>
                  <a:schemeClr val="tx1"/>
                </a:buClr>
                <a:buSzPct val="75000"/>
              </a:pPr>
              <a:r>
                <a:rPr kumimoji="1"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“经公认的权威机构批准的一项特定标准化工作成果，它通常以一项文件并规定一整套必须满足的条件或基本单位来表示”。 </a:t>
              </a:r>
            </a:p>
          </p:txBody>
        </p:sp>
        <p:sp>
          <p:nvSpPr>
            <p:cNvPr id="9" name="矩形: 圆角 8">
              <a:extLst>
                <a:ext uri="{FF2B5EF4-FFF2-40B4-BE49-F238E27FC236}">
                  <a16:creationId xmlns:a16="http://schemas.microsoft.com/office/drawing/2014/main" id="{E7C86C3B-131A-3EC1-885C-EE12064B7602}"/>
                </a:ext>
              </a:extLst>
            </p:cNvPr>
            <p:cNvSpPr/>
            <p:nvPr/>
          </p:nvSpPr>
          <p:spPr>
            <a:xfrm>
              <a:off x="2004757" y="1826490"/>
              <a:ext cx="1243811" cy="1005272"/>
            </a:xfrm>
            <a:prstGeom prst="round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226382BA-CF7B-2015-8ECD-E585763F74FB}"/>
                </a:ext>
              </a:extLst>
            </p:cNvPr>
            <p:cNvSpPr txBox="1"/>
            <p:nvPr/>
          </p:nvSpPr>
          <p:spPr>
            <a:xfrm>
              <a:off x="2277047" y="2144460"/>
              <a:ext cx="699230" cy="369332"/>
            </a:xfrm>
            <a:prstGeom prst="rect">
              <a:avLst/>
            </a:prstGeom>
            <a:noFill/>
          </p:spPr>
          <p:txBody>
            <a:bodyPr wrap="none" rtlCol="0">
              <a:spAutoFit/>
            </a:bodyPr>
            <a:lstStyle/>
            <a:p>
              <a:r>
                <a:rPr lang="zh-CN" altLang="en-US"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标 准</a:t>
              </a:r>
            </a:p>
          </p:txBody>
        </p:sp>
      </p:grpSp>
      <p:grpSp>
        <p:nvGrpSpPr>
          <p:cNvPr id="13" name="组合 12">
            <a:extLst>
              <a:ext uri="{FF2B5EF4-FFF2-40B4-BE49-F238E27FC236}">
                <a16:creationId xmlns:a16="http://schemas.microsoft.com/office/drawing/2014/main" id="{B93EBBB5-F8C9-CDE8-DC44-E113842483B0}"/>
              </a:ext>
            </a:extLst>
          </p:cNvPr>
          <p:cNvGrpSpPr/>
          <p:nvPr/>
        </p:nvGrpSpPr>
        <p:grpSpPr>
          <a:xfrm>
            <a:off x="1851518" y="3997421"/>
            <a:ext cx="8683960" cy="1283558"/>
            <a:chOff x="1851518" y="3679369"/>
            <a:chExt cx="8683960" cy="1283558"/>
          </a:xfrm>
        </p:grpSpPr>
        <p:sp>
          <p:nvSpPr>
            <p:cNvPr id="6" name="矩形: 圆角 5">
              <a:extLst>
                <a:ext uri="{FF2B5EF4-FFF2-40B4-BE49-F238E27FC236}">
                  <a16:creationId xmlns:a16="http://schemas.microsoft.com/office/drawing/2014/main" id="{D4D9829C-D305-88EB-A349-5F9A36A20DD5}"/>
                </a:ext>
              </a:extLst>
            </p:cNvPr>
            <p:cNvSpPr/>
            <p:nvPr/>
          </p:nvSpPr>
          <p:spPr>
            <a:xfrm>
              <a:off x="1851518" y="3679369"/>
              <a:ext cx="8683960" cy="1283558"/>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Rectangle 17">
              <a:extLst>
                <a:ext uri="{FF2B5EF4-FFF2-40B4-BE49-F238E27FC236}">
                  <a16:creationId xmlns:a16="http://schemas.microsoft.com/office/drawing/2014/main" id="{C5C511D2-5879-554D-5A5E-493BD2C5DCAA}"/>
                </a:ext>
              </a:extLst>
            </p:cNvPr>
            <p:cNvSpPr>
              <a:spLocks noChangeArrowheads="1"/>
            </p:cNvSpPr>
            <p:nvPr/>
          </p:nvSpPr>
          <p:spPr bwMode="auto">
            <a:xfrm>
              <a:off x="3345117" y="3805333"/>
              <a:ext cx="6842125" cy="1031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50000"/>
                </a:lnSpc>
                <a:spcBef>
                  <a:spcPct val="20000"/>
                </a:spcBef>
                <a:buClr>
                  <a:schemeClr val="tx1"/>
                </a:buClr>
                <a:buSzPct val="75000"/>
              </a:pPr>
              <a:r>
                <a:rPr kumimoji="1"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1"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ISO</a:t>
              </a:r>
              <a:r>
                <a:rPr kumimoji="1"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）的定义是：“为了所有有关方面的利益，特别是为了促进最佳的全面经济效果，并适当考虑产品使用条件与安全要求，在所有有关方面的协作下，进行有秩序的特定活动，制定并实施各项规则的过程。”</a:t>
              </a:r>
            </a:p>
          </p:txBody>
        </p:sp>
        <p:sp>
          <p:nvSpPr>
            <p:cNvPr id="10" name="矩形: 圆角 9">
              <a:extLst>
                <a:ext uri="{FF2B5EF4-FFF2-40B4-BE49-F238E27FC236}">
                  <a16:creationId xmlns:a16="http://schemas.microsoft.com/office/drawing/2014/main" id="{C4B4E818-51C9-2F21-15BD-7018654AA7ED}"/>
                </a:ext>
              </a:extLst>
            </p:cNvPr>
            <p:cNvSpPr/>
            <p:nvPr/>
          </p:nvSpPr>
          <p:spPr>
            <a:xfrm>
              <a:off x="2004757" y="3818511"/>
              <a:ext cx="1243811" cy="1005272"/>
            </a:xfrm>
            <a:prstGeom prst="round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E48EC2D7-E8E5-868E-41BE-FFC1DB2D2962}"/>
                </a:ext>
              </a:extLst>
            </p:cNvPr>
            <p:cNvSpPr txBox="1"/>
            <p:nvPr/>
          </p:nvSpPr>
          <p:spPr>
            <a:xfrm>
              <a:off x="2064281" y="4136481"/>
              <a:ext cx="1124761" cy="369332"/>
            </a:xfrm>
            <a:prstGeom prst="rect">
              <a:avLst/>
            </a:prstGeom>
            <a:noFill/>
          </p:spPr>
          <p:txBody>
            <a:bodyPr wrap="square" rtlCol="0">
              <a:spAutoFit/>
            </a:bodyPr>
            <a:lstStyle/>
            <a:p>
              <a:pPr algn="ctr"/>
              <a:r>
                <a:rPr lang="zh-CN" altLang="en-US"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标 准 化</a:t>
              </a:r>
            </a:p>
          </p:txBody>
        </p:sp>
      </p:grpSp>
    </p:spTree>
    <p:extLst>
      <p:ext uri="{BB962C8B-B14F-4D97-AF65-F5344CB8AC3E}">
        <p14:creationId xmlns:p14="http://schemas.microsoft.com/office/powerpoint/2010/main" val="303219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id="{1C1B6805-56B8-16E0-A815-606C4E0AF418}"/>
              </a:ext>
            </a:extLst>
          </p:cNvPr>
          <p:cNvGrpSpPr/>
          <p:nvPr/>
        </p:nvGrpSpPr>
        <p:grpSpPr>
          <a:xfrm>
            <a:off x="1567542" y="1306824"/>
            <a:ext cx="6903435" cy="812143"/>
            <a:chOff x="1697957" y="1300606"/>
            <a:chExt cx="6903435" cy="812143"/>
          </a:xfrm>
        </p:grpSpPr>
        <p:pic>
          <p:nvPicPr>
            <p:cNvPr id="6" name="图片 5">
              <a:extLst>
                <a:ext uri="{FF2B5EF4-FFF2-40B4-BE49-F238E27FC236}">
                  <a16:creationId xmlns:a16="http://schemas.microsoft.com/office/drawing/2014/main" id="{481E6FD1-0E36-C845-088B-8B5D0AC586B8}"/>
                </a:ext>
              </a:extLst>
            </p:cNvPr>
            <p:cNvPicPr>
              <a:picLocks noChangeAspect="1"/>
            </p:cNvPicPr>
            <p:nvPr/>
          </p:nvPicPr>
          <p:blipFill rotWithShape="1">
            <a:blip r:embed="rId2">
              <a:extLst>
                <a:ext uri="{28A0092B-C50C-407E-A947-70E740481C1C}">
                  <a14:useLocalDpi xmlns:a14="http://schemas.microsoft.com/office/drawing/2010/main" val="0"/>
                </a:ext>
              </a:extLst>
            </a:blip>
            <a:srcRect l="78489" t="5797" r="5548" b="68199"/>
            <a:stretch/>
          </p:blipFill>
          <p:spPr>
            <a:xfrm>
              <a:off x="1697957" y="1300606"/>
              <a:ext cx="664716" cy="812143"/>
            </a:xfrm>
            <a:prstGeom prst="rect">
              <a:avLst/>
            </a:prstGeom>
          </p:spPr>
        </p:pic>
        <p:sp>
          <p:nvSpPr>
            <p:cNvPr id="8" name="文本框 7">
              <a:extLst>
                <a:ext uri="{FF2B5EF4-FFF2-40B4-BE49-F238E27FC236}">
                  <a16:creationId xmlns:a16="http://schemas.microsoft.com/office/drawing/2014/main" id="{AFAFA2E4-15AA-9483-8B12-FDAC223CBD98}"/>
                </a:ext>
              </a:extLst>
            </p:cNvPr>
            <p:cNvSpPr txBox="1"/>
            <p:nvPr/>
          </p:nvSpPr>
          <p:spPr>
            <a:xfrm>
              <a:off x="2493088" y="1522011"/>
              <a:ext cx="6108304" cy="461665"/>
            </a:xfrm>
            <a:prstGeom prst="rect">
              <a:avLst/>
            </a:prstGeom>
            <a:noFill/>
          </p:spPr>
          <p:txBody>
            <a:bodyPr wrap="square">
              <a:spAutoFit/>
            </a:bodyPr>
            <a:lstStyle/>
            <a:p>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一、环境标准的作用</a:t>
              </a:r>
            </a:p>
          </p:txBody>
        </p:sp>
      </p:grpSp>
      <p:grpSp>
        <p:nvGrpSpPr>
          <p:cNvPr id="23" name="组合 22">
            <a:extLst>
              <a:ext uri="{FF2B5EF4-FFF2-40B4-BE49-F238E27FC236}">
                <a16:creationId xmlns:a16="http://schemas.microsoft.com/office/drawing/2014/main" id="{796B359D-D483-DADB-C455-298A164461ED}"/>
              </a:ext>
            </a:extLst>
          </p:cNvPr>
          <p:cNvGrpSpPr/>
          <p:nvPr/>
        </p:nvGrpSpPr>
        <p:grpSpPr>
          <a:xfrm>
            <a:off x="2511332" y="2364420"/>
            <a:ext cx="7169335" cy="3486218"/>
            <a:chOff x="2608550" y="2353061"/>
            <a:chExt cx="7169335" cy="3486218"/>
          </a:xfrm>
        </p:grpSpPr>
        <p:pic>
          <p:nvPicPr>
            <p:cNvPr id="14" name="图片 13">
              <a:extLst>
                <a:ext uri="{FF2B5EF4-FFF2-40B4-BE49-F238E27FC236}">
                  <a16:creationId xmlns:a16="http://schemas.microsoft.com/office/drawing/2014/main" id="{6D2DE417-C9D2-57AD-EFC6-7746A8CD73CE}"/>
                </a:ext>
              </a:extLst>
            </p:cNvPr>
            <p:cNvPicPr>
              <a:picLocks noChangeAspect="1"/>
            </p:cNvPicPr>
            <p:nvPr/>
          </p:nvPicPr>
          <p:blipFill rotWithShape="1">
            <a:blip r:embed="rId3">
              <a:extLst>
                <a:ext uri="{28A0092B-C50C-407E-A947-70E740481C1C}">
                  <a14:useLocalDpi xmlns:a14="http://schemas.microsoft.com/office/drawing/2010/main" val="0"/>
                </a:ext>
              </a:extLst>
            </a:blip>
            <a:srcRect l="42246"/>
            <a:stretch/>
          </p:blipFill>
          <p:spPr>
            <a:xfrm>
              <a:off x="4707834" y="2353061"/>
              <a:ext cx="3191791" cy="3486218"/>
            </a:xfrm>
            <a:prstGeom prst="rect">
              <a:avLst/>
            </a:prstGeom>
            <a:effectLst>
              <a:outerShdw blurRad="63500" sx="102000" sy="102000" algn="ctr" rotWithShape="0">
                <a:schemeClr val="bg1">
                  <a:lumMod val="50000"/>
                  <a:alpha val="40000"/>
                </a:schemeClr>
              </a:outerShdw>
            </a:effectLst>
          </p:spPr>
        </p:pic>
        <p:sp>
          <p:nvSpPr>
            <p:cNvPr id="16" name="文本框 15">
              <a:extLst>
                <a:ext uri="{FF2B5EF4-FFF2-40B4-BE49-F238E27FC236}">
                  <a16:creationId xmlns:a16="http://schemas.microsoft.com/office/drawing/2014/main" id="{1BCC2AEF-C865-8CF4-B923-DE2AC7ED4AA4}"/>
                </a:ext>
              </a:extLst>
            </p:cNvPr>
            <p:cNvSpPr txBox="1"/>
            <p:nvPr/>
          </p:nvSpPr>
          <p:spPr>
            <a:xfrm>
              <a:off x="8055575" y="3095415"/>
              <a:ext cx="1574642" cy="667170"/>
            </a:xfrm>
            <a:prstGeom prst="rect">
              <a:avLst/>
            </a:prstGeom>
            <a:noFill/>
          </p:spPr>
          <p:txBody>
            <a:bodyPr wrap="square">
              <a:spAutoFit/>
            </a:bodyPr>
            <a:lstStyle/>
            <a:p>
              <a:pPr>
                <a:lnSpc>
                  <a:spcPct val="120000"/>
                </a:lnSpc>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环境保护手段、目标和依据</a:t>
              </a:r>
            </a:p>
          </p:txBody>
        </p:sp>
        <p:sp>
          <p:nvSpPr>
            <p:cNvPr id="18" name="文本框 17">
              <a:extLst>
                <a:ext uri="{FF2B5EF4-FFF2-40B4-BE49-F238E27FC236}">
                  <a16:creationId xmlns:a16="http://schemas.microsoft.com/office/drawing/2014/main" id="{C2EE8E17-5BA7-6FE8-1D5A-758C03E8D28A}"/>
                </a:ext>
              </a:extLst>
            </p:cNvPr>
            <p:cNvSpPr txBox="1"/>
            <p:nvPr/>
          </p:nvSpPr>
          <p:spPr>
            <a:xfrm>
              <a:off x="2750063" y="3121028"/>
              <a:ext cx="1801821" cy="667170"/>
            </a:xfrm>
            <a:prstGeom prst="rect">
              <a:avLst/>
            </a:prstGeom>
            <a:noFill/>
          </p:spPr>
          <p:txBody>
            <a:bodyPr wrap="square">
              <a:spAutoFit/>
            </a:bodyPr>
            <a:lstStyle/>
            <a:p>
              <a:pPr algn="r">
                <a:lnSpc>
                  <a:spcPct val="120000"/>
                </a:lnSpc>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是判定环境质量和工作优劣的准绳</a:t>
              </a:r>
            </a:p>
          </p:txBody>
        </p:sp>
        <p:sp>
          <p:nvSpPr>
            <p:cNvPr id="20" name="文本框 19">
              <a:extLst>
                <a:ext uri="{FF2B5EF4-FFF2-40B4-BE49-F238E27FC236}">
                  <a16:creationId xmlns:a16="http://schemas.microsoft.com/office/drawing/2014/main" id="{9F426630-95F1-FB7C-29E6-6544C288745D}"/>
                </a:ext>
              </a:extLst>
            </p:cNvPr>
            <p:cNvSpPr txBox="1"/>
            <p:nvPr/>
          </p:nvSpPr>
          <p:spPr>
            <a:xfrm>
              <a:off x="2608550" y="4682254"/>
              <a:ext cx="1943334" cy="371705"/>
            </a:xfrm>
            <a:prstGeom prst="rect">
              <a:avLst/>
            </a:prstGeom>
            <a:noFill/>
          </p:spPr>
          <p:txBody>
            <a:bodyPr wrap="square">
              <a:spAutoFit/>
            </a:bodyPr>
            <a:lstStyle/>
            <a:p>
              <a:pPr algn="r">
                <a:lnSpc>
                  <a:spcPct val="120000"/>
                </a:lnSpc>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环保执法依据</a:t>
              </a:r>
            </a:p>
          </p:txBody>
        </p:sp>
        <p:sp>
          <p:nvSpPr>
            <p:cNvPr id="22" name="文本框 21">
              <a:extLst>
                <a:ext uri="{FF2B5EF4-FFF2-40B4-BE49-F238E27FC236}">
                  <a16:creationId xmlns:a16="http://schemas.microsoft.com/office/drawing/2014/main" id="{F6B4202D-3D1A-7FC0-3648-622BD2B6FA12}"/>
                </a:ext>
              </a:extLst>
            </p:cNvPr>
            <p:cNvSpPr txBox="1"/>
            <p:nvPr/>
          </p:nvSpPr>
          <p:spPr>
            <a:xfrm>
              <a:off x="8055575" y="4534521"/>
              <a:ext cx="1722310" cy="667170"/>
            </a:xfrm>
            <a:prstGeom prst="rect">
              <a:avLst/>
            </a:prstGeom>
            <a:noFill/>
          </p:spPr>
          <p:txBody>
            <a:bodyPr wrap="square">
              <a:spAutoFit/>
            </a:bodyPr>
            <a:lstStyle/>
            <a:p>
              <a:pPr>
                <a:lnSpc>
                  <a:spcPct val="120000"/>
                </a:lnSpc>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组织现代化生产的手段和条件</a:t>
              </a:r>
            </a:p>
          </p:txBody>
        </p:sp>
      </p:grpSp>
    </p:spTree>
    <p:extLst>
      <p:ext uri="{BB962C8B-B14F-4D97-AF65-F5344CB8AC3E}">
        <p14:creationId xmlns:p14="http://schemas.microsoft.com/office/powerpoint/2010/main" val="227754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A546AB9-9247-5F62-EDDF-B108DA44CCB5}"/>
              </a:ext>
            </a:extLst>
          </p:cNvPr>
          <p:cNvGrpSpPr/>
          <p:nvPr/>
        </p:nvGrpSpPr>
        <p:grpSpPr>
          <a:xfrm>
            <a:off x="1567542" y="1306824"/>
            <a:ext cx="6903435" cy="812143"/>
            <a:chOff x="1697957" y="1300606"/>
            <a:chExt cx="6903435" cy="812143"/>
          </a:xfrm>
        </p:grpSpPr>
        <p:pic>
          <p:nvPicPr>
            <p:cNvPr id="6" name="图片 5">
              <a:extLst>
                <a:ext uri="{FF2B5EF4-FFF2-40B4-BE49-F238E27FC236}">
                  <a16:creationId xmlns:a16="http://schemas.microsoft.com/office/drawing/2014/main" id="{6B2B8793-0526-1403-23CC-95F33423FB53}"/>
                </a:ext>
              </a:extLst>
            </p:cNvPr>
            <p:cNvPicPr>
              <a:picLocks noChangeAspect="1"/>
            </p:cNvPicPr>
            <p:nvPr/>
          </p:nvPicPr>
          <p:blipFill rotWithShape="1">
            <a:blip r:embed="rId2">
              <a:extLst>
                <a:ext uri="{28A0092B-C50C-407E-A947-70E740481C1C}">
                  <a14:useLocalDpi xmlns:a14="http://schemas.microsoft.com/office/drawing/2010/main" val="0"/>
                </a:ext>
              </a:extLst>
            </a:blip>
            <a:srcRect l="78489" t="5797" r="5548" b="68199"/>
            <a:stretch/>
          </p:blipFill>
          <p:spPr>
            <a:xfrm>
              <a:off x="1697957" y="1300606"/>
              <a:ext cx="664716" cy="812143"/>
            </a:xfrm>
            <a:prstGeom prst="rect">
              <a:avLst/>
            </a:prstGeom>
          </p:spPr>
        </p:pic>
        <p:sp>
          <p:nvSpPr>
            <p:cNvPr id="7" name="文本框 6">
              <a:extLst>
                <a:ext uri="{FF2B5EF4-FFF2-40B4-BE49-F238E27FC236}">
                  <a16:creationId xmlns:a16="http://schemas.microsoft.com/office/drawing/2014/main" id="{BF622197-7603-A82A-3A79-31E54446C1A8}"/>
                </a:ext>
              </a:extLst>
            </p:cNvPr>
            <p:cNvSpPr txBox="1"/>
            <p:nvPr/>
          </p:nvSpPr>
          <p:spPr>
            <a:xfrm>
              <a:off x="2493088" y="1522011"/>
              <a:ext cx="6108304"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二、环境标准的分类和分级 </a:t>
              </a:r>
            </a:p>
          </p:txBody>
        </p:sp>
      </p:grpSp>
      <p:grpSp>
        <p:nvGrpSpPr>
          <p:cNvPr id="66" name="组合 65">
            <a:extLst>
              <a:ext uri="{FF2B5EF4-FFF2-40B4-BE49-F238E27FC236}">
                <a16:creationId xmlns:a16="http://schemas.microsoft.com/office/drawing/2014/main" id="{D9985B6D-FCE1-2F3D-B885-1B16A4E6EC82}"/>
              </a:ext>
            </a:extLst>
          </p:cNvPr>
          <p:cNvGrpSpPr/>
          <p:nvPr/>
        </p:nvGrpSpPr>
        <p:grpSpPr>
          <a:xfrm>
            <a:off x="7084325" y="2495435"/>
            <a:ext cx="3403824" cy="2700608"/>
            <a:chOff x="7084325" y="2495435"/>
            <a:chExt cx="3403824" cy="2700608"/>
          </a:xfrm>
        </p:grpSpPr>
        <p:grpSp>
          <p:nvGrpSpPr>
            <p:cNvPr id="49" name="组合 48">
              <a:extLst>
                <a:ext uri="{FF2B5EF4-FFF2-40B4-BE49-F238E27FC236}">
                  <a16:creationId xmlns:a16="http://schemas.microsoft.com/office/drawing/2014/main" id="{32317862-7CBF-191D-C82E-3BC2B149D0D3}"/>
                </a:ext>
              </a:extLst>
            </p:cNvPr>
            <p:cNvGrpSpPr/>
            <p:nvPr/>
          </p:nvGrpSpPr>
          <p:grpSpPr>
            <a:xfrm>
              <a:off x="8386733" y="3542679"/>
              <a:ext cx="2101416" cy="1653364"/>
              <a:chOff x="8470977" y="2808091"/>
              <a:chExt cx="2101416" cy="1653364"/>
            </a:xfrm>
          </p:grpSpPr>
          <p:sp>
            <p:nvSpPr>
              <p:cNvPr id="28" name="矩形: 圆角 27">
                <a:extLst>
                  <a:ext uri="{FF2B5EF4-FFF2-40B4-BE49-F238E27FC236}">
                    <a16:creationId xmlns:a16="http://schemas.microsoft.com/office/drawing/2014/main" id="{18DA05FA-2664-009F-C2DC-C6008A6542FF}"/>
                  </a:ext>
                </a:extLst>
              </p:cNvPr>
              <p:cNvSpPr/>
              <p:nvPr/>
            </p:nvSpPr>
            <p:spPr>
              <a:xfrm>
                <a:off x="8470977" y="2808091"/>
                <a:ext cx="2101416" cy="461665"/>
              </a:xfrm>
              <a:prstGeom prst="roundRect">
                <a:avLst/>
              </a:prstGeom>
              <a:solidFill>
                <a:schemeClr val="bg1"/>
              </a:solidFill>
              <a:ln>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a:extLst>
                  <a:ext uri="{FF2B5EF4-FFF2-40B4-BE49-F238E27FC236}">
                    <a16:creationId xmlns:a16="http://schemas.microsoft.com/office/drawing/2014/main" id="{2F2D8973-F148-C240-59C0-F134AA34F0CC}"/>
                  </a:ext>
                </a:extLst>
              </p:cNvPr>
              <p:cNvSpPr/>
              <p:nvPr/>
            </p:nvSpPr>
            <p:spPr>
              <a:xfrm>
                <a:off x="8470977" y="3405763"/>
                <a:ext cx="2101416" cy="461665"/>
              </a:xfrm>
              <a:prstGeom prst="roundRect">
                <a:avLst/>
              </a:prstGeom>
              <a:solidFill>
                <a:schemeClr val="bg1"/>
              </a:solidFill>
              <a:ln>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a:extLst>
                  <a:ext uri="{FF2B5EF4-FFF2-40B4-BE49-F238E27FC236}">
                    <a16:creationId xmlns:a16="http://schemas.microsoft.com/office/drawing/2014/main" id="{5A77BCE2-6720-9E45-E9A7-D416AD347A20}"/>
                  </a:ext>
                </a:extLst>
              </p:cNvPr>
              <p:cNvSpPr/>
              <p:nvPr/>
            </p:nvSpPr>
            <p:spPr>
              <a:xfrm>
                <a:off x="8470977" y="3999790"/>
                <a:ext cx="2101416" cy="461665"/>
              </a:xfrm>
              <a:prstGeom prst="roundRect">
                <a:avLst/>
              </a:prstGeom>
              <a:solidFill>
                <a:schemeClr val="bg1"/>
              </a:solidFill>
              <a:ln>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文本框 47">
              <a:extLst>
                <a:ext uri="{FF2B5EF4-FFF2-40B4-BE49-F238E27FC236}">
                  <a16:creationId xmlns:a16="http://schemas.microsoft.com/office/drawing/2014/main" id="{82D4E907-2F1D-18F7-BC13-BA2A25ED97C8}"/>
                </a:ext>
              </a:extLst>
            </p:cNvPr>
            <p:cNvSpPr txBox="1"/>
            <p:nvPr/>
          </p:nvSpPr>
          <p:spPr>
            <a:xfrm>
              <a:off x="7084325" y="2495435"/>
              <a:ext cx="639919" cy="369332"/>
            </a:xfrm>
            <a:prstGeom prst="rect">
              <a:avLst/>
            </a:prstGeom>
            <a:noFill/>
          </p:spPr>
          <p:txBody>
            <a:bodyPr wrap="none" rtlCol="0">
              <a:spAutoFit/>
            </a:bodyPr>
            <a:lstStyle/>
            <a:p>
              <a:r>
                <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分级</a:t>
              </a:r>
            </a:p>
          </p:txBody>
        </p:sp>
        <p:cxnSp>
          <p:nvCxnSpPr>
            <p:cNvPr id="51" name="连接符: 肘形 50">
              <a:extLst>
                <a:ext uri="{FF2B5EF4-FFF2-40B4-BE49-F238E27FC236}">
                  <a16:creationId xmlns:a16="http://schemas.microsoft.com/office/drawing/2014/main" id="{FDF7E6D2-DB30-14D4-537B-CDF64B59FBCF}"/>
                </a:ext>
              </a:extLst>
            </p:cNvPr>
            <p:cNvCxnSpPr>
              <a:stCxn id="48" idx="2"/>
              <a:endCxn id="28" idx="1"/>
            </p:cNvCxnSpPr>
            <p:nvPr/>
          </p:nvCxnSpPr>
          <p:spPr>
            <a:xfrm rot="16200000" flipH="1">
              <a:off x="7441137" y="2827915"/>
              <a:ext cx="908745" cy="982448"/>
            </a:xfrm>
            <a:prstGeom prst="bentConnector2">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连接符: 肘形 52">
              <a:extLst>
                <a:ext uri="{FF2B5EF4-FFF2-40B4-BE49-F238E27FC236}">
                  <a16:creationId xmlns:a16="http://schemas.microsoft.com/office/drawing/2014/main" id="{6F3DA80A-29E1-D580-50CE-FB7D04A59F8A}"/>
                </a:ext>
              </a:extLst>
            </p:cNvPr>
            <p:cNvCxnSpPr>
              <a:stCxn id="48" idx="2"/>
              <a:endCxn id="29" idx="1"/>
            </p:cNvCxnSpPr>
            <p:nvPr/>
          </p:nvCxnSpPr>
          <p:spPr>
            <a:xfrm rot="16200000" flipH="1">
              <a:off x="7142301" y="3126751"/>
              <a:ext cx="1506417" cy="982448"/>
            </a:xfrm>
            <a:prstGeom prst="bentConnector2">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连接符: 肘形 54">
              <a:extLst>
                <a:ext uri="{FF2B5EF4-FFF2-40B4-BE49-F238E27FC236}">
                  <a16:creationId xmlns:a16="http://schemas.microsoft.com/office/drawing/2014/main" id="{6F65D095-B5E1-0BE1-DBA5-7A67BA98DB10}"/>
                </a:ext>
              </a:extLst>
            </p:cNvPr>
            <p:cNvCxnSpPr>
              <a:stCxn id="48" idx="2"/>
              <a:endCxn id="30" idx="1"/>
            </p:cNvCxnSpPr>
            <p:nvPr/>
          </p:nvCxnSpPr>
          <p:spPr>
            <a:xfrm rot="16200000" flipH="1">
              <a:off x="6845287" y="3423765"/>
              <a:ext cx="2100444" cy="982448"/>
            </a:xfrm>
            <a:prstGeom prst="bentConnector2">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7" name="文本框 56">
              <a:extLst>
                <a:ext uri="{FF2B5EF4-FFF2-40B4-BE49-F238E27FC236}">
                  <a16:creationId xmlns:a16="http://schemas.microsoft.com/office/drawing/2014/main" id="{A4F27E66-6443-EFD5-CDEF-6C07644B4F1A}"/>
                </a:ext>
              </a:extLst>
            </p:cNvPr>
            <p:cNvSpPr txBox="1"/>
            <p:nvPr/>
          </p:nvSpPr>
          <p:spPr>
            <a:xfrm>
              <a:off x="8771993" y="3604234"/>
              <a:ext cx="1330896" cy="338554"/>
            </a:xfrm>
            <a:prstGeom prst="rect">
              <a:avLst/>
            </a:prstGeom>
            <a:noFill/>
          </p:spPr>
          <p:txBody>
            <a:bodyPr wrap="square">
              <a:spAutoFit/>
            </a:bodyPr>
            <a:lstStyle/>
            <a:p>
              <a:pPr algn="ct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国家标准</a:t>
              </a:r>
            </a:p>
          </p:txBody>
        </p:sp>
        <p:sp>
          <p:nvSpPr>
            <p:cNvPr id="59" name="文本框 58">
              <a:extLst>
                <a:ext uri="{FF2B5EF4-FFF2-40B4-BE49-F238E27FC236}">
                  <a16:creationId xmlns:a16="http://schemas.microsoft.com/office/drawing/2014/main" id="{D9068F63-97F0-B132-E2AB-F9318467948F}"/>
                </a:ext>
              </a:extLst>
            </p:cNvPr>
            <p:cNvSpPr txBox="1"/>
            <p:nvPr/>
          </p:nvSpPr>
          <p:spPr>
            <a:xfrm>
              <a:off x="8726701" y="4201906"/>
              <a:ext cx="1421480" cy="338554"/>
            </a:xfrm>
            <a:prstGeom prst="rect">
              <a:avLst/>
            </a:prstGeom>
            <a:noFill/>
          </p:spPr>
          <p:txBody>
            <a:bodyPr wrap="square">
              <a:spAutoFit/>
            </a:bodyPr>
            <a:lstStyle/>
            <a:p>
              <a:pPr algn="ct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地方标准</a:t>
              </a:r>
            </a:p>
          </p:txBody>
        </p:sp>
        <p:sp>
          <p:nvSpPr>
            <p:cNvPr id="61" name="文本框 60">
              <a:extLst>
                <a:ext uri="{FF2B5EF4-FFF2-40B4-BE49-F238E27FC236}">
                  <a16:creationId xmlns:a16="http://schemas.microsoft.com/office/drawing/2014/main" id="{31B4CFE6-24E6-D7E6-87E7-01608614B653}"/>
                </a:ext>
              </a:extLst>
            </p:cNvPr>
            <p:cNvSpPr txBox="1"/>
            <p:nvPr/>
          </p:nvSpPr>
          <p:spPr>
            <a:xfrm>
              <a:off x="8784296" y="4795933"/>
              <a:ext cx="1318593" cy="338554"/>
            </a:xfrm>
            <a:prstGeom prst="rect">
              <a:avLst/>
            </a:prstGeom>
            <a:noFill/>
          </p:spPr>
          <p:txBody>
            <a:bodyPr wrap="square">
              <a:spAutoFit/>
            </a:bodyPr>
            <a:lstStyle/>
            <a:p>
              <a:pPr algn="ct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行业标准</a:t>
              </a:r>
            </a:p>
          </p:txBody>
        </p:sp>
      </p:grpSp>
      <p:grpSp>
        <p:nvGrpSpPr>
          <p:cNvPr id="65" name="组合 64">
            <a:extLst>
              <a:ext uri="{FF2B5EF4-FFF2-40B4-BE49-F238E27FC236}">
                <a16:creationId xmlns:a16="http://schemas.microsoft.com/office/drawing/2014/main" id="{832278DB-9767-F2D2-A46C-CE79249D9FEE}"/>
              </a:ext>
            </a:extLst>
          </p:cNvPr>
          <p:cNvGrpSpPr/>
          <p:nvPr/>
        </p:nvGrpSpPr>
        <p:grpSpPr>
          <a:xfrm>
            <a:off x="1585927" y="2479989"/>
            <a:ext cx="4735360" cy="3953609"/>
            <a:chOff x="1585927" y="2479989"/>
            <a:chExt cx="4735360" cy="3953609"/>
          </a:xfrm>
        </p:grpSpPr>
        <p:grpSp>
          <p:nvGrpSpPr>
            <p:cNvPr id="46" name="组合 45">
              <a:extLst>
                <a:ext uri="{FF2B5EF4-FFF2-40B4-BE49-F238E27FC236}">
                  <a16:creationId xmlns:a16="http://schemas.microsoft.com/office/drawing/2014/main" id="{A5A40456-D6AD-2901-94FA-0926D79609C2}"/>
                </a:ext>
              </a:extLst>
            </p:cNvPr>
            <p:cNvGrpSpPr/>
            <p:nvPr/>
          </p:nvGrpSpPr>
          <p:grpSpPr>
            <a:xfrm>
              <a:off x="1703851" y="2988373"/>
              <a:ext cx="4617436" cy="3445225"/>
              <a:chOff x="1970787" y="2805674"/>
              <a:chExt cx="4617436" cy="3445225"/>
            </a:xfrm>
          </p:grpSpPr>
          <p:grpSp>
            <p:nvGrpSpPr>
              <p:cNvPr id="27" name="组合 26">
                <a:extLst>
                  <a:ext uri="{FF2B5EF4-FFF2-40B4-BE49-F238E27FC236}">
                    <a16:creationId xmlns:a16="http://schemas.microsoft.com/office/drawing/2014/main" id="{8728495A-A6F3-36D8-1C5E-E490E43A0ACB}"/>
                  </a:ext>
                </a:extLst>
              </p:cNvPr>
              <p:cNvGrpSpPr/>
              <p:nvPr/>
            </p:nvGrpSpPr>
            <p:grpSpPr>
              <a:xfrm>
                <a:off x="4398065" y="2805674"/>
                <a:ext cx="2190158" cy="3445225"/>
                <a:chOff x="5852018" y="3322509"/>
                <a:chExt cx="2190158" cy="3445225"/>
              </a:xfrm>
            </p:grpSpPr>
            <p:sp>
              <p:nvSpPr>
                <p:cNvPr id="8" name="矩形: 圆角 7">
                  <a:extLst>
                    <a:ext uri="{FF2B5EF4-FFF2-40B4-BE49-F238E27FC236}">
                      <a16:creationId xmlns:a16="http://schemas.microsoft.com/office/drawing/2014/main" id="{68927C1D-1DAB-A00D-7261-760370DF0D5D}"/>
                    </a:ext>
                  </a:extLst>
                </p:cNvPr>
                <p:cNvSpPr/>
                <p:nvPr/>
              </p:nvSpPr>
              <p:spPr>
                <a:xfrm>
                  <a:off x="5866927" y="4521446"/>
                  <a:ext cx="2101416" cy="461665"/>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BABB4FB2-2856-8E79-99E9-7913A140D03C}"/>
                    </a:ext>
                  </a:extLst>
                </p:cNvPr>
                <p:cNvSpPr txBox="1"/>
                <p:nvPr/>
              </p:nvSpPr>
              <p:spPr>
                <a:xfrm>
                  <a:off x="5866927" y="4578181"/>
                  <a:ext cx="2131234" cy="338554"/>
                </a:xfrm>
                <a:prstGeom prst="rect">
                  <a:avLst/>
                </a:prstGeom>
                <a:noFill/>
              </p:spPr>
              <p:txBody>
                <a:bodyPr wrap="square">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环境方法标准 </a:t>
                  </a:r>
                </a:p>
              </p:txBody>
            </p:sp>
            <p:grpSp>
              <p:nvGrpSpPr>
                <p:cNvPr id="23" name="组合 22">
                  <a:extLst>
                    <a:ext uri="{FF2B5EF4-FFF2-40B4-BE49-F238E27FC236}">
                      <a16:creationId xmlns:a16="http://schemas.microsoft.com/office/drawing/2014/main" id="{524FB3F1-A62E-30D5-946E-CD33F58618DB}"/>
                    </a:ext>
                  </a:extLst>
                </p:cNvPr>
                <p:cNvGrpSpPr/>
                <p:nvPr/>
              </p:nvGrpSpPr>
              <p:grpSpPr>
                <a:xfrm>
                  <a:off x="5866927" y="3322509"/>
                  <a:ext cx="2131234" cy="1061755"/>
                  <a:chOff x="5866927" y="3322509"/>
                  <a:chExt cx="2131234" cy="1061755"/>
                </a:xfrm>
              </p:grpSpPr>
              <p:sp>
                <p:nvSpPr>
                  <p:cNvPr id="21" name="矩形: 圆角 20">
                    <a:extLst>
                      <a:ext uri="{FF2B5EF4-FFF2-40B4-BE49-F238E27FC236}">
                        <a16:creationId xmlns:a16="http://schemas.microsoft.com/office/drawing/2014/main" id="{8CF6F2A3-2407-6AC0-4814-62399372A7FE}"/>
                      </a:ext>
                    </a:extLst>
                  </p:cNvPr>
                  <p:cNvSpPr/>
                  <p:nvPr/>
                </p:nvSpPr>
                <p:spPr>
                  <a:xfrm>
                    <a:off x="5866927" y="3322509"/>
                    <a:ext cx="2101416" cy="461665"/>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F550D768-56A4-649E-E739-E6299B185E77}"/>
                      </a:ext>
                    </a:extLst>
                  </p:cNvPr>
                  <p:cNvSpPr txBox="1"/>
                  <p:nvPr/>
                </p:nvSpPr>
                <p:spPr>
                  <a:xfrm>
                    <a:off x="6209591" y="3384064"/>
                    <a:ext cx="1642796"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环境质量标准</a:t>
                    </a:r>
                  </a:p>
                </p:txBody>
              </p:sp>
              <p:sp>
                <p:nvSpPr>
                  <p:cNvPr id="22" name="矩形: 圆角 21">
                    <a:extLst>
                      <a:ext uri="{FF2B5EF4-FFF2-40B4-BE49-F238E27FC236}">
                        <a16:creationId xmlns:a16="http://schemas.microsoft.com/office/drawing/2014/main" id="{1F95D767-2946-4FF1-D4F7-017A3FF94F07}"/>
                      </a:ext>
                    </a:extLst>
                  </p:cNvPr>
                  <p:cNvSpPr/>
                  <p:nvPr/>
                </p:nvSpPr>
                <p:spPr>
                  <a:xfrm>
                    <a:off x="5866927" y="3922599"/>
                    <a:ext cx="2101416" cy="461665"/>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1D90D259-A2C6-485C-96D1-8749D5C6F31D}"/>
                      </a:ext>
                    </a:extLst>
                  </p:cNvPr>
                  <p:cNvSpPr txBox="1"/>
                  <p:nvPr/>
                </p:nvSpPr>
                <p:spPr>
                  <a:xfrm>
                    <a:off x="5866927" y="3984154"/>
                    <a:ext cx="2131234"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污染物排放标准 </a:t>
                    </a:r>
                  </a:p>
                </p:txBody>
              </p:sp>
            </p:grpSp>
            <p:sp>
              <p:nvSpPr>
                <p:cNvPr id="24" name="矩形: 圆角 23">
                  <a:extLst>
                    <a:ext uri="{FF2B5EF4-FFF2-40B4-BE49-F238E27FC236}">
                      <a16:creationId xmlns:a16="http://schemas.microsoft.com/office/drawing/2014/main" id="{9C4554C0-56FB-BE8C-4C3B-B9F9A235BB79}"/>
                    </a:ext>
                  </a:extLst>
                </p:cNvPr>
                <p:cNvSpPr/>
                <p:nvPr/>
              </p:nvSpPr>
              <p:spPr>
                <a:xfrm>
                  <a:off x="5866927" y="5116789"/>
                  <a:ext cx="2101416" cy="461665"/>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圆角 24">
                  <a:extLst>
                    <a:ext uri="{FF2B5EF4-FFF2-40B4-BE49-F238E27FC236}">
                      <a16:creationId xmlns:a16="http://schemas.microsoft.com/office/drawing/2014/main" id="{E8238D75-EA31-CCC1-775B-8CDF5B6CB16D}"/>
                    </a:ext>
                  </a:extLst>
                </p:cNvPr>
                <p:cNvSpPr/>
                <p:nvPr/>
              </p:nvSpPr>
              <p:spPr>
                <a:xfrm>
                  <a:off x="5866927" y="5706735"/>
                  <a:ext cx="2101416" cy="461665"/>
                </a:xfrm>
                <a:prstGeom prst="roundRect">
                  <a:avLst/>
                </a:prstGeom>
                <a:solidFill>
                  <a:schemeClr val="bg1"/>
                </a:solidFill>
                <a:ln>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a:extLst>
                    <a:ext uri="{FF2B5EF4-FFF2-40B4-BE49-F238E27FC236}">
                      <a16:creationId xmlns:a16="http://schemas.microsoft.com/office/drawing/2014/main" id="{E2F8F65C-E199-EB15-FC77-74464724EFF2}"/>
                    </a:ext>
                  </a:extLst>
                </p:cNvPr>
                <p:cNvSpPr/>
                <p:nvPr/>
              </p:nvSpPr>
              <p:spPr>
                <a:xfrm>
                  <a:off x="5866927" y="6306069"/>
                  <a:ext cx="2101416" cy="461665"/>
                </a:xfrm>
                <a:prstGeom prst="roundRect">
                  <a:avLst/>
                </a:prstGeom>
                <a:solidFill>
                  <a:schemeClr val="bg1"/>
                </a:solidFill>
                <a:ln>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C4162B4C-4293-55C7-2214-862FEDA56D97}"/>
                    </a:ext>
                  </a:extLst>
                </p:cNvPr>
                <p:cNvSpPr txBox="1"/>
                <p:nvPr/>
              </p:nvSpPr>
              <p:spPr>
                <a:xfrm>
                  <a:off x="5910942" y="5768290"/>
                  <a:ext cx="2131234"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环境基础标准 </a:t>
                  </a:r>
                </a:p>
              </p:txBody>
            </p:sp>
            <p:sp>
              <p:nvSpPr>
                <p:cNvPr id="20" name="文本框 19">
                  <a:extLst>
                    <a:ext uri="{FF2B5EF4-FFF2-40B4-BE49-F238E27FC236}">
                      <a16:creationId xmlns:a16="http://schemas.microsoft.com/office/drawing/2014/main" id="{C7B3B430-49E3-4479-5F92-2AC517B5E6AE}"/>
                    </a:ext>
                  </a:extLst>
                </p:cNvPr>
                <p:cNvSpPr txBox="1"/>
                <p:nvPr/>
              </p:nvSpPr>
              <p:spPr>
                <a:xfrm>
                  <a:off x="5852018" y="6367137"/>
                  <a:ext cx="2131234"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环保仪器、设备标准 </a:t>
                  </a:r>
                </a:p>
              </p:txBody>
            </p:sp>
            <p:sp>
              <p:nvSpPr>
                <p:cNvPr id="16" name="文本框 15">
                  <a:extLst>
                    <a:ext uri="{FF2B5EF4-FFF2-40B4-BE49-F238E27FC236}">
                      <a16:creationId xmlns:a16="http://schemas.microsoft.com/office/drawing/2014/main" id="{E7DEAAC8-BF44-A90D-FF4F-038420FAD697}"/>
                    </a:ext>
                  </a:extLst>
                </p:cNvPr>
                <p:cNvSpPr txBox="1"/>
                <p:nvPr/>
              </p:nvSpPr>
              <p:spPr>
                <a:xfrm>
                  <a:off x="5866927" y="5191625"/>
                  <a:ext cx="2131234" cy="338554"/>
                </a:xfrm>
                <a:prstGeom prst="rect">
                  <a:avLst/>
                </a:prstGeom>
                <a:noFill/>
              </p:spPr>
              <p:txBody>
                <a:bodyPr wrap="square">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环境标准物质标准 </a:t>
                  </a:r>
                </a:p>
              </p:txBody>
            </p:sp>
          </p:grpSp>
          <p:grpSp>
            <p:nvGrpSpPr>
              <p:cNvPr id="33" name="组合 32">
                <a:extLst>
                  <a:ext uri="{FF2B5EF4-FFF2-40B4-BE49-F238E27FC236}">
                    <a16:creationId xmlns:a16="http://schemas.microsoft.com/office/drawing/2014/main" id="{46CF5ED5-B506-A2B5-0173-6E77F26548C6}"/>
                  </a:ext>
                </a:extLst>
              </p:cNvPr>
              <p:cNvGrpSpPr/>
              <p:nvPr/>
            </p:nvGrpSpPr>
            <p:grpSpPr>
              <a:xfrm>
                <a:off x="1970787" y="4277369"/>
                <a:ext cx="1414196" cy="461665"/>
                <a:chOff x="1970787" y="4277369"/>
                <a:chExt cx="1414196" cy="461665"/>
              </a:xfrm>
            </p:grpSpPr>
            <p:sp>
              <p:nvSpPr>
                <p:cNvPr id="31" name="矩形: 圆角 30">
                  <a:extLst>
                    <a:ext uri="{FF2B5EF4-FFF2-40B4-BE49-F238E27FC236}">
                      <a16:creationId xmlns:a16="http://schemas.microsoft.com/office/drawing/2014/main" id="{C157AE23-A34B-7C1E-692B-F778655023AA}"/>
                    </a:ext>
                  </a:extLst>
                </p:cNvPr>
                <p:cNvSpPr/>
                <p:nvPr/>
              </p:nvSpPr>
              <p:spPr>
                <a:xfrm>
                  <a:off x="1970787" y="4277369"/>
                  <a:ext cx="1414196" cy="461665"/>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a:extLst>
                    <a:ext uri="{FF2B5EF4-FFF2-40B4-BE49-F238E27FC236}">
                      <a16:creationId xmlns:a16="http://schemas.microsoft.com/office/drawing/2014/main" id="{8DA8DD25-EFCF-FCFF-5235-50A6ECFEA0ED}"/>
                    </a:ext>
                  </a:extLst>
                </p:cNvPr>
                <p:cNvSpPr txBox="1"/>
                <p:nvPr/>
              </p:nvSpPr>
              <p:spPr>
                <a:xfrm>
                  <a:off x="2175183" y="4338924"/>
                  <a:ext cx="1005403" cy="338554"/>
                </a:xfrm>
                <a:prstGeom prst="rect">
                  <a:avLst/>
                </a:prstGeom>
                <a:noFill/>
              </p:spPr>
              <p:txBody>
                <a:bodyPr wrap="none" rtlCol="0">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环境标准</a:t>
                  </a:r>
                </a:p>
              </p:txBody>
            </p:sp>
          </p:grpSp>
          <p:cxnSp>
            <p:nvCxnSpPr>
              <p:cNvPr id="35" name="连接符: 肘形 34">
                <a:extLst>
                  <a:ext uri="{FF2B5EF4-FFF2-40B4-BE49-F238E27FC236}">
                    <a16:creationId xmlns:a16="http://schemas.microsoft.com/office/drawing/2014/main" id="{872FC734-37A3-88F5-8A23-0098AA540C62}"/>
                  </a:ext>
                </a:extLst>
              </p:cNvPr>
              <p:cNvCxnSpPr>
                <a:stCxn id="31" idx="3"/>
                <a:endCxn id="21" idx="1"/>
              </p:cNvCxnSpPr>
              <p:nvPr/>
            </p:nvCxnSpPr>
            <p:spPr>
              <a:xfrm flipV="1">
                <a:off x="3384983" y="3036507"/>
                <a:ext cx="1027991" cy="1471695"/>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连接符: 肘形 36">
                <a:extLst>
                  <a:ext uri="{FF2B5EF4-FFF2-40B4-BE49-F238E27FC236}">
                    <a16:creationId xmlns:a16="http://schemas.microsoft.com/office/drawing/2014/main" id="{157F473B-CA9B-0763-7FEB-25F700B7B12E}"/>
                  </a:ext>
                </a:extLst>
              </p:cNvPr>
              <p:cNvCxnSpPr>
                <a:stCxn id="31" idx="3"/>
                <a:endCxn id="22" idx="1"/>
              </p:cNvCxnSpPr>
              <p:nvPr/>
            </p:nvCxnSpPr>
            <p:spPr>
              <a:xfrm flipV="1">
                <a:off x="3384983" y="3636596"/>
                <a:ext cx="1027991" cy="871606"/>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连接符: 肘形 38">
                <a:extLst>
                  <a:ext uri="{FF2B5EF4-FFF2-40B4-BE49-F238E27FC236}">
                    <a16:creationId xmlns:a16="http://schemas.microsoft.com/office/drawing/2014/main" id="{D2516649-7B4A-B404-A6C1-162E9931CB07}"/>
                  </a:ext>
                </a:extLst>
              </p:cNvPr>
              <p:cNvCxnSpPr>
                <a:stCxn id="31" idx="3"/>
                <a:endCxn id="8" idx="1"/>
              </p:cNvCxnSpPr>
              <p:nvPr/>
            </p:nvCxnSpPr>
            <p:spPr>
              <a:xfrm flipV="1">
                <a:off x="3384983" y="4235444"/>
                <a:ext cx="1027991" cy="272758"/>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连接符: 肘形 40">
                <a:extLst>
                  <a:ext uri="{FF2B5EF4-FFF2-40B4-BE49-F238E27FC236}">
                    <a16:creationId xmlns:a16="http://schemas.microsoft.com/office/drawing/2014/main" id="{2FD1CF95-D0D0-613E-6D77-DA181CFA5B87}"/>
                  </a:ext>
                </a:extLst>
              </p:cNvPr>
              <p:cNvCxnSpPr>
                <a:stCxn id="31" idx="3"/>
                <a:endCxn id="16" idx="1"/>
              </p:cNvCxnSpPr>
              <p:nvPr/>
            </p:nvCxnSpPr>
            <p:spPr>
              <a:xfrm>
                <a:off x="3384983" y="4508202"/>
                <a:ext cx="1027991" cy="335865"/>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连接符: 肘形 42">
                <a:extLst>
                  <a:ext uri="{FF2B5EF4-FFF2-40B4-BE49-F238E27FC236}">
                    <a16:creationId xmlns:a16="http://schemas.microsoft.com/office/drawing/2014/main" id="{E96CBFE6-A7B4-654C-8507-A7D9F9B59C7C}"/>
                  </a:ext>
                </a:extLst>
              </p:cNvPr>
              <p:cNvCxnSpPr>
                <a:stCxn id="31" idx="3"/>
                <a:endCxn id="25" idx="1"/>
              </p:cNvCxnSpPr>
              <p:nvPr/>
            </p:nvCxnSpPr>
            <p:spPr>
              <a:xfrm>
                <a:off x="3384983" y="4508202"/>
                <a:ext cx="1027991" cy="912531"/>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连接符: 肘形 44">
                <a:extLst>
                  <a:ext uri="{FF2B5EF4-FFF2-40B4-BE49-F238E27FC236}">
                    <a16:creationId xmlns:a16="http://schemas.microsoft.com/office/drawing/2014/main" id="{88CD9C58-36B6-0A98-204B-C119557183CD}"/>
                  </a:ext>
                </a:extLst>
              </p:cNvPr>
              <p:cNvCxnSpPr>
                <a:stCxn id="31" idx="3"/>
                <a:endCxn id="20" idx="1"/>
              </p:cNvCxnSpPr>
              <p:nvPr/>
            </p:nvCxnSpPr>
            <p:spPr>
              <a:xfrm>
                <a:off x="3384983" y="4508202"/>
                <a:ext cx="1013082" cy="1511377"/>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7" name="文本框 46">
              <a:extLst>
                <a:ext uri="{FF2B5EF4-FFF2-40B4-BE49-F238E27FC236}">
                  <a16:creationId xmlns:a16="http://schemas.microsoft.com/office/drawing/2014/main" id="{2A786D2C-AF7D-E037-0512-6F07A7C09ADA}"/>
                </a:ext>
              </a:extLst>
            </p:cNvPr>
            <p:cNvSpPr txBox="1"/>
            <p:nvPr/>
          </p:nvSpPr>
          <p:spPr>
            <a:xfrm>
              <a:off x="1585927" y="2479989"/>
              <a:ext cx="646331" cy="369332"/>
            </a:xfrm>
            <a:prstGeom prst="rect">
              <a:avLst/>
            </a:prstGeom>
            <a:noFill/>
          </p:spPr>
          <p:txBody>
            <a:bodyPr wrap="none" rtlCol="0">
              <a:spAutoFit/>
            </a:bodyPr>
            <a:lstStyle/>
            <a:p>
              <a:r>
                <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分类</a:t>
              </a:r>
            </a:p>
          </p:txBody>
        </p:sp>
        <p:sp>
          <p:nvSpPr>
            <p:cNvPr id="62" name="Text Box 29">
              <a:extLst>
                <a:ext uri="{FF2B5EF4-FFF2-40B4-BE49-F238E27FC236}">
                  <a16:creationId xmlns:a16="http://schemas.microsoft.com/office/drawing/2014/main" id="{246C8912-41ED-C25E-4FD4-27CBBD7B3555}"/>
                </a:ext>
              </a:extLst>
            </p:cNvPr>
            <p:cNvSpPr txBox="1">
              <a:spLocks noChangeArrowheads="1"/>
            </p:cNvSpPr>
            <p:nvPr/>
          </p:nvSpPr>
          <p:spPr bwMode="auto">
            <a:xfrm>
              <a:off x="1908247" y="3401715"/>
              <a:ext cx="1143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核心</a:t>
              </a:r>
            </a:p>
          </p:txBody>
        </p:sp>
        <p:sp>
          <p:nvSpPr>
            <p:cNvPr id="63" name="Text Box 30">
              <a:extLst>
                <a:ext uri="{FF2B5EF4-FFF2-40B4-BE49-F238E27FC236}">
                  <a16:creationId xmlns:a16="http://schemas.microsoft.com/office/drawing/2014/main" id="{BAFE9CC4-FF90-B4EE-1FF0-2F32C3ADCFA4}"/>
                </a:ext>
              </a:extLst>
            </p:cNvPr>
            <p:cNvSpPr txBox="1">
              <a:spLocks noChangeArrowheads="1"/>
            </p:cNvSpPr>
            <p:nvPr/>
          </p:nvSpPr>
          <p:spPr bwMode="auto">
            <a:xfrm>
              <a:off x="1748065" y="3922777"/>
              <a:ext cx="141419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支持系统</a:t>
              </a:r>
            </a:p>
          </p:txBody>
        </p:sp>
        <p:sp>
          <p:nvSpPr>
            <p:cNvPr id="64" name="Text Box 31">
              <a:extLst>
                <a:ext uri="{FF2B5EF4-FFF2-40B4-BE49-F238E27FC236}">
                  <a16:creationId xmlns:a16="http://schemas.microsoft.com/office/drawing/2014/main" id="{5F7D5957-2810-5F1B-A05B-124529D40B92}"/>
                </a:ext>
              </a:extLst>
            </p:cNvPr>
            <p:cNvSpPr txBox="1">
              <a:spLocks noChangeArrowheads="1"/>
            </p:cNvSpPr>
            <p:nvPr/>
          </p:nvSpPr>
          <p:spPr bwMode="auto">
            <a:xfrm>
              <a:off x="1774076" y="5434154"/>
              <a:ext cx="136217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体系基础</a:t>
              </a:r>
            </a:p>
          </p:txBody>
        </p:sp>
      </p:grpSp>
    </p:spTree>
    <p:extLst>
      <p:ext uri="{BB962C8B-B14F-4D97-AF65-F5344CB8AC3E}">
        <p14:creationId xmlns:p14="http://schemas.microsoft.com/office/powerpoint/2010/main" val="220297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ppt_x"/>
                                          </p:val>
                                        </p:tav>
                                        <p:tav tm="100000">
                                          <p:val>
                                            <p:strVal val="#ppt_x"/>
                                          </p:val>
                                        </p:tav>
                                      </p:tavLst>
                                    </p:anim>
                                    <p:anim calcmode="lin" valueType="num">
                                      <p:cBhvr additive="base">
                                        <p:cTn id="8"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additive="base">
                                        <p:cTn id="13" dur="500" fill="hold"/>
                                        <p:tgtEl>
                                          <p:spTgt spid="66"/>
                                        </p:tgtEl>
                                        <p:attrNameLst>
                                          <p:attrName>ppt_x</p:attrName>
                                        </p:attrNameLst>
                                      </p:cBhvr>
                                      <p:tavLst>
                                        <p:tav tm="0">
                                          <p:val>
                                            <p:strVal val="#ppt_x"/>
                                          </p:val>
                                        </p:tav>
                                        <p:tav tm="100000">
                                          <p:val>
                                            <p:strVal val="#ppt_x"/>
                                          </p:val>
                                        </p:tav>
                                      </p:tavLst>
                                    </p:anim>
                                    <p:anim calcmode="lin" valueType="num">
                                      <p:cBhvr additive="base">
                                        <p:cTn id="14"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312448ED-DE9D-2C90-14DD-9AD167484C2B}"/>
              </a:ext>
            </a:extLst>
          </p:cNvPr>
          <p:cNvGrpSpPr/>
          <p:nvPr/>
        </p:nvGrpSpPr>
        <p:grpSpPr>
          <a:xfrm>
            <a:off x="1567542" y="1306824"/>
            <a:ext cx="6903435" cy="812143"/>
            <a:chOff x="1697957" y="1300606"/>
            <a:chExt cx="6903435" cy="812143"/>
          </a:xfrm>
        </p:grpSpPr>
        <p:pic>
          <p:nvPicPr>
            <p:cNvPr id="6" name="图片 5">
              <a:extLst>
                <a:ext uri="{FF2B5EF4-FFF2-40B4-BE49-F238E27FC236}">
                  <a16:creationId xmlns:a16="http://schemas.microsoft.com/office/drawing/2014/main" id="{634ABFB8-F4B0-3CB0-E059-2708EB23E3A3}"/>
                </a:ext>
              </a:extLst>
            </p:cNvPr>
            <p:cNvPicPr>
              <a:picLocks noChangeAspect="1"/>
            </p:cNvPicPr>
            <p:nvPr/>
          </p:nvPicPr>
          <p:blipFill rotWithShape="1">
            <a:blip r:embed="rId2">
              <a:extLst>
                <a:ext uri="{28A0092B-C50C-407E-A947-70E740481C1C}">
                  <a14:useLocalDpi xmlns:a14="http://schemas.microsoft.com/office/drawing/2010/main" val="0"/>
                </a:ext>
              </a:extLst>
            </a:blip>
            <a:srcRect l="78489" t="5797" r="5548" b="68199"/>
            <a:stretch/>
          </p:blipFill>
          <p:spPr>
            <a:xfrm>
              <a:off x="1697957" y="1300606"/>
              <a:ext cx="664716" cy="812143"/>
            </a:xfrm>
            <a:prstGeom prst="rect">
              <a:avLst/>
            </a:prstGeom>
          </p:spPr>
        </p:pic>
        <p:sp>
          <p:nvSpPr>
            <p:cNvPr id="7" name="文本框 6">
              <a:extLst>
                <a:ext uri="{FF2B5EF4-FFF2-40B4-BE49-F238E27FC236}">
                  <a16:creationId xmlns:a16="http://schemas.microsoft.com/office/drawing/2014/main" id="{AE7BDAC7-413B-1C30-60DB-4042FD40D795}"/>
                </a:ext>
              </a:extLst>
            </p:cNvPr>
            <p:cNvSpPr txBox="1"/>
            <p:nvPr/>
          </p:nvSpPr>
          <p:spPr>
            <a:xfrm>
              <a:off x="2493088" y="1522011"/>
              <a:ext cx="6108304"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二、环境标准的分类和分级 </a:t>
              </a:r>
            </a:p>
          </p:txBody>
        </p:sp>
      </p:grpSp>
      <p:grpSp>
        <p:nvGrpSpPr>
          <p:cNvPr id="76" name="组合 75">
            <a:extLst>
              <a:ext uri="{FF2B5EF4-FFF2-40B4-BE49-F238E27FC236}">
                <a16:creationId xmlns:a16="http://schemas.microsoft.com/office/drawing/2014/main" id="{6FB16FBA-124F-CFEA-6527-7A1445AEEC98}"/>
              </a:ext>
            </a:extLst>
          </p:cNvPr>
          <p:cNvGrpSpPr/>
          <p:nvPr/>
        </p:nvGrpSpPr>
        <p:grpSpPr>
          <a:xfrm>
            <a:off x="2462189" y="2118967"/>
            <a:ext cx="7611744" cy="4304480"/>
            <a:chOff x="1695456" y="2041174"/>
            <a:chExt cx="7611744" cy="4304480"/>
          </a:xfrm>
        </p:grpSpPr>
        <p:sp>
          <p:nvSpPr>
            <p:cNvPr id="18" name="Text Box 36">
              <a:extLst>
                <a:ext uri="{FF2B5EF4-FFF2-40B4-BE49-F238E27FC236}">
                  <a16:creationId xmlns:a16="http://schemas.microsoft.com/office/drawing/2014/main" id="{6E15A447-116E-5E0F-B1AF-70C8D6634BD3}"/>
                </a:ext>
              </a:extLst>
            </p:cNvPr>
            <p:cNvSpPr txBox="1">
              <a:spLocks noChangeArrowheads="1"/>
            </p:cNvSpPr>
            <p:nvPr/>
          </p:nvSpPr>
          <p:spPr bwMode="auto">
            <a:xfrm>
              <a:off x="3987181" y="5760879"/>
              <a:ext cx="1471113" cy="584775"/>
            </a:xfrm>
            <a:prstGeom prst="rect">
              <a:avLst/>
            </a:prstGeom>
            <a:solidFill>
              <a:schemeClr val="bg1"/>
            </a:solidFill>
            <a:ln w="19050">
              <a:solidFill>
                <a:srgbClr val="72A900"/>
              </a:solidFill>
              <a:miter lim="800000"/>
              <a:headEnd/>
              <a:tailEnd/>
            </a:ln>
            <a:effectLst>
              <a:outerShdw blurRad="63500" sx="102000" sy="102000" algn="ctr" rotWithShape="0">
                <a:srgbClr val="72A900">
                  <a:alpha val="40000"/>
                </a:srgbClr>
              </a:outerShdw>
            </a:effectLst>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国家环境保 </a:t>
              </a: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护行业标准 </a:t>
              </a:r>
            </a:p>
          </p:txBody>
        </p:sp>
        <p:sp>
          <p:nvSpPr>
            <p:cNvPr id="21" name="Text Box 33">
              <a:extLst>
                <a:ext uri="{FF2B5EF4-FFF2-40B4-BE49-F238E27FC236}">
                  <a16:creationId xmlns:a16="http://schemas.microsoft.com/office/drawing/2014/main" id="{85FB4DAC-4DC4-E022-3A50-C873868D75B5}"/>
                </a:ext>
              </a:extLst>
            </p:cNvPr>
            <p:cNvSpPr txBox="1">
              <a:spLocks noChangeArrowheads="1"/>
            </p:cNvSpPr>
            <p:nvPr/>
          </p:nvSpPr>
          <p:spPr bwMode="auto">
            <a:xfrm>
              <a:off x="1695456" y="4081455"/>
              <a:ext cx="1334433" cy="584775"/>
            </a:xfrm>
            <a:prstGeom prst="rect">
              <a:avLst/>
            </a:prstGeom>
            <a:solidFill>
              <a:srgbClr val="72A900"/>
            </a:solidFill>
            <a:ln w="28575">
              <a:noFill/>
              <a:miter lim="800000"/>
              <a:headEnd/>
              <a:tailEnd/>
            </a:ln>
          </p:spPr>
          <p:txBody>
            <a:bodyPr wrap="square">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国家环境 </a:t>
              </a:r>
            </a:p>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标准体系 </a:t>
              </a:r>
            </a:p>
          </p:txBody>
        </p:sp>
        <p:sp>
          <p:nvSpPr>
            <p:cNvPr id="22" name="Text Box 32">
              <a:extLst>
                <a:ext uri="{FF2B5EF4-FFF2-40B4-BE49-F238E27FC236}">
                  <a16:creationId xmlns:a16="http://schemas.microsoft.com/office/drawing/2014/main" id="{F53CCB90-0A2B-2326-B159-717162A59673}"/>
                </a:ext>
              </a:extLst>
            </p:cNvPr>
            <p:cNvSpPr txBox="1">
              <a:spLocks noChangeArrowheads="1"/>
            </p:cNvSpPr>
            <p:nvPr/>
          </p:nvSpPr>
          <p:spPr bwMode="auto">
            <a:xfrm>
              <a:off x="3987180" y="2766968"/>
              <a:ext cx="1462610" cy="584775"/>
            </a:xfrm>
            <a:prstGeom prst="rect">
              <a:avLst/>
            </a:prstGeom>
            <a:solidFill>
              <a:schemeClr val="bg1"/>
            </a:solidFill>
            <a:ln w="19050">
              <a:solidFill>
                <a:srgbClr val="72A900"/>
              </a:solidFill>
              <a:miter lim="800000"/>
              <a:headEnd/>
              <a:tailEnd/>
            </a:ln>
            <a:effectLst>
              <a:outerShdw blurRad="63500" sx="102000" sy="102000" algn="ctr" rotWithShape="0">
                <a:srgbClr val="72A900">
                  <a:alpha val="40000"/>
                </a:srgbClr>
              </a:outerShdw>
            </a:effectLst>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国家环境 </a:t>
              </a: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保护标准 </a:t>
              </a:r>
            </a:p>
          </p:txBody>
        </p:sp>
        <p:sp>
          <p:nvSpPr>
            <p:cNvPr id="23" name="Text Box 31">
              <a:extLst>
                <a:ext uri="{FF2B5EF4-FFF2-40B4-BE49-F238E27FC236}">
                  <a16:creationId xmlns:a16="http://schemas.microsoft.com/office/drawing/2014/main" id="{E215E53F-DA6F-FB60-690D-309DA3AB1FED}"/>
                </a:ext>
              </a:extLst>
            </p:cNvPr>
            <p:cNvSpPr txBox="1">
              <a:spLocks noChangeArrowheads="1"/>
            </p:cNvSpPr>
            <p:nvPr/>
          </p:nvSpPr>
          <p:spPr bwMode="auto">
            <a:xfrm>
              <a:off x="3978677" y="4870474"/>
              <a:ext cx="1471113" cy="584775"/>
            </a:xfrm>
            <a:prstGeom prst="rect">
              <a:avLst/>
            </a:prstGeom>
            <a:solidFill>
              <a:schemeClr val="bg1"/>
            </a:solidFill>
            <a:ln w="19050">
              <a:solidFill>
                <a:srgbClr val="72A900"/>
              </a:solidFill>
              <a:miter lim="800000"/>
              <a:headEnd/>
              <a:tailEnd/>
            </a:ln>
            <a:effectLst>
              <a:outerShdw blurRad="63500" sx="102000" sy="102000" algn="ctr" rotWithShape="0">
                <a:srgbClr val="72A900">
                  <a:alpha val="40000"/>
                </a:srgbClr>
              </a:outerShdw>
            </a:effectLst>
          </p:spPr>
          <p:txBody>
            <a:bodyPr>
              <a:spAutoFit/>
            </a:bodyPr>
            <a:lstStyle/>
            <a:p>
              <a:pPr algn="ctr"/>
              <a:r>
                <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地方环境 </a:t>
              </a:r>
            </a:p>
            <a:p>
              <a:pPr algn="ctr"/>
              <a:r>
                <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保护标准 </a:t>
              </a:r>
            </a:p>
          </p:txBody>
        </p:sp>
        <p:grpSp>
          <p:nvGrpSpPr>
            <p:cNvPr id="43" name="组合 42">
              <a:extLst>
                <a:ext uri="{FF2B5EF4-FFF2-40B4-BE49-F238E27FC236}">
                  <a16:creationId xmlns:a16="http://schemas.microsoft.com/office/drawing/2014/main" id="{81C0268D-03A5-7B2F-67CA-CD59A2B87088}"/>
                </a:ext>
              </a:extLst>
            </p:cNvPr>
            <p:cNvGrpSpPr/>
            <p:nvPr/>
          </p:nvGrpSpPr>
          <p:grpSpPr>
            <a:xfrm>
              <a:off x="6639755" y="2041174"/>
              <a:ext cx="2667445" cy="3535494"/>
              <a:chOff x="6639755" y="2041174"/>
              <a:chExt cx="2667445" cy="3535494"/>
            </a:xfrm>
          </p:grpSpPr>
          <p:sp>
            <p:nvSpPr>
              <p:cNvPr id="19" name="Text Box 35">
                <a:extLst>
                  <a:ext uri="{FF2B5EF4-FFF2-40B4-BE49-F238E27FC236}">
                    <a16:creationId xmlns:a16="http://schemas.microsoft.com/office/drawing/2014/main" id="{0C6931F5-0A00-A07E-2031-3E084B0F3E95}"/>
                  </a:ext>
                </a:extLst>
              </p:cNvPr>
              <p:cNvSpPr txBox="1">
                <a:spLocks noChangeArrowheads="1"/>
              </p:cNvSpPr>
              <p:nvPr/>
            </p:nvSpPr>
            <p:spPr bwMode="auto">
              <a:xfrm>
                <a:off x="6639755" y="2564385"/>
                <a:ext cx="2657943" cy="338554"/>
              </a:xfrm>
              <a:prstGeom prst="rect">
                <a:avLst/>
              </a:prstGeom>
              <a:solidFill>
                <a:schemeClr val="bg1"/>
              </a:solidFill>
              <a:ln w="28575">
                <a:noFill/>
                <a:miter lim="800000"/>
                <a:headEnd/>
                <a:tailEnd/>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国家污染物排放标准 </a:t>
                </a:r>
              </a:p>
            </p:txBody>
          </p:sp>
          <p:sp>
            <p:nvSpPr>
              <p:cNvPr id="20" name="Text Box 34">
                <a:extLst>
                  <a:ext uri="{FF2B5EF4-FFF2-40B4-BE49-F238E27FC236}">
                    <a16:creationId xmlns:a16="http://schemas.microsoft.com/office/drawing/2014/main" id="{542420E9-EB97-D6CE-6F08-3B947B523FEE}"/>
                  </a:ext>
                </a:extLst>
              </p:cNvPr>
              <p:cNvSpPr txBox="1">
                <a:spLocks noChangeArrowheads="1"/>
              </p:cNvSpPr>
              <p:nvPr/>
            </p:nvSpPr>
            <p:spPr bwMode="auto">
              <a:xfrm>
                <a:off x="6639755" y="2041174"/>
                <a:ext cx="2657943" cy="338554"/>
              </a:xfrm>
              <a:prstGeom prst="rect">
                <a:avLst/>
              </a:prstGeom>
              <a:solidFill>
                <a:schemeClr val="bg1"/>
              </a:solidFill>
              <a:ln w="28575">
                <a:noFill/>
                <a:miter lim="800000"/>
                <a:headEnd/>
                <a:tailEnd/>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国家环境质量标准 </a:t>
                </a:r>
              </a:p>
            </p:txBody>
          </p:sp>
          <p:sp>
            <p:nvSpPr>
              <p:cNvPr id="24" name="Text Box 30">
                <a:extLst>
                  <a:ext uri="{FF2B5EF4-FFF2-40B4-BE49-F238E27FC236}">
                    <a16:creationId xmlns:a16="http://schemas.microsoft.com/office/drawing/2014/main" id="{A8C6ADAD-233B-FBCE-E621-E13BBF297DBE}"/>
                  </a:ext>
                </a:extLst>
              </p:cNvPr>
              <p:cNvSpPr txBox="1">
                <a:spLocks noChangeArrowheads="1"/>
              </p:cNvSpPr>
              <p:nvPr/>
            </p:nvSpPr>
            <p:spPr bwMode="auto">
              <a:xfrm>
                <a:off x="6640944" y="3090446"/>
                <a:ext cx="2666256" cy="338554"/>
              </a:xfrm>
              <a:prstGeom prst="rect">
                <a:avLst/>
              </a:prstGeom>
              <a:solidFill>
                <a:schemeClr val="bg1"/>
              </a:solidFill>
              <a:ln w="28575">
                <a:noFill/>
                <a:miter lim="800000"/>
                <a:headEnd/>
                <a:tailEnd/>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国家环境监测方法标准 </a:t>
                </a:r>
              </a:p>
            </p:txBody>
          </p:sp>
          <p:sp>
            <p:nvSpPr>
              <p:cNvPr id="25" name="Text Box 29">
                <a:extLst>
                  <a:ext uri="{FF2B5EF4-FFF2-40B4-BE49-F238E27FC236}">
                    <a16:creationId xmlns:a16="http://schemas.microsoft.com/office/drawing/2014/main" id="{3043690D-E7EC-851D-1816-BE64FD470F51}"/>
                  </a:ext>
                </a:extLst>
              </p:cNvPr>
              <p:cNvSpPr txBox="1">
                <a:spLocks noChangeArrowheads="1"/>
              </p:cNvSpPr>
              <p:nvPr/>
            </p:nvSpPr>
            <p:spPr bwMode="auto">
              <a:xfrm>
                <a:off x="6640944" y="3627363"/>
                <a:ext cx="2666256" cy="338554"/>
              </a:xfrm>
              <a:prstGeom prst="rect">
                <a:avLst/>
              </a:prstGeom>
              <a:solidFill>
                <a:schemeClr val="bg1"/>
              </a:solidFill>
              <a:ln w="28575">
                <a:noFill/>
                <a:miter lim="800000"/>
                <a:headEnd/>
                <a:tailEnd/>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国家环境标准样品标准 </a:t>
                </a:r>
              </a:p>
            </p:txBody>
          </p:sp>
          <p:sp>
            <p:nvSpPr>
              <p:cNvPr id="26" name="Text Box 28">
                <a:extLst>
                  <a:ext uri="{FF2B5EF4-FFF2-40B4-BE49-F238E27FC236}">
                    <a16:creationId xmlns:a16="http://schemas.microsoft.com/office/drawing/2014/main" id="{476E27E8-A015-3995-B2B9-15483C5842B9}"/>
                  </a:ext>
                </a:extLst>
              </p:cNvPr>
              <p:cNvSpPr txBox="1">
                <a:spLocks noChangeArrowheads="1"/>
              </p:cNvSpPr>
              <p:nvPr/>
            </p:nvSpPr>
            <p:spPr bwMode="auto">
              <a:xfrm>
                <a:off x="6640943" y="4164280"/>
                <a:ext cx="2656755" cy="338554"/>
              </a:xfrm>
              <a:prstGeom prst="rect">
                <a:avLst/>
              </a:prstGeom>
              <a:solidFill>
                <a:schemeClr val="bg1"/>
              </a:solidFill>
              <a:ln w="28575">
                <a:noFill/>
                <a:miter lim="800000"/>
                <a:headEnd/>
                <a:tailEnd/>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国家环境基础标准 </a:t>
                </a:r>
              </a:p>
            </p:txBody>
          </p:sp>
          <p:sp>
            <p:nvSpPr>
              <p:cNvPr id="27" name="Text Box 27">
                <a:extLst>
                  <a:ext uri="{FF2B5EF4-FFF2-40B4-BE49-F238E27FC236}">
                    <a16:creationId xmlns:a16="http://schemas.microsoft.com/office/drawing/2014/main" id="{D614C13E-01FF-9FE2-FC4C-FD30754639D4}"/>
                  </a:ext>
                </a:extLst>
              </p:cNvPr>
              <p:cNvSpPr txBox="1">
                <a:spLocks noChangeArrowheads="1"/>
              </p:cNvSpPr>
              <p:nvPr/>
            </p:nvSpPr>
            <p:spPr bwMode="auto">
              <a:xfrm>
                <a:off x="6639755" y="4701197"/>
                <a:ext cx="2656755" cy="338554"/>
              </a:xfrm>
              <a:prstGeom prst="rect">
                <a:avLst/>
              </a:prstGeom>
              <a:solidFill>
                <a:schemeClr val="bg1"/>
              </a:solidFill>
              <a:ln w="28575">
                <a:noFill/>
                <a:miter lim="800000"/>
                <a:headEnd/>
                <a:tailEnd/>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地方环境质量标准 </a:t>
                </a:r>
              </a:p>
            </p:txBody>
          </p:sp>
          <p:sp>
            <p:nvSpPr>
              <p:cNvPr id="28" name="Text Box 26">
                <a:extLst>
                  <a:ext uri="{FF2B5EF4-FFF2-40B4-BE49-F238E27FC236}">
                    <a16:creationId xmlns:a16="http://schemas.microsoft.com/office/drawing/2014/main" id="{083CD381-6C48-B694-3C02-1BCF111FC672}"/>
                  </a:ext>
                </a:extLst>
              </p:cNvPr>
              <p:cNvSpPr txBox="1">
                <a:spLocks noChangeArrowheads="1"/>
              </p:cNvSpPr>
              <p:nvPr/>
            </p:nvSpPr>
            <p:spPr bwMode="auto">
              <a:xfrm>
                <a:off x="6639755" y="5238114"/>
                <a:ext cx="2656755" cy="338554"/>
              </a:xfrm>
              <a:prstGeom prst="rect">
                <a:avLst/>
              </a:prstGeom>
              <a:solidFill>
                <a:schemeClr val="bg1"/>
              </a:solidFill>
              <a:ln w="28575">
                <a:noFill/>
                <a:miter lim="800000"/>
                <a:headEnd/>
                <a:tailEnd/>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地方污染物排放标准 </a:t>
                </a:r>
              </a:p>
            </p:txBody>
          </p:sp>
        </p:grpSp>
        <p:sp>
          <p:nvSpPr>
            <p:cNvPr id="10" name="Text Box 8">
              <a:extLst>
                <a:ext uri="{FF2B5EF4-FFF2-40B4-BE49-F238E27FC236}">
                  <a16:creationId xmlns:a16="http://schemas.microsoft.com/office/drawing/2014/main" id="{B12E09B5-F09F-9701-252D-EBD110ED8B65}"/>
                </a:ext>
              </a:extLst>
            </p:cNvPr>
            <p:cNvSpPr txBox="1">
              <a:spLocks noChangeArrowheads="1"/>
            </p:cNvSpPr>
            <p:nvPr/>
          </p:nvSpPr>
          <p:spPr bwMode="auto">
            <a:xfrm>
              <a:off x="3987181" y="3626101"/>
              <a:ext cx="1471113" cy="584775"/>
            </a:xfrm>
            <a:prstGeom prst="rect">
              <a:avLst/>
            </a:prstGeom>
            <a:solidFill>
              <a:schemeClr val="bg1"/>
            </a:solidFill>
            <a:ln w="19050" cap="sq">
              <a:solidFill>
                <a:srgbClr val="72A900"/>
              </a:solidFill>
              <a:miter lim="800000"/>
              <a:headEnd type="none" w="sm" len="sm"/>
              <a:tailEnd type="none" w="sm" len="sm"/>
            </a:ln>
            <a:effectLst>
              <a:outerShdw blurRad="63500" sx="102000" sy="102000" algn="ctr" rotWithShape="0">
                <a:srgbClr val="72A900">
                  <a:alpha val="40000"/>
                </a:srgbClr>
              </a:outerShdw>
            </a:effectLst>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环保仪器</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设备标准</a:t>
              </a:r>
            </a:p>
          </p:txBody>
        </p:sp>
        <p:cxnSp>
          <p:nvCxnSpPr>
            <p:cNvPr id="47" name="连接符: 肘形 46">
              <a:extLst>
                <a:ext uri="{FF2B5EF4-FFF2-40B4-BE49-F238E27FC236}">
                  <a16:creationId xmlns:a16="http://schemas.microsoft.com/office/drawing/2014/main" id="{9BBD2AF1-9516-BAAA-0CEB-1C280662299C}"/>
                </a:ext>
              </a:extLst>
            </p:cNvPr>
            <p:cNvCxnSpPr>
              <a:stCxn id="21" idx="3"/>
              <a:endCxn id="22" idx="1"/>
            </p:cNvCxnSpPr>
            <p:nvPr/>
          </p:nvCxnSpPr>
          <p:spPr>
            <a:xfrm flipV="1">
              <a:off x="3029889" y="3059356"/>
              <a:ext cx="957291" cy="1314487"/>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连接符: 肘形 48">
              <a:extLst>
                <a:ext uri="{FF2B5EF4-FFF2-40B4-BE49-F238E27FC236}">
                  <a16:creationId xmlns:a16="http://schemas.microsoft.com/office/drawing/2014/main" id="{0D0A7528-5F21-186B-EE9D-CE555BF35E21}"/>
                </a:ext>
              </a:extLst>
            </p:cNvPr>
            <p:cNvCxnSpPr>
              <a:stCxn id="21" idx="3"/>
              <a:endCxn id="10" idx="1"/>
            </p:cNvCxnSpPr>
            <p:nvPr/>
          </p:nvCxnSpPr>
          <p:spPr>
            <a:xfrm flipV="1">
              <a:off x="3029889" y="3918489"/>
              <a:ext cx="957292" cy="455354"/>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连接符: 肘形 52">
              <a:extLst>
                <a:ext uri="{FF2B5EF4-FFF2-40B4-BE49-F238E27FC236}">
                  <a16:creationId xmlns:a16="http://schemas.microsoft.com/office/drawing/2014/main" id="{A34B2FF5-D5A3-3F7F-53B7-98A3F53A168A}"/>
                </a:ext>
              </a:extLst>
            </p:cNvPr>
            <p:cNvCxnSpPr>
              <a:stCxn id="21" idx="3"/>
              <a:endCxn id="18" idx="1"/>
            </p:cNvCxnSpPr>
            <p:nvPr/>
          </p:nvCxnSpPr>
          <p:spPr>
            <a:xfrm>
              <a:off x="3029889" y="4373843"/>
              <a:ext cx="957292" cy="1679424"/>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连接符: 肘形 58">
              <a:extLst>
                <a:ext uri="{FF2B5EF4-FFF2-40B4-BE49-F238E27FC236}">
                  <a16:creationId xmlns:a16="http://schemas.microsoft.com/office/drawing/2014/main" id="{72A5ED82-86DE-0676-35C7-73E4C092A4F8}"/>
                </a:ext>
              </a:extLst>
            </p:cNvPr>
            <p:cNvCxnSpPr>
              <a:stCxn id="21" idx="3"/>
              <a:endCxn id="23" idx="1"/>
            </p:cNvCxnSpPr>
            <p:nvPr/>
          </p:nvCxnSpPr>
          <p:spPr>
            <a:xfrm>
              <a:off x="3029889" y="4373843"/>
              <a:ext cx="948788" cy="789019"/>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连接符: 肘形 60">
              <a:extLst>
                <a:ext uri="{FF2B5EF4-FFF2-40B4-BE49-F238E27FC236}">
                  <a16:creationId xmlns:a16="http://schemas.microsoft.com/office/drawing/2014/main" id="{81458676-3248-C9CB-B4D0-628FEAB49D99}"/>
                </a:ext>
              </a:extLst>
            </p:cNvPr>
            <p:cNvCxnSpPr>
              <a:stCxn id="23" idx="3"/>
              <a:endCxn id="27" idx="1"/>
            </p:cNvCxnSpPr>
            <p:nvPr/>
          </p:nvCxnSpPr>
          <p:spPr>
            <a:xfrm flipV="1">
              <a:off x="5449790" y="4870474"/>
              <a:ext cx="1189965" cy="292388"/>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连接符: 肘形 62">
              <a:extLst>
                <a:ext uri="{FF2B5EF4-FFF2-40B4-BE49-F238E27FC236}">
                  <a16:creationId xmlns:a16="http://schemas.microsoft.com/office/drawing/2014/main" id="{0D2C64AC-CEA9-26CB-F1E5-22AA4D1D081D}"/>
                </a:ext>
              </a:extLst>
            </p:cNvPr>
            <p:cNvCxnSpPr>
              <a:stCxn id="23" idx="3"/>
              <a:endCxn id="28" idx="1"/>
            </p:cNvCxnSpPr>
            <p:nvPr/>
          </p:nvCxnSpPr>
          <p:spPr>
            <a:xfrm>
              <a:off x="5449790" y="5162862"/>
              <a:ext cx="1189965" cy="244529"/>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连接符: 肘形 64">
              <a:extLst>
                <a:ext uri="{FF2B5EF4-FFF2-40B4-BE49-F238E27FC236}">
                  <a16:creationId xmlns:a16="http://schemas.microsoft.com/office/drawing/2014/main" id="{214BEBCD-BEFF-0B2C-82C5-F627E4F164D5}"/>
                </a:ext>
              </a:extLst>
            </p:cNvPr>
            <p:cNvCxnSpPr>
              <a:stCxn id="22" idx="3"/>
              <a:endCxn id="20" idx="1"/>
            </p:cNvCxnSpPr>
            <p:nvPr/>
          </p:nvCxnSpPr>
          <p:spPr>
            <a:xfrm flipV="1">
              <a:off x="5449790" y="2210451"/>
              <a:ext cx="1189965" cy="848905"/>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连接符: 肘形 66">
              <a:extLst>
                <a:ext uri="{FF2B5EF4-FFF2-40B4-BE49-F238E27FC236}">
                  <a16:creationId xmlns:a16="http://schemas.microsoft.com/office/drawing/2014/main" id="{8D8EC0AC-A36A-8526-457C-280C4F578346}"/>
                </a:ext>
              </a:extLst>
            </p:cNvPr>
            <p:cNvCxnSpPr>
              <a:stCxn id="22" idx="3"/>
              <a:endCxn id="19" idx="1"/>
            </p:cNvCxnSpPr>
            <p:nvPr/>
          </p:nvCxnSpPr>
          <p:spPr>
            <a:xfrm flipV="1">
              <a:off x="5449790" y="2733662"/>
              <a:ext cx="1189965" cy="325694"/>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连接符: 肘形 68">
              <a:extLst>
                <a:ext uri="{FF2B5EF4-FFF2-40B4-BE49-F238E27FC236}">
                  <a16:creationId xmlns:a16="http://schemas.microsoft.com/office/drawing/2014/main" id="{1E2A3043-E42B-FC2B-6A69-22D8DF291B60}"/>
                </a:ext>
              </a:extLst>
            </p:cNvPr>
            <p:cNvCxnSpPr>
              <a:stCxn id="22" idx="3"/>
              <a:endCxn id="24" idx="1"/>
            </p:cNvCxnSpPr>
            <p:nvPr/>
          </p:nvCxnSpPr>
          <p:spPr>
            <a:xfrm>
              <a:off x="5449790" y="3059356"/>
              <a:ext cx="1191154" cy="200367"/>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连接符: 肘形 70">
              <a:extLst>
                <a:ext uri="{FF2B5EF4-FFF2-40B4-BE49-F238E27FC236}">
                  <a16:creationId xmlns:a16="http://schemas.microsoft.com/office/drawing/2014/main" id="{500AA9E3-D398-B712-D36E-652EA0E7671D}"/>
                </a:ext>
              </a:extLst>
            </p:cNvPr>
            <p:cNvCxnSpPr>
              <a:stCxn id="22" idx="3"/>
              <a:endCxn id="25" idx="1"/>
            </p:cNvCxnSpPr>
            <p:nvPr/>
          </p:nvCxnSpPr>
          <p:spPr>
            <a:xfrm>
              <a:off x="5449790" y="3059356"/>
              <a:ext cx="1191154" cy="737284"/>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连接符: 肘形 72">
              <a:extLst>
                <a:ext uri="{FF2B5EF4-FFF2-40B4-BE49-F238E27FC236}">
                  <a16:creationId xmlns:a16="http://schemas.microsoft.com/office/drawing/2014/main" id="{87F32B8A-DD58-DD69-BA5A-40D32E60E958}"/>
                </a:ext>
              </a:extLst>
            </p:cNvPr>
            <p:cNvCxnSpPr>
              <a:stCxn id="22" idx="3"/>
              <a:endCxn id="26" idx="1"/>
            </p:cNvCxnSpPr>
            <p:nvPr/>
          </p:nvCxnSpPr>
          <p:spPr>
            <a:xfrm>
              <a:off x="5449790" y="3059356"/>
              <a:ext cx="1191153" cy="1274201"/>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7FB492F0-DDF1-836E-8A77-989FC273ED1C}"/>
                </a:ext>
              </a:extLst>
            </p:cNvPr>
            <p:cNvCxnSpPr>
              <a:stCxn id="10" idx="3"/>
            </p:cNvCxnSpPr>
            <p:nvPr/>
          </p:nvCxnSpPr>
          <p:spPr>
            <a:xfrm flipV="1">
              <a:off x="5458294" y="3917903"/>
              <a:ext cx="586478" cy="586"/>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5382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down)">
                                      <p:cBhvr>
                                        <p:cTn id="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a:extLst>
              <a:ext uri="{FF2B5EF4-FFF2-40B4-BE49-F238E27FC236}">
                <a16:creationId xmlns:a16="http://schemas.microsoft.com/office/drawing/2014/main" id="{F7F7F7E1-30BC-4D7B-174C-CDC98E15CE02}"/>
              </a:ext>
            </a:extLst>
          </p:cNvPr>
          <p:cNvSpPr txBox="1">
            <a:spLocks noChangeArrowheads="1"/>
          </p:cNvSpPr>
          <p:nvPr/>
        </p:nvSpPr>
        <p:spPr bwMode="auto">
          <a:xfrm>
            <a:off x="6018499" y="1099514"/>
            <a:ext cx="216963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标准号</a:t>
            </a:r>
          </a:p>
        </p:txBody>
      </p:sp>
      <p:grpSp>
        <p:nvGrpSpPr>
          <p:cNvPr id="73" name="组合 72">
            <a:extLst>
              <a:ext uri="{FF2B5EF4-FFF2-40B4-BE49-F238E27FC236}">
                <a16:creationId xmlns:a16="http://schemas.microsoft.com/office/drawing/2014/main" id="{677D114A-DD13-08BA-3669-1F1E0F1FC7CC}"/>
              </a:ext>
            </a:extLst>
          </p:cNvPr>
          <p:cNvGrpSpPr/>
          <p:nvPr/>
        </p:nvGrpSpPr>
        <p:grpSpPr>
          <a:xfrm>
            <a:off x="6018499" y="1966447"/>
            <a:ext cx="4630571" cy="4283850"/>
            <a:chOff x="4717893" y="2068678"/>
            <a:chExt cx="4630571" cy="4283850"/>
          </a:xfrm>
        </p:grpSpPr>
        <p:grpSp>
          <p:nvGrpSpPr>
            <p:cNvPr id="56" name="组合 55">
              <a:extLst>
                <a:ext uri="{FF2B5EF4-FFF2-40B4-BE49-F238E27FC236}">
                  <a16:creationId xmlns:a16="http://schemas.microsoft.com/office/drawing/2014/main" id="{0051DF8F-10C6-5679-4186-AD1D6804F0C8}"/>
                </a:ext>
              </a:extLst>
            </p:cNvPr>
            <p:cNvGrpSpPr/>
            <p:nvPr/>
          </p:nvGrpSpPr>
          <p:grpSpPr>
            <a:xfrm>
              <a:off x="6077068" y="2068678"/>
              <a:ext cx="3271396" cy="4283850"/>
              <a:chOff x="5389847" y="2256102"/>
              <a:chExt cx="3271396" cy="4283850"/>
            </a:xfrm>
          </p:grpSpPr>
          <p:sp>
            <p:nvSpPr>
              <p:cNvPr id="23" name="矩形 22">
                <a:extLst>
                  <a:ext uri="{FF2B5EF4-FFF2-40B4-BE49-F238E27FC236}">
                    <a16:creationId xmlns:a16="http://schemas.microsoft.com/office/drawing/2014/main" id="{D67D787E-3F40-4C17-C48D-301AA8995EBE}"/>
                  </a:ext>
                </a:extLst>
              </p:cNvPr>
              <p:cNvSpPr/>
              <p:nvPr/>
            </p:nvSpPr>
            <p:spPr>
              <a:xfrm>
                <a:off x="5389849" y="2256102"/>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CA35F00D-79A5-57A6-D70F-8B5168D963DD}"/>
                  </a:ext>
                </a:extLst>
              </p:cNvPr>
              <p:cNvSpPr/>
              <p:nvPr/>
            </p:nvSpPr>
            <p:spPr>
              <a:xfrm>
                <a:off x="5389849" y="2789777"/>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a:extLst>
                  <a:ext uri="{FF2B5EF4-FFF2-40B4-BE49-F238E27FC236}">
                    <a16:creationId xmlns:a16="http://schemas.microsoft.com/office/drawing/2014/main" id="{9B57B52B-BB56-EB08-7EEA-B5CBDEA2513B}"/>
                  </a:ext>
                </a:extLst>
              </p:cNvPr>
              <p:cNvSpPr/>
              <p:nvPr/>
            </p:nvSpPr>
            <p:spPr>
              <a:xfrm>
                <a:off x="5389849" y="3330338"/>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a16="http://schemas.microsoft.com/office/drawing/2014/main" id="{EA371374-C370-9111-53FC-985F6F3FAB10}"/>
                  </a:ext>
                </a:extLst>
              </p:cNvPr>
              <p:cNvSpPr/>
              <p:nvPr/>
            </p:nvSpPr>
            <p:spPr>
              <a:xfrm>
                <a:off x="5389849" y="3913649"/>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a:extLst>
                  <a:ext uri="{FF2B5EF4-FFF2-40B4-BE49-F238E27FC236}">
                    <a16:creationId xmlns:a16="http://schemas.microsoft.com/office/drawing/2014/main" id="{F59D0A53-A933-B7D9-DBAA-82ED1EEC6B6B}"/>
                  </a:ext>
                </a:extLst>
              </p:cNvPr>
              <p:cNvSpPr/>
              <p:nvPr/>
            </p:nvSpPr>
            <p:spPr>
              <a:xfrm>
                <a:off x="5389849" y="4465225"/>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a:extLst>
                  <a:ext uri="{FF2B5EF4-FFF2-40B4-BE49-F238E27FC236}">
                    <a16:creationId xmlns:a16="http://schemas.microsoft.com/office/drawing/2014/main" id="{3331A936-F8DC-0A5C-20DC-028ABB610083}"/>
                  </a:ext>
                </a:extLst>
              </p:cNvPr>
              <p:cNvSpPr/>
              <p:nvPr/>
            </p:nvSpPr>
            <p:spPr>
              <a:xfrm>
                <a:off x="5389848" y="5015595"/>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a:extLst>
                  <a:ext uri="{FF2B5EF4-FFF2-40B4-BE49-F238E27FC236}">
                    <a16:creationId xmlns:a16="http://schemas.microsoft.com/office/drawing/2014/main" id="{3D9D1819-E898-CF1F-2550-44F5030D1621}"/>
                  </a:ext>
                </a:extLst>
              </p:cNvPr>
              <p:cNvSpPr/>
              <p:nvPr/>
            </p:nvSpPr>
            <p:spPr>
              <a:xfrm>
                <a:off x="5389848" y="5555067"/>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a:extLst>
                  <a:ext uri="{FF2B5EF4-FFF2-40B4-BE49-F238E27FC236}">
                    <a16:creationId xmlns:a16="http://schemas.microsoft.com/office/drawing/2014/main" id="{02950E21-2BC9-46BE-65D3-279138A5B63D}"/>
                  </a:ext>
                </a:extLst>
              </p:cNvPr>
              <p:cNvSpPr/>
              <p:nvPr/>
            </p:nvSpPr>
            <p:spPr>
              <a:xfrm>
                <a:off x="5389847" y="6139466"/>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1ECA8C3E-453E-CDCF-45D7-9D6540D243CF}"/>
                  </a:ext>
                </a:extLst>
              </p:cNvPr>
              <p:cNvSpPr txBox="1"/>
              <p:nvPr/>
            </p:nvSpPr>
            <p:spPr>
              <a:xfrm>
                <a:off x="5741266" y="2301339"/>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国家标准</a:t>
                </a:r>
              </a:p>
            </p:txBody>
          </p:sp>
          <p:sp>
            <p:nvSpPr>
              <p:cNvPr id="10" name="文本框 9">
                <a:extLst>
                  <a:ext uri="{FF2B5EF4-FFF2-40B4-BE49-F238E27FC236}">
                    <a16:creationId xmlns:a16="http://schemas.microsoft.com/office/drawing/2014/main" id="{6FB408BE-3FCA-6C1C-81A2-B0B5BA60806D}"/>
                  </a:ext>
                </a:extLst>
              </p:cNvPr>
              <p:cNvSpPr txBox="1"/>
              <p:nvPr/>
            </p:nvSpPr>
            <p:spPr>
              <a:xfrm>
                <a:off x="5741265" y="2844493"/>
                <a:ext cx="2568555" cy="313932"/>
              </a:xfrm>
              <a:prstGeom prst="rect">
                <a:avLst/>
              </a:prstGeom>
              <a:noFill/>
            </p:spPr>
            <p:txBody>
              <a:bodyPr wrap="square">
                <a:spAutoFit/>
              </a:bodyPr>
              <a:lstStyle/>
              <a:p>
                <a:pPr algn="ctr">
                  <a:lnSpc>
                    <a:spcPct val="90000"/>
                  </a:lnSpc>
                  <a:buFontTx/>
                  <a:buNone/>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国家推荐标准</a:t>
                </a:r>
              </a:p>
            </p:txBody>
          </p:sp>
          <p:sp>
            <p:nvSpPr>
              <p:cNvPr id="12" name="文本框 11">
                <a:extLst>
                  <a:ext uri="{FF2B5EF4-FFF2-40B4-BE49-F238E27FC236}">
                    <a16:creationId xmlns:a16="http://schemas.microsoft.com/office/drawing/2014/main" id="{61DAC455-C046-FAA4-E24F-13CAB40483E9}"/>
                  </a:ext>
                </a:extLst>
              </p:cNvPr>
              <p:cNvSpPr txBox="1"/>
              <p:nvPr/>
            </p:nvSpPr>
            <p:spPr>
              <a:xfrm>
                <a:off x="5749074" y="3361025"/>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国家指导性技术文件</a:t>
                </a:r>
              </a:p>
            </p:txBody>
          </p:sp>
          <p:sp>
            <p:nvSpPr>
              <p:cNvPr id="14" name="文本框 13">
                <a:extLst>
                  <a:ext uri="{FF2B5EF4-FFF2-40B4-BE49-F238E27FC236}">
                    <a16:creationId xmlns:a16="http://schemas.microsoft.com/office/drawing/2014/main" id="{D7A4E40A-B970-E3E7-94DE-5C2EAFD3E6C5}"/>
                  </a:ext>
                </a:extLst>
              </p:cNvPr>
              <p:cNvSpPr txBox="1"/>
              <p:nvPr/>
            </p:nvSpPr>
            <p:spPr>
              <a:xfrm>
                <a:off x="5759017" y="3956939"/>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国家环境质量标准</a:t>
                </a:r>
              </a:p>
            </p:txBody>
          </p:sp>
          <p:sp>
            <p:nvSpPr>
              <p:cNvPr id="16" name="文本框 15">
                <a:extLst>
                  <a:ext uri="{FF2B5EF4-FFF2-40B4-BE49-F238E27FC236}">
                    <a16:creationId xmlns:a16="http://schemas.microsoft.com/office/drawing/2014/main" id="{3DD2CF15-0E35-DF6F-F284-3025E72F6E07}"/>
                  </a:ext>
                </a:extLst>
              </p:cNvPr>
              <p:cNvSpPr txBox="1"/>
              <p:nvPr/>
            </p:nvSpPr>
            <p:spPr>
              <a:xfrm>
                <a:off x="5759017" y="4496179"/>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国家污染物排放标准</a:t>
                </a:r>
              </a:p>
            </p:txBody>
          </p:sp>
          <p:sp>
            <p:nvSpPr>
              <p:cNvPr id="18" name="文本框 17">
                <a:extLst>
                  <a:ext uri="{FF2B5EF4-FFF2-40B4-BE49-F238E27FC236}">
                    <a16:creationId xmlns:a16="http://schemas.microsoft.com/office/drawing/2014/main" id="{205864DA-BB29-C267-B0E5-85072CC01395}"/>
                  </a:ext>
                </a:extLst>
              </p:cNvPr>
              <p:cNvSpPr txBox="1"/>
              <p:nvPr/>
            </p:nvSpPr>
            <p:spPr>
              <a:xfrm>
                <a:off x="5775346" y="5051702"/>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国家污染物控制标准</a:t>
                </a:r>
              </a:p>
            </p:txBody>
          </p:sp>
          <p:sp>
            <p:nvSpPr>
              <p:cNvPr id="20" name="文本框 19">
                <a:extLst>
                  <a:ext uri="{FF2B5EF4-FFF2-40B4-BE49-F238E27FC236}">
                    <a16:creationId xmlns:a16="http://schemas.microsoft.com/office/drawing/2014/main" id="{4002609A-BF81-2022-4E13-B554EC5CBFBC}"/>
                  </a:ext>
                </a:extLst>
              </p:cNvPr>
              <p:cNvSpPr txBox="1"/>
              <p:nvPr/>
            </p:nvSpPr>
            <p:spPr>
              <a:xfrm>
                <a:off x="5774636" y="5586021"/>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国家环保总局标准</a:t>
                </a:r>
              </a:p>
            </p:txBody>
          </p:sp>
          <p:sp>
            <p:nvSpPr>
              <p:cNvPr id="22" name="文本框 21">
                <a:extLst>
                  <a:ext uri="{FF2B5EF4-FFF2-40B4-BE49-F238E27FC236}">
                    <a16:creationId xmlns:a16="http://schemas.microsoft.com/office/drawing/2014/main" id="{2FC24EE3-D703-2925-CFA4-4DC0B99DCFC5}"/>
                  </a:ext>
                </a:extLst>
              </p:cNvPr>
              <p:cNvSpPr txBox="1"/>
              <p:nvPr/>
            </p:nvSpPr>
            <p:spPr>
              <a:xfrm>
                <a:off x="5788833" y="6170420"/>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国家环保总局推荐标准</a:t>
                </a:r>
              </a:p>
            </p:txBody>
          </p:sp>
        </p:grpSp>
        <p:sp>
          <p:nvSpPr>
            <p:cNvPr id="58" name="文本框 57">
              <a:extLst>
                <a:ext uri="{FF2B5EF4-FFF2-40B4-BE49-F238E27FC236}">
                  <a16:creationId xmlns:a16="http://schemas.microsoft.com/office/drawing/2014/main" id="{85CBCF97-271F-5FBF-2B9D-A62D8B362DBD}"/>
                </a:ext>
              </a:extLst>
            </p:cNvPr>
            <p:cNvSpPr txBox="1"/>
            <p:nvPr/>
          </p:nvSpPr>
          <p:spPr>
            <a:xfrm>
              <a:off x="4717893" y="2109625"/>
              <a:ext cx="779866"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0" name="文本框 59">
              <a:extLst>
                <a:ext uri="{FF2B5EF4-FFF2-40B4-BE49-F238E27FC236}">
                  <a16:creationId xmlns:a16="http://schemas.microsoft.com/office/drawing/2014/main" id="{BCA9DC1B-CE10-6C39-FDF9-EB0C01FA5EFB}"/>
                </a:ext>
              </a:extLst>
            </p:cNvPr>
            <p:cNvSpPr txBox="1"/>
            <p:nvPr/>
          </p:nvSpPr>
          <p:spPr>
            <a:xfrm>
              <a:off x="4717893" y="2633507"/>
              <a:ext cx="887422"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GB/T</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2" name="文本框 61">
              <a:extLst>
                <a:ext uri="{FF2B5EF4-FFF2-40B4-BE49-F238E27FC236}">
                  <a16:creationId xmlns:a16="http://schemas.microsoft.com/office/drawing/2014/main" id="{902DC345-B714-63D5-4152-9C79255D60E4}"/>
                </a:ext>
              </a:extLst>
            </p:cNvPr>
            <p:cNvSpPr txBox="1"/>
            <p:nvPr/>
          </p:nvSpPr>
          <p:spPr>
            <a:xfrm>
              <a:off x="4717893" y="3198518"/>
              <a:ext cx="1165718"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GB/Z</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4" name="文本框 63">
              <a:extLst>
                <a:ext uri="{FF2B5EF4-FFF2-40B4-BE49-F238E27FC236}">
                  <a16:creationId xmlns:a16="http://schemas.microsoft.com/office/drawing/2014/main" id="{6D1DE6B2-C439-682B-8D4B-341042466690}"/>
                </a:ext>
              </a:extLst>
            </p:cNvPr>
            <p:cNvSpPr txBox="1"/>
            <p:nvPr/>
          </p:nvSpPr>
          <p:spPr>
            <a:xfrm>
              <a:off x="4717893" y="3763529"/>
              <a:ext cx="1165718"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GHZB</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6" name="文本框 65">
              <a:extLst>
                <a:ext uri="{FF2B5EF4-FFF2-40B4-BE49-F238E27FC236}">
                  <a16:creationId xmlns:a16="http://schemas.microsoft.com/office/drawing/2014/main" id="{3D412C44-0153-76AA-BE55-F4C6646144D8}"/>
                </a:ext>
              </a:extLst>
            </p:cNvPr>
            <p:cNvSpPr txBox="1"/>
            <p:nvPr/>
          </p:nvSpPr>
          <p:spPr>
            <a:xfrm>
              <a:off x="4717893" y="4308955"/>
              <a:ext cx="1165718"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GWPB</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8" name="文本框 67">
              <a:extLst>
                <a:ext uri="{FF2B5EF4-FFF2-40B4-BE49-F238E27FC236}">
                  <a16:creationId xmlns:a16="http://schemas.microsoft.com/office/drawing/2014/main" id="{7B3C4273-AC34-3581-5E2E-04D422669374}"/>
                </a:ext>
              </a:extLst>
            </p:cNvPr>
            <p:cNvSpPr txBox="1"/>
            <p:nvPr/>
          </p:nvSpPr>
          <p:spPr>
            <a:xfrm>
              <a:off x="4717893" y="4864278"/>
              <a:ext cx="1165718"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GWKB</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70" name="文本框 69">
              <a:extLst>
                <a:ext uri="{FF2B5EF4-FFF2-40B4-BE49-F238E27FC236}">
                  <a16:creationId xmlns:a16="http://schemas.microsoft.com/office/drawing/2014/main" id="{4829D351-F205-53E7-54E6-9DF1030FBD22}"/>
                </a:ext>
              </a:extLst>
            </p:cNvPr>
            <p:cNvSpPr txBox="1"/>
            <p:nvPr/>
          </p:nvSpPr>
          <p:spPr>
            <a:xfrm>
              <a:off x="4717893" y="5415415"/>
              <a:ext cx="1165718"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HJ</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72" name="文本框 71">
              <a:extLst>
                <a:ext uri="{FF2B5EF4-FFF2-40B4-BE49-F238E27FC236}">
                  <a16:creationId xmlns:a16="http://schemas.microsoft.com/office/drawing/2014/main" id="{42FDC26F-7CF4-B7F3-31AD-4E0ACF0A866D}"/>
                </a:ext>
              </a:extLst>
            </p:cNvPr>
            <p:cNvSpPr txBox="1"/>
            <p:nvPr/>
          </p:nvSpPr>
          <p:spPr>
            <a:xfrm>
              <a:off x="4717893" y="5969006"/>
              <a:ext cx="1165718"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HJ/T</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pic>
        <p:nvPicPr>
          <p:cNvPr id="75" name="图片 74">
            <a:extLst>
              <a:ext uri="{FF2B5EF4-FFF2-40B4-BE49-F238E27FC236}">
                <a16:creationId xmlns:a16="http://schemas.microsoft.com/office/drawing/2014/main" id="{73470BBE-BEF5-5590-C5C1-10B0A630F33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45480" y="1934821"/>
            <a:ext cx="4023643" cy="4023643"/>
          </a:xfrm>
          <a:prstGeom prst="rect">
            <a:avLst/>
          </a:prstGeom>
        </p:spPr>
      </p:pic>
    </p:spTree>
    <p:extLst>
      <p:ext uri="{BB962C8B-B14F-4D97-AF65-F5344CB8AC3E}">
        <p14:creationId xmlns:p14="http://schemas.microsoft.com/office/powerpoint/2010/main" val="56522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circle(in)">
                                      <p:cBhvr>
                                        <p:cTn id="7" dur="2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a:extLst>
              <a:ext uri="{FF2B5EF4-FFF2-40B4-BE49-F238E27FC236}">
                <a16:creationId xmlns:a16="http://schemas.microsoft.com/office/drawing/2014/main" id="{36D0459B-7C20-7BB1-42D4-D227894F014A}"/>
              </a:ext>
            </a:extLst>
          </p:cNvPr>
          <p:cNvGrpSpPr/>
          <p:nvPr/>
        </p:nvGrpSpPr>
        <p:grpSpPr>
          <a:xfrm>
            <a:off x="2709123" y="3150441"/>
            <a:ext cx="7966656" cy="2948821"/>
            <a:chOff x="2135493" y="3250358"/>
            <a:chExt cx="7966656" cy="2948821"/>
          </a:xfrm>
        </p:grpSpPr>
        <p:grpSp>
          <p:nvGrpSpPr>
            <p:cNvPr id="17" name="组合 16">
              <a:extLst>
                <a:ext uri="{FF2B5EF4-FFF2-40B4-BE49-F238E27FC236}">
                  <a16:creationId xmlns:a16="http://schemas.microsoft.com/office/drawing/2014/main" id="{2EB600B3-EB7D-DE19-C267-68E22BB6A4A1}"/>
                </a:ext>
              </a:extLst>
            </p:cNvPr>
            <p:cNvGrpSpPr/>
            <p:nvPr/>
          </p:nvGrpSpPr>
          <p:grpSpPr>
            <a:xfrm>
              <a:off x="2135493" y="4194823"/>
              <a:ext cx="6911955" cy="2004356"/>
              <a:chOff x="2135493" y="4194823"/>
              <a:chExt cx="6911955" cy="2004356"/>
            </a:xfrm>
          </p:grpSpPr>
          <p:sp>
            <p:nvSpPr>
              <p:cNvPr id="15" name="矩形: 圆角 14">
                <a:extLst>
                  <a:ext uri="{FF2B5EF4-FFF2-40B4-BE49-F238E27FC236}">
                    <a16:creationId xmlns:a16="http://schemas.microsoft.com/office/drawing/2014/main" id="{164D889B-1759-7A1D-C41E-BF1941A75B5B}"/>
                  </a:ext>
                </a:extLst>
              </p:cNvPr>
              <p:cNvSpPr/>
              <p:nvPr/>
            </p:nvSpPr>
            <p:spPr>
              <a:xfrm>
                <a:off x="2135493" y="4194823"/>
                <a:ext cx="6911955" cy="200435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 Box 6">
                <a:extLst>
                  <a:ext uri="{FF2B5EF4-FFF2-40B4-BE49-F238E27FC236}">
                    <a16:creationId xmlns:a16="http://schemas.microsoft.com/office/drawing/2014/main" id="{46A3F69A-4E5B-7427-09AD-44D9BD07233A}"/>
                  </a:ext>
                </a:extLst>
              </p:cNvPr>
              <p:cNvSpPr txBox="1">
                <a:spLocks noChangeArrowheads="1"/>
              </p:cNvSpPr>
              <p:nvPr/>
            </p:nvSpPr>
            <p:spPr bwMode="auto">
              <a:xfrm>
                <a:off x="2659426" y="4435371"/>
                <a:ext cx="5864087" cy="33855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p>
                <a:pP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污染物总量控制指标应根据国家规定的指标和特征污染物确定。</a:t>
                </a:r>
              </a:p>
            </p:txBody>
          </p:sp>
          <p:sp>
            <p:nvSpPr>
              <p:cNvPr id="8" name="Text Box 4">
                <a:extLst>
                  <a:ext uri="{FF2B5EF4-FFF2-40B4-BE49-F238E27FC236}">
                    <a16:creationId xmlns:a16="http://schemas.microsoft.com/office/drawing/2014/main" id="{9DA1A6EF-3B9D-7580-2909-132CB0C1162D}"/>
                  </a:ext>
                </a:extLst>
              </p:cNvPr>
              <p:cNvSpPr txBox="1">
                <a:spLocks noChangeArrowheads="1"/>
              </p:cNvSpPr>
              <p:nvPr/>
            </p:nvSpPr>
            <p:spPr bwMode="auto">
              <a:xfrm>
                <a:off x="2978899" y="4866218"/>
                <a:ext cx="5864087" cy="1117807"/>
              </a:xfrm>
              <a:prstGeom prst="rect">
                <a:avLst/>
              </a:prstGeom>
              <a:noFill/>
              <a:ln w="12700" cap="sq">
                <a:solidFill>
                  <a:srgbClr val="FFFFFF"/>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square">
                <a:spAutoFit/>
              </a:bodyPr>
              <a:lstStyle/>
              <a:p>
                <a:pPr marL="457200" indent="-457200">
                  <a:lnSpc>
                    <a:spcPct val="150000"/>
                  </a:lnSpc>
                  <a:spcBef>
                    <a:spcPct val="20000"/>
                  </a:spcBef>
                  <a:buClr>
                    <a:srgbClr val="72A900"/>
                  </a:buClr>
                  <a:buFont typeface="Wingdings" panose="05000000000000000000" pitchFamily="2" charset="2"/>
                  <a:buChar char="l"/>
                </a:pP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国家规定的指标：大气污染物：</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SO</a:t>
                </a:r>
                <a:r>
                  <a:rPr lang="en-US" altLang="zh-CN" sz="1400" baseline="-250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2</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、烟尘、工业粉尘； </a:t>
                </a:r>
              </a:p>
              <a:p>
                <a:pPr marL="457200" indent="-457200">
                  <a:lnSpc>
                    <a:spcPct val="150000"/>
                  </a:lnSpc>
                  <a:spcBef>
                    <a:spcPct val="20000"/>
                  </a:spcBef>
                  <a:buClr>
                    <a:srgbClr val="72A900"/>
                  </a:buClr>
                  <a:buFont typeface="Wingdings" panose="05000000000000000000" pitchFamily="2" charset="2"/>
                  <a:buChar char="l"/>
                </a:pP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水环境污染物：化学需氧量、氨氮； </a:t>
                </a:r>
              </a:p>
              <a:p>
                <a:pPr marL="457200" indent="-457200">
                  <a:lnSpc>
                    <a:spcPct val="150000"/>
                  </a:lnSpc>
                  <a:spcBef>
                    <a:spcPct val="20000"/>
                  </a:spcBef>
                  <a:buClr>
                    <a:srgbClr val="72A900"/>
                  </a:buClr>
                  <a:buFont typeface="Wingdings" panose="05000000000000000000" pitchFamily="2" charset="2"/>
                  <a:buChar char="l"/>
                </a:pP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固体废物：工业固体废物；</a:t>
                </a:r>
              </a:p>
            </p:txBody>
          </p:sp>
        </p:grpSp>
        <p:grpSp>
          <p:nvGrpSpPr>
            <p:cNvPr id="13" name="组合 12">
              <a:extLst>
                <a:ext uri="{FF2B5EF4-FFF2-40B4-BE49-F238E27FC236}">
                  <a16:creationId xmlns:a16="http://schemas.microsoft.com/office/drawing/2014/main" id="{739BFA86-1C68-6010-3D77-23E2770BFABF}"/>
                </a:ext>
              </a:extLst>
            </p:cNvPr>
            <p:cNvGrpSpPr/>
            <p:nvPr/>
          </p:nvGrpSpPr>
          <p:grpSpPr>
            <a:xfrm>
              <a:off x="5116851" y="3250358"/>
              <a:ext cx="4985298" cy="1015663"/>
              <a:chOff x="2015842" y="3216377"/>
              <a:chExt cx="4985298" cy="1015663"/>
            </a:xfrm>
          </p:grpSpPr>
          <p:sp>
            <p:nvSpPr>
              <p:cNvPr id="6" name="Text Box 7">
                <a:extLst>
                  <a:ext uri="{FF2B5EF4-FFF2-40B4-BE49-F238E27FC236}">
                    <a16:creationId xmlns:a16="http://schemas.microsoft.com/office/drawing/2014/main" id="{FF7A5141-743A-DFFE-97D7-789ED7464390}"/>
                  </a:ext>
                </a:extLst>
              </p:cNvPr>
              <p:cNvSpPr txBox="1">
                <a:spLocks noChangeArrowheads="1"/>
              </p:cNvSpPr>
              <p:nvPr/>
            </p:nvSpPr>
            <p:spPr bwMode="auto">
              <a:xfrm>
                <a:off x="2015842" y="3471588"/>
                <a:ext cx="4508245" cy="46166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区分排放标准和总量控制标准</a:t>
                </a:r>
              </a:p>
            </p:txBody>
          </p:sp>
          <p:sp>
            <p:nvSpPr>
              <p:cNvPr id="10" name="文本框 9">
                <a:extLst>
                  <a:ext uri="{FF2B5EF4-FFF2-40B4-BE49-F238E27FC236}">
                    <a16:creationId xmlns:a16="http://schemas.microsoft.com/office/drawing/2014/main" id="{5A8D2822-1200-6E96-5F51-CDDAE0185900}"/>
                  </a:ext>
                </a:extLst>
              </p:cNvPr>
              <p:cNvSpPr txBox="1"/>
              <p:nvPr/>
            </p:nvSpPr>
            <p:spPr>
              <a:xfrm>
                <a:off x="6047033" y="3216377"/>
                <a:ext cx="954107" cy="1015663"/>
              </a:xfrm>
              <a:prstGeom prst="rect">
                <a:avLst/>
              </a:prstGeom>
              <a:noFill/>
            </p:spPr>
            <p:txBody>
              <a:bodyPr wrap="none" rtlCol="0">
                <a:spAutoFit/>
              </a:bodyPr>
              <a:lstStyle/>
              <a:p>
                <a:r>
                  <a:rPr lang="zh-CN" altLang="en-US" sz="6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a:t>
                </a:r>
              </a:p>
            </p:txBody>
          </p:sp>
        </p:grpSp>
      </p:grpSp>
      <p:grpSp>
        <p:nvGrpSpPr>
          <p:cNvPr id="19" name="组合 18">
            <a:extLst>
              <a:ext uri="{FF2B5EF4-FFF2-40B4-BE49-F238E27FC236}">
                <a16:creationId xmlns:a16="http://schemas.microsoft.com/office/drawing/2014/main" id="{D7785B5B-F151-B17C-1C68-785DBD9A9175}"/>
              </a:ext>
            </a:extLst>
          </p:cNvPr>
          <p:cNvGrpSpPr/>
          <p:nvPr/>
        </p:nvGrpSpPr>
        <p:grpSpPr>
          <a:xfrm>
            <a:off x="2044645" y="1191156"/>
            <a:ext cx="7576433" cy="1866992"/>
            <a:chOff x="1471015" y="1291073"/>
            <a:chExt cx="7576433" cy="1866992"/>
          </a:xfrm>
        </p:grpSpPr>
        <p:grpSp>
          <p:nvGrpSpPr>
            <p:cNvPr id="16" name="组合 15">
              <a:extLst>
                <a:ext uri="{FF2B5EF4-FFF2-40B4-BE49-F238E27FC236}">
                  <a16:creationId xmlns:a16="http://schemas.microsoft.com/office/drawing/2014/main" id="{176AD6D3-6121-6441-0A41-3B1AF6305FCD}"/>
                </a:ext>
              </a:extLst>
            </p:cNvPr>
            <p:cNvGrpSpPr/>
            <p:nvPr/>
          </p:nvGrpSpPr>
          <p:grpSpPr>
            <a:xfrm>
              <a:off x="2135493" y="2255027"/>
              <a:ext cx="6911955" cy="903038"/>
              <a:chOff x="2135493" y="2232045"/>
              <a:chExt cx="6911955" cy="903038"/>
            </a:xfrm>
          </p:grpSpPr>
          <p:sp>
            <p:nvSpPr>
              <p:cNvPr id="14" name="矩形: 圆角 13">
                <a:extLst>
                  <a:ext uri="{FF2B5EF4-FFF2-40B4-BE49-F238E27FC236}">
                    <a16:creationId xmlns:a16="http://schemas.microsoft.com/office/drawing/2014/main" id="{56D701B5-3C0A-A2FE-499B-27FECBE273A7}"/>
                  </a:ext>
                </a:extLst>
              </p:cNvPr>
              <p:cNvSpPr/>
              <p:nvPr/>
            </p:nvSpPr>
            <p:spPr>
              <a:xfrm>
                <a:off x="2135493" y="2232045"/>
                <a:ext cx="6911955" cy="903038"/>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A4FB5561-A774-54CB-D76B-6F2C82BBA69B}"/>
                  </a:ext>
                </a:extLst>
              </p:cNvPr>
              <p:cNvSpPr txBox="1"/>
              <p:nvPr/>
            </p:nvSpPr>
            <p:spPr>
              <a:xfrm>
                <a:off x="2978899" y="2275471"/>
                <a:ext cx="3697041" cy="816185"/>
              </a:xfrm>
              <a:prstGeom prst="rect">
                <a:avLst/>
              </a:prstGeom>
              <a:noFill/>
            </p:spPr>
            <p:txBody>
              <a:bodyPr wrap="square">
                <a:spAutoFit/>
              </a:bodyPr>
              <a:lstStyle/>
              <a:p>
                <a:pPr marL="342900" marR="0" lvl="0" indent="-342900" algn="l" defTabSz="914400" rtl="0" eaLnBrk="1" fontAlgn="auto" latinLnBrk="0" hangingPunct="1">
                  <a:lnSpc>
                    <a:spcPct val="150000"/>
                  </a:lnSpc>
                  <a:spcBef>
                    <a:spcPct val="50000"/>
                  </a:spcBef>
                  <a:spcAft>
                    <a:spcPts val="0"/>
                  </a:spcAft>
                  <a:buClr>
                    <a:srgbClr val="72A900"/>
                  </a:buClr>
                  <a:buSzTx/>
                  <a:buFont typeface="Wingdings" panose="05000000000000000000" pitchFamily="2" charset="2"/>
                  <a:buChar char="l"/>
                  <a:tabLst/>
                  <a:defRPr/>
                </a:pPr>
                <a:r>
                  <a:rPr kumimoji="0" lang="zh-CN" altLang="en-US" sz="1400" i="0" u="none" strike="noStrike" kern="1200" cap="none" spc="0" normalizeH="0" baseline="0" noProof="0" dirty="0">
                    <a:ln>
                      <a:noFill/>
                    </a:ln>
                    <a:solidFill>
                      <a:schemeClr val="tx1">
                        <a:lumMod val="85000"/>
                        <a:lumOff val="1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地方标准优于国家标准。 </a:t>
                </a:r>
              </a:p>
              <a:p>
                <a:pPr marL="342900" marR="0" lvl="0" indent="-342900" algn="l" defTabSz="914400" rtl="0" eaLnBrk="1" fontAlgn="auto" latinLnBrk="0" hangingPunct="1">
                  <a:lnSpc>
                    <a:spcPct val="150000"/>
                  </a:lnSpc>
                  <a:spcBef>
                    <a:spcPct val="50000"/>
                  </a:spcBef>
                  <a:spcAft>
                    <a:spcPts val="0"/>
                  </a:spcAft>
                  <a:buClr>
                    <a:srgbClr val="72A900"/>
                  </a:buClr>
                  <a:buSzTx/>
                  <a:buFont typeface="Wingdings" panose="05000000000000000000" pitchFamily="2" charset="2"/>
                  <a:buChar char="l"/>
                  <a:tabLst/>
                  <a:defRPr/>
                </a:pPr>
                <a:r>
                  <a:rPr kumimoji="0" lang="zh-CN" altLang="en-US" sz="1400" i="0" u="none" strike="noStrike" kern="1200" cap="none" spc="0" normalizeH="0" baseline="0" noProof="0" dirty="0">
                    <a:ln>
                      <a:noFill/>
                    </a:ln>
                    <a:solidFill>
                      <a:schemeClr val="tx1">
                        <a:lumMod val="85000"/>
                        <a:lumOff val="1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行业标准优于综合排放标准。</a:t>
                </a:r>
              </a:p>
            </p:txBody>
          </p:sp>
        </p:grpSp>
        <p:grpSp>
          <p:nvGrpSpPr>
            <p:cNvPr id="12" name="组合 11">
              <a:extLst>
                <a:ext uri="{FF2B5EF4-FFF2-40B4-BE49-F238E27FC236}">
                  <a16:creationId xmlns:a16="http://schemas.microsoft.com/office/drawing/2014/main" id="{AFA9978E-9F51-0085-9744-65D04F445AD0}"/>
                </a:ext>
              </a:extLst>
            </p:cNvPr>
            <p:cNvGrpSpPr/>
            <p:nvPr/>
          </p:nvGrpSpPr>
          <p:grpSpPr>
            <a:xfrm>
              <a:off x="1471015" y="1291073"/>
              <a:ext cx="2072995" cy="1015663"/>
              <a:chOff x="1471015" y="1291073"/>
              <a:chExt cx="2072995" cy="1015663"/>
            </a:xfrm>
          </p:grpSpPr>
          <p:sp>
            <p:nvSpPr>
              <p:cNvPr id="5" name="Text Box 8">
                <a:extLst>
                  <a:ext uri="{FF2B5EF4-FFF2-40B4-BE49-F238E27FC236}">
                    <a16:creationId xmlns:a16="http://schemas.microsoft.com/office/drawing/2014/main" id="{210DA646-C62E-2C30-AB3E-752553742201}"/>
                  </a:ext>
                </a:extLst>
              </p:cNvPr>
              <p:cNvSpPr txBox="1">
                <a:spLocks noChangeArrowheads="1"/>
              </p:cNvSpPr>
              <p:nvPr/>
            </p:nvSpPr>
            <p:spPr bwMode="auto">
              <a:xfrm>
                <a:off x="2015842" y="1542726"/>
                <a:ext cx="15281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执行上　</a:t>
                </a:r>
                <a:endPar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1" name="文本框 10">
                <a:extLst>
                  <a:ext uri="{FF2B5EF4-FFF2-40B4-BE49-F238E27FC236}">
                    <a16:creationId xmlns:a16="http://schemas.microsoft.com/office/drawing/2014/main" id="{B2C52952-3505-AB53-BB5F-1627E5A18B06}"/>
                  </a:ext>
                </a:extLst>
              </p:cNvPr>
              <p:cNvSpPr txBox="1"/>
              <p:nvPr/>
            </p:nvSpPr>
            <p:spPr>
              <a:xfrm>
                <a:off x="1471015" y="1291073"/>
                <a:ext cx="954107" cy="1015663"/>
              </a:xfrm>
              <a:prstGeom prst="rect">
                <a:avLst/>
              </a:prstGeom>
              <a:noFill/>
            </p:spPr>
            <p:txBody>
              <a:bodyPr wrap="none" rtlCol="0">
                <a:spAutoFit/>
              </a:bodyPr>
              <a:lstStyle/>
              <a:p>
                <a:r>
                  <a:rPr lang="zh-CN" altLang="en-US" sz="6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a:t>
                </a:r>
              </a:p>
            </p:txBody>
          </p:sp>
        </p:grpSp>
      </p:grpSp>
    </p:spTree>
    <p:extLst>
      <p:ext uri="{BB962C8B-B14F-4D97-AF65-F5344CB8AC3E}">
        <p14:creationId xmlns:p14="http://schemas.microsoft.com/office/powerpoint/2010/main" val="4153874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7B91AF97-7AD3-94DD-CCEF-B7845717AC60}"/>
              </a:ext>
            </a:extLst>
          </p:cNvPr>
          <p:cNvGrpSpPr/>
          <p:nvPr/>
        </p:nvGrpSpPr>
        <p:grpSpPr>
          <a:xfrm>
            <a:off x="1567542" y="1306824"/>
            <a:ext cx="6903435" cy="812143"/>
            <a:chOff x="1697957" y="1300606"/>
            <a:chExt cx="6903435" cy="812143"/>
          </a:xfrm>
        </p:grpSpPr>
        <p:pic>
          <p:nvPicPr>
            <p:cNvPr id="6" name="图片 5">
              <a:extLst>
                <a:ext uri="{FF2B5EF4-FFF2-40B4-BE49-F238E27FC236}">
                  <a16:creationId xmlns:a16="http://schemas.microsoft.com/office/drawing/2014/main" id="{A636E561-7EAE-0E4A-B421-6A25446FB850}"/>
                </a:ext>
              </a:extLst>
            </p:cNvPr>
            <p:cNvPicPr>
              <a:picLocks noChangeAspect="1"/>
            </p:cNvPicPr>
            <p:nvPr/>
          </p:nvPicPr>
          <p:blipFill rotWithShape="1">
            <a:blip r:embed="rId2">
              <a:extLst>
                <a:ext uri="{28A0092B-C50C-407E-A947-70E740481C1C}">
                  <a14:useLocalDpi xmlns:a14="http://schemas.microsoft.com/office/drawing/2010/main" val="0"/>
                </a:ext>
              </a:extLst>
            </a:blip>
            <a:srcRect l="78489" t="5797" r="5548" b="68199"/>
            <a:stretch/>
          </p:blipFill>
          <p:spPr>
            <a:xfrm>
              <a:off x="1697957" y="1300606"/>
              <a:ext cx="664716" cy="812143"/>
            </a:xfrm>
            <a:prstGeom prst="rect">
              <a:avLst/>
            </a:prstGeom>
          </p:spPr>
        </p:pic>
        <p:sp>
          <p:nvSpPr>
            <p:cNvPr id="7" name="文本框 6">
              <a:extLst>
                <a:ext uri="{FF2B5EF4-FFF2-40B4-BE49-F238E27FC236}">
                  <a16:creationId xmlns:a16="http://schemas.microsoft.com/office/drawing/2014/main" id="{85EA500F-BCF0-8C4B-98AE-FE7516E63D7A}"/>
                </a:ext>
              </a:extLst>
            </p:cNvPr>
            <p:cNvSpPr txBox="1"/>
            <p:nvPr/>
          </p:nvSpPr>
          <p:spPr>
            <a:xfrm>
              <a:off x="2493088" y="1522011"/>
              <a:ext cx="6108304"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三、制定环境标准的原则 </a:t>
              </a:r>
            </a:p>
          </p:txBody>
        </p:sp>
      </p:grpSp>
      <p:grpSp>
        <p:nvGrpSpPr>
          <p:cNvPr id="23" name="组合 22">
            <a:extLst>
              <a:ext uri="{FF2B5EF4-FFF2-40B4-BE49-F238E27FC236}">
                <a16:creationId xmlns:a16="http://schemas.microsoft.com/office/drawing/2014/main" id="{560EDA35-4739-E44A-D184-863E639E0682}"/>
              </a:ext>
            </a:extLst>
          </p:cNvPr>
          <p:cNvGrpSpPr/>
          <p:nvPr/>
        </p:nvGrpSpPr>
        <p:grpSpPr>
          <a:xfrm>
            <a:off x="3497597" y="2550097"/>
            <a:ext cx="6276160" cy="3544168"/>
            <a:chOff x="3276096" y="2567135"/>
            <a:chExt cx="6276160" cy="3544168"/>
          </a:xfrm>
        </p:grpSpPr>
        <p:grpSp>
          <p:nvGrpSpPr>
            <p:cNvPr id="14" name="组合 13">
              <a:extLst>
                <a:ext uri="{FF2B5EF4-FFF2-40B4-BE49-F238E27FC236}">
                  <a16:creationId xmlns:a16="http://schemas.microsoft.com/office/drawing/2014/main" id="{15A815D2-9987-9EC9-7E90-AB5F3C80A83C}"/>
                </a:ext>
              </a:extLst>
            </p:cNvPr>
            <p:cNvGrpSpPr/>
            <p:nvPr/>
          </p:nvGrpSpPr>
          <p:grpSpPr>
            <a:xfrm>
              <a:off x="3276096" y="2567135"/>
              <a:ext cx="2363650" cy="3544168"/>
              <a:chOff x="3276096" y="2567135"/>
              <a:chExt cx="2363650" cy="3544168"/>
            </a:xfrm>
            <a:effectLst>
              <a:outerShdw blurRad="63500" sx="102000" sy="102000" algn="ctr" rotWithShape="0">
                <a:schemeClr val="bg1">
                  <a:lumMod val="50000"/>
                  <a:alpha val="40000"/>
                </a:schemeClr>
              </a:outerShdw>
            </a:effectLst>
          </p:grpSpPr>
          <p:pic>
            <p:nvPicPr>
              <p:cNvPr id="9" name="图片 8">
                <a:extLst>
                  <a:ext uri="{FF2B5EF4-FFF2-40B4-BE49-F238E27FC236}">
                    <a16:creationId xmlns:a16="http://schemas.microsoft.com/office/drawing/2014/main" id="{70BD2FBD-648E-D2F9-FA8B-19F4592E44EC}"/>
                  </a:ext>
                </a:extLst>
              </p:cNvPr>
              <p:cNvPicPr>
                <a:picLocks noChangeAspect="1"/>
              </p:cNvPicPr>
              <p:nvPr/>
            </p:nvPicPr>
            <p:blipFill rotWithShape="1">
              <a:blip r:embed="rId3">
                <a:extLst>
                  <a:ext uri="{28A0092B-C50C-407E-A947-70E740481C1C}">
                    <a14:useLocalDpi xmlns:a14="http://schemas.microsoft.com/office/drawing/2010/main" val="0"/>
                  </a:ext>
                </a:extLst>
              </a:blip>
              <a:srcRect r="57930"/>
              <a:stretch/>
            </p:blipFill>
            <p:spPr>
              <a:xfrm>
                <a:off x="3276096" y="2567135"/>
                <a:ext cx="2363650" cy="3544168"/>
              </a:xfrm>
              <a:prstGeom prst="rect">
                <a:avLst/>
              </a:prstGeom>
            </p:spPr>
          </p:pic>
          <p:sp>
            <p:nvSpPr>
              <p:cNvPr id="10" name="文本框 9">
                <a:extLst>
                  <a:ext uri="{FF2B5EF4-FFF2-40B4-BE49-F238E27FC236}">
                    <a16:creationId xmlns:a16="http://schemas.microsoft.com/office/drawing/2014/main" id="{F69684D7-4D44-D79A-842D-C484FE96B6FF}"/>
                  </a:ext>
                </a:extLst>
              </p:cNvPr>
              <p:cNvSpPr txBox="1"/>
              <p:nvPr/>
            </p:nvSpPr>
            <p:spPr>
              <a:xfrm>
                <a:off x="4225325" y="2782669"/>
                <a:ext cx="465192" cy="646331"/>
              </a:xfrm>
              <a:prstGeom prst="rect">
                <a:avLst/>
              </a:prstGeom>
              <a:noFill/>
            </p:spPr>
            <p:txBody>
              <a:bodyPr wrap="none" rtlCol="0">
                <a:spAutoFit/>
              </a:bodyPr>
              <a:lstStyle/>
              <a:p>
                <a:r>
                  <a:rPr lang="en-US" altLang="zh-CN" sz="3600" dirty="0">
                    <a:solidFill>
                      <a:schemeClr val="bg1"/>
                    </a:solidFill>
                    <a:latin typeface="思源黑体 Heavy" panose="020B0A00000000000000" pitchFamily="34" charset="-122"/>
                    <a:ea typeface="思源黑体 Heavy" panose="020B0A00000000000000" pitchFamily="34" charset="-122"/>
                  </a:rPr>
                  <a:t>1</a:t>
                </a:r>
                <a:endParaRPr lang="zh-CN" altLang="en-US" sz="3600" dirty="0">
                  <a:solidFill>
                    <a:schemeClr val="bg1"/>
                  </a:solidFill>
                  <a:latin typeface="思源黑体 Heavy" panose="020B0A00000000000000" pitchFamily="34" charset="-122"/>
                  <a:ea typeface="思源黑体 Heavy" panose="020B0A00000000000000" pitchFamily="34" charset="-122"/>
                </a:endParaRPr>
              </a:p>
            </p:txBody>
          </p:sp>
          <p:sp>
            <p:nvSpPr>
              <p:cNvPr id="11" name="文本框 10">
                <a:extLst>
                  <a:ext uri="{FF2B5EF4-FFF2-40B4-BE49-F238E27FC236}">
                    <a16:creationId xmlns:a16="http://schemas.microsoft.com/office/drawing/2014/main" id="{FCD0A56F-51E3-94A7-0FA4-86E8592F8DCB}"/>
                  </a:ext>
                </a:extLst>
              </p:cNvPr>
              <p:cNvSpPr txBox="1"/>
              <p:nvPr/>
            </p:nvSpPr>
            <p:spPr>
              <a:xfrm>
                <a:off x="4225325" y="3593891"/>
                <a:ext cx="465192" cy="646331"/>
              </a:xfrm>
              <a:prstGeom prst="rect">
                <a:avLst/>
              </a:prstGeom>
              <a:noFill/>
            </p:spPr>
            <p:txBody>
              <a:bodyPr wrap="none" rtlCol="0">
                <a:spAutoFit/>
              </a:bodyPr>
              <a:lstStyle/>
              <a:p>
                <a:r>
                  <a:rPr lang="en-US" altLang="zh-CN" sz="3600" dirty="0">
                    <a:solidFill>
                      <a:schemeClr val="bg1"/>
                    </a:solidFill>
                    <a:latin typeface="思源黑体 Heavy" panose="020B0A00000000000000" pitchFamily="34" charset="-122"/>
                    <a:ea typeface="思源黑体 Heavy" panose="020B0A00000000000000" pitchFamily="34" charset="-122"/>
                  </a:rPr>
                  <a:t>2</a:t>
                </a:r>
                <a:endParaRPr lang="zh-CN" altLang="en-US" sz="3600" dirty="0">
                  <a:solidFill>
                    <a:schemeClr val="bg1"/>
                  </a:solidFill>
                  <a:latin typeface="思源黑体 Heavy" panose="020B0A00000000000000" pitchFamily="34" charset="-122"/>
                  <a:ea typeface="思源黑体 Heavy" panose="020B0A00000000000000" pitchFamily="34" charset="-122"/>
                </a:endParaRPr>
              </a:p>
            </p:txBody>
          </p:sp>
          <p:sp>
            <p:nvSpPr>
              <p:cNvPr id="12" name="文本框 11">
                <a:extLst>
                  <a:ext uri="{FF2B5EF4-FFF2-40B4-BE49-F238E27FC236}">
                    <a16:creationId xmlns:a16="http://schemas.microsoft.com/office/drawing/2014/main" id="{29C820E8-11C1-51BB-8129-D7FBE7265E5E}"/>
                  </a:ext>
                </a:extLst>
              </p:cNvPr>
              <p:cNvSpPr txBox="1"/>
              <p:nvPr/>
            </p:nvSpPr>
            <p:spPr>
              <a:xfrm>
                <a:off x="4225325" y="4445236"/>
                <a:ext cx="465192" cy="646331"/>
              </a:xfrm>
              <a:prstGeom prst="rect">
                <a:avLst/>
              </a:prstGeom>
              <a:noFill/>
            </p:spPr>
            <p:txBody>
              <a:bodyPr wrap="none" rtlCol="0">
                <a:spAutoFit/>
              </a:bodyPr>
              <a:lstStyle/>
              <a:p>
                <a:r>
                  <a:rPr lang="en-US" altLang="zh-CN" sz="3600" dirty="0">
                    <a:solidFill>
                      <a:schemeClr val="bg1"/>
                    </a:solidFill>
                    <a:latin typeface="思源黑体 Heavy" panose="020B0A00000000000000" pitchFamily="34" charset="-122"/>
                    <a:ea typeface="思源黑体 Heavy" panose="020B0A00000000000000" pitchFamily="34" charset="-122"/>
                  </a:rPr>
                  <a:t>3</a:t>
                </a:r>
                <a:endParaRPr lang="zh-CN" altLang="en-US" sz="3600" dirty="0">
                  <a:solidFill>
                    <a:schemeClr val="bg1"/>
                  </a:solidFill>
                  <a:latin typeface="思源黑体 Heavy" panose="020B0A00000000000000" pitchFamily="34" charset="-122"/>
                  <a:ea typeface="思源黑体 Heavy" panose="020B0A00000000000000" pitchFamily="34" charset="-122"/>
                </a:endParaRPr>
              </a:p>
            </p:txBody>
          </p:sp>
          <p:sp>
            <p:nvSpPr>
              <p:cNvPr id="13" name="文本框 12">
                <a:extLst>
                  <a:ext uri="{FF2B5EF4-FFF2-40B4-BE49-F238E27FC236}">
                    <a16:creationId xmlns:a16="http://schemas.microsoft.com/office/drawing/2014/main" id="{1CB1066C-E04B-F451-6FDC-311A5490370C}"/>
                  </a:ext>
                </a:extLst>
              </p:cNvPr>
              <p:cNvSpPr txBox="1"/>
              <p:nvPr/>
            </p:nvSpPr>
            <p:spPr>
              <a:xfrm>
                <a:off x="4225325" y="5329771"/>
                <a:ext cx="465192" cy="646331"/>
              </a:xfrm>
              <a:prstGeom prst="rect">
                <a:avLst/>
              </a:prstGeom>
              <a:noFill/>
            </p:spPr>
            <p:txBody>
              <a:bodyPr wrap="none" rtlCol="0">
                <a:spAutoFit/>
              </a:bodyPr>
              <a:lstStyle/>
              <a:p>
                <a:r>
                  <a:rPr lang="en-US" altLang="zh-CN" sz="3600" dirty="0">
                    <a:solidFill>
                      <a:schemeClr val="bg1"/>
                    </a:solidFill>
                    <a:latin typeface="思源黑体 Heavy" panose="020B0A00000000000000" pitchFamily="34" charset="-122"/>
                    <a:ea typeface="思源黑体 Heavy" panose="020B0A00000000000000" pitchFamily="34" charset="-122"/>
                  </a:rPr>
                  <a:t>4</a:t>
                </a:r>
                <a:endParaRPr lang="zh-CN" altLang="en-US" sz="3600" dirty="0">
                  <a:solidFill>
                    <a:schemeClr val="bg1"/>
                  </a:solidFill>
                  <a:latin typeface="思源黑体 Heavy" panose="020B0A00000000000000" pitchFamily="34" charset="-122"/>
                  <a:ea typeface="思源黑体 Heavy" panose="020B0A00000000000000" pitchFamily="34" charset="-122"/>
                </a:endParaRPr>
              </a:p>
            </p:txBody>
          </p:sp>
        </p:grpSp>
        <p:sp>
          <p:nvSpPr>
            <p:cNvPr id="16" name="文本框 15">
              <a:extLst>
                <a:ext uri="{FF2B5EF4-FFF2-40B4-BE49-F238E27FC236}">
                  <a16:creationId xmlns:a16="http://schemas.microsoft.com/office/drawing/2014/main" id="{52D50330-BC04-7E9F-E370-B5611088C342}"/>
                </a:ext>
              </a:extLst>
            </p:cNvPr>
            <p:cNvSpPr txBox="1"/>
            <p:nvPr/>
          </p:nvSpPr>
          <p:spPr>
            <a:xfrm>
              <a:off x="5416825" y="2767280"/>
              <a:ext cx="3636302"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要有充分的科学依据</a:t>
              </a: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8" name="文本框 17">
              <a:extLst>
                <a:ext uri="{FF2B5EF4-FFF2-40B4-BE49-F238E27FC236}">
                  <a16:creationId xmlns:a16="http://schemas.microsoft.com/office/drawing/2014/main" id="{6FEC4449-7F33-EC6B-8C33-0EB8205372CC}"/>
                </a:ext>
              </a:extLst>
            </p:cNvPr>
            <p:cNvSpPr txBox="1"/>
            <p:nvPr/>
          </p:nvSpPr>
          <p:spPr>
            <a:xfrm>
              <a:off x="5688774" y="3672055"/>
              <a:ext cx="3636302"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既要技术先进又要经济合理；</a:t>
              </a:r>
            </a:p>
          </p:txBody>
        </p:sp>
        <p:sp>
          <p:nvSpPr>
            <p:cNvPr id="20" name="文本框 19">
              <a:extLst>
                <a:ext uri="{FF2B5EF4-FFF2-40B4-BE49-F238E27FC236}">
                  <a16:creationId xmlns:a16="http://schemas.microsoft.com/office/drawing/2014/main" id="{FAF3A79B-092B-F0A5-E4C3-00566CF091C8}"/>
                </a:ext>
              </a:extLst>
            </p:cNvPr>
            <p:cNvSpPr txBox="1"/>
            <p:nvPr/>
          </p:nvSpPr>
          <p:spPr>
            <a:xfrm>
              <a:off x="5915954" y="4599124"/>
              <a:ext cx="3636302"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与有关标准、规范、制度协调配套； </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2" name="文本框 21">
              <a:extLst>
                <a:ext uri="{FF2B5EF4-FFF2-40B4-BE49-F238E27FC236}">
                  <a16:creationId xmlns:a16="http://schemas.microsoft.com/office/drawing/2014/main" id="{8C4C3AC1-C865-59E9-A66D-A0847F9426BC}"/>
                </a:ext>
              </a:extLst>
            </p:cNvPr>
            <p:cNvSpPr txBox="1"/>
            <p:nvPr/>
          </p:nvSpPr>
          <p:spPr>
            <a:xfrm>
              <a:off x="5688774" y="5483659"/>
              <a:ext cx="3636302"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积极采用或等效采用国际标准。</a:t>
              </a:r>
            </a:p>
          </p:txBody>
        </p:sp>
      </p:grpSp>
    </p:spTree>
    <p:extLst>
      <p:ext uri="{BB962C8B-B14F-4D97-AF65-F5344CB8AC3E}">
        <p14:creationId xmlns:p14="http://schemas.microsoft.com/office/powerpoint/2010/main" val="194441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80">
                                          <p:stCondLst>
                                            <p:cond delay="0"/>
                                          </p:stCondLst>
                                        </p:cTn>
                                        <p:tgtEl>
                                          <p:spTgt spid="23"/>
                                        </p:tgtEl>
                                      </p:cBhvr>
                                    </p:animEffect>
                                    <p:anim calcmode="lin" valueType="num">
                                      <p:cBhvr>
                                        <p:cTn id="8"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3" dur="26">
                                          <p:stCondLst>
                                            <p:cond delay="650"/>
                                          </p:stCondLst>
                                        </p:cTn>
                                        <p:tgtEl>
                                          <p:spTgt spid="23"/>
                                        </p:tgtEl>
                                      </p:cBhvr>
                                      <p:to x="100000" y="60000"/>
                                    </p:animScale>
                                    <p:animScale>
                                      <p:cBhvr>
                                        <p:cTn id="14" dur="166" decel="50000">
                                          <p:stCondLst>
                                            <p:cond delay="676"/>
                                          </p:stCondLst>
                                        </p:cTn>
                                        <p:tgtEl>
                                          <p:spTgt spid="23"/>
                                        </p:tgtEl>
                                      </p:cBhvr>
                                      <p:to x="100000" y="100000"/>
                                    </p:animScale>
                                    <p:animScale>
                                      <p:cBhvr>
                                        <p:cTn id="15" dur="26">
                                          <p:stCondLst>
                                            <p:cond delay="1312"/>
                                          </p:stCondLst>
                                        </p:cTn>
                                        <p:tgtEl>
                                          <p:spTgt spid="23"/>
                                        </p:tgtEl>
                                      </p:cBhvr>
                                      <p:to x="100000" y="80000"/>
                                    </p:animScale>
                                    <p:animScale>
                                      <p:cBhvr>
                                        <p:cTn id="16" dur="166" decel="50000">
                                          <p:stCondLst>
                                            <p:cond delay="1338"/>
                                          </p:stCondLst>
                                        </p:cTn>
                                        <p:tgtEl>
                                          <p:spTgt spid="23"/>
                                        </p:tgtEl>
                                      </p:cBhvr>
                                      <p:to x="100000" y="100000"/>
                                    </p:animScale>
                                    <p:animScale>
                                      <p:cBhvr>
                                        <p:cTn id="17" dur="26">
                                          <p:stCondLst>
                                            <p:cond delay="1642"/>
                                          </p:stCondLst>
                                        </p:cTn>
                                        <p:tgtEl>
                                          <p:spTgt spid="23"/>
                                        </p:tgtEl>
                                      </p:cBhvr>
                                      <p:to x="100000" y="90000"/>
                                    </p:animScale>
                                    <p:animScale>
                                      <p:cBhvr>
                                        <p:cTn id="18" dur="166" decel="50000">
                                          <p:stCondLst>
                                            <p:cond delay="1668"/>
                                          </p:stCondLst>
                                        </p:cTn>
                                        <p:tgtEl>
                                          <p:spTgt spid="23"/>
                                        </p:tgtEl>
                                      </p:cBhvr>
                                      <p:to x="100000" y="100000"/>
                                    </p:animScale>
                                    <p:animScale>
                                      <p:cBhvr>
                                        <p:cTn id="19" dur="26">
                                          <p:stCondLst>
                                            <p:cond delay="1808"/>
                                          </p:stCondLst>
                                        </p:cTn>
                                        <p:tgtEl>
                                          <p:spTgt spid="23"/>
                                        </p:tgtEl>
                                      </p:cBhvr>
                                      <p:to x="100000" y="95000"/>
                                    </p:animScale>
                                    <p:animScale>
                                      <p:cBhvr>
                                        <p:cTn id="20" dur="166" decel="50000">
                                          <p:stCondLst>
                                            <p:cond delay="1834"/>
                                          </p:stCondLst>
                                        </p:cTn>
                                        <p:tgtEl>
                                          <p:spTgt spid="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8BFEAABF-B6DF-01C0-FC65-06A1AC9CFA35}"/>
              </a:ext>
            </a:extLst>
          </p:cNvPr>
          <p:cNvSpPr txBox="1">
            <a:spLocks noChangeArrowheads="1"/>
          </p:cNvSpPr>
          <p:nvPr/>
        </p:nvSpPr>
        <p:spPr>
          <a:xfrm>
            <a:off x="3764595" y="1382713"/>
            <a:ext cx="5069840" cy="53181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常用环境标准名称</a:t>
            </a:r>
          </a:p>
        </p:txBody>
      </p:sp>
      <p:grpSp>
        <p:nvGrpSpPr>
          <p:cNvPr id="10" name="组合 9">
            <a:extLst>
              <a:ext uri="{FF2B5EF4-FFF2-40B4-BE49-F238E27FC236}">
                <a16:creationId xmlns:a16="http://schemas.microsoft.com/office/drawing/2014/main" id="{324CEF29-0713-A6D1-0081-FA4AA0B0793F}"/>
              </a:ext>
            </a:extLst>
          </p:cNvPr>
          <p:cNvGrpSpPr/>
          <p:nvPr/>
        </p:nvGrpSpPr>
        <p:grpSpPr>
          <a:xfrm>
            <a:off x="2122240" y="2360857"/>
            <a:ext cx="8354549" cy="3544010"/>
            <a:chOff x="2122241" y="2349498"/>
            <a:chExt cx="8354549" cy="3544010"/>
          </a:xfrm>
        </p:grpSpPr>
        <p:sp>
          <p:nvSpPr>
            <p:cNvPr id="7" name="矩形: 圆角 6">
              <a:extLst>
                <a:ext uri="{FF2B5EF4-FFF2-40B4-BE49-F238E27FC236}">
                  <a16:creationId xmlns:a16="http://schemas.microsoft.com/office/drawing/2014/main" id="{0FDB96D3-C30A-62B3-87BA-58C52C452153}"/>
                </a:ext>
              </a:extLst>
            </p:cNvPr>
            <p:cNvSpPr/>
            <p:nvPr/>
          </p:nvSpPr>
          <p:spPr>
            <a:xfrm>
              <a:off x="2122241" y="2349498"/>
              <a:ext cx="8354549" cy="3544010"/>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3">
              <a:extLst>
                <a:ext uri="{FF2B5EF4-FFF2-40B4-BE49-F238E27FC236}">
                  <a16:creationId xmlns:a16="http://schemas.microsoft.com/office/drawing/2014/main" id="{8F196770-7944-3F96-FC36-1CE73F5274F6}"/>
                </a:ext>
              </a:extLst>
            </p:cNvPr>
            <p:cNvSpPr txBox="1">
              <a:spLocks noChangeArrowheads="1"/>
            </p:cNvSpPr>
            <p:nvPr/>
          </p:nvSpPr>
          <p:spPr>
            <a:xfrm>
              <a:off x="2696660" y="2617257"/>
              <a:ext cx="5069840" cy="31387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2A900"/>
                </a:buClr>
              </a:pPr>
              <a:r>
                <a:rPr lang="zh-CN" altLang="en-US" sz="1600" dirty="0">
                  <a:solidFill>
                    <a:srgbClr val="FF33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环境质量标准</a:t>
              </a: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环境空气质量标准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GB3095--1996</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地面水环境质量标准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GB3838--2002</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地下水质量标准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GB/T14843--93</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海水水质标准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GB3097--1997</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农田灌溉水质标准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GB5084--92</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渔业水质标准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GB11607--89</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城市区域环境噪声标准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GB3096--93</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p>
          </p:txBody>
        </p:sp>
        <p:pic>
          <p:nvPicPr>
            <p:cNvPr id="9" name="图片 8">
              <a:extLst>
                <a:ext uri="{FF2B5EF4-FFF2-40B4-BE49-F238E27FC236}">
                  <a16:creationId xmlns:a16="http://schemas.microsoft.com/office/drawing/2014/main" id="{7C771C80-B31F-FEBF-DEEF-8FEDD8620E80}"/>
                </a:ext>
              </a:extLst>
            </p:cNvPr>
            <p:cNvPicPr>
              <a:picLocks noChangeAspect="1"/>
            </p:cNvPicPr>
            <p:nvPr/>
          </p:nvPicPr>
          <p:blipFill>
            <a:blip r:embed="rId2">
              <a:extLst>
                <a:ext uri="{28A0092B-C50C-407E-A947-70E740481C1C}">
                  <a14:useLocalDpi xmlns:a14="http://schemas.microsoft.com/office/drawing/2010/main" val="0"/>
                </a:ext>
              </a:extLst>
            </a:blip>
            <a:srcRect t="5208" b="5208"/>
            <a:stretch/>
          </p:blipFill>
          <p:spPr>
            <a:xfrm>
              <a:off x="7108097" y="2617257"/>
              <a:ext cx="2916224" cy="2863889"/>
            </a:xfrm>
            <a:prstGeom prst="rect">
              <a:avLst/>
            </a:prstGeom>
          </p:spPr>
        </p:pic>
      </p:grpSp>
    </p:spTree>
    <p:extLst>
      <p:ext uri="{BB962C8B-B14F-4D97-AF65-F5344CB8AC3E}">
        <p14:creationId xmlns:p14="http://schemas.microsoft.com/office/powerpoint/2010/main" val="299242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D8562771-C42A-10BA-C0E4-D7C87EE501B6}"/>
              </a:ext>
            </a:extLst>
          </p:cNvPr>
          <p:cNvGrpSpPr/>
          <p:nvPr/>
        </p:nvGrpSpPr>
        <p:grpSpPr>
          <a:xfrm>
            <a:off x="1567542" y="1306824"/>
            <a:ext cx="6903435" cy="812143"/>
            <a:chOff x="1697957" y="1300606"/>
            <a:chExt cx="6903435" cy="812143"/>
          </a:xfrm>
        </p:grpSpPr>
        <p:pic>
          <p:nvPicPr>
            <p:cNvPr id="6" name="图片 5">
              <a:extLst>
                <a:ext uri="{FF2B5EF4-FFF2-40B4-BE49-F238E27FC236}">
                  <a16:creationId xmlns:a16="http://schemas.microsoft.com/office/drawing/2014/main" id="{4E7B7F73-09D3-E000-F0BB-FE77E326A390}"/>
                </a:ext>
              </a:extLst>
            </p:cNvPr>
            <p:cNvPicPr>
              <a:picLocks noChangeAspect="1"/>
            </p:cNvPicPr>
            <p:nvPr/>
          </p:nvPicPr>
          <p:blipFill rotWithShape="1">
            <a:blip r:embed="rId2">
              <a:extLst>
                <a:ext uri="{28A0092B-C50C-407E-A947-70E740481C1C}">
                  <a14:useLocalDpi xmlns:a14="http://schemas.microsoft.com/office/drawing/2010/main" val="0"/>
                </a:ext>
              </a:extLst>
            </a:blip>
            <a:srcRect l="78489" t="5797" r="5548" b="68199"/>
            <a:stretch/>
          </p:blipFill>
          <p:spPr>
            <a:xfrm>
              <a:off x="1697957" y="1300606"/>
              <a:ext cx="664716" cy="812143"/>
            </a:xfrm>
            <a:prstGeom prst="rect">
              <a:avLst/>
            </a:prstGeom>
          </p:spPr>
        </p:pic>
        <p:sp>
          <p:nvSpPr>
            <p:cNvPr id="7" name="文本框 6">
              <a:extLst>
                <a:ext uri="{FF2B5EF4-FFF2-40B4-BE49-F238E27FC236}">
                  <a16:creationId xmlns:a16="http://schemas.microsoft.com/office/drawing/2014/main" id="{60C0FDCE-CD13-60B2-52FA-DDF636359CFE}"/>
                </a:ext>
              </a:extLst>
            </p:cNvPr>
            <p:cNvSpPr txBox="1"/>
            <p:nvPr/>
          </p:nvSpPr>
          <p:spPr>
            <a:xfrm>
              <a:off x="2493088" y="1522011"/>
              <a:ext cx="6108304"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四、水质标准 </a:t>
              </a:r>
              <a:r>
                <a:rPr lang="en-US" altLang="zh-CN"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(Water Quality Standards)</a:t>
              </a:r>
              <a:endPar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22" name="组合 21">
            <a:extLst>
              <a:ext uri="{FF2B5EF4-FFF2-40B4-BE49-F238E27FC236}">
                <a16:creationId xmlns:a16="http://schemas.microsoft.com/office/drawing/2014/main" id="{AD98E9D1-8337-6579-DAC7-7C15BDFC7FBD}"/>
              </a:ext>
            </a:extLst>
          </p:cNvPr>
          <p:cNvGrpSpPr/>
          <p:nvPr/>
        </p:nvGrpSpPr>
        <p:grpSpPr>
          <a:xfrm>
            <a:off x="2362673" y="4600385"/>
            <a:ext cx="7917225" cy="1788926"/>
            <a:chOff x="2362673" y="4594264"/>
            <a:chExt cx="7917225" cy="1788926"/>
          </a:xfrm>
        </p:grpSpPr>
        <p:sp>
          <p:nvSpPr>
            <p:cNvPr id="21" name="矩形 20">
              <a:extLst>
                <a:ext uri="{FF2B5EF4-FFF2-40B4-BE49-F238E27FC236}">
                  <a16:creationId xmlns:a16="http://schemas.microsoft.com/office/drawing/2014/main" id="{C814EDDF-98AA-CE83-5E86-F2BF75EA77DD}"/>
                </a:ext>
              </a:extLst>
            </p:cNvPr>
            <p:cNvSpPr/>
            <p:nvPr/>
          </p:nvSpPr>
          <p:spPr>
            <a:xfrm>
              <a:off x="2493299" y="4594264"/>
              <a:ext cx="7786599" cy="1738127"/>
            </a:xfrm>
            <a:prstGeom prst="rect">
              <a:avLst/>
            </a:prstGeom>
            <a:solidFill>
              <a:schemeClr val="bg1"/>
            </a:solidFill>
            <a:ln w="2540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Box 6">
              <a:extLst>
                <a:ext uri="{FF2B5EF4-FFF2-40B4-BE49-F238E27FC236}">
                  <a16:creationId xmlns:a16="http://schemas.microsoft.com/office/drawing/2014/main" id="{38E6BB15-1D36-73F7-995C-FBD056D6D98F}"/>
                </a:ext>
              </a:extLst>
            </p:cNvPr>
            <p:cNvSpPr txBox="1">
              <a:spLocks noChangeArrowheads="1"/>
            </p:cNvSpPr>
            <p:nvPr/>
          </p:nvSpPr>
          <p:spPr bwMode="auto">
            <a:xfrm>
              <a:off x="2775585" y="5267500"/>
              <a:ext cx="7222025" cy="111569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25000"/>
                </a:lnSpc>
                <a:buClr>
                  <a:srgbClr val="72A900"/>
                </a:buClr>
                <a:buFont typeface="Arial" panose="020B0604020202020204" pitchFamily="34" charset="0"/>
                <a:buChar char="•"/>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第一类污染物：易蓄积、危害大、难降解</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不管行业、受纳水体的功能，一律在车间排放口或车间处理设施取样。 </a:t>
              </a:r>
            </a:p>
            <a:p>
              <a:pPr marL="285750" indent="-285750">
                <a:lnSpc>
                  <a:spcPct val="125000"/>
                </a:lnSpc>
                <a:buClr>
                  <a:srgbClr val="72A900"/>
                </a:buClr>
                <a:buFont typeface="Arial" panose="020B0604020202020204" pitchFamily="34" charset="0"/>
                <a:buChar char="•"/>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第二类污染物：长远影响小于一类污染物</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在单位排污口取样。 </a:t>
              </a:r>
            </a:p>
            <a:p>
              <a:pPr marL="285750" indent="-285750">
                <a:buClr>
                  <a:srgbClr val="72A900"/>
                </a:buClr>
                <a:buFont typeface="Arial" panose="020B0604020202020204" pitchFamily="34" charset="0"/>
                <a:buChar char="•"/>
              </a:pP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11" name="文本框 10">
              <a:extLst>
                <a:ext uri="{FF2B5EF4-FFF2-40B4-BE49-F238E27FC236}">
                  <a16:creationId xmlns:a16="http://schemas.microsoft.com/office/drawing/2014/main" id="{618D0C58-0EA7-D34D-C650-B5446603328E}"/>
                </a:ext>
              </a:extLst>
            </p:cNvPr>
            <p:cNvSpPr txBox="1"/>
            <p:nvPr/>
          </p:nvSpPr>
          <p:spPr>
            <a:xfrm>
              <a:off x="2362673" y="4807112"/>
              <a:ext cx="4745579" cy="380938"/>
            </a:xfrm>
            <a:prstGeom prst="rect">
              <a:avLst/>
            </a:prstGeom>
            <a:noFill/>
          </p:spPr>
          <p:txBody>
            <a:bodyPr wrap="square">
              <a:spAutoFit/>
            </a:bodyPr>
            <a:lstStyle/>
            <a:p>
              <a:pPr marL="0" marR="0" lvl="0" algn="l" defTabSz="914400" rtl="0" eaLnBrk="1" fontAlgn="auto" latinLnBrk="0" hangingPunct="1">
                <a:lnSpc>
                  <a:spcPct val="125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srgbClr val="72A900"/>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标准排放的污染物按性质分二类： </a:t>
              </a:r>
            </a:p>
          </p:txBody>
        </p:sp>
      </p:grpSp>
      <p:grpSp>
        <p:nvGrpSpPr>
          <p:cNvPr id="15" name="组合 14">
            <a:extLst>
              <a:ext uri="{FF2B5EF4-FFF2-40B4-BE49-F238E27FC236}">
                <a16:creationId xmlns:a16="http://schemas.microsoft.com/office/drawing/2014/main" id="{AF67214A-CD89-17B2-224E-63E69EBD6533}"/>
              </a:ext>
            </a:extLst>
          </p:cNvPr>
          <p:cNvGrpSpPr/>
          <p:nvPr/>
        </p:nvGrpSpPr>
        <p:grpSpPr>
          <a:xfrm>
            <a:off x="2493301" y="2228691"/>
            <a:ext cx="7786599" cy="2166181"/>
            <a:chOff x="2362673" y="2209327"/>
            <a:chExt cx="7786599" cy="2166181"/>
          </a:xfrm>
        </p:grpSpPr>
        <p:sp>
          <p:nvSpPr>
            <p:cNvPr id="14" name="矩形 13">
              <a:extLst>
                <a:ext uri="{FF2B5EF4-FFF2-40B4-BE49-F238E27FC236}">
                  <a16:creationId xmlns:a16="http://schemas.microsoft.com/office/drawing/2014/main" id="{3F4FF104-B253-5676-94B7-2ABB2E7F7088}"/>
                </a:ext>
              </a:extLst>
            </p:cNvPr>
            <p:cNvSpPr/>
            <p:nvPr/>
          </p:nvSpPr>
          <p:spPr>
            <a:xfrm>
              <a:off x="2362673" y="2209327"/>
              <a:ext cx="7786599" cy="2166181"/>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 Box 4">
              <a:extLst>
                <a:ext uri="{FF2B5EF4-FFF2-40B4-BE49-F238E27FC236}">
                  <a16:creationId xmlns:a16="http://schemas.microsoft.com/office/drawing/2014/main" id="{16D52876-8B75-7B37-2AD7-0AFAFD7F1808}"/>
                </a:ext>
              </a:extLst>
            </p:cNvPr>
            <p:cNvSpPr txBox="1">
              <a:spLocks noChangeArrowheads="1"/>
            </p:cNvSpPr>
            <p:nvPr/>
          </p:nvSpPr>
          <p:spPr bwMode="auto">
            <a:xfrm>
              <a:off x="4254425" y="2461082"/>
              <a:ext cx="5571115" cy="79643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50000"/>
                </a:lnSpc>
                <a:buClr>
                  <a:srgbClr val="72A900"/>
                </a:buClr>
                <a:buFont typeface="Wingdings" panose="05000000000000000000" pitchFamily="2" charset="2"/>
                <a:buChar char="l"/>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水是人类赖以生存的基本物质之一，水的污染是环境污染中主要方面之一。</a:t>
              </a:r>
            </a:p>
          </p:txBody>
        </p:sp>
        <p:sp>
          <p:nvSpPr>
            <p:cNvPr id="10" name="文本框 9">
              <a:extLst>
                <a:ext uri="{FF2B5EF4-FFF2-40B4-BE49-F238E27FC236}">
                  <a16:creationId xmlns:a16="http://schemas.microsoft.com/office/drawing/2014/main" id="{2151CAD7-C359-F977-BCA3-58CB6EE663CA}"/>
                </a:ext>
              </a:extLst>
            </p:cNvPr>
            <p:cNvSpPr txBox="1"/>
            <p:nvPr/>
          </p:nvSpPr>
          <p:spPr>
            <a:xfrm>
              <a:off x="4254425" y="3311782"/>
              <a:ext cx="5571115" cy="796436"/>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0"/>
                </a:spcAft>
                <a:buClr>
                  <a:srgbClr val="72A900"/>
                </a:buClr>
                <a:buSzTx/>
                <a:buFont typeface="Wingdings" panose="05000000000000000000" pitchFamily="2" charset="2"/>
                <a:buChar char="l"/>
                <a:tabLst/>
                <a:defRPr/>
              </a:pPr>
              <a:r>
                <a:rPr kumimoji="0" lang="zh-CN" altLang="en-US" sz="1600" i="0" u="none" strike="noStrike" kern="1200" cap="none" spc="0" normalizeH="0" baseline="0" noProof="0" dirty="0">
                  <a:ln>
                    <a:noFill/>
                  </a:ln>
                  <a:solidFill>
                    <a:schemeClr val="tx1">
                      <a:lumMod val="85000"/>
                      <a:lumOff val="1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目前我国已颁布的水质标准主要有：水环境质量标准和污染物排放标准。 </a:t>
              </a:r>
            </a:p>
          </p:txBody>
        </p:sp>
        <p:pic>
          <p:nvPicPr>
            <p:cNvPr id="13" name="图片 12">
              <a:extLst>
                <a:ext uri="{FF2B5EF4-FFF2-40B4-BE49-F238E27FC236}">
                  <a16:creationId xmlns:a16="http://schemas.microsoft.com/office/drawing/2014/main" id="{9FCEE620-66E5-73D6-3B5D-10A3810D10B2}"/>
                </a:ext>
              </a:extLst>
            </p:cNvPr>
            <p:cNvPicPr>
              <a:picLocks noChangeAspect="1"/>
            </p:cNvPicPr>
            <p:nvPr/>
          </p:nvPicPr>
          <p:blipFill>
            <a:blip r:embed="rId3">
              <a:extLst>
                <a:ext uri="{28A0092B-C50C-407E-A947-70E740481C1C}">
                  <a14:useLocalDpi xmlns:a14="http://schemas.microsoft.com/office/drawing/2010/main" val="0"/>
                </a:ext>
              </a:extLst>
            </a:blip>
            <a:srcRect l="13330" r="13330"/>
            <a:stretch/>
          </p:blipFill>
          <p:spPr>
            <a:xfrm>
              <a:off x="2620554" y="2408720"/>
              <a:ext cx="1332378" cy="1816716"/>
            </a:xfrm>
            <a:prstGeom prst="rect">
              <a:avLst/>
            </a:prstGeom>
          </p:spPr>
        </p:pic>
      </p:grpSp>
    </p:spTree>
    <p:extLst>
      <p:ext uri="{BB962C8B-B14F-4D97-AF65-F5344CB8AC3E}">
        <p14:creationId xmlns:p14="http://schemas.microsoft.com/office/powerpoint/2010/main" val="405475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a:extLst>
              <a:ext uri="{FF2B5EF4-FFF2-40B4-BE49-F238E27FC236}">
                <a16:creationId xmlns:a16="http://schemas.microsoft.com/office/drawing/2014/main" id="{D92743F7-3750-7ADA-B3B8-4B08DCDA36A5}"/>
              </a:ext>
            </a:extLst>
          </p:cNvPr>
          <p:cNvGrpSpPr/>
          <p:nvPr/>
        </p:nvGrpSpPr>
        <p:grpSpPr>
          <a:xfrm>
            <a:off x="1741713" y="1358527"/>
            <a:ext cx="4509530" cy="3203863"/>
            <a:chOff x="1741713" y="1358527"/>
            <a:chExt cx="4509530" cy="3203863"/>
          </a:xfrm>
        </p:grpSpPr>
        <p:sp>
          <p:nvSpPr>
            <p:cNvPr id="6" name="文本框 5">
              <a:extLst>
                <a:ext uri="{FF2B5EF4-FFF2-40B4-BE49-F238E27FC236}">
                  <a16:creationId xmlns:a16="http://schemas.microsoft.com/office/drawing/2014/main" id="{38A59422-5DC7-74A3-83C4-4FB1696ED409}"/>
                </a:ext>
              </a:extLst>
            </p:cNvPr>
            <p:cNvSpPr txBox="1"/>
            <p:nvPr/>
          </p:nvSpPr>
          <p:spPr>
            <a:xfrm>
              <a:off x="1741713" y="1358527"/>
              <a:ext cx="3068351" cy="369332"/>
            </a:xfrm>
            <a:prstGeom prst="rect">
              <a:avLst/>
            </a:prstGeom>
            <a:noFill/>
          </p:spPr>
          <p:txBody>
            <a:bodyPr wrap="square">
              <a:spAutoFit/>
            </a:bodyPr>
            <a:lstStyle/>
            <a:p>
              <a:r>
                <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水环境质量标准</a:t>
              </a:r>
            </a:p>
          </p:txBody>
        </p:sp>
        <p:grpSp>
          <p:nvGrpSpPr>
            <p:cNvPr id="67" name="组合 66">
              <a:extLst>
                <a:ext uri="{FF2B5EF4-FFF2-40B4-BE49-F238E27FC236}">
                  <a16:creationId xmlns:a16="http://schemas.microsoft.com/office/drawing/2014/main" id="{D772AA4D-C2BB-BE58-509A-B4E701187BAD}"/>
                </a:ext>
              </a:extLst>
            </p:cNvPr>
            <p:cNvGrpSpPr/>
            <p:nvPr/>
          </p:nvGrpSpPr>
          <p:grpSpPr>
            <a:xfrm>
              <a:off x="1860988" y="1820449"/>
              <a:ext cx="4390255" cy="2741941"/>
              <a:chOff x="1847729" y="1978972"/>
              <a:chExt cx="4390255" cy="2741941"/>
            </a:xfrm>
          </p:grpSpPr>
          <p:grpSp>
            <p:nvGrpSpPr>
              <p:cNvPr id="44" name="组合 43">
                <a:extLst>
                  <a:ext uri="{FF2B5EF4-FFF2-40B4-BE49-F238E27FC236}">
                    <a16:creationId xmlns:a16="http://schemas.microsoft.com/office/drawing/2014/main" id="{C60176C4-E302-5187-1F44-6AADD46C9F45}"/>
                  </a:ext>
                </a:extLst>
              </p:cNvPr>
              <p:cNvGrpSpPr/>
              <p:nvPr/>
            </p:nvGrpSpPr>
            <p:grpSpPr>
              <a:xfrm>
                <a:off x="1847729" y="1978972"/>
                <a:ext cx="4390255" cy="380526"/>
                <a:chOff x="1874237" y="2141173"/>
                <a:chExt cx="4390255" cy="380526"/>
              </a:xfrm>
            </p:grpSpPr>
            <p:grpSp>
              <p:nvGrpSpPr>
                <p:cNvPr id="31" name="组合 30">
                  <a:extLst>
                    <a:ext uri="{FF2B5EF4-FFF2-40B4-BE49-F238E27FC236}">
                      <a16:creationId xmlns:a16="http://schemas.microsoft.com/office/drawing/2014/main" id="{0DCBB157-E348-E3B2-5E4D-5CE7214C2259}"/>
                    </a:ext>
                  </a:extLst>
                </p:cNvPr>
                <p:cNvGrpSpPr/>
                <p:nvPr/>
              </p:nvGrpSpPr>
              <p:grpSpPr>
                <a:xfrm>
                  <a:off x="1874237" y="2141173"/>
                  <a:ext cx="4390255" cy="380526"/>
                  <a:chOff x="1874237" y="2141173"/>
                  <a:chExt cx="4390255" cy="380526"/>
                </a:xfrm>
              </p:grpSpPr>
              <p:sp>
                <p:nvSpPr>
                  <p:cNvPr id="9" name="矩形 8">
                    <a:extLst>
                      <a:ext uri="{FF2B5EF4-FFF2-40B4-BE49-F238E27FC236}">
                        <a16:creationId xmlns:a16="http://schemas.microsoft.com/office/drawing/2014/main" id="{5F058D26-41BE-810C-6929-C755E45089D8}"/>
                      </a:ext>
                    </a:extLst>
                  </p:cNvPr>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1BAB740E-E2AD-519F-AA7C-59B9B58C31C9}"/>
                      </a:ext>
                    </a:extLst>
                  </p:cNvPr>
                  <p:cNvSpPr/>
                  <p:nvPr/>
                </p:nvSpPr>
                <p:spPr>
                  <a:xfrm>
                    <a:off x="3855435" y="2141173"/>
                    <a:ext cx="2409057"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a:extLst>
                    <a:ext uri="{FF2B5EF4-FFF2-40B4-BE49-F238E27FC236}">
                      <a16:creationId xmlns:a16="http://schemas.microsoft.com/office/drawing/2014/main" id="{169134DD-ECDD-3670-F152-E530DDFBE9BA}"/>
                    </a:ext>
                  </a:extLst>
                </p:cNvPr>
                <p:cNvSpPr txBox="1"/>
                <p:nvPr/>
              </p:nvSpPr>
              <p:spPr>
                <a:xfrm>
                  <a:off x="1904763" y="2159605"/>
                  <a:ext cx="1722309" cy="338554"/>
                </a:xfrm>
                <a:prstGeom prst="rect">
                  <a:avLst/>
                </a:prstGeom>
                <a:noFill/>
              </p:spPr>
              <p:txBody>
                <a:bodyPr wrap="square">
                  <a:spAutoFit/>
                </a:bodyPr>
                <a:lstStyle/>
                <a:p>
                  <a:pPr algn="ct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3838-2002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2" name="文本框 21">
                  <a:extLst>
                    <a:ext uri="{FF2B5EF4-FFF2-40B4-BE49-F238E27FC236}">
                      <a16:creationId xmlns:a16="http://schemas.microsoft.com/office/drawing/2014/main" id="{61E8A174-84B2-1BE6-28F8-1F13971DD960}"/>
                    </a:ext>
                  </a:extLst>
                </p:cNvPr>
                <p:cNvSpPr txBox="1"/>
                <p:nvPr/>
              </p:nvSpPr>
              <p:spPr>
                <a:xfrm>
                  <a:off x="4042859" y="2158909"/>
                  <a:ext cx="2053141" cy="338554"/>
                </a:xfrm>
                <a:prstGeom prst="rect">
                  <a:avLst/>
                </a:prstGeom>
                <a:noFill/>
              </p:spPr>
              <p:txBody>
                <a:bodyPr wrap="square">
                  <a:spAutoFit/>
                </a:bodyPr>
                <a:lstStyle/>
                <a:p>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地表水环境质量标准</a:t>
                  </a:r>
                </a:p>
              </p:txBody>
            </p:sp>
          </p:grpSp>
          <p:grpSp>
            <p:nvGrpSpPr>
              <p:cNvPr id="45" name="组合 44">
                <a:extLst>
                  <a:ext uri="{FF2B5EF4-FFF2-40B4-BE49-F238E27FC236}">
                    <a16:creationId xmlns:a16="http://schemas.microsoft.com/office/drawing/2014/main" id="{D1F3860A-3E2B-A753-0554-75E5107D7970}"/>
                  </a:ext>
                </a:extLst>
              </p:cNvPr>
              <p:cNvGrpSpPr/>
              <p:nvPr/>
            </p:nvGrpSpPr>
            <p:grpSpPr>
              <a:xfrm>
                <a:off x="1847729" y="2575566"/>
                <a:ext cx="4390255" cy="380526"/>
                <a:chOff x="1871397" y="2828175"/>
                <a:chExt cx="4390255" cy="380526"/>
              </a:xfrm>
            </p:grpSpPr>
            <p:grpSp>
              <p:nvGrpSpPr>
                <p:cNvPr id="32" name="组合 31">
                  <a:extLst>
                    <a:ext uri="{FF2B5EF4-FFF2-40B4-BE49-F238E27FC236}">
                      <a16:creationId xmlns:a16="http://schemas.microsoft.com/office/drawing/2014/main" id="{5E0F5FDF-C8F5-2E75-AF6E-859A1F4ACE07}"/>
                    </a:ext>
                  </a:extLst>
                </p:cNvPr>
                <p:cNvGrpSpPr/>
                <p:nvPr/>
              </p:nvGrpSpPr>
              <p:grpSpPr>
                <a:xfrm>
                  <a:off x="1871397" y="2828175"/>
                  <a:ext cx="4390255" cy="380526"/>
                  <a:chOff x="1874237" y="2141173"/>
                  <a:chExt cx="4390255" cy="380526"/>
                </a:xfrm>
              </p:grpSpPr>
              <p:sp>
                <p:nvSpPr>
                  <p:cNvPr id="33" name="矩形 32">
                    <a:extLst>
                      <a:ext uri="{FF2B5EF4-FFF2-40B4-BE49-F238E27FC236}">
                        <a16:creationId xmlns:a16="http://schemas.microsoft.com/office/drawing/2014/main" id="{A845798A-46D1-F3E7-33A0-E0BD60E1C0A8}"/>
                      </a:ext>
                    </a:extLst>
                  </p:cNvPr>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a:extLst>
                      <a:ext uri="{FF2B5EF4-FFF2-40B4-BE49-F238E27FC236}">
                        <a16:creationId xmlns:a16="http://schemas.microsoft.com/office/drawing/2014/main" id="{15D667E4-A81A-27E2-38E3-E58F79961A57}"/>
                      </a:ext>
                    </a:extLst>
                  </p:cNvPr>
                  <p:cNvSpPr/>
                  <p:nvPr/>
                </p:nvSpPr>
                <p:spPr>
                  <a:xfrm>
                    <a:off x="3855435" y="2141173"/>
                    <a:ext cx="2409057"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a:extLst>
                    <a:ext uri="{FF2B5EF4-FFF2-40B4-BE49-F238E27FC236}">
                      <a16:creationId xmlns:a16="http://schemas.microsoft.com/office/drawing/2014/main" id="{7D98C6BD-1935-4FCD-395F-3E51ED47623B}"/>
                    </a:ext>
                  </a:extLst>
                </p:cNvPr>
                <p:cNvSpPr txBox="1"/>
                <p:nvPr/>
              </p:nvSpPr>
              <p:spPr>
                <a:xfrm>
                  <a:off x="1882046" y="2854473"/>
                  <a:ext cx="1722309" cy="338554"/>
                </a:xfrm>
                <a:prstGeom prst="rect">
                  <a:avLst/>
                </a:prstGeom>
                <a:noFill/>
              </p:spPr>
              <p:txBody>
                <a:bodyPr wrap="square">
                  <a:spAutoFit/>
                </a:bodyPr>
                <a:lstStyle/>
                <a:p>
                  <a:pPr algn="ct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3097-1997</a:t>
                  </a: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p>
              </p:txBody>
            </p:sp>
            <p:sp>
              <p:nvSpPr>
                <p:cNvPr id="24" name="文本框 23">
                  <a:extLst>
                    <a:ext uri="{FF2B5EF4-FFF2-40B4-BE49-F238E27FC236}">
                      <a16:creationId xmlns:a16="http://schemas.microsoft.com/office/drawing/2014/main" id="{740057BB-AEDA-4DDC-C6AC-66464207AE15}"/>
                    </a:ext>
                  </a:extLst>
                </p:cNvPr>
                <p:cNvSpPr txBox="1"/>
                <p:nvPr/>
              </p:nvSpPr>
              <p:spPr>
                <a:xfrm>
                  <a:off x="4042859" y="2860092"/>
                  <a:ext cx="1988773" cy="338554"/>
                </a:xfrm>
                <a:prstGeom prst="rect">
                  <a:avLst/>
                </a:prstGeom>
                <a:noFill/>
              </p:spPr>
              <p:txBody>
                <a:bodyPr wrap="square">
                  <a:spAutoFit/>
                </a:bodyPr>
                <a:lstStyle/>
                <a:p>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海水水质标准</a:t>
                  </a:r>
                </a:p>
              </p:txBody>
            </p:sp>
          </p:grpSp>
          <p:grpSp>
            <p:nvGrpSpPr>
              <p:cNvPr id="46" name="组合 45">
                <a:extLst>
                  <a:ext uri="{FF2B5EF4-FFF2-40B4-BE49-F238E27FC236}">
                    <a16:creationId xmlns:a16="http://schemas.microsoft.com/office/drawing/2014/main" id="{A4D15CA9-146C-513A-9CC3-1F708E8E7BF0}"/>
                  </a:ext>
                </a:extLst>
              </p:cNvPr>
              <p:cNvGrpSpPr/>
              <p:nvPr/>
            </p:nvGrpSpPr>
            <p:grpSpPr>
              <a:xfrm>
                <a:off x="1847729" y="3172160"/>
                <a:ext cx="4390255" cy="380526"/>
                <a:chOff x="1871397" y="3463737"/>
                <a:chExt cx="4390255" cy="380526"/>
              </a:xfrm>
            </p:grpSpPr>
            <p:grpSp>
              <p:nvGrpSpPr>
                <p:cNvPr id="35" name="组合 34">
                  <a:extLst>
                    <a:ext uri="{FF2B5EF4-FFF2-40B4-BE49-F238E27FC236}">
                      <a16:creationId xmlns:a16="http://schemas.microsoft.com/office/drawing/2014/main" id="{622C28D7-AE26-0E78-C4A8-629C80655A8B}"/>
                    </a:ext>
                  </a:extLst>
                </p:cNvPr>
                <p:cNvGrpSpPr/>
                <p:nvPr/>
              </p:nvGrpSpPr>
              <p:grpSpPr>
                <a:xfrm>
                  <a:off x="1871397" y="3463737"/>
                  <a:ext cx="4390255" cy="380526"/>
                  <a:chOff x="1874237" y="2141173"/>
                  <a:chExt cx="4390255" cy="380526"/>
                </a:xfrm>
              </p:grpSpPr>
              <p:sp>
                <p:nvSpPr>
                  <p:cNvPr id="36" name="矩形 35">
                    <a:extLst>
                      <a:ext uri="{FF2B5EF4-FFF2-40B4-BE49-F238E27FC236}">
                        <a16:creationId xmlns:a16="http://schemas.microsoft.com/office/drawing/2014/main" id="{0AACCEEE-375C-18B8-3CB3-3930C8E6C967}"/>
                      </a:ext>
                    </a:extLst>
                  </p:cNvPr>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a16="http://schemas.microsoft.com/office/drawing/2014/main" id="{FE5AB58B-09DA-9DFA-593D-ABC0128FD5DE}"/>
                      </a:ext>
                    </a:extLst>
                  </p:cNvPr>
                  <p:cNvSpPr/>
                  <p:nvPr/>
                </p:nvSpPr>
                <p:spPr>
                  <a:xfrm>
                    <a:off x="3855435" y="2141173"/>
                    <a:ext cx="2409057"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a:extLst>
                    <a:ext uri="{FF2B5EF4-FFF2-40B4-BE49-F238E27FC236}">
                      <a16:creationId xmlns:a16="http://schemas.microsoft.com/office/drawing/2014/main" id="{7F3DD25D-CC9A-7B5B-5C35-8D57F3FE5B7C}"/>
                    </a:ext>
                  </a:extLst>
                </p:cNvPr>
                <p:cNvSpPr txBox="1"/>
                <p:nvPr/>
              </p:nvSpPr>
              <p:spPr>
                <a:xfrm>
                  <a:off x="1901923" y="3482862"/>
                  <a:ext cx="1722309" cy="338554"/>
                </a:xfrm>
                <a:prstGeom prst="rect">
                  <a:avLst/>
                </a:prstGeom>
                <a:noFill/>
              </p:spPr>
              <p:txBody>
                <a:bodyPr wrap="square">
                  <a:spAutoFit/>
                </a:bodyPr>
                <a:lstStyle/>
                <a:p>
                  <a:pPr algn="ct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GB/T 14848-93</a:t>
                  </a: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p>
              </p:txBody>
            </p:sp>
            <p:sp>
              <p:nvSpPr>
                <p:cNvPr id="26" name="文本框 25">
                  <a:extLst>
                    <a:ext uri="{FF2B5EF4-FFF2-40B4-BE49-F238E27FC236}">
                      <a16:creationId xmlns:a16="http://schemas.microsoft.com/office/drawing/2014/main" id="{50BB5FBD-99DB-D914-28A0-13E17D33694A}"/>
                    </a:ext>
                  </a:extLst>
                </p:cNvPr>
                <p:cNvSpPr txBox="1"/>
                <p:nvPr/>
              </p:nvSpPr>
              <p:spPr>
                <a:xfrm>
                  <a:off x="4042859" y="3497865"/>
                  <a:ext cx="1829747" cy="338554"/>
                </a:xfrm>
                <a:prstGeom prst="rect">
                  <a:avLst/>
                </a:prstGeom>
                <a:noFill/>
              </p:spPr>
              <p:txBody>
                <a:bodyPr wrap="square">
                  <a:spAutoFit/>
                </a:bodyPr>
                <a:lstStyle/>
                <a:p>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地下水质量标准</a:t>
                  </a:r>
                </a:p>
              </p:txBody>
            </p:sp>
          </p:grpSp>
          <p:grpSp>
            <p:nvGrpSpPr>
              <p:cNvPr id="47" name="组合 46">
                <a:extLst>
                  <a:ext uri="{FF2B5EF4-FFF2-40B4-BE49-F238E27FC236}">
                    <a16:creationId xmlns:a16="http://schemas.microsoft.com/office/drawing/2014/main" id="{F77AA769-58BF-C146-5BFD-CCF36233949D}"/>
                  </a:ext>
                </a:extLst>
              </p:cNvPr>
              <p:cNvGrpSpPr/>
              <p:nvPr/>
            </p:nvGrpSpPr>
            <p:grpSpPr>
              <a:xfrm>
                <a:off x="1847729" y="3768754"/>
                <a:ext cx="4390255" cy="380526"/>
                <a:chOff x="1871397" y="4203147"/>
                <a:chExt cx="4390255" cy="380526"/>
              </a:xfrm>
            </p:grpSpPr>
            <p:grpSp>
              <p:nvGrpSpPr>
                <p:cNvPr id="38" name="组合 37">
                  <a:extLst>
                    <a:ext uri="{FF2B5EF4-FFF2-40B4-BE49-F238E27FC236}">
                      <a16:creationId xmlns:a16="http://schemas.microsoft.com/office/drawing/2014/main" id="{B3514D9D-DCA8-954C-F67D-B7457B675DDD}"/>
                    </a:ext>
                  </a:extLst>
                </p:cNvPr>
                <p:cNvGrpSpPr/>
                <p:nvPr/>
              </p:nvGrpSpPr>
              <p:grpSpPr>
                <a:xfrm>
                  <a:off x="1871397" y="4203147"/>
                  <a:ext cx="4390255" cy="380526"/>
                  <a:chOff x="1874237" y="2141173"/>
                  <a:chExt cx="4390255" cy="380526"/>
                </a:xfrm>
              </p:grpSpPr>
              <p:sp>
                <p:nvSpPr>
                  <p:cNvPr id="39" name="矩形 38">
                    <a:extLst>
                      <a:ext uri="{FF2B5EF4-FFF2-40B4-BE49-F238E27FC236}">
                        <a16:creationId xmlns:a16="http://schemas.microsoft.com/office/drawing/2014/main" id="{1ED0C830-E07F-9E91-4FFD-24D561E47866}"/>
                      </a:ext>
                    </a:extLst>
                  </p:cNvPr>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a:extLst>
                      <a:ext uri="{FF2B5EF4-FFF2-40B4-BE49-F238E27FC236}">
                        <a16:creationId xmlns:a16="http://schemas.microsoft.com/office/drawing/2014/main" id="{C82E654C-02EA-0272-3989-48F064B505EF}"/>
                      </a:ext>
                    </a:extLst>
                  </p:cNvPr>
                  <p:cNvSpPr/>
                  <p:nvPr/>
                </p:nvSpPr>
                <p:spPr>
                  <a:xfrm>
                    <a:off x="3855435" y="2141173"/>
                    <a:ext cx="2409057"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a:extLst>
                    <a:ext uri="{FF2B5EF4-FFF2-40B4-BE49-F238E27FC236}">
                      <a16:creationId xmlns:a16="http://schemas.microsoft.com/office/drawing/2014/main" id="{2843EE5B-DFC5-80E3-4D21-924739A9E57B}"/>
                    </a:ext>
                  </a:extLst>
                </p:cNvPr>
                <p:cNvSpPr txBox="1"/>
                <p:nvPr/>
              </p:nvSpPr>
              <p:spPr>
                <a:xfrm>
                  <a:off x="1932451" y="4226183"/>
                  <a:ext cx="1722309" cy="338554"/>
                </a:xfrm>
                <a:prstGeom prst="rect">
                  <a:avLst/>
                </a:prstGeom>
                <a:noFill/>
              </p:spPr>
              <p:txBody>
                <a:bodyPr wrap="square">
                  <a:spAutoFit/>
                </a:bodyPr>
                <a:lstStyle/>
                <a:p>
                  <a:pPr algn="ct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5084-92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8" name="文本框 27">
                  <a:extLst>
                    <a:ext uri="{FF2B5EF4-FFF2-40B4-BE49-F238E27FC236}">
                      <a16:creationId xmlns:a16="http://schemas.microsoft.com/office/drawing/2014/main" id="{73824C68-FC98-0B18-9407-3411354AA182}"/>
                    </a:ext>
                  </a:extLst>
                </p:cNvPr>
                <p:cNvSpPr txBox="1"/>
                <p:nvPr/>
              </p:nvSpPr>
              <p:spPr>
                <a:xfrm>
                  <a:off x="4042859" y="4213853"/>
                  <a:ext cx="1926300" cy="338554"/>
                </a:xfrm>
                <a:prstGeom prst="rect">
                  <a:avLst/>
                </a:prstGeom>
                <a:noFill/>
              </p:spPr>
              <p:txBody>
                <a:bodyPr wrap="square">
                  <a:spAutoFit/>
                </a:bodyPr>
                <a:lstStyle/>
                <a:p>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农田灌溉水质标准</a:t>
                  </a:r>
                </a:p>
              </p:txBody>
            </p:sp>
          </p:grpSp>
          <p:grpSp>
            <p:nvGrpSpPr>
              <p:cNvPr id="48" name="组合 47">
                <a:extLst>
                  <a:ext uri="{FF2B5EF4-FFF2-40B4-BE49-F238E27FC236}">
                    <a16:creationId xmlns:a16="http://schemas.microsoft.com/office/drawing/2014/main" id="{8BACD849-63CD-D274-EAEB-ADCAD0DB1C38}"/>
                  </a:ext>
                </a:extLst>
              </p:cNvPr>
              <p:cNvGrpSpPr/>
              <p:nvPr/>
            </p:nvGrpSpPr>
            <p:grpSpPr>
              <a:xfrm>
                <a:off x="1847729" y="4340387"/>
                <a:ext cx="4390255" cy="380526"/>
                <a:chOff x="1871397" y="5089805"/>
                <a:chExt cx="4390255" cy="380526"/>
              </a:xfrm>
            </p:grpSpPr>
            <p:grpSp>
              <p:nvGrpSpPr>
                <p:cNvPr id="41" name="组合 40">
                  <a:extLst>
                    <a:ext uri="{FF2B5EF4-FFF2-40B4-BE49-F238E27FC236}">
                      <a16:creationId xmlns:a16="http://schemas.microsoft.com/office/drawing/2014/main" id="{A2EB450A-5C80-1D4C-A75E-EE9C59746584}"/>
                    </a:ext>
                  </a:extLst>
                </p:cNvPr>
                <p:cNvGrpSpPr/>
                <p:nvPr/>
              </p:nvGrpSpPr>
              <p:grpSpPr>
                <a:xfrm>
                  <a:off x="1871397" y="5089805"/>
                  <a:ext cx="4390255" cy="380526"/>
                  <a:chOff x="1874237" y="2141173"/>
                  <a:chExt cx="4390255" cy="380526"/>
                </a:xfrm>
              </p:grpSpPr>
              <p:sp>
                <p:nvSpPr>
                  <p:cNvPr id="42" name="矩形 41">
                    <a:extLst>
                      <a:ext uri="{FF2B5EF4-FFF2-40B4-BE49-F238E27FC236}">
                        <a16:creationId xmlns:a16="http://schemas.microsoft.com/office/drawing/2014/main" id="{4425779D-84A8-CA61-5EC9-30217912CE0C}"/>
                      </a:ext>
                    </a:extLst>
                  </p:cNvPr>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a:extLst>
                      <a:ext uri="{FF2B5EF4-FFF2-40B4-BE49-F238E27FC236}">
                        <a16:creationId xmlns:a16="http://schemas.microsoft.com/office/drawing/2014/main" id="{D3888E3C-7BEF-65B1-1F17-569CC438FC1D}"/>
                      </a:ext>
                    </a:extLst>
                  </p:cNvPr>
                  <p:cNvSpPr/>
                  <p:nvPr/>
                </p:nvSpPr>
                <p:spPr>
                  <a:xfrm>
                    <a:off x="3855435" y="2141173"/>
                    <a:ext cx="2409057"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a:extLst>
                    <a:ext uri="{FF2B5EF4-FFF2-40B4-BE49-F238E27FC236}">
                      <a16:creationId xmlns:a16="http://schemas.microsoft.com/office/drawing/2014/main" id="{42577402-1CE6-9FBE-F102-10CAB1EA3529}"/>
                    </a:ext>
                  </a:extLst>
                </p:cNvPr>
                <p:cNvSpPr txBox="1"/>
                <p:nvPr/>
              </p:nvSpPr>
              <p:spPr>
                <a:xfrm>
                  <a:off x="1901922" y="5110791"/>
                  <a:ext cx="1722309" cy="338554"/>
                </a:xfrm>
                <a:prstGeom prst="rect">
                  <a:avLst/>
                </a:prstGeom>
                <a:noFill/>
              </p:spPr>
              <p:txBody>
                <a:bodyPr wrap="square">
                  <a:spAutoFit/>
                </a:bodyPr>
                <a:lstStyle/>
                <a:p>
                  <a:pPr algn="ct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11607-89</a:t>
                  </a: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p>
              </p:txBody>
            </p:sp>
            <p:sp>
              <p:nvSpPr>
                <p:cNvPr id="30" name="文本框 29">
                  <a:extLst>
                    <a:ext uri="{FF2B5EF4-FFF2-40B4-BE49-F238E27FC236}">
                      <a16:creationId xmlns:a16="http://schemas.microsoft.com/office/drawing/2014/main" id="{F8857E6C-8BE7-6788-B73C-EDF050CD8338}"/>
                    </a:ext>
                  </a:extLst>
                </p:cNvPr>
                <p:cNvSpPr txBox="1"/>
                <p:nvPr/>
              </p:nvSpPr>
              <p:spPr>
                <a:xfrm>
                  <a:off x="4042857" y="5118395"/>
                  <a:ext cx="1534415" cy="338554"/>
                </a:xfrm>
                <a:prstGeom prst="rect">
                  <a:avLst/>
                </a:prstGeom>
                <a:noFill/>
              </p:spPr>
              <p:txBody>
                <a:bodyPr wrap="square">
                  <a:spAutoFit/>
                </a:bodyPr>
                <a:lstStyle/>
                <a:p>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渔业水质标准</a:t>
                  </a:r>
                </a:p>
              </p:txBody>
            </p:sp>
          </p:grpSp>
        </p:grpSp>
      </p:grpSp>
      <p:grpSp>
        <p:nvGrpSpPr>
          <p:cNvPr id="69" name="组合 68">
            <a:extLst>
              <a:ext uri="{FF2B5EF4-FFF2-40B4-BE49-F238E27FC236}">
                <a16:creationId xmlns:a16="http://schemas.microsoft.com/office/drawing/2014/main" id="{8305E23F-A83F-9F45-635D-65E9C45BAA22}"/>
              </a:ext>
            </a:extLst>
          </p:cNvPr>
          <p:cNvGrpSpPr/>
          <p:nvPr/>
        </p:nvGrpSpPr>
        <p:grpSpPr>
          <a:xfrm>
            <a:off x="1684918" y="4868141"/>
            <a:ext cx="5860302" cy="1413335"/>
            <a:chOff x="1684918" y="4868141"/>
            <a:chExt cx="5860302" cy="1413335"/>
          </a:xfrm>
        </p:grpSpPr>
        <p:sp>
          <p:nvSpPr>
            <p:cNvPr id="8" name="文本框 7">
              <a:extLst>
                <a:ext uri="{FF2B5EF4-FFF2-40B4-BE49-F238E27FC236}">
                  <a16:creationId xmlns:a16="http://schemas.microsoft.com/office/drawing/2014/main" id="{E937E95A-518A-BAF9-12BE-25CFCCFCFB3B}"/>
                </a:ext>
              </a:extLst>
            </p:cNvPr>
            <p:cNvSpPr txBox="1"/>
            <p:nvPr/>
          </p:nvSpPr>
          <p:spPr>
            <a:xfrm>
              <a:off x="1684918" y="4868141"/>
              <a:ext cx="3068351" cy="369332"/>
            </a:xfrm>
            <a:prstGeom prst="rect">
              <a:avLst/>
            </a:prstGeom>
            <a:noFill/>
          </p:spPr>
          <p:txBody>
            <a:bodyPr wrap="square">
              <a:spAutoFit/>
            </a:bodyPr>
            <a:lstStyle/>
            <a:p>
              <a:pPr>
                <a:spcBef>
                  <a:spcPct val="50000"/>
                </a:spcBef>
              </a:pPr>
              <a:r>
                <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水污染物排放标准</a:t>
              </a:r>
              <a:r>
                <a:rPr lang="en-US" altLang="zh-CN"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:37</a:t>
              </a:r>
              <a:r>
                <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种</a:t>
              </a:r>
            </a:p>
          </p:txBody>
        </p:sp>
        <p:grpSp>
          <p:nvGrpSpPr>
            <p:cNvPr id="66" name="组合 65">
              <a:extLst>
                <a:ext uri="{FF2B5EF4-FFF2-40B4-BE49-F238E27FC236}">
                  <a16:creationId xmlns:a16="http://schemas.microsoft.com/office/drawing/2014/main" id="{6617D6B3-37B0-D08A-12D3-5CEBD9B741F6}"/>
                </a:ext>
              </a:extLst>
            </p:cNvPr>
            <p:cNvGrpSpPr/>
            <p:nvPr/>
          </p:nvGrpSpPr>
          <p:grpSpPr>
            <a:xfrm>
              <a:off x="1815547" y="5353893"/>
              <a:ext cx="5729673" cy="927583"/>
              <a:chOff x="2664631" y="5152566"/>
              <a:chExt cx="5729673" cy="927583"/>
            </a:xfrm>
          </p:grpSpPr>
          <p:grpSp>
            <p:nvGrpSpPr>
              <p:cNvPr id="50" name="组合 49">
                <a:extLst>
                  <a:ext uri="{FF2B5EF4-FFF2-40B4-BE49-F238E27FC236}">
                    <a16:creationId xmlns:a16="http://schemas.microsoft.com/office/drawing/2014/main" id="{652016FA-E60D-56BD-E0D5-4792DC14E6B1}"/>
                  </a:ext>
                </a:extLst>
              </p:cNvPr>
              <p:cNvGrpSpPr/>
              <p:nvPr/>
            </p:nvGrpSpPr>
            <p:grpSpPr>
              <a:xfrm>
                <a:off x="2664631" y="5152566"/>
                <a:ext cx="5729673" cy="380526"/>
                <a:chOff x="1874237" y="2141173"/>
                <a:chExt cx="4747938" cy="380526"/>
              </a:xfrm>
            </p:grpSpPr>
            <p:sp>
              <p:nvSpPr>
                <p:cNvPr id="53" name="矩形 52">
                  <a:extLst>
                    <a:ext uri="{FF2B5EF4-FFF2-40B4-BE49-F238E27FC236}">
                      <a16:creationId xmlns:a16="http://schemas.microsoft.com/office/drawing/2014/main" id="{5889A805-D643-A4CE-48A2-A4AF46ABF2FF}"/>
                    </a:ext>
                  </a:extLst>
                </p:cNvPr>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a:extLst>
                    <a:ext uri="{FF2B5EF4-FFF2-40B4-BE49-F238E27FC236}">
                      <a16:creationId xmlns:a16="http://schemas.microsoft.com/office/drawing/2014/main" id="{8E6F1F7C-6C72-7796-B13B-FA6FF5EDEFC1}"/>
                    </a:ext>
                  </a:extLst>
                </p:cNvPr>
                <p:cNvSpPr/>
                <p:nvPr/>
              </p:nvSpPr>
              <p:spPr>
                <a:xfrm>
                  <a:off x="3855434" y="2141173"/>
                  <a:ext cx="2766741"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文本框 55">
                <a:extLst>
                  <a:ext uri="{FF2B5EF4-FFF2-40B4-BE49-F238E27FC236}">
                    <a16:creationId xmlns:a16="http://schemas.microsoft.com/office/drawing/2014/main" id="{90928972-E306-DACB-7169-AF71B48AD91E}"/>
                  </a:ext>
                </a:extLst>
              </p:cNvPr>
              <p:cNvSpPr txBox="1"/>
              <p:nvPr/>
            </p:nvSpPr>
            <p:spPr>
              <a:xfrm>
                <a:off x="2879531" y="5162858"/>
                <a:ext cx="1722309" cy="369332"/>
              </a:xfrm>
              <a:prstGeom prst="rect">
                <a:avLst/>
              </a:prstGeom>
              <a:noFill/>
            </p:spPr>
            <p:txBody>
              <a:bodyPr wrap="square">
                <a:spAutoFit/>
              </a:bodyPr>
              <a:lstStyle/>
              <a:p>
                <a:r>
                  <a:rPr lang="en-US" altLang="zh-CN" sz="18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8978-1996</a:t>
                </a:r>
                <a:r>
                  <a:rPr lang="zh-CN" altLang="en-US" sz="18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59" name="组合 58">
                <a:extLst>
                  <a:ext uri="{FF2B5EF4-FFF2-40B4-BE49-F238E27FC236}">
                    <a16:creationId xmlns:a16="http://schemas.microsoft.com/office/drawing/2014/main" id="{598A7F65-4320-1EF9-39FE-F9EA4998EDA0}"/>
                  </a:ext>
                </a:extLst>
              </p:cNvPr>
              <p:cNvGrpSpPr/>
              <p:nvPr/>
            </p:nvGrpSpPr>
            <p:grpSpPr>
              <a:xfrm>
                <a:off x="2664631" y="5686760"/>
                <a:ext cx="5729672" cy="380526"/>
                <a:chOff x="1874237" y="2141173"/>
                <a:chExt cx="4747937" cy="380526"/>
              </a:xfrm>
            </p:grpSpPr>
            <p:sp>
              <p:nvSpPr>
                <p:cNvPr id="60" name="矩形 59">
                  <a:extLst>
                    <a:ext uri="{FF2B5EF4-FFF2-40B4-BE49-F238E27FC236}">
                      <a16:creationId xmlns:a16="http://schemas.microsoft.com/office/drawing/2014/main" id="{327FFE3C-23B6-B06A-64CC-B66CA913395F}"/>
                    </a:ext>
                  </a:extLst>
                </p:cNvPr>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a:extLst>
                    <a:ext uri="{FF2B5EF4-FFF2-40B4-BE49-F238E27FC236}">
                      <a16:creationId xmlns:a16="http://schemas.microsoft.com/office/drawing/2014/main" id="{134B2ACC-7774-5725-FF06-4C03F28AADFB}"/>
                    </a:ext>
                  </a:extLst>
                </p:cNvPr>
                <p:cNvSpPr/>
                <p:nvPr/>
              </p:nvSpPr>
              <p:spPr>
                <a:xfrm>
                  <a:off x="3855434" y="2141173"/>
                  <a:ext cx="2766740"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7">
                <a:extLst>
                  <a:ext uri="{FF2B5EF4-FFF2-40B4-BE49-F238E27FC236}">
                    <a16:creationId xmlns:a16="http://schemas.microsoft.com/office/drawing/2014/main" id="{8051ED79-A2ED-4465-058D-FEDE4624D76A}"/>
                  </a:ext>
                </a:extLst>
              </p:cNvPr>
              <p:cNvSpPr txBox="1"/>
              <p:nvPr/>
            </p:nvSpPr>
            <p:spPr>
              <a:xfrm>
                <a:off x="2802385" y="5710817"/>
                <a:ext cx="1876599" cy="369332"/>
              </a:xfrm>
              <a:prstGeom prst="rect">
                <a:avLst/>
              </a:prstGeom>
              <a:noFill/>
            </p:spPr>
            <p:txBody>
              <a:bodyPr wrap="square">
                <a:spAutoFit/>
              </a:bodyPr>
              <a:lstStyle/>
              <a:p>
                <a:r>
                  <a:rPr lang="en-US" altLang="zh-CN" sz="18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18918-2002 </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3" name="文本框 62">
                <a:extLst>
                  <a:ext uri="{FF2B5EF4-FFF2-40B4-BE49-F238E27FC236}">
                    <a16:creationId xmlns:a16="http://schemas.microsoft.com/office/drawing/2014/main" id="{EF83FEDB-6FAC-7D32-0E95-11B51F9208C5}"/>
                  </a:ext>
                </a:extLst>
              </p:cNvPr>
              <p:cNvSpPr txBox="1"/>
              <p:nvPr/>
            </p:nvSpPr>
            <p:spPr>
              <a:xfrm>
                <a:off x="4922239" y="5176787"/>
                <a:ext cx="2453022" cy="338554"/>
              </a:xfrm>
              <a:prstGeom prst="rect">
                <a:avLst/>
              </a:prstGeom>
              <a:noFill/>
            </p:spPr>
            <p:txBody>
              <a:bodyPr wrap="square">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污水综合排放标准</a:t>
                </a:r>
              </a:p>
            </p:txBody>
          </p:sp>
          <p:sp>
            <p:nvSpPr>
              <p:cNvPr id="65" name="文本框 64">
                <a:extLst>
                  <a:ext uri="{FF2B5EF4-FFF2-40B4-BE49-F238E27FC236}">
                    <a16:creationId xmlns:a16="http://schemas.microsoft.com/office/drawing/2014/main" id="{DDE1FC71-A122-B78E-0257-50FEF2287624}"/>
                  </a:ext>
                </a:extLst>
              </p:cNvPr>
              <p:cNvSpPr txBox="1"/>
              <p:nvPr/>
            </p:nvSpPr>
            <p:spPr>
              <a:xfrm>
                <a:off x="5225667" y="5717894"/>
                <a:ext cx="3020973" cy="338554"/>
              </a:xfrm>
              <a:prstGeom prst="rect">
                <a:avLst/>
              </a:prstGeom>
              <a:noFill/>
            </p:spPr>
            <p:txBody>
              <a:bodyPr wrap="square">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城镇污水处理厂污染物排放标准</a:t>
                </a:r>
              </a:p>
            </p:txBody>
          </p:sp>
        </p:grpSp>
      </p:grpSp>
      <p:grpSp>
        <p:nvGrpSpPr>
          <p:cNvPr id="89" name="组合 88">
            <a:extLst>
              <a:ext uri="{FF2B5EF4-FFF2-40B4-BE49-F238E27FC236}">
                <a16:creationId xmlns:a16="http://schemas.microsoft.com/office/drawing/2014/main" id="{785284E3-8D06-AB09-5722-8D7512576FBA}"/>
              </a:ext>
            </a:extLst>
          </p:cNvPr>
          <p:cNvGrpSpPr/>
          <p:nvPr/>
        </p:nvGrpSpPr>
        <p:grpSpPr>
          <a:xfrm>
            <a:off x="8334936" y="2026526"/>
            <a:ext cx="2317759" cy="3327367"/>
            <a:chOff x="8266782" y="1697081"/>
            <a:chExt cx="2317759" cy="3327367"/>
          </a:xfrm>
        </p:grpSpPr>
        <p:sp>
          <p:nvSpPr>
            <p:cNvPr id="73" name="文本框 72">
              <a:extLst>
                <a:ext uri="{FF2B5EF4-FFF2-40B4-BE49-F238E27FC236}">
                  <a16:creationId xmlns:a16="http://schemas.microsoft.com/office/drawing/2014/main" id="{A85F8DC4-4FF1-A674-30EA-30447F38E486}"/>
                </a:ext>
              </a:extLst>
            </p:cNvPr>
            <p:cNvSpPr txBox="1"/>
            <p:nvPr/>
          </p:nvSpPr>
          <p:spPr>
            <a:xfrm>
              <a:off x="8266782" y="1697081"/>
              <a:ext cx="2240300"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环境保护部首页</a:t>
              </a:r>
            </a:p>
          </p:txBody>
        </p:sp>
        <p:sp>
          <p:nvSpPr>
            <p:cNvPr id="75" name="文本框 74">
              <a:extLst>
                <a:ext uri="{FF2B5EF4-FFF2-40B4-BE49-F238E27FC236}">
                  <a16:creationId xmlns:a16="http://schemas.microsoft.com/office/drawing/2014/main" id="{303851D0-B7D4-8166-D3F7-E71808F0E98F}"/>
                </a:ext>
              </a:extLst>
            </p:cNvPr>
            <p:cNvSpPr txBox="1"/>
            <p:nvPr/>
          </p:nvSpPr>
          <p:spPr>
            <a:xfrm>
              <a:off x="8266782" y="2306691"/>
              <a:ext cx="2240300"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科技标准</a:t>
              </a:r>
            </a:p>
          </p:txBody>
        </p:sp>
        <p:sp>
          <p:nvSpPr>
            <p:cNvPr id="77" name="文本框 76">
              <a:extLst>
                <a:ext uri="{FF2B5EF4-FFF2-40B4-BE49-F238E27FC236}">
                  <a16:creationId xmlns:a16="http://schemas.microsoft.com/office/drawing/2014/main" id="{94B1EFDD-2EEB-ED53-5CD9-374E92118F19}"/>
                </a:ext>
              </a:extLst>
            </p:cNvPr>
            <p:cNvSpPr txBox="1"/>
            <p:nvPr/>
          </p:nvSpPr>
          <p:spPr>
            <a:xfrm>
              <a:off x="8311953" y="2886866"/>
              <a:ext cx="2240300"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环境保护标准</a:t>
              </a:r>
            </a:p>
          </p:txBody>
        </p:sp>
        <p:sp>
          <p:nvSpPr>
            <p:cNvPr id="79" name="文本框 78">
              <a:extLst>
                <a:ext uri="{FF2B5EF4-FFF2-40B4-BE49-F238E27FC236}">
                  <a16:creationId xmlns:a16="http://schemas.microsoft.com/office/drawing/2014/main" id="{6640C1DD-3BC7-F3E3-3D01-752492EF709A}"/>
                </a:ext>
              </a:extLst>
            </p:cNvPr>
            <p:cNvSpPr txBox="1"/>
            <p:nvPr/>
          </p:nvSpPr>
          <p:spPr>
            <a:xfrm>
              <a:off x="8266782" y="3466964"/>
              <a:ext cx="2251757"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标准文本</a:t>
              </a:r>
            </a:p>
          </p:txBody>
        </p:sp>
        <p:sp>
          <p:nvSpPr>
            <p:cNvPr id="81" name="文本框 80">
              <a:extLst>
                <a:ext uri="{FF2B5EF4-FFF2-40B4-BE49-F238E27FC236}">
                  <a16:creationId xmlns:a16="http://schemas.microsoft.com/office/drawing/2014/main" id="{1F8FAAC6-DD9E-C8A1-7D7E-815B63649321}"/>
                </a:ext>
              </a:extLst>
            </p:cNvPr>
            <p:cNvSpPr txBox="1"/>
            <p:nvPr/>
          </p:nvSpPr>
          <p:spPr>
            <a:xfrm>
              <a:off x="8311953" y="4076651"/>
              <a:ext cx="2272588" cy="338554"/>
            </a:xfrm>
            <a:prstGeom prst="rect">
              <a:avLst/>
            </a:prstGeom>
            <a:noFill/>
          </p:spPr>
          <p:txBody>
            <a:bodyPr wrap="square">
              <a:spAutoFit/>
            </a:bodyPr>
            <a:lstStyle/>
            <a:p>
              <a:pPr algn="ctr"/>
              <a:r>
                <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水环境保护标准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83" name="文本框 82">
              <a:extLst>
                <a:ext uri="{FF2B5EF4-FFF2-40B4-BE49-F238E27FC236}">
                  <a16:creationId xmlns:a16="http://schemas.microsoft.com/office/drawing/2014/main" id="{120266E5-3AF6-88A3-C06D-C5A335A3FD3D}"/>
                </a:ext>
              </a:extLst>
            </p:cNvPr>
            <p:cNvSpPr txBox="1"/>
            <p:nvPr/>
          </p:nvSpPr>
          <p:spPr>
            <a:xfrm>
              <a:off x="8311953" y="4685894"/>
              <a:ext cx="2272588" cy="338554"/>
            </a:xfrm>
            <a:prstGeom prst="rect">
              <a:avLst/>
            </a:prstGeom>
            <a:noFill/>
          </p:spPr>
          <p:txBody>
            <a:bodyPr wrap="square">
              <a:spAutoFit/>
            </a:bodyPr>
            <a:lstStyle/>
            <a:p>
              <a:pPr algn="ctr"/>
              <a:r>
                <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水环境质量标准 </a:t>
              </a:r>
            </a:p>
          </p:txBody>
        </p:sp>
        <p:sp>
          <p:nvSpPr>
            <p:cNvPr id="84" name="箭头: V 形 83">
              <a:extLst>
                <a:ext uri="{FF2B5EF4-FFF2-40B4-BE49-F238E27FC236}">
                  <a16:creationId xmlns:a16="http://schemas.microsoft.com/office/drawing/2014/main" id="{B4041476-A839-BB7E-D287-71E5A79ED6A0}"/>
                </a:ext>
              </a:extLst>
            </p:cNvPr>
            <p:cNvSpPr/>
            <p:nvPr/>
          </p:nvSpPr>
          <p:spPr>
            <a:xfrm rot="5400000">
              <a:off x="9270502" y="1975662"/>
              <a:ext cx="232860" cy="402154"/>
            </a:xfrm>
            <a:prstGeom prst="chevron">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85" name="箭头: V 形 84">
              <a:extLst>
                <a:ext uri="{FF2B5EF4-FFF2-40B4-BE49-F238E27FC236}">
                  <a16:creationId xmlns:a16="http://schemas.microsoft.com/office/drawing/2014/main" id="{58AA4A58-B71E-FFA0-B2F6-9101D8C9F2E5}"/>
                </a:ext>
              </a:extLst>
            </p:cNvPr>
            <p:cNvSpPr/>
            <p:nvPr/>
          </p:nvSpPr>
          <p:spPr>
            <a:xfrm rot="5400000">
              <a:off x="9270502" y="2569282"/>
              <a:ext cx="232860" cy="402154"/>
            </a:xfrm>
            <a:prstGeom prst="chevron">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86" name="箭头: V 形 85">
              <a:extLst>
                <a:ext uri="{FF2B5EF4-FFF2-40B4-BE49-F238E27FC236}">
                  <a16:creationId xmlns:a16="http://schemas.microsoft.com/office/drawing/2014/main" id="{23B1AAB9-8E01-9161-D8C4-10E0F70AA1F6}"/>
                </a:ext>
              </a:extLst>
            </p:cNvPr>
            <p:cNvSpPr/>
            <p:nvPr/>
          </p:nvSpPr>
          <p:spPr>
            <a:xfrm rot="5400000">
              <a:off x="9270502" y="3153193"/>
              <a:ext cx="232860" cy="402154"/>
            </a:xfrm>
            <a:prstGeom prst="chevron">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87" name="箭头: V 形 86">
              <a:extLst>
                <a:ext uri="{FF2B5EF4-FFF2-40B4-BE49-F238E27FC236}">
                  <a16:creationId xmlns:a16="http://schemas.microsoft.com/office/drawing/2014/main" id="{17D7DD9C-5FE1-C3B7-38C0-B266BA74FB8E}"/>
                </a:ext>
              </a:extLst>
            </p:cNvPr>
            <p:cNvSpPr/>
            <p:nvPr/>
          </p:nvSpPr>
          <p:spPr>
            <a:xfrm rot="5400000">
              <a:off x="9270502" y="3745935"/>
              <a:ext cx="232860" cy="402154"/>
            </a:xfrm>
            <a:prstGeom prst="chevron">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88" name="箭头: V 形 87">
              <a:extLst>
                <a:ext uri="{FF2B5EF4-FFF2-40B4-BE49-F238E27FC236}">
                  <a16:creationId xmlns:a16="http://schemas.microsoft.com/office/drawing/2014/main" id="{0B25D043-97A0-C10A-7585-6DEA6B58409C}"/>
                </a:ext>
              </a:extLst>
            </p:cNvPr>
            <p:cNvSpPr/>
            <p:nvPr/>
          </p:nvSpPr>
          <p:spPr>
            <a:xfrm rot="5400000">
              <a:off x="9270502" y="4347931"/>
              <a:ext cx="232860" cy="402154"/>
            </a:xfrm>
            <a:prstGeom prst="chevron">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spTree>
    <p:extLst>
      <p:ext uri="{BB962C8B-B14F-4D97-AF65-F5344CB8AC3E}">
        <p14:creationId xmlns:p14="http://schemas.microsoft.com/office/powerpoint/2010/main" val="175146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heel(1)">
                                      <p:cBhvr>
                                        <p:cTn id="7" dur="20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circle(in)">
                                      <p:cBhvr>
                                        <p:cTn id="12" dur="20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9"/>
                                        </p:tgtEl>
                                        <p:attrNameLst>
                                          <p:attrName>style.visibility</p:attrName>
                                        </p:attrNameLst>
                                      </p:cBhvr>
                                      <p:to>
                                        <p:strVal val="visible"/>
                                      </p:to>
                                    </p:set>
                                    <p:anim calcmode="lin" valueType="num">
                                      <p:cBhvr additive="base">
                                        <p:cTn id="17" dur="500" fill="hold"/>
                                        <p:tgtEl>
                                          <p:spTgt spid="89"/>
                                        </p:tgtEl>
                                        <p:attrNameLst>
                                          <p:attrName>ppt_x</p:attrName>
                                        </p:attrNameLst>
                                      </p:cBhvr>
                                      <p:tavLst>
                                        <p:tav tm="0">
                                          <p:val>
                                            <p:strVal val="#ppt_x"/>
                                          </p:val>
                                        </p:tav>
                                        <p:tav tm="100000">
                                          <p:val>
                                            <p:strVal val="#ppt_x"/>
                                          </p:val>
                                        </p:tav>
                                      </p:tavLst>
                                    </p:anim>
                                    <p:anim calcmode="lin" valueType="num">
                                      <p:cBhvr additive="base">
                                        <p:cTn id="18"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6FFB32E-FFEF-0B13-BDB0-D57578D7A3B5}"/>
              </a:ext>
            </a:extLst>
          </p:cNvPr>
          <p:cNvSpPr txBox="1"/>
          <p:nvPr/>
        </p:nvSpPr>
        <p:spPr>
          <a:xfrm>
            <a:off x="1567542" y="1445351"/>
            <a:ext cx="3044215" cy="369332"/>
          </a:xfrm>
          <a:prstGeom prst="rect">
            <a:avLst/>
          </a:prstGeom>
          <a:noFill/>
        </p:spPr>
        <p:txBody>
          <a:bodyPr wrap="square">
            <a:spAutoFit/>
          </a:bodyPr>
          <a:lstStyle/>
          <a:p>
            <a:r>
              <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城市污水再生利用系列标准</a:t>
            </a:r>
          </a:p>
        </p:txBody>
      </p:sp>
      <p:grpSp>
        <p:nvGrpSpPr>
          <p:cNvPr id="10" name="组合 9">
            <a:extLst>
              <a:ext uri="{FF2B5EF4-FFF2-40B4-BE49-F238E27FC236}">
                <a16:creationId xmlns:a16="http://schemas.microsoft.com/office/drawing/2014/main" id="{0CDB7C1A-F3BD-477B-0C43-B0E5AD0D2F68}"/>
              </a:ext>
            </a:extLst>
          </p:cNvPr>
          <p:cNvGrpSpPr/>
          <p:nvPr/>
        </p:nvGrpSpPr>
        <p:grpSpPr>
          <a:xfrm>
            <a:off x="2074170" y="2288839"/>
            <a:ext cx="4567740" cy="3464497"/>
            <a:chOff x="1658415" y="2226365"/>
            <a:chExt cx="4567740" cy="3464497"/>
          </a:xfrm>
        </p:grpSpPr>
        <p:sp>
          <p:nvSpPr>
            <p:cNvPr id="7" name="矩形: 圆角 6">
              <a:extLst>
                <a:ext uri="{FF2B5EF4-FFF2-40B4-BE49-F238E27FC236}">
                  <a16:creationId xmlns:a16="http://schemas.microsoft.com/office/drawing/2014/main" id="{981991EF-B811-8ECD-7831-10D81CDCF33B}"/>
                </a:ext>
              </a:extLst>
            </p:cNvPr>
            <p:cNvSpPr/>
            <p:nvPr/>
          </p:nvSpPr>
          <p:spPr>
            <a:xfrm>
              <a:off x="1658415" y="2226365"/>
              <a:ext cx="4567740" cy="3464497"/>
            </a:xfrm>
            <a:prstGeom prst="roundRect">
              <a:avLst>
                <a:gd name="adj" fmla="val 7118"/>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C97249AA-1CEE-B7C4-183E-1558C8228201}"/>
                </a:ext>
              </a:extLst>
            </p:cNvPr>
            <p:cNvSpPr txBox="1"/>
            <p:nvPr/>
          </p:nvSpPr>
          <p:spPr>
            <a:xfrm>
              <a:off x="1901214" y="2450043"/>
              <a:ext cx="4234543" cy="2962606"/>
            </a:xfrm>
            <a:prstGeom prst="rect">
              <a:avLst/>
            </a:prstGeom>
            <a:noFill/>
          </p:spPr>
          <p:txBody>
            <a:bodyPr wrap="square">
              <a:spAutoFit/>
            </a:bodyPr>
            <a:lstStyle/>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城市污水再生利用</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城市杂用水水质</a:t>
              </a: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城市污水再生利用</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景观环境用水</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a:t>
              </a: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城市污水再生利用</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补充水源水质</a:t>
              </a: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城市污水再生利用</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工业用水水质</a:t>
              </a: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城市污水再生利用</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地下水回灌水质</a:t>
              </a: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再生水回用于景观水体的水质标准（卫生部）</a:t>
              </a: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城市污水回用设计规范（工程建设标准化协会）</a:t>
              </a: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再生水水质标准（水利部）</a:t>
              </a: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建筑中水设计规范（建设部，</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a:t>
              </a: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p>
          </p:txBody>
        </p:sp>
      </p:grpSp>
      <p:pic>
        <p:nvPicPr>
          <p:cNvPr id="12" name="图片 11">
            <a:extLst>
              <a:ext uri="{FF2B5EF4-FFF2-40B4-BE49-F238E27FC236}">
                <a16:creationId xmlns:a16="http://schemas.microsoft.com/office/drawing/2014/main" id="{D3ECD6C9-0DA4-6B4B-3B96-2936627B131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334023" y="1814683"/>
            <a:ext cx="4068268" cy="4539381"/>
          </a:xfrm>
          <a:prstGeom prst="rect">
            <a:avLst/>
          </a:prstGeom>
        </p:spPr>
      </p:pic>
    </p:spTree>
    <p:extLst>
      <p:ext uri="{BB962C8B-B14F-4D97-AF65-F5344CB8AC3E}">
        <p14:creationId xmlns:p14="http://schemas.microsoft.com/office/powerpoint/2010/main" val="296882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48149D96-905F-A7B5-C4D0-A0942959B06E}"/>
              </a:ext>
            </a:extLst>
          </p:cNvPr>
          <p:cNvGrpSpPr/>
          <p:nvPr/>
        </p:nvGrpSpPr>
        <p:grpSpPr>
          <a:xfrm>
            <a:off x="1567542" y="1306824"/>
            <a:ext cx="6903435" cy="812143"/>
            <a:chOff x="1697957" y="1300606"/>
            <a:chExt cx="6903435" cy="812143"/>
          </a:xfrm>
        </p:grpSpPr>
        <p:pic>
          <p:nvPicPr>
            <p:cNvPr id="6" name="图片 5">
              <a:extLst>
                <a:ext uri="{FF2B5EF4-FFF2-40B4-BE49-F238E27FC236}">
                  <a16:creationId xmlns:a16="http://schemas.microsoft.com/office/drawing/2014/main" id="{78F25B40-271F-93D6-D675-B223134F485E}"/>
                </a:ext>
              </a:extLst>
            </p:cNvPr>
            <p:cNvPicPr>
              <a:picLocks noChangeAspect="1"/>
            </p:cNvPicPr>
            <p:nvPr/>
          </p:nvPicPr>
          <p:blipFill rotWithShape="1">
            <a:blip r:embed="rId2">
              <a:extLst>
                <a:ext uri="{28A0092B-C50C-407E-A947-70E740481C1C}">
                  <a14:useLocalDpi xmlns:a14="http://schemas.microsoft.com/office/drawing/2010/main" val="0"/>
                </a:ext>
              </a:extLst>
            </a:blip>
            <a:srcRect l="78489" t="5797" r="5548" b="68199"/>
            <a:stretch/>
          </p:blipFill>
          <p:spPr>
            <a:xfrm>
              <a:off x="1697957" y="1300606"/>
              <a:ext cx="664716" cy="812143"/>
            </a:xfrm>
            <a:prstGeom prst="rect">
              <a:avLst/>
            </a:prstGeom>
          </p:spPr>
        </p:pic>
        <p:sp>
          <p:nvSpPr>
            <p:cNvPr id="7" name="文本框 6">
              <a:extLst>
                <a:ext uri="{FF2B5EF4-FFF2-40B4-BE49-F238E27FC236}">
                  <a16:creationId xmlns:a16="http://schemas.microsoft.com/office/drawing/2014/main" id="{70D11B70-BDE7-D799-4B60-25BB7110DCA7}"/>
                </a:ext>
              </a:extLst>
            </p:cNvPr>
            <p:cNvSpPr txBox="1"/>
            <p:nvPr/>
          </p:nvSpPr>
          <p:spPr>
            <a:xfrm>
              <a:off x="2493088" y="1522011"/>
              <a:ext cx="6108304"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五、大气标准 </a:t>
              </a:r>
              <a:r>
                <a:rPr lang="en-US" altLang="zh-CN"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(Air Quality Standards) </a:t>
              </a:r>
              <a:endPar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21" name="文本框 20">
            <a:extLst>
              <a:ext uri="{FF2B5EF4-FFF2-40B4-BE49-F238E27FC236}">
                <a16:creationId xmlns:a16="http://schemas.microsoft.com/office/drawing/2014/main" id="{EBF3C8A6-2273-1870-6492-139563D308DB}"/>
              </a:ext>
            </a:extLst>
          </p:cNvPr>
          <p:cNvSpPr txBox="1"/>
          <p:nvPr/>
        </p:nvSpPr>
        <p:spPr>
          <a:xfrm>
            <a:off x="4497220" y="2913735"/>
            <a:ext cx="3197560" cy="369332"/>
          </a:xfrm>
          <a:prstGeom prst="rect">
            <a:avLst/>
          </a:prstGeom>
          <a:noFill/>
        </p:spPr>
        <p:txBody>
          <a:bodyPr wrap="square">
            <a:spAutoFit/>
          </a:bodyPr>
          <a:lstStyle/>
          <a:p>
            <a:pPr algn="ctr"/>
            <a:r>
              <a:rPr lang="zh-CN" altLang="en-US" sz="18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我国已颁发的大气标准</a:t>
            </a:r>
            <a:endPar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30" name="组合 29">
            <a:extLst>
              <a:ext uri="{FF2B5EF4-FFF2-40B4-BE49-F238E27FC236}">
                <a16:creationId xmlns:a16="http://schemas.microsoft.com/office/drawing/2014/main" id="{0B095BE9-FAEC-8DA5-272A-0EBDBA578ED7}"/>
              </a:ext>
            </a:extLst>
          </p:cNvPr>
          <p:cNvGrpSpPr/>
          <p:nvPr/>
        </p:nvGrpSpPr>
        <p:grpSpPr>
          <a:xfrm>
            <a:off x="2519996" y="3428698"/>
            <a:ext cx="2849689" cy="1820140"/>
            <a:chOff x="2567136" y="2788486"/>
            <a:chExt cx="2849689" cy="1820140"/>
          </a:xfrm>
        </p:grpSpPr>
        <p:sp>
          <p:nvSpPr>
            <p:cNvPr id="27" name="矩形: 一个圆顶角，剪去另一个顶角 26">
              <a:extLst>
                <a:ext uri="{FF2B5EF4-FFF2-40B4-BE49-F238E27FC236}">
                  <a16:creationId xmlns:a16="http://schemas.microsoft.com/office/drawing/2014/main" id="{404FB5B0-458A-C478-8808-BC5853337838}"/>
                </a:ext>
              </a:extLst>
            </p:cNvPr>
            <p:cNvSpPr/>
            <p:nvPr/>
          </p:nvSpPr>
          <p:spPr>
            <a:xfrm flipH="1">
              <a:off x="2930835" y="3254205"/>
              <a:ext cx="2485990" cy="1354421"/>
            </a:xfrm>
            <a:prstGeom prst="snipRoundRect">
              <a:avLst>
                <a:gd name="adj1" fmla="val 8229"/>
                <a:gd name="adj2" fmla="val 22917"/>
              </a:avLst>
            </a:prstGeom>
            <a:solidFill>
              <a:schemeClr val="bg1"/>
            </a:solidFill>
            <a:ln w="2540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a:extLst>
                <a:ext uri="{FF2B5EF4-FFF2-40B4-BE49-F238E27FC236}">
                  <a16:creationId xmlns:a16="http://schemas.microsoft.com/office/drawing/2014/main" id="{FED5A992-85D3-6B73-8F49-3EFCA0E6204C}"/>
                </a:ext>
              </a:extLst>
            </p:cNvPr>
            <p:cNvGrpSpPr/>
            <p:nvPr/>
          </p:nvGrpSpPr>
          <p:grpSpPr>
            <a:xfrm>
              <a:off x="2567136" y="2788486"/>
              <a:ext cx="954156" cy="931439"/>
              <a:chOff x="7258405" y="4674231"/>
              <a:chExt cx="954156" cy="931439"/>
            </a:xfrm>
          </p:grpSpPr>
          <p:sp>
            <p:nvSpPr>
              <p:cNvPr id="13" name="椭圆 12">
                <a:extLst>
                  <a:ext uri="{FF2B5EF4-FFF2-40B4-BE49-F238E27FC236}">
                    <a16:creationId xmlns:a16="http://schemas.microsoft.com/office/drawing/2014/main" id="{50C7F766-D637-4314-743A-562C712A8A0C}"/>
                  </a:ext>
                </a:extLst>
              </p:cNvPr>
              <p:cNvSpPr/>
              <p:nvPr/>
            </p:nvSpPr>
            <p:spPr>
              <a:xfrm>
                <a:off x="7258405" y="4674231"/>
                <a:ext cx="954156" cy="931439"/>
              </a:xfrm>
              <a:prstGeom prst="ellipse">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137AA50D-9EBF-0E77-5FE0-DFEEDA7F4216}"/>
                  </a:ext>
                </a:extLst>
              </p:cNvPr>
              <p:cNvPicPr>
                <a:picLocks noChangeAspect="1"/>
              </p:cNvPicPr>
              <p:nvPr/>
            </p:nvPicPr>
            <p:blipFill rotWithShape="1">
              <a:blip r:embed="rId3">
                <a:extLst>
                  <a:ext uri="{28A0092B-C50C-407E-A947-70E740481C1C}">
                    <a14:useLocalDpi xmlns:a14="http://schemas.microsoft.com/office/drawing/2010/main" val="0"/>
                  </a:ext>
                </a:extLst>
              </a:blip>
              <a:srcRect l="14440" t="82825" r="74209"/>
              <a:stretch/>
            </p:blipFill>
            <p:spPr>
              <a:xfrm>
                <a:off x="7258405" y="4748110"/>
                <a:ext cx="954156" cy="783680"/>
              </a:xfrm>
              <a:prstGeom prst="rect">
                <a:avLst/>
              </a:prstGeom>
            </p:spPr>
          </p:pic>
        </p:grpSp>
        <p:sp>
          <p:nvSpPr>
            <p:cNvPr id="25" name="文本框 24">
              <a:extLst>
                <a:ext uri="{FF2B5EF4-FFF2-40B4-BE49-F238E27FC236}">
                  <a16:creationId xmlns:a16="http://schemas.microsoft.com/office/drawing/2014/main" id="{C1B09FB6-61FF-3897-1309-19167752DEC8}"/>
                </a:ext>
              </a:extLst>
            </p:cNvPr>
            <p:cNvSpPr txBox="1"/>
            <p:nvPr/>
          </p:nvSpPr>
          <p:spPr>
            <a:xfrm>
              <a:off x="2969540" y="3762138"/>
              <a:ext cx="2408580" cy="338554"/>
            </a:xfrm>
            <a:prstGeom prst="rect">
              <a:avLst/>
            </a:prstGeom>
            <a:noFill/>
          </p:spPr>
          <p:txBody>
            <a:bodyPr wrap="square">
              <a:spAutoFit/>
            </a:bodyP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大气污染排放浓度</a:t>
              </a:r>
            </a:p>
          </p:txBody>
        </p:sp>
      </p:grpSp>
      <p:grpSp>
        <p:nvGrpSpPr>
          <p:cNvPr id="29" name="组合 28">
            <a:extLst>
              <a:ext uri="{FF2B5EF4-FFF2-40B4-BE49-F238E27FC236}">
                <a16:creationId xmlns:a16="http://schemas.microsoft.com/office/drawing/2014/main" id="{EB23B712-E0F9-7C75-4037-9B554E138CFA}"/>
              </a:ext>
            </a:extLst>
          </p:cNvPr>
          <p:cNvGrpSpPr/>
          <p:nvPr/>
        </p:nvGrpSpPr>
        <p:grpSpPr>
          <a:xfrm>
            <a:off x="6775177" y="3429000"/>
            <a:ext cx="2971587" cy="1819838"/>
            <a:chOff x="6086404" y="2788486"/>
            <a:chExt cx="2971587" cy="1819838"/>
          </a:xfrm>
        </p:grpSpPr>
        <p:sp>
          <p:nvSpPr>
            <p:cNvPr id="28" name="矩形: 一个圆顶角，剪去另一个顶角 27">
              <a:extLst>
                <a:ext uri="{FF2B5EF4-FFF2-40B4-BE49-F238E27FC236}">
                  <a16:creationId xmlns:a16="http://schemas.microsoft.com/office/drawing/2014/main" id="{169C9556-8D90-0CE5-B795-9AC41B8AAC29}"/>
                </a:ext>
              </a:extLst>
            </p:cNvPr>
            <p:cNvSpPr/>
            <p:nvPr/>
          </p:nvSpPr>
          <p:spPr>
            <a:xfrm>
              <a:off x="6086404" y="3254205"/>
              <a:ext cx="2485990" cy="1354119"/>
            </a:xfrm>
            <a:prstGeom prst="snipRoundRect">
              <a:avLst>
                <a:gd name="adj1" fmla="val 8229"/>
                <a:gd name="adj2" fmla="val 22917"/>
              </a:avLst>
            </a:prstGeom>
            <a:solidFill>
              <a:schemeClr val="bg1"/>
            </a:solidFill>
            <a:ln w="2540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a:extLst>
                <a:ext uri="{FF2B5EF4-FFF2-40B4-BE49-F238E27FC236}">
                  <a16:creationId xmlns:a16="http://schemas.microsoft.com/office/drawing/2014/main" id="{1D6F0DE1-CC93-759C-FE92-C9F1E49644F1}"/>
                </a:ext>
              </a:extLst>
            </p:cNvPr>
            <p:cNvGrpSpPr/>
            <p:nvPr/>
          </p:nvGrpSpPr>
          <p:grpSpPr>
            <a:xfrm>
              <a:off x="8086796" y="2788486"/>
              <a:ext cx="971195" cy="931439"/>
              <a:chOff x="10040415" y="3742792"/>
              <a:chExt cx="971195" cy="931439"/>
            </a:xfrm>
          </p:grpSpPr>
          <p:sp>
            <p:nvSpPr>
              <p:cNvPr id="14" name="椭圆 13">
                <a:extLst>
                  <a:ext uri="{FF2B5EF4-FFF2-40B4-BE49-F238E27FC236}">
                    <a16:creationId xmlns:a16="http://schemas.microsoft.com/office/drawing/2014/main" id="{22E673DD-C95B-CA3E-7F04-209DC916F969}"/>
                  </a:ext>
                </a:extLst>
              </p:cNvPr>
              <p:cNvSpPr/>
              <p:nvPr/>
            </p:nvSpPr>
            <p:spPr>
              <a:xfrm>
                <a:off x="10040415" y="3742792"/>
                <a:ext cx="954156" cy="931439"/>
              </a:xfrm>
              <a:prstGeom prst="ellipse">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a:extLst>
                  <a:ext uri="{FF2B5EF4-FFF2-40B4-BE49-F238E27FC236}">
                    <a16:creationId xmlns:a16="http://schemas.microsoft.com/office/drawing/2014/main" id="{DC2E80C6-EEF8-641C-A864-E7AA03A6C882}"/>
                  </a:ext>
                </a:extLst>
              </p:cNvPr>
              <p:cNvPicPr>
                <a:picLocks noChangeAspect="1"/>
              </p:cNvPicPr>
              <p:nvPr/>
            </p:nvPicPr>
            <p:blipFill rotWithShape="1">
              <a:blip r:embed="rId3">
                <a:extLst>
                  <a:ext uri="{28A0092B-C50C-407E-A947-70E740481C1C}">
                    <a14:useLocalDpi xmlns:a14="http://schemas.microsoft.com/office/drawing/2010/main" val="0"/>
                  </a:ext>
                </a:extLst>
              </a:blip>
              <a:srcRect l="59707" t="1377" r="28740" b="83234"/>
              <a:stretch/>
            </p:blipFill>
            <p:spPr>
              <a:xfrm>
                <a:off x="10040415" y="3857416"/>
                <a:ext cx="971195" cy="702190"/>
              </a:xfrm>
              <a:prstGeom prst="rect">
                <a:avLst/>
              </a:prstGeom>
            </p:spPr>
          </p:pic>
        </p:grpSp>
        <p:sp>
          <p:nvSpPr>
            <p:cNvPr id="23" name="文本框 22">
              <a:extLst>
                <a:ext uri="{FF2B5EF4-FFF2-40B4-BE49-F238E27FC236}">
                  <a16:creationId xmlns:a16="http://schemas.microsoft.com/office/drawing/2014/main" id="{AEC6D074-A982-BBDF-914A-0B0986C03F1F}"/>
                </a:ext>
              </a:extLst>
            </p:cNvPr>
            <p:cNvSpPr txBox="1"/>
            <p:nvPr/>
          </p:nvSpPr>
          <p:spPr>
            <a:xfrm>
              <a:off x="6125109" y="3761987"/>
              <a:ext cx="2408580" cy="338554"/>
            </a:xfrm>
            <a:prstGeom prst="rect">
              <a:avLst/>
            </a:prstGeom>
            <a:noFill/>
          </p:spPr>
          <p:txBody>
            <a:bodyPr wrap="square">
              <a:spAutoFit/>
            </a:bodyP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大气环境质量标准</a:t>
              </a:r>
            </a:p>
          </p:txBody>
        </p:sp>
      </p:grpSp>
    </p:spTree>
    <p:extLst>
      <p:ext uri="{BB962C8B-B14F-4D97-AF65-F5344CB8AC3E}">
        <p14:creationId xmlns:p14="http://schemas.microsoft.com/office/powerpoint/2010/main" val="127800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heel(1)">
                                      <p:cBhvr>
                                        <p:cTn id="7" dur="2000"/>
                                        <p:tgtEl>
                                          <p:spTgt spid="30"/>
                                        </p:tgtEl>
                                      </p:cBhvr>
                                    </p:animEffect>
                                  </p:childTnLst>
                                </p:cTn>
                              </p:par>
                              <p:par>
                                <p:cTn id="8" presetID="21" presetClass="entr" presetSubtype="1"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heel(1)">
                                      <p:cBhvr>
                                        <p:cTn id="10"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CBAD34F7-5FE2-E2E6-6876-BF749A8A1373}"/>
              </a:ext>
            </a:extLst>
          </p:cNvPr>
          <p:cNvGrpSpPr/>
          <p:nvPr/>
        </p:nvGrpSpPr>
        <p:grpSpPr>
          <a:xfrm>
            <a:off x="5740556" y="1915616"/>
            <a:ext cx="5107295" cy="1666731"/>
            <a:chOff x="5212362" y="1667135"/>
            <a:chExt cx="5107295" cy="1666731"/>
          </a:xfrm>
        </p:grpSpPr>
        <p:grpSp>
          <p:nvGrpSpPr>
            <p:cNvPr id="12" name="组合 11">
              <a:extLst>
                <a:ext uri="{FF2B5EF4-FFF2-40B4-BE49-F238E27FC236}">
                  <a16:creationId xmlns:a16="http://schemas.microsoft.com/office/drawing/2014/main" id="{9C231892-6DFE-B4A0-D780-AE5859F0A2B5}"/>
                </a:ext>
              </a:extLst>
            </p:cNvPr>
            <p:cNvGrpSpPr/>
            <p:nvPr/>
          </p:nvGrpSpPr>
          <p:grpSpPr>
            <a:xfrm>
              <a:off x="5212362" y="1667135"/>
              <a:ext cx="3363686" cy="392310"/>
              <a:chOff x="1793301" y="1996127"/>
              <a:chExt cx="3363686" cy="392310"/>
            </a:xfrm>
          </p:grpSpPr>
          <p:sp>
            <p:nvSpPr>
              <p:cNvPr id="9" name="矩形: 圆角 8">
                <a:extLst>
                  <a:ext uri="{FF2B5EF4-FFF2-40B4-BE49-F238E27FC236}">
                    <a16:creationId xmlns:a16="http://schemas.microsoft.com/office/drawing/2014/main" id="{AEE67153-3FD6-2B7C-5580-68B76AF89A52}"/>
                  </a:ext>
                </a:extLst>
              </p:cNvPr>
              <p:cNvSpPr/>
              <p:nvPr/>
            </p:nvSpPr>
            <p:spPr>
              <a:xfrm>
                <a:off x="1838737" y="1996127"/>
                <a:ext cx="3272815" cy="392310"/>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EE5F6144-8EE4-3137-77BB-5D5A52C5E601}"/>
                  </a:ext>
                </a:extLst>
              </p:cNvPr>
              <p:cNvSpPr txBox="1"/>
              <p:nvPr/>
            </p:nvSpPr>
            <p:spPr>
              <a:xfrm>
                <a:off x="1793301" y="2021466"/>
                <a:ext cx="3363686" cy="341632"/>
              </a:xfrm>
              <a:prstGeom prst="rect">
                <a:avLst/>
              </a:prstGeom>
              <a:noFill/>
            </p:spPr>
            <p:txBody>
              <a:bodyPr wrap="square">
                <a:spAutoFit/>
              </a:bodyPr>
              <a:lstStyle/>
              <a:p>
                <a:pPr marR="0" lvl="0" algn="ctr" defTabSz="914400" rtl="0" eaLnBrk="1" fontAlgn="auto" latinLnBrk="0" hangingPunct="1">
                  <a:lnSpc>
                    <a:spcPct val="90000"/>
                  </a:lnSpc>
                  <a:spcBef>
                    <a:spcPts val="1000"/>
                  </a:spcBef>
                  <a:spcAft>
                    <a:spcPts val="0"/>
                  </a:spcAft>
                  <a:buClrTx/>
                  <a:buSzTx/>
                  <a:tabLst/>
                  <a:defRPr/>
                </a:pPr>
                <a:r>
                  <a:rPr kumimoji="0" lang="zh-CN" altLang="en-US" sz="1800" i="0" u="none" strike="noStrike" kern="1200" cap="none" spc="0" normalizeH="0" baseline="0" noProof="0" dirty="0">
                    <a:ln>
                      <a:noFill/>
                    </a:ln>
                    <a:solidFill>
                      <a:schemeClr val="bg1"/>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大气环境质量标准</a:t>
                </a:r>
              </a:p>
            </p:txBody>
          </p:sp>
        </p:grpSp>
        <p:grpSp>
          <p:nvGrpSpPr>
            <p:cNvPr id="20" name="组合 19">
              <a:extLst>
                <a:ext uri="{FF2B5EF4-FFF2-40B4-BE49-F238E27FC236}">
                  <a16:creationId xmlns:a16="http://schemas.microsoft.com/office/drawing/2014/main" id="{80233B61-364B-33F7-4530-1A726137BF42}"/>
                </a:ext>
              </a:extLst>
            </p:cNvPr>
            <p:cNvGrpSpPr/>
            <p:nvPr/>
          </p:nvGrpSpPr>
          <p:grpSpPr>
            <a:xfrm>
              <a:off x="5257798" y="2220685"/>
              <a:ext cx="5061859" cy="1113181"/>
              <a:chOff x="5257798" y="2220685"/>
              <a:chExt cx="5061859" cy="1113181"/>
            </a:xfrm>
          </p:grpSpPr>
          <p:sp>
            <p:nvSpPr>
              <p:cNvPr id="13" name="矩形: 圆角 12">
                <a:extLst>
                  <a:ext uri="{FF2B5EF4-FFF2-40B4-BE49-F238E27FC236}">
                    <a16:creationId xmlns:a16="http://schemas.microsoft.com/office/drawing/2014/main" id="{1F2E5349-625A-EAA2-B764-8EB54B0A1D0A}"/>
                  </a:ext>
                </a:extLst>
              </p:cNvPr>
              <p:cNvSpPr/>
              <p:nvPr/>
            </p:nvSpPr>
            <p:spPr>
              <a:xfrm>
                <a:off x="5257798" y="2220685"/>
                <a:ext cx="5061859" cy="1113181"/>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8C17865C-9A31-48FB-3056-48194CE08640}"/>
                  </a:ext>
                </a:extLst>
              </p:cNvPr>
              <p:cNvSpPr txBox="1"/>
              <p:nvPr/>
            </p:nvSpPr>
            <p:spPr>
              <a:xfrm>
                <a:off x="5442385" y="2246025"/>
                <a:ext cx="4616016" cy="1031629"/>
              </a:xfrm>
              <a:prstGeom prst="rect">
                <a:avLst/>
              </a:prstGeom>
              <a:noFill/>
            </p:spPr>
            <p:txBody>
              <a:bodyPr wrap="square">
                <a:spAutoFit/>
              </a:bodyPr>
              <a:lstStyle/>
              <a:p>
                <a:pPr marL="285750" indent="-285750">
                  <a:lnSpc>
                    <a:spcPct val="150000"/>
                  </a:lnSpc>
                  <a:buClr>
                    <a:srgbClr val="72A900"/>
                  </a:buClr>
                  <a:buFont typeface="Arial" panose="020B0604020202020204" pitchFamily="34" charset="0"/>
                  <a:buChar char="•"/>
                </a:pP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9137-88</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保护农作物的大气污染物最高允许浓度</a:t>
                </a:r>
              </a:p>
              <a:p>
                <a:pPr marL="285750" indent="-285750">
                  <a:lnSpc>
                    <a:spcPct val="150000"/>
                  </a:lnSpc>
                  <a:buClr>
                    <a:srgbClr val="72A900"/>
                  </a:buClr>
                  <a:buFont typeface="Arial" panose="020B0604020202020204" pitchFamily="34" charset="0"/>
                  <a:buChar char="•"/>
                </a:pP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3095-1996</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环境空气质量标准</a:t>
                </a:r>
              </a:p>
              <a:p>
                <a:pPr marL="285750" indent="-285750">
                  <a:lnSpc>
                    <a:spcPct val="150000"/>
                  </a:lnSpc>
                  <a:buClr>
                    <a:srgbClr val="72A900"/>
                  </a:buClr>
                  <a:buFont typeface="Arial" panose="020B0604020202020204" pitchFamily="34" charset="0"/>
                  <a:buChar char="•"/>
                </a:pP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GB/T 18883-2002</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室内空气质量标准</a:t>
                </a:r>
              </a:p>
            </p:txBody>
          </p:sp>
        </p:grpSp>
      </p:grpSp>
      <p:grpSp>
        <p:nvGrpSpPr>
          <p:cNvPr id="21" name="组合 20">
            <a:extLst>
              <a:ext uri="{FF2B5EF4-FFF2-40B4-BE49-F238E27FC236}">
                <a16:creationId xmlns:a16="http://schemas.microsoft.com/office/drawing/2014/main" id="{3F51EEF1-266C-2E2A-51B9-46BF3AFF502F}"/>
              </a:ext>
            </a:extLst>
          </p:cNvPr>
          <p:cNvGrpSpPr/>
          <p:nvPr/>
        </p:nvGrpSpPr>
        <p:grpSpPr>
          <a:xfrm>
            <a:off x="5740556" y="4213623"/>
            <a:ext cx="5107295" cy="1105813"/>
            <a:chOff x="5212362" y="3859032"/>
            <a:chExt cx="5107295" cy="1105813"/>
          </a:xfrm>
        </p:grpSpPr>
        <p:grpSp>
          <p:nvGrpSpPr>
            <p:cNvPr id="11" name="组合 10">
              <a:extLst>
                <a:ext uri="{FF2B5EF4-FFF2-40B4-BE49-F238E27FC236}">
                  <a16:creationId xmlns:a16="http://schemas.microsoft.com/office/drawing/2014/main" id="{4E7BF546-4402-D620-624E-15F17948D5A4}"/>
                </a:ext>
              </a:extLst>
            </p:cNvPr>
            <p:cNvGrpSpPr/>
            <p:nvPr/>
          </p:nvGrpSpPr>
          <p:grpSpPr>
            <a:xfrm>
              <a:off x="5212362" y="3859032"/>
              <a:ext cx="3363686" cy="392310"/>
              <a:chOff x="1747866" y="3852378"/>
              <a:chExt cx="3363686" cy="392310"/>
            </a:xfrm>
          </p:grpSpPr>
          <p:sp>
            <p:nvSpPr>
              <p:cNvPr id="10" name="矩形: 圆角 9">
                <a:extLst>
                  <a:ext uri="{FF2B5EF4-FFF2-40B4-BE49-F238E27FC236}">
                    <a16:creationId xmlns:a16="http://schemas.microsoft.com/office/drawing/2014/main" id="{6DC01064-2AA0-AFE9-9C20-45A6C7353EFD}"/>
                  </a:ext>
                </a:extLst>
              </p:cNvPr>
              <p:cNvSpPr/>
              <p:nvPr/>
            </p:nvSpPr>
            <p:spPr>
              <a:xfrm>
                <a:off x="1793302" y="3852378"/>
                <a:ext cx="3272815" cy="392310"/>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8621C973-6447-7C8F-4123-B0F920FF6555}"/>
                  </a:ext>
                </a:extLst>
              </p:cNvPr>
              <p:cNvSpPr txBox="1"/>
              <p:nvPr/>
            </p:nvSpPr>
            <p:spPr>
              <a:xfrm>
                <a:off x="1747866" y="3863867"/>
                <a:ext cx="3363686" cy="369332"/>
              </a:xfrm>
              <a:prstGeom prst="rect">
                <a:avLst/>
              </a:prstGeom>
              <a:noFill/>
            </p:spPr>
            <p:txBody>
              <a:bodyPr wrap="square">
                <a:spAutoFit/>
              </a:bodyPr>
              <a:lstStyle/>
              <a:p>
                <a:pPr algn="ctr"/>
                <a:r>
                  <a:rPr lang="zh-CN" altLang="en-US" sz="18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大气污染物排放标准：</a:t>
                </a:r>
                <a:r>
                  <a:rPr lang="en-US" altLang="zh-CN" sz="18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30</a:t>
                </a:r>
                <a:r>
                  <a:rPr lang="zh-CN" altLang="en-US" sz="18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种</a:t>
                </a:r>
              </a:p>
            </p:txBody>
          </p:sp>
        </p:grpSp>
        <p:grpSp>
          <p:nvGrpSpPr>
            <p:cNvPr id="19" name="组合 18">
              <a:extLst>
                <a:ext uri="{FF2B5EF4-FFF2-40B4-BE49-F238E27FC236}">
                  <a16:creationId xmlns:a16="http://schemas.microsoft.com/office/drawing/2014/main" id="{212B51A1-2A2A-36B7-18CD-E555D26EE6CA}"/>
                </a:ext>
              </a:extLst>
            </p:cNvPr>
            <p:cNvGrpSpPr/>
            <p:nvPr/>
          </p:nvGrpSpPr>
          <p:grpSpPr>
            <a:xfrm>
              <a:off x="5257798" y="4408254"/>
              <a:ext cx="5061859" cy="556591"/>
              <a:chOff x="5257798" y="4408254"/>
              <a:chExt cx="5061859" cy="556591"/>
            </a:xfrm>
          </p:grpSpPr>
          <p:sp>
            <p:nvSpPr>
              <p:cNvPr id="18" name="矩形: 圆角 17">
                <a:extLst>
                  <a:ext uri="{FF2B5EF4-FFF2-40B4-BE49-F238E27FC236}">
                    <a16:creationId xmlns:a16="http://schemas.microsoft.com/office/drawing/2014/main" id="{E7004EEE-E30F-5F96-1A9C-4828CF856414}"/>
                  </a:ext>
                </a:extLst>
              </p:cNvPr>
              <p:cNvSpPr/>
              <p:nvPr/>
            </p:nvSpPr>
            <p:spPr>
              <a:xfrm>
                <a:off x="5257798" y="4408254"/>
                <a:ext cx="5061859" cy="556591"/>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C54F48F5-7E3A-DD1D-912F-2B54F8E9DEF3}"/>
                  </a:ext>
                </a:extLst>
              </p:cNvPr>
              <p:cNvSpPr txBox="1"/>
              <p:nvPr/>
            </p:nvSpPr>
            <p:spPr>
              <a:xfrm>
                <a:off x="5442385" y="4493900"/>
                <a:ext cx="4337719" cy="385298"/>
              </a:xfrm>
              <a:prstGeom prst="rect">
                <a:avLst/>
              </a:prstGeom>
              <a:noFill/>
            </p:spPr>
            <p:txBody>
              <a:bodyPr wrap="square">
                <a:spAutoFit/>
              </a:bodyPr>
              <a:lstStyle/>
              <a:p>
                <a:pPr marL="285750" indent="-285750">
                  <a:lnSpc>
                    <a:spcPct val="150000"/>
                  </a:lnSpc>
                  <a:buClr>
                    <a:srgbClr val="72A900"/>
                  </a:buClr>
                  <a:buFont typeface="Arial" panose="020B0604020202020204" pitchFamily="34" charset="0"/>
                  <a:buChar char="•"/>
                </a:pP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16297-1996</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大气污染物综合排放标准 </a:t>
                </a:r>
              </a:p>
            </p:txBody>
          </p:sp>
        </p:grpSp>
      </p:grpSp>
      <p:pic>
        <p:nvPicPr>
          <p:cNvPr id="24" name="图片 23">
            <a:extLst>
              <a:ext uri="{FF2B5EF4-FFF2-40B4-BE49-F238E27FC236}">
                <a16:creationId xmlns:a16="http://schemas.microsoft.com/office/drawing/2014/main" id="{A4CB206B-8760-35AE-BFCD-A1BDC521BA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00675" y="1726569"/>
            <a:ext cx="3836504" cy="3836504"/>
          </a:xfrm>
          <a:prstGeom prst="rect">
            <a:avLst/>
          </a:prstGeom>
        </p:spPr>
      </p:pic>
    </p:spTree>
    <p:extLst>
      <p:ext uri="{BB962C8B-B14F-4D97-AF65-F5344CB8AC3E}">
        <p14:creationId xmlns:p14="http://schemas.microsoft.com/office/powerpoint/2010/main" val="99178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randombar(horizontal)">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301D7418-A1DC-2F94-3966-CDD3A7949A2E}"/>
              </a:ext>
            </a:extLst>
          </p:cNvPr>
          <p:cNvSpPr txBox="1"/>
          <p:nvPr/>
        </p:nvSpPr>
        <p:spPr>
          <a:xfrm>
            <a:off x="3041848" y="1361538"/>
            <a:ext cx="6108304" cy="369332"/>
          </a:xfrm>
          <a:prstGeom prst="rect">
            <a:avLst/>
          </a:prstGeom>
          <a:noFill/>
        </p:spPr>
        <p:txBody>
          <a:bodyPr wrap="square">
            <a:spAutoFit/>
          </a:bodyPr>
          <a:lstStyle/>
          <a:p>
            <a:pPr algn="l"/>
            <a:r>
              <a:rPr lang="zh-CN" altLang="en-US" sz="18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大气飘尘在二级标准情况下所允许的浓度的制定依据和过程 </a:t>
            </a:r>
          </a:p>
        </p:txBody>
      </p:sp>
      <p:grpSp>
        <p:nvGrpSpPr>
          <p:cNvPr id="13" name="组合 12">
            <a:extLst>
              <a:ext uri="{FF2B5EF4-FFF2-40B4-BE49-F238E27FC236}">
                <a16:creationId xmlns:a16="http://schemas.microsoft.com/office/drawing/2014/main" id="{3DE33C54-9548-3549-70E0-689EB9A11876}"/>
              </a:ext>
            </a:extLst>
          </p:cNvPr>
          <p:cNvGrpSpPr/>
          <p:nvPr/>
        </p:nvGrpSpPr>
        <p:grpSpPr>
          <a:xfrm>
            <a:off x="1219673" y="2518650"/>
            <a:ext cx="5020681" cy="2919262"/>
            <a:chOff x="3585659" y="2207869"/>
            <a:chExt cx="5020681" cy="2919262"/>
          </a:xfrm>
        </p:grpSpPr>
        <p:grpSp>
          <p:nvGrpSpPr>
            <p:cNvPr id="11" name="组合 10">
              <a:extLst>
                <a:ext uri="{FF2B5EF4-FFF2-40B4-BE49-F238E27FC236}">
                  <a16:creationId xmlns:a16="http://schemas.microsoft.com/office/drawing/2014/main" id="{3C11CF42-60F1-B350-40A1-FA94049B3A8B}"/>
                </a:ext>
              </a:extLst>
            </p:cNvPr>
            <p:cNvGrpSpPr/>
            <p:nvPr/>
          </p:nvGrpSpPr>
          <p:grpSpPr>
            <a:xfrm>
              <a:off x="3585659" y="2207869"/>
              <a:ext cx="5020681" cy="2919262"/>
              <a:chOff x="3589446" y="2374032"/>
              <a:chExt cx="5020681" cy="2919262"/>
            </a:xfrm>
          </p:grpSpPr>
          <p:sp>
            <p:nvSpPr>
              <p:cNvPr id="8" name="矩形: 圆角 7">
                <a:extLst>
                  <a:ext uri="{FF2B5EF4-FFF2-40B4-BE49-F238E27FC236}">
                    <a16:creationId xmlns:a16="http://schemas.microsoft.com/office/drawing/2014/main" id="{4B289C8F-2B82-DA3B-A485-1CD70F770B43}"/>
                  </a:ext>
                </a:extLst>
              </p:cNvPr>
              <p:cNvSpPr/>
              <p:nvPr/>
            </p:nvSpPr>
            <p:spPr>
              <a:xfrm>
                <a:off x="3589446" y="2374032"/>
                <a:ext cx="5020681" cy="2919262"/>
              </a:xfrm>
              <a:prstGeom prst="roundRect">
                <a:avLst>
                  <a:gd name="adj" fmla="val 9837"/>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a:extLst>
                  <a:ext uri="{FF2B5EF4-FFF2-40B4-BE49-F238E27FC236}">
                    <a16:creationId xmlns:a16="http://schemas.microsoft.com/office/drawing/2014/main" id="{734A762B-2ECA-9FC5-60C2-0AC40A7627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0241" y="2663524"/>
                <a:ext cx="4248150" cy="2510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 name="矩形: 圆角 11">
              <a:extLst>
                <a:ext uri="{FF2B5EF4-FFF2-40B4-BE49-F238E27FC236}">
                  <a16:creationId xmlns:a16="http://schemas.microsoft.com/office/drawing/2014/main" id="{AA23715C-62D0-67D1-4B61-D310B6D32571}"/>
                </a:ext>
              </a:extLst>
            </p:cNvPr>
            <p:cNvSpPr/>
            <p:nvPr/>
          </p:nvSpPr>
          <p:spPr>
            <a:xfrm>
              <a:off x="5668144" y="4628795"/>
              <a:ext cx="1578902" cy="339218"/>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煤烟浓度</a:t>
              </a:r>
            </a:p>
          </p:txBody>
        </p:sp>
      </p:grpSp>
      <p:sp>
        <p:nvSpPr>
          <p:cNvPr id="15" name="文本框 14">
            <a:extLst>
              <a:ext uri="{FF2B5EF4-FFF2-40B4-BE49-F238E27FC236}">
                <a16:creationId xmlns:a16="http://schemas.microsoft.com/office/drawing/2014/main" id="{CEDF16B1-94FC-5C40-0D98-D222904964EF}"/>
              </a:ext>
            </a:extLst>
          </p:cNvPr>
          <p:cNvSpPr txBox="1"/>
          <p:nvPr/>
        </p:nvSpPr>
        <p:spPr>
          <a:xfrm>
            <a:off x="6623920" y="3385949"/>
            <a:ext cx="4495871" cy="1354794"/>
          </a:xfrm>
          <a:prstGeom prst="rect">
            <a:avLst/>
          </a:prstGeom>
          <a:noFill/>
        </p:spPr>
        <p:txBody>
          <a:bodyPr wrap="square">
            <a:spAutoFit/>
          </a:bodyPr>
          <a:lstStyle/>
          <a:p>
            <a:pPr marL="285750" indent="-285750">
              <a:lnSpc>
                <a:spcPct val="150000"/>
              </a:lnSpc>
              <a:buClr>
                <a:srgbClr val="72A900"/>
              </a:buClr>
              <a:buFont typeface="Arial" panose="020B0604020202020204" pitchFamily="34" charset="0"/>
              <a:buChar char="•"/>
            </a:pP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0.05mg/m</a:t>
            </a:r>
            <a:r>
              <a:rPr lang="en-US" altLang="zh-CN" sz="1400" baseline="300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煤烟浓度为折点</a:t>
            </a:r>
            <a:endPar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285750" indent="-285750">
              <a:lnSpc>
                <a:spcPct val="150000"/>
              </a:lnSpc>
              <a:buClr>
                <a:srgbClr val="72A900"/>
              </a:buClr>
              <a:buFont typeface="Arial" panose="020B0604020202020204" pitchFamily="34" charset="0"/>
              <a:buChar char="•"/>
            </a:pP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大气飘尘中含煤烟约</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30%</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，从而计算出</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0.05mg/m</a:t>
            </a:r>
            <a:r>
              <a:rPr lang="en-US" altLang="zh-CN" sz="1400" baseline="300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相当于</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0.167mg/m</a:t>
            </a:r>
            <a:r>
              <a:rPr lang="en-US" altLang="zh-CN" sz="1400" baseline="300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的飘尘，推荐一个</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0.15mg/m</a:t>
            </a:r>
            <a:r>
              <a:rPr lang="en-US" altLang="zh-CN" sz="1400" baseline="300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p>
          <a:p>
            <a:pPr marL="285750" indent="-285750">
              <a:lnSpc>
                <a:spcPct val="150000"/>
              </a:lnSpc>
              <a:buClr>
                <a:srgbClr val="72A900"/>
              </a:buClr>
              <a:buFont typeface="Arial" panose="020B0604020202020204" pitchFamily="34" charset="0"/>
              <a:buChar char="•"/>
            </a:pPr>
            <a:endPar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Tree>
    <p:extLst>
      <p:ext uri="{BB962C8B-B14F-4D97-AF65-F5344CB8AC3E}">
        <p14:creationId xmlns:p14="http://schemas.microsoft.com/office/powerpoint/2010/main" val="91097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18A0609-B43B-670A-849B-F001A4CED4FE}"/>
              </a:ext>
            </a:extLst>
          </p:cNvPr>
          <p:cNvSpPr txBox="1"/>
          <p:nvPr/>
        </p:nvSpPr>
        <p:spPr>
          <a:xfrm>
            <a:off x="1599295" y="893911"/>
            <a:ext cx="9024281" cy="39320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版权声明</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感谢您下载平台上提供的</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PPT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作品，为了您和熊猫办公以及原创作者的利益，请勿复制、传播、销售，否则将承担法律责任！熊猫办公将对作品进行维权，按照传播下载次数进行十倍的索取赔偿！</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endParaRP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1.</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在熊猫办公出售的</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PPT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模板是免版税类（</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RF</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Royalty-Free</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）正版受</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中国人民共和国著作法</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和</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世界版权公约</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的保护，作品的所有权、版权和著作权归熊猫办公所有，您下载的是</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PPT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模板素材的使用权。</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2.</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不得将熊猫办公的</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PPT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模板、</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PPT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素材，本身用于再出售，或者出租、出借、转让、分销、发布或者作为礼物供他人使用，不得转授权、出卖、转让本协议或者本协议中的权利。</a:t>
            </a:r>
          </a:p>
        </p:txBody>
      </p:sp>
      <p:sp>
        <p:nvSpPr>
          <p:cNvPr id="3" name="文本框 2">
            <a:hlinkClick r:id="rId2"/>
            <a:extLst>
              <a:ext uri="{FF2B5EF4-FFF2-40B4-BE49-F238E27FC236}">
                <a16:creationId xmlns:a16="http://schemas.microsoft.com/office/drawing/2014/main" id="{BC459675-3D68-4A93-471C-1F2FA19C21BE}"/>
              </a:ext>
            </a:extLst>
          </p:cNvPr>
          <p:cNvSpPr txBox="1"/>
          <p:nvPr/>
        </p:nvSpPr>
        <p:spPr>
          <a:xfrm>
            <a:off x="1599295" y="5631729"/>
            <a:ext cx="7297081" cy="369332"/>
          </a:xfrm>
          <a:prstGeom prst="rect">
            <a:avLst/>
          </a:prstGeom>
          <a:noFill/>
          <a:ln>
            <a:noFill/>
          </a:ln>
          <a:effectLst/>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更多精品</a:t>
            </a:r>
            <a:r>
              <a:rPr kumimoji="0" lang="en-US" altLang="zh-CN" sz="18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PPT</a:t>
            </a:r>
            <a:r>
              <a:rPr kumimoji="0" lang="zh-CN" altLang="en-US" sz="18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模板：</a:t>
            </a:r>
            <a:r>
              <a:rPr kumimoji="0" lang="en-US" altLang="zh-CN" sz="18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http://www.tukuppt.com/ppt/</a:t>
            </a: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endParaRPr>
          </a:p>
        </p:txBody>
      </p:sp>
      <p:grpSp>
        <p:nvGrpSpPr>
          <p:cNvPr id="4" name="组合 3">
            <a:extLst>
              <a:ext uri="{FF2B5EF4-FFF2-40B4-BE49-F238E27FC236}">
                <a16:creationId xmlns:a16="http://schemas.microsoft.com/office/drawing/2014/main" id="{5E9C2AD2-F3B0-69A0-DE22-781E856504BA}"/>
              </a:ext>
            </a:extLst>
          </p:cNvPr>
          <p:cNvGrpSpPr/>
          <p:nvPr/>
        </p:nvGrpSpPr>
        <p:grpSpPr>
          <a:xfrm>
            <a:off x="9355062" y="5513578"/>
            <a:ext cx="1336431" cy="487483"/>
            <a:chOff x="8158550" y="4984405"/>
            <a:chExt cx="1336431" cy="369336"/>
          </a:xfrm>
          <a:effectLst/>
        </p:grpSpPr>
        <p:sp>
          <p:nvSpPr>
            <p:cNvPr id="5" name="矩形: 圆角 35">
              <a:extLst>
                <a:ext uri="{FF2B5EF4-FFF2-40B4-BE49-F238E27FC236}">
                  <a16:creationId xmlns:a16="http://schemas.microsoft.com/office/drawing/2014/main" id="{896F5706-493F-9C99-75F5-397A22610E4A}"/>
                </a:ext>
              </a:extLst>
            </p:cNvPr>
            <p:cNvSpPr/>
            <p:nvPr/>
          </p:nvSpPr>
          <p:spPr>
            <a:xfrm>
              <a:off x="8158550" y="5010841"/>
              <a:ext cx="1336431" cy="342900"/>
            </a:xfrm>
            <a:prstGeom prst="roundRect">
              <a:avLst/>
            </a:prstGeom>
            <a:solidFill>
              <a:srgbClr val="72A900"/>
            </a:solidFill>
            <a:ln w="12700" cap="flat" cmpd="sng" algn="ctr">
              <a:noFill/>
              <a:prstDash val="solid"/>
              <a:miter lim="800000"/>
            </a:ln>
            <a:effectLst>
              <a:outerShdw blurRad="254000" dist="63500" dir="5400000" algn="t" rotWithShape="0">
                <a:sysClr val="windowText" lastClr="000000">
                  <a:lumMod val="85000"/>
                  <a:lumOff val="15000"/>
                  <a:alpha val="40000"/>
                </a:sysClr>
              </a:outerShdw>
            </a:effectLst>
          </p:spPr>
          <p:txBody>
            <a:bodyPr rtlCol="0" anchor="ctr"/>
            <a:lstStyle/>
            <a:p>
              <a:pPr marL="0" marR="0" lvl="0" indent="0" algn="ctr" defTabSz="285750" rtl="0" eaLnBrk="1" fontAlgn="auto" latinLnBrk="0" hangingPunct="1">
                <a:lnSpc>
                  <a:spcPct val="100000"/>
                </a:lnSpc>
                <a:spcBef>
                  <a:spcPts val="0"/>
                </a:spcBef>
                <a:spcAft>
                  <a:spcPts val="0"/>
                </a:spcAft>
                <a:buClrTx/>
                <a:buSzTx/>
                <a:buFontTx/>
                <a:buNone/>
                <a:tabLst/>
                <a:defRPr/>
              </a:pPr>
              <a:endParaRPr kumimoji="0" lang="zh-CN" altLang="en-US" sz="1000" b="1" i="0" u="none" strike="noStrike" kern="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endParaRPr>
            </a:p>
          </p:txBody>
        </p:sp>
        <p:sp>
          <p:nvSpPr>
            <p:cNvPr id="6" name="文本框 5">
              <a:extLst>
                <a:ext uri="{FF2B5EF4-FFF2-40B4-BE49-F238E27FC236}">
                  <a16:creationId xmlns:a16="http://schemas.microsoft.com/office/drawing/2014/main" id="{9C62EEDA-FFF8-3FBE-F545-663B7BA6DD1C}"/>
                </a:ext>
              </a:extLst>
            </p:cNvPr>
            <p:cNvSpPr txBox="1"/>
            <p:nvPr/>
          </p:nvSpPr>
          <p:spPr>
            <a:xfrm>
              <a:off x="8250913" y="4984409"/>
              <a:ext cx="1244068" cy="369332"/>
            </a:xfrm>
            <a:prstGeom prst="rect">
              <a:avLst/>
            </a:prstGeom>
            <a:noFill/>
            <a:ln w="12700" cap="flat" cmpd="sng" algn="ctr">
              <a:noFill/>
              <a:prstDash val="solid"/>
              <a:miter lim="800000"/>
            </a:ln>
            <a:effectLst>
              <a:outerShdw blurRad="254000" dist="63500" dir="5400000" algn="t" rotWithShape="0">
                <a:sysClr val="windowText" lastClr="000000">
                  <a:lumMod val="85000"/>
                  <a:lumOff val="15000"/>
                  <a:alpha val="40000"/>
                </a:sysClr>
              </a:outerShdw>
            </a:effectLst>
          </p:spPr>
          <p:txBody>
            <a:bodyPr rtlCol="0" anchor="ctr"/>
            <a:lstStyle>
              <a:defPPr>
                <a:defRPr lang="zh-CN"/>
              </a:defPPr>
              <a:lvl1pPr marR="0" lvl="0" indent="0" algn="ctr" defTabSz="285750" fontAlgn="auto">
                <a:lnSpc>
                  <a:spcPct val="100000"/>
                </a:lnSpc>
                <a:spcBef>
                  <a:spcPts val="0"/>
                </a:spcBef>
                <a:spcAft>
                  <a:spcPts val="0"/>
                </a:spcAft>
                <a:buClrTx/>
                <a:buSzTx/>
                <a:buFontTx/>
                <a:buNone/>
                <a:tabLst/>
                <a:defRPr kumimoji="0" sz="1000" b="0" i="0" u="none" strike="noStrike" cap="none" spc="0" normalizeH="0" baseline="0">
                  <a:ln>
                    <a:noFill/>
                  </a:ln>
                  <a:solidFill>
                    <a:prstClr val="white"/>
                  </a:solidFill>
                  <a:effectLst/>
                  <a:uLnTx/>
                  <a:uFillTx/>
                  <a:latin typeface="思源宋体 CN"/>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285750" rtl="0" eaLnBrk="1" fontAlgn="auto" latinLnBrk="0" hangingPunct="1">
                <a:lnSpc>
                  <a:spcPct val="100000"/>
                </a:lnSpc>
                <a:spcBef>
                  <a:spcPts val="0"/>
                </a:spcBef>
                <a:spcAft>
                  <a:spcPts val="0"/>
                </a:spcAft>
                <a:buClrTx/>
                <a:buSzTx/>
                <a:buFontTx/>
                <a:buNone/>
                <a:tabLst/>
                <a:defRPr/>
              </a:pPr>
              <a:r>
                <a:rPr kumimoji="0" lang="zh-CN" altLang="en-US" sz="2000" b="1" i="0" u="sng" strike="noStrike" kern="120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sym typeface="+mn-lt"/>
                </a:rPr>
                <a:t>点击进入</a:t>
              </a:r>
            </a:p>
          </p:txBody>
        </p:sp>
      </p:grpSp>
    </p:spTree>
    <p:extLst>
      <p:ext uri="{BB962C8B-B14F-4D97-AF65-F5344CB8AC3E}">
        <p14:creationId xmlns:p14="http://schemas.microsoft.com/office/powerpoint/2010/main" val="8107401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3302D77-D520-411C-30A7-73A42621F024}"/>
              </a:ext>
            </a:extLst>
          </p:cNvPr>
          <p:cNvPicPr>
            <a:picLocks noChangeAspect="1"/>
          </p:cNvPicPr>
          <p:nvPr/>
        </p:nvPicPr>
        <p:blipFill rotWithShape="1">
          <a:blip r:embed="rId2">
            <a:extLst>
              <a:ext uri="{28A0092B-C50C-407E-A947-70E740481C1C}">
                <a14:useLocalDpi xmlns:a14="http://schemas.microsoft.com/office/drawing/2010/main" val="0"/>
              </a:ext>
            </a:extLst>
          </a:blip>
          <a:srcRect l="4339" r="6772" b="2"/>
          <a:stretch/>
        </p:blipFill>
        <p:spPr>
          <a:xfrm>
            <a:off x="0" y="0"/>
            <a:ext cx="12192000" cy="6858000"/>
          </a:xfrm>
          <a:prstGeom prst="rect">
            <a:avLst/>
          </a:prstGeom>
        </p:spPr>
      </p:pic>
      <p:grpSp>
        <p:nvGrpSpPr>
          <p:cNvPr id="32" name="组合 31">
            <a:extLst>
              <a:ext uri="{FF2B5EF4-FFF2-40B4-BE49-F238E27FC236}">
                <a16:creationId xmlns:a16="http://schemas.microsoft.com/office/drawing/2014/main" id="{158FCEA6-B149-26AE-D5E5-A6B1914AD004}"/>
              </a:ext>
            </a:extLst>
          </p:cNvPr>
          <p:cNvGrpSpPr/>
          <p:nvPr/>
        </p:nvGrpSpPr>
        <p:grpSpPr>
          <a:xfrm>
            <a:off x="5395803" y="2057921"/>
            <a:ext cx="6079354" cy="2427253"/>
            <a:chOff x="5560509" y="2058574"/>
            <a:chExt cx="6079354" cy="2427253"/>
          </a:xfrm>
        </p:grpSpPr>
        <p:sp>
          <p:nvSpPr>
            <p:cNvPr id="8" name="文本框 7">
              <a:extLst>
                <a:ext uri="{FF2B5EF4-FFF2-40B4-BE49-F238E27FC236}">
                  <a16:creationId xmlns:a16="http://schemas.microsoft.com/office/drawing/2014/main" id="{DA494AC0-CD52-B88C-9355-D1188C8D2399}"/>
                </a:ext>
              </a:extLst>
            </p:cNvPr>
            <p:cNvSpPr txBox="1"/>
            <p:nvPr/>
          </p:nvSpPr>
          <p:spPr>
            <a:xfrm>
              <a:off x="5560509" y="2533939"/>
              <a:ext cx="607935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800" b="0" i="0" u="none" strike="noStrike" kern="1200" cap="none" spc="0" normalizeH="0" baseline="0" noProof="0" dirty="0">
                  <a:ln>
                    <a:noFill/>
                  </a:ln>
                  <a:solidFill>
                    <a:srgbClr val="72A900"/>
                  </a:solidFill>
                  <a:effectLst/>
                  <a:uLnTx/>
                  <a:uFillTx/>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感 谢 观 看</a:t>
              </a:r>
            </a:p>
          </p:txBody>
        </p:sp>
        <p:sp>
          <p:nvSpPr>
            <p:cNvPr id="9" name="文本框 8">
              <a:extLst>
                <a:ext uri="{FF2B5EF4-FFF2-40B4-BE49-F238E27FC236}">
                  <a16:creationId xmlns:a16="http://schemas.microsoft.com/office/drawing/2014/main" id="{46401FE4-BC8E-9730-35D1-2EF14B146999}"/>
                </a:ext>
              </a:extLst>
            </p:cNvPr>
            <p:cNvSpPr txBox="1"/>
            <p:nvPr/>
          </p:nvSpPr>
          <p:spPr>
            <a:xfrm>
              <a:off x="6777066" y="2058574"/>
              <a:ext cx="3646240"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大学环境监测教学课件</a:t>
              </a:r>
            </a:p>
          </p:txBody>
        </p:sp>
        <p:sp>
          <p:nvSpPr>
            <p:cNvPr id="12" name="文本框 11">
              <a:extLst>
                <a:ext uri="{FF2B5EF4-FFF2-40B4-BE49-F238E27FC236}">
                  <a16:creationId xmlns:a16="http://schemas.microsoft.com/office/drawing/2014/main" id="{906011F6-1913-9646-1689-BD5740BD81FF}"/>
                </a:ext>
              </a:extLst>
            </p:cNvPr>
            <p:cNvSpPr txBox="1"/>
            <p:nvPr/>
          </p:nvSpPr>
          <p:spPr>
            <a:xfrm>
              <a:off x="5836320" y="3962607"/>
              <a:ext cx="558579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 We should let them know that destroying environment means destroying mankind themselves.</a:t>
              </a:r>
              <a:endParaRPr kumimoji="0" lang="zh-CN" altLang="en-US" sz="1400" b="0" i="0" u="none" strike="noStrike" kern="1200" cap="none" spc="0" normalizeH="0" baseline="0" noProof="0" dirty="0">
                <a:ln>
                  <a:noFill/>
                </a:ln>
                <a:solidFill>
                  <a:prstClr val="black"/>
                </a:solidFill>
                <a:effectLst/>
                <a:uLnTx/>
                <a:uFillTx/>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grpSp>
      <p:grpSp>
        <p:nvGrpSpPr>
          <p:cNvPr id="24" name="组合 23">
            <a:extLst>
              <a:ext uri="{FF2B5EF4-FFF2-40B4-BE49-F238E27FC236}">
                <a16:creationId xmlns:a16="http://schemas.microsoft.com/office/drawing/2014/main" id="{39E148C2-2E96-85E3-FD13-FFA164FCE17E}"/>
              </a:ext>
            </a:extLst>
          </p:cNvPr>
          <p:cNvGrpSpPr/>
          <p:nvPr/>
        </p:nvGrpSpPr>
        <p:grpSpPr>
          <a:xfrm>
            <a:off x="5868229" y="4804196"/>
            <a:ext cx="1967995" cy="477079"/>
            <a:chOff x="9231985" y="5253540"/>
            <a:chExt cx="1967995" cy="477079"/>
          </a:xfrm>
          <a:effectLst>
            <a:outerShdw blurRad="63500" sx="102000" sy="102000" algn="ctr" rotWithShape="0">
              <a:schemeClr val="bg1">
                <a:lumMod val="50000"/>
                <a:alpha val="40000"/>
              </a:schemeClr>
            </a:outerShdw>
          </a:effectLst>
        </p:grpSpPr>
        <p:sp>
          <p:nvSpPr>
            <p:cNvPr id="22" name="矩形: 圆角 21">
              <a:extLst>
                <a:ext uri="{FF2B5EF4-FFF2-40B4-BE49-F238E27FC236}">
                  <a16:creationId xmlns:a16="http://schemas.microsoft.com/office/drawing/2014/main" id="{4F1098B3-24D5-7C42-7004-AACBE52DD33A}"/>
                </a:ext>
              </a:extLst>
            </p:cNvPr>
            <p:cNvSpPr/>
            <p:nvPr/>
          </p:nvSpPr>
          <p:spPr>
            <a:xfrm>
              <a:off x="9231985" y="5253540"/>
              <a:ext cx="1967995" cy="477079"/>
            </a:xfrm>
            <a:prstGeom prst="round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3" name="文本框 22">
              <a:extLst>
                <a:ext uri="{FF2B5EF4-FFF2-40B4-BE49-F238E27FC236}">
                  <a16:creationId xmlns:a16="http://schemas.microsoft.com/office/drawing/2014/main" id="{2D379C52-E905-8C7C-52A2-D496E8C12821}"/>
                </a:ext>
              </a:extLst>
            </p:cNvPr>
            <p:cNvSpPr txBox="1"/>
            <p:nvPr/>
          </p:nvSpPr>
          <p:spPr>
            <a:xfrm>
              <a:off x="9315735" y="5307413"/>
              <a:ext cx="180049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讲述人：小熊猫</a:t>
              </a:r>
            </a:p>
          </p:txBody>
        </p:sp>
      </p:grpSp>
      <p:sp>
        <p:nvSpPr>
          <p:cNvPr id="26" name="文本框 25">
            <a:extLst>
              <a:ext uri="{FF2B5EF4-FFF2-40B4-BE49-F238E27FC236}">
                <a16:creationId xmlns:a16="http://schemas.microsoft.com/office/drawing/2014/main" id="{0A4F96B5-2825-34E2-D564-DCF72B1BC62E}"/>
              </a:ext>
            </a:extLst>
          </p:cNvPr>
          <p:cNvSpPr txBox="1"/>
          <p:nvPr/>
        </p:nvSpPr>
        <p:spPr>
          <a:xfrm>
            <a:off x="9421372" y="314213"/>
            <a:ext cx="2344667"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72A9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保护地球从我做起</a:t>
            </a:r>
          </a:p>
        </p:txBody>
      </p:sp>
      <p:grpSp>
        <p:nvGrpSpPr>
          <p:cNvPr id="29" name="组合 28">
            <a:extLst>
              <a:ext uri="{FF2B5EF4-FFF2-40B4-BE49-F238E27FC236}">
                <a16:creationId xmlns:a16="http://schemas.microsoft.com/office/drawing/2014/main" id="{8A2B4D27-B604-A85A-5AFF-A336F01CAC05}"/>
              </a:ext>
            </a:extLst>
          </p:cNvPr>
          <p:cNvGrpSpPr/>
          <p:nvPr/>
        </p:nvGrpSpPr>
        <p:grpSpPr>
          <a:xfrm>
            <a:off x="9089759" y="4804196"/>
            <a:ext cx="1967995" cy="477079"/>
            <a:chOff x="9231985" y="5253540"/>
            <a:chExt cx="1967995" cy="477079"/>
          </a:xfrm>
          <a:effectLst>
            <a:outerShdw blurRad="63500" sx="102000" sy="102000" algn="ctr" rotWithShape="0">
              <a:schemeClr val="bg1">
                <a:lumMod val="50000"/>
                <a:alpha val="40000"/>
              </a:schemeClr>
            </a:outerShdw>
          </a:effectLst>
        </p:grpSpPr>
        <p:sp>
          <p:nvSpPr>
            <p:cNvPr id="30" name="矩形: 圆角 29">
              <a:extLst>
                <a:ext uri="{FF2B5EF4-FFF2-40B4-BE49-F238E27FC236}">
                  <a16:creationId xmlns:a16="http://schemas.microsoft.com/office/drawing/2014/main" id="{EDED38CB-1829-5372-1733-E6F938FEDCAB}"/>
                </a:ext>
              </a:extLst>
            </p:cNvPr>
            <p:cNvSpPr/>
            <p:nvPr/>
          </p:nvSpPr>
          <p:spPr>
            <a:xfrm>
              <a:off x="9231985" y="5253540"/>
              <a:ext cx="1967995" cy="477079"/>
            </a:xfrm>
            <a:prstGeom prst="round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1" name="文本框 30">
              <a:extLst>
                <a:ext uri="{FF2B5EF4-FFF2-40B4-BE49-F238E27FC236}">
                  <a16:creationId xmlns:a16="http://schemas.microsoft.com/office/drawing/2014/main" id="{010487C3-2F5C-3940-1F73-C9F57E6D6E2B}"/>
                </a:ext>
              </a:extLst>
            </p:cNvPr>
            <p:cNvSpPr txBox="1"/>
            <p:nvPr/>
          </p:nvSpPr>
          <p:spPr>
            <a:xfrm>
              <a:off x="9296503" y="5307413"/>
              <a:ext cx="183896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日 期：</a:t>
              </a:r>
              <a:r>
                <a:rPr kumimoji="0" lang="en-US" altLang="zh-CN" sz="1800" b="0" i="0" u="none" strike="noStrike" kern="1200" cap="none" spc="0" normalizeH="0" baseline="0" noProof="0" dirty="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20XX.XX</a:t>
              </a:r>
              <a:endParaRPr kumimoji="0" lang="zh-CN" altLang="en-US" sz="1800" b="0" i="0" u="none" strike="noStrike" kern="1200" cap="none" spc="0" normalizeH="0" baseline="0" noProof="0" dirty="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Tree>
    <p:extLst>
      <p:ext uri="{BB962C8B-B14F-4D97-AF65-F5344CB8AC3E}">
        <p14:creationId xmlns:p14="http://schemas.microsoft.com/office/powerpoint/2010/main" val="4200775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circle(in)">
                                      <p:cBhvr>
                                        <p:cTn id="7" dur="2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1493</TotalTime>
  <Words>2961</Words>
  <Application>Microsoft Office PowerPoint</Application>
  <PresentationFormat>宽屏</PresentationFormat>
  <Paragraphs>404</Paragraphs>
  <Slides>44</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44</vt:i4>
      </vt:variant>
    </vt:vector>
  </HeadingPairs>
  <TitlesOfParts>
    <vt:vector size="55" baseType="lpstr">
      <vt:lpstr>阿里巴巴普惠体</vt:lpstr>
      <vt:lpstr>阿里巴巴普惠体 Heavy</vt:lpstr>
      <vt:lpstr>阿里巴巴普惠体 Light</vt:lpstr>
      <vt:lpstr>阿里巴巴普惠体 Medium</vt:lpstr>
      <vt:lpstr>等线</vt:lpstr>
      <vt:lpstr>等线 Light</vt:lpstr>
      <vt:lpstr>思源黑体 CN Medium</vt:lpstr>
      <vt:lpstr>思源黑体 Heavy</vt:lpstr>
      <vt:lpstr>Arial</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liang jing</dc:creator>
  <cp:lastModifiedBy>li li</cp:lastModifiedBy>
  <cp:revision>125</cp:revision>
  <dcterms:created xsi:type="dcterms:W3CDTF">2022-06-16T13:32:50Z</dcterms:created>
  <dcterms:modified xsi:type="dcterms:W3CDTF">2023-04-12T05:46:53Z</dcterms:modified>
</cp:coreProperties>
</file>