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7" r:id="rId3"/>
    <p:sldId id="297" r:id="rId4"/>
    <p:sldId id="357" r:id="rId5"/>
    <p:sldId id="378" r:id="rId7"/>
    <p:sldId id="258" r:id="rId8"/>
    <p:sldId id="259" r:id="rId9"/>
    <p:sldId id="323" r:id="rId10"/>
    <p:sldId id="391" r:id="rId11"/>
    <p:sldId id="340" r:id="rId12"/>
    <p:sldId id="392" r:id="rId13"/>
    <p:sldId id="403" r:id="rId14"/>
    <p:sldId id="260" r:id="rId15"/>
    <p:sldId id="261" r:id="rId16"/>
    <p:sldId id="387" r:id="rId17"/>
    <p:sldId id="386" r:id="rId18"/>
    <p:sldId id="293" r:id="rId19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/>
    <p:restoredTop sz="94694"/>
  </p:normalViewPr>
  <p:slideViewPr>
    <p:cSldViewPr snapToGrid="0" snapToObjects="1">
      <p:cViewPr varScale="1">
        <p:scale>
          <a:sx n="133" d="100"/>
          <a:sy n="133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63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B40-A01A-CF42-94ED-A945588F2CC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  <a14:imgEffect>
                      <a14:colorTemperature colorTemp="3638"/>
                    </a14:imgEffect>
                    <a14:imgEffect>
                      <a14:saturation sat="1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6.png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image" Target="../media/image4.png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image" Target="../media/image10.png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image" Target="../media/image9.png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4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7365" y="1295400"/>
            <a:ext cx="9800590" cy="18243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电力站房物联网管理方案</a:t>
            </a:r>
            <a:endParaRPr kumimoji="1" lang="zh-CN" alt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3195" y="3930650"/>
            <a:ext cx="8351520" cy="5562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物联网为传统行业赋能，让传统产品更加智能</a:t>
            </a:r>
            <a:endParaRPr kumimoji="1" lang="zh-CN" altLang="en-US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7" name="图片 6" descr="黑暗里有星球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2019" y="399437"/>
            <a:ext cx="6001975" cy="6001975"/>
          </a:xfrm>
          <a:prstGeom prst="rect">
            <a:avLst/>
          </a:prstGeom>
        </p:spPr>
      </p:pic>
      <p:sp>
        <p:nvSpPr>
          <p:cNvPr id="8" name="副标题 2"/>
          <p:cNvSpPr txBox="1"/>
          <p:nvPr/>
        </p:nvSpPr>
        <p:spPr>
          <a:xfrm>
            <a:off x="507637" y="6178425"/>
            <a:ext cx="4163218" cy="503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广州通微智慧科技有限公司</a:t>
            </a:r>
            <a:endParaRPr kumimoji="1" lang="zh-CN" alt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图片包含 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7" y="399446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909" y="2467917"/>
            <a:ext cx="571500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19625" y="3142344"/>
            <a:ext cx="2949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一、需求分析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3" name="六边形 2"/>
          <p:cNvSpPr/>
          <p:nvPr>
            <p:custDataLst>
              <p:tags r:id="rId3"/>
            </p:custDataLst>
          </p:nvPr>
        </p:nvSpPr>
        <p:spPr>
          <a:xfrm>
            <a:off x="2635885" y="2720340"/>
            <a:ext cx="1419225" cy="1175385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无空调节能控制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5" name="六边形 4"/>
          <p:cNvSpPr/>
          <p:nvPr>
            <p:custDataLst>
              <p:tags r:id="rId4"/>
            </p:custDataLst>
          </p:nvPr>
        </p:nvSpPr>
        <p:spPr>
          <a:xfrm>
            <a:off x="3907790" y="4486275"/>
            <a:ext cx="1419225" cy="1175385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视频无智能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7" name="六边形 6"/>
          <p:cNvSpPr/>
          <p:nvPr>
            <p:custDataLst>
              <p:tags r:id="rId5"/>
            </p:custDataLst>
          </p:nvPr>
        </p:nvSpPr>
        <p:spPr>
          <a:xfrm>
            <a:off x="3907790" y="1892300"/>
            <a:ext cx="1419225" cy="1175385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无环境监测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8" name="六边形 7"/>
          <p:cNvSpPr/>
          <p:nvPr>
            <p:custDataLst>
              <p:tags r:id="rId6"/>
            </p:custDataLst>
          </p:nvPr>
        </p:nvSpPr>
        <p:spPr>
          <a:xfrm>
            <a:off x="3907790" y="3204210"/>
            <a:ext cx="1419225" cy="1175385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站房管理问题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12" name="六边形 11"/>
          <p:cNvSpPr/>
          <p:nvPr>
            <p:custDataLst>
              <p:tags r:id="rId7"/>
            </p:custDataLst>
          </p:nvPr>
        </p:nvSpPr>
        <p:spPr>
          <a:xfrm>
            <a:off x="2426335" y="4485640"/>
            <a:ext cx="1419225" cy="1175385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rgbClr val="002060"/>
                </a:solidFill>
              </a:rPr>
              <a:t>SF6</a:t>
            </a:r>
            <a:r>
              <a:rPr lang="zh-CN" altLang="en-US">
                <a:solidFill>
                  <a:srgbClr val="002060"/>
                </a:solidFill>
              </a:rPr>
              <a:t>泄漏无探测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742950" y="358775"/>
            <a:ext cx="68091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电力站房需求分析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3674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1" name="六边形 10"/>
          <p:cNvSpPr/>
          <p:nvPr>
            <p:custDataLst>
              <p:tags r:id="rId10"/>
            </p:custDataLst>
          </p:nvPr>
        </p:nvSpPr>
        <p:spPr>
          <a:xfrm>
            <a:off x="5246370" y="2720340"/>
            <a:ext cx="1419225" cy="1175385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经常忘记关灯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2" name="六边形 1"/>
          <p:cNvSpPr/>
          <p:nvPr>
            <p:custDataLst>
              <p:tags r:id="rId11"/>
            </p:custDataLst>
          </p:nvPr>
        </p:nvSpPr>
        <p:spPr>
          <a:xfrm>
            <a:off x="5441315" y="4486275"/>
            <a:ext cx="1419225" cy="1175385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无远程管理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9" name="爆炸形 1 8"/>
          <p:cNvSpPr/>
          <p:nvPr/>
        </p:nvSpPr>
        <p:spPr>
          <a:xfrm>
            <a:off x="8116570" y="1287145"/>
            <a:ext cx="2733040" cy="226441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被遗忘的信息孤岛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2" name="https://photo-static-api.fotomore.com/creative/vcg/400/new/VCG41N1250237141.jpg?uid=386&amp;timestamp=1702505734&amp;sign=d44dcd9aa1003f0440ba97db33d8bb87" descr="templates\picture_hover\&amp;pky390_sjzg_VCG41N1250237141&amp;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1800" y="3983355"/>
            <a:ext cx="4208780" cy="315658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742950" y="358775"/>
            <a:ext cx="3232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需求整理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3674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2342515" y="1243965"/>
            <a:ext cx="9846310" cy="171513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2342515" y="2959100"/>
            <a:ext cx="9846310" cy="17151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2342515" y="4674235"/>
            <a:ext cx="9846310" cy="171513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8"/>
            </p:custDataLst>
          </p:nvPr>
        </p:nvSpPr>
        <p:spPr>
          <a:xfrm>
            <a:off x="278765" y="1523365"/>
            <a:ext cx="1756410" cy="720090"/>
          </a:xfrm>
          <a:prstGeom prst="round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/>
              <a:t>数据应用</a:t>
            </a:r>
            <a:endParaRPr kumimoji="1" lang="zh-CN" altLang="en-US"/>
          </a:p>
        </p:txBody>
      </p:sp>
      <p:sp>
        <p:nvSpPr>
          <p:cNvPr id="20" name="圆角矩形 19"/>
          <p:cNvSpPr/>
          <p:nvPr>
            <p:custDataLst>
              <p:tags r:id="rId9"/>
            </p:custDataLst>
          </p:nvPr>
        </p:nvSpPr>
        <p:spPr>
          <a:xfrm>
            <a:off x="278765" y="3336925"/>
            <a:ext cx="1756410" cy="720090"/>
          </a:xfrm>
          <a:prstGeom prst="round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/>
              <a:t>数据表现</a:t>
            </a:r>
            <a:endParaRPr kumimoji="1" lang="zh-CN" altLang="en-US"/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2770505" y="5033010"/>
            <a:ext cx="2354580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可燃气体浓度探测，主要是甲烷、一氧化碳</a:t>
            </a:r>
            <a:endParaRPr kumimoji="1" lang="en-US" altLang="zh-CN" sz="1600"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1"/>
            </p:custDataLst>
          </p:nvPr>
        </p:nvSpPr>
        <p:spPr>
          <a:xfrm>
            <a:off x="5462905" y="5033010"/>
            <a:ext cx="1756410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温湿度，烟雾探测</a:t>
            </a:r>
            <a:endParaRPr kumimoji="1" lang="zh-CN" sz="1600"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2"/>
            </p:custDataLst>
          </p:nvPr>
        </p:nvSpPr>
        <p:spPr>
          <a:xfrm>
            <a:off x="9895840" y="5033010"/>
            <a:ext cx="2038350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大数据采集，为趋势分析提供依据</a:t>
            </a:r>
            <a:endParaRPr kumimoji="1" lang="zh-CN" sz="1600"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3"/>
            </p:custDataLst>
          </p:nvPr>
        </p:nvSpPr>
        <p:spPr>
          <a:xfrm>
            <a:off x="7571740" y="5032375"/>
            <a:ext cx="197802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告警声光提醒，新风联动</a:t>
            </a:r>
            <a:endParaRPr kumimoji="1" lang="zh-CN" sz="1600"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2897505" y="3378200"/>
            <a:ext cx="189420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数据图表</a:t>
            </a:r>
            <a:endParaRPr kumimoji="1" lang="zh-CN" sz="1600"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7760335" y="3378200"/>
            <a:ext cx="189420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数据大屏</a:t>
            </a:r>
            <a:endParaRPr kumimoji="1" lang="zh-CN" sz="1600"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6"/>
            </p:custDataLst>
          </p:nvPr>
        </p:nvSpPr>
        <p:spPr>
          <a:xfrm>
            <a:off x="2897505" y="1724025"/>
            <a:ext cx="2343150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安全情况趋势，火灾预警</a:t>
            </a:r>
            <a:endParaRPr kumimoji="1" lang="zh-CN" sz="1600"/>
          </a:p>
        </p:txBody>
      </p:sp>
      <p:sp>
        <p:nvSpPr>
          <p:cNvPr id="31" name="矩形 30"/>
          <p:cNvSpPr/>
          <p:nvPr>
            <p:custDataLst>
              <p:tags r:id="rId17"/>
            </p:custDataLst>
          </p:nvPr>
        </p:nvSpPr>
        <p:spPr>
          <a:xfrm>
            <a:off x="5436870" y="1724025"/>
            <a:ext cx="194119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变被动防范为主动安全</a:t>
            </a:r>
            <a:endParaRPr kumimoji="1" lang="zh-CN" sz="1600"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8"/>
            </p:custDataLst>
          </p:nvPr>
        </p:nvSpPr>
        <p:spPr>
          <a:xfrm>
            <a:off x="7938770" y="1724025"/>
            <a:ext cx="189420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设备运行分析，异常预警及告警</a:t>
            </a:r>
            <a:endParaRPr kumimoji="1" lang="zh-CN" sz="1600"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9"/>
            </p:custDataLst>
          </p:nvPr>
        </p:nvSpPr>
        <p:spPr>
          <a:xfrm>
            <a:off x="10039985" y="1724025"/>
            <a:ext cx="189420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大数据分析，为未来的建设提供依据</a:t>
            </a:r>
            <a:endParaRPr kumimoji="1" lang="zh-CN" sz="1600"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78765" y="5197475"/>
            <a:ext cx="1756410" cy="672465"/>
          </a:xfrm>
          <a:prstGeom prst="round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altLang="en-US">
                <a:sym typeface="+mn-ea"/>
              </a:rPr>
              <a:t>数据采集</a:t>
            </a:r>
            <a:endParaRPr kumimoji="1" lang="zh-CN" altLang="en-US"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20"/>
            </p:custDataLst>
          </p:nvPr>
        </p:nvSpPr>
        <p:spPr>
          <a:xfrm>
            <a:off x="9876790" y="3378200"/>
            <a:ext cx="189420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zh-CN" sz="1600">
                <a:sym typeface="+mn-ea"/>
              </a:rPr>
              <a:t>运行报告</a:t>
            </a:r>
            <a:endParaRPr kumimoji="1" lang="zh-CN" sz="1600"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21"/>
            </p:custDataLst>
          </p:nvPr>
        </p:nvSpPr>
        <p:spPr>
          <a:xfrm>
            <a:off x="5328920" y="3347720"/>
            <a:ext cx="1894205" cy="72009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kumimoji="1" lang="en-US" altLang="zh-CN" sz="1600">
                <a:sym typeface="+mn-ea"/>
              </a:rPr>
              <a:t>3D</a:t>
            </a:r>
            <a:r>
              <a:rPr kumimoji="1" lang="zh-CN" altLang="en-US" sz="1600">
                <a:sym typeface="+mn-ea"/>
              </a:rPr>
              <a:t>可视化</a:t>
            </a:r>
            <a:endParaRPr kumimoji="1" lang="zh-CN" altLang="en-US" sz="1600">
              <a:sym typeface="+mn-ea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045" y="2467610"/>
            <a:ext cx="686562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24960" y="3142615"/>
            <a:ext cx="58915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二、方案实现及技术特点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92004" y="257"/>
            <a:ext cx="1160525" cy="496513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367665" y="148590"/>
            <a:ext cx="3232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站内架构图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-7874" y="159028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pic>
        <p:nvPicPr>
          <p:cNvPr id="6" name="图片 5" descr="站房内监控系统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600" y="0"/>
            <a:ext cx="7869555" cy="67170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135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整体系统架构图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 descr="多站点监控系统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960" y="1239520"/>
            <a:ext cx="8173720" cy="561848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135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单站点监测内容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六边形 11"/>
          <p:cNvSpPr/>
          <p:nvPr>
            <p:custDataLst>
              <p:tags r:id="rId2"/>
            </p:custDataLst>
          </p:nvPr>
        </p:nvSpPr>
        <p:spPr>
          <a:xfrm>
            <a:off x="8467090" y="5097780"/>
            <a:ext cx="1419225" cy="1175385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实时视频，门禁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2" name="六边形 1"/>
          <p:cNvSpPr/>
          <p:nvPr>
            <p:custDataLst>
              <p:tags r:id="rId3"/>
            </p:custDataLst>
          </p:nvPr>
        </p:nvSpPr>
        <p:spPr>
          <a:xfrm>
            <a:off x="10042525" y="5097780"/>
            <a:ext cx="1419225" cy="1175385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rgbClr val="002060"/>
                </a:solidFill>
              </a:rPr>
              <a:t>AI</a:t>
            </a:r>
            <a:r>
              <a:rPr lang="zh-CN" altLang="en-US">
                <a:solidFill>
                  <a:srgbClr val="002060"/>
                </a:solidFill>
              </a:rPr>
              <a:t>运算，非法行为报警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3" name="六边形 2"/>
          <p:cNvSpPr/>
          <p:nvPr>
            <p:custDataLst>
              <p:tags r:id="rId4"/>
            </p:custDataLst>
          </p:nvPr>
        </p:nvSpPr>
        <p:spPr>
          <a:xfrm>
            <a:off x="2180590" y="5097780"/>
            <a:ext cx="1419225" cy="1175385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温湿度，漏水，消防等环境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7" name="六边形 6"/>
          <p:cNvSpPr/>
          <p:nvPr>
            <p:custDataLst>
              <p:tags r:id="rId5"/>
            </p:custDataLst>
          </p:nvPr>
        </p:nvSpPr>
        <p:spPr>
          <a:xfrm>
            <a:off x="3750945" y="5097780"/>
            <a:ext cx="1419225" cy="1175385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rgbClr val="002060"/>
                </a:solidFill>
              </a:rPr>
              <a:t>SF6</a:t>
            </a:r>
            <a:r>
              <a:rPr lang="zh-CN" altLang="en-US">
                <a:solidFill>
                  <a:srgbClr val="002060"/>
                </a:solidFill>
              </a:rPr>
              <a:t>浓度监测，泄漏报警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8" name="六边形 7"/>
          <p:cNvSpPr/>
          <p:nvPr>
            <p:custDataLst>
              <p:tags r:id="rId6"/>
            </p:custDataLst>
          </p:nvPr>
        </p:nvSpPr>
        <p:spPr>
          <a:xfrm>
            <a:off x="5321300" y="5097780"/>
            <a:ext cx="1419225" cy="1175385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站房内负载输出状态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20" name="圆角矩形 19"/>
          <p:cNvSpPr/>
          <p:nvPr>
            <p:custDataLst>
              <p:tags r:id="rId7"/>
            </p:custDataLst>
          </p:nvPr>
        </p:nvSpPr>
        <p:spPr>
          <a:xfrm>
            <a:off x="205105" y="5325110"/>
            <a:ext cx="972185" cy="5753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/>
              <a:t>监测</a:t>
            </a:r>
            <a:endParaRPr kumimoji="1"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28930" y="4551680"/>
            <a:ext cx="11511280" cy="0"/>
          </a:xfrm>
          <a:prstGeom prst="line">
            <a:avLst/>
          </a:prstGeom>
          <a:ln cmpd="sng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六边形 20"/>
          <p:cNvSpPr/>
          <p:nvPr>
            <p:custDataLst>
              <p:tags r:id="rId8"/>
            </p:custDataLst>
          </p:nvPr>
        </p:nvSpPr>
        <p:spPr>
          <a:xfrm>
            <a:off x="9017635" y="3034030"/>
            <a:ext cx="1419225" cy="117538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数据上报软件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23" name="六边形 22"/>
          <p:cNvSpPr/>
          <p:nvPr>
            <p:custDataLst>
              <p:tags r:id="rId9"/>
            </p:custDataLst>
          </p:nvPr>
        </p:nvSpPr>
        <p:spPr>
          <a:xfrm>
            <a:off x="7522845" y="3034030"/>
            <a:ext cx="1419225" cy="117538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行为异常时喊话提醒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24" name="六边形 23"/>
          <p:cNvSpPr/>
          <p:nvPr>
            <p:custDataLst>
              <p:tags r:id="rId10"/>
            </p:custDataLst>
          </p:nvPr>
        </p:nvSpPr>
        <p:spPr>
          <a:xfrm>
            <a:off x="2893060" y="3034030"/>
            <a:ext cx="1419225" cy="117538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altLang="zh-CN">
                <a:solidFill>
                  <a:srgbClr val="002060"/>
                </a:solidFill>
                <a:sym typeface="+mn-ea"/>
              </a:rPr>
              <a:t>SF6</a:t>
            </a:r>
            <a:r>
              <a:rPr lang="zh-CN" altLang="en-US">
                <a:solidFill>
                  <a:srgbClr val="002060"/>
                </a:solidFill>
                <a:sym typeface="+mn-ea"/>
              </a:rPr>
              <a:t>浓度联动新风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25" name="六边形 24"/>
          <p:cNvSpPr/>
          <p:nvPr>
            <p:custDataLst>
              <p:tags r:id="rId11"/>
            </p:custDataLst>
          </p:nvPr>
        </p:nvSpPr>
        <p:spPr>
          <a:xfrm>
            <a:off x="4460875" y="3034030"/>
            <a:ext cx="1419225" cy="117538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告警时联动声光报警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26" name="圆角矩形 25"/>
          <p:cNvSpPr/>
          <p:nvPr>
            <p:custDataLst>
              <p:tags r:id="rId12"/>
            </p:custDataLst>
          </p:nvPr>
        </p:nvSpPr>
        <p:spPr>
          <a:xfrm>
            <a:off x="205105" y="3203575"/>
            <a:ext cx="972185" cy="5753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/>
              <a:t>联动</a:t>
            </a:r>
            <a:endParaRPr kumimoji="1" lang="zh-CN" altLang="en-US"/>
          </a:p>
        </p:txBody>
      </p:sp>
      <p:sp>
        <p:nvSpPr>
          <p:cNvPr id="36" name="六边形 35"/>
          <p:cNvSpPr/>
          <p:nvPr>
            <p:custDataLst>
              <p:tags r:id="rId13"/>
            </p:custDataLst>
          </p:nvPr>
        </p:nvSpPr>
        <p:spPr>
          <a:xfrm>
            <a:off x="6891020" y="5097780"/>
            <a:ext cx="1419225" cy="1175385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智慧用电监测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37" name="六边形 36"/>
          <p:cNvSpPr/>
          <p:nvPr>
            <p:custDataLst>
              <p:tags r:id="rId14"/>
            </p:custDataLst>
          </p:nvPr>
        </p:nvSpPr>
        <p:spPr>
          <a:xfrm>
            <a:off x="6028055" y="3034030"/>
            <a:ext cx="1419225" cy="117538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温度异常联动空调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5205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3565" y="1447800"/>
            <a:ext cx="101517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、以边缘网关为采集和处理核心，大大降低对服务器和网络的依赖和压力，增强可靠性</a:t>
            </a:r>
            <a:endParaRPr kumimoji="1" lang="en-US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方案的显著特点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618105"/>
            <a:ext cx="94786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、可采用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3D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可视化等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多样化的数据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展现方式，提升数据的表现力，力争简洁和直观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4520" y="3124835"/>
            <a:ext cx="94786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、持续不断地数据挖掘，能耗趋势分析和预测，为客户提供能效优化的重点设备和方向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3565" y="3677920"/>
            <a:ext cx="113550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、站房数据的持续采集及应用，将为系统运行状况评估提供坚实的数据支持，同时给出优化建议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3565" y="4240530"/>
            <a:ext cx="102622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、站房远程运管系统将大大提升运维水平，提升整个能源企业的可靠性和效率，降低运维成本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04520" y="4802505"/>
            <a:ext cx="83566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、具有良好的经济效益，一次性投入，长期收益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04520" y="5406390"/>
            <a:ext cx="95878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、在数据为王的新时代，系统采集的环境监测数据，未来将成为矿区的重要数字资产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3565" y="2033270"/>
            <a:ext cx="74174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、围绕数据采集和应用，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数据采集为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基础，稳定、完整为原则</a:t>
            </a:r>
            <a:endParaRPr kumimoji="1" lang="en-US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主要产品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sp>
        <p:nvSpPr>
          <p:cNvPr id="26" name="圆角矩形 25"/>
          <p:cNvSpPr/>
          <p:nvPr>
            <p:custDataLst>
              <p:tags r:id="rId2"/>
            </p:custDataLst>
          </p:nvPr>
        </p:nvSpPr>
        <p:spPr>
          <a:xfrm>
            <a:off x="890905" y="3429000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1200">
                <a:solidFill>
                  <a:schemeClr val="bg1"/>
                </a:solidFill>
                <a:uFillTx/>
              </a:rPr>
              <a:t>物联网关</a:t>
            </a:r>
            <a:r>
              <a:rPr kumimoji="1" lang="en-US" altLang="zh-CN" sz="1200">
                <a:solidFill>
                  <a:schemeClr val="bg1"/>
                </a:solidFill>
                <a:uFillTx/>
              </a:rPr>
              <a:t>BEC3000</a:t>
            </a:r>
            <a:endParaRPr kumimoji="1" lang="en-US" altLang="zh-CN" sz="1200">
              <a:solidFill>
                <a:schemeClr val="bg1"/>
              </a:solidFill>
              <a:uFillTx/>
            </a:endParaRPr>
          </a:p>
        </p:txBody>
      </p:sp>
      <p:sp>
        <p:nvSpPr>
          <p:cNvPr id="7" name="圆角矩形 6"/>
          <p:cNvSpPr/>
          <p:nvPr>
            <p:custDataLst>
              <p:tags r:id="rId3"/>
            </p:custDataLst>
          </p:nvPr>
        </p:nvSpPr>
        <p:spPr>
          <a:xfrm>
            <a:off x="4327525" y="3429000"/>
            <a:ext cx="1671955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sz="1200">
                <a:solidFill>
                  <a:schemeClr val="bg1"/>
                </a:solidFill>
                <a:uFillTx/>
              </a:rPr>
              <a:t>定制型物联监控箱</a:t>
            </a:r>
            <a:endParaRPr kumimoji="1" lang="zh-CN" sz="1200">
              <a:solidFill>
                <a:schemeClr val="bg1"/>
              </a:solidFill>
              <a:uFillTx/>
            </a:endParaRPr>
          </a:p>
        </p:txBody>
      </p:sp>
      <p:sp>
        <p:nvSpPr>
          <p:cNvPr id="10" name="圆角矩形 9"/>
          <p:cNvSpPr/>
          <p:nvPr>
            <p:custDataLst>
              <p:tags r:id="rId4"/>
            </p:custDataLst>
          </p:nvPr>
        </p:nvSpPr>
        <p:spPr>
          <a:xfrm>
            <a:off x="7232650" y="3429000"/>
            <a:ext cx="1671955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200">
                <a:solidFill>
                  <a:schemeClr val="bg1"/>
                </a:solidFill>
                <a:uFillTx/>
              </a:rPr>
              <a:t>SF6</a:t>
            </a:r>
            <a:r>
              <a:rPr kumimoji="1" lang="zh-CN" sz="1200">
                <a:solidFill>
                  <a:schemeClr val="bg1"/>
                </a:solidFill>
                <a:uFillTx/>
              </a:rPr>
              <a:t>浓度探测</a:t>
            </a:r>
            <a:endParaRPr kumimoji="1" lang="zh-CN" sz="1200">
              <a:solidFill>
                <a:schemeClr val="bg1"/>
              </a:solidFill>
              <a:uFillTx/>
            </a:endParaRPr>
          </a:p>
        </p:txBody>
      </p:sp>
      <p:pic>
        <p:nvPicPr>
          <p:cNvPr id="12" name="图片 11" descr="万慧通温湿度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370" y="4545965"/>
            <a:ext cx="1475105" cy="1451610"/>
          </a:xfrm>
          <a:prstGeom prst="rect">
            <a:avLst/>
          </a:prstGeom>
        </p:spPr>
      </p:pic>
      <p:sp>
        <p:nvSpPr>
          <p:cNvPr id="14" name="圆角矩形 13"/>
          <p:cNvSpPr/>
          <p:nvPr>
            <p:custDataLst>
              <p:tags r:id="rId6"/>
            </p:custDataLst>
          </p:nvPr>
        </p:nvSpPr>
        <p:spPr>
          <a:xfrm>
            <a:off x="890905" y="6202680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sz="1200">
                <a:solidFill>
                  <a:schemeClr val="bg1"/>
                </a:solidFill>
                <a:uFillTx/>
              </a:rPr>
              <a:t>温湿度变送器</a:t>
            </a:r>
            <a:endParaRPr kumimoji="1" lang="zh-CN" sz="1200">
              <a:solidFill>
                <a:schemeClr val="bg1"/>
              </a:solidFill>
              <a:uFillTx/>
            </a:endParaRPr>
          </a:p>
        </p:txBody>
      </p:sp>
      <p:sp>
        <p:nvSpPr>
          <p:cNvPr id="16" name="圆角矩形 15"/>
          <p:cNvSpPr/>
          <p:nvPr>
            <p:custDataLst>
              <p:tags r:id="rId7"/>
            </p:custDataLst>
          </p:nvPr>
        </p:nvSpPr>
        <p:spPr>
          <a:xfrm>
            <a:off x="4407535" y="6329680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sz="1200">
                <a:solidFill>
                  <a:schemeClr val="bg1"/>
                </a:solidFill>
                <a:uFillTx/>
              </a:rPr>
              <a:t>智能断路器</a:t>
            </a:r>
            <a:endParaRPr kumimoji="1" lang="zh-CN" sz="1200">
              <a:solidFill>
                <a:schemeClr val="bg1"/>
              </a:solidFill>
              <a:uFillTx/>
            </a:endParaRPr>
          </a:p>
        </p:txBody>
      </p:sp>
      <p:pic>
        <p:nvPicPr>
          <p:cNvPr id="17" name="图片 16" descr="环境数据大屏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2650" y="4739640"/>
            <a:ext cx="2235835" cy="1257935"/>
          </a:xfrm>
          <a:prstGeom prst="rect">
            <a:avLst/>
          </a:prstGeom>
        </p:spPr>
      </p:pic>
      <p:sp>
        <p:nvSpPr>
          <p:cNvPr id="21" name="圆角矩形 20"/>
          <p:cNvSpPr/>
          <p:nvPr>
            <p:custDataLst>
              <p:tags r:id="rId9"/>
            </p:custDataLst>
          </p:nvPr>
        </p:nvSpPr>
        <p:spPr>
          <a:xfrm>
            <a:off x="7593965" y="6329680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sz="1200">
                <a:solidFill>
                  <a:schemeClr val="bg1"/>
                </a:solidFill>
                <a:uFillTx/>
              </a:rPr>
              <a:t>平台软件</a:t>
            </a:r>
            <a:endParaRPr kumimoji="1" lang="zh-CN" sz="1200">
              <a:solidFill>
                <a:schemeClr val="bg1"/>
              </a:solidFill>
              <a:uFillTx/>
            </a:endParaRPr>
          </a:p>
        </p:txBody>
      </p:sp>
      <p:pic>
        <p:nvPicPr>
          <p:cNvPr id="5" name="图片 4" descr="BEC2000"/>
          <p:cNvPicPr>
            <a:picLocks noChangeAspect="1"/>
          </p:cNvPicPr>
          <p:nvPr/>
        </p:nvPicPr>
        <p:blipFill>
          <a:blip r:embed="rId10"/>
          <a:srcRect l="18083" t="30306" r="20009" b="23324"/>
          <a:stretch>
            <a:fillRect/>
          </a:stretch>
        </p:blipFill>
        <p:spPr>
          <a:xfrm>
            <a:off x="381635" y="1202055"/>
            <a:ext cx="2817495" cy="2110740"/>
          </a:xfrm>
          <a:prstGeom prst="rect">
            <a:avLst/>
          </a:prstGeom>
        </p:spPr>
      </p:pic>
      <p:pic>
        <p:nvPicPr>
          <p:cNvPr id="6" name="图片 5" descr="监控箱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9690" y="1029335"/>
            <a:ext cx="2308225" cy="2308225"/>
          </a:xfrm>
          <a:prstGeom prst="rect">
            <a:avLst/>
          </a:prstGeom>
        </p:spPr>
      </p:pic>
      <p:pic>
        <p:nvPicPr>
          <p:cNvPr id="9" name="图片 8" descr="智能断路器4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27525" y="4368165"/>
            <a:ext cx="1572895" cy="1572895"/>
          </a:xfrm>
          <a:prstGeom prst="rect">
            <a:avLst/>
          </a:prstGeom>
        </p:spPr>
      </p:pic>
      <p:pic>
        <p:nvPicPr>
          <p:cNvPr id="13" name="图片 12" descr="燃气浓度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14210" y="1202055"/>
            <a:ext cx="1791335" cy="179133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810125" cy="685800"/>
          </a:xfrm>
        </p:spPr>
        <p:txBody>
          <a:bodyPr anchor="t">
            <a:noAutofit/>
          </a:bodyPr>
          <a:lstStyle/>
          <a:p>
            <a:pPr algn="l"/>
            <a:r>
              <a:rPr lang="en-US" altLang="zh-CN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BEC3000</a:t>
            </a:r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主要特点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5" name="图片 4" descr="BEC2000"/>
          <p:cNvPicPr>
            <a:picLocks noChangeAspect="1"/>
          </p:cNvPicPr>
          <p:nvPr/>
        </p:nvPicPr>
        <p:blipFill>
          <a:blip r:embed="rId2"/>
          <a:srcRect l="18083" t="30306" r="20009" b="23324"/>
          <a:stretch>
            <a:fillRect/>
          </a:stretch>
        </p:blipFill>
        <p:spPr>
          <a:xfrm>
            <a:off x="740410" y="1983740"/>
            <a:ext cx="2944495" cy="2205990"/>
          </a:xfrm>
          <a:prstGeom prst="rect">
            <a:avLst/>
          </a:prstGeom>
        </p:spPr>
      </p:pic>
      <p:sp>
        <p:nvSpPr>
          <p:cNvPr id="2" name="圆角矩形 1"/>
          <p:cNvSpPr/>
          <p:nvPr>
            <p:custDataLst>
              <p:tags r:id="rId3"/>
            </p:custDataLst>
          </p:nvPr>
        </p:nvSpPr>
        <p:spPr>
          <a:xfrm>
            <a:off x="1362075" y="4713605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1200">
                <a:solidFill>
                  <a:schemeClr val="bg1"/>
                </a:solidFill>
                <a:uFillTx/>
              </a:rPr>
              <a:t>物联网关</a:t>
            </a:r>
            <a:r>
              <a:rPr kumimoji="1" lang="en-US" altLang="zh-CN" sz="1200">
                <a:solidFill>
                  <a:schemeClr val="bg1"/>
                </a:solidFill>
                <a:uFillTx/>
              </a:rPr>
              <a:t>BEC3000</a:t>
            </a:r>
            <a:endParaRPr kumimoji="1" lang="en-US" altLang="zh-CN" sz="1200">
              <a:solidFill>
                <a:schemeClr val="bg1"/>
              </a:solidFill>
              <a:uFillTx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64330" y="1447800"/>
            <a:ext cx="778510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、安装方式方便内嵌到各种监控箱或控制柜</a:t>
            </a:r>
            <a:endParaRPr lang="zh-CN" altLang="zh-CN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RK3588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处理器，支持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4-16G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内存配置。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、不低于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32G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程序存储空间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操作系统，支持工业场景的长时间稳定运行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、强大的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AI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运算能力，具有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6TOPS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算力，可满足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路视频的常用算法分析处理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、具有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RS485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通讯接口，基本实现单站房的智能设备全接入，全管理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、具有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路模拟量和开关量输入接口，实现漏水，消防等接点信号的监测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、具有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路继电器输出，可方便实现各种联动，如风机，灯光等，实现系统的边缘计算管理，不依赖于软件平台实现联动，大大增强系统可靠性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、具有一个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3.5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英寸硬盘位，实现接入视频的存储管理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、两个千兆网口，一路</a:t>
            </a:r>
            <a:r>
              <a:rPr kumimoji="1" lang="en-US" alt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4G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网络，联网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方便快捷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我们的优势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sp>
        <p:nvSpPr>
          <p:cNvPr id="6" name="六边形 5"/>
          <p:cNvSpPr/>
          <p:nvPr>
            <p:custDataLst>
              <p:tags r:id="rId2"/>
            </p:custDataLst>
          </p:nvPr>
        </p:nvSpPr>
        <p:spPr>
          <a:xfrm>
            <a:off x="5756910" y="151892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上千物联网成功案例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六边形 4"/>
          <p:cNvSpPr/>
          <p:nvPr>
            <p:custDataLst>
              <p:tags r:id="rId3"/>
            </p:custDataLst>
          </p:nvPr>
        </p:nvSpPr>
        <p:spPr>
          <a:xfrm>
            <a:off x="4337685" y="2773045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多年行业经验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六边形 8"/>
          <p:cNvSpPr/>
          <p:nvPr>
            <p:custDataLst>
              <p:tags r:id="rId4"/>
            </p:custDataLst>
          </p:nvPr>
        </p:nvSpPr>
        <p:spPr>
          <a:xfrm>
            <a:off x="5795010" y="2797175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多位行业专家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六边形 12"/>
          <p:cNvSpPr/>
          <p:nvPr>
            <p:custDataLst>
              <p:tags r:id="rId5"/>
            </p:custDataLst>
          </p:nvPr>
        </p:nvSpPr>
        <p:spPr>
          <a:xfrm>
            <a:off x="7252335" y="2773045"/>
            <a:ext cx="151447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多年物联网数据经验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六边形 17"/>
          <p:cNvSpPr/>
          <p:nvPr>
            <p:custDataLst>
              <p:tags r:id="rId6"/>
            </p:custDataLst>
          </p:nvPr>
        </p:nvSpPr>
        <p:spPr>
          <a:xfrm>
            <a:off x="3632835" y="408178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强大的软件研发能力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六边形 18"/>
          <p:cNvSpPr/>
          <p:nvPr>
            <p:custDataLst>
              <p:tags r:id="rId7"/>
            </p:custDataLst>
          </p:nvPr>
        </p:nvSpPr>
        <p:spPr>
          <a:xfrm>
            <a:off x="6471285" y="407543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强大的交付化能力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六边形 19"/>
          <p:cNvSpPr/>
          <p:nvPr>
            <p:custDataLst>
              <p:tags r:id="rId8"/>
            </p:custDataLst>
          </p:nvPr>
        </p:nvSpPr>
        <p:spPr>
          <a:xfrm>
            <a:off x="5052060" y="407543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强大的硬件研发能力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六边形 21"/>
          <p:cNvSpPr/>
          <p:nvPr>
            <p:custDataLst>
              <p:tags r:id="rId9"/>
            </p:custDataLst>
          </p:nvPr>
        </p:nvSpPr>
        <p:spPr>
          <a:xfrm>
            <a:off x="7890510" y="407543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强大的客制化能力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案例图片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3" name="图片 2" descr="动环大屏X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5" y="1308100"/>
            <a:ext cx="10894060" cy="5459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22380" y="2784475"/>
            <a:ext cx="452755" cy="2385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根据客户需求定制</a:t>
            </a:r>
            <a:endParaRPr lang="zh-CN" altLang="en-US" b="1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6" name="https://photo-static-api.fotomore.com/creative/vcg/400/new/VCG41N1369383634.jpg?uid=386&amp;timestamp=1702893163&amp;sign=85a13a5b77c6fe415052d09f806c1cf8" descr="裁剪的照片，一个年轻的女人在一个白色的t恤显示拇指向上的手势。积极的手势语"/>
          <p:cNvPicPr>
            <a:picLocks noChangeAspect="1"/>
          </p:cNvPicPr>
          <p:nvPr/>
        </p:nvPicPr>
        <p:blipFill>
          <a:blip r:embed="rId3"/>
          <a:srcRect l="34968" r="26616"/>
          <a:stretch>
            <a:fillRect/>
          </a:stretch>
        </p:blipFill>
        <p:spPr>
          <a:xfrm>
            <a:off x="11422380" y="5169535"/>
            <a:ext cx="452755" cy="7861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案例图片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8" name="图片 7" descr="西安隧道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5" y="1451610"/>
            <a:ext cx="5860415" cy="3169920"/>
          </a:xfrm>
          <a:prstGeom prst="rect">
            <a:avLst/>
          </a:prstGeom>
        </p:spPr>
      </p:pic>
      <p:pic>
        <p:nvPicPr>
          <p:cNvPr id="13" name="图片 12" descr="资产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790" y="1451610"/>
            <a:ext cx="5669915" cy="315341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案例图片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3" name="图片 2" descr="动环3D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" y="1316355"/>
            <a:ext cx="6018530" cy="3385820"/>
          </a:xfrm>
          <a:prstGeom prst="rect">
            <a:avLst/>
          </a:prstGeom>
        </p:spPr>
      </p:pic>
      <p:pic>
        <p:nvPicPr>
          <p:cNvPr id="5" name="图片 4" descr="能效3D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545" y="1316355"/>
            <a:ext cx="5798820" cy="32626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39595" y="260111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720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感谢观看</a:t>
            </a:r>
            <a:endParaRPr lang="en-US" altLang="zh-CN" sz="720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3600" kern="1400" spc="75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THANKS</a:t>
            </a:r>
            <a:endParaRPr lang="zh-CN" altLang="en-US" sz="3600" kern="1400" spc="75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tags/tag1.xml><?xml version="1.0" encoding="utf-8"?>
<p:tagLst xmlns:p="http://schemas.openxmlformats.org/presentationml/2006/main">
  <p:tag name="KSO_WM_UNIT_PLACING_PICTURE_USER_VIEWPORT" val="{&quot;height&quot;:781.9102362204725,&quot;width&quot;:1827.5984251968503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781.9102362204725,&quot;width&quot;:1827.5984251968503}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COMMONDATA" val="eyJoZGlkIjoiMDllZWFmODEyMmQ5MDIxOTNkMTZlNWNmNjVmNjQ1NzEifQ=="/>
  <p:tag name="resource_record_key" val="{&quot;13&quot;:[19971666,4635272,20419716,4646993,20362262,20482077,20362273,4663482,4364957,20481688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1144</Words>
  <Application>WPS 演示</Application>
  <PresentationFormat>宽屏</PresentationFormat>
  <Paragraphs>168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Wingdings</vt:lpstr>
      <vt:lpstr>HuXiaoBo-NanShen</vt:lpstr>
      <vt:lpstr>华文新魏</vt:lpstr>
      <vt:lpstr>黑体</vt:lpstr>
      <vt:lpstr>华文行楷</vt:lpstr>
      <vt:lpstr>等线</vt:lpstr>
      <vt:lpstr>微软雅黑</vt:lpstr>
      <vt:lpstr>Arial Unicode MS</vt:lpstr>
      <vt:lpstr>等线 Light</vt:lpstr>
      <vt:lpstr>Calibri</vt:lpstr>
      <vt:lpstr>Office 主题​​</vt:lpstr>
      <vt:lpstr>矿区环境安全预警管理方案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智慧厕所解决方案</dc:title>
  <dc:creator>2229455978@qq.com</dc:creator>
  <cp:lastModifiedBy>蔡成想</cp:lastModifiedBy>
  <cp:revision>104</cp:revision>
  <dcterms:created xsi:type="dcterms:W3CDTF">2021-07-29T06:35:00Z</dcterms:created>
  <dcterms:modified xsi:type="dcterms:W3CDTF">2024-04-10T05:30:20Z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F5BD671B64584C76BBA3FE90A7F768AC</vt:lpwstr>
  </property>
  <property fmtid="{D5CDD505-2E9C-101B-9397-08002B2CF9AE}" pid="3" name="KSOProductBuildVer">
    <vt:lpwstr>2052-12.1.0.16417</vt:lpwstr>
  </property>
</Properties>
</file>