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0"/>
  </p:notesMasterIdLst>
  <p:sldIdLst>
    <p:sldId id="257" r:id="rId3"/>
    <p:sldId id="256" r:id="rId4"/>
    <p:sldId id="297" r:id="rId5"/>
    <p:sldId id="356" r:id="rId6"/>
    <p:sldId id="357" r:id="rId7"/>
    <p:sldId id="258" r:id="rId8"/>
    <p:sldId id="259" r:id="rId9"/>
    <p:sldId id="323" r:id="rId11"/>
    <p:sldId id="358" r:id="rId12"/>
    <p:sldId id="260" r:id="rId13"/>
    <p:sldId id="272" r:id="rId14"/>
    <p:sldId id="340" r:id="rId15"/>
    <p:sldId id="277" r:id="rId16"/>
    <p:sldId id="282" r:id="rId17"/>
    <p:sldId id="279" r:id="rId18"/>
    <p:sldId id="285" r:id="rId19"/>
    <p:sldId id="286" r:id="rId20"/>
    <p:sldId id="289" r:id="rId21"/>
    <p:sldId id="293" r:id="rId22"/>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6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605"/>
    <p:restoredTop sz="94694"/>
  </p:normalViewPr>
  <p:slideViewPr>
    <p:cSldViewPr snapToGrid="0" snapToObjects="1">
      <p:cViewPr varScale="1">
        <p:scale>
          <a:sx n="133" d="100"/>
          <a:sy n="133" d="100"/>
        </p:scale>
        <p:origin x="672"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6" Type="http://schemas.openxmlformats.org/officeDocument/2006/relationships/tags" Target="tags/tag22.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notesMaster" Target="notesMasters/notesMaster1.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AE2B40-A01A-CF42-94ED-A945588F2CC3}" type="datetimeFigureOut">
              <a:rPr kumimoji="1" lang="zh-CN" altLang="en-US" smtClean="0"/>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CB2D7C-B854-9D49-A4DD-3760EA210D5C}"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44CB2D7C-B854-9D49-A4DD-3760EA210D5C}" type="slidenum">
              <a:rPr kumimoji="1" lang="zh-CN" altLang="en-US" smtClean="0"/>
            </a:fld>
            <a:endParaRPr kumimoji="1"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44CB2D7C-B854-9D49-A4DD-3760EA210D5C}" type="slidenum">
              <a:rPr kumimoji="1" lang="zh-CN" altLang="en-US" smtClean="0"/>
            </a:fld>
            <a:endParaRPr kumimoji="1"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44CB2D7C-B854-9D49-A4DD-3760EA210D5C}" type="slidenum">
              <a:rPr kumimoji="1" lang="zh-CN" altLang="en-US" smtClean="0"/>
            </a:fld>
            <a:endParaRPr kumimoji="1"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endParaRPr kumimoji="1" lang="zh-CN" altLang="en-US"/>
          </a:p>
        </p:txBody>
      </p:sp>
      <p:sp>
        <p:nvSpPr>
          <p:cNvPr id="4" name="日期占位符 3"/>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endParaRPr kumimoji="1" lang="zh-CN" altLang="en-US"/>
          </a:p>
        </p:txBody>
      </p:sp>
      <p:sp>
        <p:nvSpPr>
          <p:cNvPr id="4" name="日期占位符 3"/>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日期占位符 4"/>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7" name="日期占位符 6"/>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灯片编号占位符 8"/>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日期占位符 2"/>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灯片编号占位符 4"/>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灯片编号占位符 3"/>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竖排文字占位符 2"/>
          <p:cNvSpPr>
            <a:spLocks noGrp="1"/>
          </p:cNvSpPr>
          <p:nvPr>
            <p:ph type="body" orient="vert" idx="1"/>
          </p:nvPr>
        </p:nvSpPr>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endParaRPr kumimoji="1"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microsoft.com/office/2007/relationships/hdphoto" Target="../media/image2.wdp"/><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extLst>
              <a:ext uri="{BEBA8EAE-BF5A-486C-A8C5-ECC9F3942E4B}">
                <a14:imgProps xmlns:a14="http://schemas.microsoft.com/office/drawing/2010/main">
                  <a14:imgLayer r:embed="rId13">
                    <a14:imgEffect>
                      <a14:brightnessContrast bright="20000" contrast="40000"/>
                    </a14:imgEffect>
                    <a14:imgEffect>
                      <a14:colorTemperature colorTemp="3638"/>
                    </a14:imgEffect>
                    <a14:imgEffect>
                      <a14:saturation sat="126000"/>
                    </a14:imgEffect>
                  </a14:imgLayer>
                </a14:imgProps>
              </a:ext>
            </a:extLst>
          </a:blip>
          <a:srcRect/>
          <a:stretch>
            <a:fillRect l="-6000" r="-6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953C6A-73F1-604C-8019-CF27E39620DC}" type="datetimeFigureOut">
              <a:rPr kumimoji="1" lang="zh-CN" altLang="en-US" smtClean="0"/>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84BCD3-64EB-2149-AA00-EF6FADE5339D}"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Tm="0">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9.xml"/><Relationship Id="rId7" Type="http://schemas.openxmlformats.org/officeDocument/2006/relationships/tags" Target="../tags/tag8.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9" Type="http://schemas.openxmlformats.org/officeDocument/2006/relationships/image" Target="../media/image12.png"/><Relationship Id="rId8" Type="http://schemas.openxmlformats.org/officeDocument/2006/relationships/tags" Target="../tags/tag16.xml"/><Relationship Id="rId7" Type="http://schemas.openxmlformats.org/officeDocument/2006/relationships/image" Target="../media/image11.png"/><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jpeg"/><Relationship Id="rId14" Type="http://schemas.openxmlformats.org/officeDocument/2006/relationships/slideLayout" Target="../slideLayouts/slideLayout1.xml"/><Relationship Id="rId13" Type="http://schemas.openxmlformats.org/officeDocument/2006/relationships/tags" Target="../tags/tag20.xml"/><Relationship Id="rId12" Type="http://schemas.openxmlformats.org/officeDocument/2006/relationships/tags" Target="../tags/tag19.xml"/><Relationship Id="rId11" Type="http://schemas.openxmlformats.org/officeDocument/2006/relationships/tags" Target="../tags/tag18.xml"/><Relationship Id="rId10" Type="http://schemas.openxmlformats.org/officeDocument/2006/relationships/tags" Target="../tags/tag17.xml"/><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5.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5.pn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9.jpeg"/><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1.xml"/><Relationship Id="rId1" Type="http://schemas.openxmlformats.org/officeDocument/2006/relationships/image" Target="../media/image20.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custDataLst>
              <p:tags r:id="rId1"/>
            </p:custData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p:cNvSpPr>
            <a:spLocks noGrp="1"/>
          </p:cNvSpPr>
          <p:nvPr>
            <p:ph type="ctrTitle"/>
          </p:nvPr>
        </p:nvSpPr>
        <p:spPr>
          <a:xfrm>
            <a:off x="507365" y="1295400"/>
            <a:ext cx="10022205" cy="1824355"/>
          </a:xfrm>
          <a:effectLst>
            <a:outerShdw blurRad="50800" dist="38100" dir="2700000" algn="tl" rotWithShape="0">
              <a:prstClr val="black">
                <a:alpha val="40000"/>
              </a:prstClr>
            </a:outerShdw>
          </a:effectLst>
        </p:spPr>
        <p:txBody>
          <a:bodyPr>
            <a:noAutofit/>
          </a:bodyPr>
          <a:lstStyle/>
          <a:p>
            <a:pPr algn="ctr"/>
            <a:r>
              <a:rPr kumimoji="1" lang="zh-CN" altLang="en-US" sz="5400" dirty="0">
                <a:solidFill>
                  <a:schemeClr val="accent3">
                    <a:lumMod val="20000"/>
                    <a:lumOff val="80000"/>
                  </a:schemeClr>
                </a:solidFill>
                <a:latin typeface="HuXiaoBo-NanShen" panose="02010600030101010101" pitchFamily="2" charset="-122"/>
                <a:ea typeface="HuXiaoBo-NanShen" panose="02010600030101010101" pitchFamily="2" charset="-122"/>
                <a:cs typeface="HuXiaoBo-NanShen" panose="02010600030101010101" pitchFamily="2" charset="-122"/>
              </a:rPr>
              <a:t>空气能物联网解决方案</a:t>
            </a:r>
            <a:endParaRPr kumimoji="1" lang="zh-CN" altLang="en-US" sz="5400" dirty="0">
              <a:solidFill>
                <a:schemeClr val="accent3">
                  <a:lumMod val="20000"/>
                  <a:lumOff val="80000"/>
                </a:schemeClr>
              </a:solidFill>
              <a:latin typeface="HuXiaoBo-NanShen" panose="02010600030101010101" pitchFamily="2" charset="-122"/>
              <a:ea typeface="HuXiaoBo-NanShen" panose="02010600030101010101" pitchFamily="2" charset="-122"/>
              <a:cs typeface="HuXiaoBo-NanShen" panose="02010600030101010101" pitchFamily="2" charset="-122"/>
            </a:endParaRPr>
          </a:p>
        </p:txBody>
      </p:sp>
      <p:sp>
        <p:nvSpPr>
          <p:cNvPr id="3" name="副标题 2"/>
          <p:cNvSpPr>
            <a:spLocks noGrp="1"/>
          </p:cNvSpPr>
          <p:nvPr>
            <p:ph type="subTitle" idx="1"/>
          </p:nvPr>
        </p:nvSpPr>
        <p:spPr>
          <a:xfrm>
            <a:off x="2703195" y="3930650"/>
            <a:ext cx="8351520" cy="556260"/>
          </a:xfrm>
          <a:effectLst>
            <a:outerShdw blurRad="50800" dist="38100" dir="2700000" algn="tl" rotWithShape="0">
              <a:prstClr val="black">
                <a:alpha val="40000"/>
              </a:prstClr>
            </a:outerShdw>
          </a:effectLst>
        </p:spPr>
        <p:txBody>
          <a:bodyPr>
            <a:noAutofit/>
            <a:scene3d>
              <a:camera prst="orthographicFront"/>
              <a:lightRig rig="threePt" dir="t"/>
            </a:scene3d>
          </a:bodyPr>
          <a:lstStyle/>
          <a:p>
            <a:pPr algn="l"/>
            <a:r>
              <a:rPr kumimoji="1" lang="en-US" altLang="zh-CN" dirty="0">
                <a:solidFill>
                  <a:schemeClr val="bg1"/>
                </a:solidFill>
                <a:effectLst>
                  <a:outerShdw blurRad="38100" dist="25400" dir="5400000" algn="ctr" rotWithShape="0">
                    <a:srgbClr val="6E747A">
                      <a:alpha val="43000"/>
                    </a:srgbClr>
                  </a:outerShdw>
                </a:effectLst>
                <a:latin typeface="华文新魏" panose="02010800040101010101" charset="-122"/>
                <a:ea typeface="华文新魏" panose="02010800040101010101" charset="-122"/>
                <a:cs typeface="华文新魏" panose="02010800040101010101" charset="-122"/>
              </a:rPr>
              <a:t>——</a:t>
            </a:r>
            <a:r>
              <a:rPr kumimoji="1" lang="zh-CN" altLang="en-US" dirty="0">
                <a:solidFill>
                  <a:schemeClr val="bg1"/>
                </a:solidFill>
                <a:effectLst>
                  <a:outerShdw blurRad="38100" dist="25400" dir="5400000" algn="ctr" rotWithShape="0">
                    <a:srgbClr val="6E747A">
                      <a:alpha val="43000"/>
                    </a:srgbClr>
                  </a:outerShdw>
                </a:effectLst>
                <a:latin typeface="华文新魏" panose="02010800040101010101" charset="-122"/>
                <a:ea typeface="华文新魏" panose="02010800040101010101" charset="-122"/>
                <a:cs typeface="华文新魏" panose="02010800040101010101" charset="-122"/>
              </a:rPr>
              <a:t>物联网为传统行业赋能，让传统产品更加智能</a:t>
            </a:r>
            <a:endParaRPr kumimoji="1" lang="zh-CN" altLang="en-US" dirty="0">
              <a:solidFill>
                <a:schemeClr val="bg1"/>
              </a:solidFill>
              <a:effectLst>
                <a:outerShdw blurRad="38100" dist="25400" dir="5400000" algn="ctr" rotWithShape="0">
                  <a:srgbClr val="6E747A">
                    <a:alpha val="43000"/>
                  </a:srgbClr>
                </a:outerShdw>
              </a:effectLst>
              <a:latin typeface="华文新魏" panose="02010800040101010101" charset="-122"/>
              <a:ea typeface="华文新魏" panose="02010800040101010101" charset="-122"/>
              <a:cs typeface="华文新魏" panose="02010800040101010101" charset="-122"/>
            </a:endParaRPr>
          </a:p>
        </p:txBody>
      </p:sp>
      <p:pic>
        <p:nvPicPr>
          <p:cNvPr id="7" name="图片 6" descr="黑暗里有星球&#10;&#10;描述已自动生成"/>
          <p:cNvPicPr>
            <a:picLocks noChangeAspect="1"/>
          </p:cNvPicPr>
          <p:nvPr/>
        </p:nvPicPr>
        <p:blipFill>
          <a:blip r:embed="rId2"/>
          <a:stretch>
            <a:fillRect/>
          </a:stretch>
        </p:blipFill>
        <p:spPr>
          <a:xfrm>
            <a:off x="6190149" y="428012"/>
            <a:ext cx="6001975" cy="6001975"/>
          </a:xfrm>
          <a:prstGeom prst="rect">
            <a:avLst/>
          </a:prstGeom>
        </p:spPr>
      </p:pic>
      <p:sp>
        <p:nvSpPr>
          <p:cNvPr id="8" name="副标题 2"/>
          <p:cNvSpPr txBox="1"/>
          <p:nvPr/>
        </p:nvSpPr>
        <p:spPr>
          <a:xfrm>
            <a:off x="507637" y="6178425"/>
            <a:ext cx="4163218" cy="50312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kumimoji="1" lang="zh-CN" altLang="en-US" sz="2000" dirty="0">
                <a:solidFill>
                  <a:schemeClr val="accent3">
                    <a:lumMod val="20000"/>
                    <a:lumOff val="80000"/>
                  </a:schemeClr>
                </a:solidFill>
                <a:latin typeface="黑体" panose="02010609060101010101" pitchFamily="49" charset="-122"/>
                <a:ea typeface="黑体" panose="02010609060101010101" pitchFamily="49" charset="-122"/>
              </a:rPr>
              <a:t>广州星火物联科技有限公司</a:t>
            </a:r>
            <a:endParaRPr kumimoji="1" lang="zh-CN" altLang="en-US" sz="20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副标题 2"/>
          <p:cNvSpPr>
            <a:spLocks noGrp="1"/>
          </p:cNvSpPr>
          <p:nvPr>
            <p:ph type="subTitle" idx="1"/>
          </p:nvPr>
        </p:nvSpPr>
        <p:spPr>
          <a:xfrm>
            <a:off x="694572" y="1157747"/>
            <a:ext cx="10799805" cy="5261855"/>
          </a:xfrm>
          <a:effectLst>
            <a:outerShdw blurRad="50800" dist="38100" dir="2700000" algn="tl" rotWithShape="0">
              <a:prstClr val="black">
                <a:alpha val="40000"/>
              </a:prstClr>
            </a:outerShdw>
          </a:effectLst>
        </p:spPr>
        <p:txBody>
          <a:bodyPr>
            <a:noAutofit/>
          </a:bodyPr>
          <a:lstStyle/>
          <a:p>
            <a:pPr algn="l">
              <a:lnSpc>
                <a:spcPct val="150000"/>
              </a:lnSpc>
            </a:pPr>
            <a:r>
              <a:rPr kumimoji="1" lang="zh-CN" altLang="en-US" sz="2800" dirty="0">
                <a:solidFill>
                  <a:schemeClr val="accent1"/>
                </a:solidFill>
                <a:latin typeface="黑体" panose="02010609060101010101" pitchFamily="49" charset="-122"/>
                <a:ea typeface="黑体" panose="02010609060101010101" pitchFamily="49" charset="-122"/>
              </a:rPr>
              <a:t>引言</a:t>
            </a:r>
            <a:endParaRPr kumimoji="1" lang="en-US" altLang="zh-CN" sz="2800" dirty="0">
              <a:solidFill>
                <a:schemeClr val="accent1"/>
              </a:solidFill>
              <a:latin typeface="黑体" panose="02010609060101010101" pitchFamily="49" charset="-122"/>
              <a:ea typeface="黑体" panose="02010609060101010101" pitchFamily="49" charset="-122"/>
            </a:endParaRPr>
          </a:p>
          <a:p>
            <a:pPr algn="l">
              <a:lnSpc>
                <a:spcPct val="150000"/>
              </a:lnSpc>
            </a:pPr>
            <a:r>
              <a:rPr kumimoji="1" lang="zh-CN" altLang="en-US" sz="2000" dirty="0">
                <a:solidFill>
                  <a:schemeClr val="accent1"/>
                </a:solidFill>
                <a:latin typeface="黑体" panose="02010609060101010101" pitchFamily="49" charset="-122"/>
                <a:ea typeface="黑体" panose="02010609060101010101" pitchFamily="49" charset="-122"/>
              </a:rPr>
              <a:t>   </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物联网已经广泛应用于各个领域。世界也在慢慢地将物联网转变为万物互联。据悉，到</a:t>
            </a:r>
            <a:r>
              <a:rPr lang="en-US" altLang="zh-CN" sz="2000" dirty="0">
                <a:solidFill>
                  <a:schemeClr val="accent3">
                    <a:lumMod val="20000"/>
                    <a:lumOff val="80000"/>
                  </a:schemeClr>
                </a:solidFill>
                <a:latin typeface="黑体" panose="02010609060101010101" pitchFamily="49" charset="-122"/>
                <a:ea typeface="黑体" panose="02010609060101010101" pitchFamily="49" charset="-122"/>
              </a:rPr>
              <a:t>2022</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年，全球物联网技术支出预计将达到</a:t>
            </a:r>
            <a:r>
              <a:rPr lang="en-US" altLang="zh-CN" sz="2000" dirty="0">
                <a:solidFill>
                  <a:schemeClr val="accent3">
                    <a:lumMod val="20000"/>
                    <a:lumOff val="80000"/>
                  </a:schemeClr>
                </a:solidFill>
                <a:latin typeface="黑体" panose="02010609060101010101" pitchFamily="49" charset="-122"/>
                <a:ea typeface="黑体" panose="02010609060101010101" pitchFamily="49" charset="-122"/>
              </a:rPr>
              <a:t>1.2</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万亿美元，</a:t>
            </a:r>
            <a:r>
              <a:rPr lang="en-US" altLang="zh-CN" sz="2000" dirty="0">
                <a:solidFill>
                  <a:schemeClr val="accent3">
                    <a:lumMod val="20000"/>
                    <a:lumOff val="80000"/>
                  </a:schemeClr>
                </a:solidFill>
                <a:latin typeface="黑体" panose="02010609060101010101" pitchFamily="49" charset="-122"/>
                <a:ea typeface="黑体" panose="02010609060101010101" pitchFamily="49" charset="-122"/>
              </a:rPr>
              <a:t>2017-2022</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年复合增长率为</a:t>
            </a:r>
            <a:r>
              <a:rPr lang="en-US" altLang="zh-CN" sz="2000" dirty="0">
                <a:solidFill>
                  <a:schemeClr val="accent3">
                    <a:lumMod val="20000"/>
                    <a:lumOff val="80000"/>
                  </a:schemeClr>
                </a:solidFill>
                <a:latin typeface="黑体" panose="02010609060101010101" pitchFamily="49" charset="-122"/>
                <a:ea typeface="黑体" panose="02010609060101010101" pitchFamily="49" charset="-122"/>
              </a:rPr>
              <a:t>13.6%</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a:t>
            </a:r>
            <a:endParaRPr lang="en-US" altLang="zh-CN" sz="2000" dirty="0">
              <a:solidFill>
                <a:schemeClr val="accent3">
                  <a:lumMod val="20000"/>
                  <a:lumOff val="80000"/>
                </a:schemeClr>
              </a:solidFill>
              <a:latin typeface="黑体" panose="02010609060101010101" pitchFamily="49" charset="-122"/>
              <a:ea typeface="黑体" panose="02010609060101010101" pitchFamily="49" charset="-122"/>
            </a:endParaRPr>
          </a:p>
          <a:p>
            <a:pPr algn="l">
              <a:lnSpc>
                <a:spcPct val="150000"/>
              </a:lnSpc>
            </a:pPr>
            <a:r>
              <a:rPr lang="zh-CN" altLang="en-US" sz="2000" dirty="0">
                <a:solidFill>
                  <a:schemeClr val="accent3">
                    <a:lumMod val="20000"/>
                    <a:lumOff val="80000"/>
                  </a:schemeClr>
                </a:solidFill>
                <a:latin typeface="黑体" panose="02010609060101010101" pitchFamily="49" charset="-122"/>
                <a:ea typeface="黑体" panose="02010609060101010101" pitchFamily="49" charset="-122"/>
              </a:rPr>
              <a:t>   </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物联网的发展过程可以简单地分为几个阶段时代：当我们的无线通信技术物联网已经成型，进入</a:t>
            </a:r>
            <a:r>
              <a:rPr lang="en-US" altLang="zh-CN" sz="2000" dirty="0">
                <a:solidFill>
                  <a:schemeClr val="accent3">
                    <a:lumMod val="20000"/>
                    <a:lumOff val="80000"/>
                  </a:schemeClr>
                </a:solidFill>
                <a:latin typeface="黑体" panose="02010609060101010101" pitchFamily="49" charset="-122"/>
                <a:ea typeface="黑体" panose="02010609060101010101" pitchFamily="49" charset="-122"/>
              </a:rPr>
              <a:t>4G</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时代，大家开始接触物联网。</a:t>
            </a:r>
            <a:r>
              <a:rPr lang="en-US" altLang="zh-CN" sz="2000" dirty="0">
                <a:solidFill>
                  <a:schemeClr val="accent3">
                    <a:lumMod val="20000"/>
                    <a:lumOff val="80000"/>
                  </a:schemeClr>
                </a:solidFill>
                <a:latin typeface="黑体" panose="02010609060101010101" pitchFamily="49" charset="-122"/>
                <a:ea typeface="黑体" panose="02010609060101010101" pitchFamily="49" charset="-122"/>
              </a:rPr>
              <a:t>5G</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时代将是互联网大爆发的时代。在不久的将来，物联网将继续在各行业快速发展，并被大规模采用。企业可以利用互联网的力量销售先进的物联网设备，获得经济效益。</a:t>
            </a:r>
            <a:endParaRPr lang="zh-CN" altLang="zh-CN" sz="20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图片 4" descr="形状, 矩形&#10;&#10;描述已自动生成"/>
          <p:cNvPicPr>
            <a:picLocks noChangeAspect="1"/>
          </p:cNvPicPr>
          <p:nvPr/>
        </p:nvPicPr>
        <p:blipFill>
          <a:blip r:embed="rId1"/>
          <a:stretch>
            <a:fillRect/>
          </a:stretch>
        </p:blipFill>
        <p:spPr>
          <a:xfrm>
            <a:off x="3026909" y="2467917"/>
            <a:ext cx="5715000" cy="1460500"/>
          </a:xfrm>
          <a:prstGeom prst="rect">
            <a:avLst/>
          </a:prstGeom>
        </p:spPr>
      </p:pic>
      <p:sp>
        <p:nvSpPr>
          <p:cNvPr id="6" name="文本框 5"/>
          <p:cNvSpPr txBox="1"/>
          <p:nvPr/>
        </p:nvSpPr>
        <p:spPr>
          <a:xfrm>
            <a:off x="4619625" y="3142344"/>
            <a:ext cx="2949699" cy="645160"/>
          </a:xfrm>
          <a:prstGeom prst="rect">
            <a:avLst/>
          </a:prstGeom>
          <a:noFill/>
        </p:spPr>
        <p:txBody>
          <a:bodyPr wrap="square" rtlCol="0">
            <a:spAutoFit/>
          </a:bodyPr>
          <a:lstStyle/>
          <a:p>
            <a:r>
              <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rPr>
              <a:t>一、项目背景</a:t>
            </a:r>
            <a:endPar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副标题 2"/>
          <p:cNvSpPr>
            <a:spLocks noGrp="1"/>
          </p:cNvSpPr>
          <p:nvPr>
            <p:ph type="subTitle" idx="1"/>
          </p:nvPr>
        </p:nvSpPr>
        <p:spPr>
          <a:xfrm>
            <a:off x="444500" y="697230"/>
            <a:ext cx="11050270" cy="5721985"/>
          </a:xfrm>
          <a:effectLst>
            <a:outerShdw blurRad="50800" dist="38100" dir="2700000" algn="tl" rotWithShape="0">
              <a:prstClr val="black">
                <a:alpha val="40000"/>
              </a:prstClr>
            </a:outerShdw>
          </a:effectLst>
        </p:spPr>
        <p:txBody>
          <a:bodyPr>
            <a:noAutofit/>
          </a:bodyPr>
          <a:lstStyle/>
          <a:p>
            <a:pPr marL="252095" algn="l" fontAlgn="auto">
              <a:lnSpc>
                <a:spcPct val="150000"/>
              </a:lnSpc>
            </a:pPr>
            <a:r>
              <a:rPr altLang="zh-CN" sz="1600" dirty="0">
                <a:solidFill>
                  <a:schemeClr val="accent3">
                    <a:lumMod val="20000"/>
                    <a:lumOff val="80000"/>
                  </a:schemeClr>
                </a:solidFill>
                <a:latin typeface="黑体" panose="02010609060101010101" pitchFamily="49" charset="-122"/>
                <a:ea typeface="黑体" panose="02010609060101010101" pitchFamily="49" charset="-122"/>
              </a:rPr>
              <a:t>空气能技术可以有效降低能源消耗，减少对环境的不良影响。</a:t>
            </a:r>
            <a:endParaRPr altLang="zh-CN" sz="1600" dirty="0">
              <a:solidFill>
                <a:schemeClr val="accent3">
                  <a:lumMod val="20000"/>
                  <a:lumOff val="80000"/>
                </a:schemeClr>
              </a:solidFill>
              <a:latin typeface="黑体" panose="02010609060101010101" pitchFamily="49" charset="-122"/>
              <a:ea typeface="黑体" panose="02010609060101010101" pitchFamily="49" charset="-122"/>
            </a:endParaRPr>
          </a:p>
          <a:p>
            <a:pPr marL="252095" algn="l" fontAlgn="auto">
              <a:lnSpc>
                <a:spcPct val="150000"/>
              </a:lnSpc>
            </a:pPr>
            <a:r>
              <a:rPr altLang="zh-CN" sz="1600" dirty="0">
                <a:solidFill>
                  <a:schemeClr val="accent3">
                    <a:lumMod val="20000"/>
                    <a:lumOff val="80000"/>
                  </a:schemeClr>
                </a:solidFill>
                <a:latin typeface="黑体" panose="02010609060101010101" pitchFamily="49" charset="-122"/>
                <a:ea typeface="黑体" panose="02010609060101010101" pitchFamily="49" charset="-122"/>
              </a:rPr>
              <a:t>空气能在供暖、制冷、热水等方面具有灵活性，适应不同季节和气候条件，提供舒适的居住环境。</a:t>
            </a:r>
            <a:endParaRPr altLang="zh-CN" sz="1600" dirty="0">
              <a:solidFill>
                <a:schemeClr val="accent3">
                  <a:lumMod val="20000"/>
                  <a:lumOff val="80000"/>
                </a:schemeClr>
              </a:solidFill>
              <a:latin typeface="黑体" panose="02010609060101010101" pitchFamily="49" charset="-122"/>
              <a:ea typeface="黑体" panose="02010609060101010101" pitchFamily="49" charset="-122"/>
            </a:endParaRPr>
          </a:p>
          <a:p>
            <a:pPr marL="252095" algn="l" fontAlgn="auto">
              <a:lnSpc>
                <a:spcPct val="150000"/>
              </a:lnSpc>
            </a:pPr>
            <a:r>
              <a:rPr altLang="zh-CN" sz="1600" dirty="0">
                <a:solidFill>
                  <a:schemeClr val="accent3">
                    <a:lumMod val="20000"/>
                    <a:lumOff val="80000"/>
                  </a:schemeClr>
                </a:solidFill>
                <a:latin typeface="黑体" panose="02010609060101010101" pitchFamily="49" charset="-122"/>
                <a:ea typeface="黑体" panose="02010609060101010101" pitchFamily="49" charset="-122"/>
              </a:rPr>
              <a:t>空气能系统在运行过程中产生的废热可被循环利用，进一步提高能源利用效率。在工厂宿舍中应用空气能的背景之一是其对环境的友好特性。传统能源如煤、油等的使用会产生大量的碳排放和其他污染物，而空气能技术则减少了这些负面影响。随着社会对环境保护的重视不断增加，采用空气能系统有助于工厂宿舍实现绿色能源使用，符合可持续发展的理念。</a:t>
            </a:r>
            <a:endParaRPr altLang="zh-CN" sz="1600" dirty="0">
              <a:solidFill>
                <a:schemeClr val="accent3">
                  <a:lumMod val="20000"/>
                  <a:lumOff val="80000"/>
                </a:schemeClr>
              </a:solidFill>
              <a:latin typeface="黑体" panose="02010609060101010101" pitchFamily="49" charset="-122"/>
              <a:ea typeface="黑体" panose="02010609060101010101" pitchFamily="49" charset="-122"/>
            </a:endParaRPr>
          </a:p>
          <a:p>
            <a:pPr marL="252095" algn="l" fontAlgn="auto">
              <a:lnSpc>
                <a:spcPct val="150000"/>
              </a:lnSpc>
            </a:pPr>
            <a:r>
              <a:rPr altLang="zh-CN" sz="1600" dirty="0">
                <a:solidFill>
                  <a:schemeClr val="accent3">
                    <a:lumMod val="20000"/>
                    <a:lumOff val="80000"/>
                  </a:schemeClr>
                </a:solidFill>
                <a:latin typeface="黑体" panose="02010609060101010101" pitchFamily="49" charset="-122"/>
                <a:ea typeface="黑体" panose="02010609060101010101" pitchFamily="49" charset="-122"/>
              </a:rPr>
              <a:t>空气能系统在能源利用方面具有独特的优势。通过采用空气能热泵技术，工厂宿舍可以在冬季获得高效的供暖，而在夏季实现有效的制冷。这种多功能性使得空气能系统成为适用于不同季节和气候条件的理想选择。</a:t>
            </a:r>
            <a:endParaRPr altLang="zh-CN" sz="1600" dirty="0">
              <a:solidFill>
                <a:schemeClr val="accent3">
                  <a:lumMod val="20000"/>
                  <a:lumOff val="80000"/>
                </a:schemeClr>
              </a:solidFill>
              <a:latin typeface="黑体" panose="02010609060101010101" pitchFamily="49" charset="-122"/>
              <a:ea typeface="黑体" panose="02010609060101010101" pitchFamily="49" charset="-122"/>
            </a:endParaRPr>
          </a:p>
          <a:p>
            <a:pPr marL="252095" algn="l" fontAlgn="auto">
              <a:lnSpc>
                <a:spcPct val="150000"/>
              </a:lnSpc>
            </a:pPr>
            <a:r>
              <a:rPr altLang="zh-CN" sz="1600" dirty="0">
                <a:solidFill>
                  <a:schemeClr val="accent3">
                    <a:lumMod val="20000"/>
                    <a:lumOff val="80000"/>
                  </a:schemeClr>
                </a:solidFill>
                <a:latin typeface="黑体" panose="02010609060101010101" pitchFamily="49" charset="-122"/>
                <a:ea typeface="黑体" panose="02010609060101010101" pitchFamily="49" charset="-122"/>
              </a:rPr>
              <a:t>空气能系统在运行过程中对环境的影响较小，减少了对当地空气质量的污染。</a:t>
            </a:r>
            <a:endParaRPr altLang="zh-CN" sz="1600" dirty="0">
              <a:solidFill>
                <a:schemeClr val="accent3">
                  <a:lumMod val="20000"/>
                  <a:lumOff val="80000"/>
                </a:schemeClr>
              </a:solidFill>
              <a:latin typeface="黑体" panose="02010609060101010101" pitchFamily="49" charset="-122"/>
              <a:ea typeface="黑体" panose="02010609060101010101" pitchFamily="49" charset="-122"/>
            </a:endParaRPr>
          </a:p>
          <a:p>
            <a:pPr marL="252095" algn="l" fontAlgn="auto">
              <a:lnSpc>
                <a:spcPct val="150000"/>
              </a:lnSpc>
            </a:pPr>
            <a:r>
              <a:rPr altLang="zh-CN" sz="1600" dirty="0">
                <a:solidFill>
                  <a:schemeClr val="accent3">
                    <a:lumMod val="20000"/>
                    <a:lumOff val="80000"/>
                  </a:schemeClr>
                </a:solidFill>
                <a:latin typeface="黑体" panose="02010609060101010101" pitchFamily="49" charset="-122"/>
                <a:ea typeface="黑体" panose="02010609060101010101" pitchFamily="49" charset="-122"/>
              </a:rPr>
              <a:t>空气能系统的灵活性也是其在工厂宿舍中广受欢迎的原因之一。空气能热泵不仅可以满足供暖和制冷的需求，还能提供热水，满足工厂宿舍居民多样化的生活需求。这种全方位的能源利用方式使得空气能系统更加适用于综合性的工厂宿舍建设。</a:t>
            </a:r>
            <a:endParaRPr altLang="zh-CN" sz="1600" dirty="0">
              <a:solidFill>
                <a:schemeClr val="accent3">
                  <a:lumMod val="20000"/>
                  <a:lumOff val="80000"/>
                </a:schemeClr>
              </a:solidFill>
              <a:latin typeface="黑体" panose="02010609060101010101" pitchFamily="49" charset="-122"/>
              <a:ea typeface="黑体" panose="02010609060101010101" pitchFamily="49" charset="-122"/>
            </a:endParaRPr>
          </a:p>
          <a:p>
            <a:pPr marL="252095" algn="l" fontAlgn="auto">
              <a:lnSpc>
                <a:spcPct val="150000"/>
              </a:lnSpc>
            </a:pPr>
            <a:r>
              <a:rPr lang="zh-CN" sz="1600" dirty="0">
                <a:solidFill>
                  <a:schemeClr val="accent3">
                    <a:lumMod val="20000"/>
                    <a:lumOff val="80000"/>
                  </a:schemeClr>
                </a:solidFill>
                <a:latin typeface="黑体" panose="02010609060101010101" pitchFamily="49" charset="-122"/>
                <a:ea typeface="黑体" panose="02010609060101010101" pitchFamily="49" charset="-122"/>
                <a:sym typeface="+mn-ea"/>
              </a:rPr>
              <a:t>综上所述，</a:t>
            </a:r>
            <a:r>
              <a:rPr altLang="zh-CN" sz="1600" dirty="0">
                <a:solidFill>
                  <a:schemeClr val="accent3">
                    <a:lumMod val="20000"/>
                    <a:lumOff val="80000"/>
                  </a:schemeClr>
                </a:solidFill>
                <a:latin typeface="黑体" panose="02010609060101010101" pitchFamily="49" charset="-122"/>
                <a:ea typeface="黑体" panose="02010609060101010101" pitchFamily="49" charset="-122"/>
                <a:sym typeface="+mn-ea"/>
              </a:rPr>
              <a:t>空气能作为一种环保、高效的能源形式，有着广泛的应用前景。</a:t>
            </a:r>
            <a:endParaRPr altLang="zh-CN"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 name="椭圆 1"/>
          <p:cNvSpPr/>
          <p:nvPr/>
        </p:nvSpPr>
        <p:spPr>
          <a:xfrm>
            <a:off x="444500" y="824865"/>
            <a:ext cx="250825" cy="267970"/>
          </a:xfrm>
          <a:prstGeom prst="ellipse">
            <a:avLst/>
          </a:prstGeom>
          <a:solidFill>
            <a:schemeClr val="accent2">
              <a:lumMod val="60000"/>
              <a:lumOff val="4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 name="椭圆 2"/>
          <p:cNvSpPr/>
          <p:nvPr>
            <p:custDataLst>
              <p:tags r:id="rId1"/>
            </p:custDataLst>
          </p:nvPr>
        </p:nvSpPr>
        <p:spPr>
          <a:xfrm>
            <a:off x="444500" y="1329690"/>
            <a:ext cx="250825" cy="267970"/>
          </a:xfrm>
          <a:prstGeom prst="ellipse">
            <a:avLst/>
          </a:prstGeom>
          <a:solidFill>
            <a:schemeClr val="accent2">
              <a:lumMod val="60000"/>
              <a:lumOff val="4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 name="椭圆 3"/>
          <p:cNvSpPr/>
          <p:nvPr>
            <p:custDataLst>
              <p:tags r:id="rId2"/>
            </p:custDataLst>
          </p:nvPr>
        </p:nvSpPr>
        <p:spPr>
          <a:xfrm>
            <a:off x="444500" y="1834515"/>
            <a:ext cx="250825" cy="267970"/>
          </a:xfrm>
          <a:prstGeom prst="ellipse">
            <a:avLst/>
          </a:prstGeom>
          <a:solidFill>
            <a:schemeClr val="accent2">
              <a:lumMod val="60000"/>
              <a:lumOff val="4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椭圆 4"/>
          <p:cNvSpPr/>
          <p:nvPr>
            <p:custDataLst>
              <p:tags r:id="rId3"/>
            </p:custDataLst>
          </p:nvPr>
        </p:nvSpPr>
        <p:spPr>
          <a:xfrm>
            <a:off x="444500" y="3403600"/>
            <a:ext cx="250825" cy="267970"/>
          </a:xfrm>
          <a:prstGeom prst="ellipse">
            <a:avLst/>
          </a:prstGeom>
          <a:solidFill>
            <a:schemeClr val="accent2">
              <a:lumMod val="60000"/>
              <a:lumOff val="4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椭圆 5"/>
          <p:cNvSpPr/>
          <p:nvPr>
            <p:custDataLst>
              <p:tags r:id="rId4"/>
            </p:custDataLst>
          </p:nvPr>
        </p:nvSpPr>
        <p:spPr>
          <a:xfrm>
            <a:off x="444500" y="4286885"/>
            <a:ext cx="250825" cy="267970"/>
          </a:xfrm>
          <a:prstGeom prst="ellipse">
            <a:avLst/>
          </a:prstGeom>
          <a:solidFill>
            <a:schemeClr val="accent2">
              <a:lumMod val="60000"/>
              <a:lumOff val="4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椭圆 6"/>
          <p:cNvSpPr/>
          <p:nvPr>
            <p:custDataLst>
              <p:tags r:id="rId5"/>
            </p:custDataLst>
          </p:nvPr>
        </p:nvSpPr>
        <p:spPr>
          <a:xfrm>
            <a:off x="444500" y="4772660"/>
            <a:ext cx="250825" cy="267970"/>
          </a:xfrm>
          <a:prstGeom prst="ellipse">
            <a:avLst/>
          </a:prstGeom>
          <a:solidFill>
            <a:schemeClr val="accent2">
              <a:lumMod val="60000"/>
              <a:lumOff val="4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文本框 7"/>
          <p:cNvSpPr txBox="1"/>
          <p:nvPr>
            <p:custDataLst>
              <p:tags r:id="rId6"/>
            </p:custDataLst>
          </p:nvPr>
        </p:nvSpPr>
        <p:spPr>
          <a:xfrm>
            <a:off x="958850" y="-10160"/>
            <a:ext cx="7807325" cy="706755"/>
          </a:xfrm>
          <a:prstGeom prst="rect">
            <a:avLst/>
          </a:prstGeom>
          <a:noFill/>
        </p:spPr>
        <p:txBody>
          <a:bodyPr wrap="square" rtlCol="0">
            <a:spAutoFit/>
          </a:bodyPr>
          <a:p>
            <a:r>
              <a:rPr kumimoji="1" lang="zh-CN" altLang="en-US" sz="4000" dirty="0">
                <a:solidFill>
                  <a:srgbClr val="0096DB"/>
                </a:solidFill>
                <a:latin typeface="黑体" panose="02010609060101010101" pitchFamily="49" charset="-122"/>
                <a:ea typeface="黑体" panose="02010609060101010101" pitchFamily="49" charset="-122"/>
              </a:rPr>
              <a:t>空气能在应用中的巨大优势</a:t>
            </a:r>
            <a:endParaRPr kumimoji="1" lang="zh-CN" altLang="en-US" sz="4000" dirty="0">
              <a:solidFill>
                <a:srgbClr val="0096DB"/>
              </a:solidFill>
              <a:latin typeface="黑体" panose="02010609060101010101" pitchFamily="49" charset="-122"/>
              <a:ea typeface="黑体" panose="02010609060101010101" pitchFamily="49" charset="-122"/>
            </a:endParaRPr>
          </a:p>
        </p:txBody>
      </p:sp>
      <p:sp>
        <p:nvSpPr>
          <p:cNvPr id="9" name="矩形 8"/>
          <p:cNvSpPr/>
          <p:nvPr>
            <p:custDataLst>
              <p:tags r:id="rId7"/>
            </p:custDataLst>
          </p:nvPr>
        </p:nvSpPr>
        <p:spPr>
          <a:xfrm>
            <a:off x="583311" y="278"/>
            <a:ext cx="216000" cy="720000"/>
          </a:xfrm>
          <a:prstGeom prst="rect">
            <a:avLst/>
          </a:prstGeom>
          <a:solidFill>
            <a:srgbClr val="0096DB"/>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a:p>
        </p:txBody>
      </p:sp>
      <p:sp>
        <p:nvSpPr>
          <p:cNvPr id="11" name="椭圆 10"/>
          <p:cNvSpPr/>
          <p:nvPr>
            <p:custDataLst>
              <p:tags r:id="rId8"/>
            </p:custDataLst>
          </p:nvPr>
        </p:nvSpPr>
        <p:spPr>
          <a:xfrm>
            <a:off x="444500" y="5982335"/>
            <a:ext cx="250825" cy="267970"/>
          </a:xfrm>
          <a:prstGeom prst="ellipse">
            <a:avLst/>
          </a:prstGeom>
          <a:solidFill>
            <a:schemeClr val="accent2">
              <a:lumMod val="60000"/>
              <a:lumOff val="4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transition spd="slow" advTm="0">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副标题 2"/>
          <p:cNvSpPr>
            <a:spLocks noGrp="1"/>
          </p:cNvSpPr>
          <p:nvPr>
            <p:ph type="subTitle" idx="1"/>
          </p:nvPr>
        </p:nvSpPr>
        <p:spPr>
          <a:xfrm>
            <a:off x="444500" y="1171575"/>
            <a:ext cx="11050270" cy="5247640"/>
          </a:xfrm>
          <a:effectLst>
            <a:outerShdw blurRad="50800" dist="38100" dir="2700000" algn="tl" rotWithShape="0">
              <a:prstClr val="black">
                <a:alpha val="40000"/>
              </a:prstClr>
            </a:outerShdw>
          </a:effectLst>
        </p:spPr>
        <p:txBody>
          <a:bodyPr>
            <a:noAutofit/>
          </a:bodyPr>
          <a:lstStyle/>
          <a:p>
            <a:pPr marL="252095" algn="l" fontAlgn="auto">
              <a:lnSpc>
                <a:spcPct val="150000"/>
              </a:lnSpc>
            </a:pPr>
            <a:r>
              <a:rPr altLang="zh-CN" sz="1600" dirty="0">
                <a:solidFill>
                  <a:schemeClr val="accent3">
                    <a:lumMod val="20000"/>
                    <a:lumOff val="80000"/>
                  </a:schemeClr>
                </a:solidFill>
                <a:latin typeface="黑体" panose="02010609060101010101" pitchFamily="49" charset="-122"/>
                <a:ea typeface="黑体" panose="02010609060101010101" pitchFamily="49" charset="-122"/>
              </a:rPr>
              <a:t>远程监控和控制： 物联网传感器可以实时监测空气能系统的性能参数，例如温度、湿度、能耗等。这使得用户能够通过远程访问实时数据，监控系统运行状态，并进行远程控制以优化能源利用和舒适度。</a:t>
            </a:r>
            <a:endParaRPr altLang="zh-CN" sz="1600" dirty="0">
              <a:solidFill>
                <a:schemeClr val="accent3">
                  <a:lumMod val="20000"/>
                  <a:lumOff val="80000"/>
                </a:schemeClr>
              </a:solidFill>
              <a:latin typeface="黑体" panose="02010609060101010101" pitchFamily="49" charset="-122"/>
              <a:ea typeface="黑体" panose="02010609060101010101" pitchFamily="49" charset="-122"/>
            </a:endParaRPr>
          </a:p>
          <a:p>
            <a:pPr marL="252095" algn="l" fontAlgn="auto">
              <a:lnSpc>
                <a:spcPct val="150000"/>
              </a:lnSpc>
            </a:pPr>
            <a:r>
              <a:rPr altLang="zh-CN" sz="1600" dirty="0">
                <a:solidFill>
                  <a:schemeClr val="accent3">
                    <a:lumMod val="20000"/>
                    <a:lumOff val="80000"/>
                  </a:schemeClr>
                </a:solidFill>
                <a:latin typeface="黑体" panose="02010609060101010101" pitchFamily="49" charset="-122"/>
                <a:ea typeface="黑体" panose="02010609060101010101" pitchFamily="49" charset="-122"/>
              </a:rPr>
              <a:t>预测性维护： 物联网技术可以通过收集大量数据并应用机器学习算法，提供对空气能设备的健康状况的预测。这有助于提前发现潜在问题并进行维护，从而减少系统故障和提高设备可靠性。</a:t>
            </a:r>
            <a:endParaRPr altLang="zh-CN" sz="1600" dirty="0">
              <a:solidFill>
                <a:schemeClr val="accent3">
                  <a:lumMod val="20000"/>
                  <a:lumOff val="80000"/>
                </a:schemeClr>
              </a:solidFill>
              <a:latin typeface="黑体" panose="02010609060101010101" pitchFamily="49" charset="-122"/>
              <a:ea typeface="黑体" panose="02010609060101010101" pitchFamily="49" charset="-122"/>
            </a:endParaRPr>
          </a:p>
          <a:p>
            <a:pPr marL="252095" algn="l" fontAlgn="auto">
              <a:lnSpc>
                <a:spcPct val="150000"/>
              </a:lnSpc>
            </a:pPr>
            <a:r>
              <a:rPr altLang="zh-CN" sz="1600" dirty="0">
                <a:solidFill>
                  <a:schemeClr val="accent3">
                    <a:lumMod val="20000"/>
                    <a:lumOff val="80000"/>
                  </a:schemeClr>
                </a:solidFill>
                <a:latin typeface="黑体" panose="02010609060101010101" pitchFamily="49" charset="-122"/>
                <a:ea typeface="黑体" panose="02010609060101010101" pitchFamily="49" charset="-122"/>
              </a:rPr>
              <a:t>能耗优化： 物联网连接的空气能系统可以根据实时环境条件和能源需求进行智能调整。通过自适应控制算法，系统可以优化能耗，确保在不同工况下保持高效运行。</a:t>
            </a:r>
            <a:endParaRPr altLang="zh-CN" sz="1600" dirty="0">
              <a:solidFill>
                <a:schemeClr val="accent3">
                  <a:lumMod val="20000"/>
                  <a:lumOff val="80000"/>
                </a:schemeClr>
              </a:solidFill>
              <a:latin typeface="黑体" panose="02010609060101010101" pitchFamily="49" charset="-122"/>
              <a:ea typeface="黑体" panose="02010609060101010101" pitchFamily="49" charset="-122"/>
            </a:endParaRPr>
          </a:p>
          <a:p>
            <a:pPr marL="252095" algn="l" fontAlgn="auto">
              <a:lnSpc>
                <a:spcPct val="150000"/>
              </a:lnSpc>
            </a:pPr>
            <a:r>
              <a:rPr altLang="zh-CN" sz="1600" dirty="0">
                <a:solidFill>
                  <a:schemeClr val="accent3">
                    <a:lumMod val="20000"/>
                    <a:lumOff val="80000"/>
                  </a:schemeClr>
                </a:solidFill>
                <a:latin typeface="黑体" panose="02010609060101010101" pitchFamily="49" charset="-122"/>
                <a:ea typeface="黑体" panose="02010609060101010101" pitchFamily="49" charset="-122"/>
              </a:rPr>
              <a:t>用户行为分析： 物联网传感器可以收集有关用户行为和偏好的数据，例如室内活动、温度偏好等。这些数据可用于调整空气能系统，提供个性化的舒适体验，同时最大限度地减少能源浪费。</a:t>
            </a:r>
            <a:endParaRPr altLang="zh-CN" sz="1600" dirty="0">
              <a:solidFill>
                <a:schemeClr val="accent3">
                  <a:lumMod val="20000"/>
                  <a:lumOff val="80000"/>
                </a:schemeClr>
              </a:solidFill>
              <a:latin typeface="黑体" panose="02010609060101010101" pitchFamily="49" charset="-122"/>
              <a:ea typeface="黑体" panose="02010609060101010101" pitchFamily="49" charset="-122"/>
            </a:endParaRPr>
          </a:p>
          <a:p>
            <a:pPr marL="252095" algn="l" fontAlgn="auto">
              <a:lnSpc>
                <a:spcPct val="150000"/>
              </a:lnSpc>
            </a:pPr>
            <a:r>
              <a:rPr sz="1600" dirty="0">
                <a:solidFill>
                  <a:schemeClr val="accent3">
                    <a:lumMod val="20000"/>
                    <a:lumOff val="80000"/>
                  </a:schemeClr>
                </a:solidFill>
                <a:latin typeface="黑体" panose="02010609060101010101" pitchFamily="49" charset="-122"/>
                <a:ea typeface="黑体" panose="02010609060101010101" pitchFamily="49" charset="-122"/>
                <a:sym typeface="+mn-ea"/>
              </a:rPr>
              <a:t>能源数据分析： 物联网技术可用于收集和分析大规模的能源数据，帮助制定能效政策、优化能源分配，并为决策者提供关于系统性能和改进潜力的深入见解。</a:t>
            </a:r>
            <a:endParaRPr sz="1600" dirty="0">
              <a:solidFill>
                <a:schemeClr val="accent3">
                  <a:lumMod val="20000"/>
                  <a:lumOff val="80000"/>
                </a:schemeClr>
              </a:solidFill>
              <a:latin typeface="黑体" panose="02010609060101010101" pitchFamily="49" charset="-122"/>
              <a:ea typeface="黑体" panose="02010609060101010101" pitchFamily="49" charset="-122"/>
              <a:sym typeface="+mn-ea"/>
            </a:endParaRPr>
          </a:p>
        </p:txBody>
      </p:sp>
      <p:sp>
        <p:nvSpPr>
          <p:cNvPr id="2" name="椭圆 1"/>
          <p:cNvSpPr/>
          <p:nvPr/>
        </p:nvSpPr>
        <p:spPr>
          <a:xfrm>
            <a:off x="444500" y="1341755"/>
            <a:ext cx="250825" cy="245745"/>
          </a:xfrm>
          <a:prstGeom prst="ellipse">
            <a:avLst/>
          </a:prstGeom>
          <a:solidFill>
            <a:schemeClr val="accent2">
              <a:lumMod val="60000"/>
              <a:lumOff val="4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 name="椭圆 3"/>
          <p:cNvSpPr/>
          <p:nvPr>
            <p:custDataLst>
              <p:tags r:id="rId1"/>
            </p:custDataLst>
          </p:nvPr>
        </p:nvSpPr>
        <p:spPr>
          <a:xfrm>
            <a:off x="444500" y="2229485"/>
            <a:ext cx="250825" cy="245745"/>
          </a:xfrm>
          <a:prstGeom prst="ellipse">
            <a:avLst/>
          </a:prstGeom>
          <a:solidFill>
            <a:schemeClr val="accent2">
              <a:lumMod val="60000"/>
              <a:lumOff val="4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椭圆 4"/>
          <p:cNvSpPr/>
          <p:nvPr>
            <p:custDataLst>
              <p:tags r:id="rId2"/>
            </p:custDataLst>
          </p:nvPr>
        </p:nvSpPr>
        <p:spPr>
          <a:xfrm>
            <a:off x="444500" y="3075305"/>
            <a:ext cx="250825" cy="245745"/>
          </a:xfrm>
          <a:prstGeom prst="ellipse">
            <a:avLst/>
          </a:prstGeom>
          <a:solidFill>
            <a:schemeClr val="accent2">
              <a:lumMod val="60000"/>
              <a:lumOff val="4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椭圆 5"/>
          <p:cNvSpPr/>
          <p:nvPr>
            <p:custDataLst>
              <p:tags r:id="rId3"/>
            </p:custDataLst>
          </p:nvPr>
        </p:nvSpPr>
        <p:spPr>
          <a:xfrm>
            <a:off x="444500" y="3928745"/>
            <a:ext cx="250825" cy="245745"/>
          </a:xfrm>
          <a:prstGeom prst="ellipse">
            <a:avLst/>
          </a:prstGeom>
          <a:solidFill>
            <a:schemeClr val="accent2">
              <a:lumMod val="60000"/>
              <a:lumOff val="4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椭圆 6"/>
          <p:cNvSpPr/>
          <p:nvPr>
            <p:custDataLst>
              <p:tags r:id="rId4"/>
            </p:custDataLst>
          </p:nvPr>
        </p:nvSpPr>
        <p:spPr>
          <a:xfrm>
            <a:off x="444500" y="4782185"/>
            <a:ext cx="250825" cy="245745"/>
          </a:xfrm>
          <a:prstGeom prst="ellipse">
            <a:avLst/>
          </a:prstGeom>
          <a:solidFill>
            <a:schemeClr val="accent2">
              <a:lumMod val="60000"/>
              <a:lumOff val="4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文本框 7"/>
          <p:cNvSpPr txBox="1"/>
          <p:nvPr>
            <p:custDataLst>
              <p:tags r:id="rId5"/>
            </p:custDataLst>
          </p:nvPr>
        </p:nvSpPr>
        <p:spPr>
          <a:xfrm>
            <a:off x="958850" y="-10160"/>
            <a:ext cx="7870825" cy="706755"/>
          </a:xfrm>
          <a:prstGeom prst="rect">
            <a:avLst/>
          </a:prstGeom>
          <a:noFill/>
        </p:spPr>
        <p:txBody>
          <a:bodyPr wrap="square" rtlCol="0">
            <a:spAutoFit/>
          </a:bodyPr>
          <a:p>
            <a:r>
              <a:rPr kumimoji="1" lang="zh-CN" altLang="en-US" sz="4000" dirty="0">
                <a:solidFill>
                  <a:srgbClr val="0096DB"/>
                </a:solidFill>
                <a:latin typeface="黑体" panose="02010609060101010101" pitchFamily="49" charset="-122"/>
                <a:ea typeface="黑体" panose="02010609060101010101" pitchFamily="49" charset="-122"/>
              </a:rPr>
              <a:t>物联网在空气能循环系统的作用</a:t>
            </a:r>
            <a:endParaRPr kumimoji="1" lang="zh-CN" altLang="en-US" sz="4000" dirty="0">
              <a:solidFill>
                <a:srgbClr val="0096DB"/>
              </a:solidFill>
              <a:latin typeface="黑体" panose="02010609060101010101" pitchFamily="49" charset="-122"/>
              <a:ea typeface="黑体" panose="02010609060101010101" pitchFamily="49" charset="-122"/>
            </a:endParaRPr>
          </a:p>
        </p:txBody>
      </p:sp>
      <p:sp>
        <p:nvSpPr>
          <p:cNvPr id="9" name="矩形 8"/>
          <p:cNvSpPr/>
          <p:nvPr>
            <p:custDataLst>
              <p:tags r:id="rId6"/>
            </p:custDataLst>
          </p:nvPr>
        </p:nvSpPr>
        <p:spPr>
          <a:xfrm>
            <a:off x="583311" y="278"/>
            <a:ext cx="216000" cy="720000"/>
          </a:xfrm>
          <a:prstGeom prst="rect">
            <a:avLst/>
          </a:prstGeom>
          <a:solidFill>
            <a:srgbClr val="0096DB"/>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a:p>
        </p:txBody>
      </p:sp>
    </p:spTree>
  </p:cSld>
  <p:clrMapOvr>
    <a:masterClrMapping/>
  </p:clrMapOvr>
  <p:transition spd="slow" advTm="0">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图片 4" descr="形状, 矩形&#10;&#10;描述已自动生成"/>
          <p:cNvPicPr>
            <a:picLocks noChangeAspect="1"/>
          </p:cNvPicPr>
          <p:nvPr/>
        </p:nvPicPr>
        <p:blipFill>
          <a:blip r:embed="rId1"/>
          <a:stretch>
            <a:fillRect/>
          </a:stretch>
        </p:blipFill>
        <p:spPr>
          <a:xfrm>
            <a:off x="3027045" y="2458085"/>
            <a:ext cx="7384415" cy="1460500"/>
          </a:xfrm>
          <a:prstGeom prst="rect">
            <a:avLst/>
          </a:prstGeom>
        </p:spPr>
      </p:pic>
      <p:sp>
        <p:nvSpPr>
          <p:cNvPr id="6" name="文本框 5"/>
          <p:cNvSpPr txBox="1"/>
          <p:nvPr/>
        </p:nvSpPr>
        <p:spPr>
          <a:xfrm>
            <a:off x="4124960" y="3142615"/>
            <a:ext cx="6323330" cy="645160"/>
          </a:xfrm>
          <a:prstGeom prst="rect">
            <a:avLst/>
          </a:prstGeom>
          <a:noFill/>
        </p:spPr>
        <p:txBody>
          <a:bodyPr wrap="square" rtlCol="0">
            <a:spAutoFit/>
          </a:bodyPr>
          <a:lstStyle/>
          <a:p>
            <a:r>
              <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rPr>
              <a:t>二、空气能对物联网需求分析</a:t>
            </a:r>
            <a:endPar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5205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文本框 3"/>
          <p:cNvSpPr txBox="1"/>
          <p:nvPr/>
        </p:nvSpPr>
        <p:spPr>
          <a:xfrm>
            <a:off x="583565" y="1587500"/>
            <a:ext cx="5887085" cy="506730"/>
          </a:xfrm>
          <a:prstGeom prst="rect">
            <a:avLst/>
          </a:prstGeom>
          <a:noFill/>
        </p:spPr>
        <p:txBody>
          <a:bodyPr wrap="square" rtlCol="0">
            <a:spAutoFit/>
          </a:bodyPr>
          <a:lstStyle/>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1</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、原有系统无热循环检测反馈系统</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5" name="文本框 4"/>
          <p:cNvSpPr txBox="1"/>
          <p:nvPr/>
        </p:nvSpPr>
        <p:spPr>
          <a:xfrm>
            <a:off x="958850" y="358775"/>
            <a:ext cx="3232785" cy="706755"/>
          </a:xfrm>
          <a:prstGeom prst="rect">
            <a:avLst/>
          </a:prstGeom>
          <a:noFill/>
        </p:spPr>
        <p:txBody>
          <a:bodyPr wrap="square" rtlCol="0">
            <a:spAutoFit/>
          </a:bodyPr>
          <a:lstStyle/>
          <a:p>
            <a:r>
              <a:rPr kumimoji="1" lang="zh-CN" altLang="en-US" sz="4000" dirty="0">
                <a:solidFill>
                  <a:srgbClr val="0096DB"/>
                </a:solidFill>
                <a:latin typeface="黑体" panose="02010609060101010101" pitchFamily="49" charset="-122"/>
                <a:ea typeface="黑体" panose="02010609060101010101" pitchFamily="49" charset="-122"/>
              </a:rPr>
              <a:t>基本需求分析</a:t>
            </a:r>
            <a:endParaRPr kumimoji="1" lang="zh-CN" altLang="en-US" sz="4000" dirty="0">
              <a:solidFill>
                <a:srgbClr val="0096DB"/>
              </a:solidFill>
              <a:latin typeface="黑体" panose="02010609060101010101" pitchFamily="49" charset="-122"/>
              <a:ea typeface="黑体" panose="02010609060101010101" pitchFamily="49" charset="-122"/>
            </a:endParaRPr>
          </a:p>
        </p:txBody>
      </p:sp>
      <p:sp>
        <p:nvSpPr>
          <p:cNvPr id="6" name="矩形 5"/>
          <p:cNvSpPr/>
          <p:nvPr/>
        </p:nvSpPr>
        <p:spPr>
          <a:xfrm>
            <a:off x="583311" y="369213"/>
            <a:ext cx="216000" cy="720000"/>
          </a:xfrm>
          <a:prstGeom prst="rect">
            <a:avLst/>
          </a:prstGeom>
          <a:solidFill>
            <a:srgbClr val="009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文本框 6"/>
          <p:cNvSpPr txBox="1"/>
          <p:nvPr/>
        </p:nvSpPr>
        <p:spPr>
          <a:xfrm>
            <a:off x="583565" y="2252345"/>
            <a:ext cx="5596890"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2</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、无法实现环境参数统计</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8" name="文本框 7"/>
          <p:cNvSpPr txBox="1"/>
          <p:nvPr/>
        </p:nvSpPr>
        <p:spPr>
          <a:xfrm>
            <a:off x="583565" y="2917190"/>
            <a:ext cx="533717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3</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、无法远程控制系统开关，无法动态调整工作时间</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6" name="文本框 15"/>
          <p:cNvSpPr txBox="1"/>
          <p:nvPr/>
        </p:nvSpPr>
        <p:spPr>
          <a:xfrm>
            <a:off x="583565" y="3582035"/>
            <a:ext cx="691832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4</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、无法集中管理</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7" name="文本框 16"/>
          <p:cNvSpPr txBox="1"/>
          <p:nvPr/>
        </p:nvSpPr>
        <p:spPr>
          <a:xfrm>
            <a:off x="583565" y="4168775"/>
            <a:ext cx="533717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5</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、对空气能系统的故障状态，无法侦测预警</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8" name="文本框 17"/>
          <p:cNvSpPr txBox="1"/>
          <p:nvPr/>
        </p:nvSpPr>
        <p:spPr>
          <a:xfrm>
            <a:off x="583565" y="4707890"/>
            <a:ext cx="533717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6</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a:t>
            </a:r>
            <a:r>
              <a:rPr lang="zh-CN" altLang="zh-CN" dirty="0">
                <a:solidFill>
                  <a:schemeClr val="accent3">
                    <a:lumMod val="20000"/>
                    <a:lumOff val="80000"/>
                  </a:schemeClr>
                </a:solidFill>
                <a:latin typeface="黑体" panose="02010609060101010101" pitchFamily="49" charset="-122"/>
                <a:ea typeface="黑体" panose="02010609060101010101" pitchFamily="49" charset="-122"/>
                <a:sym typeface="+mn-ea"/>
              </a:rPr>
              <a:t>任何调整都需要人员到现场处理，</a:t>
            </a:r>
            <a:r>
              <a:rPr lang="zh-CN" altLang="zh-CN" dirty="0">
                <a:solidFill>
                  <a:schemeClr val="accent3">
                    <a:lumMod val="20000"/>
                    <a:lumOff val="80000"/>
                  </a:schemeClr>
                </a:solidFill>
                <a:latin typeface="黑体" panose="02010609060101010101" pitchFamily="49" charset="-122"/>
                <a:ea typeface="黑体" panose="02010609060101010101" pitchFamily="49" charset="-122"/>
                <a:sym typeface="+mn-ea"/>
              </a:rPr>
              <a:t>维护成本高</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1598295"/>
            <a:ext cx="12192000" cy="4363085"/>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文本框 3"/>
          <p:cNvSpPr txBox="1"/>
          <p:nvPr/>
        </p:nvSpPr>
        <p:spPr>
          <a:xfrm>
            <a:off x="583565" y="1587500"/>
            <a:ext cx="4978400" cy="506730"/>
          </a:xfrm>
          <a:prstGeom prst="rect">
            <a:avLst/>
          </a:prstGeom>
          <a:noFill/>
        </p:spPr>
        <p:txBody>
          <a:bodyPr wrap="square" rtlCol="0">
            <a:spAutoFit/>
          </a:bodyPr>
          <a:lstStyle/>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1</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、检测运行环境，系统自反馈，远程管理</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5" name="文本框 4"/>
          <p:cNvSpPr txBox="1"/>
          <p:nvPr/>
        </p:nvSpPr>
        <p:spPr>
          <a:xfrm>
            <a:off x="958850" y="358775"/>
            <a:ext cx="4813300" cy="706755"/>
          </a:xfrm>
          <a:prstGeom prst="rect">
            <a:avLst/>
          </a:prstGeom>
          <a:noFill/>
        </p:spPr>
        <p:txBody>
          <a:bodyPr wrap="square" rtlCol="0">
            <a:spAutoFit/>
          </a:bodyPr>
          <a:lstStyle/>
          <a:p>
            <a:r>
              <a:rPr kumimoji="1" lang="zh-CN" altLang="en-US" sz="4000" dirty="0">
                <a:solidFill>
                  <a:srgbClr val="0096DB"/>
                </a:solidFill>
                <a:latin typeface="黑体" panose="02010609060101010101" pitchFamily="49" charset="-122"/>
                <a:ea typeface="黑体" panose="02010609060101010101" pitchFamily="49" charset="-122"/>
              </a:rPr>
              <a:t>平台软件需求分析</a:t>
            </a:r>
            <a:endParaRPr kumimoji="1" lang="zh-CN" altLang="en-US" sz="4000" dirty="0">
              <a:solidFill>
                <a:srgbClr val="0096DB"/>
              </a:solidFill>
              <a:latin typeface="黑体" panose="02010609060101010101" pitchFamily="49" charset="-122"/>
              <a:ea typeface="黑体" panose="02010609060101010101" pitchFamily="49" charset="-122"/>
            </a:endParaRPr>
          </a:p>
        </p:txBody>
      </p:sp>
      <p:sp>
        <p:nvSpPr>
          <p:cNvPr id="6" name="矩形 5"/>
          <p:cNvSpPr/>
          <p:nvPr/>
        </p:nvSpPr>
        <p:spPr>
          <a:xfrm>
            <a:off x="583311" y="369213"/>
            <a:ext cx="216000" cy="720000"/>
          </a:xfrm>
          <a:prstGeom prst="rect">
            <a:avLst/>
          </a:prstGeom>
          <a:solidFill>
            <a:srgbClr val="009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文本框 6"/>
          <p:cNvSpPr txBox="1"/>
          <p:nvPr/>
        </p:nvSpPr>
        <p:spPr>
          <a:xfrm>
            <a:off x="583565" y="2252345"/>
            <a:ext cx="5596890"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2</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a:t>
            </a:r>
            <a:r>
              <a:rPr lang="zh-CN" dirty="0">
                <a:solidFill>
                  <a:schemeClr val="accent3">
                    <a:lumMod val="20000"/>
                    <a:lumOff val="80000"/>
                  </a:schemeClr>
                </a:solidFill>
                <a:latin typeface="黑体" panose="02010609060101010101" pitchFamily="49" charset="-122"/>
                <a:ea typeface="黑体" panose="02010609060101010101" pitchFamily="49" charset="-122"/>
              </a:rPr>
              <a:t>远程集中控制</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循环系统启停，调整工作参数</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8" name="文本框 7"/>
          <p:cNvSpPr txBox="1"/>
          <p:nvPr/>
        </p:nvSpPr>
        <p:spPr>
          <a:xfrm>
            <a:off x="583565" y="2917190"/>
            <a:ext cx="5595620"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3</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、能耗</a:t>
            </a:r>
            <a:r>
              <a:rPr lang="zh-CN" altLang="zh-CN" dirty="0">
                <a:solidFill>
                  <a:schemeClr val="accent3">
                    <a:lumMod val="20000"/>
                    <a:lumOff val="80000"/>
                  </a:schemeClr>
                </a:solidFill>
                <a:latin typeface="黑体" panose="02010609060101010101" pitchFamily="49" charset="-122"/>
                <a:ea typeface="黑体" panose="02010609060101010101" pitchFamily="49" charset="-122"/>
                <a:sym typeface="+mn-ea"/>
              </a:rPr>
              <a:t>统计，记录查询，横向纵向对比分析</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6" name="文本框 15"/>
          <p:cNvSpPr txBox="1"/>
          <p:nvPr/>
        </p:nvSpPr>
        <p:spPr>
          <a:xfrm>
            <a:off x="583565" y="3582035"/>
            <a:ext cx="691832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4</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、根据环境参数变化情况，设备异常自动分析，预警提醒</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0" name="文本框 19"/>
          <p:cNvSpPr txBox="1"/>
          <p:nvPr/>
        </p:nvSpPr>
        <p:spPr>
          <a:xfrm>
            <a:off x="583565" y="4246880"/>
            <a:ext cx="5951220"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5</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a:t>
            </a:r>
            <a:r>
              <a:rPr lang="zh-CN" altLang="zh-CN" dirty="0">
                <a:solidFill>
                  <a:schemeClr val="accent3">
                    <a:lumMod val="20000"/>
                    <a:lumOff val="80000"/>
                  </a:schemeClr>
                </a:solidFill>
                <a:latin typeface="黑体" panose="02010609060101010101" pitchFamily="49" charset="-122"/>
                <a:ea typeface="黑体" panose="02010609060101010101" pitchFamily="49" charset="-122"/>
                <a:sym typeface="+mn-ea"/>
              </a:rPr>
              <a:t>其他应用统计及分析</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图片 4" descr="形状, 矩形&#10;&#10;描述已自动生成"/>
          <p:cNvPicPr>
            <a:picLocks noChangeAspect="1"/>
          </p:cNvPicPr>
          <p:nvPr/>
        </p:nvPicPr>
        <p:blipFill>
          <a:blip r:embed="rId1"/>
          <a:stretch>
            <a:fillRect/>
          </a:stretch>
        </p:blipFill>
        <p:spPr>
          <a:xfrm>
            <a:off x="3027045" y="2458085"/>
            <a:ext cx="7384415" cy="1460500"/>
          </a:xfrm>
          <a:prstGeom prst="rect">
            <a:avLst/>
          </a:prstGeom>
        </p:spPr>
      </p:pic>
      <p:sp>
        <p:nvSpPr>
          <p:cNvPr id="6" name="文本框 5"/>
          <p:cNvSpPr txBox="1"/>
          <p:nvPr/>
        </p:nvSpPr>
        <p:spPr>
          <a:xfrm>
            <a:off x="4124960" y="3142615"/>
            <a:ext cx="6323330" cy="645160"/>
          </a:xfrm>
          <a:prstGeom prst="rect">
            <a:avLst/>
          </a:prstGeom>
          <a:noFill/>
        </p:spPr>
        <p:txBody>
          <a:bodyPr wrap="square" rtlCol="0">
            <a:spAutoFit/>
          </a:bodyPr>
          <a:lstStyle/>
          <a:p>
            <a:r>
              <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rPr>
              <a:t>三、方案架构</a:t>
            </a:r>
            <a:endPar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6967"/>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1" y="400194"/>
            <a:ext cx="3866655" cy="685939"/>
          </a:xfrm>
        </p:spPr>
        <p:txBody>
          <a:bodyPr anchor="t">
            <a:noAutofit/>
          </a:bodyPr>
          <a:lstStyle/>
          <a:p>
            <a:pPr algn="l"/>
            <a:r>
              <a:rPr lang="zh-CN" altLang="en-US" sz="4000" dirty="0">
                <a:solidFill>
                  <a:srgbClr val="0096DB"/>
                </a:solidFill>
                <a:latin typeface="黑体" panose="02010609060101010101" pitchFamily="49" charset="-122"/>
                <a:ea typeface="黑体" panose="02010609060101010101" pitchFamily="49" charset="-122"/>
              </a:rPr>
              <a:t>方案架构图</a:t>
            </a:r>
            <a:endParaRPr lang="zh-CN" altLang="en-US" sz="4000" dirty="0">
              <a:solidFill>
                <a:srgbClr val="0096DB"/>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a:solidFill>
            <a:srgbClr val="009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dirty="0">
              <a:solidFill>
                <a:srgbClr val="0096DB"/>
              </a:solidFill>
            </a:endParaRPr>
          </a:p>
        </p:txBody>
      </p:sp>
      <p:pic>
        <p:nvPicPr>
          <p:cNvPr id="21" name="图片 20" descr="云"/>
          <p:cNvPicPr>
            <a:picLocks noChangeAspect="1"/>
          </p:cNvPicPr>
          <p:nvPr/>
        </p:nvPicPr>
        <p:blipFill>
          <a:blip r:embed="rId2"/>
          <a:stretch>
            <a:fillRect/>
          </a:stretch>
        </p:blipFill>
        <p:spPr>
          <a:xfrm>
            <a:off x="4626610" y="400050"/>
            <a:ext cx="1875155" cy="1029335"/>
          </a:xfrm>
          <a:prstGeom prst="rect">
            <a:avLst/>
          </a:prstGeom>
        </p:spPr>
      </p:pic>
      <p:cxnSp>
        <p:nvCxnSpPr>
          <p:cNvPr id="23" name="直接箭头连接符 22"/>
          <p:cNvCxnSpPr/>
          <p:nvPr/>
        </p:nvCxnSpPr>
        <p:spPr>
          <a:xfrm flipH="1">
            <a:off x="6501765" y="3150235"/>
            <a:ext cx="2988310" cy="212725"/>
          </a:xfrm>
          <a:prstGeom prst="straightConnector1">
            <a:avLst/>
          </a:prstGeom>
          <a:ln w="44450">
            <a:solidFill>
              <a:schemeClr val="accent5">
                <a:lumMod val="60000"/>
                <a:lumOff val="40000"/>
              </a:schemeClr>
            </a:solidFill>
            <a:tailEnd type="arrow" w="med" len="med"/>
          </a:ln>
        </p:spPr>
        <p:style>
          <a:lnRef idx="3">
            <a:schemeClr val="accent6"/>
          </a:lnRef>
          <a:fillRef idx="0">
            <a:schemeClr val="accent6"/>
          </a:fillRef>
          <a:effectRef idx="2">
            <a:schemeClr val="accent6"/>
          </a:effectRef>
          <a:fontRef idx="minor">
            <a:schemeClr val="tx1"/>
          </a:fontRef>
        </p:style>
      </p:cxnSp>
      <p:cxnSp>
        <p:nvCxnSpPr>
          <p:cNvPr id="25" name="曲线连接符 24"/>
          <p:cNvCxnSpPr/>
          <p:nvPr/>
        </p:nvCxnSpPr>
        <p:spPr>
          <a:xfrm rot="16200000" flipV="1">
            <a:off x="5361940" y="1780540"/>
            <a:ext cx="1270000" cy="546100"/>
          </a:xfrm>
          <a:prstGeom prst="curvedConnector3">
            <a:avLst>
              <a:gd name="adj1" fmla="val 49950"/>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9426575" y="1440815"/>
            <a:ext cx="1613535" cy="922020"/>
          </a:xfrm>
          <a:prstGeom prst="rect">
            <a:avLst/>
          </a:prstGeom>
          <a:noFill/>
        </p:spPr>
        <p:txBody>
          <a:bodyPr wrap="square" rtlCol="0">
            <a:spAutoFit/>
          </a:bodyPr>
          <a:p>
            <a:r>
              <a:rPr lang="zh-CN" altLang="en-US">
                <a:solidFill>
                  <a:schemeClr val="bg1"/>
                </a:solidFill>
              </a:rPr>
              <a:t>监测用量，定时上传或变化上传到平台</a:t>
            </a:r>
            <a:endParaRPr lang="zh-CN" altLang="en-US">
              <a:solidFill>
                <a:schemeClr val="bg1"/>
              </a:solidFill>
            </a:endParaRPr>
          </a:p>
        </p:txBody>
      </p:sp>
      <p:sp>
        <p:nvSpPr>
          <p:cNvPr id="32" name="文本框 31"/>
          <p:cNvSpPr txBox="1"/>
          <p:nvPr/>
        </p:nvSpPr>
        <p:spPr>
          <a:xfrm>
            <a:off x="6597650" y="2219325"/>
            <a:ext cx="1576705" cy="645160"/>
          </a:xfrm>
          <a:prstGeom prst="rect">
            <a:avLst/>
          </a:prstGeom>
          <a:noFill/>
        </p:spPr>
        <p:txBody>
          <a:bodyPr wrap="square" rtlCol="0">
            <a:spAutoFit/>
          </a:bodyPr>
          <a:p>
            <a:r>
              <a:rPr lang="zh-CN" altLang="en-US">
                <a:solidFill>
                  <a:schemeClr val="bg1"/>
                </a:solidFill>
              </a:rPr>
              <a:t>边缘网关，以太网</a:t>
            </a:r>
            <a:r>
              <a:rPr lang="en-US" altLang="zh-CN">
                <a:solidFill>
                  <a:schemeClr val="bg1"/>
                </a:solidFill>
              </a:rPr>
              <a:t>/4G</a:t>
            </a:r>
            <a:r>
              <a:rPr lang="zh-CN" altLang="en-US">
                <a:solidFill>
                  <a:schemeClr val="bg1"/>
                </a:solidFill>
              </a:rPr>
              <a:t>传输</a:t>
            </a:r>
            <a:endParaRPr lang="zh-CN" altLang="en-US">
              <a:solidFill>
                <a:schemeClr val="bg1"/>
              </a:solidFill>
            </a:endParaRPr>
          </a:p>
        </p:txBody>
      </p:sp>
      <p:sp>
        <p:nvSpPr>
          <p:cNvPr id="33" name="文本框 32"/>
          <p:cNvSpPr txBox="1"/>
          <p:nvPr/>
        </p:nvSpPr>
        <p:spPr>
          <a:xfrm>
            <a:off x="6754495" y="855345"/>
            <a:ext cx="1761490" cy="368300"/>
          </a:xfrm>
          <a:prstGeom prst="rect">
            <a:avLst/>
          </a:prstGeom>
          <a:noFill/>
        </p:spPr>
        <p:txBody>
          <a:bodyPr wrap="square" rtlCol="0">
            <a:spAutoFit/>
          </a:bodyPr>
          <a:p>
            <a:r>
              <a:rPr lang="zh-CN" altLang="en-US">
                <a:solidFill>
                  <a:schemeClr val="bg1"/>
                </a:solidFill>
              </a:rPr>
              <a:t>中心服务器</a:t>
            </a:r>
            <a:endParaRPr lang="zh-CN" altLang="en-US">
              <a:solidFill>
                <a:schemeClr val="bg1"/>
              </a:solidFill>
            </a:endParaRPr>
          </a:p>
        </p:txBody>
      </p:sp>
      <p:sp>
        <p:nvSpPr>
          <p:cNvPr id="37" name="文本框 36"/>
          <p:cNvSpPr txBox="1"/>
          <p:nvPr/>
        </p:nvSpPr>
        <p:spPr>
          <a:xfrm>
            <a:off x="3736975" y="6295390"/>
            <a:ext cx="1097280" cy="368300"/>
          </a:xfrm>
          <a:prstGeom prst="rect">
            <a:avLst/>
          </a:prstGeom>
          <a:noFill/>
        </p:spPr>
        <p:txBody>
          <a:bodyPr wrap="none" rtlCol="0">
            <a:spAutoFit/>
          </a:bodyPr>
          <a:p>
            <a:r>
              <a:rPr lang="zh-CN" altLang="en-US">
                <a:solidFill>
                  <a:schemeClr val="bg1"/>
                </a:solidFill>
              </a:rPr>
              <a:t>控制开关</a:t>
            </a:r>
            <a:endParaRPr lang="zh-CN" altLang="en-US">
              <a:solidFill>
                <a:schemeClr val="bg1"/>
              </a:solidFill>
            </a:endParaRPr>
          </a:p>
        </p:txBody>
      </p:sp>
      <p:cxnSp>
        <p:nvCxnSpPr>
          <p:cNvPr id="38" name="直接箭头连接符 37"/>
          <p:cNvCxnSpPr/>
          <p:nvPr/>
        </p:nvCxnSpPr>
        <p:spPr>
          <a:xfrm flipH="1">
            <a:off x="4626610" y="3612515"/>
            <a:ext cx="1643380" cy="1524000"/>
          </a:xfrm>
          <a:prstGeom prst="straightConnector1">
            <a:avLst/>
          </a:prstGeom>
          <a:ln w="44450">
            <a:solidFill>
              <a:schemeClr val="accent5">
                <a:lumMod val="60000"/>
                <a:lumOff val="40000"/>
              </a:schemeClr>
            </a:solidFill>
            <a:tailEnd type="arrow" w="med" len="med"/>
          </a:ln>
        </p:spPr>
        <p:style>
          <a:lnRef idx="3">
            <a:schemeClr val="accent6"/>
          </a:lnRef>
          <a:fillRef idx="0">
            <a:schemeClr val="accent6"/>
          </a:fillRef>
          <a:effectRef idx="2">
            <a:schemeClr val="accent6"/>
          </a:effectRef>
          <a:fontRef idx="minor">
            <a:schemeClr val="tx1"/>
          </a:fontRef>
        </p:style>
      </p:cxnSp>
      <p:pic>
        <p:nvPicPr>
          <p:cNvPr id="3" name="图片 2" descr="产品图"/>
          <p:cNvPicPr>
            <a:picLocks noChangeAspect="1"/>
          </p:cNvPicPr>
          <p:nvPr/>
        </p:nvPicPr>
        <p:blipFill>
          <a:blip r:embed="rId3"/>
          <a:srcRect l="31309" t="22222" r="15469" b="31167"/>
          <a:stretch>
            <a:fillRect/>
          </a:stretch>
        </p:blipFill>
        <p:spPr>
          <a:xfrm>
            <a:off x="5618480" y="2503170"/>
            <a:ext cx="1473200" cy="1720215"/>
          </a:xfrm>
          <a:prstGeom prst="rect">
            <a:avLst/>
          </a:prstGeom>
        </p:spPr>
      </p:pic>
      <p:pic>
        <p:nvPicPr>
          <p:cNvPr id="7" name="图片 6"/>
          <p:cNvPicPr>
            <a:picLocks noChangeAspect="1"/>
          </p:cNvPicPr>
          <p:nvPr/>
        </p:nvPicPr>
        <p:blipFill>
          <a:blip r:embed="rId4"/>
          <a:stretch>
            <a:fillRect/>
          </a:stretch>
        </p:blipFill>
        <p:spPr>
          <a:xfrm>
            <a:off x="1416685" y="4611370"/>
            <a:ext cx="1361440" cy="1510665"/>
          </a:xfrm>
          <a:prstGeom prst="rect">
            <a:avLst/>
          </a:prstGeom>
        </p:spPr>
      </p:pic>
      <p:cxnSp>
        <p:nvCxnSpPr>
          <p:cNvPr id="8" name="曲线连接符 7"/>
          <p:cNvCxnSpPr/>
          <p:nvPr/>
        </p:nvCxnSpPr>
        <p:spPr>
          <a:xfrm rot="16200000">
            <a:off x="1909445" y="2093595"/>
            <a:ext cx="3519170" cy="2168525"/>
          </a:xfrm>
          <a:prstGeom prst="curvedConnector3">
            <a:avLst>
              <a:gd name="adj1" fmla="val 49991"/>
            </a:avLst>
          </a:prstGeom>
          <a:ln w="19050">
            <a:tailEnd type="arrow"/>
          </a:ln>
        </p:spPr>
        <p:style>
          <a:lnRef idx="1">
            <a:schemeClr val="accent1"/>
          </a:lnRef>
          <a:fillRef idx="0">
            <a:schemeClr val="accent1"/>
          </a:fillRef>
          <a:effectRef idx="0">
            <a:schemeClr val="accent1"/>
          </a:effectRef>
          <a:fontRef idx="minor">
            <a:schemeClr val="tx1"/>
          </a:fontRef>
        </p:style>
      </p:cxnSp>
      <p:pic>
        <p:nvPicPr>
          <p:cNvPr id="14" name="图片 13" descr="水表"/>
          <p:cNvPicPr>
            <a:picLocks noChangeAspect="1"/>
          </p:cNvPicPr>
          <p:nvPr/>
        </p:nvPicPr>
        <p:blipFill>
          <a:blip r:embed="rId5"/>
          <a:stretch>
            <a:fillRect/>
          </a:stretch>
        </p:blipFill>
        <p:spPr>
          <a:xfrm>
            <a:off x="9490075" y="2402205"/>
            <a:ext cx="1282700" cy="988695"/>
          </a:xfrm>
          <a:prstGeom prst="rect">
            <a:avLst/>
          </a:prstGeom>
        </p:spPr>
      </p:pic>
      <p:pic>
        <p:nvPicPr>
          <p:cNvPr id="16" name="图片 15" descr="水阀"/>
          <p:cNvPicPr>
            <a:picLocks noChangeAspect="1"/>
          </p:cNvPicPr>
          <p:nvPr/>
        </p:nvPicPr>
        <p:blipFill>
          <a:blip r:embed="rId6"/>
          <a:srcRect l="18611" t="19967" r="19289" b="19956"/>
          <a:stretch>
            <a:fillRect/>
          </a:stretch>
        </p:blipFill>
        <p:spPr>
          <a:xfrm>
            <a:off x="3682365" y="4791710"/>
            <a:ext cx="1581150" cy="1529715"/>
          </a:xfrm>
          <a:prstGeom prst="rect">
            <a:avLst/>
          </a:prstGeom>
        </p:spPr>
      </p:pic>
      <p:sp>
        <p:nvSpPr>
          <p:cNvPr id="17" name="文本框 16"/>
          <p:cNvSpPr txBox="1"/>
          <p:nvPr/>
        </p:nvSpPr>
        <p:spPr>
          <a:xfrm>
            <a:off x="1256030" y="6321425"/>
            <a:ext cx="1554480" cy="368300"/>
          </a:xfrm>
          <a:prstGeom prst="rect">
            <a:avLst/>
          </a:prstGeom>
          <a:noFill/>
        </p:spPr>
        <p:txBody>
          <a:bodyPr wrap="none" rtlCol="0">
            <a:spAutoFit/>
          </a:bodyPr>
          <a:p>
            <a:r>
              <a:rPr lang="zh-CN" altLang="en-US">
                <a:solidFill>
                  <a:schemeClr val="bg1"/>
                </a:solidFill>
              </a:rPr>
              <a:t>手机远程管理</a:t>
            </a:r>
            <a:endParaRPr lang="zh-CN" altLang="en-US">
              <a:solidFill>
                <a:schemeClr val="bg1"/>
              </a:solidFill>
            </a:endParaRPr>
          </a:p>
        </p:txBody>
      </p:sp>
      <p:pic>
        <p:nvPicPr>
          <p:cNvPr id="5" name="图片 4" descr="水质传感"/>
          <p:cNvPicPr>
            <a:picLocks noChangeAspect="1"/>
          </p:cNvPicPr>
          <p:nvPr/>
        </p:nvPicPr>
        <p:blipFill>
          <a:blip r:embed="rId7"/>
          <a:stretch>
            <a:fillRect/>
          </a:stretch>
        </p:blipFill>
        <p:spPr>
          <a:xfrm>
            <a:off x="7690485" y="5521325"/>
            <a:ext cx="800100" cy="800100"/>
          </a:xfrm>
          <a:prstGeom prst="rect">
            <a:avLst/>
          </a:prstGeom>
        </p:spPr>
      </p:pic>
      <p:cxnSp>
        <p:nvCxnSpPr>
          <p:cNvPr id="9" name="直接箭头连接符 8"/>
          <p:cNvCxnSpPr/>
          <p:nvPr/>
        </p:nvCxnSpPr>
        <p:spPr>
          <a:xfrm flipH="1" flipV="1">
            <a:off x="6754495" y="3739515"/>
            <a:ext cx="1236980" cy="2119630"/>
          </a:xfrm>
          <a:prstGeom prst="straightConnector1">
            <a:avLst/>
          </a:prstGeom>
          <a:ln w="44450">
            <a:solidFill>
              <a:schemeClr val="accent5">
                <a:lumMod val="60000"/>
                <a:lumOff val="40000"/>
              </a:schemeClr>
            </a:solidFill>
            <a:tailEnd type="arrow" w="med" len="med"/>
          </a:ln>
        </p:spPr>
        <p:style>
          <a:lnRef idx="3">
            <a:schemeClr val="accent6"/>
          </a:lnRef>
          <a:fillRef idx="0">
            <a:schemeClr val="accent6"/>
          </a:fillRef>
          <a:effectRef idx="2">
            <a:schemeClr val="accent6"/>
          </a:effectRef>
          <a:fontRef idx="minor">
            <a:schemeClr val="tx1"/>
          </a:fontRef>
        </p:style>
      </p:cxnSp>
      <p:pic>
        <p:nvPicPr>
          <p:cNvPr id="13" name="图片 12" descr="水质传感"/>
          <p:cNvPicPr>
            <a:picLocks noChangeAspect="1"/>
          </p:cNvPicPr>
          <p:nvPr/>
        </p:nvPicPr>
        <p:blipFill>
          <a:blip r:embed="rId7"/>
          <a:stretch>
            <a:fillRect/>
          </a:stretch>
        </p:blipFill>
        <p:spPr>
          <a:xfrm>
            <a:off x="9349105" y="4721225"/>
            <a:ext cx="800100" cy="800100"/>
          </a:xfrm>
          <a:prstGeom prst="rect">
            <a:avLst/>
          </a:prstGeom>
        </p:spPr>
      </p:pic>
      <p:cxnSp>
        <p:nvCxnSpPr>
          <p:cNvPr id="18" name="直接箭头连接符 17"/>
          <p:cNvCxnSpPr/>
          <p:nvPr/>
        </p:nvCxnSpPr>
        <p:spPr>
          <a:xfrm flipH="1" flipV="1">
            <a:off x="7091680" y="3739515"/>
            <a:ext cx="2597785" cy="1397000"/>
          </a:xfrm>
          <a:prstGeom prst="straightConnector1">
            <a:avLst/>
          </a:prstGeom>
          <a:ln w="44450">
            <a:solidFill>
              <a:schemeClr val="accent5">
                <a:lumMod val="60000"/>
                <a:lumOff val="40000"/>
              </a:schemeClr>
            </a:solidFill>
            <a:tailEnd type="arrow" w="med" len="med"/>
          </a:ln>
        </p:spPr>
        <p:style>
          <a:lnRef idx="3">
            <a:schemeClr val="accent6"/>
          </a:lnRef>
          <a:fillRef idx="0">
            <a:schemeClr val="accent6"/>
          </a:fillRef>
          <a:effectRef idx="2">
            <a:schemeClr val="accent6"/>
          </a:effectRef>
          <a:fontRef idx="minor">
            <a:schemeClr val="tx1"/>
          </a:fontRef>
        </p:style>
      </p:cxnSp>
      <p:sp>
        <p:nvSpPr>
          <p:cNvPr id="19" name="文本框 18"/>
          <p:cNvSpPr txBox="1"/>
          <p:nvPr/>
        </p:nvSpPr>
        <p:spPr>
          <a:xfrm>
            <a:off x="9803130" y="5136515"/>
            <a:ext cx="1236980" cy="368300"/>
          </a:xfrm>
          <a:prstGeom prst="rect">
            <a:avLst/>
          </a:prstGeom>
          <a:noFill/>
        </p:spPr>
        <p:txBody>
          <a:bodyPr wrap="square" rtlCol="0">
            <a:spAutoFit/>
          </a:bodyPr>
          <a:p>
            <a:pPr lvl="0" algn="l">
              <a:buClrTx/>
              <a:buSzTx/>
              <a:buFontTx/>
            </a:pPr>
            <a:r>
              <a:rPr lang="zh-CN" sz="1400">
                <a:solidFill>
                  <a:schemeClr val="bg1"/>
                </a:solidFill>
                <a:sym typeface="+mn-ea"/>
              </a:rPr>
              <a:t>压力</a:t>
            </a:r>
            <a:r>
              <a:rPr lang="zh-CN" sz="1400">
                <a:solidFill>
                  <a:schemeClr val="bg1"/>
                </a:solidFill>
                <a:sym typeface="+mn-ea"/>
              </a:rPr>
              <a:t>传感器</a:t>
            </a:r>
            <a:endParaRPr lang="zh-CN" sz="1400">
              <a:solidFill>
                <a:schemeClr val="bg1"/>
              </a:solidFill>
              <a:sym typeface="+mn-ea"/>
            </a:endParaRPr>
          </a:p>
        </p:txBody>
      </p:sp>
      <p:sp>
        <p:nvSpPr>
          <p:cNvPr id="22" name="文本框 21"/>
          <p:cNvSpPr txBox="1"/>
          <p:nvPr/>
        </p:nvSpPr>
        <p:spPr>
          <a:xfrm>
            <a:off x="8150860" y="6083300"/>
            <a:ext cx="1538605" cy="306705"/>
          </a:xfrm>
          <a:prstGeom prst="rect">
            <a:avLst/>
          </a:prstGeom>
          <a:noFill/>
        </p:spPr>
        <p:txBody>
          <a:bodyPr wrap="square" rtlCol="0">
            <a:spAutoFit/>
          </a:bodyPr>
          <a:p>
            <a:r>
              <a:rPr lang="zh-CN" sz="1400">
                <a:solidFill>
                  <a:schemeClr val="bg1"/>
                </a:solidFill>
                <a:sym typeface="+mn-ea"/>
              </a:rPr>
              <a:t>压力传感器</a:t>
            </a:r>
            <a:endParaRPr lang="zh-CN" altLang="en-US" sz="1400">
              <a:solidFill>
                <a:schemeClr val="bg1"/>
              </a:solidFill>
            </a:endParaRPr>
          </a:p>
        </p:txBody>
      </p:sp>
      <p:pic>
        <p:nvPicPr>
          <p:cNvPr id="24" name="图片 23"/>
          <p:cNvPicPr>
            <a:picLocks noChangeAspect="1"/>
          </p:cNvPicPr>
          <p:nvPr>
            <p:custDataLst>
              <p:tags r:id="rId8"/>
            </p:custDataLst>
          </p:nvPr>
        </p:nvPicPr>
        <p:blipFill>
          <a:blip r:embed="rId9"/>
          <a:stretch>
            <a:fillRect/>
          </a:stretch>
        </p:blipFill>
        <p:spPr>
          <a:xfrm>
            <a:off x="9689465" y="3925570"/>
            <a:ext cx="838835" cy="686435"/>
          </a:xfrm>
          <a:prstGeom prst="rect">
            <a:avLst/>
          </a:prstGeom>
        </p:spPr>
      </p:pic>
      <p:pic>
        <p:nvPicPr>
          <p:cNvPr id="30" name="图片 29"/>
          <p:cNvPicPr>
            <a:picLocks noChangeAspect="1"/>
          </p:cNvPicPr>
          <p:nvPr>
            <p:custDataLst>
              <p:tags r:id="rId10"/>
            </p:custDataLst>
          </p:nvPr>
        </p:nvPicPr>
        <p:blipFill>
          <a:blip r:embed="rId9"/>
          <a:stretch>
            <a:fillRect/>
          </a:stretch>
        </p:blipFill>
        <p:spPr>
          <a:xfrm>
            <a:off x="6501765" y="5703570"/>
            <a:ext cx="838835" cy="686435"/>
          </a:xfrm>
          <a:prstGeom prst="rect">
            <a:avLst/>
          </a:prstGeom>
        </p:spPr>
      </p:pic>
      <p:cxnSp>
        <p:nvCxnSpPr>
          <p:cNvPr id="35" name="直接连接符 34"/>
          <p:cNvCxnSpPr/>
          <p:nvPr/>
        </p:nvCxnSpPr>
        <p:spPr>
          <a:xfrm flipH="1" flipV="1">
            <a:off x="9803130" y="6122035"/>
            <a:ext cx="3810" cy="15240"/>
          </a:xfrm>
          <a:prstGeom prst="line">
            <a:avLst/>
          </a:prstGeom>
        </p:spPr>
        <p:style>
          <a:lnRef idx="2">
            <a:schemeClr val="accent1"/>
          </a:lnRef>
          <a:fillRef idx="0">
            <a:srgbClr val="FFFFFF"/>
          </a:fillRef>
          <a:effectRef idx="0">
            <a:srgbClr val="FFFFFF"/>
          </a:effectRef>
          <a:fontRef idx="minor">
            <a:schemeClr val="tx1"/>
          </a:fontRef>
        </p:style>
      </p:cxnSp>
      <p:cxnSp>
        <p:nvCxnSpPr>
          <p:cNvPr id="36" name="直接连接符 35"/>
          <p:cNvCxnSpPr>
            <a:endCxn id="30" idx="3"/>
          </p:cNvCxnSpPr>
          <p:nvPr/>
        </p:nvCxnSpPr>
        <p:spPr>
          <a:xfrm flipH="1">
            <a:off x="7340600" y="5859145"/>
            <a:ext cx="650875" cy="187960"/>
          </a:xfrm>
          <a:prstGeom prst="line">
            <a:avLst/>
          </a:prstGeom>
          <a:ln w="38100">
            <a:solidFill>
              <a:schemeClr val="accent5">
                <a:lumMod val="60000"/>
                <a:lumOff val="40000"/>
              </a:schemeClr>
            </a:solidFill>
          </a:ln>
        </p:spPr>
        <p:style>
          <a:lnRef idx="2">
            <a:schemeClr val="accent1"/>
          </a:lnRef>
          <a:fillRef idx="0">
            <a:srgbClr val="FFFFFF"/>
          </a:fillRef>
          <a:effectRef idx="0">
            <a:srgbClr val="FFFFFF"/>
          </a:effectRef>
          <a:fontRef idx="minor">
            <a:schemeClr val="tx1"/>
          </a:fontRef>
        </p:style>
      </p:cxnSp>
      <p:cxnSp>
        <p:nvCxnSpPr>
          <p:cNvPr id="39" name="直接连接符 38"/>
          <p:cNvCxnSpPr/>
          <p:nvPr>
            <p:custDataLst>
              <p:tags r:id="rId11"/>
            </p:custDataLst>
          </p:nvPr>
        </p:nvCxnSpPr>
        <p:spPr>
          <a:xfrm flipV="1">
            <a:off x="9689465" y="4611370"/>
            <a:ext cx="0" cy="525145"/>
          </a:xfrm>
          <a:prstGeom prst="line">
            <a:avLst/>
          </a:prstGeom>
          <a:ln w="38100">
            <a:solidFill>
              <a:schemeClr val="accent5">
                <a:lumMod val="60000"/>
                <a:lumOff val="40000"/>
              </a:schemeClr>
            </a:solidFill>
          </a:ln>
        </p:spPr>
        <p:style>
          <a:lnRef idx="2">
            <a:schemeClr val="accent1"/>
          </a:lnRef>
          <a:fillRef idx="0">
            <a:srgbClr val="FFFFFF"/>
          </a:fillRef>
          <a:effectRef idx="0">
            <a:srgbClr val="FFFFFF"/>
          </a:effectRef>
          <a:fontRef idx="minor">
            <a:schemeClr val="tx1"/>
          </a:fontRef>
        </p:style>
      </p:cxnSp>
      <p:sp>
        <p:nvSpPr>
          <p:cNvPr id="40" name="文本框 39"/>
          <p:cNvSpPr txBox="1"/>
          <p:nvPr>
            <p:custDataLst>
              <p:tags r:id="rId12"/>
            </p:custDataLst>
          </p:nvPr>
        </p:nvSpPr>
        <p:spPr>
          <a:xfrm>
            <a:off x="10589260" y="4084320"/>
            <a:ext cx="1391285" cy="306705"/>
          </a:xfrm>
          <a:prstGeom prst="rect">
            <a:avLst/>
          </a:prstGeom>
          <a:noFill/>
        </p:spPr>
        <p:txBody>
          <a:bodyPr wrap="square" rtlCol="0">
            <a:spAutoFit/>
          </a:bodyPr>
          <a:p>
            <a:pPr lvl="0" algn="l">
              <a:buClrTx/>
              <a:buSzTx/>
              <a:buFontTx/>
            </a:pPr>
            <a:r>
              <a:rPr lang="zh-CN" sz="1400">
                <a:solidFill>
                  <a:schemeClr val="bg1"/>
                </a:solidFill>
                <a:sym typeface="+mn-ea"/>
              </a:rPr>
              <a:t>温湿度传感器</a:t>
            </a:r>
            <a:endParaRPr lang="zh-CN" sz="1400">
              <a:solidFill>
                <a:schemeClr val="bg1"/>
              </a:solidFill>
              <a:sym typeface="+mn-ea"/>
            </a:endParaRPr>
          </a:p>
        </p:txBody>
      </p:sp>
      <p:sp>
        <p:nvSpPr>
          <p:cNvPr id="41" name="文本框 40"/>
          <p:cNvSpPr txBox="1"/>
          <p:nvPr>
            <p:custDataLst>
              <p:tags r:id="rId13"/>
            </p:custDataLst>
          </p:nvPr>
        </p:nvSpPr>
        <p:spPr>
          <a:xfrm>
            <a:off x="6225540" y="6491605"/>
            <a:ext cx="1391285" cy="306705"/>
          </a:xfrm>
          <a:prstGeom prst="rect">
            <a:avLst/>
          </a:prstGeom>
          <a:noFill/>
        </p:spPr>
        <p:txBody>
          <a:bodyPr wrap="square" rtlCol="0">
            <a:spAutoFit/>
          </a:bodyPr>
          <a:p>
            <a:pPr lvl="0" algn="l">
              <a:buClrTx/>
              <a:buSzTx/>
              <a:buFontTx/>
            </a:pPr>
            <a:r>
              <a:rPr lang="zh-CN" sz="1400">
                <a:solidFill>
                  <a:schemeClr val="bg1"/>
                </a:solidFill>
                <a:sym typeface="+mn-ea"/>
              </a:rPr>
              <a:t>温湿度传感器</a:t>
            </a:r>
            <a:endParaRPr lang="zh-CN" sz="1400">
              <a:solidFill>
                <a:schemeClr val="bg1"/>
              </a:solidFill>
              <a:sym typeface="+mn-ea"/>
            </a:endParaRPr>
          </a:p>
        </p:txBody>
      </p:sp>
    </p:spTree>
  </p:cSld>
  <p:clrMapOvr>
    <a:masterClrMapping/>
  </p:clrMapOvr>
  <p:transition spd="slow" advTm="0">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1" y="400194"/>
            <a:ext cx="3866655" cy="685939"/>
          </a:xfrm>
        </p:spPr>
        <p:txBody>
          <a:bodyPr anchor="t">
            <a:noAutofit/>
          </a:bodyPr>
          <a:lstStyle/>
          <a:p>
            <a:pPr algn="l"/>
            <a:r>
              <a:rPr lang="zh-CN" altLang="en-US" sz="4000" dirty="0">
                <a:solidFill>
                  <a:schemeClr val="accent1"/>
                </a:solidFill>
                <a:latin typeface="黑体" panose="02010609060101010101" pitchFamily="49" charset="-122"/>
                <a:ea typeface="黑体" panose="02010609060101010101" pitchFamily="49" charset="-122"/>
              </a:rPr>
              <a:t>联动控制</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7" name="文本框 6"/>
          <p:cNvSpPr txBox="1"/>
          <p:nvPr/>
        </p:nvSpPr>
        <p:spPr>
          <a:xfrm>
            <a:off x="583311" y="1214577"/>
            <a:ext cx="10723121" cy="922020"/>
          </a:xfrm>
          <a:prstGeom prst="rect">
            <a:avLst/>
          </a:prstGeom>
          <a:noFill/>
        </p:spPr>
        <p:txBody>
          <a:bodyPr wrap="square" rtlCol="0">
            <a:spAutoFit/>
          </a:bodyPr>
          <a:lstStyle/>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联动功能是物联网边缘计算能力的重要体现，是体现系统智能化程度以及增强运维能力的重要手段，实现智能化控制是本系统的重要一环，本系统支持如下图所示功能。</a:t>
            </a:r>
            <a:endParaRPr lang="zh-CN" altLang="zh-CN" dirty="0">
              <a:solidFill>
                <a:schemeClr val="bg2">
                  <a:lumMod val="90000"/>
                </a:schemeClr>
              </a:solidFill>
              <a:latin typeface="黑体" panose="02010609060101010101" pitchFamily="49" charset="-122"/>
              <a:ea typeface="黑体" panose="02010609060101010101" pitchFamily="49" charset="-122"/>
            </a:endParaRPr>
          </a:p>
        </p:txBody>
      </p:sp>
      <p:pic>
        <p:nvPicPr>
          <p:cNvPr id="9" name="图片 8" descr="图标&#10;&#10;描述已自动生成"/>
          <p:cNvPicPr>
            <a:picLocks noChangeAspect="1"/>
          </p:cNvPicPr>
          <p:nvPr/>
        </p:nvPicPr>
        <p:blipFill rotWithShape="1">
          <a:blip r:embed="rId2"/>
          <a:srcRect l="27103" r="27085"/>
          <a:stretch>
            <a:fillRect/>
          </a:stretch>
        </p:blipFill>
        <p:spPr>
          <a:xfrm>
            <a:off x="3863742" y="828899"/>
            <a:ext cx="4457412" cy="7822635"/>
          </a:xfrm>
          <a:prstGeom prst="rect">
            <a:avLst/>
          </a:prstGeom>
        </p:spPr>
      </p:pic>
      <p:pic>
        <p:nvPicPr>
          <p:cNvPr id="13" name="图片 12" descr="图标&#10;&#10;描述已自动生成"/>
          <p:cNvPicPr>
            <a:picLocks noChangeAspect="1"/>
          </p:cNvPicPr>
          <p:nvPr/>
        </p:nvPicPr>
        <p:blipFill>
          <a:blip r:embed="rId3"/>
          <a:stretch>
            <a:fillRect/>
          </a:stretch>
        </p:blipFill>
        <p:spPr>
          <a:xfrm>
            <a:off x="5730258" y="3954535"/>
            <a:ext cx="700124" cy="700124"/>
          </a:xfrm>
          <a:prstGeom prst="rect">
            <a:avLst/>
          </a:prstGeom>
        </p:spPr>
      </p:pic>
      <p:sp>
        <p:nvSpPr>
          <p:cNvPr id="14" name="文本框 13"/>
          <p:cNvSpPr txBox="1"/>
          <p:nvPr/>
        </p:nvSpPr>
        <p:spPr>
          <a:xfrm>
            <a:off x="5540074" y="4775323"/>
            <a:ext cx="1100230" cy="369332"/>
          </a:xfrm>
          <a:prstGeom prst="rect">
            <a:avLst/>
          </a:prstGeom>
          <a:noFill/>
        </p:spPr>
        <p:txBody>
          <a:bodyPr wrap="square" rtlCol="0">
            <a:spAutoFit/>
          </a:bodyPr>
          <a:lstStyle/>
          <a:p>
            <a:r>
              <a:rPr kumimoji="1" lang="zh-CN" altLang="en-US" dirty="0">
                <a:solidFill>
                  <a:schemeClr val="accent3">
                    <a:lumMod val="20000"/>
                    <a:lumOff val="80000"/>
                  </a:schemeClr>
                </a:solidFill>
              </a:rPr>
              <a:t>联动控制</a:t>
            </a:r>
            <a:endParaRPr kumimoji="1" lang="zh-CN" altLang="en-US" dirty="0">
              <a:solidFill>
                <a:schemeClr val="accent3">
                  <a:lumMod val="20000"/>
                  <a:lumOff val="80000"/>
                </a:schemeClr>
              </a:solidFill>
            </a:endParaRPr>
          </a:p>
        </p:txBody>
      </p:sp>
      <p:sp>
        <p:nvSpPr>
          <p:cNvPr id="2" name="文本框 1"/>
          <p:cNvSpPr txBox="1"/>
          <p:nvPr/>
        </p:nvSpPr>
        <p:spPr>
          <a:xfrm>
            <a:off x="4815860" y="2647552"/>
            <a:ext cx="866273" cy="275590"/>
          </a:xfrm>
          <a:prstGeom prst="rect">
            <a:avLst/>
          </a:prstGeom>
          <a:noFill/>
        </p:spPr>
        <p:txBody>
          <a:bodyPr wrap="square" rtlCol="0">
            <a:spAutoFit/>
          </a:bodyPr>
          <a:lstStyle/>
          <a:p>
            <a:r>
              <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rPr>
              <a:t>远程控制</a:t>
            </a:r>
            <a:endPar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5" name="文本框 14"/>
          <p:cNvSpPr txBox="1"/>
          <p:nvPr/>
        </p:nvSpPr>
        <p:spPr>
          <a:xfrm>
            <a:off x="6640304" y="2647552"/>
            <a:ext cx="866273" cy="275590"/>
          </a:xfrm>
          <a:prstGeom prst="rect">
            <a:avLst/>
          </a:prstGeom>
          <a:noFill/>
        </p:spPr>
        <p:txBody>
          <a:bodyPr wrap="square" rtlCol="0">
            <a:spAutoFit/>
          </a:bodyPr>
          <a:lstStyle/>
          <a:p>
            <a:r>
              <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rPr>
              <a:t>定时联动</a:t>
            </a:r>
            <a:endPar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6" name="文本框 15"/>
          <p:cNvSpPr txBox="1"/>
          <p:nvPr/>
        </p:nvSpPr>
        <p:spPr>
          <a:xfrm>
            <a:off x="4668520" y="5890895"/>
            <a:ext cx="1223645" cy="275590"/>
          </a:xfrm>
          <a:prstGeom prst="rect">
            <a:avLst/>
          </a:prstGeom>
          <a:noFill/>
        </p:spPr>
        <p:txBody>
          <a:bodyPr wrap="square" rtlCol="0">
            <a:spAutoFit/>
          </a:bodyPr>
          <a:lstStyle/>
          <a:p>
            <a:r>
              <a:rPr kumimoji="1" lang="en-US" altLang="zh-CN" sz="1200" dirty="0">
                <a:solidFill>
                  <a:schemeClr val="accent3">
                    <a:lumMod val="20000"/>
                    <a:lumOff val="80000"/>
                  </a:schemeClr>
                </a:solidFill>
                <a:latin typeface="黑体" panose="02010609060101010101" pitchFamily="49" charset="-122"/>
                <a:ea typeface="黑体" panose="02010609060101010101" pitchFamily="49" charset="-122"/>
              </a:rPr>
              <a:t>APP</a:t>
            </a:r>
            <a:r>
              <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rPr>
              <a:t>信息推送</a:t>
            </a:r>
            <a:endPar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7" name="文本框 16"/>
          <p:cNvSpPr txBox="1"/>
          <p:nvPr/>
        </p:nvSpPr>
        <p:spPr>
          <a:xfrm>
            <a:off x="6430645" y="5890895"/>
            <a:ext cx="1146810" cy="275590"/>
          </a:xfrm>
          <a:prstGeom prst="rect">
            <a:avLst/>
          </a:prstGeom>
          <a:noFill/>
        </p:spPr>
        <p:txBody>
          <a:bodyPr wrap="square" rtlCol="0">
            <a:spAutoFit/>
          </a:bodyPr>
          <a:lstStyle/>
          <a:p>
            <a:r>
              <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rPr>
              <a:t>电话短信通知</a:t>
            </a:r>
            <a:endPar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9" name="文本框 18"/>
          <p:cNvSpPr txBox="1"/>
          <p:nvPr/>
        </p:nvSpPr>
        <p:spPr>
          <a:xfrm>
            <a:off x="948063" y="2364613"/>
            <a:ext cx="2938684" cy="337185"/>
          </a:xfrm>
          <a:prstGeom prst="rect">
            <a:avLst/>
          </a:prstGeom>
          <a:noFill/>
        </p:spPr>
        <p:txBody>
          <a:bodyPr wrap="square" rtlCol="0">
            <a:spAutoFit/>
          </a:bodyPr>
          <a:lstStyle/>
          <a:p>
            <a:pPr algn="r"/>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启动停止设备</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0" name="文本框 19"/>
          <p:cNvSpPr txBox="1"/>
          <p:nvPr/>
        </p:nvSpPr>
        <p:spPr>
          <a:xfrm>
            <a:off x="1087654" y="2799554"/>
            <a:ext cx="2776087" cy="337185"/>
          </a:xfrm>
          <a:prstGeom prst="rect">
            <a:avLst/>
          </a:prstGeom>
          <a:noFill/>
        </p:spPr>
        <p:txBody>
          <a:bodyPr wrap="square" rtlCol="0">
            <a:spAutoFit/>
          </a:bodyPr>
          <a:lstStyle/>
          <a:p>
            <a:pPr algn="r"/>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异常或权限需要禁用设备</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1" name="文本框 20"/>
          <p:cNvSpPr txBox="1"/>
          <p:nvPr/>
        </p:nvSpPr>
        <p:spPr>
          <a:xfrm>
            <a:off x="1087654" y="3279157"/>
            <a:ext cx="2776088" cy="337185"/>
          </a:xfrm>
          <a:prstGeom prst="rect">
            <a:avLst/>
          </a:prstGeom>
          <a:noFill/>
        </p:spPr>
        <p:txBody>
          <a:bodyPr wrap="square" rtlCol="0">
            <a:spAutoFit/>
          </a:bodyPr>
          <a:lstStyle/>
          <a:p>
            <a:pPr algn="r"/>
            <a:r>
              <a:rPr kumimoji="1" lang="zh-CN" sz="1600" dirty="0">
                <a:solidFill>
                  <a:schemeClr val="accent3">
                    <a:lumMod val="20000"/>
                    <a:lumOff val="80000"/>
                  </a:schemeClr>
                </a:solidFill>
                <a:latin typeface="黑体" panose="02010609060101010101" pitchFamily="49" charset="-122"/>
                <a:ea typeface="黑体" panose="02010609060101010101" pitchFamily="49" charset="-122"/>
              </a:rPr>
              <a:t>定量冲水控制</a:t>
            </a:r>
            <a:endParaRPr kumimoji="1" lang="zh-CN"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3" name="文本框 22"/>
          <p:cNvSpPr txBox="1"/>
          <p:nvPr/>
        </p:nvSpPr>
        <p:spPr>
          <a:xfrm>
            <a:off x="8321155" y="2364613"/>
            <a:ext cx="1747298" cy="338554"/>
          </a:xfrm>
          <a:prstGeom prst="rect">
            <a:avLst/>
          </a:prstGeom>
          <a:noFill/>
        </p:spPr>
        <p:txBody>
          <a:bodyPr wrap="square" rtlCol="0">
            <a:spAutoFit/>
          </a:bodyPr>
          <a:lstStyle/>
          <a:p>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定时启动</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4" name="文本框 23"/>
          <p:cNvSpPr txBox="1"/>
          <p:nvPr/>
        </p:nvSpPr>
        <p:spPr>
          <a:xfrm>
            <a:off x="8360525" y="3260496"/>
            <a:ext cx="1747298" cy="337185"/>
          </a:xfrm>
          <a:prstGeom prst="rect">
            <a:avLst/>
          </a:prstGeom>
          <a:noFill/>
        </p:spPr>
        <p:txBody>
          <a:bodyPr wrap="square" rtlCol="0">
            <a:spAutoFit/>
          </a:bodyPr>
          <a:lstStyle/>
          <a:p>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多时间段管理</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5" name="文本框 24"/>
          <p:cNvSpPr txBox="1"/>
          <p:nvPr/>
        </p:nvSpPr>
        <p:spPr>
          <a:xfrm>
            <a:off x="8370632" y="2812683"/>
            <a:ext cx="1949049" cy="338554"/>
          </a:xfrm>
          <a:prstGeom prst="rect">
            <a:avLst/>
          </a:prstGeom>
          <a:noFill/>
        </p:spPr>
        <p:txBody>
          <a:bodyPr wrap="square" rtlCol="0">
            <a:spAutoFit/>
          </a:bodyPr>
          <a:lstStyle/>
          <a:p>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运行一段时间停止</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6" name="文本框 25"/>
          <p:cNvSpPr txBox="1"/>
          <p:nvPr/>
        </p:nvSpPr>
        <p:spPr>
          <a:xfrm>
            <a:off x="8366822" y="5175686"/>
            <a:ext cx="2035675" cy="337185"/>
          </a:xfrm>
          <a:prstGeom prst="rect">
            <a:avLst/>
          </a:prstGeom>
          <a:noFill/>
        </p:spPr>
        <p:txBody>
          <a:bodyPr wrap="square" rtlCol="0">
            <a:spAutoFit/>
          </a:bodyPr>
          <a:lstStyle/>
          <a:p>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设备失联</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7" name="文本框 26"/>
          <p:cNvSpPr txBox="1"/>
          <p:nvPr/>
        </p:nvSpPr>
        <p:spPr>
          <a:xfrm>
            <a:off x="8366760" y="5631180"/>
            <a:ext cx="3719195" cy="337185"/>
          </a:xfrm>
          <a:prstGeom prst="rect">
            <a:avLst/>
          </a:prstGeom>
          <a:noFill/>
        </p:spPr>
        <p:txBody>
          <a:bodyPr wrap="square" rtlCol="0">
            <a:spAutoFit/>
          </a:bodyPr>
          <a:lstStyle/>
          <a:p>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电磁阀与水流量逻辑错误</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8" name="文本框 27"/>
          <p:cNvSpPr txBox="1"/>
          <p:nvPr/>
        </p:nvSpPr>
        <p:spPr>
          <a:xfrm>
            <a:off x="8366760" y="6086475"/>
            <a:ext cx="2973705" cy="337185"/>
          </a:xfrm>
          <a:prstGeom prst="rect">
            <a:avLst/>
          </a:prstGeom>
          <a:noFill/>
        </p:spPr>
        <p:txBody>
          <a:bodyPr wrap="square" rtlCol="0">
            <a:spAutoFit/>
          </a:bodyPr>
          <a:lstStyle/>
          <a:p>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sym typeface="+mn-ea"/>
              </a:rPr>
              <a:t>冲水时间过长等</a:t>
            </a:r>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设备运行异常</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30" name="文本框 29"/>
          <p:cNvSpPr txBox="1"/>
          <p:nvPr/>
        </p:nvSpPr>
        <p:spPr>
          <a:xfrm>
            <a:off x="1646409" y="5176204"/>
            <a:ext cx="2120725" cy="337185"/>
          </a:xfrm>
          <a:prstGeom prst="rect">
            <a:avLst/>
          </a:prstGeom>
          <a:noFill/>
        </p:spPr>
        <p:txBody>
          <a:bodyPr wrap="square" rtlCol="0">
            <a:spAutoFit/>
          </a:bodyPr>
          <a:lstStyle/>
          <a:p>
            <a:pPr algn="r"/>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设备连接状态变化</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31" name="文本框 30"/>
          <p:cNvSpPr txBox="1"/>
          <p:nvPr/>
        </p:nvSpPr>
        <p:spPr>
          <a:xfrm>
            <a:off x="1646408" y="5606042"/>
            <a:ext cx="2120726" cy="337185"/>
          </a:xfrm>
          <a:prstGeom prst="rect">
            <a:avLst/>
          </a:prstGeom>
          <a:noFill/>
        </p:spPr>
        <p:txBody>
          <a:bodyPr wrap="square" rtlCol="0">
            <a:spAutoFit/>
          </a:bodyPr>
          <a:lstStyle/>
          <a:p>
            <a:pPr algn="r"/>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启动停止动作变化</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32" name="文本框 31"/>
          <p:cNvSpPr txBox="1"/>
          <p:nvPr/>
        </p:nvSpPr>
        <p:spPr>
          <a:xfrm>
            <a:off x="1663296" y="6086703"/>
            <a:ext cx="2103838" cy="337185"/>
          </a:xfrm>
          <a:prstGeom prst="rect">
            <a:avLst/>
          </a:prstGeom>
          <a:noFill/>
        </p:spPr>
        <p:txBody>
          <a:bodyPr wrap="square" rtlCol="0">
            <a:spAutoFit/>
          </a:bodyPr>
          <a:lstStyle/>
          <a:p>
            <a:pPr algn="r"/>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sym typeface="+mn-ea"/>
              </a:rPr>
              <a:t>设备运行异常</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5205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文本框 3"/>
          <p:cNvSpPr txBox="1"/>
          <p:nvPr/>
        </p:nvSpPr>
        <p:spPr>
          <a:xfrm>
            <a:off x="583565" y="1587500"/>
            <a:ext cx="7771765" cy="506730"/>
          </a:xfrm>
          <a:prstGeom prst="rect">
            <a:avLst/>
          </a:prstGeom>
          <a:noFill/>
        </p:spPr>
        <p:txBody>
          <a:bodyPr wrap="square" rtlCol="0">
            <a:spAutoFit/>
          </a:bodyPr>
          <a:lstStyle/>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1</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、远程集中管理各个大小空间空气能循环系统，远程调整工作参数</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5" name="文本框 4"/>
          <p:cNvSpPr txBox="1"/>
          <p:nvPr/>
        </p:nvSpPr>
        <p:spPr>
          <a:xfrm>
            <a:off x="958850" y="358775"/>
            <a:ext cx="4813300" cy="706755"/>
          </a:xfrm>
          <a:prstGeom prst="rect">
            <a:avLst/>
          </a:prstGeom>
          <a:noFill/>
        </p:spPr>
        <p:txBody>
          <a:bodyPr wrap="square" rtlCol="0">
            <a:spAutoFit/>
          </a:bodyPr>
          <a:lstStyle/>
          <a:p>
            <a:r>
              <a:rPr kumimoji="1" lang="zh-CN" altLang="en-US" sz="4000" dirty="0">
                <a:solidFill>
                  <a:srgbClr val="0096DB"/>
                </a:solidFill>
                <a:latin typeface="黑体" panose="02010609060101010101" pitchFamily="49" charset="-122"/>
                <a:ea typeface="黑体" panose="02010609060101010101" pitchFamily="49" charset="-122"/>
              </a:rPr>
              <a:t>方案带来的显著优点</a:t>
            </a:r>
            <a:endParaRPr kumimoji="1" lang="zh-CN" altLang="en-US" sz="4000" dirty="0">
              <a:solidFill>
                <a:srgbClr val="0096DB"/>
              </a:solidFill>
              <a:latin typeface="黑体" panose="02010609060101010101" pitchFamily="49" charset="-122"/>
              <a:ea typeface="黑体" panose="02010609060101010101" pitchFamily="49" charset="-122"/>
            </a:endParaRPr>
          </a:p>
        </p:txBody>
      </p:sp>
      <p:sp>
        <p:nvSpPr>
          <p:cNvPr id="6" name="矩形 5"/>
          <p:cNvSpPr/>
          <p:nvPr/>
        </p:nvSpPr>
        <p:spPr>
          <a:xfrm>
            <a:off x="583311" y="369213"/>
            <a:ext cx="216000" cy="720000"/>
          </a:xfrm>
          <a:prstGeom prst="rect">
            <a:avLst/>
          </a:prstGeom>
          <a:solidFill>
            <a:srgbClr val="009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文本框 6"/>
          <p:cNvSpPr txBox="1"/>
          <p:nvPr/>
        </p:nvSpPr>
        <p:spPr>
          <a:xfrm>
            <a:off x="583565" y="2252345"/>
            <a:ext cx="631507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2</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、详细掌握环境参数，动态调整提供适宜</a:t>
            </a:r>
            <a:endParaRPr kumimoji="1" lang="en-US" alt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8" name="文本框 7"/>
          <p:cNvSpPr txBox="1"/>
          <p:nvPr/>
        </p:nvSpPr>
        <p:spPr>
          <a:xfrm>
            <a:off x="583565" y="2917190"/>
            <a:ext cx="621855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3</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、详细掌握能耗使用数据，为进一步的投资发展提供依据</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6" name="文本框 15"/>
          <p:cNvSpPr txBox="1"/>
          <p:nvPr/>
        </p:nvSpPr>
        <p:spPr>
          <a:xfrm>
            <a:off x="583565" y="3582035"/>
            <a:ext cx="691832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4</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a:t>
            </a:r>
            <a:r>
              <a:rPr lang="zh-CN" altLang="zh-CN" dirty="0">
                <a:solidFill>
                  <a:schemeClr val="accent3">
                    <a:lumMod val="20000"/>
                    <a:lumOff val="80000"/>
                  </a:schemeClr>
                </a:solidFill>
                <a:latin typeface="黑体" panose="02010609060101010101" pitchFamily="49" charset="-122"/>
                <a:ea typeface="黑体" panose="02010609060101010101" pitchFamily="49" charset="-122"/>
                <a:sym typeface="+mn-ea"/>
              </a:rPr>
              <a:t>环境</a:t>
            </a:r>
            <a:r>
              <a:rPr lang="zh-CN" dirty="0">
                <a:solidFill>
                  <a:schemeClr val="accent3">
                    <a:lumMod val="20000"/>
                    <a:lumOff val="80000"/>
                  </a:schemeClr>
                </a:solidFill>
                <a:latin typeface="黑体" panose="02010609060101010101" pitchFamily="49" charset="-122"/>
                <a:ea typeface="黑体" panose="02010609060101010101" pitchFamily="49" charset="-122"/>
                <a:sym typeface="+mn-ea"/>
              </a:rPr>
              <a:t>提高能效，绿色环保</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7" name="文本框 16"/>
          <p:cNvSpPr txBox="1"/>
          <p:nvPr/>
        </p:nvSpPr>
        <p:spPr>
          <a:xfrm>
            <a:off x="583565" y="4168775"/>
            <a:ext cx="8356600"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5</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、降低售后运维成本</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8" name="文本框 17"/>
          <p:cNvSpPr txBox="1"/>
          <p:nvPr/>
        </p:nvSpPr>
        <p:spPr>
          <a:xfrm>
            <a:off x="583565" y="4707890"/>
            <a:ext cx="8356600"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6</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a:t>
            </a:r>
            <a:r>
              <a:rPr lang="zh-CN" altLang="zh-CN" dirty="0">
                <a:solidFill>
                  <a:schemeClr val="accent3">
                    <a:lumMod val="20000"/>
                    <a:lumOff val="80000"/>
                  </a:schemeClr>
                </a:solidFill>
                <a:latin typeface="黑体" panose="02010609060101010101" pitchFamily="49" charset="-122"/>
                <a:ea typeface="黑体" panose="02010609060101010101" pitchFamily="49" charset="-122"/>
                <a:sym typeface="+mn-ea"/>
              </a:rPr>
              <a:t>领先于行业，</a:t>
            </a:r>
            <a:r>
              <a:rPr lang="zh-CN" altLang="zh-CN" dirty="0">
                <a:solidFill>
                  <a:schemeClr val="accent3">
                    <a:lumMod val="20000"/>
                    <a:lumOff val="80000"/>
                  </a:schemeClr>
                </a:solidFill>
                <a:latin typeface="黑体" panose="02010609060101010101" pitchFamily="49" charset="-122"/>
                <a:ea typeface="黑体" panose="02010609060101010101" pitchFamily="49" charset="-122"/>
                <a:sym typeface="+mn-ea"/>
              </a:rPr>
              <a:t>大大提升管理竞争力，具有良好的示范作用</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pic>
        <p:nvPicPr>
          <p:cNvPr id="13" name="图片 12" descr="形状, 矩形&#10;&#10;描述已自动生成"/>
          <p:cNvPicPr>
            <a:picLocks noChangeAspect="1"/>
          </p:cNvPicPr>
          <p:nvPr/>
        </p:nvPicPr>
        <p:blipFill>
          <a:blip r:embed="rId2"/>
          <a:stretch>
            <a:fillRect/>
          </a:stretch>
        </p:blipFill>
        <p:spPr>
          <a:xfrm>
            <a:off x="2728595" y="2381250"/>
            <a:ext cx="7362825" cy="1460500"/>
          </a:xfrm>
          <a:prstGeom prst="rect">
            <a:avLst/>
          </a:prstGeom>
        </p:spPr>
      </p:pic>
      <p:sp>
        <p:nvSpPr>
          <p:cNvPr id="14" name="文本框 13"/>
          <p:cNvSpPr txBox="1"/>
          <p:nvPr/>
        </p:nvSpPr>
        <p:spPr>
          <a:xfrm>
            <a:off x="3683000" y="3105785"/>
            <a:ext cx="5891530" cy="645160"/>
          </a:xfrm>
          <a:prstGeom prst="rect">
            <a:avLst/>
          </a:prstGeom>
          <a:noFill/>
        </p:spPr>
        <p:txBody>
          <a:bodyPr wrap="square" rtlCol="0">
            <a:spAutoFit/>
          </a:bodyPr>
          <a:lstStyle/>
          <a:p>
            <a:r>
              <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rPr>
              <a:t>四、运维人员管理系统</a:t>
            </a:r>
            <a:endPar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1" y="400194"/>
            <a:ext cx="4249312" cy="685939"/>
          </a:xfrm>
        </p:spPr>
        <p:txBody>
          <a:bodyPr anchor="t">
            <a:noAutofit/>
          </a:bodyPr>
          <a:lstStyle/>
          <a:p>
            <a:pPr algn="l"/>
            <a:r>
              <a:rPr lang="zh-CN" altLang="en-US" sz="4000" dirty="0">
                <a:solidFill>
                  <a:schemeClr val="accent1"/>
                </a:solidFill>
                <a:latin typeface="黑体" panose="02010609060101010101" pitchFamily="49" charset="-122"/>
                <a:ea typeface="黑体" panose="02010609060101010101" pitchFamily="49" charset="-122"/>
              </a:rPr>
              <a:t>工单管理</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2" name="矩形 1"/>
          <p:cNvSpPr/>
          <p:nvPr/>
        </p:nvSpPr>
        <p:spPr>
          <a:xfrm>
            <a:off x="1249577" y="1716895"/>
            <a:ext cx="3072167" cy="3766865"/>
          </a:xfrm>
          <a:prstGeom prst="rect">
            <a:avLst/>
          </a:prstGeom>
        </p:spPr>
        <p:txBody>
          <a:bodyPr wrap="square">
            <a:spAutoFit/>
          </a:bodyPr>
          <a:lstStyle/>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工单主要用于告警通知，故障处理，例行巡检等工作管理，系统支持自动派工和手动派工两种方式。可以在</a:t>
            </a:r>
            <a:r>
              <a:rPr lang="en-US" altLang="zh-CN" dirty="0">
                <a:solidFill>
                  <a:schemeClr val="bg2">
                    <a:lumMod val="90000"/>
                  </a:schemeClr>
                </a:solidFill>
                <a:latin typeface="黑体" panose="02010609060101010101" pitchFamily="49" charset="-122"/>
                <a:ea typeface="黑体" panose="02010609060101010101" pitchFamily="49" charset="-122"/>
              </a:rPr>
              <a:t>APP</a:t>
            </a:r>
            <a:r>
              <a:rPr lang="zh-CN" altLang="zh-CN" dirty="0">
                <a:solidFill>
                  <a:schemeClr val="bg2">
                    <a:lumMod val="90000"/>
                  </a:schemeClr>
                </a:solidFill>
                <a:latin typeface="黑体" panose="02010609060101010101" pitchFamily="49" charset="-122"/>
                <a:ea typeface="黑体" panose="02010609060101010101" pitchFamily="49" charset="-122"/>
              </a:rPr>
              <a:t>端进行工单查询，工单轮转，上传图片等，可以在网页端进行工单统计，手动派工，工单轮转等，实现较完善的环卫工作流管理。</a:t>
            </a:r>
            <a:endParaRPr lang="zh-CN" altLang="zh-CN" dirty="0">
              <a:solidFill>
                <a:schemeClr val="bg2">
                  <a:lumMod val="90000"/>
                </a:schemeClr>
              </a:solidFill>
              <a:latin typeface="黑体" panose="02010609060101010101" pitchFamily="49" charset="-122"/>
              <a:ea typeface="黑体" panose="02010609060101010101" pitchFamily="49" charset="-122"/>
            </a:endParaRPr>
          </a:p>
        </p:txBody>
      </p:sp>
      <p:pic>
        <p:nvPicPr>
          <p:cNvPr id="9" name="图片 8" descr="cef858815ee9c015ce1803114188ddf"/>
          <p:cNvPicPr/>
          <p:nvPr/>
        </p:nvPicPr>
        <p:blipFill>
          <a:blip r:embed="rId2"/>
          <a:stretch>
            <a:fillRect/>
          </a:stretch>
        </p:blipFill>
        <p:spPr>
          <a:xfrm>
            <a:off x="5013055" y="1393118"/>
            <a:ext cx="2083889" cy="4516535"/>
          </a:xfrm>
          <a:prstGeom prst="rect">
            <a:avLst/>
          </a:prstGeom>
        </p:spPr>
      </p:pic>
      <p:pic>
        <p:nvPicPr>
          <p:cNvPr id="13" name="图片 12" descr="bc52c97f8d4faba47d1ef966e93004d"/>
          <p:cNvPicPr/>
          <p:nvPr/>
        </p:nvPicPr>
        <p:blipFill>
          <a:blip r:embed="rId3"/>
          <a:stretch>
            <a:fillRect/>
          </a:stretch>
        </p:blipFill>
        <p:spPr>
          <a:xfrm>
            <a:off x="7734590" y="1393118"/>
            <a:ext cx="2083888" cy="4518983"/>
          </a:xfrm>
          <a:prstGeom prst="rect">
            <a:avLst/>
          </a:prstGeom>
        </p:spPr>
      </p:pic>
    </p:spTree>
  </p:cSld>
  <p:clrMapOvr>
    <a:masterClrMapping/>
  </p:clrMapOvr>
  <p:transition spd="slow" advTm="0">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1" y="400194"/>
            <a:ext cx="4249312" cy="685939"/>
          </a:xfrm>
        </p:spPr>
        <p:txBody>
          <a:bodyPr anchor="t">
            <a:noAutofit/>
          </a:bodyPr>
          <a:lstStyle/>
          <a:p>
            <a:pPr algn="l"/>
            <a:r>
              <a:rPr lang="zh-CN" altLang="en-US" sz="4000" dirty="0">
                <a:solidFill>
                  <a:schemeClr val="accent1"/>
                </a:solidFill>
                <a:latin typeface="黑体" panose="02010609060101010101" pitchFamily="49" charset="-122"/>
                <a:ea typeface="黑体" panose="02010609060101010101" pitchFamily="49" charset="-122"/>
              </a:rPr>
              <a:t>巡检管理</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9" name="矩形 8"/>
          <p:cNvSpPr/>
          <p:nvPr/>
        </p:nvSpPr>
        <p:spPr>
          <a:xfrm>
            <a:off x="1249577" y="1716895"/>
            <a:ext cx="3072167" cy="3766865"/>
          </a:xfrm>
          <a:prstGeom prst="rect">
            <a:avLst/>
          </a:prstGeom>
        </p:spPr>
        <p:txBody>
          <a:bodyPr wrap="square">
            <a:spAutoFit/>
          </a:bodyPr>
          <a:lstStyle/>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系统支持巡检管理，为决策提供科学依据，从而提升环卫管理能力，减少设备维护和运维的成本，有助于及时发现隐患、处理隐患、跟踪及分析隐患，提升如厕者体验，获取良好的居民评价，从而大大提高企业经营效益，减少运营成本。</a:t>
            </a:r>
            <a:endParaRPr lang="zh-CN" altLang="zh-CN" dirty="0">
              <a:solidFill>
                <a:schemeClr val="bg2">
                  <a:lumMod val="90000"/>
                </a:schemeClr>
              </a:solidFill>
              <a:latin typeface="黑体" panose="02010609060101010101" pitchFamily="49" charset="-122"/>
              <a:ea typeface="黑体" panose="02010609060101010101" pitchFamily="49" charset="-122"/>
            </a:endParaRPr>
          </a:p>
        </p:txBody>
      </p:sp>
      <p:pic>
        <p:nvPicPr>
          <p:cNvPr id="13" name="图片 12" descr="34b2eefc00f0edb95627dc4fd1754a6"/>
          <p:cNvPicPr/>
          <p:nvPr/>
        </p:nvPicPr>
        <p:blipFill>
          <a:blip r:embed="rId2"/>
          <a:stretch>
            <a:fillRect/>
          </a:stretch>
        </p:blipFill>
        <p:spPr>
          <a:xfrm>
            <a:off x="5032479" y="1298090"/>
            <a:ext cx="2123992" cy="4604473"/>
          </a:xfrm>
          <a:prstGeom prst="rect">
            <a:avLst/>
          </a:prstGeom>
        </p:spPr>
      </p:pic>
      <p:pic>
        <p:nvPicPr>
          <p:cNvPr id="14" name="图片 13" descr="d39b78bb73dbbc75ed9b83211c50e4b"/>
          <p:cNvPicPr/>
          <p:nvPr/>
        </p:nvPicPr>
        <p:blipFill>
          <a:blip r:embed="rId3"/>
          <a:stretch>
            <a:fillRect/>
          </a:stretch>
        </p:blipFill>
        <p:spPr>
          <a:xfrm>
            <a:off x="7867206" y="1298090"/>
            <a:ext cx="2124508" cy="4604473"/>
          </a:xfrm>
          <a:prstGeom prst="rect">
            <a:avLst/>
          </a:prstGeom>
        </p:spPr>
      </p:pic>
      <p:pic>
        <p:nvPicPr>
          <p:cNvPr id="15" name="图片 14" descr="3654bc2d729e33c1ccc49514734fbf0"/>
          <p:cNvPicPr/>
          <p:nvPr/>
        </p:nvPicPr>
        <p:blipFill>
          <a:blip r:embed="rId4"/>
          <a:stretch>
            <a:fillRect/>
          </a:stretch>
        </p:blipFill>
        <p:spPr>
          <a:xfrm>
            <a:off x="5040305" y="1350463"/>
            <a:ext cx="2116166" cy="4586495"/>
          </a:xfrm>
          <a:prstGeom prst="rect">
            <a:avLst/>
          </a:prstGeom>
        </p:spPr>
      </p:pic>
    </p:spTree>
  </p:cSld>
  <p:clrMapOvr>
    <a:masterClrMapping/>
  </p:clrMapOvr>
  <p:transition spd="slow" advTm="0">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pic>
        <p:nvPicPr>
          <p:cNvPr id="13" name="图片 12" descr="形状, 矩形&#10;&#10;描述已自动生成"/>
          <p:cNvPicPr>
            <a:picLocks noChangeAspect="1"/>
          </p:cNvPicPr>
          <p:nvPr/>
        </p:nvPicPr>
        <p:blipFill>
          <a:blip r:embed="rId2"/>
          <a:stretch>
            <a:fillRect/>
          </a:stretch>
        </p:blipFill>
        <p:spPr>
          <a:xfrm>
            <a:off x="2448560" y="2381250"/>
            <a:ext cx="7209155" cy="1460500"/>
          </a:xfrm>
          <a:prstGeom prst="rect">
            <a:avLst/>
          </a:prstGeom>
        </p:spPr>
      </p:pic>
      <p:sp>
        <p:nvSpPr>
          <p:cNvPr id="14" name="文本框 13"/>
          <p:cNvSpPr txBox="1"/>
          <p:nvPr/>
        </p:nvSpPr>
        <p:spPr>
          <a:xfrm>
            <a:off x="3538855" y="3105785"/>
            <a:ext cx="6140450" cy="645160"/>
          </a:xfrm>
          <a:prstGeom prst="rect">
            <a:avLst/>
          </a:prstGeom>
          <a:noFill/>
        </p:spPr>
        <p:txBody>
          <a:bodyPr wrap="square" rtlCol="0">
            <a:spAutoFit/>
          </a:bodyPr>
          <a:lstStyle/>
          <a:p>
            <a:r>
              <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rPr>
              <a:t>五、物联网关及软件平台简介</a:t>
            </a:r>
            <a:endPar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副标题 3"/>
          <p:cNvSpPr>
            <a:spLocks noGrp="1"/>
          </p:cNvSpPr>
          <p:nvPr>
            <p:ph type="subTitle" idx="1"/>
          </p:nvPr>
        </p:nvSpPr>
        <p:spPr>
          <a:xfrm>
            <a:off x="967580" y="400194"/>
            <a:ext cx="7002137" cy="685939"/>
          </a:xfrm>
        </p:spPr>
        <p:txBody>
          <a:bodyPr anchor="t">
            <a:noAutofit/>
          </a:bodyPr>
          <a:lstStyle/>
          <a:p>
            <a:pPr algn="l"/>
            <a:r>
              <a:rPr lang="zh-CN" altLang="en-US" sz="4000">
                <a:solidFill>
                  <a:schemeClr val="accent1"/>
                </a:solidFill>
                <a:latin typeface="黑体" panose="02010609060101010101" pitchFamily="49" charset="-122"/>
                <a:ea typeface="黑体" panose="02010609060101010101" pitchFamily="49" charset="-122"/>
              </a:rPr>
              <a:t>物联网关</a:t>
            </a:r>
            <a:r>
              <a:rPr lang="en-US" altLang="zh-CN" sz="4000">
                <a:solidFill>
                  <a:schemeClr val="accent1"/>
                </a:solidFill>
                <a:latin typeface="黑体" panose="02010609060101010101" pitchFamily="49" charset="-122"/>
                <a:ea typeface="黑体" panose="02010609060101010101" pitchFamily="49" charset="-122"/>
              </a:rPr>
              <a:t>N100</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pic>
        <p:nvPicPr>
          <p:cNvPr id="6" name="图片 5" descr="bd1c4f59ff17d9cf6d85ee33e442f48a"/>
          <p:cNvPicPr>
            <a:picLocks noChangeAspect="1"/>
          </p:cNvPicPr>
          <p:nvPr/>
        </p:nvPicPr>
        <p:blipFill>
          <a:blip r:embed="rId1"/>
          <a:stretch>
            <a:fillRect/>
          </a:stretch>
        </p:blipFill>
        <p:spPr>
          <a:xfrm>
            <a:off x="6605905" y="176530"/>
            <a:ext cx="5143500" cy="6490970"/>
          </a:xfrm>
          <a:prstGeom prst="rect">
            <a:avLst/>
          </a:prstGeom>
        </p:spPr>
      </p:pic>
      <p:sp>
        <p:nvSpPr>
          <p:cNvPr id="9" name="矩形 8"/>
          <p:cNvSpPr/>
          <p:nvPr>
            <p:custDataLst>
              <p:tags r:id="rId2"/>
            </p:custDataLst>
          </p:nvPr>
        </p:nvSpPr>
        <p:spPr>
          <a:xfrm>
            <a:off x="584200" y="1532890"/>
            <a:ext cx="6760845" cy="5311140"/>
          </a:xfrm>
          <a:prstGeom prst="rect">
            <a:avLst/>
          </a:prstGeom>
        </p:spPr>
        <p:txBody>
          <a:bodyPr wrap="square">
            <a:noAutofit/>
          </a:bodyPr>
          <a:p>
            <a:pPr>
              <a:lnSpc>
                <a:spcPct val="150000"/>
              </a:lnSpc>
            </a:pPr>
            <a:r>
              <a:rPr lang="en-US" altLang="zh-CN" dirty="0">
                <a:solidFill>
                  <a:schemeClr val="bg2">
                    <a:lumMod val="90000"/>
                  </a:schemeClr>
                </a:solidFill>
                <a:latin typeface="黑体" panose="02010609060101010101" pitchFamily="49" charset="-122"/>
                <a:ea typeface="黑体" panose="02010609060101010101" pitchFamily="49" charset="-122"/>
              </a:rPr>
              <a:t>N100</a:t>
            </a:r>
            <a:r>
              <a:rPr lang="zh-CN" altLang="en-US" dirty="0">
                <a:solidFill>
                  <a:schemeClr val="bg2">
                    <a:lumMod val="90000"/>
                  </a:schemeClr>
                </a:solidFill>
                <a:latin typeface="黑体" panose="02010609060101010101" pitchFamily="49" charset="-122"/>
                <a:ea typeface="黑体" panose="02010609060101010101" pitchFamily="49" charset="-122"/>
              </a:rPr>
              <a:t>是一款体积小，性价比高，适用范围广的边缘计算网关。</a:t>
            </a:r>
            <a:r>
              <a:rPr lang="zh-CN" altLang="zh-CN" dirty="0">
                <a:solidFill>
                  <a:schemeClr val="bg2">
                    <a:lumMod val="90000"/>
                  </a:schemeClr>
                </a:solidFill>
                <a:latin typeface="黑体" panose="02010609060101010101" pitchFamily="49" charset="-122"/>
                <a:ea typeface="黑体" panose="02010609060101010101" pitchFamily="49" charset="-122"/>
              </a:rPr>
              <a:t>应用场景： 智慧农业、智能配电柜，物联网+等工业现场，赋能传统产品进行物联网升级，主要参数如下：</a:t>
            </a:r>
            <a:endParaRPr lang="zh-CN" altLang="zh-CN" dirty="0">
              <a:solidFill>
                <a:schemeClr val="bg2">
                  <a:lumMod val="90000"/>
                </a:schemeClr>
              </a:solidFill>
              <a:latin typeface="黑体" panose="02010609060101010101" pitchFamily="49" charset="-122"/>
              <a:ea typeface="黑体" panose="02010609060101010101" pitchFamily="49" charset="-122"/>
            </a:endParaRPr>
          </a:p>
          <a:p>
            <a:pPr>
              <a:lnSpc>
                <a:spcPct val="150000"/>
              </a:lnSpc>
            </a:pPr>
            <a:endParaRPr lang="zh-CN" altLang="zh-CN" dirty="0">
              <a:solidFill>
                <a:schemeClr val="bg2">
                  <a:lumMod val="90000"/>
                </a:schemeClr>
              </a:solidFill>
              <a:latin typeface="黑体" panose="02010609060101010101" pitchFamily="49" charset="-122"/>
              <a:ea typeface="黑体" panose="02010609060101010101" pitchFamily="49" charset="-122"/>
            </a:endParaRPr>
          </a:p>
          <a:p>
            <a:pPr>
              <a:lnSpc>
                <a:spcPct val="150000"/>
              </a:lnSpc>
            </a:pPr>
            <a:r>
              <a:rPr lang="zh-CN" altLang="zh-CN" sz="1400" dirty="0">
                <a:solidFill>
                  <a:schemeClr val="bg2">
                    <a:lumMod val="90000"/>
                  </a:schemeClr>
                </a:solidFill>
                <a:latin typeface="黑体" panose="02010609060101010101" pitchFamily="49" charset="-122"/>
                <a:ea typeface="黑体" panose="02010609060101010101" pitchFamily="49" charset="-122"/>
              </a:rPr>
              <a:t>1.2路开关量输入接口，支持干接点类型和信号，如烟感，漏水等传感器;</a:t>
            </a:r>
            <a:endParaRPr lang="zh-CN" altLang="zh-CN" sz="1400" dirty="0">
              <a:solidFill>
                <a:schemeClr val="bg2">
                  <a:lumMod val="90000"/>
                </a:schemeClr>
              </a:solidFill>
              <a:latin typeface="黑体" panose="02010609060101010101" pitchFamily="49" charset="-122"/>
              <a:ea typeface="黑体" panose="02010609060101010101" pitchFamily="49" charset="-122"/>
            </a:endParaRPr>
          </a:p>
          <a:p>
            <a:pPr>
              <a:lnSpc>
                <a:spcPct val="150000"/>
              </a:lnSpc>
            </a:pPr>
            <a:r>
              <a:rPr lang="zh-CN" altLang="zh-CN" sz="1400" dirty="0">
                <a:solidFill>
                  <a:schemeClr val="bg2">
                    <a:lumMod val="90000"/>
                  </a:schemeClr>
                </a:solidFill>
                <a:latin typeface="黑体" panose="02010609060101010101" pitchFamily="49" charset="-122"/>
                <a:ea typeface="黑体" panose="02010609060101010101" pitchFamily="49" charset="-122"/>
              </a:rPr>
              <a:t>2.1路继电器输出，可以实现电源、阀门等开关控制;</a:t>
            </a:r>
            <a:endParaRPr lang="zh-CN" altLang="zh-CN" sz="1400" dirty="0">
              <a:solidFill>
                <a:schemeClr val="bg2">
                  <a:lumMod val="90000"/>
                </a:schemeClr>
              </a:solidFill>
              <a:latin typeface="黑体" panose="02010609060101010101" pitchFamily="49" charset="-122"/>
              <a:ea typeface="黑体" panose="02010609060101010101" pitchFamily="49" charset="-122"/>
            </a:endParaRPr>
          </a:p>
          <a:p>
            <a:pPr>
              <a:lnSpc>
                <a:spcPct val="150000"/>
              </a:lnSpc>
            </a:pPr>
            <a:r>
              <a:rPr lang="zh-CN" altLang="zh-CN" sz="1400" dirty="0">
                <a:solidFill>
                  <a:schemeClr val="bg2">
                    <a:lumMod val="90000"/>
                  </a:schemeClr>
                </a:solidFill>
                <a:latin typeface="黑体" panose="02010609060101010101" pitchFamily="49" charset="-122"/>
                <a:ea typeface="黑体" panose="02010609060101010101" pitchFamily="49" charset="-122"/>
              </a:rPr>
              <a:t>3.2路RS485监控串口，1路RS232接口，实现对串口类型的传感器接入，以及对其他串口类型设备的对接。</a:t>
            </a:r>
            <a:endParaRPr lang="zh-CN" altLang="zh-CN" sz="1400" dirty="0">
              <a:solidFill>
                <a:schemeClr val="bg2">
                  <a:lumMod val="90000"/>
                </a:schemeClr>
              </a:solidFill>
              <a:latin typeface="黑体" panose="02010609060101010101" pitchFamily="49" charset="-122"/>
              <a:ea typeface="黑体" panose="02010609060101010101" pitchFamily="49" charset="-122"/>
            </a:endParaRPr>
          </a:p>
          <a:p>
            <a:pPr>
              <a:lnSpc>
                <a:spcPct val="150000"/>
              </a:lnSpc>
            </a:pPr>
            <a:r>
              <a:rPr lang="zh-CN" altLang="zh-CN" sz="1400" dirty="0">
                <a:solidFill>
                  <a:schemeClr val="bg2">
                    <a:lumMod val="90000"/>
                  </a:schemeClr>
                </a:solidFill>
                <a:latin typeface="黑体" panose="02010609060101010101" pitchFamily="49" charset="-122"/>
                <a:ea typeface="黑体" panose="02010609060101010101" pitchFamily="49" charset="-122"/>
              </a:rPr>
              <a:t>4.内置4G全网通联网功能，支持无线网络数据传输。</a:t>
            </a:r>
            <a:endParaRPr lang="zh-CN" altLang="zh-CN" sz="1400" dirty="0">
              <a:solidFill>
                <a:schemeClr val="bg2">
                  <a:lumMod val="90000"/>
                </a:schemeClr>
              </a:solidFill>
              <a:latin typeface="黑体" panose="02010609060101010101" pitchFamily="49" charset="-122"/>
              <a:ea typeface="黑体" panose="02010609060101010101" pitchFamily="49" charset="-122"/>
            </a:endParaRPr>
          </a:p>
          <a:p>
            <a:pPr>
              <a:lnSpc>
                <a:spcPct val="150000"/>
              </a:lnSpc>
            </a:pPr>
            <a:r>
              <a:rPr lang="zh-CN" altLang="zh-CN" sz="1400" dirty="0">
                <a:solidFill>
                  <a:schemeClr val="bg2">
                    <a:lumMod val="90000"/>
                  </a:schemeClr>
                </a:solidFill>
                <a:latin typeface="黑体" panose="02010609060101010101" pitchFamily="49" charset="-122"/>
                <a:ea typeface="黑体" panose="02010609060101010101" pitchFamily="49" charset="-122"/>
              </a:rPr>
              <a:t>5.1路RS232调试接口，对设备进行固件升级或者厂家调试;</a:t>
            </a:r>
            <a:endParaRPr lang="zh-CN" altLang="zh-CN" sz="1400" dirty="0">
              <a:solidFill>
                <a:schemeClr val="bg2">
                  <a:lumMod val="90000"/>
                </a:schemeClr>
              </a:solidFill>
              <a:latin typeface="黑体" panose="02010609060101010101" pitchFamily="49" charset="-122"/>
              <a:ea typeface="黑体" panose="02010609060101010101" pitchFamily="49" charset="-122"/>
            </a:endParaRPr>
          </a:p>
          <a:p>
            <a:pPr>
              <a:lnSpc>
                <a:spcPct val="150000"/>
              </a:lnSpc>
            </a:pPr>
            <a:r>
              <a:rPr lang="zh-CN" altLang="zh-CN" sz="1400" dirty="0">
                <a:solidFill>
                  <a:schemeClr val="bg2">
                    <a:lumMod val="90000"/>
                  </a:schemeClr>
                </a:solidFill>
                <a:latin typeface="黑体" panose="02010609060101010101" pitchFamily="49" charset="-122"/>
                <a:ea typeface="黑体" panose="02010609060101010101" pitchFamily="49" charset="-122"/>
              </a:rPr>
              <a:t>6.1路IP网络接口，10/100M自适应;</a:t>
            </a:r>
            <a:endParaRPr lang="zh-CN" altLang="zh-CN" sz="1400" dirty="0">
              <a:solidFill>
                <a:schemeClr val="bg2">
                  <a:lumMod val="90000"/>
                </a:schemeClr>
              </a:solidFill>
              <a:latin typeface="黑体" panose="02010609060101010101" pitchFamily="49" charset="-122"/>
              <a:ea typeface="黑体" panose="02010609060101010101" pitchFamily="49" charset="-122"/>
            </a:endParaRPr>
          </a:p>
          <a:p>
            <a:pPr>
              <a:lnSpc>
                <a:spcPct val="150000"/>
              </a:lnSpc>
            </a:pPr>
            <a:r>
              <a:rPr lang="zh-CN" altLang="zh-CN" sz="1400" dirty="0">
                <a:solidFill>
                  <a:schemeClr val="bg2">
                    <a:lumMod val="90000"/>
                  </a:schemeClr>
                </a:solidFill>
                <a:latin typeface="黑体" panose="02010609060101010101" pitchFamily="49" charset="-122"/>
                <a:ea typeface="黑体" panose="02010609060101010101" pitchFamily="49" charset="-122"/>
              </a:rPr>
              <a:t>7.具备实时时钟功能;</a:t>
            </a:r>
            <a:endParaRPr lang="zh-CN" altLang="zh-CN" sz="1400" dirty="0">
              <a:solidFill>
                <a:schemeClr val="bg2">
                  <a:lumMod val="90000"/>
                </a:schemeClr>
              </a:solidFill>
              <a:latin typeface="黑体" panose="02010609060101010101" pitchFamily="49" charset="-122"/>
              <a:ea typeface="黑体" panose="02010609060101010101" pitchFamily="49" charset="-122"/>
            </a:endParaRPr>
          </a:p>
          <a:p>
            <a:pPr>
              <a:lnSpc>
                <a:spcPct val="150000"/>
              </a:lnSpc>
            </a:pPr>
            <a:r>
              <a:rPr lang="zh-CN" altLang="zh-CN" sz="1400" dirty="0">
                <a:solidFill>
                  <a:schemeClr val="bg2">
                    <a:lumMod val="90000"/>
                  </a:schemeClr>
                </a:solidFill>
                <a:latin typeface="黑体" panose="02010609060101010101" pitchFamily="49" charset="-122"/>
                <a:ea typeface="黑体" panose="02010609060101010101" pitchFamily="49" charset="-122"/>
              </a:rPr>
              <a:t>8.结合本公司的综合管理软件平台可以实现短信、电话、邮件、声光等告警;</a:t>
            </a:r>
            <a:endParaRPr lang="zh-CN" altLang="zh-CN" sz="1400" dirty="0">
              <a:solidFill>
                <a:schemeClr val="bg2">
                  <a:lumMod val="90000"/>
                </a:schemeClr>
              </a:solidFill>
              <a:latin typeface="黑体" panose="02010609060101010101" pitchFamily="49" charset="-122"/>
              <a:ea typeface="黑体" panose="02010609060101010101" pitchFamily="49" charset="-122"/>
            </a:endParaRPr>
          </a:p>
          <a:p>
            <a:pPr>
              <a:lnSpc>
                <a:spcPct val="150000"/>
              </a:lnSpc>
            </a:pPr>
            <a:r>
              <a:rPr lang="zh-CN" altLang="zh-CN" sz="1400" dirty="0">
                <a:solidFill>
                  <a:schemeClr val="bg2">
                    <a:lumMod val="90000"/>
                  </a:schemeClr>
                </a:solidFill>
                <a:latin typeface="黑体" panose="02010609060101010101" pitchFamily="49" charset="-122"/>
                <a:ea typeface="黑体" panose="02010609060101010101" pitchFamily="49" charset="-122"/>
              </a:rPr>
              <a:t>9.支持网络远程升级;</a:t>
            </a:r>
            <a:endParaRPr lang="zh-CN" altLang="zh-CN" sz="1400" dirty="0">
              <a:solidFill>
                <a:schemeClr val="bg2">
                  <a:lumMod val="90000"/>
                </a:schemeClr>
              </a:solidFill>
              <a:latin typeface="黑体" panose="02010609060101010101" pitchFamily="49" charset="-122"/>
              <a:ea typeface="黑体" panose="02010609060101010101" pitchFamily="49" charset="-122"/>
            </a:endParaRPr>
          </a:p>
          <a:p>
            <a:pPr>
              <a:lnSpc>
                <a:spcPct val="150000"/>
              </a:lnSpc>
            </a:pPr>
            <a:endParaRPr lang="zh-CN" altLang="zh-CN" dirty="0">
              <a:solidFill>
                <a:schemeClr val="bg2">
                  <a:lumMod val="90000"/>
                </a:schemeClr>
              </a:solidFill>
              <a:latin typeface="黑体" panose="02010609060101010101" pitchFamily="49" charset="-122"/>
              <a:ea typeface="黑体" panose="02010609060101010101" pitchFamily="49" charset="-122"/>
            </a:endParaRPr>
          </a:p>
          <a:p>
            <a:pPr>
              <a:lnSpc>
                <a:spcPct val="150000"/>
              </a:lnSpc>
            </a:pPr>
            <a:endParaRPr lang="zh-CN" altLang="zh-CN" dirty="0">
              <a:solidFill>
                <a:schemeClr val="bg2">
                  <a:lumMod val="9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副标题 3"/>
          <p:cNvSpPr>
            <a:spLocks noGrp="1"/>
          </p:cNvSpPr>
          <p:nvPr>
            <p:ph type="subTitle" idx="1"/>
          </p:nvPr>
        </p:nvSpPr>
        <p:spPr>
          <a:xfrm>
            <a:off x="967580" y="400194"/>
            <a:ext cx="7002137" cy="685939"/>
          </a:xfrm>
        </p:spPr>
        <p:txBody>
          <a:bodyPr anchor="t">
            <a:noAutofit/>
          </a:bodyPr>
          <a:lstStyle/>
          <a:p>
            <a:pPr algn="l"/>
            <a:r>
              <a:rPr lang="zh-CN" altLang="en-US" sz="4000">
                <a:solidFill>
                  <a:schemeClr val="accent1"/>
                </a:solidFill>
                <a:latin typeface="黑体" panose="02010609060101010101" pitchFamily="49" charset="-122"/>
                <a:ea typeface="黑体" panose="02010609060101010101" pitchFamily="49" charset="-122"/>
              </a:rPr>
              <a:t>系统软件：物联网管理平台</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3" name="文本框 2"/>
          <p:cNvSpPr txBox="1"/>
          <p:nvPr/>
        </p:nvSpPr>
        <p:spPr>
          <a:xfrm>
            <a:off x="583310" y="1376413"/>
            <a:ext cx="11025379" cy="1200329"/>
          </a:xfrm>
          <a:prstGeom prst="rect">
            <a:avLst/>
          </a:prstGeom>
          <a:noFill/>
        </p:spPr>
        <p:txBody>
          <a:bodyPr wrap="square" rtlCol="0">
            <a:spAutoFit/>
          </a:bodyPr>
          <a:lstStyle/>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集中监控平台软件的功能特点如下：</a:t>
            </a:r>
            <a:endParaRPr lang="zh-CN" altLang="zh-CN" dirty="0">
              <a:solidFill>
                <a:schemeClr val="bg2">
                  <a:lumMod val="90000"/>
                </a:schemeClr>
              </a:solidFill>
              <a:latin typeface="黑体" panose="02010609060101010101" pitchFamily="49" charset="-122"/>
              <a:ea typeface="黑体" panose="02010609060101010101" pitchFamily="49" charset="-122"/>
            </a:endParaRPr>
          </a:p>
          <a:p>
            <a:pPr>
              <a:lnSpc>
                <a:spcPct val="150000"/>
              </a:lnSpc>
            </a:pPr>
            <a:r>
              <a:rPr lang="en-US" altLang="zh-CN" dirty="0">
                <a:solidFill>
                  <a:schemeClr val="bg2">
                    <a:lumMod val="90000"/>
                  </a:schemeClr>
                </a:solidFill>
                <a:latin typeface="黑体" panose="02010609060101010101" pitchFamily="49" charset="-122"/>
                <a:ea typeface="黑体" panose="02010609060101010101" pitchFamily="49" charset="-122"/>
              </a:rPr>
              <a:t>1.</a:t>
            </a:r>
            <a:r>
              <a:rPr lang="zh-CN" altLang="zh-CN" dirty="0">
                <a:solidFill>
                  <a:schemeClr val="bg2">
                    <a:lumMod val="90000"/>
                  </a:schemeClr>
                </a:solidFill>
                <a:latin typeface="黑体" panose="02010609060101010101" pitchFamily="49" charset="-122"/>
                <a:ea typeface="黑体" panose="02010609060101010101" pitchFamily="49" charset="-122"/>
              </a:rPr>
              <a:t>良好的人机界面</a:t>
            </a:r>
            <a:r>
              <a:rPr lang="zh-CN" altLang="en-US" dirty="0">
                <a:solidFill>
                  <a:schemeClr val="bg2">
                    <a:lumMod val="90000"/>
                  </a:schemeClr>
                </a:solidFill>
                <a:latin typeface="黑体" panose="02010609060101010101" pitchFamily="49" charset="-122"/>
                <a:ea typeface="黑体" panose="02010609060101010101" pitchFamily="49" charset="-122"/>
              </a:rPr>
              <a:t>  </a:t>
            </a:r>
            <a:r>
              <a:rPr lang="en-US" altLang="zh-CN" dirty="0">
                <a:solidFill>
                  <a:schemeClr val="bg2">
                    <a:lumMod val="90000"/>
                  </a:schemeClr>
                </a:solidFill>
                <a:latin typeface="黑体" panose="02010609060101010101" pitchFamily="49" charset="-122"/>
                <a:ea typeface="黑体" panose="02010609060101010101" pitchFamily="49" charset="-122"/>
              </a:rPr>
              <a:t>2.</a:t>
            </a:r>
            <a:r>
              <a:rPr lang="zh-CN" altLang="zh-CN" dirty="0">
                <a:solidFill>
                  <a:schemeClr val="bg2">
                    <a:lumMod val="90000"/>
                  </a:schemeClr>
                </a:solidFill>
                <a:latin typeface="黑体" panose="02010609060101010101" pitchFamily="49" charset="-122"/>
                <a:ea typeface="黑体" panose="02010609060101010101" pitchFamily="49" charset="-122"/>
              </a:rPr>
              <a:t>操作员管理</a:t>
            </a:r>
            <a:r>
              <a:rPr lang="zh-CN" altLang="en-US" dirty="0">
                <a:solidFill>
                  <a:schemeClr val="bg2">
                    <a:lumMod val="90000"/>
                  </a:schemeClr>
                </a:solidFill>
                <a:latin typeface="黑体" panose="02010609060101010101" pitchFamily="49" charset="-122"/>
                <a:ea typeface="黑体" panose="02010609060101010101" pitchFamily="49" charset="-122"/>
              </a:rPr>
              <a:t>   </a:t>
            </a:r>
            <a:r>
              <a:rPr lang="en-US" altLang="zh-CN" dirty="0">
                <a:solidFill>
                  <a:schemeClr val="bg2">
                    <a:lumMod val="90000"/>
                  </a:schemeClr>
                </a:solidFill>
                <a:latin typeface="黑体" panose="02010609060101010101" pitchFamily="49" charset="-122"/>
                <a:ea typeface="黑体" panose="02010609060101010101" pitchFamily="49" charset="-122"/>
              </a:rPr>
              <a:t>3.</a:t>
            </a:r>
            <a:r>
              <a:rPr lang="zh-CN" altLang="zh-CN" dirty="0">
                <a:solidFill>
                  <a:schemeClr val="bg2">
                    <a:lumMod val="90000"/>
                  </a:schemeClr>
                </a:solidFill>
                <a:latin typeface="黑体" panose="02010609060101010101" pitchFamily="49" charset="-122"/>
                <a:ea typeface="黑体" panose="02010609060101010101" pitchFamily="49" charset="-122"/>
              </a:rPr>
              <a:t>报警管理</a:t>
            </a:r>
            <a:r>
              <a:rPr lang="zh-CN" altLang="en-US" dirty="0">
                <a:solidFill>
                  <a:schemeClr val="bg2">
                    <a:lumMod val="90000"/>
                  </a:schemeClr>
                </a:solidFill>
                <a:latin typeface="黑体" panose="02010609060101010101" pitchFamily="49" charset="-122"/>
                <a:ea typeface="黑体" panose="02010609060101010101" pitchFamily="49" charset="-122"/>
              </a:rPr>
              <a:t>  </a:t>
            </a:r>
            <a:r>
              <a:rPr lang="en-US" altLang="zh-CN" dirty="0">
                <a:solidFill>
                  <a:schemeClr val="bg2">
                    <a:lumMod val="90000"/>
                  </a:schemeClr>
                </a:solidFill>
                <a:latin typeface="黑体" panose="02010609060101010101" pitchFamily="49" charset="-122"/>
                <a:ea typeface="黑体" panose="02010609060101010101" pitchFamily="49" charset="-122"/>
              </a:rPr>
              <a:t>4.</a:t>
            </a:r>
            <a:r>
              <a:rPr lang="zh-CN" altLang="zh-CN" dirty="0">
                <a:solidFill>
                  <a:schemeClr val="bg2">
                    <a:lumMod val="90000"/>
                  </a:schemeClr>
                </a:solidFill>
                <a:latin typeface="黑体" panose="02010609060101010101" pitchFamily="49" charset="-122"/>
                <a:ea typeface="黑体" panose="02010609060101010101" pitchFamily="49" charset="-122"/>
              </a:rPr>
              <a:t>数据管理</a:t>
            </a:r>
            <a:r>
              <a:rPr lang="zh-CN" altLang="en-US" dirty="0">
                <a:solidFill>
                  <a:schemeClr val="bg2">
                    <a:lumMod val="90000"/>
                  </a:schemeClr>
                </a:solidFill>
                <a:latin typeface="黑体" panose="02010609060101010101" pitchFamily="49" charset="-122"/>
                <a:ea typeface="黑体" panose="02010609060101010101" pitchFamily="49" charset="-122"/>
              </a:rPr>
              <a:t> </a:t>
            </a:r>
            <a:r>
              <a:rPr lang="en-US" altLang="zh-CN" dirty="0">
                <a:solidFill>
                  <a:schemeClr val="bg2">
                    <a:lumMod val="90000"/>
                  </a:schemeClr>
                </a:solidFill>
                <a:latin typeface="黑体" panose="02010609060101010101" pitchFamily="49" charset="-122"/>
                <a:ea typeface="黑体" panose="02010609060101010101" pitchFamily="49" charset="-122"/>
              </a:rPr>
              <a:t>5.</a:t>
            </a:r>
            <a:r>
              <a:rPr lang="zh-CN" altLang="zh-CN" dirty="0">
                <a:solidFill>
                  <a:schemeClr val="bg2">
                    <a:lumMod val="90000"/>
                  </a:schemeClr>
                </a:solidFill>
                <a:latin typeface="黑体" panose="02010609060101010101" pitchFamily="49" charset="-122"/>
                <a:ea typeface="黑体" panose="02010609060101010101" pitchFamily="49" charset="-122"/>
              </a:rPr>
              <a:t>远程控制与联动</a:t>
            </a:r>
            <a:r>
              <a:rPr lang="zh-CN" altLang="en-US" dirty="0">
                <a:solidFill>
                  <a:schemeClr val="bg2">
                    <a:lumMod val="90000"/>
                  </a:schemeClr>
                </a:solidFill>
                <a:latin typeface="黑体" panose="02010609060101010101" pitchFamily="49" charset="-122"/>
                <a:ea typeface="黑体" panose="02010609060101010101" pitchFamily="49" charset="-122"/>
              </a:rPr>
              <a:t>  </a:t>
            </a:r>
            <a:r>
              <a:rPr lang="en-US" altLang="zh-CN" dirty="0">
                <a:solidFill>
                  <a:schemeClr val="bg2">
                    <a:lumMod val="90000"/>
                  </a:schemeClr>
                </a:solidFill>
                <a:latin typeface="黑体" panose="02010609060101010101" pitchFamily="49" charset="-122"/>
                <a:ea typeface="黑体" panose="02010609060101010101" pitchFamily="49" charset="-122"/>
              </a:rPr>
              <a:t>6.</a:t>
            </a:r>
            <a:r>
              <a:rPr lang="zh-CN" altLang="zh-CN" dirty="0">
                <a:solidFill>
                  <a:schemeClr val="bg2">
                    <a:lumMod val="90000"/>
                  </a:schemeClr>
                </a:solidFill>
                <a:latin typeface="黑体" panose="02010609060101010101" pitchFamily="49" charset="-122"/>
                <a:ea typeface="黑体" panose="02010609060101010101" pitchFamily="49" charset="-122"/>
              </a:rPr>
              <a:t>不断更新的运维功能</a:t>
            </a:r>
            <a:endParaRPr lang="zh-CN" altLang="zh-CN" dirty="0">
              <a:solidFill>
                <a:schemeClr val="bg2">
                  <a:lumMod val="90000"/>
                </a:schemeClr>
              </a:solidFill>
              <a:latin typeface="黑体" panose="02010609060101010101" pitchFamily="49" charset="-122"/>
              <a:ea typeface="黑体" panose="02010609060101010101" pitchFamily="49" charset="-122"/>
            </a:endParaRPr>
          </a:p>
          <a:p>
            <a:endParaRPr kumimoji="1" lang="zh-CN" altLang="en-US" dirty="0"/>
          </a:p>
        </p:txBody>
      </p:sp>
      <p:pic>
        <p:nvPicPr>
          <p:cNvPr id="2" name="图片 1" descr="环卫大屏"/>
          <p:cNvPicPr>
            <a:picLocks noChangeAspect="1"/>
          </p:cNvPicPr>
          <p:nvPr/>
        </p:nvPicPr>
        <p:blipFill>
          <a:blip r:embed="rId1"/>
          <a:stretch>
            <a:fillRect/>
          </a:stretch>
        </p:blipFill>
        <p:spPr>
          <a:xfrm>
            <a:off x="671830" y="2576830"/>
            <a:ext cx="7288530" cy="4100195"/>
          </a:xfrm>
          <a:prstGeom prst="rect">
            <a:avLst/>
          </a:prstGeom>
        </p:spPr>
      </p:pic>
    </p:spTree>
  </p:cSld>
  <p:clrMapOvr>
    <a:masterClrMapping/>
  </p:clrMapOvr>
  <p:transition spd="slow" advTm="0">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副标题 8"/>
          <p:cNvSpPr>
            <a:spLocks noGrp="1"/>
          </p:cNvSpPr>
          <p:nvPr>
            <p:ph type="subTitle" idx="1"/>
          </p:nvPr>
        </p:nvSpPr>
        <p:spPr>
          <a:xfrm>
            <a:off x="1339595" y="2601119"/>
            <a:ext cx="9144000" cy="1655762"/>
          </a:xfrm>
        </p:spPr>
        <p:txBody>
          <a:bodyPr>
            <a:normAutofit fontScale="92500" lnSpcReduction="10000"/>
          </a:bodyPr>
          <a:lstStyle/>
          <a:p>
            <a:pPr>
              <a:lnSpc>
                <a:spcPct val="100000"/>
              </a:lnSpc>
            </a:pPr>
            <a:r>
              <a:rPr lang="zh-CN" altLang="en-US" sz="7200" dirty="0">
                <a:solidFill>
                  <a:schemeClr val="accent1"/>
                </a:solidFill>
                <a:latin typeface="HuXiaoBo-NanShen" panose="02010600030101010101" pitchFamily="2" charset="-122"/>
                <a:ea typeface="HuXiaoBo-NanShen" panose="02010600030101010101" pitchFamily="2" charset="-122"/>
                <a:cs typeface="HuXiaoBo-NanShen" panose="02010600030101010101" pitchFamily="2" charset="-122"/>
              </a:rPr>
              <a:t>感谢观看</a:t>
            </a:r>
            <a:endParaRPr lang="en-US" altLang="zh-CN" sz="7200" dirty="0">
              <a:solidFill>
                <a:schemeClr val="accent1"/>
              </a:solidFill>
              <a:latin typeface="HuXiaoBo-NanShen" panose="02010600030101010101" pitchFamily="2" charset="-122"/>
              <a:ea typeface="HuXiaoBo-NanShen" panose="02010600030101010101" pitchFamily="2" charset="-122"/>
              <a:cs typeface="HuXiaoBo-NanShen" panose="02010600030101010101" pitchFamily="2" charset="-122"/>
            </a:endParaRPr>
          </a:p>
          <a:p>
            <a:pPr>
              <a:lnSpc>
                <a:spcPct val="100000"/>
              </a:lnSpc>
            </a:pPr>
            <a:r>
              <a:rPr lang="en-US" altLang="zh-CN" sz="3600" kern="1400" spc="750" dirty="0">
                <a:solidFill>
                  <a:schemeClr val="accent1"/>
                </a:solidFill>
                <a:latin typeface="HuXiaoBo-NanShen" panose="02010600030101010101" pitchFamily="2" charset="-122"/>
                <a:ea typeface="HuXiaoBo-NanShen" panose="02010600030101010101" pitchFamily="2" charset="-122"/>
                <a:cs typeface="HuXiaoBo-NanShen" panose="02010600030101010101" pitchFamily="2" charset="-122"/>
              </a:rPr>
              <a:t>THANKS</a:t>
            </a:r>
            <a:endParaRPr lang="zh-CN" altLang="en-US" sz="3600" kern="1400" spc="750" dirty="0">
              <a:solidFill>
                <a:schemeClr val="accent1"/>
              </a:solidFill>
              <a:latin typeface="HuXiaoBo-NanShen" panose="02010600030101010101" pitchFamily="2" charset="-122"/>
              <a:ea typeface="HuXiaoBo-NanShen" panose="02010600030101010101" pitchFamily="2" charset="-122"/>
              <a:cs typeface="HuXiaoBo-NanShen" panose="02010600030101010101" pitchFamily="2" charset="-122"/>
            </a:endParaRPr>
          </a:p>
        </p:txBody>
      </p:sp>
    </p:spTree>
  </p:cSld>
  <p:clrMapOvr>
    <a:masterClrMapping/>
  </p:clrMapOvr>
  <p:transition spd="slow" advTm="0">
    <p:push dir="u"/>
  </p:transition>
</p:sld>
</file>

<file path=ppt/tags/tag1.xml><?xml version="1.0" encoding="utf-8"?>
<p:tagLst xmlns:p="http://schemas.openxmlformats.org/presentationml/2006/main">
  <p:tag name="KSO_WM_UNIT_PLACING_PICTURE_USER_VIEWPORT" val="{&quot;height&quot;:10800,&quot;width&quot;:19195.2}"/>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COMMONDATA" val="eyJoZGlkIjoiMDllZWFmODEyMmQ5MDIxOTNkMTZlNWNmNjVmNjQ1NzE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2502</Words>
  <Application>WPS 演示</Application>
  <PresentationFormat>宽屏</PresentationFormat>
  <Paragraphs>169</Paragraphs>
  <Slides>19</Slides>
  <Notes>2</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19</vt:i4>
      </vt:variant>
    </vt:vector>
  </HeadingPairs>
  <TitlesOfParts>
    <vt:vector size="32" baseType="lpstr">
      <vt:lpstr>Arial</vt:lpstr>
      <vt:lpstr>宋体</vt:lpstr>
      <vt:lpstr>Wingdings</vt:lpstr>
      <vt:lpstr>HuXiaoBo-NanShen</vt:lpstr>
      <vt:lpstr>华文新魏</vt:lpstr>
      <vt:lpstr>黑体</vt:lpstr>
      <vt:lpstr>Times New Roman</vt:lpstr>
      <vt:lpstr>等线</vt:lpstr>
      <vt:lpstr>微软雅黑</vt:lpstr>
      <vt:lpstr>Arial Unicode MS</vt:lpstr>
      <vt:lpstr>等线 Light</vt:lpstr>
      <vt:lpstr>Calibri</vt:lpstr>
      <vt:lpstr>Office 主题​​</vt:lpstr>
      <vt:lpstr>自循环移动厕所物联网解决方案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智慧厕所解决方案</dc:title>
  <dc:creator>2229455978@qq.com</dc:creator>
  <cp:lastModifiedBy>蔡成想</cp:lastModifiedBy>
  <cp:revision>99</cp:revision>
  <dcterms:created xsi:type="dcterms:W3CDTF">2021-07-29T06:35:00Z</dcterms:created>
  <dcterms:modified xsi:type="dcterms:W3CDTF">2023-11-29T00:52:21Z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F5BD671B64584C76BBA3FE90A7F768AC</vt:lpwstr>
  </property>
  <property fmtid="{D5CDD505-2E9C-101B-9397-08002B2CF9AE}" pid="3" name="KSOProductBuildVer">
    <vt:lpwstr>2052-12.1.0.15712</vt:lpwstr>
  </property>
</Properties>
</file>