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sldIdLst>
    <p:sldId id="256" r:id="rId3"/>
    <p:sldId id="257" r:id="rId4"/>
    <p:sldId id="258" r:id="rId5"/>
    <p:sldId id="262" r:id="rId6"/>
    <p:sldId id="266" r:id="rId7"/>
    <p:sldId id="265" r:id="rId8"/>
    <p:sldId id="267" r:id="rId9"/>
    <p:sldId id="303" r:id="rId10"/>
    <p:sldId id="269" r:id="rId11"/>
    <p:sldId id="264" r:id="rId12"/>
    <p:sldId id="271" r:id="rId13"/>
    <p:sldId id="273" r:id="rId14"/>
    <p:sldId id="272" r:id="rId15"/>
    <p:sldId id="304" r:id="rId16"/>
    <p:sldId id="270" r:id="rId17"/>
    <p:sldId id="275" r:id="rId18"/>
    <p:sldId id="274" r:id="rId19"/>
    <p:sldId id="268" r:id="rId20"/>
    <p:sldId id="279" r:id="rId21"/>
    <p:sldId id="277" r:id="rId22"/>
    <p:sldId id="278" r:id="rId23"/>
    <p:sldId id="276" r:id="rId24"/>
    <p:sldId id="263" r:id="rId25"/>
    <p:sldId id="282" r:id="rId26"/>
    <p:sldId id="281" r:id="rId27"/>
    <p:sldId id="285" r:id="rId28"/>
    <p:sldId id="305" r:id="rId29"/>
    <p:sldId id="284" r:id="rId30"/>
    <p:sldId id="283" r:id="rId31"/>
    <p:sldId id="280" r:id="rId32"/>
    <p:sldId id="287" r:id="rId33"/>
    <p:sldId id="288" r:id="rId34"/>
    <p:sldId id="291" r:id="rId35"/>
    <p:sldId id="289" r:id="rId36"/>
    <p:sldId id="292" r:id="rId37"/>
    <p:sldId id="290" r:id="rId38"/>
    <p:sldId id="286" r:id="rId39"/>
    <p:sldId id="294" r:id="rId40"/>
    <p:sldId id="293" r:id="rId41"/>
    <p:sldId id="300" r:id="rId42"/>
    <p:sldId id="298" r:id="rId43"/>
    <p:sldId id="297" r:id="rId44"/>
    <p:sldId id="302" r:id="rId45"/>
    <p:sldId id="306" r:id="rId46"/>
  </p:sldIdLst>
  <p:sldSz cx="12192000" cy="6858000"/>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EC8C2BE-88E1-47E5-96F4-EA3816FC1D97}">
          <p14:sldIdLst>
            <p14:sldId id="256"/>
            <p14:sldId id="257"/>
            <p14:sldId id="258"/>
            <p14:sldId id="262"/>
            <p14:sldId id="266"/>
            <p14:sldId id="265"/>
            <p14:sldId id="267"/>
            <p14:sldId id="303"/>
            <p14:sldId id="269"/>
            <p14:sldId id="264"/>
            <p14:sldId id="271"/>
            <p14:sldId id="273"/>
            <p14:sldId id="272"/>
            <p14:sldId id="304"/>
            <p14:sldId id="270"/>
            <p14:sldId id="275"/>
            <p14:sldId id="274"/>
            <p14:sldId id="268"/>
            <p14:sldId id="279"/>
            <p14:sldId id="277"/>
            <p14:sldId id="278"/>
            <p14:sldId id="276"/>
            <p14:sldId id="263"/>
            <p14:sldId id="282"/>
            <p14:sldId id="281"/>
            <p14:sldId id="285"/>
            <p14:sldId id="305"/>
            <p14:sldId id="284"/>
            <p14:sldId id="283"/>
            <p14:sldId id="280"/>
            <p14:sldId id="287"/>
            <p14:sldId id="288"/>
            <p14:sldId id="291"/>
            <p14:sldId id="289"/>
            <p14:sldId id="292"/>
            <p14:sldId id="290"/>
            <p14:sldId id="286"/>
            <p14:sldId id="294"/>
            <p14:sldId id="293"/>
            <p14:sldId id="300"/>
            <p14:sldId id="298"/>
            <p14:sldId id="297"/>
            <p14:sldId id="302"/>
            <p14:sldId id="30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A900"/>
    <a:srgbClr val="DEDEDE"/>
    <a:srgbClr val="EFEFEF"/>
    <a:srgbClr val="98D80B"/>
    <a:srgbClr val="C3D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8"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gs" Target="tags/tag1.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notesMaster" Target="notesMasters/notesMaster1.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3BD58B2-632B-4BFC-806F-3E333F006395}" type="doc">
      <dgm:prSet loTypeId="urn:microsoft.com/office/officeart/2005/8/layout/radial1" loCatId="relationship" qsTypeId="urn:microsoft.com/office/officeart/2005/8/quickstyle/simple1" qsCatId="simple" csTypeId="urn:microsoft.com/office/officeart/2005/8/colors/accent1_2" csCatId="accent1" phldr="1"/>
      <dgm:spPr/>
    </dgm:pt>
    <dgm:pt modelId="{A867D229-3F1D-4850-BCB2-A1DEA012226C}">
      <dgm:prSet custT="1"/>
      <dgm:spPr>
        <a:solidFill>
          <a:srgbClr val="72A900"/>
        </a:solidFill>
        <a:ln>
          <a:noFill/>
        </a:ln>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环境污染</a:t>
          </a:r>
          <a:endParaRPr kumimoji="0" lang="zh-CN" altLang="en-US" sz="1600" b="0" i="0" u="none" strike="noStrike"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39958A50-7B87-42C3-A90A-D5B9CFD1A437}" cxnId="{982EF7E7-662F-4025-8258-1947367DD8F2}" type="parTrans">
      <dgm:prSet/>
      <dgm:spPr/>
      <dgm:t>
        <a:bodyPr/>
        <a:lstStyle/>
        <a:p>
          <a:endParaRPr lang="zh-CN" altLang="en-US"/>
        </a:p>
      </dgm:t>
    </dgm:pt>
    <dgm:pt modelId="{8352A4B1-10C7-494B-B92E-4DC7D75A0460}" cxnId="{982EF7E7-662F-4025-8258-1947367DD8F2}" type="sibTrans">
      <dgm:prSet/>
      <dgm:spPr/>
      <dgm:t>
        <a:bodyPr/>
        <a:lstStyle/>
        <a:p>
          <a:endParaRPr lang="zh-CN" altLang="en-US"/>
        </a:p>
      </dgm:t>
    </dgm:pt>
    <dgm:pt modelId="{A539C2D2-E32B-4764-A618-5FCC79BA480A}">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B44155D4-C7CB-4DAE-A2C8-B709B092593F}" cxnId="{A68D954B-BE70-41FC-B088-27F447704926}" type="parTrans">
      <dgm:prSet/>
      <dgm:spPr>
        <a:ln w="19050">
          <a:solidFill>
            <a:srgbClr val="72A900"/>
          </a:solidFill>
        </a:ln>
      </dgm:spPr>
      <dgm:t>
        <a:bodyPr/>
        <a:lstStyle/>
        <a:p>
          <a:endParaRPr lang="zh-CN" altLang="en-US"/>
        </a:p>
      </dgm:t>
    </dgm:pt>
    <dgm:pt modelId="{4616425C-188A-40E4-8DE5-E96CFF74804F}" cxnId="{A68D954B-BE70-41FC-B088-27F447704926}" type="sibTrans">
      <dgm:prSet/>
      <dgm:spPr/>
      <dgm:t>
        <a:bodyPr/>
        <a:lstStyle/>
        <a:p>
          <a:endParaRPr lang="zh-CN" altLang="en-US"/>
        </a:p>
      </dgm:t>
    </dgm:pt>
    <dgm:pt modelId="{A26B51C9-F952-4719-91CB-0C3E2F897C43}">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的阈值</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0FB67828-A430-418F-87A6-228983322EB5}" cxnId="{41B6CD79-7C33-4B55-AC4A-CA0F544392E7}" type="parTrans">
      <dgm:prSet/>
      <dgm:spPr>
        <a:ln w="19050">
          <a:solidFill>
            <a:srgbClr val="72A900"/>
          </a:solidFill>
        </a:ln>
      </dgm:spPr>
      <dgm:t>
        <a:bodyPr/>
        <a:lstStyle/>
        <a:p>
          <a:endParaRPr lang="zh-CN" altLang="en-US"/>
        </a:p>
      </dgm:t>
    </dgm:pt>
    <dgm:pt modelId="{600DC195-F4FE-4D61-AAB6-193299A89C22}" cxnId="{41B6CD79-7C33-4B55-AC4A-CA0F544392E7}" type="sibTrans">
      <dgm:prSet/>
      <dgm:spPr/>
      <dgm:t>
        <a:bodyPr/>
        <a:lstStyle/>
        <a:p>
          <a:endParaRPr lang="zh-CN" altLang="en-US"/>
        </a:p>
      </dgm:t>
    </dgm:pt>
    <dgm:pt modelId="{974E6D20-F65D-4605-8E00-6CB0A6D3B8D3}">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BA19BB29-CC57-4A1E-85C3-67BE0D350CC2}" cxnId="{43D9BAB2-714D-4260-AC97-C2BA2A74484D}" type="parTrans">
      <dgm:prSet/>
      <dgm:spPr>
        <a:ln w="19050">
          <a:solidFill>
            <a:srgbClr val="72A900"/>
          </a:solidFill>
        </a:ln>
      </dgm:spPr>
      <dgm:t>
        <a:bodyPr/>
        <a:lstStyle/>
        <a:p>
          <a:endParaRPr lang="zh-CN" altLang="en-US"/>
        </a:p>
      </dgm:t>
    </dgm:pt>
    <dgm:pt modelId="{9750AE79-7AAD-45F7-83B1-9E8253B7EED9}" cxnId="{43D9BAB2-714D-4260-AC97-C2BA2A74484D}" type="sibTrans">
      <dgm:prSet/>
      <dgm:spPr/>
      <dgm:t>
        <a:bodyPr/>
        <a:lstStyle/>
        <a:p>
          <a:endParaRPr lang="zh-CN" altLang="en-US"/>
        </a:p>
      </dgm:t>
    </dgm:pt>
    <dgm:pt modelId="{E2B6AFBA-6D05-44A7-A78A-4C362E9EBED0}">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污染因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素的综合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效应</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B2D051B5-AF8C-4A8B-BE55-FDDB9C6F4173}" cxnId="{6F699EB6-D221-4DA2-9C1A-9DD4D267F8B2}" type="parTrans">
      <dgm:prSet/>
      <dgm:spPr>
        <a:ln w="19050">
          <a:solidFill>
            <a:srgbClr val="72A900"/>
          </a:solidFill>
        </a:ln>
      </dgm:spPr>
      <dgm:t>
        <a:bodyPr/>
        <a:lstStyle/>
        <a:p>
          <a:endParaRPr lang="zh-CN" altLang="en-US"/>
        </a:p>
      </dgm:t>
    </dgm:pt>
    <dgm:pt modelId="{50EA7676-2F9D-4530-97DE-9965ED9B6CE6}" cxnId="{6F699EB6-D221-4DA2-9C1A-9DD4D267F8B2}" type="sibTrans">
      <dgm:prSet/>
      <dgm:spPr/>
      <dgm:t>
        <a:bodyPr/>
        <a:lstStyle/>
        <a:p>
          <a:endParaRPr lang="zh-CN" altLang="en-US"/>
        </a:p>
      </dgm:t>
    </dgm:pt>
    <dgm:pt modelId="{6876CC12-CCF5-4AC8-90A0-81B79E4F7D0D}">
      <dgm:prSet custT="1"/>
      <dgm:spPr>
        <a:solidFill>
          <a:schemeClr val="bg1"/>
        </a:solidFill>
        <a:effectLst>
          <a:outerShdw blurRad="63500" sx="102000" sy="102000" algn="ctr" rotWithShape="0">
            <a:schemeClr val="bg1">
              <a:lumMod val="50000"/>
              <a:alpha val="40000"/>
            </a:schemeClr>
          </a:outerShdw>
        </a:effectLst>
      </dgm:spPr>
      <dgm: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 </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染的社 </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会评价</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gm:t>
    </dgm:pt>
    <dgm:pt modelId="{D8CE66F8-2CC4-4653-9386-D394F05291C7}" cxnId="{2946D47B-01F5-4BD8-980E-4D46E1AF74C8}" type="parTrans">
      <dgm:prSet/>
      <dgm:spPr>
        <a:ln w="19050">
          <a:solidFill>
            <a:srgbClr val="72A900"/>
          </a:solidFill>
        </a:ln>
      </dgm:spPr>
      <dgm:t>
        <a:bodyPr/>
        <a:lstStyle/>
        <a:p>
          <a:endParaRPr lang="zh-CN" altLang="en-US"/>
        </a:p>
      </dgm:t>
    </dgm:pt>
    <dgm:pt modelId="{2703B857-7E73-4E0E-A3A8-CCD15D860904}" cxnId="{2946D47B-01F5-4BD8-980E-4D46E1AF74C8}" type="sibTrans">
      <dgm:prSet/>
      <dgm:spPr/>
      <dgm:t>
        <a:bodyPr/>
        <a:lstStyle/>
        <a:p>
          <a:endParaRPr lang="zh-CN" altLang="en-US"/>
        </a:p>
      </dgm:t>
    </dgm:pt>
    <dgm:pt modelId="{BC105D61-0122-4F1B-9C19-959A2CE75A15}" type="pres">
      <dgm:prSet presAssocID="{F3BD58B2-632B-4BFC-806F-3E333F006395}" presName="cycle" presStyleCnt="0">
        <dgm:presLayoutVars>
          <dgm:chMax val="1"/>
          <dgm:dir/>
          <dgm:animLvl val="ctr"/>
          <dgm:resizeHandles val="exact"/>
        </dgm:presLayoutVars>
      </dgm:prSet>
      <dgm:spPr/>
    </dgm:pt>
    <dgm:pt modelId="{F284DA75-6B42-4C62-A724-34CE8477613D}" type="pres">
      <dgm:prSet presAssocID="{A867D229-3F1D-4850-BCB2-A1DEA012226C}" presName="centerShape" presStyleLbl="node0" presStyleIdx="0" presStyleCnt="1"/>
      <dgm:spPr/>
    </dgm:pt>
    <dgm:pt modelId="{CF7396CC-04B1-4C81-9A79-94B9AF2193E3}" type="pres">
      <dgm:prSet presAssocID="{B44155D4-C7CB-4DAE-A2C8-B709B092593F}" presName="Name9" presStyleLbl="parChTrans1D2" presStyleIdx="0" presStyleCnt="5"/>
      <dgm:spPr/>
    </dgm:pt>
    <dgm:pt modelId="{A2C41DF4-5711-4C01-AEF2-89DC9B9AA485}" type="pres">
      <dgm:prSet presAssocID="{B44155D4-C7CB-4DAE-A2C8-B709B092593F}" presName="connTx" presStyleLbl="parChTrans1D2" presStyleIdx="0" presStyleCnt="5"/>
      <dgm:spPr/>
    </dgm:pt>
    <dgm:pt modelId="{6A4EA41A-3E48-4966-8392-83CCE5AB1D0E}" type="pres">
      <dgm:prSet presAssocID="{A539C2D2-E32B-4764-A618-5FCC79BA480A}" presName="node" presStyleLbl="node1" presStyleIdx="0" presStyleCnt="5">
        <dgm:presLayoutVars>
          <dgm:bulletEnabled val="1"/>
        </dgm:presLayoutVars>
      </dgm:prSet>
      <dgm:spPr/>
    </dgm:pt>
    <dgm:pt modelId="{4C14A2BF-3C2F-4DD6-A4FF-F96F77BD2397}" type="pres">
      <dgm:prSet presAssocID="{0FB67828-A430-418F-87A6-228983322EB5}" presName="Name9" presStyleLbl="parChTrans1D2" presStyleIdx="1" presStyleCnt="5"/>
      <dgm:spPr/>
    </dgm:pt>
    <dgm:pt modelId="{F632B84E-94CA-47AF-8D3B-9BFD7055139D}" type="pres">
      <dgm:prSet presAssocID="{0FB67828-A430-418F-87A6-228983322EB5}" presName="connTx" presStyleLbl="parChTrans1D2" presStyleIdx="1" presStyleCnt="5"/>
      <dgm:spPr/>
    </dgm:pt>
    <dgm:pt modelId="{30AEED7A-6979-4DA0-BD62-1C26C2997233}" type="pres">
      <dgm:prSet presAssocID="{A26B51C9-F952-4719-91CB-0C3E2F897C43}" presName="node" presStyleLbl="node1" presStyleIdx="1" presStyleCnt="5">
        <dgm:presLayoutVars>
          <dgm:bulletEnabled val="1"/>
        </dgm:presLayoutVars>
      </dgm:prSet>
      <dgm:spPr/>
    </dgm:pt>
    <dgm:pt modelId="{3038E0E6-C52C-459E-8F5A-9F21B4DD561C}" type="pres">
      <dgm:prSet presAssocID="{BA19BB29-CC57-4A1E-85C3-67BE0D350CC2}" presName="Name9" presStyleLbl="parChTrans1D2" presStyleIdx="2" presStyleCnt="5"/>
      <dgm:spPr/>
    </dgm:pt>
    <dgm:pt modelId="{834ABC05-CF84-4BDE-BFE1-E9BA5F4FD060}" type="pres">
      <dgm:prSet presAssocID="{BA19BB29-CC57-4A1E-85C3-67BE0D350CC2}" presName="connTx" presStyleLbl="parChTrans1D2" presStyleIdx="2" presStyleCnt="5"/>
      <dgm:spPr/>
    </dgm:pt>
    <dgm:pt modelId="{9E6D4806-26AB-4304-AB10-BA8E4C44BE94}" type="pres">
      <dgm:prSet presAssocID="{974E6D20-F65D-4605-8E00-6CB0A6D3B8D3}" presName="node" presStyleLbl="node1" presStyleIdx="2" presStyleCnt="5">
        <dgm:presLayoutVars>
          <dgm:bulletEnabled val="1"/>
        </dgm:presLayoutVars>
      </dgm:prSet>
      <dgm:spPr/>
    </dgm:pt>
    <dgm:pt modelId="{E0504188-F17F-48BA-BAB1-8D4EBD80A57E}" type="pres">
      <dgm:prSet presAssocID="{B2D051B5-AF8C-4A8B-BE55-FDDB9C6F4173}" presName="Name9" presStyleLbl="parChTrans1D2" presStyleIdx="3" presStyleCnt="5"/>
      <dgm:spPr/>
    </dgm:pt>
    <dgm:pt modelId="{692E0587-4D0B-4B6D-8333-07C7B30B2D0F}" type="pres">
      <dgm:prSet presAssocID="{B2D051B5-AF8C-4A8B-BE55-FDDB9C6F4173}" presName="connTx" presStyleLbl="parChTrans1D2" presStyleIdx="3" presStyleCnt="5"/>
      <dgm:spPr/>
    </dgm:pt>
    <dgm:pt modelId="{F79C52C8-012F-4F83-A2FD-3BAE508B184C}" type="pres">
      <dgm:prSet presAssocID="{E2B6AFBA-6D05-44A7-A78A-4C362E9EBED0}" presName="node" presStyleLbl="node1" presStyleIdx="3" presStyleCnt="5">
        <dgm:presLayoutVars>
          <dgm:bulletEnabled val="1"/>
        </dgm:presLayoutVars>
      </dgm:prSet>
      <dgm:spPr/>
    </dgm:pt>
    <dgm:pt modelId="{A6DA5F5F-1F4C-4897-8CCD-E7675CE338B9}" type="pres">
      <dgm:prSet presAssocID="{D8CE66F8-2CC4-4653-9386-D394F05291C7}" presName="Name9" presStyleLbl="parChTrans1D2" presStyleIdx="4" presStyleCnt="5"/>
      <dgm:spPr/>
    </dgm:pt>
    <dgm:pt modelId="{90837FE1-CB50-4FF3-BDD3-3774F7F013B9}" type="pres">
      <dgm:prSet presAssocID="{D8CE66F8-2CC4-4653-9386-D394F05291C7}" presName="connTx" presStyleLbl="parChTrans1D2" presStyleIdx="4" presStyleCnt="5"/>
      <dgm:spPr/>
    </dgm:pt>
    <dgm:pt modelId="{B48A91B1-B603-48B9-9846-11C771CC2522}" type="pres">
      <dgm:prSet presAssocID="{6876CC12-CCF5-4AC8-90A0-81B79E4F7D0D}" presName="node" presStyleLbl="node1" presStyleIdx="4" presStyleCnt="5">
        <dgm:presLayoutVars>
          <dgm:bulletEnabled val="1"/>
        </dgm:presLayoutVars>
      </dgm:prSet>
      <dgm:spPr/>
    </dgm:pt>
  </dgm:ptLst>
  <dgm:cxnLst>
    <dgm:cxn modelId="{2C18B70B-9B44-4714-8AB4-A916C9E17BA8}" type="presOf" srcId="{0FB67828-A430-418F-87A6-228983322EB5}" destId="{F632B84E-94CA-47AF-8D3B-9BFD7055139D}" srcOrd="1" destOrd="0" presId="urn:microsoft.com/office/officeart/2005/8/layout/radial1"/>
    <dgm:cxn modelId="{DC9A8613-4B94-4D27-B591-7F09BC39C3E4}" type="presOf" srcId="{B44155D4-C7CB-4DAE-A2C8-B709B092593F}" destId="{CF7396CC-04B1-4C81-9A79-94B9AF2193E3}" srcOrd="0" destOrd="0" presId="urn:microsoft.com/office/officeart/2005/8/layout/radial1"/>
    <dgm:cxn modelId="{05DAF33E-1317-4E8E-8116-4EF9CBAE4CF2}" type="presOf" srcId="{BA19BB29-CC57-4A1E-85C3-67BE0D350CC2}" destId="{3038E0E6-C52C-459E-8F5A-9F21B4DD561C}" srcOrd="0" destOrd="0" presId="urn:microsoft.com/office/officeart/2005/8/layout/radial1"/>
    <dgm:cxn modelId="{68DBBB61-2F91-49CE-8548-1AB08845BE46}" type="presOf" srcId="{A539C2D2-E32B-4764-A618-5FCC79BA480A}" destId="{6A4EA41A-3E48-4966-8392-83CCE5AB1D0E}" srcOrd="0" destOrd="0" presId="urn:microsoft.com/office/officeart/2005/8/layout/radial1"/>
    <dgm:cxn modelId="{E96F3F42-E3E4-41DB-924A-B7D300716274}" type="presOf" srcId="{B2D051B5-AF8C-4A8B-BE55-FDDB9C6F4173}" destId="{692E0587-4D0B-4B6D-8333-07C7B30B2D0F}" srcOrd="1" destOrd="0" presId="urn:microsoft.com/office/officeart/2005/8/layout/radial1"/>
    <dgm:cxn modelId="{FE695F47-7EDB-425C-8ECF-A5C720711449}" type="presOf" srcId="{E2B6AFBA-6D05-44A7-A78A-4C362E9EBED0}" destId="{F79C52C8-012F-4F83-A2FD-3BAE508B184C}" srcOrd="0" destOrd="0" presId="urn:microsoft.com/office/officeart/2005/8/layout/radial1"/>
    <dgm:cxn modelId="{A68D954B-BE70-41FC-B088-27F447704926}" srcId="{A867D229-3F1D-4850-BCB2-A1DEA012226C}" destId="{A539C2D2-E32B-4764-A618-5FCC79BA480A}" srcOrd="0" destOrd="0" parTransId="{B44155D4-C7CB-4DAE-A2C8-B709B092593F}" sibTransId="{4616425C-188A-40E4-8DE5-E96CFF74804F}"/>
    <dgm:cxn modelId="{0FA03B57-C75A-4D90-B45C-9D85209AFFA8}" type="presOf" srcId="{F3BD58B2-632B-4BFC-806F-3E333F006395}" destId="{BC105D61-0122-4F1B-9C19-959A2CE75A15}" srcOrd="0" destOrd="0" presId="urn:microsoft.com/office/officeart/2005/8/layout/radial1"/>
    <dgm:cxn modelId="{41B6CD79-7C33-4B55-AC4A-CA0F544392E7}" srcId="{A867D229-3F1D-4850-BCB2-A1DEA012226C}" destId="{A26B51C9-F952-4719-91CB-0C3E2F897C43}" srcOrd="1" destOrd="0" parTransId="{0FB67828-A430-418F-87A6-228983322EB5}" sibTransId="{600DC195-F4FE-4D61-AAB6-193299A89C22}"/>
    <dgm:cxn modelId="{2946D47B-01F5-4BD8-980E-4D46E1AF74C8}" srcId="{A867D229-3F1D-4850-BCB2-A1DEA012226C}" destId="{6876CC12-CCF5-4AC8-90A0-81B79E4F7D0D}" srcOrd="4" destOrd="0" parTransId="{D8CE66F8-2CC4-4653-9386-D394F05291C7}" sibTransId="{2703B857-7E73-4E0E-A3A8-CCD15D860904}"/>
    <dgm:cxn modelId="{CA353B87-3124-4372-A890-4AF8F6B0E1D7}" type="presOf" srcId="{A26B51C9-F952-4719-91CB-0C3E2F897C43}" destId="{30AEED7A-6979-4DA0-BD62-1C26C2997233}" srcOrd="0" destOrd="0" presId="urn:microsoft.com/office/officeart/2005/8/layout/radial1"/>
    <dgm:cxn modelId="{2B62258E-5DF2-4B8B-ADC4-D4CCF8314D77}" type="presOf" srcId="{D8CE66F8-2CC4-4653-9386-D394F05291C7}" destId="{A6DA5F5F-1F4C-4897-8CCD-E7675CE338B9}" srcOrd="0" destOrd="0" presId="urn:microsoft.com/office/officeart/2005/8/layout/radial1"/>
    <dgm:cxn modelId="{D515E38E-C7A4-4169-B47E-541FD27DEE0B}" type="presOf" srcId="{B44155D4-C7CB-4DAE-A2C8-B709B092593F}" destId="{A2C41DF4-5711-4C01-AEF2-89DC9B9AA485}" srcOrd="1" destOrd="0" presId="urn:microsoft.com/office/officeart/2005/8/layout/radial1"/>
    <dgm:cxn modelId="{79082799-902B-47FE-AA90-EDD83BA658A5}" type="presOf" srcId="{BA19BB29-CC57-4A1E-85C3-67BE0D350CC2}" destId="{834ABC05-CF84-4BDE-BFE1-E9BA5F4FD060}" srcOrd="1" destOrd="0" presId="urn:microsoft.com/office/officeart/2005/8/layout/radial1"/>
    <dgm:cxn modelId="{43D9BAB2-714D-4260-AC97-C2BA2A74484D}" srcId="{A867D229-3F1D-4850-BCB2-A1DEA012226C}" destId="{974E6D20-F65D-4605-8E00-6CB0A6D3B8D3}" srcOrd="2" destOrd="0" parTransId="{BA19BB29-CC57-4A1E-85C3-67BE0D350CC2}" sibTransId="{9750AE79-7AAD-45F7-83B1-9E8253B7EED9}"/>
    <dgm:cxn modelId="{C5B4D7B4-DCDF-4FCA-8CB1-FC2B404E24D5}" type="presOf" srcId="{974E6D20-F65D-4605-8E00-6CB0A6D3B8D3}" destId="{9E6D4806-26AB-4304-AB10-BA8E4C44BE94}" srcOrd="0" destOrd="0" presId="urn:microsoft.com/office/officeart/2005/8/layout/radial1"/>
    <dgm:cxn modelId="{6F699EB6-D221-4DA2-9C1A-9DD4D267F8B2}" srcId="{A867D229-3F1D-4850-BCB2-A1DEA012226C}" destId="{E2B6AFBA-6D05-44A7-A78A-4C362E9EBED0}" srcOrd="3" destOrd="0" parTransId="{B2D051B5-AF8C-4A8B-BE55-FDDB9C6F4173}" sibTransId="{50EA7676-2F9D-4530-97DE-9965ED9B6CE6}"/>
    <dgm:cxn modelId="{2B2078D0-17F6-4A45-861D-58D0FA71FF7D}" type="presOf" srcId="{0FB67828-A430-418F-87A6-228983322EB5}" destId="{4C14A2BF-3C2F-4DD6-A4FF-F96F77BD2397}" srcOrd="0" destOrd="0" presId="urn:microsoft.com/office/officeart/2005/8/layout/radial1"/>
    <dgm:cxn modelId="{E412D8D5-9C9C-48D5-A600-E9AE90F3DBFA}" type="presOf" srcId="{6876CC12-CCF5-4AC8-90A0-81B79E4F7D0D}" destId="{B48A91B1-B603-48B9-9846-11C771CC2522}" srcOrd="0" destOrd="0" presId="urn:microsoft.com/office/officeart/2005/8/layout/radial1"/>
    <dgm:cxn modelId="{982EF7E7-662F-4025-8258-1947367DD8F2}" srcId="{F3BD58B2-632B-4BFC-806F-3E333F006395}" destId="{A867D229-3F1D-4850-BCB2-A1DEA012226C}" srcOrd="0" destOrd="0" parTransId="{39958A50-7B87-42C3-A90A-D5B9CFD1A437}" sibTransId="{8352A4B1-10C7-494B-B92E-4DC7D75A0460}"/>
    <dgm:cxn modelId="{E2F93FFB-114D-4014-838A-6EC90E067CD7}" type="presOf" srcId="{B2D051B5-AF8C-4A8B-BE55-FDDB9C6F4173}" destId="{E0504188-F17F-48BA-BAB1-8D4EBD80A57E}" srcOrd="0" destOrd="0" presId="urn:microsoft.com/office/officeart/2005/8/layout/radial1"/>
    <dgm:cxn modelId="{D1C8E6FD-CAC1-4710-8E80-33BC730FF19F}" type="presOf" srcId="{A867D229-3F1D-4850-BCB2-A1DEA012226C}" destId="{F284DA75-6B42-4C62-A724-34CE8477613D}" srcOrd="0" destOrd="0" presId="urn:microsoft.com/office/officeart/2005/8/layout/radial1"/>
    <dgm:cxn modelId="{527C16FF-1D47-4889-8FFC-8BA449764D5F}" type="presOf" srcId="{D8CE66F8-2CC4-4653-9386-D394F05291C7}" destId="{90837FE1-CB50-4FF3-BDD3-3774F7F013B9}" srcOrd="1" destOrd="0" presId="urn:microsoft.com/office/officeart/2005/8/layout/radial1"/>
    <dgm:cxn modelId="{E2EC32D2-7208-44D4-90B3-B48B2782868B}" type="presParOf" srcId="{BC105D61-0122-4F1B-9C19-959A2CE75A15}" destId="{F284DA75-6B42-4C62-A724-34CE8477613D}" srcOrd="0" destOrd="0" presId="urn:microsoft.com/office/officeart/2005/8/layout/radial1"/>
    <dgm:cxn modelId="{8219EB8C-AF6F-4C21-9582-3BA65F53C4D1}" type="presParOf" srcId="{BC105D61-0122-4F1B-9C19-959A2CE75A15}" destId="{CF7396CC-04B1-4C81-9A79-94B9AF2193E3}" srcOrd="1" destOrd="0" presId="urn:microsoft.com/office/officeart/2005/8/layout/radial1"/>
    <dgm:cxn modelId="{65CAF0D8-B5DB-45CB-9DEB-DEA63AB8E92D}" type="presParOf" srcId="{CF7396CC-04B1-4C81-9A79-94B9AF2193E3}" destId="{A2C41DF4-5711-4C01-AEF2-89DC9B9AA485}" srcOrd="0" destOrd="0" presId="urn:microsoft.com/office/officeart/2005/8/layout/radial1"/>
    <dgm:cxn modelId="{9205F2AE-E281-4001-A1E3-A9BE1584E707}" type="presParOf" srcId="{BC105D61-0122-4F1B-9C19-959A2CE75A15}" destId="{6A4EA41A-3E48-4966-8392-83CCE5AB1D0E}" srcOrd="2" destOrd="0" presId="urn:microsoft.com/office/officeart/2005/8/layout/radial1"/>
    <dgm:cxn modelId="{9DC84479-55CF-413A-902B-453807EE0B91}" type="presParOf" srcId="{BC105D61-0122-4F1B-9C19-959A2CE75A15}" destId="{4C14A2BF-3C2F-4DD6-A4FF-F96F77BD2397}" srcOrd="3" destOrd="0" presId="urn:microsoft.com/office/officeart/2005/8/layout/radial1"/>
    <dgm:cxn modelId="{A7B44D16-0532-4023-9BDF-5EB2BA4EF027}" type="presParOf" srcId="{4C14A2BF-3C2F-4DD6-A4FF-F96F77BD2397}" destId="{F632B84E-94CA-47AF-8D3B-9BFD7055139D}" srcOrd="0" destOrd="0" presId="urn:microsoft.com/office/officeart/2005/8/layout/radial1"/>
    <dgm:cxn modelId="{5D359510-3B4B-4AD4-BB34-937EBC9CE806}" type="presParOf" srcId="{BC105D61-0122-4F1B-9C19-959A2CE75A15}" destId="{30AEED7A-6979-4DA0-BD62-1C26C2997233}" srcOrd="4" destOrd="0" presId="urn:microsoft.com/office/officeart/2005/8/layout/radial1"/>
    <dgm:cxn modelId="{3C0C2E80-5B78-4296-9BEC-5C7CC1A73D46}" type="presParOf" srcId="{BC105D61-0122-4F1B-9C19-959A2CE75A15}" destId="{3038E0E6-C52C-459E-8F5A-9F21B4DD561C}" srcOrd="5" destOrd="0" presId="urn:microsoft.com/office/officeart/2005/8/layout/radial1"/>
    <dgm:cxn modelId="{40DBBE65-8AEC-414F-8842-88A22DD16933}" type="presParOf" srcId="{3038E0E6-C52C-459E-8F5A-9F21B4DD561C}" destId="{834ABC05-CF84-4BDE-BFE1-E9BA5F4FD060}" srcOrd="0" destOrd="0" presId="urn:microsoft.com/office/officeart/2005/8/layout/radial1"/>
    <dgm:cxn modelId="{F114F3B8-9BD7-45D3-AB5F-AA3BC75E9E57}" type="presParOf" srcId="{BC105D61-0122-4F1B-9C19-959A2CE75A15}" destId="{9E6D4806-26AB-4304-AB10-BA8E4C44BE94}" srcOrd="6" destOrd="0" presId="urn:microsoft.com/office/officeart/2005/8/layout/radial1"/>
    <dgm:cxn modelId="{4A92CD67-6C27-490D-8D34-E8A8D4C58F10}" type="presParOf" srcId="{BC105D61-0122-4F1B-9C19-959A2CE75A15}" destId="{E0504188-F17F-48BA-BAB1-8D4EBD80A57E}" srcOrd="7" destOrd="0" presId="urn:microsoft.com/office/officeart/2005/8/layout/radial1"/>
    <dgm:cxn modelId="{3759D2C7-3319-48C1-A125-0810A426FA40}" type="presParOf" srcId="{E0504188-F17F-48BA-BAB1-8D4EBD80A57E}" destId="{692E0587-4D0B-4B6D-8333-07C7B30B2D0F}" srcOrd="0" destOrd="0" presId="urn:microsoft.com/office/officeart/2005/8/layout/radial1"/>
    <dgm:cxn modelId="{BFA16610-FB5B-4513-9039-2686FD13291F}" type="presParOf" srcId="{BC105D61-0122-4F1B-9C19-959A2CE75A15}" destId="{F79C52C8-012F-4F83-A2FD-3BAE508B184C}" srcOrd="8" destOrd="0" presId="urn:microsoft.com/office/officeart/2005/8/layout/radial1"/>
    <dgm:cxn modelId="{963137FC-F027-4BD5-B249-7AA64BE8842F}" type="presParOf" srcId="{BC105D61-0122-4F1B-9C19-959A2CE75A15}" destId="{A6DA5F5F-1F4C-4897-8CCD-E7675CE338B9}" srcOrd="9" destOrd="0" presId="urn:microsoft.com/office/officeart/2005/8/layout/radial1"/>
    <dgm:cxn modelId="{4530DDFD-350C-4207-BC1E-AE217E17A7B6}" type="presParOf" srcId="{A6DA5F5F-1F4C-4897-8CCD-E7675CE338B9}" destId="{90837FE1-CB50-4FF3-BDD3-3774F7F013B9}" srcOrd="0" destOrd="0" presId="urn:microsoft.com/office/officeart/2005/8/layout/radial1"/>
    <dgm:cxn modelId="{DF684E9E-D62D-43AA-A2AF-85B0D98853C3}" type="presParOf" srcId="{BC105D61-0122-4F1B-9C19-959A2CE75A15}" destId="{B48A91B1-B603-48B9-9846-11C771CC2522}"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503862" cy="4525963"/>
        <a:chOff x="0" y="0"/>
        <a:chExt cx="5503862" cy="4525963"/>
      </a:xfrm>
    </dsp:grpSpPr>
    <dsp:sp modelId="{F284DA75-6B42-4C62-A724-34CE8477613D}">
      <dsp:nvSpPr>
        <dsp:cNvPr id="3" name="椭圆 2"/>
        <dsp:cNvSpPr/>
      </dsp:nvSpPr>
      <dsp:spPr bwMode="white">
        <a:xfrm>
          <a:off x="2076761" y="1755441"/>
          <a:ext cx="1350340" cy="1350340"/>
        </a:xfrm>
        <a:prstGeom prst="ellipse">
          <a:avLst/>
        </a:prstGeom>
        <a:solidFill>
          <a:srgbClr val="72A900"/>
        </a:solidFill>
        <a:ln>
          <a:noFill/>
        </a:ln>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环境污染</a:t>
          </a:r>
          <a:endParaRPr kumimoji="0" lang="zh-CN" altLang="en-US" sz="1600" b="0" i="0" u="none" strike="noStrike" cap="none" normalizeH="0" baseline="0" dirty="0">
            <a:ln>
              <a:noFill/>
            </a:ln>
            <a:solidFill>
              <a:schemeClr val="bg1"/>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2076761" y="1755441"/>
        <a:ext cx="1350340" cy="1350340"/>
      </dsp:txXfrm>
    </dsp:sp>
    <dsp:sp modelId="{CF7396CC-04B1-4C81-9A79-94B9AF2193E3}">
      <dsp:nvSpPr>
        <dsp:cNvPr id="4" name="任意多边形 3"/>
        <dsp:cNvSpPr/>
      </dsp:nvSpPr>
      <dsp:spPr bwMode="white">
        <a:xfrm>
          <a:off x="2549380" y="1530810"/>
          <a:ext cx="405102" cy="44162"/>
        </a:xfrm>
        <a:custGeom>
          <a:avLst/>
          <a:gdLst/>
          <a:ahLst/>
          <a:cxnLst/>
          <a:pathLst>
            <a:path w="638" h="70">
              <a:moveTo>
                <a:pt x="319" y="354"/>
              </a:moveTo>
              <a:lnTo>
                <a:pt x="319" y="-284"/>
              </a:lnTo>
            </a:path>
          </a:pathLst>
        </a:custGeom>
        <a:ln w="19050">
          <a:solidFill>
            <a:srgbClr val="72A900"/>
          </a:solidFill>
        </a:ln>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endParaRPr>
        </a:p>
      </dsp:txBody>
      <dsp:txXfrm>
        <a:off x="2549380" y="1530810"/>
        <a:ext cx="405102" cy="44162"/>
      </dsp:txXfrm>
    </dsp:sp>
    <dsp:sp modelId="{6A4EA41A-3E48-4966-8392-83CCE5AB1D0E}">
      <dsp:nvSpPr>
        <dsp:cNvPr id="5" name="椭圆 4"/>
        <dsp:cNvSpPr/>
      </dsp:nvSpPr>
      <dsp:spPr bwMode="white">
        <a:xfrm>
          <a:off x="2076761" y="0"/>
          <a:ext cx="1350340" cy="1350340"/>
        </a:xfrm>
        <a:prstGeom prst="ellipse">
          <a:avLst/>
        </a:prstGeom>
        <a:solidFill>
          <a:schemeClr val="bg1"/>
        </a:solidFill>
        <a:effectLst>
          <a:outerShdw blurRad="63500" sx="102000" sy="102000" algn="ctr" rotWithShape="0">
            <a:schemeClr val="bg1">
              <a:lumMod val="50000"/>
              <a:alpha val="40000"/>
            </a:schemeClr>
          </a:outerShdw>
        </a:effectLst>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2076761" y="0"/>
        <a:ext cx="1350340" cy="1350340"/>
      </dsp:txXfrm>
    </dsp:sp>
    <dsp:sp modelId="{4C14A2BF-3C2F-4DD6-A4FF-F96F77BD2397}">
      <dsp:nvSpPr>
        <dsp:cNvPr id="6" name="任意多边形 5"/>
        <dsp:cNvSpPr/>
      </dsp:nvSpPr>
      <dsp:spPr bwMode="white">
        <a:xfrm>
          <a:off x="3384142" y="2137300"/>
          <a:ext cx="405102" cy="44162"/>
        </a:xfrm>
        <a:custGeom>
          <a:avLst/>
          <a:gdLst/>
          <a:ahLst/>
          <a:cxnLst/>
          <a:pathLst>
            <a:path w="638" h="70">
              <a:moveTo>
                <a:pt x="16" y="133"/>
              </a:moveTo>
              <a:lnTo>
                <a:pt x="622" y="-64"/>
              </a:lnTo>
            </a:path>
          </a:pathLst>
        </a:custGeom>
        <a:ln w="19050">
          <a:solidFill>
            <a:srgbClr val="72A900"/>
          </a:solidFill>
        </a:ln>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endParaRPr>
        </a:p>
      </dsp:txBody>
      <dsp:txXfrm>
        <a:off x="3384142" y="2137300"/>
        <a:ext cx="405102" cy="44162"/>
      </dsp:txXfrm>
    </dsp:sp>
    <dsp:sp modelId="{30AEED7A-6979-4DA0-BD62-1C26C2997233}">
      <dsp:nvSpPr>
        <dsp:cNvPr id="7" name="椭圆 6"/>
        <dsp:cNvSpPr/>
      </dsp:nvSpPr>
      <dsp:spPr bwMode="white">
        <a:xfrm>
          <a:off x="3746285" y="1212980"/>
          <a:ext cx="1350340" cy="1350340"/>
        </a:xfrm>
        <a:prstGeom prst="ellipse">
          <a:avLst/>
        </a:prstGeom>
        <a:solidFill>
          <a:schemeClr val="bg1"/>
        </a:solidFill>
        <a:effectLst>
          <a:outerShdw blurRad="63500" sx="102000" sy="102000" algn="ctr" rotWithShape="0">
            <a:schemeClr val="bg1">
              <a:lumMod val="50000"/>
              <a:alpha val="40000"/>
            </a:schemeClr>
          </a:outerShdw>
        </a:effectLst>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的阈值</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3746285" y="1212980"/>
        <a:ext cx="1350340" cy="1350340"/>
      </dsp:txXfrm>
    </dsp:sp>
    <dsp:sp modelId="{3038E0E6-C52C-459E-8F5A-9F21B4DD561C}">
      <dsp:nvSpPr>
        <dsp:cNvPr id="8" name="任意多边形 7"/>
        <dsp:cNvSpPr/>
      </dsp:nvSpPr>
      <dsp:spPr bwMode="white">
        <a:xfrm>
          <a:off x="3065291" y="3118621"/>
          <a:ext cx="405102" cy="44162"/>
        </a:xfrm>
        <a:custGeom>
          <a:avLst/>
          <a:gdLst/>
          <a:ahLst/>
          <a:cxnLst/>
          <a:pathLst>
            <a:path w="638" h="70">
              <a:moveTo>
                <a:pt x="131" y="-223"/>
              </a:moveTo>
              <a:lnTo>
                <a:pt x="506" y="293"/>
              </a:lnTo>
            </a:path>
          </a:pathLst>
        </a:custGeom>
        <a:ln w="19050">
          <a:solidFill>
            <a:srgbClr val="72A900"/>
          </a:solidFill>
        </a:ln>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endParaRPr>
        </a:p>
      </dsp:txBody>
      <dsp:txXfrm>
        <a:off x="3065291" y="3118621"/>
        <a:ext cx="405102" cy="44162"/>
      </dsp:txXfrm>
    </dsp:sp>
    <dsp:sp modelId="{9E6D4806-26AB-4304-AB10-BA8E4C44BE94}">
      <dsp:nvSpPr>
        <dsp:cNvPr id="9" name="椭圆 8"/>
        <dsp:cNvSpPr/>
      </dsp:nvSpPr>
      <dsp:spPr bwMode="white">
        <a:xfrm>
          <a:off x="3108584" y="3175623"/>
          <a:ext cx="1350340" cy="1350340"/>
        </a:xfrm>
        <a:prstGeom prst="ellipse">
          <a:avLst/>
        </a:prstGeom>
        <a:solidFill>
          <a:schemeClr val="bg1"/>
        </a:solidFill>
        <a:effectLst>
          <a:outerShdw blurRad="63500" sx="102000" sy="102000" algn="ctr" rotWithShape="0">
            <a:schemeClr val="bg1">
              <a:lumMod val="50000"/>
              <a:alpha val="40000"/>
            </a:schemeClr>
          </a:outerShdw>
        </a:effectLst>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分布性</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3108584" y="3175623"/>
        <a:ext cx="1350340" cy="1350340"/>
      </dsp:txXfrm>
    </dsp:sp>
    <dsp:sp modelId="{E0504188-F17F-48BA-BAB1-8D4EBD80A57E}">
      <dsp:nvSpPr>
        <dsp:cNvPr id="10" name="任意多边形 9"/>
        <dsp:cNvSpPr/>
      </dsp:nvSpPr>
      <dsp:spPr bwMode="white">
        <a:xfrm>
          <a:off x="2033469" y="3118621"/>
          <a:ext cx="405102" cy="44162"/>
        </a:xfrm>
        <a:custGeom>
          <a:avLst/>
          <a:gdLst/>
          <a:ahLst/>
          <a:cxnLst/>
          <a:pathLst>
            <a:path w="638" h="70">
              <a:moveTo>
                <a:pt x="506" y="-223"/>
              </a:moveTo>
              <a:lnTo>
                <a:pt x="131" y="293"/>
              </a:lnTo>
            </a:path>
          </a:pathLst>
        </a:custGeom>
        <a:ln w="19050">
          <a:solidFill>
            <a:srgbClr val="72A900"/>
          </a:solidFill>
        </a:ln>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endParaRPr>
        </a:p>
      </dsp:txBody>
      <dsp:txXfrm>
        <a:off x="2033469" y="3118621"/>
        <a:ext cx="405102" cy="44162"/>
      </dsp:txXfrm>
    </dsp:sp>
    <dsp:sp modelId="{F79C52C8-012F-4F83-A2FD-3BAE508B184C}">
      <dsp:nvSpPr>
        <dsp:cNvPr id="11" name="椭圆 10"/>
        <dsp:cNvSpPr/>
      </dsp:nvSpPr>
      <dsp:spPr bwMode="white">
        <a:xfrm>
          <a:off x="1044939" y="3175623"/>
          <a:ext cx="1350340" cy="1350340"/>
        </a:xfrm>
        <a:prstGeom prst="ellipse">
          <a:avLst/>
        </a:prstGeom>
        <a:solidFill>
          <a:schemeClr val="bg1"/>
        </a:solidFill>
        <a:effectLst>
          <a:outerShdw blurRad="63500" sx="102000" sy="102000" algn="ctr" rotWithShape="0">
            <a:schemeClr val="bg1">
              <a:lumMod val="50000"/>
              <a:alpha val="40000"/>
            </a:schemeClr>
          </a:outerShdw>
        </a:effectLst>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污染因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素的综合 </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效应</a:t>
          </a:r>
          <a:endParaRPr kumimoji="0" lang="zh-CN" altLang="en-US" sz="16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1044939" y="3175623"/>
        <a:ext cx="1350340" cy="1350340"/>
      </dsp:txXfrm>
    </dsp:sp>
    <dsp:sp modelId="{A6DA5F5F-1F4C-4897-8CCD-E7675CE338B9}">
      <dsp:nvSpPr>
        <dsp:cNvPr id="12" name="任意多边形 11"/>
        <dsp:cNvSpPr/>
      </dsp:nvSpPr>
      <dsp:spPr bwMode="white">
        <a:xfrm>
          <a:off x="1714618" y="2137300"/>
          <a:ext cx="405102" cy="44162"/>
        </a:xfrm>
        <a:custGeom>
          <a:avLst/>
          <a:gdLst/>
          <a:ahLst/>
          <a:cxnLst/>
          <a:pathLst>
            <a:path w="638" h="70">
              <a:moveTo>
                <a:pt x="622" y="133"/>
              </a:moveTo>
              <a:lnTo>
                <a:pt x="16" y="-64"/>
              </a:lnTo>
            </a:path>
          </a:pathLst>
        </a:custGeom>
        <a:ln w="19050">
          <a:solidFill>
            <a:srgbClr val="72A900"/>
          </a:solidFill>
        </a:ln>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zh-CN" altLang="en-US">
            <a:solidFill>
              <a:schemeClr val="tx1"/>
            </a:solidFill>
          </a:endParaRPr>
        </a:p>
      </dsp:txBody>
      <dsp:txXfrm>
        <a:off x="1714618" y="2137300"/>
        <a:ext cx="405102" cy="44162"/>
      </dsp:txXfrm>
    </dsp:sp>
    <dsp:sp modelId="{B48A91B1-B603-48B9-9846-11C771CC2522}">
      <dsp:nvSpPr>
        <dsp:cNvPr id="13" name="椭圆 12"/>
        <dsp:cNvSpPr/>
      </dsp:nvSpPr>
      <dsp:spPr bwMode="white">
        <a:xfrm>
          <a:off x="407237" y="1212980"/>
          <a:ext cx="1350340" cy="1350340"/>
        </a:xfrm>
        <a:prstGeom prst="ellipse">
          <a:avLst/>
        </a:prstGeom>
        <a:solidFill>
          <a:schemeClr val="bg1"/>
        </a:solidFill>
        <a:effectLst>
          <a:outerShdw blurRad="63500" sx="102000" sy="102000" algn="ctr" rotWithShape="0">
            <a:schemeClr val="bg1">
              <a:lumMod val="50000"/>
              <a:alpha val="40000"/>
            </a:schemeClr>
          </a:outerShdw>
        </a:effectLst>
      </dsp:spPr>
      <dsp:style>
        <a:lnRef idx="2">
          <a:schemeClr val="lt1"/>
        </a:lnRef>
        <a:fillRef idx="1">
          <a:schemeClr val="accent1"/>
        </a:fillRef>
        <a:effectRef idx="0">
          <a:scrgbClr r="0" g="0" b="0"/>
        </a:effectRef>
        <a:fontRef idx="minor">
          <a:schemeClr val="lt1"/>
        </a:fontRef>
      </dsp:style>
      <dsp:txBody>
        <a:bodyPr lIns="10160" tIns="10160" rIns="10160" bIns="101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环境污 </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染的社 </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0" marR="0" lvl="0" indent="0" algn="ctr" defTabSz="914400" rtl="0" eaLnBrk="1" fontAlgn="base" latinLnBrk="0" hangingPunct="1">
            <a:lnSpc>
              <a:spcPct val="100000"/>
            </a:lnSpc>
            <a:spcBef>
              <a:spcPct val="0"/>
            </a:spcBef>
            <a:spcAft>
              <a:spcPct val="35000"/>
            </a:spcAft>
            <a:buClrTx/>
            <a:buSzTx/>
            <a:buFontTx/>
            <a:buNone/>
          </a:pPr>
          <a:r>
            <a:rPr kumimoji="0" lang="zh-CN" altLang="en-US" sz="1600" b="1"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会评价</a:t>
          </a:r>
          <a:endParaRPr kumimoji="0" lang="zh-CN" altLang="en-US" sz="16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dsp:txBody>
      <dsp:txXfrm>
        <a:off x="407237" y="1212980"/>
        <a:ext cx="1350340" cy="135034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3D8B7234-DE7C-4858-83D4-C44C6171F15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358856-D3F2-4A9B-BA5A-48E558F6789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B7234-DE7C-4858-83D4-C44C6171F15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358856-D3F2-4A9B-BA5A-48E558F67899}" type="slidenum">
              <a:rPr lang="zh-CN" altLang="en-US" smtClean="0"/>
            </a:fld>
            <a:endParaRPr lang="zh-CN" altLang="en-US"/>
          </a:p>
        </p:txBody>
      </p:sp>
      <p:grpSp>
        <p:nvGrpSpPr>
          <p:cNvPr id="7" name="组合 6"/>
          <p:cNvGrpSpPr/>
          <p:nvPr userDrawn="1"/>
        </p:nvGrpSpPr>
        <p:grpSpPr>
          <a:xfrm>
            <a:off x="0" y="126489"/>
            <a:ext cx="12192000" cy="1235049"/>
            <a:chOff x="0" y="126489"/>
            <a:chExt cx="12192000" cy="1235049"/>
          </a:xfrm>
        </p:grpSpPr>
        <p:cxnSp>
          <p:nvCxnSpPr>
            <p:cNvPr id="8" name="直接连接符 7"/>
            <p:cNvCxnSpPr/>
            <p:nvPr/>
          </p:nvCxnSpPr>
          <p:spPr>
            <a:xfrm>
              <a:off x="0" y="658822"/>
              <a:ext cx="12192000" cy="0"/>
            </a:xfrm>
            <a:prstGeom prst="line">
              <a:avLst/>
            </a:prstGeom>
            <a:ln w="38100" cmpd="thickThin">
              <a:solidFill>
                <a:srgbClr val="72A900"/>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12">
              <a:extLst>
                <a:ext uri="{28A0092B-C50C-407E-A947-70E740481C1C}">
                  <a14:useLocalDpi xmlns:a14="http://schemas.microsoft.com/office/drawing/2010/main" val="0"/>
                </a:ext>
              </a:extLst>
            </a:blip>
            <a:srcRect l="1945" r="1945"/>
            <a:stretch>
              <a:fillRect/>
            </a:stretch>
          </p:blipFill>
          <p:spPr>
            <a:xfrm>
              <a:off x="380527" y="126489"/>
              <a:ext cx="1187015" cy="1235049"/>
            </a:xfrm>
            <a:prstGeom prst="rect">
              <a:avLst/>
            </a:prstGeom>
            <a:solidFill>
              <a:schemeClr val="bg1"/>
            </a:solidFill>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png"/><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8.pn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4.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4.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6.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hyperlink" Target="http://www.tukuppt.com/ppt/" TargetMode="Externa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4339" r="6772" b="2"/>
          <a:stretch>
            <a:fillRect/>
          </a:stretch>
        </p:blipFill>
        <p:spPr>
          <a:xfrm>
            <a:off x="0" y="0"/>
            <a:ext cx="12192000" cy="6858000"/>
          </a:xfrm>
          <a:prstGeom prst="rect">
            <a:avLst/>
          </a:prstGeom>
        </p:spPr>
      </p:pic>
      <p:sp>
        <p:nvSpPr>
          <p:cNvPr id="8" name="文本框 7"/>
          <p:cNvSpPr txBox="1"/>
          <p:nvPr/>
        </p:nvSpPr>
        <p:spPr>
          <a:xfrm>
            <a:off x="5395595" y="2251710"/>
            <a:ext cx="6079490" cy="1568450"/>
          </a:xfrm>
          <a:prstGeom prst="rect">
            <a:avLst/>
          </a:prstGeom>
          <a:noFill/>
        </p:spPr>
        <p:txBody>
          <a:bodyPr wrap="square">
            <a:spAutoFit/>
          </a:bodyPr>
          <a:lstStyle/>
          <a:p>
            <a:pPr algn="ctr"/>
            <a:r>
              <a:rPr lang="zh-CN" altLang="en-US" sz="48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通微</a:t>
            </a:r>
            <a:r>
              <a:rPr lang="zh-CN" altLang="en-US" sz="48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智慧</a:t>
            </a:r>
            <a:endParaRPr lang="zh-CN" altLang="en-US" sz="48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a:p>
            <a:pPr algn="ctr"/>
            <a:r>
              <a:rPr lang="zh-CN" altLang="en-US" sz="48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空气质量监测</a:t>
            </a:r>
            <a:r>
              <a:rPr lang="zh-CN" altLang="en-US" sz="48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方案</a:t>
            </a:r>
            <a:endParaRPr lang="zh-CN" altLang="en-US" sz="48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26" name="文本框 25"/>
          <p:cNvSpPr txBox="1"/>
          <p:nvPr/>
        </p:nvSpPr>
        <p:spPr>
          <a:xfrm>
            <a:off x="9421372" y="314213"/>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11111" b="2"/>
          <a:stretch>
            <a:fillRect/>
          </a:stretch>
        </p:blipFill>
        <p:spPr>
          <a:xfrm>
            <a:off x="0" y="0"/>
            <a:ext cx="12192000" cy="6858000"/>
          </a:xfrm>
          <a:prstGeom prst="rect">
            <a:avLst/>
          </a:prstGeom>
        </p:spPr>
      </p:pic>
      <p:sp>
        <p:nvSpPr>
          <p:cNvPr id="3" name="矩形: 圆角 2"/>
          <p:cNvSpPr/>
          <p:nvPr/>
        </p:nvSpPr>
        <p:spPr>
          <a:xfrm>
            <a:off x="391887" y="412730"/>
            <a:ext cx="11451771" cy="6066965"/>
          </a:xfrm>
          <a:prstGeom prst="roundRect">
            <a:avLst>
              <a:gd name="adj" fmla="val 9011"/>
            </a:avLst>
          </a:prstGeom>
          <a:solidFill>
            <a:schemeClr val="bg1"/>
          </a:solidFill>
          <a:ln w="28575">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159502" y="904008"/>
            <a:ext cx="1904689" cy="1015663"/>
          </a:xfrm>
          <a:prstGeom prst="rect">
            <a:avLst/>
          </a:prstGeom>
          <a:noFill/>
        </p:spPr>
        <p:txBody>
          <a:bodyPr wrap="none" rtlCol="0">
            <a:spAutoFit/>
          </a:bodyPr>
          <a:lstStyle/>
          <a:p>
            <a:r>
              <a:rPr lang="zh-CN" altLang="en-US" sz="60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目 录</a:t>
            </a:r>
            <a:endParaRPr lang="zh-CN" altLang="en-US" sz="60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nvGrpSpPr>
          <p:cNvPr id="20" name="组合 19"/>
          <p:cNvGrpSpPr/>
          <p:nvPr/>
        </p:nvGrpSpPr>
        <p:grpSpPr>
          <a:xfrm>
            <a:off x="739848" y="2419468"/>
            <a:ext cx="2232046" cy="3089641"/>
            <a:chOff x="1330174" y="2419470"/>
            <a:chExt cx="2232046" cy="3089641"/>
          </a:xfrm>
        </p:grpSpPr>
        <p:grpSp>
          <p:nvGrpSpPr>
            <p:cNvPr id="15" name="组合 14"/>
            <p:cNvGrpSpPr/>
            <p:nvPr/>
          </p:nvGrpSpPr>
          <p:grpSpPr>
            <a:xfrm>
              <a:off x="1330174" y="2419470"/>
              <a:ext cx="2232046" cy="3089641"/>
              <a:chOff x="1330174" y="2419470"/>
              <a:chExt cx="2232046" cy="3089641"/>
            </a:xfrm>
          </p:grpSpPr>
          <p:sp>
            <p:nvSpPr>
              <p:cNvPr id="9" name="矩形: 圆角 8"/>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2006035" y="2633869"/>
                <a:ext cx="880323" cy="876063"/>
                <a:chOff x="1999185" y="2741780"/>
                <a:chExt cx="880323" cy="876063"/>
              </a:xfrm>
            </p:grpSpPr>
            <p:grpSp>
              <p:nvGrpSpPr>
                <p:cNvPr id="12" name="组合 11"/>
                <p:cNvGrpSpPr/>
                <p:nvPr/>
              </p:nvGrpSpPr>
              <p:grpSpPr>
                <a:xfrm>
                  <a:off x="1999185" y="2741780"/>
                  <a:ext cx="880323" cy="876063"/>
                  <a:chOff x="1999185" y="2753139"/>
                  <a:chExt cx="880323" cy="876063"/>
                </a:xfrm>
              </p:grpSpPr>
              <p:sp>
                <p:nvSpPr>
                  <p:cNvPr id="10" name="椭圆 9"/>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2083997" y="2856644"/>
                  <a:ext cx="739305"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01</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17" name="文本框 16"/>
            <p:cNvSpPr txBox="1"/>
            <p:nvPr/>
          </p:nvSpPr>
          <p:spPr>
            <a:xfrm>
              <a:off x="1440318" y="3793907"/>
              <a:ext cx="2040361" cy="986937"/>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什么</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是环境监测</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19" name="直接连接符 18"/>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3603318" y="2419468"/>
            <a:ext cx="2232046" cy="3089641"/>
            <a:chOff x="1330174" y="2419470"/>
            <a:chExt cx="2232046" cy="3089641"/>
          </a:xfrm>
        </p:grpSpPr>
        <p:grpSp>
          <p:nvGrpSpPr>
            <p:cNvPr id="22" name="组合 21"/>
            <p:cNvGrpSpPr/>
            <p:nvPr/>
          </p:nvGrpSpPr>
          <p:grpSpPr>
            <a:xfrm>
              <a:off x="1330174" y="2419470"/>
              <a:ext cx="2232046" cy="3089641"/>
              <a:chOff x="1330174" y="2419470"/>
              <a:chExt cx="2232046" cy="3089641"/>
            </a:xfrm>
          </p:grpSpPr>
          <p:sp>
            <p:nvSpPr>
              <p:cNvPr id="25" name="矩形: 圆角 24"/>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006035" y="2633869"/>
                <a:ext cx="880323" cy="876063"/>
                <a:chOff x="1999185" y="2741780"/>
                <a:chExt cx="880323" cy="876063"/>
              </a:xfrm>
            </p:grpSpPr>
            <p:grpSp>
              <p:nvGrpSpPr>
                <p:cNvPr id="27" name="组合 26"/>
                <p:cNvGrpSpPr/>
                <p:nvPr/>
              </p:nvGrpSpPr>
              <p:grpSpPr>
                <a:xfrm>
                  <a:off x="1999185" y="2741780"/>
                  <a:ext cx="880323" cy="876063"/>
                  <a:chOff x="1999185" y="2753139"/>
                  <a:chExt cx="880323" cy="876063"/>
                </a:xfrm>
              </p:grpSpPr>
              <p:sp>
                <p:nvSpPr>
                  <p:cNvPr id="29" name="椭圆 28"/>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p:cNvSpPr txBox="1"/>
                <p:nvPr/>
              </p:nvSpPr>
              <p:spPr>
                <a:xfrm>
                  <a:off x="2069692" y="2856645"/>
                  <a:ext cx="739305"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02</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23" name="文本框 22"/>
            <p:cNvSpPr txBox="1"/>
            <p:nvPr/>
          </p:nvSpPr>
          <p:spPr>
            <a:xfrm>
              <a:off x="1440318" y="3793907"/>
              <a:ext cx="2040361" cy="986937"/>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环境监测的</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目的与分类</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24" name="直接连接符 23"/>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463115" y="2419468"/>
            <a:ext cx="2232046" cy="3089641"/>
            <a:chOff x="1330174" y="2419470"/>
            <a:chExt cx="2232046" cy="3089641"/>
          </a:xfrm>
        </p:grpSpPr>
        <p:grpSp>
          <p:nvGrpSpPr>
            <p:cNvPr id="32" name="组合 31"/>
            <p:cNvGrpSpPr/>
            <p:nvPr/>
          </p:nvGrpSpPr>
          <p:grpSpPr>
            <a:xfrm>
              <a:off x="1330174" y="2419470"/>
              <a:ext cx="2232046" cy="3089641"/>
              <a:chOff x="1330174" y="2419470"/>
              <a:chExt cx="2232046" cy="3089641"/>
            </a:xfrm>
          </p:grpSpPr>
          <p:sp>
            <p:nvSpPr>
              <p:cNvPr id="35" name="矩形: 圆角 34"/>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2006035" y="2633869"/>
                <a:ext cx="880323" cy="876063"/>
                <a:chOff x="1999185" y="2741780"/>
                <a:chExt cx="880323" cy="876063"/>
              </a:xfrm>
            </p:grpSpPr>
            <p:grpSp>
              <p:nvGrpSpPr>
                <p:cNvPr id="37" name="组合 36"/>
                <p:cNvGrpSpPr/>
                <p:nvPr/>
              </p:nvGrpSpPr>
              <p:grpSpPr>
                <a:xfrm>
                  <a:off x="1999185" y="2741780"/>
                  <a:ext cx="880323" cy="876063"/>
                  <a:chOff x="1999185" y="2753139"/>
                  <a:chExt cx="880323" cy="876063"/>
                </a:xfrm>
              </p:grpSpPr>
              <p:sp>
                <p:nvSpPr>
                  <p:cNvPr id="39" name="椭圆 38"/>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2069692" y="2856644"/>
                  <a:ext cx="739305"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03</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33" name="文本框 32"/>
            <p:cNvSpPr txBox="1"/>
            <p:nvPr/>
          </p:nvSpPr>
          <p:spPr>
            <a:xfrm>
              <a:off x="1484081" y="3587839"/>
              <a:ext cx="1924226" cy="1448602"/>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特点和监测</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技术概述</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34" name="直接连接符 33"/>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9322912" y="2419468"/>
            <a:ext cx="2232046" cy="3089641"/>
            <a:chOff x="1330174" y="2419470"/>
            <a:chExt cx="2232046" cy="3089641"/>
          </a:xfrm>
        </p:grpSpPr>
        <p:grpSp>
          <p:nvGrpSpPr>
            <p:cNvPr id="42" name="组合 41"/>
            <p:cNvGrpSpPr/>
            <p:nvPr/>
          </p:nvGrpSpPr>
          <p:grpSpPr>
            <a:xfrm>
              <a:off x="1330174" y="2419470"/>
              <a:ext cx="2232046" cy="3089641"/>
              <a:chOff x="1330174" y="2419470"/>
              <a:chExt cx="2232046" cy="3089641"/>
            </a:xfrm>
          </p:grpSpPr>
          <p:sp>
            <p:nvSpPr>
              <p:cNvPr id="45" name="矩形: 圆角 44"/>
              <p:cNvSpPr/>
              <p:nvPr/>
            </p:nvSpPr>
            <p:spPr>
              <a:xfrm>
                <a:off x="1330174" y="2419470"/>
                <a:ext cx="2232046" cy="3089641"/>
              </a:xfrm>
              <a:prstGeom prst="roundRect">
                <a:avLst/>
              </a:prstGeom>
              <a:solidFill>
                <a:schemeClr val="bg1"/>
              </a:solidFill>
              <a:ln>
                <a:noFill/>
              </a:ln>
              <a:effectLst>
                <a:outerShdw blurRad="63500" sx="102000" sy="102000" algn="ct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2006035" y="2633869"/>
                <a:ext cx="928434" cy="876063"/>
                <a:chOff x="1999185" y="2741780"/>
                <a:chExt cx="928434" cy="876063"/>
              </a:xfrm>
            </p:grpSpPr>
            <p:grpSp>
              <p:nvGrpSpPr>
                <p:cNvPr id="47" name="组合 46"/>
                <p:cNvGrpSpPr/>
                <p:nvPr/>
              </p:nvGrpSpPr>
              <p:grpSpPr>
                <a:xfrm>
                  <a:off x="1999185" y="2741780"/>
                  <a:ext cx="880323" cy="876063"/>
                  <a:chOff x="1999185" y="2753139"/>
                  <a:chExt cx="880323" cy="876063"/>
                </a:xfrm>
              </p:grpSpPr>
              <p:sp>
                <p:nvSpPr>
                  <p:cNvPr id="49" name="椭圆 48"/>
                  <p:cNvSpPr/>
                  <p:nvPr/>
                </p:nvSpPr>
                <p:spPr>
                  <a:xfrm>
                    <a:off x="1999185" y="2753139"/>
                    <a:ext cx="880323" cy="8760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2062841" y="2816854"/>
                    <a:ext cx="753009" cy="748631"/>
                  </a:xfrm>
                  <a:prstGeom prst="ellipse">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p:cNvSpPr txBox="1"/>
                <p:nvPr/>
              </p:nvSpPr>
              <p:spPr>
                <a:xfrm>
                  <a:off x="2069692" y="2856644"/>
                  <a:ext cx="857927"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04 </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sp>
          <p:nvSpPr>
            <p:cNvPr id="43" name="文本框 42"/>
            <p:cNvSpPr txBox="1"/>
            <p:nvPr/>
          </p:nvSpPr>
          <p:spPr>
            <a:xfrm>
              <a:off x="1484082" y="4010550"/>
              <a:ext cx="1924226" cy="525272"/>
            </a:xfrm>
            <a:prstGeom prst="rect">
              <a:avLst/>
            </a:prstGeom>
            <a:noFill/>
          </p:spPr>
          <p:txBody>
            <a:bodyPr wrap="square">
              <a:spAutoFit/>
            </a:bodyPr>
            <a:lstStyle/>
            <a:p>
              <a:pPr algn="ctr">
                <a:lnSpc>
                  <a:spcPct val="125000"/>
                </a:lnSpc>
              </a:pPr>
              <a:r>
                <a:rPr lang="zh-CN" altLang="en-US"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环境标准</a:t>
              </a:r>
              <a:endParaRPr lang="en-US" altLang="zh-CN" sz="2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44" name="直接连接符 43"/>
            <p:cNvCxnSpPr/>
            <p:nvPr/>
          </p:nvCxnSpPr>
          <p:spPr>
            <a:xfrm>
              <a:off x="1726569" y="5151309"/>
              <a:ext cx="1448273" cy="0"/>
            </a:xfrm>
            <a:prstGeom prst="line">
              <a:avLst/>
            </a:prstGeom>
            <a:ln w="38100" cmpd="thinThick">
              <a:solidFill>
                <a:srgbClr val="72A900"/>
              </a:solidFill>
            </a:ln>
          </p:spPr>
          <p:style>
            <a:lnRef idx="1">
              <a:schemeClr val="accent1"/>
            </a:lnRef>
            <a:fillRef idx="0">
              <a:schemeClr val="accent1"/>
            </a:fillRef>
            <a:effectRef idx="0">
              <a:schemeClr val="accent1"/>
            </a:effectRef>
            <a:fontRef idx="minor">
              <a:schemeClr val="tx1"/>
            </a:fontRef>
          </p:style>
        </p:cxnSp>
      </p:grpSp>
      <p:pic>
        <p:nvPicPr>
          <p:cNvPr id="4" name="图片 3" descr="logo-g"/>
          <p:cNvPicPr>
            <a:picLocks noChangeAspect="1"/>
          </p:cNvPicPr>
          <p:nvPr/>
        </p:nvPicPr>
        <p:blipFill>
          <a:blip r:embed="rId2"/>
          <a:stretch>
            <a:fillRect/>
          </a:stretch>
        </p:blipFill>
        <p:spPr>
          <a:xfrm>
            <a:off x="10507345" y="710565"/>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4339" r="6772" b="2"/>
          <a:stretch>
            <a:fillRect/>
          </a:stretch>
        </p:blipFill>
        <p:spPr>
          <a:xfrm flipH="1">
            <a:off x="0" y="0"/>
            <a:ext cx="12192000" cy="6858000"/>
          </a:xfrm>
          <a:prstGeom prst="rect">
            <a:avLst/>
          </a:prstGeom>
        </p:spPr>
      </p:pic>
      <p:grpSp>
        <p:nvGrpSpPr>
          <p:cNvPr id="56" name="组合 55"/>
          <p:cNvGrpSpPr/>
          <p:nvPr/>
        </p:nvGrpSpPr>
        <p:grpSpPr>
          <a:xfrm>
            <a:off x="617911" y="1442882"/>
            <a:ext cx="6207699" cy="3232683"/>
            <a:chOff x="617911" y="1596228"/>
            <a:chExt cx="6207699" cy="3232683"/>
          </a:xfrm>
        </p:grpSpPr>
        <p:sp>
          <p:nvSpPr>
            <p:cNvPr id="3" name="文本框 2"/>
            <p:cNvSpPr txBox="1"/>
            <p:nvPr/>
          </p:nvSpPr>
          <p:spPr>
            <a:xfrm>
              <a:off x="669761" y="1596228"/>
              <a:ext cx="2190023" cy="2678685"/>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01</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p:cNvSpPr txBox="1"/>
            <p:nvPr/>
          </p:nvSpPr>
          <p:spPr>
            <a:xfrm>
              <a:off x="617911" y="3720915"/>
              <a:ext cx="6207699" cy="1107996"/>
            </a:xfrm>
            <a:prstGeom prst="rect">
              <a:avLst/>
            </a:prstGeom>
            <a:noFill/>
          </p:spPr>
          <p:txBody>
            <a:bodyPr wrap="square">
              <a:spAutoFit/>
            </a:bodyPr>
            <a:lstStyle/>
            <a:p>
              <a:r>
                <a:rPr lang="zh-CN" altLang="en-US" sz="66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什么是环境监测 </a:t>
              </a:r>
              <a:endParaRPr lang="zh-CN" altLang="en-US" sz="66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5" name="矩形 54"/>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p:cNvSpPr txBox="1"/>
          <p:nvPr/>
        </p:nvSpPr>
        <p:spPr>
          <a:xfrm>
            <a:off x="666606" y="4603496"/>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rcRect t="15373" b="15373"/>
          <a:stretch>
            <a:fillRect/>
          </a:stretch>
        </p:blipFill>
        <p:spPr>
          <a:xfrm>
            <a:off x="7789186" y="2350005"/>
            <a:ext cx="3551716" cy="2744508"/>
          </a:xfrm>
          <a:prstGeom prst="rect">
            <a:avLst/>
          </a:prstGeom>
        </p:spPr>
      </p:pic>
      <p:grpSp>
        <p:nvGrpSpPr>
          <p:cNvPr id="21" name="组合 20"/>
          <p:cNvGrpSpPr/>
          <p:nvPr/>
        </p:nvGrpSpPr>
        <p:grpSpPr>
          <a:xfrm>
            <a:off x="984181" y="1780353"/>
            <a:ext cx="6206069" cy="3652978"/>
            <a:chOff x="984181" y="1780353"/>
            <a:chExt cx="6206069" cy="3652978"/>
          </a:xfrm>
        </p:grpSpPr>
        <p:grpSp>
          <p:nvGrpSpPr>
            <p:cNvPr id="19" name="组合 18"/>
            <p:cNvGrpSpPr/>
            <p:nvPr/>
          </p:nvGrpSpPr>
          <p:grpSpPr>
            <a:xfrm>
              <a:off x="984181" y="2011186"/>
              <a:ext cx="6206069" cy="3422145"/>
              <a:chOff x="972822" y="1893871"/>
              <a:chExt cx="6206069" cy="3422145"/>
            </a:xfrm>
          </p:grpSpPr>
          <p:sp>
            <p:nvSpPr>
              <p:cNvPr id="11" name="矩形: 圆角 10"/>
              <p:cNvSpPr/>
              <p:nvPr/>
            </p:nvSpPr>
            <p:spPr>
              <a:xfrm>
                <a:off x="1289246" y="1893871"/>
                <a:ext cx="5889645" cy="342214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972823" y="2375142"/>
                <a:ext cx="6071152" cy="708464"/>
                <a:chOff x="975355" y="2276436"/>
                <a:chExt cx="6071152" cy="708464"/>
              </a:xfrm>
            </p:grpSpPr>
            <p:sp>
              <p:nvSpPr>
                <p:cNvPr id="6" name="文本框 5"/>
                <p:cNvSpPr txBox="1"/>
                <p:nvPr/>
              </p:nvSpPr>
              <p:spPr>
                <a:xfrm>
                  <a:off x="1809640" y="2276436"/>
                  <a:ext cx="5236867" cy="708464"/>
                </a:xfrm>
                <a:prstGeom prst="rect">
                  <a:avLst/>
                </a:prstGeom>
                <a:noFill/>
              </p:spPr>
              <p:txBody>
                <a:bodyPr wrap="square">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是在调查研究的基础上，监视检测代表环境质量的各种数据的全过程。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r="90019" b="82332"/>
                <a:stretch>
                  <a:fillRect/>
                </a:stretch>
              </p:blipFill>
              <p:spPr>
                <a:xfrm>
                  <a:off x="975355" y="2326638"/>
                  <a:ext cx="632845" cy="608060"/>
                </a:xfrm>
                <a:prstGeom prst="rect">
                  <a:avLst/>
                </a:prstGeom>
                <a:solidFill>
                  <a:schemeClr val="bg1"/>
                </a:solidFill>
              </p:spPr>
            </p:pic>
          </p:grpSp>
          <p:grpSp>
            <p:nvGrpSpPr>
              <p:cNvPr id="18" name="组合 17"/>
              <p:cNvGrpSpPr/>
              <p:nvPr/>
            </p:nvGrpSpPr>
            <p:grpSpPr>
              <a:xfrm>
                <a:off x="972822" y="3589967"/>
                <a:ext cx="5959898" cy="1277437"/>
                <a:chOff x="988567" y="3825659"/>
                <a:chExt cx="5959898" cy="1277437"/>
              </a:xfrm>
            </p:grpSpPr>
            <p:sp>
              <p:nvSpPr>
                <p:cNvPr id="5" name="Text Box 7"/>
                <p:cNvSpPr txBox="1">
                  <a:spLocks noChangeArrowheads="1"/>
                </p:cNvSpPr>
                <p:nvPr/>
              </p:nvSpPr>
              <p:spPr bwMode="auto">
                <a:xfrm>
                  <a:off x="1912038" y="3840635"/>
                  <a:ext cx="5036427" cy="1262461"/>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是环境科学的重要学科</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是环境保护工作的基础，是贯彻执行环境保护法规的依据，是污染治理、 环境科研、设计规划、环境管理不可缺少的重要手段，也是环境质量评价以及企业组织质量管理的组成部分。</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15" name="图片 14"/>
                <p:cNvPicPr>
                  <a:picLocks noChangeAspect="1"/>
                </p:cNvPicPr>
                <p:nvPr/>
              </p:nvPicPr>
              <p:blipFill rotWithShape="1">
                <a:blip r:embed="rId2">
                  <a:extLst>
                    <a:ext uri="{28A0092B-C50C-407E-A947-70E740481C1C}">
                      <a14:useLocalDpi xmlns:a14="http://schemas.microsoft.com/office/drawing/2010/main" val="0"/>
                    </a:ext>
                  </a:extLst>
                </a:blip>
                <a:srcRect t="27644" r="90019" b="53579"/>
                <a:stretch>
                  <a:fillRect/>
                </a:stretch>
              </p:blipFill>
              <p:spPr>
                <a:xfrm>
                  <a:off x="988567" y="3825659"/>
                  <a:ext cx="632846" cy="646206"/>
                </a:xfrm>
                <a:prstGeom prst="rect">
                  <a:avLst/>
                </a:prstGeom>
                <a:solidFill>
                  <a:schemeClr val="bg1"/>
                </a:solidFill>
              </p:spPr>
            </p:pic>
          </p:grpSp>
        </p:grpSp>
        <p:sp>
          <p:nvSpPr>
            <p:cNvPr id="20" name="文本框 19"/>
            <p:cNvSpPr txBox="1"/>
            <p:nvPr/>
          </p:nvSpPr>
          <p:spPr>
            <a:xfrm>
              <a:off x="3547159" y="1780353"/>
              <a:ext cx="1396536" cy="461665"/>
            </a:xfrm>
            <a:prstGeom prst="rect">
              <a:avLst/>
            </a:prstGeom>
            <a:solidFill>
              <a:schemeClr val="bg1"/>
            </a:solidFill>
          </p:spPr>
          <p:txBody>
            <a:bodyPr wrap="none" rtlCol="0">
              <a:spAutoFit/>
            </a:bodyPr>
            <a:lstStyle/>
            <a:p>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3"/>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667303" y="1361538"/>
            <a:ext cx="4857394" cy="799678"/>
            <a:chOff x="887423" y="1428313"/>
            <a:chExt cx="4857394" cy="799678"/>
          </a:xfrm>
        </p:grpSpPr>
        <p:sp>
          <p:nvSpPr>
            <p:cNvPr id="6" name="文本框 5"/>
            <p:cNvSpPr txBox="1"/>
            <p:nvPr/>
          </p:nvSpPr>
          <p:spPr>
            <a:xfrm>
              <a:off x="1833060" y="1428313"/>
              <a:ext cx="2966120" cy="461665"/>
            </a:xfrm>
            <a:prstGeom prst="rect">
              <a:avLst/>
            </a:prstGeom>
            <a:noFill/>
          </p:spPr>
          <p:txBody>
            <a:bodyPr wrap="square">
              <a:spAutoFit/>
            </a:body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环境监测的主要内容 </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8" name="文本框 7"/>
            <p:cNvSpPr txBox="1"/>
            <p:nvPr/>
          </p:nvSpPr>
          <p:spPr>
            <a:xfrm>
              <a:off x="887423" y="1858659"/>
              <a:ext cx="4857394" cy="369332"/>
            </a:xfrm>
            <a:prstGeom prst="rect">
              <a:avLst/>
            </a:prstGeom>
            <a:noFill/>
          </p:spPr>
          <p:txBody>
            <a:bodyPr wrap="square">
              <a:spAutoFit/>
            </a:bodyPr>
            <a:lstStyle/>
            <a:p>
              <a:pPr algn="ct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(Content of Environmental Monitoring)</a:t>
              </a:r>
              <a:endPar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0" name="组合 19"/>
          <p:cNvGrpSpPr/>
          <p:nvPr/>
        </p:nvGrpSpPr>
        <p:grpSpPr>
          <a:xfrm>
            <a:off x="2394671" y="2593925"/>
            <a:ext cx="7353431" cy="1418029"/>
            <a:chOff x="2267647" y="2415634"/>
            <a:chExt cx="7353431" cy="1418029"/>
          </a:xfrm>
        </p:grpSpPr>
        <p:sp>
          <p:nvSpPr>
            <p:cNvPr id="14" name="矩形: 圆角 13"/>
            <p:cNvSpPr/>
            <p:nvPr/>
          </p:nvSpPr>
          <p:spPr>
            <a:xfrm>
              <a:off x="2521699" y="2907906"/>
              <a:ext cx="7099379" cy="925757"/>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106689" y="3178135"/>
              <a:ext cx="4161000" cy="385298"/>
            </a:xfrm>
            <a:prstGeom prst="rect">
              <a:avLst/>
            </a:prstGeom>
            <a:noFill/>
          </p:spPr>
          <p:txBody>
            <a:bodyPr wrap="square">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污染源监测</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(pollutant source monitoring)</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t="84169" r="90019" b="305"/>
            <a:stretch>
              <a:fillRect/>
            </a:stretch>
          </p:blipFill>
          <p:spPr>
            <a:xfrm>
              <a:off x="2267647" y="2415634"/>
              <a:ext cx="839042" cy="708464"/>
            </a:xfrm>
            <a:prstGeom prst="rect">
              <a:avLst/>
            </a:prstGeom>
          </p:spPr>
        </p:pic>
      </p:grpSp>
      <p:grpSp>
        <p:nvGrpSpPr>
          <p:cNvPr id="21" name="组合 20"/>
          <p:cNvGrpSpPr/>
          <p:nvPr/>
        </p:nvGrpSpPr>
        <p:grpSpPr>
          <a:xfrm>
            <a:off x="2394671" y="4373671"/>
            <a:ext cx="7353430" cy="1356092"/>
            <a:chOff x="2267647" y="3871889"/>
            <a:chExt cx="7353430" cy="1356092"/>
          </a:xfrm>
        </p:grpSpPr>
        <p:sp>
          <p:nvSpPr>
            <p:cNvPr id="15" name="矩形: 圆角 14"/>
            <p:cNvSpPr/>
            <p:nvPr/>
          </p:nvSpPr>
          <p:spPr>
            <a:xfrm>
              <a:off x="2521698" y="4302224"/>
              <a:ext cx="7099379" cy="925757"/>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106689" y="4410870"/>
              <a:ext cx="6309565" cy="708464"/>
            </a:xfrm>
            <a:prstGeom prst="rect">
              <a:avLst/>
            </a:prstGeom>
            <a:noFill/>
          </p:spPr>
          <p:txBody>
            <a:bodyPr wrap="square">
              <a:spAutoFit/>
            </a:bodyPr>
            <a:lstStyle/>
            <a:p>
              <a:pPr>
                <a:lnSpc>
                  <a:spcPct val="150000"/>
                </a:lnSpc>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(environmental monitoring)</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；是对环境污染物质以及由于环境污染而造成的污染现状进行分析、监视，明确污染趋势、数值和污染的实际状态。</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l="90785" t="84473"/>
            <a:stretch>
              <a:fillRect/>
            </a:stretch>
          </p:blipFill>
          <p:spPr>
            <a:xfrm>
              <a:off x="2267647" y="3871889"/>
              <a:ext cx="774673" cy="708464"/>
            </a:xfrm>
            <a:prstGeom prst="rect">
              <a:avLst/>
            </a:prstGeom>
          </p:spPr>
        </p:pic>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000" fill="hold"/>
                                        <p:tgtEl>
                                          <p:spTgt spid="21"/>
                                        </p:tgtEl>
                                        <p:attrNameLst>
                                          <p:attrName>ppt_w</p:attrName>
                                        </p:attrNameLst>
                                      </p:cBhvr>
                                      <p:tavLst>
                                        <p:tav tm="0">
                                          <p:val>
                                            <p:fltVal val="0"/>
                                          </p:val>
                                        </p:tav>
                                        <p:tav tm="100000">
                                          <p:val>
                                            <p:strVal val="#ppt_w"/>
                                          </p:val>
                                        </p:tav>
                                      </p:tavLst>
                                    </p:anim>
                                    <p:anim calcmode="lin" valueType="num">
                                      <p:cBhvr>
                                        <p:cTn id="16" dur="1000" fill="hold"/>
                                        <p:tgtEl>
                                          <p:spTgt spid="21"/>
                                        </p:tgtEl>
                                        <p:attrNameLst>
                                          <p:attrName>ppt_h</p:attrName>
                                        </p:attrNameLst>
                                      </p:cBhvr>
                                      <p:tavLst>
                                        <p:tav tm="0">
                                          <p:val>
                                            <p:fltVal val="0"/>
                                          </p:val>
                                        </p:tav>
                                        <p:tav tm="100000">
                                          <p:val>
                                            <p:strVal val="#ppt_h"/>
                                          </p:val>
                                        </p:tav>
                                      </p:tavLst>
                                    </p:anim>
                                    <p:anim calcmode="lin" valueType="num">
                                      <p:cBhvr>
                                        <p:cTn id="17" dur="1000" fill="hold"/>
                                        <p:tgtEl>
                                          <p:spTgt spid="21"/>
                                        </p:tgtEl>
                                        <p:attrNameLst>
                                          <p:attrName>style.rotation</p:attrName>
                                        </p:attrNameLst>
                                      </p:cBhvr>
                                      <p:tavLst>
                                        <p:tav tm="0">
                                          <p:val>
                                            <p:fltVal val="90"/>
                                          </p:val>
                                        </p:tav>
                                        <p:tav tm="100000">
                                          <p:val>
                                            <p:fltVal val="0"/>
                                          </p:val>
                                        </p:tav>
                                      </p:tavLst>
                                    </p:anim>
                                    <p:animEffect transition="in" filter="fade">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4554072" y="1091072"/>
            <a:ext cx="3570208" cy="461665"/>
          </a:xfrm>
          <a:prstGeom prst="rect">
            <a:avLst/>
          </a:prstGeom>
          <a:noFill/>
          <a:ln>
            <a:noFill/>
          </a:ln>
          <a:extLst>
            <a:ext uri="{909E8E84-426E-40DD-AFC4-6F175D3DCCD1}">
              <a14:hiddenFill xmlns:a14="http://schemas.microsoft.com/office/drawing/2010/main">
                <a:solidFill>
                  <a:srgbClr val="F4EFFE"/>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环境监测工作的一般顺序</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60" name="组合 59"/>
          <p:cNvGrpSpPr/>
          <p:nvPr/>
        </p:nvGrpSpPr>
        <p:grpSpPr>
          <a:xfrm>
            <a:off x="1770016" y="1816833"/>
            <a:ext cx="9138320" cy="3941575"/>
            <a:chOff x="1770016" y="1984987"/>
            <a:chExt cx="9138320" cy="3941575"/>
          </a:xfrm>
        </p:grpSpPr>
        <p:grpSp>
          <p:nvGrpSpPr>
            <p:cNvPr id="57" name="组合 56"/>
            <p:cNvGrpSpPr/>
            <p:nvPr/>
          </p:nvGrpSpPr>
          <p:grpSpPr>
            <a:xfrm>
              <a:off x="1770016" y="1984987"/>
              <a:ext cx="9138320" cy="3941575"/>
              <a:chOff x="1758657" y="2257603"/>
              <a:chExt cx="9138320" cy="3941575"/>
            </a:xfrm>
          </p:grpSpPr>
          <p:sp>
            <p:nvSpPr>
              <p:cNvPr id="56" name="矩形: 圆角 55"/>
              <p:cNvSpPr/>
              <p:nvPr/>
            </p:nvSpPr>
            <p:spPr>
              <a:xfrm>
                <a:off x="1758657" y="2257603"/>
                <a:ext cx="9138320" cy="394157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2352716" y="2588244"/>
                <a:ext cx="7950201" cy="3280292"/>
                <a:chOff x="2304577" y="1921281"/>
                <a:chExt cx="7950201" cy="3280292"/>
              </a:xfrm>
            </p:grpSpPr>
            <p:cxnSp>
              <p:nvCxnSpPr>
                <p:cNvPr id="48" name="直接连接符 47"/>
                <p:cNvCxnSpPr>
                  <a:stCxn id="13" idx="2"/>
                  <a:endCxn id="18" idx="0"/>
                </p:cNvCxnSpPr>
                <p:nvPr/>
              </p:nvCxnSpPr>
              <p:spPr>
                <a:xfrm flipH="1">
                  <a:off x="6949400" y="3169717"/>
                  <a:ext cx="2" cy="87089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959021" y="2998550"/>
                  <a:ext cx="6737592"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997908" y="4756282"/>
                  <a:ext cx="2013105" cy="44529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是否符合要求？</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7" name="矩形 16"/>
                <p:cNvSpPr/>
                <p:nvPr/>
              </p:nvSpPr>
              <p:spPr>
                <a:xfrm>
                  <a:off x="6394763" y="3434616"/>
                  <a:ext cx="1109273" cy="339859"/>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方法</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矩形 17"/>
                <p:cNvSpPr/>
                <p:nvPr/>
              </p:nvSpPr>
              <p:spPr>
                <a:xfrm>
                  <a:off x="6394763" y="4040609"/>
                  <a:ext cx="1109273" cy="33986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质量控制</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41" name="组合 40"/>
                <p:cNvGrpSpPr/>
                <p:nvPr/>
              </p:nvGrpSpPr>
              <p:grpSpPr>
                <a:xfrm>
                  <a:off x="2304577" y="1921281"/>
                  <a:ext cx="7950201" cy="1256796"/>
                  <a:chOff x="2304576" y="1921281"/>
                  <a:chExt cx="7950201" cy="1256796"/>
                </a:xfrm>
              </p:grpSpPr>
              <p:sp>
                <p:nvSpPr>
                  <p:cNvPr id="9" name="矩形 8"/>
                  <p:cNvSpPr/>
                  <p:nvPr/>
                </p:nvSpPr>
                <p:spPr>
                  <a:xfrm>
                    <a:off x="5407823" y="1921281"/>
                    <a:ext cx="1743709" cy="396400"/>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质量保证</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19" name="组合 18"/>
                  <p:cNvGrpSpPr/>
                  <p:nvPr/>
                </p:nvGrpSpPr>
                <p:grpSpPr>
                  <a:xfrm>
                    <a:off x="2304576" y="2827383"/>
                    <a:ext cx="7950201" cy="350694"/>
                    <a:chOff x="2189491" y="3006036"/>
                    <a:chExt cx="7950201" cy="350694"/>
                  </a:xfrm>
                </p:grpSpPr>
                <p:sp>
                  <p:nvSpPr>
                    <p:cNvPr id="10" name="矩形 9"/>
                    <p:cNvSpPr/>
                    <p:nvPr/>
                  </p:nvSpPr>
                  <p:spPr>
                    <a:xfrm>
                      <a:off x="2189491" y="3014397"/>
                      <a:ext cx="1121092" cy="333972"/>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确定目的</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1" name="矩形 10"/>
                    <p:cNvSpPr/>
                    <p:nvPr/>
                  </p:nvSpPr>
                  <p:spPr>
                    <a:xfrm>
                      <a:off x="3549885" y="3008508"/>
                      <a:ext cx="1109273" cy="33986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现场调查</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矩形 11"/>
                    <p:cNvSpPr/>
                    <p:nvPr/>
                  </p:nvSpPr>
                  <p:spPr>
                    <a:xfrm>
                      <a:off x="4919512" y="3008508"/>
                      <a:ext cx="1109273" cy="339861"/>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制定方案</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3" name="矩形 12"/>
                    <p:cNvSpPr/>
                    <p:nvPr/>
                  </p:nvSpPr>
                  <p:spPr>
                    <a:xfrm>
                      <a:off x="6279679" y="3006036"/>
                      <a:ext cx="1109273" cy="342334"/>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实施方案</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4" name="矩形 13"/>
                    <p:cNvSpPr/>
                    <p:nvPr/>
                  </p:nvSpPr>
                  <p:spPr>
                    <a:xfrm>
                      <a:off x="7649141" y="3006036"/>
                      <a:ext cx="1109272" cy="350693"/>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评价结果</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5" name="矩形 14"/>
                    <p:cNvSpPr/>
                    <p:nvPr/>
                  </p:nvSpPr>
                  <p:spPr>
                    <a:xfrm>
                      <a:off x="9023364" y="3006036"/>
                      <a:ext cx="1116328" cy="350694"/>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报告结果</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25" name="直接连接符 24"/>
                  <p:cNvCxnSpPr>
                    <a:stCxn id="9" idx="2"/>
                    <a:endCxn id="12" idx="0"/>
                  </p:cNvCxnSpPr>
                  <p:nvPr/>
                </p:nvCxnSpPr>
                <p:spPr>
                  <a:xfrm flipH="1">
                    <a:off x="5589234" y="2317681"/>
                    <a:ext cx="690444" cy="512174"/>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2"/>
                    <a:endCxn id="13" idx="0"/>
                  </p:cNvCxnSpPr>
                  <p:nvPr/>
                </p:nvCxnSpPr>
                <p:spPr>
                  <a:xfrm>
                    <a:off x="6279678" y="2317681"/>
                    <a:ext cx="669723" cy="50970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9" idx="2"/>
                    <a:endCxn id="14" idx="0"/>
                  </p:cNvCxnSpPr>
                  <p:nvPr/>
                </p:nvCxnSpPr>
                <p:spPr>
                  <a:xfrm>
                    <a:off x="6279678" y="2317681"/>
                    <a:ext cx="2039184" cy="50970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9" idx="2"/>
                    <a:endCxn id="15" idx="0"/>
                  </p:cNvCxnSpPr>
                  <p:nvPr/>
                </p:nvCxnSpPr>
                <p:spPr>
                  <a:xfrm>
                    <a:off x="6279678" y="2317681"/>
                    <a:ext cx="3416935" cy="509702"/>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9" idx="2"/>
                    <a:endCxn id="11" idx="0"/>
                  </p:cNvCxnSpPr>
                  <p:nvPr/>
                </p:nvCxnSpPr>
                <p:spPr>
                  <a:xfrm flipH="1">
                    <a:off x="4219607" y="2317681"/>
                    <a:ext cx="2060071" cy="512174"/>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9" idx="2"/>
                    <a:endCxn id="10" idx="0"/>
                  </p:cNvCxnSpPr>
                  <p:nvPr/>
                </p:nvCxnSpPr>
                <p:spPr>
                  <a:xfrm flipH="1">
                    <a:off x="2865122" y="2317681"/>
                    <a:ext cx="3414556" cy="518063"/>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51" name="直接连接符 50"/>
                <p:cNvCxnSpPr>
                  <a:stCxn id="14" idx="2"/>
                </p:cNvCxnSpPr>
                <p:nvPr/>
              </p:nvCxnSpPr>
              <p:spPr>
                <a:xfrm>
                  <a:off x="8318863" y="3178076"/>
                  <a:ext cx="0" cy="1578206"/>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9696613" y="3178076"/>
                  <a:ext cx="0" cy="1578206"/>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连接符: 肘形 53"/>
                <p:cNvCxnSpPr>
                  <a:stCxn id="10" idx="2"/>
                  <a:endCxn id="16" idx="1"/>
                </p:cNvCxnSpPr>
                <p:nvPr/>
              </p:nvCxnSpPr>
              <p:spPr>
                <a:xfrm rot="16200000" flipH="1">
                  <a:off x="4526909" y="1507929"/>
                  <a:ext cx="1809212" cy="5132785"/>
                </a:xfrm>
                <a:prstGeom prst="bentConnector2">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sp>
          <p:nvSpPr>
            <p:cNvPr id="58" name="文本框 57"/>
            <p:cNvSpPr txBox="1"/>
            <p:nvPr/>
          </p:nvSpPr>
          <p:spPr>
            <a:xfrm>
              <a:off x="9891078" y="4234901"/>
              <a:ext cx="441146" cy="400110"/>
            </a:xfrm>
            <a:prstGeom prst="rect">
              <a:avLst/>
            </a:prstGeom>
            <a:noFill/>
          </p:spPr>
          <p:txBody>
            <a:bodyPr wrap="none" rtlCol="0">
              <a:spAutoFit/>
            </a:bodyPr>
            <a:lstStyle/>
            <a:p>
              <a:r>
                <a:rPr lang="zh-CN" altLang="en-US" sz="20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a:t>
              </a:r>
              <a:endParaRPr lang="zh-CN" altLang="en-US" sz="20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59" name="文本框 58"/>
            <p:cNvSpPr txBox="1"/>
            <p:nvPr/>
          </p:nvSpPr>
          <p:spPr>
            <a:xfrm>
              <a:off x="5212394" y="4973166"/>
              <a:ext cx="436338" cy="400110"/>
            </a:xfrm>
            <a:prstGeom prst="rect">
              <a:avLst/>
            </a:prstGeom>
            <a:noFill/>
          </p:spPr>
          <p:txBody>
            <a:bodyPr wrap="none" rtlCol="0">
              <a:spAutoFit/>
            </a:bodyPr>
            <a:lstStyle/>
            <a:p>
              <a:r>
                <a:rPr lang="zh-CN" altLang="en-US" sz="2000" dirty="0">
                  <a:solidFill>
                    <a:srgbClr val="C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否</a:t>
              </a:r>
              <a:endParaRPr lang="zh-CN" altLang="en-US" sz="2000" dirty="0">
                <a:solidFill>
                  <a:srgbClr val="C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62" name="文本框 61"/>
          <p:cNvSpPr txBox="1"/>
          <p:nvPr/>
        </p:nvSpPr>
        <p:spPr>
          <a:xfrm>
            <a:off x="1935222" y="6083801"/>
            <a:ext cx="9038078" cy="307777"/>
          </a:xfrm>
          <a:prstGeom prst="rect">
            <a:avLst/>
          </a:prstGeom>
          <a:noFill/>
        </p:spPr>
        <p:txBody>
          <a:bodyPr wrap="square">
            <a:spAutoFit/>
          </a:bodyPr>
          <a:lstStyle/>
          <a:p>
            <a:pPr algn="ctr">
              <a:spcBef>
                <a:spcPct val="50000"/>
              </a:spcBef>
            </a:pPr>
            <a:r>
              <a:rPr lang="zh-CN" altLang="en-US" sz="1400"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实施方案</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：优化布点、样品采样、运送保存、分析测试、数据处理、综合评价。</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5062488" y="1105474"/>
            <a:ext cx="2067024" cy="5121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目的和要求</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38" name="组合 37"/>
          <p:cNvGrpSpPr/>
          <p:nvPr/>
        </p:nvGrpSpPr>
        <p:grpSpPr>
          <a:xfrm>
            <a:off x="1164239" y="2200538"/>
            <a:ext cx="9982379" cy="3327426"/>
            <a:chOff x="1117643" y="2813925"/>
            <a:chExt cx="9982379" cy="3327426"/>
          </a:xfrm>
        </p:grpSpPr>
        <p:grpSp>
          <p:nvGrpSpPr>
            <p:cNvPr id="37" name="组合 36"/>
            <p:cNvGrpSpPr/>
            <p:nvPr/>
          </p:nvGrpSpPr>
          <p:grpSpPr>
            <a:xfrm>
              <a:off x="1117643" y="3078129"/>
              <a:ext cx="1932453" cy="1073516"/>
              <a:chOff x="799864" y="4665415"/>
              <a:chExt cx="1932453" cy="1073516"/>
            </a:xfrm>
          </p:grpSpPr>
          <p:sp>
            <p:nvSpPr>
              <p:cNvPr id="29" name="矩形: 圆角 28"/>
              <p:cNvSpPr/>
              <p:nvPr/>
            </p:nvSpPr>
            <p:spPr>
              <a:xfrm>
                <a:off x="799864" y="4665415"/>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33333" y="4847941"/>
                <a:ext cx="1665514" cy="708464"/>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如何制定环境监测计划</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36" name="组合 35"/>
            <p:cNvGrpSpPr/>
            <p:nvPr/>
          </p:nvGrpSpPr>
          <p:grpSpPr>
            <a:xfrm>
              <a:off x="3070757" y="4787359"/>
              <a:ext cx="1932453" cy="1073516"/>
              <a:chOff x="2811354" y="3336677"/>
              <a:chExt cx="1932453" cy="1073516"/>
            </a:xfrm>
          </p:grpSpPr>
          <p:sp>
            <p:nvSpPr>
              <p:cNvPr id="28" name="矩形: 圆角 27"/>
              <p:cNvSpPr/>
              <p:nvPr/>
            </p:nvSpPr>
            <p:spPr>
              <a:xfrm>
                <a:off x="2811354" y="3336677"/>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944823" y="3336677"/>
                <a:ext cx="1665514" cy="1031629"/>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如何采集并保存具有代表性的环境监测样品</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35" name="组合 34"/>
            <p:cNvGrpSpPr/>
            <p:nvPr/>
          </p:nvGrpSpPr>
          <p:grpSpPr>
            <a:xfrm>
              <a:off x="5062488" y="3078129"/>
              <a:ext cx="1932453" cy="1073516"/>
              <a:chOff x="4984240" y="3336677"/>
              <a:chExt cx="1932453" cy="1073516"/>
            </a:xfrm>
          </p:grpSpPr>
          <p:sp>
            <p:nvSpPr>
              <p:cNvPr id="30" name="矩形: 圆角 29"/>
              <p:cNvSpPr/>
              <p:nvPr/>
            </p:nvSpPr>
            <p:spPr>
              <a:xfrm>
                <a:off x="4984240" y="3336677"/>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117709" y="3501866"/>
                <a:ext cx="1665514" cy="708464"/>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如何选择正确的环境监测方法</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34" name="组合 33"/>
            <p:cNvGrpSpPr/>
            <p:nvPr/>
          </p:nvGrpSpPr>
          <p:grpSpPr>
            <a:xfrm>
              <a:off x="7116258" y="4807178"/>
              <a:ext cx="1932453" cy="1073516"/>
              <a:chOff x="6903911" y="4665415"/>
              <a:chExt cx="1932453" cy="1073516"/>
            </a:xfrm>
          </p:grpSpPr>
          <p:sp>
            <p:nvSpPr>
              <p:cNvPr id="31" name="矩形: 圆角 30"/>
              <p:cNvSpPr/>
              <p:nvPr/>
            </p:nvSpPr>
            <p:spPr>
              <a:xfrm>
                <a:off x="6903911" y="4665415"/>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037380" y="4828122"/>
                <a:ext cx="1665514" cy="708464"/>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如何对环境监测过程实施质量控制</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33" name="组合 32"/>
            <p:cNvGrpSpPr/>
            <p:nvPr/>
          </p:nvGrpSpPr>
          <p:grpSpPr>
            <a:xfrm>
              <a:off x="9048711" y="3060792"/>
              <a:ext cx="1932453" cy="1073516"/>
              <a:chOff x="8836364" y="3633786"/>
              <a:chExt cx="1932453" cy="1073516"/>
            </a:xfrm>
          </p:grpSpPr>
          <p:sp>
            <p:nvSpPr>
              <p:cNvPr id="32" name="矩形: 圆角 31"/>
              <p:cNvSpPr/>
              <p:nvPr/>
            </p:nvSpPr>
            <p:spPr>
              <a:xfrm>
                <a:off x="8836364" y="3633786"/>
                <a:ext cx="1932453" cy="107351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969833" y="3651859"/>
                <a:ext cx="1665514" cy="1031629"/>
              </a:xfrm>
              <a:prstGeom prst="rect">
                <a:avLst/>
              </a:prstGeom>
              <a:noFill/>
            </p:spPr>
            <p:txBody>
              <a:bodyPr wrap="square">
                <a:spAutoFit/>
              </a:bodyPr>
              <a:lstStyle/>
              <a:p>
                <a:pPr algn="ct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如何对环境监测数据进行统计处理和分析</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19" name="图片 18"/>
            <p:cNvPicPr>
              <a:picLocks noChangeAspect="1"/>
            </p:cNvPicPr>
            <p:nvPr/>
          </p:nvPicPr>
          <p:blipFill>
            <a:blip r:embed="rId1">
              <a:extLst>
                <a:ext uri="{28A0092B-C50C-407E-A947-70E740481C1C}">
                  <a14:useLocalDpi xmlns:a14="http://schemas.microsoft.com/office/drawing/2010/main" val="0"/>
                </a:ext>
              </a:extLst>
            </a:blip>
            <a:srcRect l="8900" r="8900"/>
            <a:stretch>
              <a:fillRect/>
            </a:stretch>
          </p:blipFill>
          <p:spPr>
            <a:xfrm>
              <a:off x="3472919" y="2865851"/>
              <a:ext cx="1339777" cy="1628569"/>
            </a:xfrm>
            <a:prstGeom prst="rect">
              <a:avLst/>
            </a:prstGeom>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rcRect t="15824" b="15824"/>
            <a:stretch>
              <a:fillRect/>
            </a:stretch>
          </p:blipFill>
          <p:spPr>
            <a:xfrm>
              <a:off x="5116370" y="4658374"/>
              <a:ext cx="1886727" cy="128959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rcRect l="6218" r="6218"/>
            <a:stretch>
              <a:fillRect/>
            </a:stretch>
          </p:blipFill>
          <p:spPr>
            <a:xfrm>
              <a:off x="7379306" y="2813925"/>
              <a:ext cx="1471496" cy="1680495"/>
            </a:xfrm>
            <a:prstGeom prst="rect">
              <a:avLst/>
            </a:prstGeom>
          </p:spPr>
        </p:pic>
        <p:pic>
          <p:nvPicPr>
            <p:cNvPr id="25" name="图片 24"/>
            <p:cNvPicPr>
              <a:picLocks noChangeAspect="1"/>
            </p:cNvPicPr>
            <p:nvPr/>
          </p:nvPicPr>
          <p:blipFill>
            <a:blip r:embed="rId4">
              <a:extLst>
                <a:ext uri="{28A0092B-C50C-407E-A947-70E740481C1C}">
                  <a14:useLocalDpi xmlns:a14="http://schemas.microsoft.com/office/drawing/2010/main" val="0"/>
                </a:ext>
              </a:extLst>
            </a:blip>
            <a:srcRect t="7601" b="7601"/>
            <a:stretch>
              <a:fillRect/>
            </a:stretch>
          </p:blipFill>
          <p:spPr>
            <a:xfrm>
              <a:off x="1198374" y="4582071"/>
              <a:ext cx="1425081" cy="1324722"/>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rcRect t="3521" b="3521"/>
            <a:stretch>
              <a:fillRect/>
            </a:stretch>
          </p:blipFill>
          <p:spPr>
            <a:xfrm>
              <a:off x="9422612" y="4582071"/>
              <a:ext cx="1677410" cy="1559280"/>
            </a:xfrm>
            <a:prstGeom prst="rect">
              <a:avLst/>
            </a:prstGeom>
          </p:spPr>
        </p:pic>
      </p:grpSp>
      <p:pic>
        <p:nvPicPr>
          <p:cNvPr id="4" name="图片 3" descr="logo-g"/>
          <p:cNvPicPr>
            <a:picLocks noChangeAspect="1"/>
          </p:cNvPicPr>
          <p:nvPr/>
        </p:nvPicPr>
        <p:blipFill>
          <a:blip r:embed="rId6"/>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80">
                                          <p:stCondLst>
                                            <p:cond delay="0"/>
                                          </p:stCondLst>
                                        </p:cTn>
                                        <p:tgtEl>
                                          <p:spTgt spid="38"/>
                                        </p:tgtEl>
                                      </p:cBhvr>
                                    </p:animEffect>
                                    <p:anim calcmode="lin" valueType="num">
                                      <p:cBhvr>
                                        <p:cTn id="8"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13" dur="26">
                                          <p:stCondLst>
                                            <p:cond delay="650"/>
                                          </p:stCondLst>
                                        </p:cTn>
                                        <p:tgtEl>
                                          <p:spTgt spid="38"/>
                                        </p:tgtEl>
                                      </p:cBhvr>
                                      <p:to x="100000" y="60000"/>
                                    </p:animScale>
                                    <p:animScale>
                                      <p:cBhvr>
                                        <p:cTn id="14" dur="166" decel="50000">
                                          <p:stCondLst>
                                            <p:cond delay="676"/>
                                          </p:stCondLst>
                                        </p:cTn>
                                        <p:tgtEl>
                                          <p:spTgt spid="38"/>
                                        </p:tgtEl>
                                      </p:cBhvr>
                                      <p:to x="100000" y="100000"/>
                                    </p:animScale>
                                    <p:animScale>
                                      <p:cBhvr>
                                        <p:cTn id="15" dur="26">
                                          <p:stCondLst>
                                            <p:cond delay="1312"/>
                                          </p:stCondLst>
                                        </p:cTn>
                                        <p:tgtEl>
                                          <p:spTgt spid="38"/>
                                        </p:tgtEl>
                                      </p:cBhvr>
                                      <p:to x="100000" y="80000"/>
                                    </p:animScale>
                                    <p:animScale>
                                      <p:cBhvr>
                                        <p:cTn id="16" dur="166" decel="50000">
                                          <p:stCondLst>
                                            <p:cond delay="1338"/>
                                          </p:stCondLst>
                                        </p:cTn>
                                        <p:tgtEl>
                                          <p:spTgt spid="38"/>
                                        </p:tgtEl>
                                      </p:cBhvr>
                                      <p:to x="100000" y="100000"/>
                                    </p:animScale>
                                    <p:animScale>
                                      <p:cBhvr>
                                        <p:cTn id="17" dur="26">
                                          <p:stCondLst>
                                            <p:cond delay="1642"/>
                                          </p:stCondLst>
                                        </p:cTn>
                                        <p:tgtEl>
                                          <p:spTgt spid="38"/>
                                        </p:tgtEl>
                                      </p:cBhvr>
                                      <p:to x="100000" y="90000"/>
                                    </p:animScale>
                                    <p:animScale>
                                      <p:cBhvr>
                                        <p:cTn id="18" dur="166" decel="50000">
                                          <p:stCondLst>
                                            <p:cond delay="1668"/>
                                          </p:stCondLst>
                                        </p:cTn>
                                        <p:tgtEl>
                                          <p:spTgt spid="38"/>
                                        </p:tgtEl>
                                      </p:cBhvr>
                                      <p:to x="100000" y="100000"/>
                                    </p:animScale>
                                    <p:animScale>
                                      <p:cBhvr>
                                        <p:cTn id="19" dur="26">
                                          <p:stCondLst>
                                            <p:cond delay="1808"/>
                                          </p:stCondLst>
                                        </p:cTn>
                                        <p:tgtEl>
                                          <p:spTgt spid="38"/>
                                        </p:tgtEl>
                                      </p:cBhvr>
                                      <p:to x="100000" y="95000"/>
                                    </p:animScale>
                                    <p:animScale>
                                      <p:cBhvr>
                                        <p:cTn id="20" dur="166" decel="50000">
                                          <p:stCondLst>
                                            <p:cond delay="1834"/>
                                          </p:stCondLst>
                                        </p:cTn>
                                        <p:tgtEl>
                                          <p:spTgt spid="3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4339" r="6772" b="2"/>
          <a:stretch>
            <a:fillRect/>
          </a:stretch>
        </p:blipFill>
        <p:spPr>
          <a:xfrm flipH="1">
            <a:off x="0" y="0"/>
            <a:ext cx="12192000" cy="6858000"/>
          </a:xfrm>
          <a:prstGeom prst="rect">
            <a:avLst/>
          </a:prstGeom>
        </p:spPr>
      </p:pic>
      <p:grpSp>
        <p:nvGrpSpPr>
          <p:cNvPr id="56" name="组合 55"/>
          <p:cNvGrpSpPr/>
          <p:nvPr/>
        </p:nvGrpSpPr>
        <p:grpSpPr>
          <a:xfrm>
            <a:off x="617911" y="1442882"/>
            <a:ext cx="6604692" cy="2955684"/>
            <a:chOff x="617911" y="1596228"/>
            <a:chExt cx="6604692" cy="2955684"/>
          </a:xfrm>
        </p:grpSpPr>
        <p:sp>
          <p:nvSpPr>
            <p:cNvPr id="3" name="文本框 2"/>
            <p:cNvSpPr txBox="1"/>
            <p:nvPr/>
          </p:nvSpPr>
          <p:spPr>
            <a:xfrm>
              <a:off x="669761" y="1596228"/>
              <a:ext cx="2190023" cy="2092881"/>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02</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p:cNvSpPr txBox="1"/>
            <p:nvPr/>
          </p:nvSpPr>
          <p:spPr>
            <a:xfrm>
              <a:off x="617911" y="3720915"/>
              <a:ext cx="6604692" cy="830997"/>
            </a:xfrm>
            <a:prstGeom prst="rect">
              <a:avLst/>
            </a:prstGeom>
            <a:noFill/>
          </p:spPr>
          <p:txBody>
            <a:bodyPr wrap="square">
              <a:spAutoFit/>
            </a:bodyPr>
            <a:lstStyle/>
            <a:p>
              <a:r>
                <a:rPr lang="zh-CN" altLang="en-US" sz="48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环境监测的目的与分类 </a:t>
              </a:r>
              <a:endParaRPr lang="zh-CN" altLang="en-US" sz="48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5" name="矩形 54"/>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p:cNvSpPr txBox="1"/>
          <p:nvPr/>
        </p:nvSpPr>
        <p:spPr>
          <a:xfrm>
            <a:off x="666606" y="4603496"/>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2" name="图片 1"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567541" y="1361537"/>
            <a:ext cx="9056918" cy="655733"/>
            <a:chOff x="1567541" y="1361537"/>
            <a:chExt cx="9056918" cy="655733"/>
          </a:xfrm>
        </p:grpSpPr>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l="29607" t="39917" r="50000" b="33251"/>
            <a:stretch>
              <a:fillRect/>
            </a:stretch>
          </p:blipFill>
          <p:spPr>
            <a:xfrm>
              <a:off x="1567541" y="1361537"/>
              <a:ext cx="664503" cy="655733"/>
            </a:xfrm>
            <a:prstGeom prst="rect">
              <a:avLst/>
            </a:prstGeom>
          </p:spPr>
        </p:pic>
        <p:sp>
          <p:nvSpPr>
            <p:cNvPr id="10" name="文本框 9"/>
            <p:cNvSpPr txBox="1"/>
            <p:nvPr/>
          </p:nvSpPr>
          <p:spPr>
            <a:xfrm>
              <a:off x="2325286" y="1490895"/>
              <a:ext cx="8299173"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一、环境监测的目的 </a:t>
              </a: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(Aim of Environmental Monitoring)</a:t>
              </a:r>
              <a:endPar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15" name="图片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325286" y="2730204"/>
            <a:ext cx="3078764" cy="3078764"/>
          </a:xfrm>
          <a:prstGeom prst="rect">
            <a:avLst/>
          </a:prstGeom>
        </p:spPr>
      </p:pic>
      <p:grpSp>
        <p:nvGrpSpPr>
          <p:cNvPr id="17" name="组合 16"/>
          <p:cNvGrpSpPr/>
          <p:nvPr/>
        </p:nvGrpSpPr>
        <p:grpSpPr>
          <a:xfrm>
            <a:off x="6239882" y="2671042"/>
            <a:ext cx="3759831" cy="3024336"/>
            <a:chOff x="2618250" y="2716478"/>
            <a:chExt cx="3759831" cy="3024336"/>
          </a:xfrm>
        </p:grpSpPr>
        <p:sp>
          <p:nvSpPr>
            <p:cNvPr id="16" name="六边形 15"/>
            <p:cNvSpPr/>
            <p:nvPr/>
          </p:nvSpPr>
          <p:spPr>
            <a:xfrm>
              <a:off x="2618250" y="2716478"/>
              <a:ext cx="3759831" cy="3024336"/>
            </a:xfrm>
            <a:prstGeom prst="hexagon">
              <a:avLst>
                <a:gd name="adj" fmla="val 30446"/>
                <a:gd name="vf" fmla="val 11547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162064" y="3551249"/>
              <a:ext cx="2761658" cy="1354794"/>
            </a:xfrm>
            <a:prstGeom prst="rect">
              <a:avLst/>
            </a:prstGeom>
            <a:noFill/>
          </p:spPr>
          <p:txBody>
            <a:bodyPr wrap="square">
              <a:spAutoFit/>
            </a:bodyPr>
            <a:lstStyle/>
            <a:p>
              <a:pPr algn="ctr">
                <a:lnSpc>
                  <a:spcPct val="150000"/>
                </a:lnSpc>
                <a:spcBef>
                  <a:spcPct val="2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环境监测的目的是准确、及时、全面地反映环境质量现状及发展趋势，为环境管理、污染源的控制、环境规划等提供科学依据。</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4" name="图片 3" descr="logo-g"/>
          <p:cNvPicPr>
            <a:picLocks noChangeAspect="1"/>
          </p:cNvPicPr>
          <p:nvPr/>
        </p:nvPicPr>
        <p:blipFill>
          <a:blip r:embed="rId3"/>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67541" y="1361537"/>
            <a:ext cx="9056918" cy="655733"/>
            <a:chOff x="1567541" y="1361537"/>
            <a:chExt cx="9056918" cy="65573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29607" t="39917" r="50000" b="33251"/>
            <a:stretch>
              <a:fillRect/>
            </a:stretch>
          </p:blipFill>
          <p:spPr>
            <a:xfrm>
              <a:off x="1567541" y="1361537"/>
              <a:ext cx="664503" cy="655733"/>
            </a:xfrm>
            <a:prstGeom prst="rect">
              <a:avLst/>
            </a:prstGeom>
          </p:spPr>
        </p:pic>
        <p:sp>
          <p:nvSpPr>
            <p:cNvPr id="7" name="文本框 6"/>
            <p:cNvSpPr txBox="1"/>
            <p:nvPr/>
          </p:nvSpPr>
          <p:spPr>
            <a:xfrm>
              <a:off x="2325286" y="1490895"/>
              <a:ext cx="8299173"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二、环境监测的分类</a:t>
              </a:r>
              <a:endPar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49" name="组合 48"/>
          <p:cNvGrpSpPr/>
          <p:nvPr/>
        </p:nvGrpSpPr>
        <p:grpSpPr>
          <a:xfrm>
            <a:off x="2325286" y="2246699"/>
            <a:ext cx="7752093" cy="3692519"/>
            <a:chOff x="2471012" y="2161506"/>
            <a:chExt cx="7752093" cy="3692519"/>
          </a:xfrm>
        </p:grpSpPr>
        <p:grpSp>
          <p:nvGrpSpPr>
            <p:cNvPr id="22" name="组合 21"/>
            <p:cNvGrpSpPr/>
            <p:nvPr/>
          </p:nvGrpSpPr>
          <p:grpSpPr>
            <a:xfrm>
              <a:off x="2471012" y="3183313"/>
              <a:ext cx="610609" cy="2320765"/>
              <a:chOff x="2666973" y="2332501"/>
              <a:chExt cx="610609" cy="2320765"/>
            </a:xfrm>
          </p:grpSpPr>
          <p:sp>
            <p:nvSpPr>
              <p:cNvPr id="10" name="矩形 9"/>
              <p:cNvSpPr/>
              <p:nvPr/>
            </p:nvSpPr>
            <p:spPr>
              <a:xfrm rot="5400000">
                <a:off x="1811895" y="3187579"/>
                <a:ext cx="2320765" cy="610609"/>
              </a:xfrm>
              <a:prstGeom prst="rect">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1" name="文本框 20"/>
              <p:cNvSpPr txBox="1"/>
              <p:nvPr/>
            </p:nvSpPr>
            <p:spPr>
              <a:xfrm>
                <a:off x="2741445" y="2638803"/>
                <a:ext cx="461665" cy="1708160"/>
              </a:xfrm>
              <a:prstGeom prst="rect">
                <a:avLst/>
              </a:prstGeom>
              <a:noFill/>
            </p:spPr>
            <p:txBody>
              <a:bodyPr vert="eaVert" wrap="none" rtlCol="0">
                <a:spAutoFit/>
              </a:bodyPr>
              <a:lstStyle/>
              <a:p>
                <a:r>
                  <a:rPr lang="zh-CN" altLang="en-US" sz="18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环境监测的分类</a:t>
                </a:r>
                <a:endParaRPr lang="zh-CN" altLang="en-US" sz="18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41" name="组合 40"/>
            <p:cNvGrpSpPr/>
            <p:nvPr/>
          </p:nvGrpSpPr>
          <p:grpSpPr>
            <a:xfrm>
              <a:off x="4363563" y="2161506"/>
              <a:ext cx="5859542" cy="3692519"/>
              <a:chOff x="5022386" y="2672661"/>
              <a:chExt cx="5859542" cy="3692519"/>
            </a:xfrm>
          </p:grpSpPr>
          <p:sp>
            <p:nvSpPr>
              <p:cNvPr id="11" name="矩形 10"/>
              <p:cNvSpPr/>
              <p:nvPr/>
            </p:nvSpPr>
            <p:spPr>
              <a:xfrm>
                <a:off x="5022386" y="3308524"/>
                <a:ext cx="1514322" cy="487641"/>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监测目的</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矩形 11"/>
              <p:cNvSpPr/>
              <p:nvPr/>
            </p:nvSpPr>
            <p:spPr>
              <a:xfrm>
                <a:off x="5022386" y="4999934"/>
                <a:ext cx="1599446" cy="487641"/>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监测介质对象</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3" name="矩形 12"/>
              <p:cNvSpPr/>
              <p:nvPr/>
            </p:nvSpPr>
            <p:spPr>
              <a:xfrm>
                <a:off x="5022386" y="5877539"/>
                <a:ext cx="1599446" cy="487641"/>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00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专业部门</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4" name="矩形 13"/>
              <p:cNvSpPr/>
              <p:nvPr/>
            </p:nvSpPr>
            <p:spPr>
              <a:xfrm>
                <a:off x="8059341" y="2672661"/>
                <a:ext cx="2796264" cy="496007"/>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监视性监测</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5" name="矩形 14"/>
              <p:cNvSpPr/>
              <p:nvPr/>
            </p:nvSpPr>
            <p:spPr>
              <a:xfrm>
                <a:off x="8059341" y="3302181"/>
                <a:ext cx="2796264" cy="496007"/>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特定目的监测</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6" name="矩形 15"/>
              <p:cNvSpPr/>
              <p:nvPr/>
            </p:nvSpPr>
            <p:spPr>
              <a:xfrm>
                <a:off x="8085664" y="5877540"/>
                <a:ext cx="2796264" cy="487640"/>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气象、卫生、资源</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7" name="矩形 16"/>
              <p:cNvSpPr/>
              <p:nvPr/>
            </p:nvSpPr>
            <p:spPr>
              <a:xfrm>
                <a:off x="8085664" y="4693777"/>
                <a:ext cx="2796264" cy="1099956"/>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水、大气、土壤、生物、固体废物、噪声、放射性卫生</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矩形 17"/>
              <p:cNvSpPr/>
              <p:nvPr/>
            </p:nvSpPr>
            <p:spPr>
              <a:xfrm>
                <a:off x="8059341" y="3869470"/>
                <a:ext cx="2796264" cy="434550"/>
              </a:xfrm>
              <a:prstGeom prst="rect">
                <a:avLst/>
              </a:prstGeom>
              <a:solidFill>
                <a:schemeClr val="bg1"/>
              </a:solidFill>
              <a:ln w="25400">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研究性监测</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24" name="直接箭头连接符 23"/>
              <p:cNvCxnSpPr>
                <a:stCxn id="11" idx="3"/>
                <a:endCxn id="15" idx="1"/>
              </p:cNvCxnSpPr>
              <p:nvPr/>
            </p:nvCxnSpPr>
            <p:spPr>
              <a:xfrm flipV="1">
                <a:off x="6536708" y="3550185"/>
                <a:ext cx="1522633" cy="2160"/>
              </a:xfrm>
              <a:prstGeom prst="straightConnector1">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连接符: 肘形 30"/>
              <p:cNvCxnSpPr>
                <a:stCxn id="11" idx="3"/>
                <a:endCxn id="14" idx="1"/>
              </p:cNvCxnSpPr>
              <p:nvPr/>
            </p:nvCxnSpPr>
            <p:spPr>
              <a:xfrm flipV="1">
                <a:off x="6536708" y="2920665"/>
                <a:ext cx="1522633" cy="631680"/>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连接符: 肘形 32"/>
              <p:cNvCxnSpPr>
                <a:stCxn id="11" idx="3"/>
                <a:endCxn id="18" idx="1"/>
              </p:cNvCxnSpPr>
              <p:nvPr/>
            </p:nvCxnSpPr>
            <p:spPr>
              <a:xfrm>
                <a:off x="6536708" y="3552345"/>
                <a:ext cx="1522633" cy="534400"/>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12" idx="3"/>
                <a:endCxn id="17" idx="1"/>
              </p:cNvCxnSpPr>
              <p:nvPr/>
            </p:nvCxnSpPr>
            <p:spPr>
              <a:xfrm>
                <a:off x="6621832" y="5243755"/>
                <a:ext cx="1463832" cy="0"/>
              </a:xfrm>
              <a:prstGeom prst="straightConnector1">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13" idx="3"/>
                <a:endCxn id="16" idx="1"/>
              </p:cNvCxnSpPr>
              <p:nvPr/>
            </p:nvCxnSpPr>
            <p:spPr>
              <a:xfrm>
                <a:off x="6621832" y="6121360"/>
                <a:ext cx="1463832" cy="0"/>
              </a:xfrm>
              <a:prstGeom prst="straightConnector1">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3" name="连接符: 肘形 42"/>
            <p:cNvCxnSpPr>
              <a:stCxn id="10" idx="0"/>
              <a:endCxn id="11" idx="1"/>
            </p:cNvCxnSpPr>
            <p:nvPr/>
          </p:nvCxnSpPr>
          <p:spPr>
            <a:xfrm flipV="1">
              <a:off x="3081621" y="3041190"/>
              <a:ext cx="1281942" cy="1302506"/>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连接符: 肘形 44"/>
            <p:cNvCxnSpPr>
              <a:stCxn id="10" idx="0"/>
              <a:endCxn id="13" idx="1"/>
            </p:cNvCxnSpPr>
            <p:nvPr/>
          </p:nvCxnSpPr>
          <p:spPr>
            <a:xfrm>
              <a:off x="3081621" y="4343696"/>
              <a:ext cx="1281942" cy="1266509"/>
            </a:xfrm>
            <a:prstGeom prst="bentConnector3">
              <a:avLst>
                <a:gd name="adj1" fmla="val 50000"/>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连接符: 肘形 47"/>
            <p:cNvCxnSpPr>
              <a:stCxn id="10" idx="0"/>
              <a:endCxn id="12" idx="1"/>
            </p:cNvCxnSpPr>
            <p:nvPr/>
          </p:nvCxnSpPr>
          <p:spPr>
            <a:xfrm>
              <a:off x="3081621" y="4343696"/>
              <a:ext cx="1281942" cy="388904"/>
            </a:xfrm>
            <a:prstGeom prst="bentConnector3">
              <a:avLst/>
            </a:prstGeom>
            <a:ln w="25400">
              <a:solidFill>
                <a:srgbClr val="72A900"/>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567541" y="1361537"/>
            <a:ext cx="9056918" cy="655733"/>
            <a:chOff x="1567541" y="1361537"/>
            <a:chExt cx="9056918" cy="655733"/>
          </a:xfrm>
        </p:grpSpPr>
        <p:grpSp>
          <p:nvGrpSpPr>
            <p:cNvPr id="5" name="组合 4"/>
            <p:cNvGrpSpPr/>
            <p:nvPr/>
          </p:nvGrpSpPr>
          <p:grpSpPr>
            <a:xfrm>
              <a:off x="1567541" y="1361537"/>
              <a:ext cx="9056918" cy="655733"/>
              <a:chOff x="1567541" y="1361537"/>
              <a:chExt cx="9056918" cy="65573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29607" t="39917" r="50000" b="33251"/>
              <a:stretch>
                <a:fillRect/>
              </a:stretch>
            </p:blipFill>
            <p:spPr>
              <a:xfrm>
                <a:off x="1567541" y="1361537"/>
                <a:ext cx="664503" cy="655733"/>
              </a:xfrm>
              <a:prstGeom prst="rect">
                <a:avLst/>
              </a:prstGeom>
            </p:spPr>
          </p:pic>
          <p:sp>
            <p:nvSpPr>
              <p:cNvPr id="7" name="文本框 6"/>
              <p:cNvSpPr txBox="1"/>
              <p:nvPr/>
            </p:nvSpPr>
            <p:spPr>
              <a:xfrm>
                <a:off x="2325286" y="1473857"/>
                <a:ext cx="8299173" cy="461665"/>
              </a:xfrm>
              <a:prstGeom prst="rect">
                <a:avLst/>
              </a:prstGeom>
              <a:noFill/>
            </p:spPr>
            <p:txBody>
              <a:bodyPr wrap="square">
                <a:spAutoFit/>
              </a:bodyPr>
              <a:lstStyle/>
              <a:p>
                <a:pPr>
                  <a:spcBef>
                    <a:spcPct val="50000"/>
                  </a:spcBef>
                </a:pP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按监测目的分类</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9" name="文本框 8"/>
            <p:cNvSpPr txBox="1"/>
            <p:nvPr/>
          </p:nvSpPr>
          <p:spPr>
            <a:xfrm>
              <a:off x="5206684" y="1566190"/>
              <a:ext cx="3937316" cy="369332"/>
            </a:xfrm>
            <a:prstGeom prst="rect">
              <a:avLst/>
            </a:prstGeom>
            <a:noFill/>
          </p:spPr>
          <p:txBody>
            <a:bodyPr wrap="square">
              <a:spAutoFit/>
            </a:bodyPr>
            <a:lstStyle/>
            <a:p>
              <a:r>
                <a:rPr lang="zh-CN" altLang="en-US" sz="1800"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或常规监测</a:t>
              </a:r>
              <a:r>
                <a:rPr lang="en-US" altLang="zh-CN" sz="1800"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(Routine Monitoring)</a:t>
              </a:r>
              <a:endParaRPr lang="en-US" altLang="zh-CN" sz="1800"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grpSp>
        <p:nvGrpSpPr>
          <p:cNvPr id="66" name="组合 65"/>
          <p:cNvGrpSpPr/>
          <p:nvPr/>
        </p:nvGrpSpPr>
        <p:grpSpPr>
          <a:xfrm>
            <a:off x="1134953" y="2236036"/>
            <a:ext cx="9922093" cy="4367537"/>
            <a:chOff x="1134953" y="2281472"/>
            <a:chExt cx="9922093" cy="4367537"/>
          </a:xfrm>
        </p:grpSpPr>
        <p:sp>
          <p:nvSpPr>
            <p:cNvPr id="65" name="矩形: 圆角 64"/>
            <p:cNvSpPr/>
            <p:nvPr/>
          </p:nvSpPr>
          <p:spPr>
            <a:xfrm>
              <a:off x="1134953" y="2281472"/>
              <a:ext cx="9922093" cy="4367537"/>
            </a:xfrm>
            <a:prstGeom prst="roundRect">
              <a:avLst>
                <a:gd name="adj" fmla="val 9385"/>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1770294" y="2608702"/>
              <a:ext cx="8651411" cy="3811976"/>
              <a:chOff x="1803588" y="2387202"/>
              <a:chExt cx="8651411" cy="3811976"/>
            </a:xfrm>
          </p:grpSpPr>
          <p:sp>
            <p:nvSpPr>
              <p:cNvPr id="13" name="矩形 12"/>
              <p:cNvSpPr/>
              <p:nvPr/>
            </p:nvSpPr>
            <p:spPr>
              <a:xfrm>
                <a:off x="1803588" y="2481642"/>
                <a:ext cx="3028227" cy="453152"/>
              </a:xfrm>
              <a:prstGeom prst="rect">
                <a:avLst/>
              </a:prstGeom>
              <a:solidFill>
                <a:srgbClr val="72A9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a:t>
                </a: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监视性监宸</a:t>
                </a:r>
                <a:r>
                  <a:rPr lang="en-US" altLang="zh-CN"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例行监测</a:t>
                </a:r>
                <a:r>
                  <a:rPr lang="en-US" altLang="zh-CN"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51" name="组合 50"/>
              <p:cNvGrpSpPr/>
              <p:nvPr/>
            </p:nvGrpSpPr>
            <p:grpSpPr>
              <a:xfrm>
                <a:off x="5639580" y="2387202"/>
                <a:ext cx="4815419" cy="3811976"/>
                <a:chOff x="5411947" y="2612760"/>
                <a:chExt cx="4815419" cy="3811976"/>
              </a:xfrm>
            </p:grpSpPr>
            <p:sp>
              <p:nvSpPr>
                <p:cNvPr id="15" name="矩形 14"/>
                <p:cNvSpPr/>
                <p:nvPr/>
              </p:nvSpPr>
              <p:spPr>
                <a:xfrm>
                  <a:off x="5411947" y="4449280"/>
                  <a:ext cx="1364612"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对环境质量</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46" name="组合 45"/>
                <p:cNvGrpSpPr/>
                <p:nvPr/>
              </p:nvGrpSpPr>
              <p:grpSpPr>
                <a:xfrm>
                  <a:off x="7328689" y="2612760"/>
                  <a:ext cx="2898677" cy="2057208"/>
                  <a:chOff x="6976560" y="2494722"/>
                  <a:chExt cx="2898677" cy="2057208"/>
                </a:xfrm>
              </p:grpSpPr>
              <p:sp>
                <p:nvSpPr>
                  <p:cNvPr id="19" name="矩形 18"/>
                  <p:cNvSpPr/>
                  <p:nvPr/>
                </p:nvSpPr>
                <p:spPr>
                  <a:xfrm>
                    <a:off x="6976560" y="3279426"/>
                    <a:ext cx="116665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环境介质</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30" name="组合 29"/>
                  <p:cNvGrpSpPr/>
                  <p:nvPr/>
                </p:nvGrpSpPr>
                <p:grpSpPr>
                  <a:xfrm>
                    <a:off x="9054022" y="2494722"/>
                    <a:ext cx="821215" cy="2057208"/>
                    <a:chOff x="9054023" y="2310525"/>
                    <a:chExt cx="821215" cy="2057208"/>
                  </a:xfrm>
                </p:grpSpPr>
                <p:sp>
                  <p:nvSpPr>
                    <p:cNvPr id="21" name="矩形 20"/>
                    <p:cNvSpPr/>
                    <p:nvPr/>
                  </p:nvSpPr>
                  <p:spPr>
                    <a:xfrm>
                      <a:off x="9054025" y="2310525"/>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矩形 21"/>
                    <p:cNvSpPr/>
                    <p:nvPr/>
                  </p:nvSpPr>
                  <p:spPr>
                    <a:xfrm>
                      <a:off x="9054025" y="2847943"/>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3" name="矩形 22"/>
                    <p:cNvSpPr/>
                    <p:nvPr/>
                  </p:nvSpPr>
                  <p:spPr>
                    <a:xfrm>
                      <a:off x="9054025" y="3380005"/>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土壤</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7" name="矩形 26"/>
                    <p:cNvSpPr/>
                    <p:nvPr/>
                  </p:nvSpPr>
                  <p:spPr>
                    <a:xfrm>
                      <a:off x="9054023" y="3914581"/>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生物</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32" name="连接符: 肘形 31"/>
                  <p:cNvCxnSpPr>
                    <a:stCxn id="19" idx="3"/>
                    <a:endCxn id="21" idx="1"/>
                  </p:cNvCxnSpPr>
                  <p:nvPr/>
                </p:nvCxnSpPr>
                <p:spPr>
                  <a:xfrm flipV="1">
                    <a:off x="8143213" y="2721298"/>
                    <a:ext cx="910811" cy="784704"/>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连接符: 肘形 33"/>
                  <p:cNvCxnSpPr>
                    <a:stCxn id="19" idx="3"/>
                    <a:endCxn id="22" idx="1"/>
                  </p:cNvCxnSpPr>
                  <p:nvPr/>
                </p:nvCxnSpPr>
                <p:spPr>
                  <a:xfrm flipV="1">
                    <a:off x="8143213" y="3258716"/>
                    <a:ext cx="910811" cy="24728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连接符: 肘形 35"/>
                  <p:cNvCxnSpPr>
                    <a:stCxn id="19" idx="3"/>
                    <a:endCxn id="23" idx="1"/>
                  </p:cNvCxnSpPr>
                  <p:nvPr/>
                </p:nvCxnSpPr>
                <p:spPr>
                  <a:xfrm>
                    <a:off x="8143213" y="3506002"/>
                    <a:ext cx="910811" cy="28477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连接符: 肘形 37"/>
                  <p:cNvCxnSpPr>
                    <a:stCxn id="19" idx="3"/>
                    <a:endCxn id="27" idx="1"/>
                  </p:cNvCxnSpPr>
                  <p:nvPr/>
                </p:nvCxnSpPr>
                <p:spPr>
                  <a:xfrm>
                    <a:off x="8143213" y="3506002"/>
                    <a:ext cx="910809" cy="819352"/>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7328688" y="4902432"/>
                  <a:ext cx="2898676" cy="1522304"/>
                  <a:chOff x="6976560" y="4824488"/>
                  <a:chExt cx="2898676" cy="1522304"/>
                </a:xfrm>
              </p:grpSpPr>
              <p:sp>
                <p:nvSpPr>
                  <p:cNvPr id="20" name="矩形 19"/>
                  <p:cNvSpPr/>
                  <p:nvPr/>
                </p:nvSpPr>
                <p:spPr>
                  <a:xfrm>
                    <a:off x="6976560" y="5359064"/>
                    <a:ext cx="116665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监测对象</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29" name="组合 28"/>
                  <p:cNvGrpSpPr/>
                  <p:nvPr/>
                </p:nvGrpSpPr>
                <p:grpSpPr>
                  <a:xfrm>
                    <a:off x="9054022" y="4824488"/>
                    <a:ext cx="821214" cy="1522304"/>
                    <a:chOff x="9054023" y="4563864"/>
                    <a:chExt cx="821214" cy="1522304"/>
                  </a:xfrm>
                </p:grpSpPr>
                <p:sp>
                  <p:nvSpPr>
                    <p:cNvPr id="25" name="矩形 24"/>
                    <p:cNvSpPr/>
                    <p:nvPr/>
                  </p:nvSpPr>
                  <p:spPr>
                    <a:xfrm>
                      <a:off x="9054023" y="4563864"/>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化学</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6" name="矩形 25"/>
                    <p:cNvSpPr/>
                    <p:nvPr/>
                  </p:nvSpPr>
                  <p:spPr>
                    <a:xfrm>
                      <a:off x="9054024" y="5098440"/>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物理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8" name="矩形 27"/>
                    <p:cNvSpPr/>
                    <p:nvPr/>
                  </p:nvSpPr>
                  <p:spPr>
                    <a:xfrm>
                      <a:off x="9054023" y="5633016"/>
                      <a:ext cx="821213"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生物</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40" name="连接符: 肘形 39"/>
                  <p:cNvCxnSpPr>
                    <a:stCxn id="20" idx="3"/>
                    <a:endCxn id="25" idx="1"/>
                  </p:cNvCxnSpPr>
                  <p:nvPr/>
                </p:nvCxnSpPr>
                <p:spPr>
                  <a:xfrm flipV="1">
                    <a:off x="8143213" y="5051064"/>
                    <a:ext cx="910809" cy="53457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连接符: 肘形 41"/>
                  <p:cNvCxnSpPr>
                    <a:stCxn id="20" idx="3"/>
                    <a:endCxn id="28" idx="1"/>
                  </p:cNvCxnSpPr>
                  <p:nvPr/>
                </p:nvCxnSpPr>
                <p:spPr>
                  <a:xfrm>
                    <a:off x="8143213" y="5585640"/>
                    <a:ext cx="910809" cy="53457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a:stCxn id="20" idx="3"/>
                    <a:endCxn id="26" idx="1"/>
                  </p:cNvCxnSpPr>
                  <p:nvPr/>
                </p:nvCxnSpPr>
                <p:spPr>
                  <a:xfrm>
                    <a:off x="8143213" y="5585640"/>
                    <a:ext cx="910810" cy="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8" name="连接符: 肘形 47"/>
                <p:cNvCxnSpPr>
                  <a:stCxn id="15" idx="3"/>
                  <a:endCxn id="19" idx="1"/>
                </p:cNvCxnSpPr>
                <p:nvPr/>
              </p:nvCxnSpPr>
              <p:spPr>
                <a:xfrm flipV="1">
                  <a:off x="6776559" y="3624040"/>
                  <a:ext cx="552130" cy="1051816"/>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连接符: 肘形 49"/>
                <p:cNvCxnSpPr>
                  <a:stCxn id="15" idx="3"/>
                  <a:endCxn id="20" idx="1"/>
                </p:cNvCxnSpPr>
                <p:nvPr/>
              </p:nvCxnSpPr>
              <p:spPr>
                <a:xfrm>
                  <a:off x="6776559" y="4675856"/>
                  <a:ext cx="552129" cy="987728"/>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1803588" y="3738162"/>
                <a:ext cx="3377116" cy="1464310"/>
                <a:chOff x="1641233" y="3919833"/>
                <a:chExt cx="3377116" cy="1464310"/>
              </a:xfrm>
            </p:grpSpPr>
            <p:sp>
              <p:nvSpPr>
                <p:cNvPr id="14" name="矩形 13"/>
                <p:cNvSpPr/>
                <p:nvPr/>
              </p:nvSpPr>
              <p:spPr>
                <a:xfrm>
                  <a:off x="1641233" y="4425412"/>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对污染源</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6" name="矩形 15"/>
                <p:cNvSpPr/>
                <p:nvPr/>
              </p:nvSpPr>
              <p:spPr>
                <a:xfrm>
                  <a:off x="3650243" y="3919833"/>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污染物浓度</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7" name="矩形 16"/>
                <p:cNvSpPr/>
                <p:nvPr/>
              </p:nvSpPr>
              <p:spPr>
                <a:xfrm>
                  <a:off x="3650243" y="4425412"/>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排放总量</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矩形 17"/>
                <p:cNvSpPr/>
                <p:nvPr/>
              </p:nvSpPr>
              <p:spPr>
                <a:xfrm>
                  <a:off x="3650243" y="4930991"/>
                  <a:ext cx="1368106" cy="453152"/>
                </a:xfrm>
                <a:prstGeom prst="rect">
                  <a:avLst/>
                </a:prstGeom>
                <a:solidFill>
                  <a:schemeClr val="bg1"/>
                </a:solidFill>
                <a:ln w="19050">
                  <a:solidFill>
                    <a:srgbClr val="72A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污染趋势</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53" name="连接符: 肘形 52"/>
                <p:cNvCxnSpPr>
                  <a:stCxn id="14" idx="3"/>
                  <a:endCxn id="16" idx="1"/>
                </p:cNvCxnSpPr>
                <p:nvPr/>
              </p:nvCxnSpPr>
              <p:spPr>
                <a:xfrm flipV="1">
                  <a:off x="3009339" y="4146409"/>
                  <a:ext cx="640904" cy="505579"/>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连接符: 肘形 54"/>
                <p:cNvCxnSpPr>
                  <a:stCxn id="14" idx="3"/>
                  <a:endCxn id="18" idx="1"/>
                </p:cNvCxnSpPr>
                <p:nvPr/>
              </p:nvCxnSpPr>
              <p:spPr>
                <a:xfrm>
                  <a:off x="3009339" y="4651988"/>
                  <a:ext cx="640904" cy="505579"/>
                </a:xfrm>
                <a:prstGeom prst="bentConnector3">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14" idx="3"/>
                  <a:endCxn id="17" idx="1"/>
                </p:cNvCxnSpPr>
                <p:nvPr/>
              </p:nvCxnSpPr>
              <p:spPr>
                <a:xfrm>
                  <a:off x="3009339" y="4651988"/>
                  <a:ext cx="640904" cy="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0" name="连接符: 肘形 59"/>
              <p:cNvCxnSpPr>
                <a:stCxn id="13" idx="3"/>
                <a:endCxn id="15" idx="0"/>
              </p:cNvCxnSpPr>
              <p:nvPr/>
            </p:nvCxnSpPr>
            <p:spPr>
              <a:xfrm>
                <a:off x="4831815" y="2708218"/>
                <a:ext cx="1490071" cy="1515504"/>
              </a:xfrm>
              <a:prstGeom prst="bentConnector2">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a:endCxn id="14" idx="0"/>
              </p:cNvCxnSpPr>
              <p:nvPr/>
            </p:nvCxnSpPr>
            <p:spPr>
              <a:xfrm>
                <a:off x="2487641" y="2934794"/>
                <a:ext cx="0" cy="1308947"/>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down)">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p:cNvSpPr txBox="1">
            <a:spLocks noChangeArrowheads="1"/>
          </p:cNvSpPr>
          <p:nvPr/>
        </p:nvSpPr>
        <p:spPr bwMode="auto">
          <a:xfrm>
            <a:off x="1935601" y="1916085"/>
            <a:ext cx="2736850" cy="338554"/>
          </a:xfrm>
          <a:prstGeom prst="rect">
            <a:avLst/>
          </a:prstGeom>
          <a:noFill/>
          <a:ln>
            <a:noFill/>
          </a:ln>
          <a:extLst>
            <a:ext uri="{909E8E84-426E-40DD-AFC4-6F175D3DCCD1}">
              <a14:hiddenFill xmlns:a14="http://schemas.microsoft.com/office/drawing/2010/main">
                <a:solidFill>
                  <a:srgbClr val="FFE1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zh-CN" sz="16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2.</a:t>
            </a:r>
            <a:r>
              <a:rPr lang="zh-CN" altLang="en-US" sz="16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特定目的监测</a:t>
            </a:r>
            <a:endParaRPr lang="zh-CN" altLang="en-US" sz="16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10" name="组合 9"/>
          <p:cNvGrpSpPr/>
          <p:nvPr/>
        </p:nvGrpSpPr>
        <p:grpSpPr>
          <a:xfrm>
            <a:off x="2019676" y="2703781"/>
            <a:ext cx="3563276" cy="2374027"/>
            <a:chOff x="1730021" y="2947661"/>
            <a:chExt cx="3563276" cy="2374027"/>
          </a:xfrm>
        </p:grpSpPr>
        <p:sp>
          <p:nvSpPr>
            <p:cNvPr id="9" name="矩形: 圆角 8"/>
            <p:cNvSpPr/>
            <p:nvPr/>
          </p:nvSpPr>
          <p:spPr>
            <a:xfrm>
              <a:off x="1730021" y="2947661"/>
              <a:ext cx="3563276" cy="2374027"/>
            </a:xfrm>
            <a:prstGeom prst="roundRect">
              <a:avLst>
                <a:gd name="adj" fmla="val 13597"/>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5"/>
            <p:cNvSpPr txBox="1">
              <a:spLocks noChangeArrowheads="1"/>
            </p:cNvSpPr>
            <p:nvPr/>
          </p:nvSpPr>
          <p:spPr bwMode="auto">
            <a:xfrm>
              <a:off x="2089249" y="3295694"/>
              <a:ext cx="2844820" cy="1677960"/>
            </a:xfrm>
            <a:prstGeom prst="rect">
              <a:avLst/>
            </a:prstGeom>
            <a:noFill/>
            <a:ln>
              <a:noFill/>
            </a:ln>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哈尔滨市环境监测中心工作人员正在采集松花江水样。</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30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多名监测人员每半个小时就采样一次进行化验（</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2005.11.14 </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，发生在</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11</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月</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13</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日的吉林省吉林市吉化爆炸案）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6762302" y="1796815"/>
            <a:ext cx="4418315" cy="4418315"/>
          </a:xfrm>
          <a:prstGeom prst="rect">
            <a:avLst/>
          </a:prstGeom>
        </p:spPr>
      </p:pic>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250840" y="2347822"/>
            <a:ext cx="5984248" cy="4033100"/>
            <a:chOff x="2776532" y="2166078"/>
            <a:chExt cx="5984248" cy="4033100"/>
          </a:xfrm>
        </p:grpSpPr>
        <p:sp>
          <p:nvSpPr>
            <p:cNvPr id="7" name="矩形 6"/>
            <p:cNvSpPr/>
            <p:nvPr/>
          </p:nvSpPr>
          <p:spPr>
            <a:xfrm>
              <a:off x="4329110" y="2166078"/>
              <a:ext cx="2879092" cy="492054"/>
            </a:xfrm>
            <a:prstGeom prst="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研究性监测</a:t>
              </a:r>
              <a:endPar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8" name="矩形 7"/>
            <p:cNvSpPr/>
            <p:nvPr/>
          </p:nvSpPr>
          <p:spPr>
            <a:xfrm>
              <a:off x="2776532" y="3287092"/>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环境本底值</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9" name="矩形 8"/>
            <p:cNvSpPr/>
            <p:nvPr/>
          </p:nvSpPr>
          <p:spPr>
            <a:xfrm>
              <a:off x="4992366" y="3297559"/>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影响健康</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0" name="矩形 9"/>
            <p:cNvSpPr/>
            <p:nvPr/>
          </p:nvSpPr>
          <p:spPr>
            <a:xfrm>
              <a:off x="7208202" y="3291352"/>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监测科研</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1" name="矩形 10"/>
            <p:cNvSpPr/>
            <p:nvPr/>
          </p:nvSpPr>
          <p:spPr>
            <a:xfrm>
              <a:off x="7208202" y="4538806"/>
              <a:ext cx="1552578" cy="154432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标准化</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质量保证</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矩形 11"/>
            <p:cNvSpPr/>
            <p:nvPr/>
          </p:nvSpPr>
          <p:spPr>
            <a:xfrm>
              <a:off x="2776532" y="4184676"/>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背</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景</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值</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3" name="矩形 12"/>
            <p:cNvSpPr/>
            <p:nvPr/>
          </p:nvSpPr>
          <p:spPr>
            <a:xfrm>
              <a:off x="3741732" y="4184676"/>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变</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19" name="组合 18"/>
            <p:cNvGrpSpPr/>
            <p:nvPr/>
          </p:nvGrpSpPr>
          <p:grpSpPr>
            <a:xfrm>
              <a:off x="4812654" y="5213445"/>
              <a:ext cx="1932302" cy="985733"/>
              <a:chOff x="4706932" y="5167043"/>
              <a:chExt cx="1932302" cy="985733"/>
            </a:xfrm>
          </p:grpSpPr>
          <p:sp>
            <p:nvSpPr>
              <p:cNvPr id="14" name="矩形 13"/>
              <p:cNvSpPr/>
              <p:nvPr/>
            </p:nvSpPr>
            <p:spPr>
              <a:xfrm>
                <a:off x="4706932" y="5168726"/>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阈</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值</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5" name="矩形 14"/>
              <p:cNvSpPr/>
              <p:nvPr/>
            </p:nvSpPr>
            <p:spPr>
              <a:xfrm>
                <a:off x="5370189" y="5167043"/>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靶</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器</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官</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6" name="矩形 15"/>
              <p:cNvSpPr/>
              <p:nvPr/>
            </p:nvSpPr>
            <p:spPr>
              <a:xfrm>
                <a:off x="6051856" y="5167043"/>
                <a:ext cx="587378" cy="984050"/>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归</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转</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17" name="矩形 16"/>
            <p:cNvSpPr/>
            <p:nvPr/>
          </p:nvSpPr>
          <p:spPr>
            <a:xfrm>
              <a:off x="2776532" y="5583008"/>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区域承载力</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矩形 17"/>
            <p:cNvSpPr/>
            <p:nvPr/>
          </p:nvSpPr>
          <p:spPr>
            <a:xfrm>
              <a:off x="4992366" y="4119799"/>
              <a:ext cx="1552578" cy="481588"/>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环境毒理学</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21" name="连接符: 肘形 20"/>
            <p:cNvCxnSpPr>
              <a:stCxn id="7" idx="2"/>
              <a:endCxn id="10" idx="0"/>
            </p:cNvCxnSpPr>
            <p:nvPr/>
          </p:nvCxnSpPr>
          <p:spPr>
            <a:xfrm rot="16200000" flipH="1">
              <a:off x="6559963" y="1866824"/>
              <a:ext cx="633220" cy="2215835"/>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连接符: 肘形 22"/>
            <p:cNvCxnSpPr>
              <a:stCxn id="7" idx="2"/>
              <a:endCxn id="8" idx="0"/>
            </p:cNvCxnSpPr>
            <p:nvPr/>
          </p:nvCxnSpPr>
          <p:spPr>
            <a:xfrm rot="5400000">
              <a:off x="4346259" y="1864695"/>
              <a:ext cx="628960" cy="2215835"/>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7" idx="2"/>
              <a:endCxn id="9" idx="0"/>
            </p:cNvCxnSpPr>
            <p:nvPr/>
          </p:nvCxnSpPr>
          <p:spPr>
            <a:xfrm flipH="1">
              <a:off x="5768655" y="2658132"/>
              <a:ext cx="1" cy="639427"/>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9" idx="2"/>
              <a:endCxn id="18" idx="0"/>
            </p:cNvCxnSpPr>
            <p:nvPr/>
          </p:nvCxnSpPr>
          <p:spPr>
            <a:xfrm>
              <a:off x="5768655" y="3779147"/>
              <a:ext cx="0" cy="340652"/>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stCxn id="10" idx="2"/>
              <a:endCxn id="11" idx="0"/>
            </p:cNvCxnSpPr>
            <p:nvPr/>
          </p:nvCxnSpPr>
          <p:spPr>
            <a:xfrm>
              <a:off x="7984491" y="3772940"/>
              <a:ext cx="0" cy="76586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stCxn id="18" idx="2"/>
              <a:endCxn id="15" idx="0"/>
            </p:cNvCxnSpPr>
            <p:nvPr/>
          </p:nvCxnSpPr>
          <p:spPr>
            <a:xfrm>
              <a:off x="5768655" y="4601387"/>
              <a:ext cx="945" cy="612058"/>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3089523" y="3768680"/>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p:nvPr/>
          </p:nvCxnSpPr>
          <p:spPr>
            <a:xfrm>
              <a:off x="4063106" y="3779147"/>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p:nvPr/>
          </p:nvCxnSpPr>
          <p:spPr>
            <a:xfrm>
              <a:off x="3059122" y="5167869"/>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4054723" y="5158259"/>
              <a:ext cx="473" cy="415996"/>
            </a:xfrm>
            <a:prstGeom prst="straightConnector1">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连接符: 肘形 38"/>
            <p:cNvCxnSpPr>
              <a:stCxn id="18" idx="2"/>
              <a:endCxn id="16" idx="0"/>
            </p:cNvCxnSpPr>
            <p:nvPr/>
          </p:nvCxnSpPr>
          <p:spPr>
            <a:xfrm rot="16200000" flipH="1">
              <a:off x="5803932" y="4566110"/>
              <a:ext cx="612058" cy="682612"/>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连接符: 肘形 40"/>
            <p:cNvCxnSpPr>
              <a:stCxn id="18" idx="2"/>
              <a:endCxn id="14" idx="0"/>
            </p:cNvCxnSpPr>
            <p:nvPr/>
          </p:nvCxnSpPr>
          <p:spPr>
            <a:xfrm rot="5400000">
              <a:off x="5130629" y="4577101"/>
              <a:ext cx="613741" cy="662312"/>
            </a:xfrm>
            <a:prstGeom prst="bentConnector3">
              <a:avLst/>
            </a:prstGeom>
            <a:ln w="19050">
              <a:solidFill>
                <a:srgbClr val="72A900"/>
              </a:solidFill>
              <a:tailEnd type="triangle"/>
            </a:ln>
          </p:spPr>
          <p:style>
            <a:lnRef idx="1">
              <a:schemeClr val="accent1"/>
            </a:lnRef>
            <a:fillRef idx="0">
              <a:schemeClr val="accent1"/>
            </a:fillRef>
            <a:effectRef idx="0">
              <a:schemeClr val="accent1"/>
            </a:effectRef>
            <a:fontRef idx="minor">
              <a:schemeClr val="tx1"/>
            </a:fontRef>
          </p:style>
        </p:cxnSp>
      </p:grpSp>
      <p:sp>
        <p:nvSpPr>
          <p:cNvPr id="43" name="Rectangle 5"/>
          <p:cNvSpPr>
            <a:spLocks noChangeArrowheads="1"/>
          </p:cNvSpPr>
          <p:nvPr/>
        </p:nvSpPr>
        <p:spPr bwMode="auto">
          <a:xfrm>
            <a:off x="1655120" y="1255412"/>
            <a:ext cx="8424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．研究性监测，</a:t>
            </a:r>
            <a:r>
              <a:rPr lang="zh-CN" altLang="en-US" sz="16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又称科研监测</a:t>
            </a:r>
            <a:r>
              <a:rPr lang="en-US" altLang="zh-CN" sz="16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(Scientific Monitoring)</a:t>
            </a:r>
            <a:endParaRPr lang="en-US" altLang="zh-CN" sz="16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44" name="Text Box 4"/>
          <p:cNvSpPr txBox="1">
            <a:spLocks noChangeArrowheads="1"/>
          </p:cNvSpPr>
          <p:nvPr/>
        </p:nvSpPr>
        <p:spPr bwMode="auto">
          <a:xfrm>
            <a:off x="2066252" y="1711581"/>
            <a:ext cx="8353425" cy="32066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pPr>
              <a:lnSpc>
                <a:spcPct val="11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研究性监测是针对特定目的科学研究而进行的高层次的监测。这类研究往往要求多学科合作进行。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circle(ou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heel(1)">
                                      <p:cBhvr>
                                        <p:cTn id="12"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4339" r="6772" b="2"/>
          <a:stretch>
            <a:fillRect/>
          </a:stretch>
        </p:blipFill>
        <p:spPr>
          <a:xfrm flipH="1">
            <a:off x="0" y="0"/>
            <a:ext cx="12192000" cy="6858000"/>
          </a:xfrm>
          <a:prstGeom prst="rect">
            <a:avLst/>
          </a:prstGeom>
        </p:spPr>
      </p:pic>
      <p:grpSp>
        <p:nvGrpSpPr>
          <p:cNvPr id="56" name="组合 55"/>
          <p:cNvGrpSpPr/>
          <p:nvPr/>
        </p:nvGrpSpPr>
        <p:grpSpPr>
          <a:xfrm>
            <a:off x="617911" y="1442882"/>
            <a:ext cx="6604692" cy="3694347"/>
            <a:chOff x="617911" y="1596228"/>
            <a:chExt cx="6604692" cy="3694347"/>
          </a:xfrm>
        </p:grpSpPr>
        <p:sp>
          <p:nvSpPr>
            <p:cNvPr id="3" name="文本框 2"/>
            <p:cNvSpPr txBox="1"/>
            <p:nvPr/>
          </p:nvSpPr>
          <p:spPr>
            <a:xfrm>
              <a:off x="669761" y="1596228"/>
              <a:ext cx="2190023" cy="2092881"/>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03</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p:cNvSpPr txBox="1"/>
            <p:nvPr/>
          </p:nvSpPr>
          <p:spPr>
            <a:xfrm>
              <a:off x="617911" y="3720915"/>
              <a:ext cx="6604692" cy="1569660"/>
            </a:xfrm>
            <a:prstGeom prst="rect">
              <a:avLst/>
            </a:prstGeom>
            <a:noFill/>
          </p:spPr>
          <p:txBody>
            <a:bodyPr wrap="square">
              <a:spAutoFit/>
            </a:bodyPr>
            <a:lstStyle/>
            <a:p>
              <a:r>
                <a:rPr lang="zh-CN" altLang="en-US" sz="48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环境监测特点和环境监测技术概述 </a:t>
              </a:r>
              <a:endParaRPr lang="zh-CN" altLang="en-US" sz="48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5" name="矩形 54"/>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p:cNvSpPr txBox="1"/>
          <p:nvPr/>
        </p:nvSpPr>
        <p:spPr>
          <a:xfrm>
            <a:off x="666606" y="5332700"/>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2" name="图片 1"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480932" y="1361538"/>
            <a:ext cx="8172333" cy="581144"/>
            <a:chOff x="1526368" y="2326006"/>
            <a:chExt cx="8172333" cy="581144"/>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4514" t="70725" r="25424" b="7246"/>
            <a:stretch>
              <a:fillRect/>
            </a:stretch>
          </p:blipFill>
          <p:spPr>
            <a:xfrm>
              <a:off x="1526368" y="2326006"/>
              <a:ext cx="705676" cy="581144"/>
            </a:xfrm>
            <a:prstGeom prst="rect">
              <a:avLst/>
            </a:prstGeom>
          </p:spPr>
        </p:pic>
        <p:sp>
          <p:nvSpPr>
            <p:cNvPr id="8" name="文本框 7"/>
            <p:cNvSpPr txBox="1"/>
            <p:nvPr/>
          </p:nvSpPr>
          <p:spPr>
            <a:xfrm>
              <a:off x="2325286" y="2423428"/>
              <a:ext cx="7373415" cy="483722"/>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一、环境监测的发展</a:t>
              </a:r>
              <a:r>
                <a:rPr lang="en-US" altLang="zh-CN"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(Development</a:t>
              </a:r>
              <a:r>
                <a:rPr lang="en-US" altLang="zh-CN" b="1"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 </a:t>
              </a:r>
              <a:r>
                <a:rPr lang="en-US" altLang="zh-CN"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of Environmental Monitoring )</a:t>
              </a:r>
              <a:r>
                <a:rPr lang="en-US" altLang="zh-CN" b="1"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 </a:t>
              </a:r>
              <a:endParaRPr lang="en-US" altLang="zh-CN" dirty="0">
                <a:solidFill>
                  <a:srgbClr val="72A900"/>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graphicFrame>
        <p:nvGraphicFramePr>
          <p:cNvPr id="20" name="表格 5"/>
          <p:cNvGraphicFramePr>
            <a:graphicFrameLocks noGrp="1"/>
          </p:cNvGraphicFramePr>
          <p:nvPr/>
        </p:nvGraphicFramePr>
        <p:xfrm>
          <a:off x="1567542" y="2342548"/>
          <a:ext cx="8860025" cy="3411488"/>
        </p:xfrm>
        <a:graphic>
          <a:graphicData uri="http://schemas.openxmlformats.org/drawingml/2006/table">
            <a:tbl>
              <a:tblPr firstRow="1" bandRow="1">
                <a:effectLst>
                  <a:outerShdw blurRad="63500" sx="102000" sy="102000" algn="ctr" rotWithShape="0">
                    <a:schemeClr val="bg1">
                      <a:lumMod val="50000"/>
                      <a:alpha val="40000"/>
                    </a:schemeClr>
                  </a:outerShdw>
                </a:effectLst>
                <a:tableStyleId>{93296810-A885-4BE3-A3E7-6D5BEEA58F35}</a:tableStyleId>
              </a:tblPr>
              <a:tblGrid>
                <a:gridCol w="1283569"/>
                <a:gridCol w="5448763"/>
                <a:gridCol w="2127693"/>
              </a:tblGrid>
              <a:tr h="293547">
                <a:tc>
                  <a:txBody>
                    <a:bodyPr/>
                    <a:lstStyle/>
                    <a:p>
                      <a:pPr algn="ctr">
                        <a:lnSpc>
                          <a:spcPct val="125000"/>
                        </a:lnSpc>
                      </a:pPr>
                      <a:r>
                        <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阶段名称</a:t>
                      </a:r>
                      <a:endPar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a:solidFill>
                      <a:srgbClr val="72A900"/>
                    </a:solidFill>
                  </a:tcPr>
                </a:tc>
                <a:tc>
                  <a:txBody>
                    <a:bodyPr/>
                    <a:lstStyle/>
                    <a:p>
                      <a:pPr algn="ctr">
                        <a:lnSpc>
                          <a:spcPct val="125000"/>
                        </a:lnSpc>
                      </a:pPr>
                      <a:r>
                        <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特点</a:t>
                      </a:r>
                      <a:endPar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a:solidFill>
                      <a:srgbClr val="72A900"/>
                    </a:solidFill>
                  </a:tcPr>
                </a:tc>
                <a:tc>
                  <a:txBody>
                    <a:bodyPr/>
                    <a:lstStyle/>
                    <a:p>
                      <a:pPr algn="ctr">
                        <a:lnSpc>
                          <a:spcPct val="125000"/>
                        </a:lnSpc>
                      </a:pPr>
                      <a:r>
                        <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a:t>
                      </a:r>
                      <a:endParaRPr lang="zh-CN" altLang="en-US" sz="1600" b="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a:solidFill>
                      <a:srgbClr val="72A900"/>
                    </a:solidFill>
                  </a:tcPr>
                </a:tc>
              </a:tr>
              <a:tr h="888029">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被动监测</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污染监测</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监测方式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定时、定点、手工采样带回实验室、化学分析</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监测项目</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针对发现重大污染的化学污染物</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国外</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50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年代</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中国</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同时期</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B w="12700" cap="flat" cmpd="sng" algn="ctr">
                      <a:solidFill>
                        <a:schemeClr val="tx1"/>
                      </a:solidFill>
                      <a:prstDash val="solid"/>
                      <a:round/>
                      <a:headEnd type="none" w="med" len="med"/>
                      <a:tailEnd type="none" w="med" len="med"/>
                    </a:lnB>
                    <a:solidFill>
                      <a:schemeClr val="bg1"/>
                    </a:solidFill>
                  </a:tcPr>
                </a:tc>
              </a:tr>
              <a:tr h="920079">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主动监测</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目的监测</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监测方式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定时、定点、手工采样带回实验室、化学分析</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监测项目</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针对发现重大污染的化学污染物</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国外</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70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年代</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中国</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1979</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和</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1980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年加入</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26126">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自动监测</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污染防治监测</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监测方式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遥感、遥测技术</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计算机技术。卫星遥监测有线或无线传输技术的数据信息的中心控制</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计算机处理作成污染势态、浓度分布图</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监测项目</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预测预报未来环境质量</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发布指令、通告并采取保护措施</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国外</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—20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80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年代</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中国</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同时期</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480932" y="1361538"/>
            <a:ext cx="8172333" cy="581144"/>
            <a:chOff x="1526368" y="2326006"/>
            <a:chExt cx="8172333" cy="581144"/>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4514" t="70725" r="25424" b="7246"/>
            <a:stretch>
              <a:fillRect/>
            </a:stretch>
          </p:blipFill>
          <p:spPr>
            <a:xfrm>
              <a:off x="1526368" y="2326006"/>
              <a:ext cx="705676" cy="581144"/>
            </a:xfrm>
            <a:prstGeom prst="rect">
              <a:avLst/>
            </a:prstGeom>
          </p:spPr>
        </p:pic>
        <p:sp>
          <p:nvSpPr>
            <p:cNvPr id="7" name="文本框 6"/>
            <p:cNvSpPr txBox="1"/>
            <p:nvPr/>
          </p:nvSpPr>
          <p:spPr>
            <a:xfrm>
              <a:off x="2325286" y="2423428"/>
              <a:ext cx="7373415" cy="480644"/>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二、环境污染和环境监测的特点 </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8" name="Text Box 18"/>
          <p:cNvSpPr txBox="1">
            <a:spLocks noChangeArrowheads="1"/>
          </p:cNvSpPr>
          <p:nvPr/>
        </p:nvSpPr>
        <p:spPr bwMode="auto">
          <a:xfrm>
            <a:off x="1376077" y="2476120"/>
            <a:ext cx="5616575" cy="33855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（一）环境污染的特点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(Character of Environmental Pollution )</a:t>
            </a:r>
            <a:endPar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9" name="Text Box 17"/>
          <p:cNvSpPr txBox="1">
            <a:spLocks noChangeArrowheads="1"/>
          </p:cNvSpPr>
          <p:nvPr/>
        </p:nvSpPr>
        <p:spPr bwMode="auto">
          <a:xfrm>
            <a:off x="1967930" y="3243203"/>
            <a:ext cx="3251534" cy="135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环境污染是各种污染环境因素本身及其周围环境要素之间相互作用的结果。同时环境污染还受到社会评价的影响而具有社会性。它的特点 可归纳为：</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aphicFrame>
        <p:nvGraphicFramePr>
          <p:cNvPr id="10" name="图示 9"/>
          <p:cNvGraphicFramePr/>
          <p:nvPr/>
        </p:nvGraphicFramePr>
        <p:xfrm>
          <a:off x="6174495" y="1939604"/>
          <a:ext cx="5503862"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图片 3" descr="logo-g"/>
          <p:cNvPicPr>
            <a:picLocks noChangeAspect="1"/>
          </p:cNvPicPr>
          <p:nvPr/>
        </p:nvPicPr>
        <p:blipFill>
          <a:blip r:embed="rId7"/>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ou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p:bldGraphic spid="10"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8"/>
          <p:cNvSpPr txBox="1">
            <a:spLocks noChangeArrowheads="1"/>
          </p:cNvSpPr>
          <p:nvPr/>
        </p:nvSpPr>
        <p:spPr bwMode="auto">
          <a:xfrm>
            <a:off x="1341999" y="1374341"/>
            <a:ext cx="5616575" cy="33855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p>
            <a:pP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（二）环境监测的特点</a:t>
            </a:r>
            <a:endPar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21" name="矩形 20"/>
          <p:cNvSpPr/>
          <p:nvPr/>
        </p:nvSpPr>
        <p:spPr>
          <a:xfrm>
            <a:off x="7961484" y="5574223"/>
            <a:ext cx="2641600" cy="39179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环境质量保证体系</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51" name="组合 50"/>
          <p:cNvGrpSpPr/>
          <p:nvPr/>
        </p:nvGrpSpPr>
        <p:grpSpPr>
          <a:xfrm>
            <a:off x="2393405" y="1983690"/>
            <a:ext cx="8511241" cy="4127453"/>
            <a:chOff x="2393405" y="1983690"/>
            <a:chExt cx="8511241" cy="4127453"/>
          </a:xfrm>
        </p:grpSpPr>
        <p:grpSp>
          <p:nvGrpSpPr>
            <p:cNvPr id="47" name="组合 46"/>
            <p:cNvGrpSpPr/>
            <p:nvPr/>
          </p:nvGrpSpPr>
          <p:grpSpPr>
            <a:xfrm>
              <a:off x="2393405" y="1983690"/>
              <a:ext cx="8209678" cy="3722291"/>
              <a:chOff x="2393405" y="1983690"/>
              <a:chExt cx="8209678" cy="3722291"/>
            </a:xfrm>
          </p:grpSpPr>
          <p:sp>
            <p:nvSpPr>
              <p:cNvPr id="8" name="矩形 7"/>
              <p:cNvSpPr/>
              <p:nvPr/>
            </p:nvSpPr>
            <p:spPr>
              <a:xfrm>
                <a:off x="4379958" y="1983690"/>
                <a:ext cx="354584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9" name="矩形 8"/>
              <p:cNvSpPr/>
              <p:nvPr/>
            </p:nvSpPr>
            <p:spPr>
              <a:xfrm>
                <a:off x="2424313" y="2885818"/>
                <a:ext cx="192024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综合性</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0" name="矩形 9"/>
              <p:cNvSpPr/>
              <p:nvPr/>
            </p:nvSpPr>
            <p:spPr>
              <a:xfrm>
                <a:off x="5289418" y="2881276"/>
                <a:ext cx="172720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连续性</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1" name="矩形 10"/>
              <p:cNvSpPr/>
              <p:nvPr/>
            </p:nvSpPr>
            <p:spPr>
              <a:xfrm>
                <a:off x="7961483" y="2877985"/>
                <a:ext cx="2641600" cy="48186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追踪性</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矩形 11"/>
              <p:cNvSpPr/>
              <p:nvPr/>
            </p:nvSpPr>
            <p:spPr>
              <a:xfrm>
                <a:off x="2393405" y="3780661"/>
                <a:ext cx="506120" cy="1925320"/>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对象</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3" name="矩形 12"/>
              <p:cNvSpPr/>
              <p:nvPr/>
            </p:nvSpPr>
            <p:spPr>
              <a:xfrm>
                <a:off x="3135082" y="3780661"/>
                <a:ext cx="506120" cy="1925320"/>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手段</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4" name="矩形 13"/>
              <p:cNvSpPr/>
              <p:nvPr/>
            </p:nvSpPr>
            <p:spPr>
              <a:xfrm>
                <a:off x="3836125" y="3780661"/>
                <a:ext cx="506120" cy="1925320"/>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数据处理</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5" name="矩形 14"/>
              <p:cNvSpPr/>
              <p:nvPr/>
            </p:nvSpPr>
            <p:spPr>
              <a:xfrm>
                <a:off x="5299573" y="3778266"/>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6" name="矩形 15"/>
              <p:cNvSpPr/>
              <p:nvPr/>
            </p:nvSpPr>
            <p:spPr>
              <a:xfrm>
                <a:off x="6513102" y="3778531"/>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7" name="矩形 16"/>
              <p:cNvSpPr/>
              <p:nvPr/>
            </p:nvSpPr>
            <p:spPr>
              <a:xfrm>
                <a:off x="7965332" y="3775571"/>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时间</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矩形 17"/>
              <p:cNvSpPr/>
              <p:nvPr/>
            </p:nvSpPr>
            <p:spPr>
              <a:xfrm>
                <a:off x="8677593" y="3774728"/>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空间</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9" name="矩形 18"/>
              <p:cNvSpPr/>
              <p:nvPr/>
            </p:nvSpPr>
            <p:spPr>
              <a:xfrm>
                <a:off x="9378636" y="3774728"/>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人员</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0" name="矩形 19"/>
              <p:cNvSpPr/>
              <p:nvPr/>
            </p:nvSpPr>
            <p:spPr>
              <a:xfrm>
                <a:off x="10096963" y="3775571"/>
                <a:ext cx="506120" cy="1580515"/>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区域</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24" name="连接符: 肘形 23"/>
              <p:cNvCxnSpPr>
                <a:stCxn id="8" idx="2"/>
                <a:endCxn id="11" idx="0"/>
              </p:cNvCxnSpPr>
              <p:nvPr/>
            </p:nvCxnSpPr>
            <p:spPr>
              <a:xfrm rot="16200000" flipH="1">
                <a:off x="7511365" y="1107067"/>
                <a:ext cx="412430" cy="312940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连接符: 肘形 25"/>
              <p:cNvCxnSpPr>
                <a:stCxn id="8" idx="2"/>
                <a:endCxn id="9" idx="0"/>
              </p:cNvCxnSpPr>
              <p:nvPr/>
            </p:nvCxnSpPr>
            <p:spPr>
              <a:xfrm rot="5400000">
                <a:off x="4558525" y="1291464"/>
                <a:ext cx="420263" cy="276844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8" idx="2"/>
                <a:endCxn id="10" idx="0"/>
              </p:cNvCxnSpPr>
              <p:nvPr/>
            </p:nvCxnSpPr>
            <p:spPr>
              <a:xfrm>
                <a:off x="6152878" y="2465555"/>
                <a:ext cx="140" cy="41572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连接符: 肘形 29"/>
              <p:cNvCxnSpPr>
                <a:stCxn id="10" idx="2"/>
                <a:endCxn id="15" idx="0"/>
              </p:cNvCxnSpPr>
              <p:nvPr/>
            </p:nvCxnSpPr>
            <p:spPr>
              <a:xfrm rot="5400000">
                <a:off x="5645264" y="3270511"/>
                <a:ext cx="415125" cy="60038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连接符: 肘形 31"/>
              <p:cNvCxnSpPr>
                <a:stCxn id="10" idx="2"/>
                <a:endCxn id="16" idx="0"/>
              </p:cNvCxnSpPr>
              <p:nvPr/>
            </p:nvCxnSpPr>
            <p:spPr>
              <a:xfrm rot="16200000" flipH="1">
                <a:off x="6251895" y="3264264"/>
                <a:ext cx="415390" cy="61314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连接符: 肘形 33"/>
              <p:cNvCxnSpPr>
                <a:stCxn id="9" idx="2"/>
                <a:endCxn id="12" idx="0"/>
              </p:cNvCxnSpPr>
              <p:nvPr/>
            </p:nvCxnSpPr>
            <p:spPr>
              <a:xfrm rot="5400000">
                <a:off x="2808960" y="3205188"/>
                <a:ext cx="412978" cy="737968"/>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连接符: 肘形 35"/>
              <p:cNvCxnSpPr>
                <a:stCxn id="9" idx="2"/>
                <a:endCxn id="14" idx="0"/>
              </p:cNvCxnSpPr>
              <p:nvPr/>
            </p:nvCxnSpPr>
            <p:spPr>
              <a:xfrm rot="16200000" flipH="1">
                <a:off x="3530320" y="3221796"/>
                <a:ext cx="412978" cy="704752"/>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9" idx="2"/>
                <a:endCxn id="13" idx="0"/>
              </p:cNvCxnSpPr>
              <p:nvPr/>
            </p:nvCxnSpPr>
            <p:spPr>
              <a:xfrm>
                <a:off x="3384433" y="3367683"/>
                <a:ext cx="3709" cy="41297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连接符: 肘形 39"/>
              <p:cNvCxnSpPr>
                <a:stCxn id="11" idx="2"/>
                <a:endCxn id="17" idx="0"/>
              </p:cNvCxnSpPr>
              <p:nvPr/>
            </p:nvCxnSpPr>
            <p:spPr>
              <a:xfrm rot="5400000">
                <a:off x="8542478" y="3035765"/>
                <a:ext cx="415721" cy="1063891"/>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连接符: 肘形 41"/>
              <p:cNvCxnSpPr>
                <a:stCxn id="11" idx="2"/>
                <a:endCxn id="20" idx="0"/>
              </p:cNvCxnSpPr>
              <p:nvPr/>
            </p:nvCxnSpPr>
            <p:spPr>
              <a:xfrm rot="16200000" flipH="1">
                <a:off x="9608293" y="3033840"/>
                <a:ext cx="415721" cy="1067740"/>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连接符: 肘形 43"/>
              <p:cNvCxnSpPr>
                <a:stCxn id="11" idx="2"/>
                <a:endCxn id="18" idx="0"/>
              </p:cNvCxnSpPr>
              <p:nvPr/>
            </p:nvCxnSpPr>
            <p:spPr>
              <a:xfrm rot="5400000">
                <a:off x="8899029" y="3391474"/>
                <a:ext cx="414878" cy="351630"/>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连接符: 肘形 45"/>
              <p:cNvCxnSpPr>
                <a:stCxn id="11" idx="2"/>
                <a:endCxn id="19" idx="0"/>
              </p:cNvCxnSpPr>
              <p:nvPr/>
            </p:nvCxnSpPr>
            <p:spPr>
              <a:xfrm rot="16200000" flipH="1">
                <a:off x="9249550" y="3392582"/>
                <a:ext cx="414878" cy="349413"/>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0" name="矩形 49"/>
            <p:cNvSpPr/>
            <p:nvPr/>
          </p:nvSpPr>
          <p:spPr>
            <a:xfrm>
              <a:off x="7717580" y="3470176"/>
              <a:ext cx="3187066" cy="2640967"/>
            </a:xfrm>
            <a:prstGeom prst="rect">
              <a:avLst/>
            </a:pr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500" fill="hold"/>
                                        <p:tgtEl>
                                          <p:spTgt spid="51"/>
                                        </p:tgtEl>
                                        <p:attrNameLst>
                                          <p:attrName>ppt_x</p:attrName>
                                        </p:attrNameLst>
                                      </p:cBhvr>
                                      <p:tavLst>
                                        <p:tav tm="0">
                                          <p:val>
                                            <p:strVal val="#ppt_x"/>
                                          </p:val>
                                        </p:tav>
                                        <p:tav tm="100000">
                                          <p:val>
                                            <p:strVal val="#ppt_x"/>
                                          </p:val>
                                        </p:tav>
                                      </p:tavLst>
                                    </p:anim>
                                    <p:anim calcmode="lin" valueType="num">
                                      <p:cBhvr additive="base">
                                        <p:cTn id="1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80932" y="1361538"/>
            <a:ext cx="8172333" cy="581144"/>
            <a:chOff x="1526368" y="2326006"/>
            <a:chExt cx="8172333" cy="581144"/>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54514" t="70725" r="25424" b="7246"/>
            <a:stretch>
              <a:fillRect/>
            </a:stretch>
          </p:blipFill>
          <p:spPr>
            <a:xfrm>
              <a:off x="1526368" y="2326006"/>
              <a:ext cx="705676" cy="581144"/>
            </a:xfrm>
            <a:prstGeom prst="rect">
              <a:avLst/>
            </a:prstGeom>
          </p:spPr>
        </p:pic>
        <p:sp>
          <p:nvSpPr>
            <p:cNvPr id="8" name="文本框 7"/>
            <p:cNvSpPr txBox="1"/>
            <p:nvPr/>
          </p:nvSpPr>
          <p:spPr>
            <a:xfrm>
              <a:off x="2325286" y="2423428"/>
              <a:ext cx="7373415" cy="480644"/>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三、环境污染和环境监测的特点 </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12" name="文本框 11"/>
          <p:cNvSpPr txBox="1"/>
          <p:nvPr/>
        </p:nvSpPr>
        <p:spPr>
          <a:xfrm>
            <a:off x="1373020" y="2468778"/>
            <a:ext cx="3375045" cy="353238"/>
          </a:xfrm>
          <a:prstGeom prst="rect">
            <a:avLst/>
          </a:prstGeom>
          <a:noFill/>
        </p:spPr>
        <p:txBody>
          <a:bodyPr wrap="square">
            <a:spAutoFit/>
          </a:bodyPr>
          <a:lstStyle/>
          <a:p>
            <a:pPr>
              <a:lnSpc>
                <a:spcPct val="110000"/>
              </a:lnSpc>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（一）环境监测技术现状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3" name="Text Box 7"/>
          <p:cNvSpPr txBox="1">
            <a:spLocks noChangeArrowheads="1"/>
          </p:cNvSpPr>
          <p:nvPr/>
        </p:nvSpPr>
        <p:spPr bwMode="auto">
          <a:xfrm>
            <a:off x="1982905" y="3169444"/>
            <a:ext cx="4764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、化学、物理技术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(Chemical and Physical techniques)</a:t>
            </a:r>
            <a:endPar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nvGrpSpPr>
          <p:cNvPr id="26" name="组合 25"/>
          <p:cNvGrpSpPr/>
          <p:nvPr/>
        </p:nvGrpSpPr>
        <p:grpSpPr>
          <a:xfrm>
            <a:off x="6512498" y="3929256"/>
            <a:ext cx="3696598" cy="1895558"/>
            <a:chOff x="6512497" y="4039523"/>
            <a:chExt cx="3696598" cy="1895558"/>
          </a:xfrm>
        </p:grpSpPr>
        <p:grpSp>
          <p:nvGrpSpPr>
            <p:cNvPr id="25" name="组合 24"/>
            <p:cNvGrpSpPr/>
            <p:nvPr/>
          </p:nvGrpSpPr>
          <p:grpSpPr>
            <a:xfrm>
              <a:off x="6512497" y="4039523"/>
              <a:ext cx="3696598" cy="1895558"/>
              <a:chOff x="6651458" y="3950048"/>
              <a:chExt cx="3696598" cy="1895558"/>
            </a:xfrm>
          </p:grpSpPr>
          <p:sp>
            <p:nvSpPr>
              <p:cNvPr id="22" name="矩形: 圆角 21"/>
              <p:cNvSpPr/>
              <p:nvPr/>
            </p:nvSpPr>
            <p:spPr>
              <a:xfrm>
                <a:off x="6747251" y="4226947"/>
                <a:ext cx="3600805" cy="1618659"/>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a:off x="6651458" y="3950048"/>
                <a:ext cx="1130220" cy="420283"/>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716531" y="3990912"/>
                <a:ext cx="992579" cy="338554"/>
              </a:xfrm>
              <a:prstGeom prst="rect">
                <a:avLst/>
              </a:prstGeom>
              <a:noFill/>
            </p:spPr>
            <p:txBody>
              <a:bodyPr wrap="none" rtlCol="0">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物理方法</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16" name="文本框 15"/>
            <p:cNvSpPr txBox="1"/>
            <p:nvPr/>
          </p:nvSpPr>
          <p:spPr>
            <a:xfrm>
              <a:off x="6838547" y="4545685"/>
              <a:ext cx="3274755" cy="883512"/>
            </a:xfrm>
            <a:prstGeom prst="rect">
              <a:avLst/>
            </a:prstGeom>
            <a:noFill/>
          </p:spPr>
          <p:txBody>
            <a:bodyPr wrap="square">
              <a:spAutoFit/>
            </a:bodyPr>
            <a:lstStyle/>
            <a:p>
              <a:pPr>
                <a:lnSpc>
                  <a:spcPct val="125000"/>
                </a:lnSpc>
                <a:buClr>
                  <a:srgbClr val="72A900"/>
                </a:buCl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物理方法发展也很快，如遥感技术在大气污染监测、水体污染监测以及植物生态调查等方面广泛应用。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7" name="组合 26"/>
          <p:cNvGrpSpPr/>
          <p:nvPr/>
        </p:nvGrpSpPr>
        <p:grpSpPr>
          <a:xfrm>
            <a:off x="1982906" y="3929256"/>
            <a:ext cx="3696598" cy="1928283"/>
            <a:chOff x="1982905" y="4039523"/>
            <a:chExt cx="3696598" cy="1928283"/>
          </a:xfrm>
        </p:grpSpPr>
        <p:sp>
          <p:nvSpPr>
            <p:cNvPr id="17" name="矩形: 圆角 16"/>
            <p:cNvSpPr/>
            <p:nvPr/>
          </p:nvSpPr>
          <p:spPr>
            <a:xfrm>
              <a:off x="2078698" y="4316422"/>
              <a:ext cx="3600805" cy="1618659"/>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 Box 4"/>
            <p:cNvSpPr txBox="1">
              <a:spLocks noChangeArrowheads="1"/>
            </p:cNvSpPr>
            <p:nvPr/>
          </p:nvSpPr>
          <p:spPr bwMode="auto">
            <a:xfrm>
              <a:off x="2279849" y="4545685"/>
              <a:ext cx="3297422" cy="1422121"/>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5000"/>
                </a:lnSpc>
                <a:buClr>
                  <a:srgbClr val="72A900"/>
                </a:buCl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分析化学的方法和手段在环境监测中得到广泛应用。例如，容量分析、质量分析、光化学分析、电化学分析和色谱分析等。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25000"/>
                </a:lnSpc>
                <a:buClr>
                  <a:srgbClr val="72A900"/>
                </a:buClr>
              </a:pP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8" name="矩形: 圆角 17"/>
            <p:cNvSpPr/>
            <p:nvPr/>
          </p:nvSpPr>
          <p:spPr>
            <a:xfrm>
              <a:off x="1982905" y="4039523"/>
              <a:ext cx="1130220" cy="420283"/>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2047976" y="4080387"/>
              <a:ext cx="992579" cy="338554"/>
            </a:xfrm>
            <a:prstGeom prst="rect">
              <a:avLst/>
            </a:prstGeom>
            <a:noFill/>
          </p:spPr>
          <p:txBody>
            <a:bodyPr wrap="none" rtlCol="0">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分析化学</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circle(in)">
                                      <p:cBhvr>
                                        <p:cTn id="1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1474267" y="1586094"/>
            <a:ext cx="5797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２、生物监测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(Biological Monitoring)</a:t>
            </a:r>
            <a:endPar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nvGrpSpPr>
          <p:cNvPr id="27" name="组合 26"/>
          <p:cNvGrpSpPr/>
          <p:nvPr/>
        </p:nvGrpSpPr>
        <p:grpSpPr>
          <a:xfrm>
            <a:off x="1867609" y="2487351"/>
            <a:ext cx="2322918" cy="2784555"/>
            <a:chOff x="1556183" y="2487351"/>
            <a:chExt cx="2322918" cy="2784555"/>
          </a:xfrm>
        </p:grpSpPr>
        <p:sp>
          <p:nvSpPr>
            <p:cNvPr id="7" name="矩形: 圆角 6"/>
            <p:cNvSpPr/>
            <p:nvPr/>
          </p:nvSpPr>
          <p:spPr>
            <a:xfrm>
              <a:off x="1931031" y="2675046"/>
              <a:ext cx="1948070" cy="259686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060950" y="3552856"/>
              <a:ext cx="1688232" cy="614207"/>
            </a:xfrm>
            <a:prstGeom prst="rect">
              <a:avLst/>
            </a:prstGeom>
            <a:noFill/>
          </p:spPr>
          <p:txBody>
            <a:bodyPr wrap="square">
              <a:spAutoFit/>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利用指示生物监测水体污染状况。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nvGrpSpPr>
            <p:cNvPr id="18" name="组合 17"/>
            <p:cNvGrpSpPr/>
            <p:nvPr/>
          </p:nvGrpSpPr>
          <p:grpSpPr>
            <a:xfrm>
              <a:off x="1556183" y="2487351"/>
              <a:ext cx="749695" cy="674917"/>
              <a:chOff x="1556183" y="2487351"/>
              <a:chExt cx="749695" cy="674917"/>
            </a:xfrm>
          </p:grpSpPr>
          <p:sp>
            <p:nvSpPr>
              <p:cNvPr id="16" name="六边形 15"/>
              <p:cNvSpPr/>
              <p:nvPr/>
            </p:nvSpPr>
            <p:spPr>
              <a:xfrm>
                <a:off x="1556183" y="2487351"/>
                <a:ext cx="749695" cy="667582"/>
              </a:xfrm>
              <a:prstGeom prst="hexag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700037" y="2515937"/>
                <a:ext cx="461986"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1</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grpSp>
        <p:nvGrpSpPr>
          <p:cNvPr id="26" name="组合 25"/>
          <p:cNvGrpSpPr/>
          <p:nvPr/>
        </p:nvGrpSpPr>
        <p:grpSpPr>
          <a:xfrm>
            <a:off x="4934541" y="2487351"/>
            <a:ext cx="2322918" cy="2791890"/>
            <a:chOff x="4210168" y="2480016"/>
            <a:chExt cx="2322918" cy="2791890"/>
          </a:xfrm>
        </p:grpSpPr>
        <p:sp>
          <p:nvSpPr>
            <p:cNvPr id="14" name="矩形: 圆角 13"/>
            <p:cNvSpPr/>
            <p:nvPr/>
          </p:nvSpPr>
          <p:spPr>
            <a:xfrm>
              <a:off x="4585016" y="2675046"/>
              <a:ext cx="1948070" cy="259686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714935" y="3127763"/>
              <a:ext cx="1688232" cy="1691425"/>
            </a:xfrm>
            <a:prstGeom prst="rect">
              <a:avLst/>
            </a:prstGeom>
            <a:noFill/>
          </p:spPr>
          <p:txBody>
            <a:bodyPr wrap="square">
              <a:spAutoFit/>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利用水生生物群落结构变化进行监测同时可引用生物数和生物种的多样性指数等数学手段，简化监测方法。</a:t>
              </a: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nvGrpSpPr>
            <p:cNvPr id="19" name="组合 18"/>
            <p:cNvGrpSpPr/>
            <p:nvPr/>
          </p:nvGrpSpPr>
          <p:grpSpPr>
            <a:xfrm>
              <a:off x="4210168" y="2480016"/>
              <a:ext cx="749695" cy="674917"/>
              <a:chOff x="1556183" y="2487351"/>
              <a:chExt cx="749695" cy="674917"/>
            </a:xfrm>
          </p:grpSpPr>
          <p:sp>
            <p:nvSpPr>
              <p:cNvPr id="20" name="六边形 19"/>
              <p:cNvSpPr/>
              <p:nvPr/>
            </p:nvSpPr>
            <p:spPr>
              <a:xfrm>
                <a:off x="1556183" y="2487351"/>
                <a:ext cx="749695" cy="667582"/>
              </a:xfrm>
              <a:prstGeom prst="hexag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700037" y="2515937"/>
                <a:ext cx="461986"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2</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grpSp>
        <p:nvGrpSpPr>
          <p:cNvPr id="25" name="组合 24"/>
          <p:cNvGrpSpPr/>
          <p:nvPr/>
        </p:nvGrpSpPr>
        <p:grpSpPr>
          <a:xfrm>
            <a:off x="8001473" y="2487351"/>
            <a:ext cx="2322918" cy="2789908"/>
            <a:chOff x="7007560" y="2487351"/>
            <a:chExt cx="2322918" cy="2789908"/>
          </a:xfrm>
        </p:grpSpPr>
        <p:sp>
          <p:nvSpPr>
            <p:cNvPr id="15" name="矩形: 圆角 14"/>
            <p:cNvSpPr/>
            <p:nvPr/>
          </p:nvSpPr>
          <p:spPr>
            <a:xfrm>
              <a:off x="7382408" y="2680399"/>
              <a:ext cx="1948070" cy="259686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512327" y="3127763"/>
              <a:ext cx="1688232" cy="1691425"/>
            </a:xfrm>
            <a:prstGeom prst="rect">
              <a:avLst/>
            </a:prstGeom>
            <a:noFill/>
          </p:spPr>
          <p:txBody>
            <a:bodyPr wrap="square">
              <a:spAutoFit/>
            </a:bodyPr>
            <a:lstStyle/>
            <a:p>
              <a:pPr algn="ct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水污染的生物测试即利用水生生物受到污染物的毒害作用所产生的生理机能变化，测定水质的污染状况。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nvGrpSpPr>
            <p:cNvPr id="22" name="组合 21"/>
            <p:cNvGrpSpPr/>
            <p:nvPr/>
          </p:nvGrpSpPr>
          <p:grpSpPr>
            <a:xfrm>
              <a:off x="7007560" y="2487351"/>
              <a:ext cx="749695" cy="674917"/>
              <a:chOff x="1556183" y="2487351"/>
              <a:chExt cx="749695" cy="674917"/>
            </a:xfrm>
          </p:grpSpPr>
          <p:sp>
            <p:nvSpPr>
              <p:cNvPr id="23" name="六边形 22"/>
              <p:cNvSpPr/>
              <p:nvPr/>
            </p:nvSpPr>
            <p:spPr>
              <a:xfrm>
                <a:off x="1556183" y="2487351"/>
                <a:ext cx="749695" cy="667582"/>
              </a:xfrm>
              <a:prstGeom prst="hexag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700037" y="2515937"/>
                <a:ext cx="461986" cy="646331"/>
              </a:xfrm>
              <a:prstGeom prst="rect">
                <a:avLst/>
              </a:prstGeom>
              <a:noFill/>
            </p:spPr>
            <p:txBody>
              <a:bodyPr wrap="none" rtlCol="0">
                <a:spAutoFit/>
              </a:bodyPr>
              <a:lstStyle/>
              <a:p>
                <a:r>
                  <a:rPr lang="en-US" altLang="zh-CN"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3</a:t>
                </a:r>
                <a:endParaRPr lang="zh-CN" altLang="en-US" sz="36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a:spLocks noChangeArrowheads="1"/>
          </p:cNvSpPr>
          <p:nvPr/>
        </p:nvSpPr>
        <p:spPr bwMode="auto">
          <a:xfrm>
            <a:off x="1474267" y="1586094"/>
            <a:ext cx="57975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２、生物监测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(Biological Monitoring)</a:t>
            </a:r>
            <a:endPar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nvGrpSpPr>
          <p:cNvPr id="13" name="组合 12"/>
          <p:cNvGrpSpPr/>
          <p:nvPr/>
        </p:nvGrpSpPr>
        <p:grpSpPr>
          <a:xfrm>
            <a:off x="1600418" y="2427694"/>
            <a:ext cx="5202426" cy="3367976"/>
            <a:chOff x="1567542" y="2288809"/>
            <a:chExt cx="5202426" cy="3367976"/>
          </a:xfrm>
        </p:grpSpPr>
        <p:sp>
          <p:nvSpPr>
            <p:cNvPr id="12" name="矩形: 圆角 11"/>
            <p:cNvSpPr/>
            <p:nvPr/>
          </p:nvSpPr>
          <p:spPr>
            <a:xfrm>
              <a:off x="1567542" y="2288809"/>
              <a:ext cx="5202426" cy="336797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51345" y="2569239"/>
              <a:ext cx="4500571" cy="2807115"/>
            </a:xfrm>
            <a:prstGeom prst="rect">
              <a:avLst/>
            </a:prstGeom>
            <a:noFill/>
          </p:spPr>
          <p:txBody>
            <a:bodyPr wrap="square">
              <a:spAutoFit/>
            </a:bodyPr>
            <a:lstStyle/>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利用指示植物的伤害症状对大气污染作出定性、定量的判断。</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测定植物体内污染物的含量，估计大气污染状况。</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观察植物的生理生化反应，如酶系统的变化，发芽率的降低等，以对大气污染的长期效应作出判断。</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测定树木的生长量和年轮，估测大气污染的现状和历史。</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342900" indent="-342900">
                <a:lnSpc>
                  <a:spcPct val="125000"/>
                </a:lnSpc>
                <a:spcAft>
                  <a:spcPts val="600"/>
                </a:spcAft>
                <a:buFont typeface="+mj-ea"/>
                <a:buAutoNum type="circleNumDbPlain"/>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利用某些敏感植物，如地衣、苔薛等作为大气污染的植物监测器，可进行定点观测。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7289472" y="1739982"/>
            <a:ext cx="4186607" cy="4589512"/>
          </a:xfrm>
          <a:prstGeom prst="rect">
            <a:avLst/>
          </a:prstGeom>
        </p:spPr>
      </p:pic>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p:cNvSpPr>
            <a:spLocks noChangeArrowheads="1"/>
          </p:cNvSpPr>
          <p:nvPr/>
        </p:nvSpPr>
        <p:spPr bwMode="auto">
          <a:xfrm>
            <a:off x="1492428" y="1376072"/>
            <a:ext cx="8351837" cy="336823"/>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nSpc>
                <a:spcPct val="120000"/>
              </a:lnSpc>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、环境监测新技术开发 </a:t>
            </a:r>
            <a:r>
              <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(New techniques development of Environmental Monitoring)</a:t>
            </a:r>
            <a:endParaRPr lang="en-US" altLang="zh-CN" sz="1400" dirty="0">
              <a:solidFill>
                <a:schemeClr val="tx1">
                  <a:lumMod val="85000"/>
                  <a:lumOff val="1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grpSp>
        <p:nvGrpSpPr>
          <p:cNvPr id="30" name="组合 29"/>
          <p:cNvGrpSpPr/>
          <p:nvPr/>
        </p:nvGrpSpPr>
        <p:grpSpPr>
          <a:xfrm>
            <a:off x="3054138" y="2430144"/>
            <a:ext cx="5998990" cy="3112594"/>
            <a:chOff x="2429393" y="2213303"/>
            <a:chExt cx="5998990" cy="3112594"/>
          </a:xfrm>
        </p:grpSpPr>
        <p:sp>
          <p:nvSpPr>
            <p:cNvPr id="29" name="矩形: 剪去单角 28"/>
            <p:cNvSpPr/>
            <p:nvPr/>
          </p:nvSpPr>
          <p:spPr>
            <a:xfrm rot="10800000" flipH="1">
              <a:off x="2437449" y="2213303"/>
              <a:ext cx="2393679" cy="1107954"/>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剪去单角 27"/>
            <p:cNvSpPr/>
            <p:nvPr/>
          </p:nvSpPr>
          <p:spPr>
            <a:xfrm rot="10800000" flipH="1" flipV="1">
              <a:off x="2429393" y="4214771"/>
              <a:ext cx="2393679" cy="1111126"/>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剪去单角 26"/>
            <p:cNvSpPr/>
            <p:nvPr/>
          </p:nvSpPr>
          <p:spPr>
            <a:xfrm rot="10800000" flipV="1">
              <a:off x="6034703" y="4214771"/>
              <a:ext cx="2393679" cy="1111126"/>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剪去单角 21"/>
            <p:cNvSpPr/>
            <p:nvPr/>
          </p:nvSpPr>
          <p:spPr>
            <a:xfrm rot="10800000">
              <a:off x="6034704" y="2215168"/>
              <a:ext cx="2393679" cy="1111125"/>
            </a:xfrm>
            <a:prstGeom prst="snip1Rect">
              <a:avLst>
                <a:gd name="adj" fmla="val 50000"/>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023150" y="2613391"/>
              <a:ext cx="1067271"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简 单</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7" name="文本框 16"/>
            <p:cNvSpPr txBox="1"/>
            <p:nvPr/>
          </p:nvSpPr>
          <p:spPr>
            <a:xfrm>
              <a:off x="6773631" y="2613390"/>
              <a:ext cx="91582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快 速</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9" name="文本框 18"/>
            <p:cNvSpPr txBox="1"/>
            <p:nvPr/>
          </p:nvSpPr>
          <p:spPr>
            <a:xfrm>
              <a:off x="3066455" y="4616445"/>
              <a:ext cx="989653"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价 廉</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1" name="文本框 20"/>
            <p:cNvSpPr txBox="1"/>
            <p:nvPr/>
          </p:nvSpPr>
          <p:spPr>
            <a:xfrm>
              <a:off x="6195560" y="4516102"/>
              <a:ext cx="2188625" cy="688715"/>
            </a:xfrm>
            <a:prstGeom prst="rect">
              <a:avLst/>
            </a:prstGeom>
            <a:noFill/>
          </p:spPr>
          <p:txBody>
            <a:bodyPr wrap="square">
              <a:spAutoFit/>
            </a:bodyPr>
            <a:lstStyle/>
            <a:p>
              <a:pPr algn="ctr">
                <a:lnSpc>
                  <a:spcPct val="125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能在野外或实验室内进行大批量的筛选实验</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26" name="组合 25"/>
            <p:cNvGrpSpPr/>
            <p:nvPr/>
          </p:nvGrpSpPr>
          <p:grpSpPr>
            <a:xfrm>
              <a:off x="4121424" y="2498982"/>
              <a:ext cx="2602161" cy="2584754"/>
              <a:chOff x="4121424" y="2498982"/>
              <a:chExt cx="2602161" cy="2584754"/>
            </a:xfrm>
          </p:grpSpPr>
          <p:grpSp>
            <p:nvGrpSpPr>
              <p:cNvPr id="24" name="组合 23"/>
              <p:cNvGrpSpPr/>
              <p:nvPr/>
            </p:nvGrpSpPr>
            <p:grpSpPr>
              <a:xfrm>
                <a:off x="4121424" y="2498982"/>
                <a:ext cx="2602161" cy="2584754"/>
                <a:chOff x="4121424" y="2498982"/>
                <a:chExt cx="2602161" cy="2584754"/>
              </a:xfrm>
            </p:grpSpPr>
            <p:sp>
              <p:nvSpPr>
                <p:cNvPr id="5" name="直角三角形 4"/>
                <p:cNvSpPr/>
                <p:nvPr/>
              </p:nvSpPr>
              <p:spPr>
                <a:xfrm>
                  <a:off x="5468415" y="2498982"/>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5400000">
                  <a:off x="5468415" y="3828566"/>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p:cNvSpPr/>
                <p:nvPr/>
              </p:nvSpPr>
              <p:spPr>
                <a:xfrm rot="10800000">
                  <a:off x="4121425" y="3828566"/>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16200000">
                  <a:off x="4121424" y="2498982"/>
                  <a:ext cx="1255170" cy="1255170"/>
                </a:xfrm>
                <a:prstGeom prst="rtTriangle">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914893" y="3287443"/>
                  <a:ext cx="1027990" cy="1007831"/>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5072890" y="3618261"/>
                <a:ext cx="699230" cy="369332"/>
              </a:xfrm>
              <a:prstGeom prst="rect">
                <a:avLst/>
              </a:prstGeom>
              <a:noFill/>
            </p:spPr>
            <p:txBody>
              <a:bodyPr wrap="none" rtlCol="0">
                <a:spAutoFit/>
              </a:bodyPr>
              <a:lstStyle/>
              <a:p>
                <a:r>
                  <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优 势</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4327525" y="1361538"/>
            <a:ext cx="3536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生态遥感监测技术的开发</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22" name="组合 21"/>
          <p:cNvGrpSpPr/>
          <p:nvPr/>
        </p:nvGrpSpPr>
        <p:grpSpPr>
          <a:xfrm>
            <a:off x="1687995" y="2378347"/>
            <a:ext cx="8816009" cy="1340358"/>
            <a:chOff x="1776264" y="2391071"/>
            <a:chExt cx="8816009" cy="1340358"/>
          </a:xfrm>
        </p:grpSpPr>
        <p:grpSp>
          <p:nvGrpSpPr>
            <p:cNvPr id="19" name="组合 18"/>
            <p:cNvGrpSpPr/>
            <p:nvPr/>
          </p:nvGrpSpPr>
          <p:grpSpPr>
            <a:xfrm>
              <a:off x="1776264" y="2391071"/>
              <a:ext cx="8816009" cy="1340358"/>
              <a:chOff x="1776264" y="2391071"/>
              <a:chExt cx="8816009" cy="1340358"/>
            </a:xfrm>
          </p:grpSpPr>
          <p:sp>
            <p:nvSpPr>
              <p:cNvPr id="13" name="矩形: 圆角 12"/>
              <p:cNvSpPr/>
              <p:nvPr/>
            </p:nvSpPr>
            <p:spPr>
              <a:xfrm>
                <a:off x="2175250" y="2391071"/>
                <a:ext cx="8417023" cy="13403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l="15142" t="-830" r="73237" b="82446"/>
              <a:stretch>
                <a:fillRect/>
              </a:stretch>
            </p:blipFill>
            <p:spPr>
              <a:xfrm>
                <a:off x="1776264" y="2639930"/>
                <a:ext cx="976876" cy="838855"/>
              </a:xfrm>
              <a:prstGeom prst="rect">
                <a:avLst/>
              </a:prstGeom>
              <a:solidFill>
                <a:schemeClr val="bg1"/>
              </a:solidFill>
            </p:spPr>
          </p:pic>
        </p:grpSp>
        <p:sp>
          <p:nvSpPr>
            <p:cNvPr id="10" name="文本框 9"/>
            <p:cNvSpPr txBox="1"/>
            <p:nvPr/>
          </p:nvSpPr>
          <p:spPr>
            <a:xfrm>
              <a:off x="2877852" y="2639930"/>
              <a:ext cx="7425003" cy="883512"/>
            </a:xfrm>
            <a:prstGeom prst="rect">
              <a:avLst/>
            </a:prstGeom>
            <a:noFill/>
          </p:spPr>
          <p:txBody>
            <a:bodyPr wrap="square">
              <a:spAutoFit/>
            </a:bodyPr>
            <a:lstStyle/>
            <a:p>
              <a:pPr>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我国生态监测方面考虑的主要内容有：空气环境监测；土地覆盖的变化及对全球变化的影响；海洋环境的监测，生态网络系统，人对环境的影响，危机带</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脆弱、不稳定的过渡带</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监测系统，西藏高原对全球变化的影响等等。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1" name="组合 20"/>
          <p:cNvGrpSpPr/>
          <p:nvPr/>
        </p:nvGrpSpPr>
        <p:grpSpPr>
          <a:xfrm>
            <a:off x="1867608" y="4346730"/>
            <a:ext cx="8855767" cy="1340358"/>
            <a:chOff x="2186897" y="4514259"/>
            <a:chExt cx="8855767" cy="1340358"/>
          </a:xfrm>
        </p:grpSpPr>
        <p:grpSp>
          <p:nvGrpSpPr>
            <p:cNvPr id="20" name="组合 19"/>
            <p:cNvGrpSpPr/>
            <p:nvPr/>
          </p:nvGrpSpPr>
          <p:grpSpPr>
            <a:xfrm>
              <a:off x="2186897" y="4514259"/>
              <a:ext cx="8855767" cy="1340358"/>
              <a:chOff x="2327650" y="4525618"/>
              <a:chExt cx="8855767" cy="1340358"/>
            </a:xfrm>
          </p:grpSpPr>
          <p:sp>
            <p:nvSpPr>
              <p:cNvPr id="14" name="矩形: 圆角 13"/>
              <p:cNvSpPr/>
              <p:nvPr/>
            </p:nvSpPr>
            <p:spPr>
              <a:xfrm>
                <a:off x="2327650" y="4525618"/>
                <a:ext cx="8417023" cy="13403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l="-126" t="55325" r="90222" b="26291"/>
              <a:stretch>
                <a:fillRect/>
              </a:stretch>
            </p:blipFill>
            <p:spPr>
              <a:xfrm>
                <a:off x="10350792" y="4778262"/>
                <a:ext cx="832625" cy="838856"/>
              </a:xfrm>
              <a:prstGeom prst="rect">
                <a:avLst/>
              </a:prstGeom>
              <a:solidFill>
                <a:schemeClr val="bg1"/>
              </a:solidFill>
            </p:spPr>
          </p:pic>
        </p:grpSp>
        <p:sp>
          <p:nvSpPr>
            <p:cNvPr id="12" name="文本框 11"/>
            <p:cNvSpPr txBox="1"/>
            <p:nvPr/>
          </p:nvSpPr>
          <p:spPr>
            <a:xfrm>
              <a:off x="2608194" y="4877334"/>
              <a:ext cx="7316856" cy="614207"/>
            </a:xfrm>
            <a:prstGeom prst="rect">
              <a:avLst/>
            </a:prstGeom>
            <a:noFill/>
          </p:spPr>
          <p:txBody>
            <a:bodyPr wrap="square">
              <a:spAutoFit/>
            </a:bodyPr>
            <a:lstStyle/>
            <a:p>
              <a:pPr algn="just">
                <a:lnSpc>
                  <a:spcPct val="125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遥感是监测全球环境变化的最重要的技术手段。在获取空间数据方面，可以充分利用北京、广州和乌鲁木齐</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3</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个气象卫星地面站接收的气象卫星</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(NOAA</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、我国风云一号</a:t>
              </a:r>
              <a:r>
                <a:rPr lang="en-US" altLang="zh-CN" sz="1400" dirty="0" err="1">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Fy</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—l</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等</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数据。</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4661680" y="1359306"/>
            <a:ext cx="27847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a:t>
            </a:r>
            <a:r>
              <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S”</a:t>
            </a: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技术的开发</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24" name="组合 23"/>
          <p:cNvGrpSpPr/>
          <p:nvPr/>
        </p:nvGrpSpPr>
        <p:grpSpPr>
          <a:xfrm>
            <a:off x="1299900" y="2650543"/>
            <a:ext cx="3739303" cy="2848151"/>
            <a:chOff x="1311965" y="2771597"/>
            <a:chExt cx="3739303" cy="2848151"/>
          </a:xfrm>
        </p:grpSpPr>
        <p:sp>
          <p:nvSpPr>
            <p:cNvPr id="23" name="矩形: 圆角 22"/>
            <p:cNvSpPr/>
            <p:nvPr/>
          </p:nvSpPr>
          <p:spPr>
            <a:xfrm>
              <a:off x="1311965" y="2771597"/>
              <a:ext cx="3739303" cy="284815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1567542" y="3054966"/>
              <a:ext cx="3279416" cy="2250742"/>
              <a:chOff x="1639034" y="2533052"/>
              <a:chExt cx="3279416" cy="2250742"/>
            </a:xfrm>
          </p:grpSpPr>
          <p:sp>
            <p:nvSpPr>
              <p:cNvPr id="6" name="Text Box 7"/>
              <p:cNvSpPr txBox="1">
                <a:spLocks noChangeArrowheads="1"/>
              </p:cNvSpPr>
              <p:nvPr/>
            </p:nvSpPr>
            <p:spPr bwMode="auto">
              <a:xfrm>
                <a:off x="1639034" y="3429000"/>
                <a:ext cx="3279416" cy="135479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前两个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是通过遥感接收、传送的；后一个</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是地面的计算机图像图形和属性数据的处理。整体“</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3S”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系统要经过地面和卫星遥感通讯联成计算机网络。</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t="17087" b="17087"/>
              <a:stretch>
                <a:fillRect/>
              </a:stretch>
            </p:blipFill>
            <p:spPr>
              <a:xfrm>
                <a:off x="1639034" y="2533052"/>
                <a:ext cx="1214979" cy="799777"/>
              </a:xfrm>
              <a:prstGeom prst="rect">
                <a:avLst/>
              </a:prstGeom>
            </p:spPr>
          </p:pic>
        </p:grpSp>
      </p:grpSp>
      <p:grpSp>
        <p:nvGrpSpPr>
          <p:cNvPr id="21" name="组合 20"/>
          <p:cNvGrpSpPr/>
          <p:nvPr/>
        </p:nvGrpSpPr>
        <p:grpSpPr>
          <a:xfrm>
            <a:off x="5362330" y="2521454"/>
            <a:ext cx="6013025" cy="3098295"/>
            <a:chOff x="380527" y="2372323"/>
            <a:chExt cx="6013025" cy="3098295"/>
          </a:xfrm>
        </p:grpSpPr>
        <p:grpSp>
          <p:nvGrpSpPr>
            <p:cNvPr id="14" name="组合 13"/>
            <p:cNvGrpSpPr/>
            <p:nvPr/>
          </p:nvGrpSpPr>
          <p:grpSpPr>
            <a:xfrm>
              <a:off x="2574934" y="3019701"/>
              <a:ext cx="2170281" cy="2324663"/>
              <a:chOff x="2609011" y="3059457"/>
              <a:chExt cx="2170281" cy="2324663"/>
            </a:xfrm>
            <a:effectLst>
              <a:outerShdw blurRad="63500" sx="102000" sy="102000" algn="ctr" rotWithShape="0">
                <a:schemeClr val="bg1">
                  <a:lumMod val="50000"/>
                  <a:alpha val="40000"/>
                </a:schemeClr>
              </a:outerShdw>
            </a:effectLst>
          </p:grpSpPr>
          <p:sp>
            <p:nvSpPr>
              <p:cNvPr id="9" name="箭头: V 形 8"/>
              <p:cNvSpPr/>
              <p:nvPr/>
            </p:nvSpPr>
            <p:spPr>
              <a:xfrm rot="5400000">
                <a:off x="3333870" y="2962909"/>
                <a:ext cx="726977" cy="920073"/>
              </a:xfrm>
              <a:prstGeom prst="chevr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237320" y="3873424"/>
                <a:ext cx="920075" cy="914392"/>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430296" y="4145954"/>
                <a:ext cx="545342" cy="369332"/>
              </a:xfrm>
              <a:prstGeom prst="rect">
                <a:avLst/>
              </a:prstGeom>
              <a:noFill/>
            </p:spPr>
            <p:txBody>
              <a:bodyPr wrap="none" rtlCol="0">
                <a:spAutoFit/>
              </a:bodyPr>
              <a:lstStyle/>
              <a:p>
                <a:r>
                  <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a:t>
                </a:r>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S</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箭头: V 形 11"/>
              <p:cNvSpPr/>
              <p:nvPr/>
            </p:nvSpPr>
            <p:spPr>
              <a:xfrm rot="13074144">
                <a:off x="4052315" y="4464044"/>
                <a:ext cx="726977" cy="920073"/>
              </a:xfrm>
              <a:prstGeom prst="chevr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箭头: V 形 12"/>
              <p:cNvSpPr/>
              <p:nvPr/>
            </p:nvSpPr>
            <p:spPr>
              <a:xfrm rot="19327642">
                <a:off x="2609011" y="4464047"/>
                <a:ext cx="726977" cy="920073"/>
              </a:xfrm>
              <a:prstGeom prst="chevron">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6" name="文本框 15"/>
            <p:cNvSpPr txBox="1"/>
            <p:nvPr/>
          </p:nvSpPr>
          <p:spPr>
            <a:xfrm>
              <a:off x="4319114" y="4875404"/>
              <a:ext cx="2074438" cy="553998"/>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遥感</a:t>
              </a: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RS</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(Remote Sensing)</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8" name="文本框 17"/>
            <p:cNvSpPr txBox="1"/>
            <p:nvPr/>
          </p:nvSpPr>
          <p:spPr>
            <a:xfrm>
              <a:off x="380527" y="4916620"/>
              <a:ext cx="2582077" cy="553998"/>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GPS</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(Global position System)</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0" name="文本框 19"/>
            <p:cNvSpPr txBox="1"/>
            <p:nvPr/>
          </p:nvSpPr>
          <p:spPr>
            <a:xfrm>
              <a:off x="1859328" y="2372323"/>
              <a:ext cx="3607903" cy="553998"/>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地理信息系统</a:t>
              </a: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GIS</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(Geographic </a:t>
              </a:r>
              <a:r>
                <a:rPr lang="en-US" altLang="zh-CN" sz="1400" dirty="0" err="1">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lnformation</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System)</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743607" y="1361538"/>
            <a:ext cx="9374966" cy="4526597"/>
            <a:chOff x="1726569" y="979678"/>
            <a:chExt cx="9374966" cy="4526597"/>
          </a:xfrm>
        </p:grpSpPr>
        <p:sp>
          <p:nvSpPr>
            <p:cNvPr id="6" name="矩形: 圆角 5"/>
            <p:cNvSpPr/>
            <p:nvPr/>
          </p:nvSpPr>
          <p:spPr>
            <a:xfrm>
              <a:off x="1726569" y="2220686"/>
              <a:ext cx="8916820" cy="243650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8"/>
            <p:cNvSpPr txBox="1">
              <a:spLocks noChangeArrowheads="1"/>
            </p:cNvSpPr>
            <p:nvPr/>
          </p:nvSpPr>
          <p:spPr bwMode="auto">
            <a:xfrm>
              <a:off x="2184715" y="2677845"/>
              <a:ext cx="8211503" cy="1354794"/>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Bef>
                  <a:spcPct val="50000"/>
                </a:spcBef>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卫星遥感技术可应用于空气污染扩散规律研究、水体污染监测、海洋污染监测、城市环境生态与污染监测、环境灾害监测，还可提供沙漠化进程、土地盐渍化和水土流失的情况、生态环境恶化状况以及工业废水和生活污水对水体的污染、石油对海洋的污染等基本状况和发展程度的数据和资料，还可获取生态环境变化的基本数据和图像资料。</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l="6984" r="6984"/>
            <a:stretch>
              <a:fillRect/>
            </a:stretch>
          </p:blipFill>
          <p:spPr>
            <a:xfrm>
              <a:off x="1726569" y="979678"/>
              <a:ext cx="1460953" cy="1698167"/>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rcRect l="5591" r="5591"/>
            <a:stretch>
              <a:fillRect/>
            </a:stretch>
          </p:blipFill>
          <p:spPr>
            <a:xfrm>
              <a:off x="9749777" y="3808108"/>
              <a:ext cx="1351758" cy="1698167"/>
            </a:xfrm>
            <a:prstGeom prst="rect">
              <a:avLst/>
            </a:prstGeom>
          </p:spPr>
        </p:pic>
      </p:grpSp>
      <p:pic>
        <p:nvPicPr>
          <p:cNvPr id="4" name="图片 3" descr="logo-g"/>
          <p:cNvPicPr>
            <a:picLocks noChangeAspect="1"/>
          </p:cNvPicPr>
          <p:nvPr/>
        </p:nvPicPr>
        <p:blipFill>
          <a:blip r:embed="rId3"/>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480932" y="1361538"/>
            <a:ext cx="8172333" cy="581144"/>
            <a:chOff x="1526368" y="2326006"/>
            <a:chExt cx="8172333" cy="581144"/>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4514" t="70725" r="25424" b="7246"/>
            <a:stretch>
              <a:fillRect/>
            </a:stretch>
          </p:blipFill>
          <p:spPr>
            <a:xfrm>
              <a:off x="1526368" y="2326006"/>
              <a:ext cx="705676" cy="581144"/>
            </a:xfrm>
            <a:prstGeom prst="rect">
              <a:avLst/>
            </a:prstGeom>
          </p:spPr>
        </p:pic>
        <p:sp>
          <p:nvSpPr>
            <p:cNvPr id="7" name="文本框 6"/>
            <p:cNvSpPr txBox="1"/>
            <p:nvPr/>
          </p:nvSpPr>
          <p:spPr>
            <a:xfrm>
              <a:off x="2325286" y="2423428"/>
              <a:ext cx="7373415" cy="480644"/>
            </a:xfrm>
            <a:prstGeom prst="rect">
              <a:avLst/>
            </a:prstGeom>
            <a:noFill/>
          </p:spPr>
          <p:txBody>
            <a:bodyPr wrap="square">
              <a:spAutoFit/>
            </a:bodyPr>
            <a:lstStyle/>
            <a:p>
              <a:pPr>
                <a:lnSpc>
                  <a:spcPct val="110000"/>
                </a:lnSpc>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四、环境优先污染和优先监测 </a:t>
              </a:r>
              <a:endPar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12" name="组合 11"/>
          <p:cNvGrpSpPr/>
          <p:nvPr/>
        </p:nvGrpSpPr>
        <p:grpSpPr>
          <a:xfrm>
            <a:off x="1567542" y="2510341"/>
            <a:ext cx="4084291" cy="3688837"/>
            <a:chOff x="1561135" y="2510341"/>
            <a:chExt cx="4084291" cy="3688837"/>
          </a:xfrm>
        </p:grpSpPr>
        <p:sp>
          <p:nvSpPr>
            <p:cNvPr id="11" name="矩形: 圆角 10"/>
            <p:cNvSpPr/>
            <p:nvPr/>
          </p:nvSpPr>
          <p:spPr>
            <a:xfrm>
              <a:off x="1561135" y="2510341"/>
              <a:ext cx="4084291" cy="3688837"/>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6"/>
            <p:cNvSpPr txBox="1">
              <a:spLocks noChangeArrowheads="1"/>
            </p:cNvSpPr>
            <p:nvPr/>
          </p:nvSpPr>
          <p:spPr bwMode="auto">
            <a:xfrm>
              <a:off x="1867720" y="2743479"/>
              <a:ext cx="3522001" cy="200112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gn="just">
                <a:lnSpc>
                  <a:spcPct val="150000"/>
                </a:lnSpc>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世界上已知的化学品约有</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1000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万种，进入环境的有</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10</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万种之多。因此，必须制定一个筛选原则，对众多有毒污染物进行分级排队，从中筛选出潜在危害大，在环境中出现频率高的污染物作为监测和控制的对象</a:t>
              </a:r>
              <a:r>
                <a:rPr lang="zh-CN" altLang="en-US" sz="1400" dirty="0">
                  <a:solidFill>
                    <a:schemeClr val="tx1">
                      <a:lumMod val="85000"/>
                      <a:lumOff val="15000"/>
                    </a:schemeClr>
                  </a:solidFill>
                  <a:effectLst>
                    <a:outerShdw blurRad="38100" dist="38100" dir="2700000" algn="tl">
                      <a:srgbClr val="C0C0C0"/>
                    </a:outerShdw>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9" name="Text Box 5"/>
            <p:cNvSpPr txBox="1">
              <a:spLocks noChangeArrowheads="1"/>
            </p:cNvSpPr>
            <p:nvPr/>
          </p:nvSpPr>
          <p:spPr bwMode="auto">
            <a:xfrm>
              <a:off x="1833768" y="4916506"/>
              <a:ext cx="3589907" cy="1031629"/>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50000"/>
                </a:lnSpc>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经过优先选择的污染物称为环境优先污染物（</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Priority Pollutants)</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，对优先污染物的监测称为优先监测。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10" name="Text Box 4"/>
          <p:cNvSpPr txBox="1">
            <a:spLocks noChangeArrowheads="1"/>
          </p:cNvSpPr>
          <p:nvPr/>
        </p:nvSpPr>
        <p:spPr bwMode="auto">
          <a:xfrm>
            <a:off x="6540169" y="4828650"/>
            <a:ext cx="4429033" cy="1031629"/>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spcBef>
                <a:spcPct val="50000"/>
              </a:spcBef>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“中国环境优先监测研究”已完成，提出了中国环境优先污染物黑名单”，包括</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14</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种化学类别共</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68</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种有毒化学物质。其中有机物占</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58</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30" name="组合 29"/>
          <p:cNvGrpSpPr/>
          <p:nvPr/>
        </p:nvGrpSpPr>
        <p:grpSpPr>
          <a:xfrm>
            <a:off x="6595293" y="2739741"/>
            <a:ext cx="4389038" cy="1743608"/>
            <a:chOff x="6145443" y="2635289"/>
            <a:chExt cx="4389038" cy="1743608"/>
          </a:xfrm>
        </p:grpSpPr>
        <p:sp>
          <p:nvSpPr>
            <p:cNvPr id="29" name="矩形: 圆角 28"/>
            <p:cNvSpPr/>
            <p:nvPr/>
          </p:nvSpPr>
          <p:spPr>
            <a:xfrm>
              <a:off x="6463275" y="2635289"/>
              <a:ext cx="3964293" cy="174359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145443" y="2635289"/>
              <a:ext cx="789451" cy="1743608"/>
              <a:chOff x="6156581" y="2635289"/>
              <a:chExt cx="789451" cy="1743608"/>
            </a:xfrm>
          </p:grpSpPr>
          <p:sp>
            <p:nvSpPr>
              <p:cNvPr id="14" name="矩形: 圆角 13"/>
              <p:cNvSpPr/>
              <p:nvPr/>
            </p:nvSpPr>
            <p:spPr>
              <a:xfrm>
                <a:off x="6156581" y="2635289"/>
                <a:ext cx="789451" cy="1743608"/>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6209858" y="2883109"/>
                <a:ext cx="677108" cy="1368761"/>
              </a:xfrm>
              <a:prstGeom prst="rect">
                <a:avLst/>
              </a:prstGeom>
              <a:noFill/>
            </p:spPr>
            <p:txBody>
              <a:bodyPr vert="eaVert" wrap="square" rtlCol="0">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优先污染物常具有以下特点</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17" name="文本框 16"/>
            <p:cNvSpPr txBox="1"/>
            <p:nvPr/>
          </p:nvSpPr>
          <p:spPr>
            <a:xfrm>
              <a:off x="7237262" y="2782279"/>
              <a:ext cx="1393111"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毒性大</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9" name="文本框 18"/>
            <p:cNvSpPr txBox="1"/>
            <p:nvPr/>
          </p:nvSpPr>
          <p:spPr>
            <a:xfrm>
              <a:off x="7235314" y="3359585"/>
              <a:ext cx="1144784"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难降解</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1" name="文本框 20"/>
            <p:cNvSpPr txBox="1"/>
            <p:nvPr/>
          </p:nvSpPr>
          <p:spPr>
            <a:xfrm>
              <a:off x="7235314" y="3902952"/>
              <a:ext cx="1644227"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出现频率高</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3" name="文本框 22"/>
            <p:cNvSpPr txBox="1"/>
            <p:nvPr/>
          </p:nvSpPr>
          <p:spPr>
            <a:xfrm>
              <a:off x="8664505" y="2785338"/>
              <a:ext cx="1706268"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可生物积累</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5" name="文本框 24"/>
            <p:cNvSpPr txBox="1"/>
            <p:nvPr/>
          </p:nvSpPr>
          <p:spPr>
            <a:xfrm>
              <a:off x="8664505" y="3354352"/>
              <a:ext cx="1869976"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属三致物质</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7" name="文本框 26"/>
            <p:cNvSpPr txBox="1"/>
            <p:nvPr/>
          </p:nvSpPr>
          <p:spPr>
            <a:xfrm>
              <a:off x="8664505" y="3886375"/>
              <a:ext cx="1644227"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检测方法成熟</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4"/>
          <p:cNvGraphicFramePr/>
          <p:nvPr/>
        </p:nvGraphicFramePr>
        <p:xfrm>
          <a:off x="1584581" y="848970"/>
          <a:ext cx="10075895" cy="5850338"/>
        </p:xfrm>
        <a:graphic>
          <a:graphicData uri="http://schemas.openxmlformats.org/drawingml/2006/table">
            <a:tbl>
              <a:tblPr>
                <a:tableStyleId>{68D230F3-CF80-4859-8CE7-A43EE81993B5}</a:tableStyleId>
              </a:tblPr>
              <a:tblGrid>
                <a:gridCol w="2141397"/>
                <a:gridCol w="7934498"/>
              </a:tblGrid>
              <a:tr h="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化学类别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1400" b="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名称 </a:t>
                      </a:r>
                      <a:endParaRPr kumimoji="0" lang="zh-CN" altLang="en-US" sz="1400" b="0" i="0" u="none" strike="noStrike" cap="none" normalizeH="0" baseline="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B w="12700" cap="flat" cmpd="sng" algn="ctr">
                      <a:solidFill>
                        <a:schemeClr val="bg1">
                          <a:lumMod val="50000"/>
                        </a:schemeClr>
                      </a:solidFill>
                      <a:prstDash val="solid"/>
                      <a:round/>
                      <a:headEnd type="none" w="med" len="med"/>
                      <a:tailEnd type="none" w="med" len="med"/>
                    </a:lnB>
                    <a:noFill/>
                  </a:tcPr>
                </a:tc>
              </a:tr>
              <a:tr h="608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．卤代（烷、稀）烃类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二氯甲烷、三氯甲烷△、四氯化碳△、</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二氯乙烷△、</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1,1,1-</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三氯乙烷</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1,1,2-</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三氯乙烷、</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1,1,2,2-</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四氯乙烷、三氯 乙烯△、四氯乙烯△、三溴甲烷△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2</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．苯系物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苯△、甲苯△、乙苯△、邻</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二甲苯、间</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二甲苯、对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二甲苯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560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．氯代苯类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氯苯△、邻</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二氯苯△、对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二氯苯△、六氯苯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4</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．多氯联苯类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多氯联苯△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5</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．酚类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苯酚△、间甲酚△、</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2,4-</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二氯酚△、</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2,4,6-</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三氯酚△、五氯酚△、对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硝基酚△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7346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6</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．硝基苯类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硝基苯△、对△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硝基甲苯△、</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2,4-</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二硝基甲苯、三硝基甲工苯、对硝基氯苯△等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0838">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7</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．苯胺类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苯胺△、二硝基苯胺△、对</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硝基苯胺、</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2,6-</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二氯硝基苯胺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5600">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8</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．多环芳烃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萘、荧蒽、苯并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[b]</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荧蒽、苯并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[k]</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荧蒽、苯并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[a]</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芘△、茚并</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[1,2,3,-c.d]</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芘、等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9</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．酞酸酯类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酞酸二甲酯、酞酸二丁酯△、酞酸二辛酯△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10</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．农药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六六六△、滴滴涕△、滴滴畏△、乐果△、对硫磷△、除草醚△、敌百虫△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11</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．丙烯腈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丙烯腈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4013">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12</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．亚硝胺类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N-</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亚硝基二丙胺、</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N-</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亚硝基二正丙胺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35242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13. </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氰化物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氰化物△（罗马尼亚</a:t>
                      </a:r>
                      <a:r>
                        <a:rPr kumimoji="0" lang="en-US" altLang="zh-CN"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2000.2</a:t>
                      </a: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金矿水）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r>
              <a:tr h="676275">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14</a:t>
                      </a:r>
                      <a:r>
                        <a:rPr kumimoji="0" lang="zh-CN" altLang="en-US" sz="1400" b="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．重金属及其化合物 </a:t>
                      </a:r>
                      <a:endParaRPr kumimoji="0" lang="zh-CN" altLang="en-US" sz="1400" b="0" i="0" u="none" strike="noStrike" cap="none" normalizeH="0" baseline="0" dirty="0">
                        <a:ln>
                          <a:noFill/>
                        </a:ln>
                        <a:solidFill>
                          <a:schemeClr val="tx1">
                            <a:lumMod val="85000"/>
                            <a:lumOff val="15000"/>
                          </a:schemeClr>
                        </a:solidFill>
                        <a:effectLst/>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noFill/>
                  </a:tcPr>
                </a:tc>
                <a:tc>
                  <a:txBody>
                    <a:bodyPr/>
                    <a:lstStyle>
                      <a:lvl1pPr marL="342900" indent="-342900">
                        <a:spcBef>
                          <a:spcPct val="20000"/>
                        </a:spcBef>
                        <a:defRPr sz="2800">
                          <a:solidFill>
                            <a:schemeClr val="tx1"/>
                          </a:solidFill>
                          <a:latin typeface="Comic Sans MS" panose="030F0702030302020204" pitchFamily="66" charset="0"/>
                          <a:ea typeface="宋体" panose="02010600030101010101" pitchFamily="2" charset="-122"/>
                        </a:defRPr>
                      </a:lvl1pPr>
                      <a:lvl2pPr marL="742950" indent="-285750">
                        <a:spcBef>
                          <a:spcPct val="20000"/>
                        </a:spcBef>
                        <a:defRPr sz="2400">
                          <a:solidFill>
                            <a:schemeClr val="tx1"/>
                          </a:solidFill>
                          <a:latin typeface="Comic Sans MS" panose="030F0702030302020204" pitchFamily="66" charset="0"/>
                          <a:ea typeface="宋体" panose="02010600030101010101" pitchFamily="2" charset="-122"/>
                        </a:defRPr>
                      </a:lvl2pPr>
                      <a:lvl3pPr marL="1143000" indent="-228600">
                        <a:spcBef>
                          <a:spcPct val="20000"/>
                        </a:spcBef>
                        <a:defRPr sz="2000">
                          <a:solidFill>
                            <a:schemeClr val="tx1"/>
                          </a:solidFill>
                          <a:latin typeface="Comic Sans MS" panose="030F0702030302020204" pitchFamily="66" charset="0"/>
                          <a:ea typeface="宋体" panose="02010600030101010101" pitchFamily="2" charset="-122"/>
                        </a:defRPr>
                      </a:lvl3pPr>
                      <a:lvl4pPr marL="1600200" indent="-228600">
                        <a:spcBef>
                          <a:spcPct val="20000"/>
                        </a:spcBef>
                        <a:defRPr>
                          <a:solidFill>
                            <a:schemeClr val="tx1"/>
                          </a:solidFill>
                          <a:latin typeface="Comic Sans MS" panose="030F0702030302020204" pitchFamily="66" charset="0"/>
                          <a:ea typeface="宋体" panose="02010600030101010101" pitchFamily="2" charset="-122"/>
                        </a:defRPr>
                      </a:lvl4pPr>
                      <a:lvl5pPr marL="2057400" indent="-228600">
                        <a:spcBef>
                          <a:spcPct val="20000"/>
                        </a:spcBef>
                        <a:defRPr>
                          <a:solidFill>
                            <a:schemeClr val="tx1"/>
                          </a:solidFill>
                          <a:latin typeface="Comic Sans MS" panose="030F0702030302020204" pitchFamily="66" charset="0"/>
                          <a:ea typeface="宋体" panose="02010600030101010101" pitchFamily="2" charset="-122"/>
                        </a:defRPr>
                      </a:lvl5pPr>
                      <a:lvl6pPr marL="25146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6pPr>
                      <a:lvl7pPr marL="29718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7pPr>
                      <a:lvl8pPr marL="34290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8pPr>
                      <a:lvl9pPr marL="3886200" indent="-228600" fontAlgn="base">
                        <a:spcBef>
                          <a:spcPct val="20000"/>
                        </a:spcBef>
                        <a:spcAft>
                          <a:spcPct val="0"/>
                        </a:spcAft>
                        <a:defRPr>
                          <a:solidFill>
                            <a:schemeClr val="tx1"/>
                          </a:solidFill>
                          <a:latin typeface="Comic Sans MS" panose="030F0702030302020204" pitchFamily="66" charset="0"/>
                          <a:ea typeface="宋体" panose="02010600030101010101" pitchFamily="2" charset="-122"/>
                        </a:defRPr>
                      </a:lvl9pPr>
                    </a:lstStyle>
                    <a:p>
                      <a:pPr marL="0" marR="0" lvl="0" indent="0" algn="l" defTabSz="914400" rtl="0" eaLnBrk="1" fontAlgn="base" latinLnBrk="0" hangingPunct="1">
                        <a:lnSpc>
                          <a:spcPct val="125000"/>
                        </a:lnSpc>
                        <a:spcBef>
                          <a:spcPct val="0"/>
                        </a:spcBef>
                        <a:spcAft>
                          <a:spcPct val="0"/>
                        </a:spcAft>
                        <a:buClrTx/>
                        <a:buSzTx/>
                        <a:buFontTx/>
                        <a:buNone/>
                      </a:pPr>
                      <a:r>
                        <a:rPr kumimoji="0" lang="zh-CN" altLang="en-US" sz="1200" b="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rPr>
                        <a:t>砷及其化合物△、铍及其化合物△、镉及其化合物△、铬及其化合物△铜墙铁壁及其化合物△、铅及其化合物△、汞及其化合物△、镍及其化合物△、铊及其化合物△ </a:t>
                      </a:r>
                      <a:endParaRPr kumimoji="0" lang="zh-CN" altLang="en-US" sz="1200" b="0" i="0" u="none" strike="noStrike" cap="none" normalizeH="0" baseline="0" dirty="0">
                        <a:ln>
                          <a:noFill/>
                        </a:ln>
                        <a:solidFill>
                          <a:schemeClr val="tx1">
                            <a:lumMod val="85000"/>
                            <a:lumOff val="15000"/>
                          </a:schemeClr>
                        </a:solidFill>
                        <a:effectLst/>
                        <a:latin typeface="阿里巴巴普惠体" panose="00020600040101010101" pitchFamily="18" charset="-122"/>
                        <a:ea typeface="阿里巴巴普惠体" panose="00020600040101010101" pitchFamily="18" charset="-122"/>
                        <a:cs typeface="阿里巴巴普惠体" panose="00020600040101010101" pitchFamily="18" charset="-122"/>
                      </a:endParaRPr>
                    </a:p>
                  </a:txBody>
                  <a:tcPr anchor="ctr" horzOverflow="overflow">
                    <a:lnT w="12700" cap="flat" cmpd="sng" algn="ctr">
                      <a:solidFill>
                        <a:schemeClr val="bg1">
                          <a:lumMod val="50000"/>
                        </a:schemeClr>
                      </a:solidFill>
                      <a:prstDash val="solid"/>
                      <a:round/>
                      <a:headEnd type="none" w="med" len="med"/>
                      <a:tailEnd type="none" w="med" len="med"/>
                    </a:lnT>
                    <a:noFill/>
                  </a:tcPr>
                </a:tc>
              </a:tr>
            </a:tbl>
          </a:graphicData>
        </a:graphic>
      </p:graphicFrame>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4339" r="6772" b="2"/>
          <a:stretch>
            <a:fillRect/>
          </a:stretch>
        </p:blipFill>
        <p:spPr>
          <a:xfrm flipH="1">
            <a:off x="0" y="0"/>
            <a:ext cx="12192000" cy="6858000"/>
          </a:xfrm>
          <a:prstGeom prst="rect">
            <a:avLst/>
          </a:prstGeom>
        </p:spPr>
      </p:pic>
      <p:grpSp>
        <p:nvGrpSpPr>
          <p:cNvPr id="56" name="组合 55"/>
          <p:cNvGrpSpPr/>
          <p:nvPr/>
        </p:nvGrpSpPr>
        <p:grpSpPr>
          <a:xfrm>
            <a:off x="617911" y="1442882"/>
            <a:ext cx="6207699" cy="3232683"/>
            <a:chOff x="617911" y="1596228"/>
            <a:chExt cx="6207699" cy="3232683"/>
          </a:xfrm>
        </p:grpSpPr>
        <p:sp>
          <p:nvSpPr>
            <p:cNvPr id="3" name="文本框 2"/>
            <p:cNvSpPr txBox="1"/>
            <p:nvPr/>
          </p:nvSpPr>
          <p:spPr>
            <a:xfrm>
              <a:off x="669761" y="1596228"/>
              <a:ext cx="2190023" cy="2092881"/>
            </a:xfrm>
            <a:prstGeom prst="rect">
              <a:avLst/>
            </a:prstGeom>
            <a:noFill/>
          </p:spPr>
          <p:txBody>
            <a:bodyPr wrap="none" rtlCol="0">
              <a:spAutoFit/>
            </a:bodyPr>
            <a:lstStyle/>
            <a:p>
              <a:r>
                <a:rPr lang="en-US" altLang="zh-CN"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04</a:t>
              </a:r>
              <a:endParaRPr lang="zh-CN" altLang="en-US" sz="13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4" name="文本框 53"/>
            <p:cNvSpPr txBox="1"/>
            <p:nvPr/>
          </p:nvSpPr>
          <p:spPr>
            <a:xfrm>
              <a:off x="617911" y="3720915"/>
              <a:ext cx="6207699" cy="1107996"/>
            </a:xfrm>
            <a:prstGeom prst="rect">
              <a:avLst/>
            </a:prstGeom>
            <a:noFill/>
          </p:spPr>
          <p:txBody>
            <a:bodyPr wrap="square">
              <a:spAutoFit/>
            </a:bodyPr>
            <a:lstStyle/>
            <a:p>
              <a:r>
                <a:rPr lang="zh-CN" altLang="en-US" sz="66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环境监测</a:t>
              </a:r>
              <a:endParaRPr lang="zh-CN" altLang="en-US" sz="6600" dirty="0">
                <a:solidFill>
                  <a:schemeClr val="tx1">
                    <a:lumMod val="85000"/>
                    <a:lumOff val="15000"/>
                  </a:schemeClr>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55" name="矩形 54"/>
            <p:cNvSpPr/>
            <p:nvPr/>
          </p:nvSpPr>
          <p:spPr>
            <a:xfrm>
              <a:off x="846246" y="3429000"/>
              <a:ext cx="1647056" cy="154766"/>
            </a:xfrm>
            <a:prstGeom prst="rect">
              <a:avLst/>
            </a:prstGeom>
            <a:gradFill flip="none" rotWithShape="1">
              <a:gsLst>
                <a:gs pos="0">
                  <a:schemeClr val="bg1"/>
                </a:gs>
                <a:gs pos="100000">
                  <a:srgbClr val="72A9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p:cNvSpPr txBox="1"/>
          <p:nvPr/>
        </p:nvSpPr>
        <p:spPr>
          <a:xfrm>
            <a:off x="666606" y="4603496"/>
            <a:ext cx="4699786" cy="523220"/>
          </a:xfrm>
          <a:prstGeom prst="rect">
            <a:avLst/>
          </a:prstGeom>
          <a:noFill/>
        </p:spPr>
        <p:txBody>
          <a:bodyPr wrap="square">
            <a:spAutoFit/>
          </a:bodyPr>
          <a:lstStyle/>
          <a:p>
            <a:r>
              <a:rPr lang="en-US" altLang="zh-CN" sz="1400" b="0" i="0" dirty="0">
                <a:effectLst/>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rPr>
              <a:t>Consideration about some problems of environmental monitoring</a:t>
            </a:r>
            <a:endParaRPr lang="zh-CN" altLang="en-US" sz="14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61" name="文本框 60"/>
          <p:cNvSpPr txBox="1"/>
          <p:nvPr/>
        </p:nvSpPr>
        <p:spPr>
          <a:xfrm>
            <a:off x="296067" y="341830"/>
            <a:ext cx="2344667" cy="369332"/>
          </a:xfrm>
          <a:prstGeom prst="rect">
            <a:avLst/>
          </a:prstGeom>
          <a:noFill/>
        </p:spPr>
        <p:txBody>
          <a:bodyPr wrap="square" rtlCol="0">
            <a:spAutoFit/>
          </a:bodyPr>
          <a:lstStyle/>
          <a:p>
            <a:pPr algn="dist"/>
            <a:r>
              <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613007" y="1522884"/>
            <a:ext cx="9285987" cy="4251713"/>
            <a:chOff x="1715238" y="1892052"/>
            <a:chExt cx="9285987" cy="4251713"/>
          </a:xfrm>
        </p:grpSpPr>
        <p:sp>
          <p:nvSpPr>
            <p:cNvPr id="7" name="矩形: 圆角 6"/>
            <p:cNvSpPr/>
            <p:nvPr/>
          </p:nvSpPr>
          <p:spPr>
            <a:xfrm>
              <a:off x="1715238" y="1892052"/>
              <a:ext cx="9285987" cy="4251713"/>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rcRect t="5556" b="5556"/>
            <a:stretch>
              <a:fillRect/>
            </a:stretch>
          </p:blipFill>
          <p:spPr>
            <a:xfrm>
              <a:off x="4787850" y="2532599"/>
              <a:ext cx="3140765" cy="2791786"/>
            </a:xfrm>
            <a:prstGeom prst="rect">
              <a:avLst/>
            </a:prstGeom>
          </p:spPr>
        </p:pic>
        <p:sp>
          <p:nvSpPr>
            <p:cNvPr id="5" name="Text Box 9"/>
            <p:cNvSpPr txBox="1">
              <a:spLocks noChangeArrowheads="1"/>
            </p:cNvSpPr>
            <p:nvPr/>
          </p:nvSpPr>
          <p:spPr bwMode="auto">
            <a:xfrm>
              <a:off x="2111251" y="3089512"/>
              <a:ext cx="2415313" cy="167796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0" rIns="0">
              <a:spAutoFit/>
            </a:bodyPr>
            <a:lstStyle/>
            <a:p>
              <a:pP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即环境保护标准，指依据环境法制定的污染因子限量阈值或有关环保技术规范。环境标准既是环境管理的技术基础，也是环保政策和法规的具体体现。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6" name="Rectangle 19"/>
            <p:cNvSpPr>
              <a:spLocks noChangeArrowheads="1"/>
            </p:cNvSpPr>
            <p:nvPr/>
          </p:nvSpPr>
          <p:spPr bwMode="auto">
            <a:xfrm>
              <a:off x="8189901" y="2532599"/>
              <a:ext cx="2530189" cy="2970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定义：环境标准是标准中一类，它是为了保护人群健康、防治环境污染、促使生态良性循环，同时又合理利用资源，促进经济发展，依据环境保护法和有关政策，对有关环境的各项工作（例如：有害成分含量及其排放源规定的限量阈值和技术规范）所做的规定。</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851518" y="1930684"/>
            <a:ext cx="8683960" cy="1283558"/>
            <a:chOff x="1851518" y="1691050"/>
            <a:chExt cx="8683960" cy="1283558"/>
          </a:xfrm>
        </p:grpSpPr>
        <p:sp>
          <p:nvSpPr>
            <p:cNvPr id="5" name="矩形: 圆角 4"/>
            <p:cNvSpPr/>
            <p:nvPr/>
          </p:nvSpPr>
          <p:spPr>
            <a:xfrm>
              <a:off x="1851518" y="1691050"/>
              <a:ext cx="8683960" cy="12835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18"/>
            <p:cNvSpPr>
              <a:spLocks noChangeArrowheads="1"/>
            </p:cNvSpPr>
            <p:nvPr/>
          </p:nvSpPr>
          <p:spPr bwMode="auto">
            <a:xfrm>
              <a:off x="3345118" y="1974894"/>
              <a:ext cx="6842125" cy="708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ct val="20000"/>
                </a:spcBef>
                <a:buClr>
                  <a:schemeClr val="tx1"/>
                </a:buClr>
                <a:buSzPct val="75000"/>
              </a:pPr>
              <a:r>
                <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“经公认的权威机构批准的一项特定标准化工作成果，它通常以一项文件并规定一整套必须满足的条件或基本单位来表示”。 </a:t>
              </a:r>
              <a:endPar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9" name="矩形: 圆角 8"/>
            <p:cNvSpPr/>
            <p:nvPr/>
          </p:nvSpPr>
          <p:spPr>
            <a:xfrm>
              <a:off x="2004757" y="1826490"/>
              <a:ext cx="1243811" cy="1005272"/>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277047" y="2144460"/>
              <a:ext cx="699230" cy="369332"/>
            </a:xfrm>
            <a:prstGeom prst="rect">
              <a:avLst/>
            </a:prstGeom>
            <a:noFill/>
          </p:spPr>
          <p:txBody>
            <a:bodyPr wrap="none" rtlCol="0">
              <a:spAutoFit/>
            </a:bodyPr>
            <a:lstStyle/>
            <a:p>
              <a:r>
                <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 准</a:t>
              </a:r>
              <a:endPar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13" name="组合 12"/>
          <p:cNvGrpSpPr/>
          <p:nvPr/>
        </p:nvGrpSpPr>
        <p:grpSpPr>
          <a:xfrm>
            <a:off x="1851518" y="3997421"/>
            <a:ext cx="8683960" cy="1283558"/>
            <a:chOff x="1851518" y="3679369"/>
            <a:chExt cx="8683960" cy="1283558"/>
          </a:xfrm>
        </p:grpSpPr>
        <p:sp>
          <p:nvSpPr>
            <p:cNvPr id="6" name="矩形: 圆角 5"/>
            <p:cNvSpPr/>
            <p:nvPr/>
          </p:nvSpPr>
          <p:spPr>
            <a:xfrm>
              <a:off x="1851518" y="3679369"/>
              <a:ext cx="8683960" cy="128355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Rectangle 17"/>
            <p:cNvSpPr>
              <a:spLocks noChangeArrowheads="1"/>
            </p:cNvSpPr>
            <p:nvPr/>
          </p:nvSpPr>
          <p:spPr bwMode="auto">
            <a:xfrm>
              <a:off x="3345117" y="3805333"/>
              <a:ext cx="6842125" cy="1031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50000"/>
                </a:lnSpc>
                <a:spcBef>
                  <a:spcPct val="20000"/>
                </a:spcBef>
                <a:buClr>
                  <a:schemeClr val="tx1"/>
                </a:buClr>
                <a:buSzPct val="75000"/>
              </a:pPr>
              <a:r>
                <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kumimoji="1"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ISO</a:t>
              </a:r>
              <a:r>
                <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）的定义是：“为了所有有关方面的利益，特别是为了促进最佳的全面经济效果，并适当考虑产品使用条件与安全要求，在所有有关方面的协作下，进行有秩序的特定活动，制定并实施各项规则的过程。”</a:t>
              </a:r>
              <a:endParaRPr kumimoji="1"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0" name="矩形: 圆角 9"/>
            <p:cNvSpPr/>
            <p:nvPr/>
          </p:nvSpPr>
          <p:spPr>
            <a:xfrm>
              <a:off x="2004757" y="3818511"/>
              <a:ext cx="1243811" cy="1005272"/>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064281" y="4136481"/>
              <a:ext cx="1124761" cy="369332"/>
            </a:xfrm>
            <a:prstGeom prst="rect">
              <a:avLst/>
            </a:prstGeom>
            <a:noFill/>
          </p:spPr>
          <p:txBody>
            <a:bodyPr wrap="square" rtlCol="0">
              <a:spAutoFit/>
            </a:bodyPr>
            <a:lstStyle/>
            <a:p>
              <a:pPr algn="ctr"/>
              <a:r>
                <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 准 化</a:t>
              </a:r>
              <a:endParaRPr lang="zh-CN" altLang="en-US"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567542" y="1306824"/>
            <a:ext cx="6903435" cy="812143"/>
            <a:chOff x="1697957" y="1300606"/>
            <a:chExt cx="6903435" cy="81214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78489" t="5797" r="5548" b="68199"/>
            <a:stretch>
              <a:fillRect/>
            </a:stretch>
          </p:blipFill>
          <p:spPr>
            <a:xfrm>
              <a:off x="1697957" y="1300606"/>
              <a:ext cx="664716" cy="812143"/>
            </a:xfrm>
            <a:prstGeom prst="rect">
              <a:avLst/>
            </a:prstGeom>
          </p:spPr>
        </p:pic>
        <p:sp>
          <p:nvSpPr>
            <p:cNvPr id="8" name="文本框 7"/>
            <p:cNvSpPr txBox="1"/>
            <p:nvPr/>
          </p:nvSpPr>
          <p:spPr>
            <a:xfrm>
              <a:off x="2493088" y="1522011"/>
              <a:ext cx="6108304" cy="461665"/>
            </a:xfrm>
            <a:prstGeom prst="rect">
              <a:avLst/>
            </a:prstGeom>
            <a:noFill/>
          </p:spPr>
          <p:txBody>
            <a:bodyPr wrap="square">
              <a:spAutoFit/>
            </a:bodyPr>
            <a:lstStyle/>
            <a:p>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一、环境标准的作用</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23" name="组合 22"/>
          <p:cNvGrpSpPr/>
          <p:nvPr/>
        </p:nvGrpSpPr>
        <p:grpSpPr>
          <a:xfrm>
            <a:off x="2511332" y="2364420"/>
            <a:ext cx="7169335" cy="3486218"/>
            <a:chOff x="2608550" y="2353061"/>
            <a:chExt cx="7169335" cy="3486218"/>
          </a:xfrm>
        </p:grpSpPr>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42246"/>
            <a:stretch>
              <a:fillRect/>
            </a:stretch>
          </p:blipFill>
          <p:spPr>
            <a:xfrm>
              <a:off x="4707834" y="2353061"/>
              <a:ext cx="3191791" cy="3486218"/>
            </a:xfrm>
            <a:prstGeom prst="rect">
              <a:avLst/>
            </a:prstGeom>
            <a:effectLst>
              <a:outerShdw blurRad="63500" sx="102000" sy="102000" algn="ctr" rotWithShape="0">
                <a:schemeClr val="bg1">
                  <a:lumMod val="50000"/>
                  <a:alpha val="40000"/>
                </a:schemeClr>
              </a:outerShdw>
            </a:effectLst>
          </p:spPr>
        </p:pic>
        <p:sp>
          <p:nvSpPr>
            <p:cNvPr id="16" name="文本框 15"/>
            <p:cNvSpPr txBox="1"/>
            <p:nvPr/>
          </p:nvSpPr>
          <p:spPr>
            <a:xfrm>
              <a:off x="8055575" y="3095415"/>
              <a:ext cx="1574642" cy="667170"/>
            </a:xfrm>
            <a:prstGeom prst="rect">
              <a:avLst/>
            </a:prstGeom>
            <a:noFill/>
          </p:spPr>
          <p:txBody>
            <a:bodyPr wrap="square">
              <a:spAutoFit/>
            </a:bodyPr>
            <a:lstStyle/>
            <a:p>
              <a:pP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环境保护手段、目标和依据</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文本框 17"/>
            <p:cNvSpPr txBox="1"/>
            <p:nvPr/>
          </p:nvSpPr>
          <p:spPr>
            <a:xfrm>
              <a:off x="2750063" y="3121028"/>
              <a:ext cx="1801821" cy="667170"/>
            </a:xfrm>
            <a:prstGeom prst="rect">
              <a:avLst/>
            </a:prstGeom>
            <a:noFill/>
          </p:spPr>
          <p:txBody>
            <a:bodyPr wrap="square">
              <a:spAutoFit/>
            </a:bodyPr>
            <a:lstStyle/>
            <a:p>
              <a:pPr algn="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是判定环境质量和工作优劣的准绳</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0" name="文本框 19"/>
            <p:cNvSpPr txBox="1"/>
            <p:nvPr/>
          </p:nvSpPr>
          <p:spPr>
            <a:xfrm>
              <a:off x="2608550" y="4682254"/>
              <a:ext cx="1943334" cy="371705"/>
            </a:xfrm>
            <a:prstGeom prst="rect">
              <a:avLst/>
            </a:prstGeom>
            <a:noFill/>
          </p:spPr>
          <p:txBody>
            <a:bodyPr wrap="square">
              <a:spAutoFit/>
            </a:bodyPr>
            <a:lstStyle/>
            <a:p>
              <a:pPr algn="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环保执法依据</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文本框 21"/>
            <p:cNvSpPr txBox="1"/>
            <p:nvPr/>
          </p:nvSpPr>
          <p:spPr>
            <a:xfrm>
              <a:off x="8055575" y="4534521"/>
              <a:ext cx="1722310" cy="667170"/>
            </a:xfrm>
            <a:prstGeom prst="rect">
              <a:avLst/>
            </a:prstGeom>
            <a:noFill/>
          </p:spPr>
          <p:txBody>
            <a:bodyPr wrap="square">
              <a:spAutoFit/>
            </a:bodyPr>
            <a:lstStyle/>
            <a:p>
              <a:pPr>
                <a:lnSpc>
                  <a:spcPct val="120000"/>
                </a:lnSpc>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组织现代化生产的手段和条件</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3"/>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67542" y="1306824"/>
            <a:ext cx="6903435" cy="812143"/>
            <a:chOff x="1697957" y="1300606"/>
            <a:chExt cx="6903435" cy="81214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78489" t="5797" r="5548" b="68199"/>
            <a:stretch>
              <a:fillRect/>
            </a:stretch>
          </p:blipFill>
          <p:spPr>
            <a:xfrm>
              <a:off x="1697957" y="1300606"/>
              <a:ext cx="664716" cy="812143"/>
            </a:xfrm>
            <a:prstGeom prst="rect">
              <a:avLst/>
            </a:prstGeom>
          </p:spPr>
        </p:pic>
        <p:sp>
          <p:nvSpPr>
            <p:cNvPr id="7" name="文本框 6"/>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二、环境标准的分类和分级 </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66" name="组合 65"/>
          <p:cNvGrpSpPr/>
          <p:nvPr/>
        </p:nvGrpSpPr>
        <p:grpSpPr>
          <a:xfrm>
            <a:off x="7084325" y="2495435"/>
            <a:ext cx="3403824" cy="2700608"/>
            <a:chOff x="7084325" y="2495435"/>
            <a:chExt cx="3403824" cy="2700608"/>
          </a:xfrm>
        </p:grpSpPr>
        <p:grpSp>
          <p:nvGrpSpPr>
            <p:cNvPr id="49" name="组合 48"/>
            <p:cNvGrpSpPr/>
            <p:nvPr/>
          </p:nvGrpSpPr>
          <p:grpSpPr>
            <a:xfrm>
              <a:off x="8386733" y="3542679"/>
              <a:ext cx="2101416" cy="1653364"/>
              <a:chOff x="8470977" y="2808091"/>
              <a:chExt cx="2101416" cy="1653364"/>
            </a:xfrm>
          </p:grpSpPr>
          <p:sp>
            <p:nvSpPr>
              <p:cNvPr id="28" name="矩形: 圆角 27"/>
              <p:cNvSpPr/>
              <p:nvPr/>
            </p:nvSpPr>
            <p:spPr>
              <a:xfrm>
                <a:off x="8470977" y="2808091"/>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p:nvSpPr>
            <p:spPr>
              <a:xfrm>
                <a:off x="8470977" y="3405763"/>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a:off x="8470977" y="3999790"/>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p:cNvSpPr txBox="1"/>
            <p:nvPr/>
          </p:nvSpPr>
          <p:spPr>
            <a:xfrm>
              <a:off x="7084325" y="2495435"/>
              <a:ext cx="639919" cy="369332"/>
            </a:xfrm>
            <a:prstGeom prst="rect">
              <a:avLst/>
            </a:prstGeom>
            <a:noFill/>
          </p:spPr>
          <p:txBody>
            <a:bodyPr wrap="none" rtlCol="0">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分级</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51" name="连接符: 肘形 50"/>
            <p:cNvCxnSpPr>
              <a:stCxn id="48" idx="2"/>
              <a:endCxn id="28" idx="1"/>
            </p:cNvCxnSpPr>
            <p:nvPr/>
          </p:nvCxnSpPr>
          <p:spPr>
            <a:xfrm rot="16200000" flipH="1">
              <a:off x="7441137" y="2827915"/>
              <a:ext cx="908745" cy="982448"/>
            </a:xfrm>
            <a:prstGeom prst="bentConnector2">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连接符: 肘形 52"/>
            <p:cNvCxnSpPr>
              <a:stCxn id="48" idx="2"/>
              <a:endCxn id="29" idx="1"/>
            </p:cNvCxnSpPr>
            <p:nvPr/>
          </p:nvCxnSpPr>
          <p:spPr>
            <a:xfrm rot="16200000" flipH="1">
              <a:off x="7142301" y="3126751"/>
              <a:ext cx="1506417" cy="982448"/>
            </a:xfrm>
            <a:prstGeom prst="bentConnector2">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连接符: 肘形 54"/>
            <p:cNvCxnSpPr>
              <a:stCxn id="48" idx="2"/>
              <a:endCxn id="30" idx="1"/>
            </p:cNvCxnSpPr>
            <p:nvPr/>
          </p:nvCxnSpPr>
          <p:spPr>
            <a:xfrm rot="16200000" flipH="1">
              <a:off x="6845287" y="3423765"/>
              <a:ext cx="2100444" cy="982448"/>
            </a:xfrm>
            <a:prstGeom prst="bentConnector2">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8771993" y="3604234"/>
              <a:ext cx="1330896" cy="338554"/>
            </a:xfrm>
            <a:prstGeom prst="rect">
              <a:avLst/>
            </a:prstGeom>
            <a:noFill/>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59" name="文本框 58"/>
            <p:cNvSpPr txBox="1"/>
            <p:nvPr/>
          </p:nvSpPr>
          <p:spPr>
            <a:xfrm>
              <a:off x="8726701" y="4201906"/>
              <a:ext cx="1421480" cy="338554"/>
            </a:xfrm>
            <a:prstGeom prst="rect">
              <a:avLst/>
            </a:prstGeom>
            <a:noFill/>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地方标准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1" name="文本框 60"/>
            <p:cNvSpPr txBox="1"/>
            <p:nvPr/>
          </p:nvSpPr>
          <p:spPr>
            <a:xfrm>
              <a:off x="8784296" y="4795933"/>
              <a:ext cx="1318593" cy="338554"/>
            </a:xfrm>
            <a:prstGeom prst="rect">
              <a:avLst/>
            </a:prstGeom>
            <a:noFill/>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行业标准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65" name="组合 64"/>
          <p:cNvGrpSpPr/>
          <p:nvPr/>
        </p:nvGrpSpPr>
        <p:grpSpPr>
          <a:xfrm>
            <a:off x="1585927" y="2479989"/>
            <a:ext cx="4735360" cy="3953609"/>
            <a:chOff x="1585927" y="2479989"/>
            <a:chExt cx="4735360" cy="3953609"/>
          </a:xfrm>
        </p:grpSpPr>
        <p:grpSp>
          <p:nvGrpSpPr>
            <p:cNvPr id="46" name="组合 45"/>
            <p:cNvGrpSpPr/>
            <p:nvPr/>
          </p:nvGrpSpPr>
          <p:grpSpPr>
            <a:xfrm>
              <a:off x="1703851" y="2988373"/>
              <a:ext cx="4617436" cy="3445225"/>
              <a:chOff x="1970787" y="2805674"/>
              <a:chExt cx="4617436" cy="3445225"/>
            </a:xfrm>
          </p:grpSpPr>
          <p:grpSp>
            <p:nvGrpSpPr>
              <p:cNvPr id="27" name="组合 26"/>
              <p:cNvGrpSpPr/>
              <p:nvPr/>
            </p:nvGrpSpPr>
            <p:grpSpPr>
              <a:xfrm>
                <a:off x="4398065" y="2805674"/>
                <a:ext cx="2190158" cy="3445225"/>
                <a:chOff x="5852018" y="3322509"/>
                <a:chExt cx="2190158" cy="3445225"/>
              </a:xfrm>
            </p:grpSpPr>
            <p:sp>
              <p:nvSpPr>
                <p:cNvPr id="8" name="矩形: 圆角 7"/>
                <p:cNvSpPr/>
                <p:nvPr/>
              </p:nvSpPr>
              <p:spPr>
                <a:xfrm>
                  <a:off x="5866927" y="4521446"/>
                  <a:ext cx="2101416" cy="461665"/>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866927" y="4578181"/>
                  <a:ext cx="2131234"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环境方法标准 </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23" name="组合 22"/>
                <p:cNvGrpSpPr/>
                <p:nvPr/>
              </p:nvGrpSpPr>
              <p:grpSpPr>
                <a:xfrm>
                  <a:off x="5866927" y="3322509"/>
                  <a:ext cx="2131234" cy="1061755"/>
                  <a:chOff x="5866927" y="3322509"/>
                  <a:chExt cx="2131234" cy="1061755"/>
                </a:xfrm>
              </p:grpSpPr>
              <p:sp>
                <p:nvSpPr>
                  <p:cNvPr id="21" name="矩形: 圆角 20"/>
                  <p:cNvSpPr/>
                  <p:nvPr/>
                </p:nvSpPr>
                <p:spPr>
                  <a:xfrm>
                    <a:off x="5866927" y="3322509"/>
                    <a:ext cx="2101416" cy="46166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209591" y="3384064"/>
                    <a:ext cx="1642796"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环境质量标准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矩形: 圆角 21"/>
                  <p:cNvSpPr/>
                  <p:nvPr/>
                </p:nvSpPr>
                <p:spPr>
                  <a:xfrm>
                    <a:off x="5866927" y="3922599"/>
                    <a:ext cx="2101416" cy="461665"/>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866927" y="3984154"/>
                    <a:ext cx="2131234"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污染物排放标准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24" name="矩形: 圆角 23"/>
                <p:cNvSpPr/>
                <p:nvPr/>
              </p:nvSpPr>
              <p:spPr>
                <a:xfrm>
                  <a:off x="5866927" y="5116789"/>
                  <a:ext cx="2101416" cy="461665"/>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5866927" y="5706735"/>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a:off x="5866927" y="6306069"/>
                  <a:ext cx="2101416" cy="461665"/>
                </a:xfrm>
                <a:prstGeom prst="roundRect">
                  <a:avLst/>
                </a:prstGeom>
                <a:solidFill>
                  <a:schemeClr val="bg1"/>
                </a:solidFill>
                <a:ln>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910942" y="5768290"/>
                  <a:ext cx="2131234"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环境基础标准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0" name="文本框 19"/>
                <p:cNvSpPr txBox="1"/>
                <p:nvPr/>
              </p:nvSpPr>
              <p:spPr>
                <a:xfrm>
                  <a:off x="5852018" y="6367137"/>
                  <a:ext cx="2131234"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环保仪器、设备标准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6" name="文本框 15"/>
                <p:cNvSpPr txBox="1"/>
                <p:nvPr/>
              </p:nvSpPr>
              <p:spPr>
                <a:xfrm>
                  <a:off x="5866927" y="5191625"/>
                  <a:ext cx="2131234"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环境标准物质标准 </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33" name="组合 32"/>
              <p:cNvGrpSpPr/>
              <p:nvPr/>
            </p:nvGrpSpPr>
            <p:grpSpPr>
              <a:xfrm>
                <a:off x="1970787" y="4277369"/>
                <a:ext cx="1414196" cy="461665"/>
                <a:chOff x="1970787" y="4277369"/>
                <a:chExt cx="1414196" cy="461665"/>
              </a:xfrm>
            </p:grpSpPr>
            <p:sp>
              <p:nvSpPr>
                <p:cNvPr id="31" name="矩形: 圆角 30"/>
                <p:cNvSpPr/>
                <p:nvPr/>
              </p:nvSpPr>
              <p:spPr>
                <a:xfrm>
                  <a:off x="1970787" y="4277369"/>
                  <a:ext cx="1414196" cy="461665"/>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2175183" y="4338924"/>
                  <a:ext cx="1005403" cy="338554"/>
                </a:xfrm>
                <a:prstGeom prst="rect">
                  <a:avLst/>
                </a:prstGeom>
                <a:noFill/>
              </p:spPr>
              <p:txBody>
                <a:bodyPr wrap="none" rtlCol="0">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35" name="连接符: 肘形 34"/>
              <p:cNvCxnSpPr>
                <a:stCxn id="31" idx="3"/>
                <a:endCxn id="21" idx="1"/>
              </p:cNvCxnSpPr>
              <p:nvPr/>
            </p:nvCxnSpPr>
            <p:spPr>
              <a:xfrm flipV="1">
                <a:off x="3384983" y="3036507"/>
                <a:ext cx="1027991" cy="147169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连接符: 肘形 36"/>
              <p:cNvCxnSpPr>
                <a:stCxn id="31" idx="3"/>
                <a:endCxn id="22" idx="1"/>
              </p:cNvCxnSpPr>
              <p:nvPr/>
            </p:nvCxnSpPr>
            <p:spPr>
              <a:xfrm flipV="1">
                <a:off x="3384983" y="3636596"/>
                <a:ext cx="1027991" cy="871606"/>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连接符: 肘形 38"/>
              <p:cNvCxnSpPr>
                <a:stCxn id="31" idx="3"/>
                <a:endCxn id="8" idx="1"/>
              </p:cNvCxnSpPr>
              <p:nvPr/>
            </p:nvCxnSpPr>
            <p:spPr>
              <a:xfrm flipV="1">
                <a:off x="3384983" y="4235444"/>
                <a:ext cx="1027991" cy="272758"/>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连接符: 肘形 40"/>
              <p:cNvCxnSpPr>
                <a:stCxn id="31" idx="3"/>
                <a:endCxn id="16" idx="1"/>
              </p:cNvCxnSpPr>
              <p:nvPr/>
            </p:nvCxnSpPr>
            <p:spPr>
              <a:xfrm>
                <a:off x="3384983" y="4508202"/>
                <a:ext cx="1027991" cy="33586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连接符: 肘形 42"/>
              <p:cNvCxnSpPr>
                <a:stCxn id="31" idx="3"/>
                <a:endCxn id="25" idx="1"/>
              </p:cNvCxnSpPr>
              <p:nvPr/>
            </p:nvCxnSpPr>
            <p:spPr>
              <a:xfrm>
                <a:off x="3384983" y="4508202"/>
                <a:ext cx="1027991" cy="912531"/>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连接符: 肘形 44"/>
              <p:cNvCxnSpPr>
                <a:stCxn id="31" idx="3"/>
                <a:endCxn id="20" idx="1"/>
              </p:cNvCxnSpPr>
              <p:nvPr/>
            </p:nvCxnSpPr>
            <p:spPr>
              <a:xfrm>
                <a:off x="3384983" y="4508202"/>
                <a:ext cx="1013082" cy="1511377"/>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7" name="文本框 46"/>
            <p:cNvSpPr txBox="1"/>
            <p:nvPr/>
          </p:nvSpPr>
          <p:spPr>
            <a:xfrm>
              <a:off x="1585927" y="2479989"/>
              <a:ext cx="646331" cy="369332"/>
            </a:xfrm>
            <a:prstGeom prst="rect">
              <a:avLst/>
            </a:prstGeom>
            <a:noFill/>
          </p:spPr>
          <p:txBody>
            <a:bodyPr wrap="none" rtlCol="0">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分类</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2" name="Text Box 29"/>
            <p:cNvSpPr txBox="1">
              <a:spLocks noChangeArrowheads="1"/>
            </p:cNvSpPr>
            <p:nvPr/>
          </p:nvSpPr>
          <p:spPr bwMode="auto">
            <a:xfrm>
              <a:off x="1908247" y="3401715"/>
              <a:ext cx="1143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核心</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3" name="Text Box 30"/>
            <p:cNvSpPr txBox="1">
              <a:spLocks noChangeArrowheads="1"/>
            </p:cNvSpPr>
            <p:nvPr/>
          </p:nvSpPr>
          <p:spPr bwMode="auto">
            <a:xfrm>
              <a:off x="1748065" y="3922777"/>
              <a:ext cx="141419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支持系统</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4" name="Text Box 31"/>
            <p:cNvSpPr txBox="1">
              <a:spLocks noChangeArrowheads="1"/>
            </p:cNvSpPr>
            <p:nvPr/>
          </p:nvSpPr>
          <p:spPr bwMode="auto">
            <a:xfrm>
              <a:off x="1774076" y="5434154"/>
              <a:ext cx="136217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体系基础</a:t>
              </a:r>
              <a:endPar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ppt_x"/>
                                          </p:val>
                                        </p:tav>
                                        <p:tav tm="100000">
                                          <p:val>
                                            <p:strVal val="#ppt_x"/>
                                          </p:val>
                                        </p:tav>
                                      </p:tavLst>
                                    </p:anim>
                                    <p:anim calcmode="lin" valueType="num">
                                      <p:cBhvr additive="base">
                                        <p:cTn id="1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67542" y="1306824"/>
            <a:ext cx="6903435" cy="812143"/>
            <a:chOff x="1697957" y="1300606"/>
            <a:chExt cx="6903435" cy="81214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78489" t="5797" r="5548" b="68199"/>
            <a:stretch>
              <a:fillRect/>
            </a:stretch>
          </p:blipFill>
          <p:spPr>
            <a:xfrm>
              <a:off x="1697957" y="1300606"/>
              <a:ext cx="664716" cy="812143"/>
            </a:xfrm>
            <a:prstGeom prst="rect">
              <a:avLst/>
            </a:prstGeom>
          </p:spPr>
        </p:pic>
        <p:sp>
          <p:nvSpPr>
            <p:cNvPr id="7" name="文本框 6"/>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二、环境标准的分类和分级 </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76" name="组合 75"/>
          <p:cNvGrpSpPr/>
          <p:nvPr/>
        </p:nvGrpSpPr>
        <p:grpSpPr>
          <a:xfrm>
            <a:off x="2462189" y="2118967"/>
            <a:ext cx="7611744" cy="4304480"/>
            <a:chOff x="1695456" y="2041174"/>
            <a:chExt cx="7611744" cy="4304480"/>
          </a:xfrm>
        </p:grpSpPr>
        <p:sp>
          <p:nvSpPr>
            <p:cNvPr id="18" name="Text Box 36"/>
            <p:cNvSpPr txBox="1">
              <a:spLocks noChangeArrowheads="1"/>
            </p:cNvSpPr>
            <p:nvPr/>
          </p:nvSpPr>
          <p:spPr bwMode="auto">
            <a:xfrm>
              <a:off x="3987181" y="5760879"/>
              <a:ext cx="1471113" cy="584775"/>
            </a:xfrm>
            <a:prstGeom prst="rect">
              <a:avLst/>
            </a:prstGeom>
            <a:solidFill>
              <a:schemeClr val="bg1"/>
            </a:solidFill>
            <a:ln w="19050">
              <a:solidFill>
                <a:srgbClr val="72A900"/>
              </a:solidFill>
              <a:miter lim="800000"/>
            </a:ln>
            <a:effectLst>
              <a:outerShdw blurRad="63500" sx="102000" sy="102000" algn="ctr" rotWithShape="0">
                <a:srgbClr val="72A900">
                  <a:alpha val="40000"/>
                </a:srgbClr>
              </a:outerShdw>
            </a:effectLst>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国家环境保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护行业标准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1" name="Text Box 33"/>
            <p:cNvSpPr txBox="1">
              <a:spLocks noChangeArrowheads="1"/>
            </p:cNvSpPr>
            <p:nvPr/>
          </p:nvSpPr>
          <p:spPr bwMode="auto">
            <a:xfrm>
              <a:off x="1695456" y="4081455"/>
              <a:ext cx="1334433" cy="584775"/>
            </a:xfrm>
            <a:prstGeom prst="rect">
              <a:avLst/>
            </a:prstGeom>
            <a:solidFill>
              <a:srgbClr val="72A900"/>
            </a:solidFill>
            <a:ln w="28575">
              <a:noFill/>
              <a:miter lim="800000"/>
            </a:ln>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 </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标准体系 </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Text Box 32"/>
            <p:cNvSpPr txBox="1">
              <a:spLocks noChangeArrowheads="1"/>
            </p:cNvSpPr>
            <p:nvPr/>
          </p:nvSpPr>
          <p:spPr bwMode="auto">
            <a:xfrm>
              <a:off x="3987180" y="2766968"/>
              <a:ext cx="1462610" cy="584775"/>
            </a:xfrm>
            <a:prstGeom prst="rect">
              <a:avLst/>
            </a:prstGeom>
            <a:solidFill>
              <a:schemeClr val="bg1"/>
            </a:solidFill>
            <a:ln w="19050">
              <a:solidFill>
                <a:srgbClr val="72A900"/>
              </a:solidFill>
              <a:miter lim="800000"/>
            </a:ln>
            <a:effectLst>
              <a:outerShdw blurRad="63500" sx="102000" sy="102000" algn="ctr" rotWithShape="0">
                <a:srgbClr val="72A900">
                  <a:alpha val="40000"/>
                </a:srgbClr>
              </a:outerShdw>
            </a:effectLst>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保护标准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3" name="Text Box 31"/>
            <p:cNvSpPr txBox="1">
              <a:spLocks noChangeArrowheads="1"/>
            </p:cNvSpPr>
            <p:nvPr/>
          </p:nvSpPr>
          <p:spPr bwMode="auto">
            <a:xfrm>
              <a:off x="3978677" y="4870474"/>
              <a:ext cx="1471113" cy="584775"/>
            </a:xfrm>
            <a:prstGeom prst="rect">
              <a:avLst/>
            </a:prstGeom>
            <a:solidFill>
              <a:schemeClr val="bg1"/>
            </a:solidFill>
            <a:ln w="19050">
              <a:solidFill>
                <a:srgbClr val="72A900"/>
              </a:solidFill>
              <a:miter lim="800000"/>
            </a:ln>
            <a:effectLst>
              <a:outerShdw blurRad="63500" sx="102000" sy="102000" algn="ctr" rotWithShape="0">
                <a:srgbClr val="72A900">
                  <a:alpha val="40000"/>
                </a:srgbClr>
              </a:outerShdw>
            </a:effectLst>
          </p:spPr>
          <p:txBody>
            <a:bodyPr>
              <a:spAutoFit/>
            </a:bodyPr>
            <a:lstStyle/>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地方环境 </a:t>
              </a:r>
              <a:endPar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保护标准 </a:t>
              </a:r>
              <a:endPar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43" name="组合 42"/>
            <p:cNvGrpSpPr/>
            <p:nvPr/>
          </p:nvGrpSpPr>
          <p:grpSpPr>
            <a:xfrm>
              <a:off x="6639755" y="2041174"/>
              <a:ext cx="2667445" cy="3535494"/>
              <a:chOff x="6639755" y="2041174"/>
              <a:chExt cx="2667445" cy="3535494"/>
            </a:xfrm>
          </p:grpSpPr>
          <p:sp>
            <p:nvSpPr>
              <p:cNvPr id="19" name="Text Box 35"/>
              <p:cNvSpPr txBox="1">
                <a:spLocks noChangeArrowheads="1"/>
              </p:cNvSpPr>
              <p:nvPr/>
            </p:nvSpPr>
            <p:spPr bwMode="auto">
              <a:xfrm>
                <a:off x="6639755" y="2564385"/>
                <a:ext cx="2657943" cy="338554"/>
              </a:xfrm>
              <a:prstGeom prst="rect">
                <a:avLst/>
              </a:prstGeom>
              <a:solidFill>
                <a:schemeClr val="bg1"/>
              </a:solidFill>
              <a:ln w="28575">
                <a:noFill/>
                <a:miter lim="800000"/>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国家污染物排放标准 </a:t>
                </a:r>
                <a:endPar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0" name="Text Box 34"/>
              <p:cNvSpPr txBox="1">
                <a:spLocks noChangeArrowheads="1"/>
              </p:cNvSpPr>
              <p:nvPr/>
            </p:nvSpPr>
            <p:spPr bwMode="auto">
              <a:xfrm>
                <a:off x="6639755" y="2041174"/>
                <a:ext cx="2657943" cy="338554"/>
              </a:xfrm>
              <a:prstGeom prst="rect">
                <a:avLst/>
              </a:prstGeom>
              <a:solidFill>
                <a:schemeClr val="bg1"/>
              </a:solidFill>
              <a:ln w="28575">
                <a:noFill/>
                <a:miter lim="800000"/>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国家环境质量标准 </a:t>
                </a:r>
                <a:endParaRPr lang="zh-CN" altLang="en-US" sz="16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4" name="Text Box 30"/>
              <p:cNvSpPr txBox="1">
                <a:spLocks noChangeArrowheads="1"/>
              </p:cNvSpPr>
              <p:nvPr/>
            </p:nvSpPr>
            <p:spPr bwMode="auto">
              <a:xfrm>
                <a:off x="6640944" y="3090446"/>
                <a:ext cx="2666256" cy="338554"/>
              </a:xfrm>
              <a:prstGeom prst="rect">
                <a:avLst/>
              </a:prstGeom>
              <a:solidFill>
                <a:schemeClr val="bg1"/>
              </a:solidFill>
              <a:ln w="28575">
                <a:noFill/>
                <a:miter lim="800000"/>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国家环境监测方法标准 </a:t>
                </a:r>
                <a:endPar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5" name="Text Box 29"/>
              <p:cNvSpPr txBox="1">
                <a:spLocks noChangeArrowheads="1"/>
              </p:cNvSpPr>
              <p:nvPr/>
            </p:nvSpPr>
            <p:spPr bwMode="auto">
              <a:xfrm>
                <a:off x="6640944" y="3627363"/>
                <a:ext cx="2666256" cy="338554"/>
              </a:xfrm>
              <a:prstGeom prst="rect">
                <a:avLst/>
              </a:prstGeom>
              <a:solidFill>
                <a:schemeClr val="bg1"/>
              </a:solidFill>
              <a:ln w="28575">
                <a:noFill/>
                <a:miter lim="800000"/>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国家环境标准样品标准 </a:t>
                </a:r>
                <a:endParaRPr lang="zh-CN" altLang="en-US" sz="16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6" name="Text Box 28"/>
              <p:cNvSpPr txBox="1">
                <a:spLocks noChangeArrowheads="1"/>
              </p:cNvSpPr>
              <p:nvPr/>
            </p:nvSpPr>
            <p:spPr bwMode="auto">
              <a:xfrm>
                <a:off x="6640943" y="4164280"/>
                <a:ext cx="2656755" cy="338554"/>
              </a:xfrm>
              <a:prstGeom prst="rect">
                <a:avLst/>
              </a:prstGeom>
              <a:solidFill>
                <a:schemeClr val="bg1"/>
              </a:solidFill>
              <a:ln w="28575">
                <a:noFill/>
                <a:miter lim="800000"/>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国家环境基础标准 </a:t>
                </a:r>
                <a:endPar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7" name="Text Box 27"/>
              <p:cNvSpPr txBox="1">
                <a:spLocks noChangeArrowheads="1"/>
              </p:cNvSpPr>
              <p:nvPr/>
            </p:nvSpPr>
            <p:spPr bwMode="auto">
              <a:xfrm>
                <a:off x="6639755" y="4701197"/>
                <a:ext cx="2656755" cy="338554"/>
              </a:xfrm>
              <a:prstGeom prst="rect">
                <a:avLst/>
              </a:prstGeom>
              <a:solidFill>
                <a:schemeClr val="bg1"/>
              </a:solidFill>
              <a:ln w="28575">
                <a:noFill/>
                <a:miter lim="800000"/>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地方环境质量标准 </a:t>
                </a:r>
                <a:endPar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28" name="Text Box 26"/>
              <p:cNvSpPr txBox="1">
                <a:spLocks noChangeArrowheads="1"/>
              </p:cNvSpPr>
              <p:nvPr/>
            </p:nvSpPr>
            <p:spPr bwMode="auto">
              <a:xfrm>
                <a:off x="6639755" y="5238114"/>
                <a:ext cx="2656755" cy="338554"/>
              </a:xfrm>
              <a:prstGeom prst="rect">
                <a:avLst/>
              </a:prstGeom>
              <a:solidFill>
                <a:schemeClr val="bg1"/>
              </a:solidFill>
              <a:ln w="28575">
                <a:noFill/>
                <a:miter lim="800000"/>
              </a:ln>
              <a:effectLst>
                <a:outerShdw blurRad="63500" sx="102000" sy="102000" algn="ctr" rotWithShape="0">
                  <a:schemeClr val="bg1">
                    <a:lumMod val="50000"/>
                    <a:alpha val="40000"/>
                  </a:schemeClr>
                </a:outerShdw>
              </a:effectLst>
            </p:spPr>
            <p:txBody>
              <a:bodyPr wrap="square">
                <a:spAutoFit/>
              </a:bodyPr>
              <a:lstStyle/>
              <a:p>
                <a:pPr algn="ctr">
                  <a:spcBef>
                    <a:spcPts val="300"/>
                  </a:spcBef>
                  <a:spcAft>
                    <a:spcPts val="300"/>
                  </a:spcAft>
                </a:pPr>
                <a:r>
                  <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地方污染物排放标准 </a:t>
                </a:r>
                <a:endParaRPr lang="zh-CN" altLang="en-US" sz="160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10" name="Text Box 8"/>
            <p:cNvSpPr txBox="1">
              <a:spLocks noChangeArrowheads="1"/>
            </p:cNvSpPr>
            <p:nvPr/>
          </p:nvSpPr>
          <p:spPr bwMode="auto">
            <a:xfrm>
              <a:off x="3987181" y="3626101"/>
              <a:ext cx="1471113" cy="584775"/>
            </a:xfrm>
            <a:prstGeom prst="rect">
              <a:avLst/>
            </a:prstGeom>
            <a:solidFill>
              <a:schemeClr val="bg1"/>
            </a:solidFill>
            <a:ln w="19050" cap="sq">
              <a:solidFill>
                <a:srgbClr val="72A900"/>
              </a:solidFill>
              <a:miter lim="800000"/>
              <a:headEnd type="none" w="sm" len="sm"/>
              <a:tailEnd type="none" w="sm" len="sm"/>
            </a:ln>
            <a:effectLst>
              <a:outerShdw blurRad="63500" sx="102000" sy="102000" algn="ctr" rotWithShape="0">
                <a:srgbClr val="72A900">
                  <a:alpha val="40000"/>
                </a:srgbClr>
              </a:outerShdw>
            </a:effectLst>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环保仪器</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设备标准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cxnSp>
          <p:nvCxnSpPr>
            <p:cNvPr id="47" name="连接符: 肘形 46"/>
            <p:cNvCxnSpPr>
              <a:stCxn id="21" idx="3"/>
              <a:endCxn id="22" idx="1"/>
            </p:cNvCxnSpPr>
            <p:nvPr/>
          </p:nvCxnSpPr>
          <p:spPr>
            <a:xfrm flipV="1">
              <a:off x="3029889" y="3059356"/>
              <a:ext cx="957291" cy="1314487"/>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连接符: 肘形 48"/>
            <p:cNvCxnSpPr>
              <a:stCxn id="21" idx="3"/>
              <a:endCxn id="10" idx="1"/>
            </p:cNvCxnSpPr>
            <p:nvPr/>
          </p:nvCxnSpPr>
          <p:spPr>
            <a:xfrm flipV="1">
              <a:off x="3029889" y="3918489"/>
              <a:ext cx="957292" cy="45535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连接符: 肘形 52"/>
            <p:cNvCxnSpPr>
              <a:stCxn id="21" idx="3"/>
              <a:endCxn id="18" idx="1"/>
            </p:cNvCxnSpPr>
            <p:nvPr/>
          </p:nvCxnSpPr>
          <p:spPr>
            <a:xfrm>
              <a:off x="3029889" y="4373843"/>
              <a:ext cx="957292" cy="167942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连接符: 肘形 58"/>
            <p:cNvCxnSpPr>
              <a:stCxn id="21" idx="3"/>
              <a:endCxn id="23" idx="1"/>
            </p:cNvCxnSpPr>
            <p:nvPr/>
          </p:nvCxnSpPr>
          <p:spPr>
            <a:xfrm>
              <a:off x="3029889" y="4373843"/>
              <a:ext cx="948788" cy="789019"/>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连接符: 肘形 60"/>
            <p:cNvCxnSpPr>
              <a:stCxn id="23" idx="3"/>
              <a:endCxn id="27" idx="1"/>
            </p:cNvCxnSpPr>
            <p:nvPr/>
          </p:nvCxnSpPr>
          <p:spPr>
            <a:xfrm flipV="1">
              <a:off x="5449790" y="4870474"/>
              <a:ext cx="1189965" cy="292388"/>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连接符: 肘形 62"/>
            <p:cNvCxnSpPr>
              <a:stCxn id="23" idx="3"/>
              <a:endCxn id="28" idx="1"/>
            </p:cNvCxnSpPr>
            <p:nvPr/>
          </p:nvCxnSpPr>
          <p:spPr>
            <a:xfrm>
              <a:off x="5449790" y="5162862"/>
              <a:ext cx="1189965" cy="244529"/>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连接符: 肘形 64"/>
            <p:cNvCxnSpPr>
              <a:stCxn id="22" idx="3"/>
              <a:endCxn id="20" idx="1"/>
            </p:cNvCxnSpPr>
            <p:nvPr/>
          </p:nvCxnSpPr>
          <p:spPr>
            <a:xfrm flipV="1">
              <a:off x="5449790" y="2210451"/>
              <a:ext cx="1189965" cy="848905"/>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连接符: 肘形 66"/>
            <p:cNvCxnSpPr>
              <a:stCxn id="22" idx="3"/>
              <a:endCxn id="19" idx="1"/>
            </p:cNvCxnSpPr>
            <p:nvPr/>
          </p:nvCxnSpPr>
          <p:spPr>
            <a:xfrm flipV="1">
              <a:off x="5449790" y="2733662"/>
              <a:ext cx="1189965" cy="32569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连接符: 肘形 68"/>
            <p:cNvCxnSpPr>
              <a:stCxn id="22" idx="3"/>
              <a:endCxn id="24" idx="1"/>
            </p:cNvCxnSpPr>
            <p:nvPr/>
          </p:nvCxnSpPr>
          <p:spPr>
            <a:xfrm>
              <a:off x="5449790" y="3059356"/>
              <a:ext cx="1191154" cy="200367"/>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连接符: 肘形 70"/>
            <p:cNvCxnSpPr>
              <a:stCxn id="22" idx="3"/>
              <a:endCxn id="25" idx="1"/>
            </p:cNvCxnSpPr>
            <p:nvPr/>
          </p:nvCxnSpPr>
          <p:spPr>
            <a:xfrm>
              <a:off x="5449790" y="3059356"/>
              <a:ext cx="1191154" cy="737284"/>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连接符: 肘形 72"/>
            <p:cNvCxnSpPr>
              <a:stCxn id="22" idx="3"/>
              <a:endCxn id="26" idx="1"/>
            </p:cNvCxnSpPr>
            <p:nvPr/>
          </p:nvCxnSpPr>
          <p:spPr>
            <a:xfrm>
              <a:off x="5449790" y="3059356"/>
              <a:ext cx="1191153" cy="1274201"/>
            </a:xfrm>
            <a:prstGeom prst="bentConnector3">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10" idx="3"/>
            </p:cNvCxnSpPr>
            <p:nvPr/>
          </p:nvCxnSpPr>
          <p:spPr>
            <a:xfrm flipV="1">
              <a:off x="5458294" y="3917903"/>
              <a:ext cx="586478" cy="58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down)">
                                      <p:cBhvr>
                                        <p:cTn id="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018499" y="1099514"/>
            <a:ext cx="21696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标准号</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73" name="组合 72"/>
          <p:cNvGrpSpPr/>
          <p:nvPr/>
        </p:nvGrpSpPr>
        <p:grpSpPr>
          <a:xfrm>
            <a:off x="6018499" y="1966447"/>
            <a:ext cx="4630571" cy="4283850"/>
            <a:chOff x="4717893" y="2068678"/>
            <a:chExt cx="4630571" cy="4283850"/>
          </a:xfrm>
        </p:grpSpPr>
        <p:grpSp>
          <p:nvGrpSpPr>
            <p:cNvPr id="56" name="组合 55"/>
            <p:cNvGrpSpPr/>
            <p:nvPr/>
          </p:nvGrpSpPr>
          <p:grpSpPr>
            <a:xfrm>
              <a:off x="6077068" y="2068678"/>
              <a:ext cx="3271396" cy="4283850"/>
              <a:chOff x="5389847" y="2256102"/>
              <a:chExt cx="3271396" cy="4283850"/>
            </a:xfrm>
          </p:grpSpPr>
          <p:sp>
            <p:nvSpPr>
              <p:cNvPr id="23" name="矩形 22"/>
              <p:cNvSpPr/>
              <p:nvPr/>
            </p:nvSpPr>
            <p:spPr>
              <a:xfrm>
                <a:off x="5389849" y="2256102"/>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389849" y="2789777"/>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389849" y="3330338"/>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5389849" y="3913649"/>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5389849" y="4465225"/>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5389848" y="5015595"/>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5389848" y="5555067"/>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389847" y="6139466"/>
                <a:ext cx="3271394" cy="400486"/>
              </a:xfrm>
              <a:prstGeom prst="rect">
                <a:avLst/>
              </a:prstGeom>
              <a:solidFill>
                <a:schemeClr val="bg1"/>
              </a:solidFill>
              <a:ln w="1905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741266" y="2301339"/>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0" name="文本框 9"/>
              <p:cNvSpPr txBox="1"/>
              <p:nvPr/>
            </p:nvSpPr>
            <p:spPr>
              <a:xfrm>
                <a:off x="5741265" y="2844493"/>
                <a:ext cx="2568555" cy="313932"/>
              </a:xfrm>
              <a:prstGeom prst="rect">
                <a:avLst/>
              </a:prstGeom>
              <a:noFill/>
            </p:spPr>
            <p:txBody>
              <a:bodyPr wrap="square">
                <a:spAutoFit/>
              </a:bodyPr>
              <a:lstStyle/>
              <a:p>
                <a:pPr algn="ctr">
                  <a:lnSpc>
                    <a:spcPct val="90000"/>
                  </a:lnSpc>
                  <a:buFontTx/>
                  <a:buNone/>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国家推荐标准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2" name="文本框 11"/>
              <p:cNvSpPr txBox="1"/>
              <p:nvPr/>
            </p:nvSpPr>
            <p:spPr>
              <a:xfrm>
                <a:off x="5749074" y="3361025"/>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国家指导性技术文件</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4" name="文本框 13"/>
              <p:cNvSpPr txBox="1"/>
              <p:nvPr/>
            </p:nvSpPr>
            <p:spPr>
              <a:xfrm>
                <a:off x="5759017" y="3956939"/>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国家环境质量标准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6" name="文本框 15"/>
              <p:cNvSpPr txBox="1"/>
              <p:nvPr/>
            </p:nvSpPr>
            <p:spPr>
              <a:xfrm>
                <a:off x="5759017" y="4496179"/>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国家污染物排放标准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文本框 17"/>
              <p:cNvSpPr txBox="1"/>
              <p:nvPr/>
            </p:nvSpPr>
            <p:spPr>
              <a:xfrm>
                <a:off x="5775346" y="5051702"/>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国家污染物控制标准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0" name="文本框 19"/>
              <p:cNvSpPr txBox="1"/>
              <p:nvPr/>
            </p:nvSpPr>
            <p:spPr>
              <a:xfrm>
                <a:off x="5774636" y="5586021"/>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国家环保总局标准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文本框 21"/>
              <p:cNvSpPr txBox="1"/>
              <p:nvPr/>
            </p:nvSpPr>
            <p:spPr>
              <a:xfrm>
                <a:off x="5788833" y="6170420"/>
                <a:ext cx="2568555"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国家环保总局推荐标准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58" name="文本框 57"/>
            <p:cNvSpPr txBox="1"/>
            <p:nvPr/>
          </p:nvSpPr>
          <p:spPr>
            <a:xfrm>
              <a:off x="4717893" y="2109625"/>
              <a:ext cx="779866"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0" name="文本框 59"/>
            <p:cNvSpPr txBox="1"/>
            <p:nvPr/>
          </p:nvSpPr>
          <p:spPr>
            <a:xfrm>
              <a:off x="4717893" y="2633507"/>
              <a:ext cx="887422"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GB/T</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2" name="文本框 61"/>
            <p:cNvSpPr txBox="1"/>
            <p:nvPr/>
          </p:nvSpPr>
          <p:spPr>
            <a:xfrm>
              <a:off x="4717893" y="3198518"/>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GB/Z</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4" name="文本框 63"/>
            <p:cNvSpPr txBox="1"/>
            <p:nvPr/>
          </p:nvSpPr>
          <p:spPr>
            <a:xfrm>
              <a:off x="4717893" y="3763529"/>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GHZB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6" name="文本框 65"/>
            <p:cNvSpPr txBox="1"/>
            <p:nvPr/>
          </p:nvSpPr>
          <p:spPr>
            <a:xfrm>
              <a:off x="4717893" y="4308955"/>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GWPB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8" name="文本框 67"/>
            <p:cNvSpPr txBox="1"/>
            <p:nvPr/>
          </p:nvSpPr>
          <p:spPr>
            <a:xfrm>
              <a:off x="4717893" y="4864278"/>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GWKB</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70" name="文本框 69"/>
            <p:cNvSpPr txBox="1"/>
            <p:nvPr/>
          </p:nvSpPr>
          <p:spPr>
            <a:xfrm>
              <a:off x="4717893" y="5415415"/>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HJ</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72" name="文本框 71"/>
            <p:cNvSpPr txBox="1"/>
            <p:nvPr/>
          </p:nvSpPr>
          <p:spPr>
            <a:xfrm>
              <a:off x="4717893" y="5969006"/>
              <a:ext cx="1165718" cy="369332"/>
            </a:xfrm>
            <a:prstGeom prst="rect">
              <a:avLst/>
            </a:prstGeom>
            <a:noFill/>
          </p:spPr>
          <p:txBody>
            <a:bodyPr wrap="square">
              <a:spAutoFit/>
            </a:bodyPr>
            <a:lstStyle/>
            <a:p>
              <a:r>
                <a:rPr lang="en-US" altLang="zh-CN"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HJ/T</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75" name="图片 7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1245480" y="1934821"/>
            <a:ext cx="4023643" cy="4023643"/>
          </a:xfrm>
          <a:prstGeom prst="rect">
            <a:avLst/>
          </a:prstGeom>
        </p:spPr>
      </p:pic>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circle(in)">
                                      <p:cBhvr>
                                        <p:cTn id="7"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709123" y="3150441"/>
            <a:ext cx="7966656" cy="2948821"/>
            <a:chOff x="2135493" y="3250358"/>
            <a:chExt cx="7966656" cy="2948821"/>
          </a:xfrm>
        </p:grpSpPr>
        <p:grpSp>
          <p:nvGrpSpPr>
            <p:cNvPr id="17" name="组合 16"/>
            <p:cNvGrpSpPr/>
            <p:nvPr/>
          </p:nvGrpSpPr>
          <p:grpSpPr>
            <a:xfrm>
              <a:off x="2135493" y="4194823"/>
              <a:ext cx="6911955" cy="2004356"/>
              <a:chOff x="2135493" y="4194823"/>
              <a:chExt cx="6911955" cy="2004356"/>
            </a:xfrm>
          </p:grpSpPr>
          <p:sp>
            <p:nvSpPr>
              <p:cNvPr id="15" name="矩形: 圆角 14"/>
              <p:cNvSpPr/>
              <p:nvPr/>
            </p:nvSpPr>
            <p:spPr>
              <a:xfrm>
                <a:off x="2135493" y="4194823"/>
                <a:ext cx="6911955" cy="2004356"/>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Box 6"/>
              <p:cNvSpPr txBox="1">
                <a:spLocks noChangeArrowheads="1"/>
              </p:cNvSpPr>
              <p:nvPr/>
            </p:nvSpPr>
            <p:spPr bwMode="auto">
              <a:xfrm>
                <a:off x="2659426" y="4435371"/>
                <a:ext cx="5864087" cy="33855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spcBef>
                    <a:spcPct val="50000"/>
                  </a:spcBef>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污染物总量控制指标应根据国家规定的指标和特征污染物确定。</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8" name="Text Box 4"/>
              <p:cNvSpPr txBox="1">
                <a:spLocks noChangeArrowheads="1"/>
              </p:cNvSpPr>
              <p:nvPr/>
            </p:nvSpPr>
            <p:spPr bwMode="auto">
              <a:xfrm>
                <a:off x="2978899" y="4866218"/>
                <a:ext cx="5864087" cy="1117807"/>
              </a:xfrm>
              <a:prstGeom prst="rect">
                <a:avLst/>
              </a:prstGeom>
              <a:noFill/>
              <a:ln w="12700" cap="sq">
                <a:solidFill>
                  <a:srgbClr val="FFFF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a:spAutoFit/>
              </a:bodyPr>
              <a:lstStyle/>
              <a:p>
                <a:pPr marL="457200" indent="-457200">
                  <a:lnSpc>
                    <a:spcPct val="150000"/>
                  </a:lnSpc>
                  <a:spcBef>
                    <a:spcPct val="20000"/>
                  </a:spcBef>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国家规定的指标：大气污染物：</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SO</a:t>
                </a:r>
                <a:r>
                  <a:rPr lang="en-US" altLang="zh-CN" sz="1400" baseline="-25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2</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、烟尘、工业粉尘； </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457200" indent="-457200">
                  <a:lnSpc>
                    <a:spcPct val="150000"/>
                  </a:lnSpc>
                  <a:spcBef>
                    <a:spcPct val="20000"/>
                  </a:spcBef>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水环境污染物：化学需氧量、氨氮； </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457200" indent="-457200">
                  <a:lnSpc>
                    <a:spcPct val="150000"/>
                  </a:lnSpc>
                  <a:spcBef>
                    <a:spcPct val="20000"/>
                  </a:spcBef>
                  <a:buClr>
                    <a:srgbClr val="72A900"/>
                  </a:buClr>
                  <a:buFont typeface="Wingdings" panose="05000000000000000000" pitchFamily="2" charset="2"/>
                  <a:buChar char="l"/>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固体废物：工业固体废物；</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13" name="组合 12"/>
            <p:cNvGrpSpPr/>
            <p:nvPr/>
          </p:nvGrpSpPr>
          <p:grpSpPr>
            <a:xfrm>
              <a:off x="5116851" y="3250358"/>
              <a:ext cx="4985298" cy="1015663"/>
              <a:chOff x="2015842" y="3216377"/>
              <a:chExt cx="4985298" cy="1015663"/>
            </a:xfrm>
          </p:grpSpPr>
          <p:sp>
            <p:nvSpPr>
              <p:cNvPr id="6" name="Text Box 7"/>
              <p:cNvSpPr txBox="1">
                <a:spLocks noChangeArrowheads="1"/>
              </p:cNvSpPr>
              <p:nvPr/>
            </p:nvSpPr>
            <p:spPr bwMode="auto">
              <a:xfrm>
                <a:off x="2015842" y="3471588"/>
                <a:ext cx="4508245" cy="46166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区分排放标准和总量控制标准</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0" name="文本框 9"/>
              <p:cNvSpPr txBox="1"/>
              <p:nvPr/>
            </p:nvSpPr>
            <p:spPr>
              <a:xfrm>
                <a:off x="6047033" y="3216377"/>
                <a:ext cx="954107" cy="1015663"/>
              </a:xfrm>
              <a:prstGeom prst="rect">
                <a:avLst/>
              </a:prstGeom>
              <a:noFill/>
            </p:spPr>
            <p:txBody>
              <a:bodyPr wrap="none" rtlCol="0">
                <a:spAutoFit/>
              </a:bodyPr>
              <a:lstStyle/>
              <a:p>
                <a:r>
                  <a:rPr lang="zh-CN" altLang="en-US" sz="6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a:t>
                </a:r>
                <a:endParaRPr lang="zh-CN" altLang="en-US" sz="6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grpSp>
        <p:nvGrpSpPr>
          <p:cNvPr id="19" name="组合 18"/>
          <p:cNvGrpSpPr/>
          <p:nvPr/>
        </p:nvGrpSpPr>
        <p:grpSpPr>
          <a:xfrm>
            <a:off x="2044645" y="1191156"/>
            <a:ext cx="7576433" cy="1866992"/>
            <a:chOff x="1471015" y="1291073"/>
            <a:chExt cx="7576433" cy="1866992"/>
          </a:xfrm>
        </p:grpSpPr>
        <p:grpSp>
          <p:nvGrpSpPr>
            <p:cNvPr id="16" name="组合 15"/>
            <p:cNvGrpSpPr/>
            <p:nvPr/>
          </p:nvGrpSpPr>
          <p:grpSpPr>
            <a:xfrm>
              <a:off x="2135493" y="2255027"/>
              <a:ext cx="6911955" cy="903038"/>
              <a:chOff x="2135493" y="2232045"/>
              <a:chExt cx="6911955" cy="903038"/>
            </a:xfrm>
          </p:grpSpPr>
          <p:sp>
            <p:nvSpPr>
              <p:cNvPr id="14" name="矩形: 圆角 13"/>
              <p:cNvSpPr/>
              <p:nvPr/>
            </p:nvSpPr>
            <p:spPr>
              <a:xfrm>
                <a:off x="2135493" y="2232045"/>
                <a:ext cx="6911955" cy="903038"/>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978899" y="2275471"/>
                <a:ext cx="3697041" cy="816185"/>
              </a:xfrm>
              <a:prstGeom prst="rect">
                <a:avLst/>
              </a:prstGeom>
              <a:noFill/>
            </p:spPr>
            <p:txBody>
              <a:bodyPr wrap="square">
                <a:spAutoFit/>
              </a:bodyPr>
              <a:lstStyle/>
              <a:p>
                <a:pPr marL="342900" marR="0" lvl="0" indent="-342900" algn="l" defTabSz="914400" rtl="0" eaLnBrk="1" fontAlgn="auto" latinLnBrk="0" hangingPunct="1">
                  <a:lnSpc>
                    <a:spcPct val="150000"/>
                  </a:lnSpc>
                  <a:spcBef>
                    <a:spcPct val="50000"/>
                  </a:spcBef>
                  <a:spcAft>
                    <a:spcPts val="0"/>
                  </a:spcAft>
                  <a:buClr>
                    <a:srgbClr val="72A900"/>
                  </a:buClr>
                  <a:buSzTx/>
                  <a:buFont typeface="Wingdings" panose="05000000000000000000" pitchFamily="2" charset="2"/>
                  <a:buChar char="l"/>
                  <a:defRPr/>
                </a:pPr>
                <a:r>
                  <a:rPr kumimoji="0" lang="zh-CN" altLang="en-US" sz="14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地方标准优于国家标准。 </a:t>
                </a:r>
                <a:endParaRPr kumimoji="0" lang="zh-CN" altLang="en-US" sz="14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342900" marR="0" lvl="0" indent="-342900" algn="l" defTabSz="914400" rtl="0" eaLnBrk="1" fontAlgn="auto" latinLnBrk="0" hangingPunct="1">
                  <a:lnSpc>
                    <a:spcPct val="150000"/>
                  </a:lnSpc>
                  <a:spcBef>
                    <a:spcPct val="50000"/>
                  </a:spcBef>
                  <a:spcAft>
                    <a:spcPts val="0"/>
                  </a:spcAft>
                  <a:buClr>
                    <a:srgbClr val="72A900"/>
                  </a:buClr>
                  <a:buSzTx/>
                  <a:buFont typeface="Wingdings" panose="05000000000000000000" pitchFamily="2" charset="2"/>
                  <a:buChar char="l"/>
                  <a:defRPr/>
                </a:pPr>
                <a:r>
                  <a:rPr kumimoji="0" lang="zh-CN" altLang="en-US" sz="14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行业标准优于综合排放标准。</a:t>
                </a:r>
                <a:endParaRPr kumimoji="0" lang="zh-CN" altLang="en-US" sz="14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12" name="组合 11"/>
            <p:cNvGrpSpPr/>
            <p:nvPr/>
          </p:nvGrpSpPr>
          <p:grpSpPr>
            <a:xfrm>
              <a:off x="1471015" y="1291073"/>
              <a:ext cx="2072995" cy="1015663"/>
              <a:chOff x="1471015" y="1291073"/>
              <a:chExt cx="2072995" cy="1015663"/>
            </a:xfrm>
          </p:grpSpPr>
          <p:sp>
            <p:nvSpPr>
              <p:cNvPr id="5" name="Text Box 8"/>
              <p:cNvSpPr txBox="1">
                <a:spLocks noChangeArrowheads="1"/>
              </p:cNvSpPr>
              <p:nvPr/>
            </p:nvSpPr>
            <p:spPr bwMode="auto">
              <a:xfrm>
                <a:off x="2015842" y="1542726"/>
                <a:ext cx="1528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执行上　</a:t>
                </a:r>
                <a:endParaRPr lang="en-US" altLang="zh-CN"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1" name="文本框 10"/>
              <p:cNvSpPr txBox="1"/>
              <p:nvPr/>
            </p:nvSpPr>
            <p:spPr>
              <a:xfrm>
                <a:off x="1471015" y="1291073"/>
                <a:ext cx="954107" cy="1015663"/>
              </a:xfrm>
              <a:prstGeom prst="rect">
                <a:avLst/>
              </a:prstGeom>
              <a:noFill/>
            </p:spPr>
            <p:txBody>
              <a:bodyPr wrap="none" rtlCol="0">
                <a:spAutoFit/>
              </a:bodyPr>
              <a:lstStyle/>
              <a:p>
                <a:r>
                  <a:rPr lang="zh-CN" altLang="en-US" sz="6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a:t>
                </a:r>
                <a:endParaRPr lang="zh-CN" altLang="en-US" sz="6000" dirty="0">
                  <a:solidFill>
                    <a:srgbClr val="72A900"/>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gr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67542" y="1306824"/>
            <a:ext cx="6903435" cy="812143"/>
            <a:chOff x="1697957" y="1300606"/>
            <a:chExt cx="6903435" cy="81214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78489" t="5797" r="5548" b="68199"/>
            <a:stretch>
              <a:fillRect/>
            </a:stretch>
          </p:blipFill>
          <p:spPr>
            <a:xfrm>
              <a:off x="1697957" y="1300606"/>
              <a:ext cx="664716" cy="812143"/>
            </a:xfrm>
            <a:prstGeom prst="rect">
              <a:avLst/>
            </a:prstGeom>
          </p:spPr>
        </p:pic>
        <p:sp>
          <p:nvSpPr>
            <p:cNvPr id="7" name="文本框 6"/>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三、制定环境标准的原则 </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23" name="组合 22"/>
          <p:cNvGrpSpPr/>
          <p:nvPr/>
        </p:nvGrpSpPr>
        <p:grpSpPr>
          <a:xfrm>
            <a:off x="3497597" y="2550097"/>
            <a:ext cx="6276160" cy="3544168"/>
            <a:chOff x="3276096" y="2567135"/>
            <a:chExt cx="6276160" cy="3544168"/>
          </a:xfrm>
        </p:grpSpPr>
        <p:grpSp>
          <p:nvGrpSpPr>
            <p:cNvPr id="14" name="组合 13"/>
            <p:cNvGrpSpPr/>
            <p:nvPr/>
          </p:nvGrpSpPr>
          <p:grpSpPr>
            <a:xfrm>
              <a:off x="3276096" y="2567135"/>
              <a:ext cx="2363650" cy="3544168"/>
              <a:chOff x="3276096" y="2567135"/>
              <a:chExt cx="2363650" cy="3544168"/>
            </a:xfrm>
            <a:effectLst>
              <a:outerShdw blurRad="63500" sx="102000" sy="102000" algn="ctr" rotWithShape="0">
                <a:schemeClr val="bg1">
                  <a:lumMod val="50000"/>
                  <a:alpha val="40000"/>
                </a:schemeClr>
              </a:outerShdw>
            </a:effectLst>
          </p:grpSpPr>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r="57930"/>
              <a:stretch>
                <a:fillRect/>
              </a:stretch>
            </p:blipFill>
            <p:spPr>
              <a:xfrm>
                <a:off x="3276096" y="2567135"/>
                <a:ext cx="2363650" cy="3544168"/>
              </a:xfrm>
              <a:prstGeom prst="rect">
                <a:avLst/>
              </a:prstGeom>
            </p:spPr>
          </p:pic>
          <p:sp>
            <p:nvSpPr>
              <p:cNvPr id="10" name="文本框 9"/>
              <p:cNvSpPr txBox="1"/>
              <p:nvPr/>
            </p:nvSpPr>
            <p:spPr>
              <a:xfrm>
                <a:off x="4225325" y="2782669"/>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1</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sp>
            <p:nvSpPr>
              <p:cNvPr id="11" name="文本框 10"/>
              <p:cNvSpPr txBox="1"/>
              <p:nvPr/>
            </p:nvSpPr>
            <p:spPr>
              <a:xfrm>
                <a:off x="4225325" y="3593891"/>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2</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sp>
            <p:nvSpPr>
              <p:cNvPr id="12" name="文本框 11"/>
              <p:cNvSpPr txBox="1"/>
              <p:nvPr/>
            </p:nvSpPr>
            <p:spPr>
              <a:xfrm>
                <a:off x="4225325" y="4445236"/>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3</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sp>
            <p:nvSpPr>
              <p:cNvPr id="13" name="文本框 12"/>
              <p:cNvSpPr txBox="1"/>
              <p:nvPr/>
            </p:nvSpPr>
            <p:spPr>
              <a:xfrm>
                <a:off x="4225325" y="5329771"/>
                <a:ext cx="465192" cy="646331"/>
              </a:xfrm>
              <a:prstGeom prst="rect">
                <a:avLst/>
              </a:prstGeom>
              <a:noFill/>
            </p:spPr>
            <p:txBody>
              <a:bodyPr wrap="none" rtlCol="0">
                <a:spAutoFit/>
              </a:bodyPr>
              <a:lstStyle/>
              <a:p>
                <a:r>
                  <a:rPr lang="en-US" altLang="zh-CN" sz="3600" dirty="0">
                    <a:solidFill>
                      <a:schemeClr val="bg1"/>
                    </a:solidFill>
                    <a:latin typeface="思源黑体 Heavy" panose="020B0A00000000000000" pitchFamily="34" charset="-122"/>
                    <a:ea typeface="思源黑体 Heavy" panose="020B0A00000000000000" pitchFamily="34" charset="-122"/>
                  </a:rPr>
                  <a:t>4</a:t>
                </a:r>
                <a:endParaRPr lang="zh-CN" altLang="en-US" sz="3600" dirty="0">
                  <a:solidFill>
                    <a:schemeClr val="bg1"/>
                  </a:solidFill>
                  <a:latin typeface="思源黑体 Heavy" panose="020B0A00000000000000" pitchFamily="34" charset="-122"/>
                  <a:ea typeface="思源黑体 Heavy" panose="020B0A00000000000000" pitchFamily="34" charset="-122"/>
                </a:endParaRPr>
              </a:p>
            </p:txBody>
          </p:sp>
        </p:grpSp>
        <p:sp>
          <p:nvSpPr>
            <p:cNvPr id="16" name="文本框 15"/>
            <p:cNvSpPr txBox="1"/>
            <p:nvPr/>
          </p:nvSpPr>
          <p:spPr>
            <a:xfrm>
              <a:off x="5416825" y="2767280"/>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要有充分的科学依据</a:t>
              </a: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8" name="文本框 17"/>
            <p:cNvSpPr txBox="1"/>
            <p:nvPr/>
          </p:nvSpPr>
          <p:spPr>
            <a:xfrm>
              <a:off x="5688774" y="3672055"/>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既要技术先进又要经济合理；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0" name="文本框 19"/>
            <p:cNvSpPr txBox="1"/>
            <p:nvPr/>
          </p:nvSpPr>
          <p:spPr>
            <a:xfrm>
              <a:off x="5915954" y="4599124"/>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与有关标准、规范、制度协调配套； </a:t>
              </a:r>
              <a:endPar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文本框 21"/>
            <p:cNvSpPr txBox="1"/>
            <p:nvPr/>
          </p:nvSpPr>
          <p:spPr>
            <a:xfrm>
              <a:off x="5688774" y="5483659"/>
              <a:ext cx="3636302" cy="338554"/>
            </a:xfrm>
            <a:prstGeom prst="rect">
              <a:avLst/>
            </a:prstGeom>
            <a:noFill/>
          </p:spPr>
          <p:txBody>
            <a:bodyPr wrap="square">
              <a:spAutoFit/>
            </a:bodyPr>
            <a:lstStyle/>
            <a:p>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积极采用或等效采用国际标准。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3"/>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80">
                                          <p:stCondLst>
                                            <p:cond delay="0"/>
                                          </p:stCondLst>
                                        </p:cTn>
                                        <p:tgtEl>
                                          <p:spTgt spid="23"/>
                                        </p:tgtEl>
                                      </p:cBhvr>
                                    </p:animEffect>
                                    <p:anim calcmode="lin" valueType="num">
                                      <p:cBhvr>
                                        <p:cTn id="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3" dur="26">
                                          <p:stCondLst>
                                            <p:cond delay="650"/>
                                          </p:stCondLst>
                                        </p:cTn>
                                        <p:tgtEl>
                                          <p:spTgt spid="23"/>
                                        </p:tgtEl>
                                      </p:cBhvr>
                                      <p:to x="100000" y="60000"/>
                                    </p:animScale>
                                    <p:animScale>
                                      <p:cBhvr>
                                        <p:cTn id="14" dur="166" decel="50000">
                                          <p:stCondLst>
                                            <p:cond delay="676"/>
                                          </p:stCondLst>
                                        </p:cTn>
                                        <p:tgtEl>
                                          <p:spTgt spid="23"/>
                                        </p:tgtEl>
                                      </p:cBhvr>
                                      <p:to x="100000" y="100000"/>
                                    </p:animScale>
                                    <p:animScale>
                                      <p:cBhvr>
                                        <p:cTn id="15" dur="26">
                                          <p:stCondLst>
                                            <p:cond delay="1312"/>
                                          </p:stCondLst>
                                        </p:cTn>
                                        <p:tgtEl>
                                          <p:spTgt spid="23"/>
                                        </p:tgtEl>
                                      </p:cBhvr>
                                      <p:to x="100000" y="80000"/>
                                    </p:animScale>
                                    <p:animScale>
                                      <p:cBhvr>
                                        <p:cTn id="16" dur="166" decel="50000">
                                          <p:stCondLst>
                                            <p:cond delay="1338"/>
                                          </p:stCondLst>
                                        </p:cTn>
                                        <p:tgtEl>
                                          <p:spTgt spid="23"/>
                                        </p:tgtEl>
                                      </p:cBhvr>
                                      <p:to x="100000" y="100000"/>
                                    </p:animScale>
                                    <p:animScale>
                                      <p:cBhvr>
                                        <p:cTn id="17" dur="26">
                                          <p:stCondLst>
                                            <p:cond delay="1642"/>
                                          </p:stCondLst>
                                        </p:cTn>
                                        <p:tgtEl>
                                          <p:spTgt spid="23"/>
                                        </p:tgtEl>
                                      </p:cBhvr>
                                      <p:to x="100000" y="90000"/>
                                    </p:animScale>
                                    <p:animScale>
                                      <p:cBhvr>
                                        <p:cTn id="18" dur="166" decel="50000">
                                          <p:stCondLst>
                                            <p:cond delay="1668"/>
                                          </p:stCondLst>
                                        </p:cTn>
                                        <p:tgtEl>
                                          <p:spTgt spid="23"/>
                                        </p:tgtEl>
                                      </p:cBhvr>
                                      <p:to x="100000" y="100000"/>
                                    </p:animScale>
                                    <p:animScale>
                                      <p:cBhvr>
                                        <p:cTn id="19" dur="26">
                                          <p:stCondLst>
                                            <p:cond delay="1808"/>
                                          </p:stCondLst>
                                        </p:cTn>
                                        <p:tgtEl>
                                          <p:spTgt spid="23"/>
                                        </p:tgtEl>
                                      </p:cBhvr>
                                      <p:to x="100000" y="95000"/>
                                    </p:animScale>
                                    <p:animScale>
                                      <p:cBhvr>
                                        <p:cTn id="20" dur="166" decel="50000">
                                          <p:stCondLst>
                                            <p:cond delay="1834"/>
                                          </p:stCondLst>
                                        </p:cTn>
                                        <p:tgtEl>
                                          <p:spTgt spid="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3764595" y="1382713"/>
            <a:ext cx="5069840" cy="5318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常用环境标准名称</a:t>
            </a:r>
            <a:endPar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10" name="组合 9"/>
          <p:cNvGrpSpPr/>
          <p:nvPr/>
        </p:nvGrpSpPr>
        <p:grpSpPr>
          <a:xfrm>
            <a:off x="2122240" y="2360857"/>
            <a:ext cx="8354549" cy="3544010"/>
            <a:chOff x="2122241" y="2349498"/>
            <a:chExt cx="8354549" cy="3544010"/>
          </a:xfrm>
        </p:grpSpPr>
        <p:sp>
          <p:nvSpPr>
            <p:cNvPr id="7" name="矩形: 圆角 6"/>
            <p:cNvSpPr/>
            <p:nvPr/>
          </p:nvSpPr>
          <p:spPr>
            <a:xfrm>
              <a:off x="2122241" y="2349498"/>
              <a:ext cx="8354549" cy="3544010"/>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txBox="1">
              <a:spLocks noChangeArrowheads="1"/>
            </p:cNvSpPr>
            <p:nvPr/>
          </p:nvSpPr>
          <p:spPr>
            <a:xfrm>
              <a:off x="2696660" y="2617257"/>
              <a:ext cx="5069840" cy="31387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2A900"/>
                </a:buClr>
              </a:pPr>
              <a:r>
                <a:rPr lang="zh-CN" altLang="en-US" sz="1600" dirty="0">
                  <a:solidFill>
                    <a:srgbClr val="FF33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环境质量标准</a:t>
              </a:r>
              <a:endParaRPr lang="zh-CN" altLang="en-US" sz="1600" dirty="0">
                <a:solidFill>
                  <a:srgbClr val="FF33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环境空气质量标准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GB3095--1996</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地面水环境质量标准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GB3838--2002</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地下水质量标准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GB/T14843--93</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海水水质标准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GB3097--1997</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农田灌溉水质标准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GB5084--92</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渔业水质标准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GB11607--89</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a:lnSpc>
                  <a:spcPct val="110000"/>
                </a:lnSpc>
                <a:buClr>
                  <a:srgbClr val="72A900"/>
                </a:buClr>
              </a:pP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城市区域环境噪声标准</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en-US" altLang="zh-CN"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GB3096--93</a:t>
              </a:r>
              <a:r>
                <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rPr>
                <a:t>）</a:t>
              </a:r>
              <a:endParaRPr lang="zh-CN" altLang="en-US" sz="1600" dirty="0">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rcRect t="5208" b="5208"/>
            <a:stretch>
              <a:fillRect/>
            </a:stretch>
          </p:blipFill>
          <p:spPr>
            <a:xfrm>
              <a:off x="7108097" y="2617257"/>
              <a:ext cx="2916224" cy="2863889"/>
            </a:xfrm>
            <a:prstGeom prst="rect">
              <a:avLst/>
            </a:prstGeom>
          </p:spPr>
        </p:pic>
      </p:gr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67542" y="1306824"/>
            <a:ext cx="6903435" cy="812143"/>
            <a:chOff x="1697957" y="1300606"/>
            <a:chExt cx="6903435" cy="81214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78489" t="5797" r="5548" b="68199"/>
            <a:stretch>
              <a:fillRect/>
            </a:stretch>
          </p:blipFill>
          <p:spPr>
            <a:xfrm>
              <a:off x="1697957" y="1300606"/>
              <a:ext cx="664716" cy="812143"/>
            </a:xfrm>
            <a:prstGeom prst="rect">
              <a:avLst/>
            </a:prstGeom>
          </p:spPr>
        </p:pic>
        <p:sp>
          <p:nvSpPr>
            <p:cNvPr id="7" name="文本框 6"/>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四、水质标准 </a:t>
              </a: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(Water Quality Standards)</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grpSp>
        <p:nvGrpSpPr>
          <p:cNvPr id="22" name="组合 21"/>
          <p:cNvGrpSpPr/>
          <p:nvPr/>
        </p:nvGrpSpPr>
        <p:grpSpPr>
          <a:xfrm>
            <a:off x="2362673" y="4600385"/>
            <a:ext cx="7917225" cy="1788926"/>
            <a:chOff x="2362673" y="4594264"/>
            <a:chExt cx="7917225" cy="1788926"/>
          </a:xfrm>
        </p:grpSpPr>
        <p:sp>
          <p:nvSpPr>
            <p:cNvPr id="21" name="矩形 20"/>
            <p:cNvSpPr/>
            <p:nvPr/>
          </p:nvSpPr>
          <p:spPr>
            <a:xfrm>
              <a:off x="2493299" y="4594264"/>
              <a:ext cx="7786599" cy="1738127"/>
            </a:xfrm>
            <a:prstGeom prst="rect">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6"/>
            <p:cNvSpPr txBox="1">
              <a:spLocks noChangeArrowheads="1"/>
            </p:cNvSpPr>
            <p:nvPr/>
          </p:nvSpPr>
          <p:spPr bwMode="auto">
            <a:xfrm>
              <a:off x="2775585" y="5267500"/>
              <a:ext cx="7222025" cy="111569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25000"/>
                </a:lnSpc>
                <a:buClr>
                  <a:srgbClr val="72A900"/>
                </a:buClr>
                <a:buFont typeface="Arial" panose="020B0604020202020204" pitchFamily="34" charset="0"/>
                <a:buChar cha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第一类污染物：易蓄积、危害大、难降解</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不管行业、受纳水体的功能，一律在车间排放口或车间处理设施取样。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285750" indent="-285750">
                <a:lnSpc>
                  <a:spcPct val="125000"/>
                </a:lnSpc>
                <a:buClr>
                  <a:srgbClr val="72A900"/>
                </a:buClr>
                <a:buFont typeface="Arial" panose="020B0604020202020204" pitchFamily="34" charset="0"/>
                <a:buChar char="•"/>
              </a:pP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第二类污染物：长远影响小于一类污染物</a:t>
              </a:r>
              <a:r>
                <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t>
              </a:r>
              <a:r>
                <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在单位排污口取样。 </a:t>
              </a:r>
              <a:endParaRPr lang="zh-CN" altLang="en-US"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a:p>
              <a:pPr marL="285750" indent="-285750">
                <a:buClr>
                  <a:srgbClr val="72A900"/>
                </a:buClr>
                <a:buFont typeface="Arial" panose="020B0604020202020204" pitchFamily="34" charset="0"/>
                <a:buChar char="•"/>
              </a:pPr>
              <a:endParaRPr lang="en-US" altLang="zh-CN" sz="1400" dirty="0">
                <a:solidFill>
                  <a:schemeClr val="tx1">
                    <a:lumMod val="85000"/>
                    <a:lumOff val="15000"/>
                  </a:schemeClr>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sp>
          <p:nvSpPr>
            <p:cNvPr id="11" name="文本框 10"/>
            <p:cNvSpPr txBox="1"/>
            <p:nvPr/>
          </p:nvSpPr>
          <p:spPr>
            <a:xfrm>
              <a:off x="2362673" y="4807112"/>
              <a:ext cx="4745579" cy="380938"/>
            </a:xfrm>
            <a:prstGeom prst="rect">
              <a:avLst/>
            </a:prstGeom>
            <a:noFill/>
          </p:spPr>
          <p:txBody>
            <a:bodyPr wrap="square">
              <a:spAutoFit/>
            </a:bodyPr>
            <a:lstStyle/>
            <a:p>
              <a:pPr marL="0" marR="0" lvl="0" algn="l" defTabSz="914400" rtl="0" eaLnBrk="1" fontAlgn="auto" latinLnBrk="0" hangingPunct="1">
                <a:lnSpc>
                  <a:spcPct val="125000"/>
                </a:lnSpc>
                <a:spcBef>
                  <a:spcPts val="0"/>
                </a:spcBef>
                <a:spcAft>
                  <a:spcPts val="0"/>
                </a:spcAft>
                <a:buClrTx/>
                <a:buSzTx/>
                <a:buFontTx/>
                <a:buNone/>
                <a:defRPr/>
              </a:pPr>
              <a:r>
                <a:rPr kumimoji="0" lang="zh-CN" altLang="en-US" sz="1600" i="0" u="none" strike="noStrike" kern="1200" cap="none" spc="0" normalizeH="0" baseline="0" noProof="0" dirty="0">
                  <a:ln>
                    <a:noFill/>
                  </a:ln>
                  <a:solidFill>
                    <a:srgbClr val="72A900"/>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标准排放的污染物按性质分二类： </a:t>
              </a:r>
              <a:endParaRPr kumimoji="0" lang="zh-CN" altLang="en-US" sz="1600" i="0" u="none" strike="noStrike" kern="1200" cap="none" spc="0" normalizeH="0" baseline="0" noProof="0" dirty="0">
                <a:ln>
                  <a:noFill/>
                </a:ln>
                <a:solidFill>
                  <a:srgbClr val="72A900"/>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15" name="组合 14"/>
          <p:cNvGrpSpPr/>
          <p:nvPr/>
        </p:nvGrpSpPr>
        <p:grpSpPr>
          <a:xfrm>
            <a:off x="2493301" y="2228691"/>
            <a:ext cx="7786599" cy="2166181"/>
            <a:chOff x="2362673" y="2209327"/>
            <a:chExt cx="7786599" cy="2166181"/>
          </a:xfrm>
        </p:grpSpPr>
        <p:sp>
          <p:nvSpPr>
            <p:cNvPr id="14" name="矩形 13"/>
            <p:cNvSpPr/>
            <p:nvPr/>
          </p:nvSpPr>
          <p:spPr>
            <a:xfrm>
              <a:off x="2362673" y="2209327"/>
              <a:ext cx="7786599" cy="2166181"/>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 Box 4"/>
            <p:cNvSpPr txBox="1">
              <a:spLocks noChangeArrowheads="1"/>
            </p:cNvSpPr>
            <p:nvPr/>
          </p:nvSpPr>
          <p:spPr bwMode="auto">
            <a:xfrm>
              <a:off x="4254425" y="2461082"/>
              <a:ext cx="5571115" cy="79643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lnSpc>
                  <a:spcPct val="150000"/>
                </a:lnSpc>
                <a:buClr>
                  <a:srgbClr val="72A900"/>
                </a:buClr>
                <a:buFont typeface="Wingdings" panose="05000000000000000000" pitchFamily="2" charset="2"/>
                <a:buChar char="l"/>
              </a:pP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水是人类赖以生存的基本物质之一，水的污染是环境污染中主要方面之一。</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10" name="文本框 9"/>
            <p:cNvSpPr txBox="1"/>
            <p:nvPr/>
          </p:nvSpPr>
          <p:spPr>
            <a:xfrm>
              <a:off x="4254425" y="3311782"/>
              <a:ext cx="5571115" cy="796436"/>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
                  <a:srgbClr val="72A900"/>
                </a:buClr>
                <a:buSzTx/>
                <a:buFont typeface="Wingdings" panose="05000000000000000000" pitchFamily="2" charset="2"/>
                <a:buChar char="l"/>
                <a:defRPr/>
              </a:pPr>
              <a:r>
                <a:rPr kumimoji="0" lang="zh-CN" altLang="en-US" sz="16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目前我国已颁布的水质标准主要有：水环境质量标准和污染物排放标准。 </a:t>
              </a:r>
              <a:endParaRPr kumimoji="0" lang="zh-CN" altLang="en-US" sz="1600" i="0" u="none" strike="noStrike" kern="1200" cap="none" spc="0" normalizeH="0" baseline="0" noProof="0" dirty="0">
                <a:ln>
                  <a:noFill/>
                </a:ln>
                <a:solidFill>
                  <a:schemeClr val="tx1">
                    <a:lumMod val="85000"/>
                    <a:lumOff val="1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rcRect l="13330" r="13330"/>
            <a:stretch>
              <a:fillRect/>
            </a:stretch>
          </p:blipFill>
          <p:spPr>
            <a:xfrm>
              <a:off x="2620554" y="2408720"/>
              <a:ext cx="1332378" cy="1816716"/>
            </a:xfrm>
            <a:prstGeom prst="rect">
              <a:avLst/>
            </a:prstGeom>
          </p:spPr>
        </p:pic>
      </p:grpSp>
      <p:pic>
        <p:nvPicPr>
          <p:cNvPr id="4" name="图片 3" descr="logo-g"/>
          <p:cNvPicPr>
            <a:picLocks noChangeAspect="1"/>
          </p:cNvPicPr>
          <p:nvPr/>
        </p:nvPicPr>
        <p:blipFill>
          <a:blip r:embed="rId3"/>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1741713" y="1358527"/>
            <a:ext cx="4509530" cy="3203863"/>
            <a:chOff x="1741713" y="1358527"/>
            <a:chExt cx="4509530" cy="3203863"/>
          </a:xfrm>
        </p:grpSpPr>
        <p:sp>
          <p:nvSpPr>
            <p:cNvPr id="6" name="文本框 5"/>
            <p:cNvSpPr txBox="1"/>
            <p:nvPr/>
          </p:nvSpPr>
          <p:spPr>
            <a:xfrm>
              <a:off x="1741713" y="1358527"/>
              <a:ext cx="3068351" cy="369332"/>
            </a:xfrm>
            <a:prstGeom prst="rect">
              <a:avLst/>
            </a:prstGeom>
            <a:noFill/>
          </p:spPr>
          <p:txBody>
            <a:bodyPr wrap="square">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水环境质量标准</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67" name="组合 66"/>
            <p:cNvGrpSpPr/>
            <p:nvPr/>
          </p:nvGrpSpPr>
          <p:grpSpPr>
            <a:xfrm>
              <a:off x="1860988" y="1820449"/>
              <a:ext cx="4390255" cy="2741941"/>
              <a:chOff x="1847729" y="1978972"/>
              <a:chExt cx="4390255" cy="2741941"/>
            </a:xfrm>
          </p:grpSpPr>
          <p:grpSp>
            <p:nvGrpSpPr>
              <p:cNvPr id="44" name="组合 43"/>
              <p:cNvGrpSpPr/>
              <p:nvPr/>
            </p:nvGrpSpPr>
            <p:grpSpPr>
              <a:xfrm>
                <a:off x="1847729" y="1978972"/>
                <a:ext cx="4390255" cy="380526"/>
                <a:chOff x="1874237" y="2141173"/>
                <a:chExt cx="4390255" cy="380526"/>
              </a:xfrm>
            </p:grpSpPr>
            <p:grpSp>
              <p:nvGrpSpPr>
                <p:cNvPr id="31" name="组合 30"/>
                <p:cNvGrpSpPr/>
                <p:nvPr/>
              </p:nvGrpSpPr>
              <p:grpSpPr>
                <a:xfrm>
                  <a:off x="1874237" y="2141173"/>
                  <a:ext cx="4390255" cy="380526"/>
                  <a:chOff x="1874237" y="2141173"/>
                  <a:chExt cx="4390255" cy="380526"/>
                </a:xfrm>
              </p:grpSpPr>
              <p:sp>
                <p:nvSpPr>
                  <p:cNvPr id="9" name="矩形 8"/>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904763" y="2159605"/>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3838-2002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2" name="文本框 21"/>
                <p:cNvSpPr txBox="1"/>
                <p:nvPr/>
              </p:nvSpPr>
              <p:spPr>
                <a:xfrm>
                  <a:off x="4042859" y="2158909"/>
                  <a:ext cx="2053141"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地表水环境质量标准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45" name="组合 44"/>
              <p:cNvGrpSpPr/>
              <p:nvPr/>
            </p:nvGrpSpPr>
            <p:grpSpPr>
              <a:xfrm>
                <a:off x="1847729" y="2575566"/>
                <a:ext cx="4390255" cy="380526"/>
                <a:chOff x="1871397" y="2828175"/>
                <a:chExt cx="4390255" cy="380526"/>
              </a:xfrm>
            </p:grpSpPr>
            <p:grpSp>
              <p:nvGrpSpPr>
                <p:cNvPr id="32" name="组合 31"/>
                <p:cNvGrpSpPr/>
                <p:nvPr/>
              </p:nvGrpSpPr>
              <p:grpSpPr>
                <a:xfrm>
                  <a:off x="1871397" y="2828175"/>
                  <a:ext cx="4390255" cy="380526"/>
                  <a:chOff x="1874237" y="2141173"/>
                  <a:chExt cx="4390255" cy="380526"/>
                </a:xfrm>
              </p:grpSpPr>
              <p:sp>
                <p:nvSpPr>
                  <p:cNvPr id="33" name="矩形 32"/>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882046" y="2854473"/>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3097-1997</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4" name="文本框 23"/>
                <p:cNvSpPr txBox="1"/>
                <p:nvPr/>
              </p:nvSpPr>
              <p:spPr>
                <a:xfrm>
                  <a:off x="4042859" y="2860092"/>
                  <a:ext cx="1988773"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海水水质标准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46" name="组合 45"/>
              <p:cNvGrpSpPr/>
              <p:nvPr/>
            </p:nvGrpSpPr>
            <p:grpSpPr>
              <a:xfrm>
                <a:off x="1847729" y="3172160"/>
                <a:ext cx="4390255" cy="380526"/>
                <a:chOff x="1871397" y="3463737"/>
                <a:chExt cx="4390255" cy="380526"/>
              </a:xfrm>
            </p:grpSpPr>
            <p:grpSp>
              <p:nvGrpSpPr>
                <p:cNvPr id="35" name="组合 34"/>
                <p:cNvGrpSpPr/>
                <p:nvPr/>
              </p:nvGrpSpPr>
              <p:grpSpPr>
                <a:xfrm>
                  <a:off x="1871397" y="3463737"/>
                  <a:ext cx="4390255" cy="380526"/>
                  <a:chOff x="1874237" y="2141173"/>
                  <a:chExt cx="4390255" cy="380526"/>
                </a:xfrm>
              </p:grpSpPr>
              <p:sp>
                <p:nvSpPr>
                  <p:cNvPr id="36" name="矩形 35"/>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1901923" y="3482862"/>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GB/T 14848-93</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6" name="文本框 25"/>
                <p:cNvSpPr txBox="1"/>
                <p:nvPr/>
              </p:nvSpPr>
              <p:spPr>
                <a:xfrm>
                  <a:off x="4042859" y="3497865"/>
                  <a:ext cx="1829747"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地下水质量标准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47" name="组合 46"/>
              <p:cNvGrpSpPr/>
              <p:nvPr/>
            </p:nvGrpSpPr>
            <p:grpSpPr>
              <a:xfrm>
                <a:off x="1847729" y="3768754"/>
                <a:ext cx="4390255" cy="380526"/>
                <a:chOff x="1871397" y="4203147"/>
                <a:chExt cx="4390255" cy="380526"/>
              </a:xfrm>
            </p:grpSpPr>
            <p:grpSp>
              <p:nvGrpSpPr>
                <p:cNvPr id="38" name="组合 37"/>
                <p:cNvGrpSpPr/>
                <p:nvPr/>
              </p:nvGrpSpPr>
              <p:grpSpPr>
                <a:xfrm>
                  <a:off x="1871397" y="4203147"/>
                  <a:ext cx="4390255" cy="380526"/>
                  <a:chOff x="1874237" y="2141173"/>
                  <a:chExt cx="4390255" cy="380526"/>
                </a:xfrm>
              </p:grpSpPr>
              <p:sp>
                <p:nvSpPr>
                  <p:cNvPr id="39" name="矩形 38"/>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1932451" y="4226183"/>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5084-92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28" name="文本框 27"/>
                <p:cNvSpPr txBox="1"/>
                <p:nvPr/>
              </p:nvSpPr>
              <p:spPr>
                <a:xfrm>
                  <a:off x="4042859" y="4213853"/>
                  <a:ext cx="1926300"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农田灌溉水质标准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48" name="组合 47"/>
              <p:cNvGrpSpPr/>
              <p:nvPr/>
            </p:nvGrpSpPr>
            <p:grpSpPr>
              <a:xfrm>
                <a:off x="1847729" y="4340387"/>
                <a:ext cx="4390255" cy="380526"/>
                <a:chOff x="1871397" y="5089805"/>
                <a:chExt cx="4390255" cy="380526"/>
              </a:xfrm>
            </p:grpSpPr>
            <p:grpSp>
              <p:nvGrpSpPr>
                <p:cNvPr id="41" name="组合 40"/>
                <p:cNvGrpSpPr/>
                <p:nvPr/>
              </p:nvGrpSpPr>
              <p:grpSpPr>
                <a:xfrm>
                  <a:off x="1871397" y="5089805"/>
                  <a:ext cx="4390255" cy="380526"/>
                  <a:chOff x="1874237" y="2141173"/>
                  <a:chExt cx="4390255" cy="380526"/>
                </a:xfrm>
              </p:grpSpPr>
              <p:sp>
                <p:nvSpPr>
                  <p:cNvPr id="42" name="矩形 41"/>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855435" y="2141173"/>
                    <a:ext cx="2409057"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1901922" y="5110791"/>
                  <a:ext cx="1722309" cy="338554"/>
                </a:xfrm>
                <a:prstGeom prst="rect">
                  <a:avLst/>
                </a:prstGeom>
                <a:noFill/>
              </p:spPr>
              <p:txBody>
                <a:bodyPr wrap="square">
                  <a:spAutoFit/>
                </a:bodyPr>
                <a:lstStyle/>
                <a:p>
                  <a:pPr algn="ctr"/>
                  <a:r>
                    <a:rPr lang="en-US" altLang="zh-CN"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11607-89</a:t>
                  </a: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30" name="文本框 29"/>
                <p:cNvSpPr txBox="1"/>
                <p:nvPr/>
              </p:nvSpPr>
              <p:spPr>
                <a:xfrm>
                  <a:off x="4042857" y="5118395"/>
                  <a:ext cx="1534415" cy="338554"/>
                </a:xfrm>
                <a:prstGeom prst="rect">
                  <a:avLst/>
                </a:prstGeom>
                <a:noFill/>
              </p:spPr>
              <p:txBody>
                <a:bodyPr wrap="square">
                  <a:spAutoFit/>
                </a:bodyPr>
                <a:lstStyle/>
                <a:p>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渔业水质标准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grpSp>
      <p:grpSp>
        <p:nvGrpSpPr>
          <p:cNvPr id="69" name="组合 68"/>
          <p:cNvGrpSpPr/>
          <p:nvPr/>
        </p:nvGrpSpPr>
        <p:grpSpPr>
          <a:xfrm>
            <a:off x="1684918" y="4868141"/>
            <a:ext cx="5860302" cy="1413335"/>
            <a:chOff x="1684918" y="4868141"/>
            <a:chExt cx="5860302" cy="1413335"/>
          </a:xfrm>
        </p:grpSpPr>
        <p:sp>
          <p:nvSpPr>
            <p:cNvPr id="8" name="文本框 7"/>
            <p:cNvSpPr txBox="1"/>
            <p:nvPr/>
          </p:nvSpPr>
          <p:spPr>
            <a:xfrm>
              <a:off x="1684918" y="4868141"/>
              <a:ext cx="3068351" cy="369332"/>
            </a:xfrm>
            <a:prstGeom prst="rect">
              <a:avLst/>
            </a:prstGeom>
            <a:noFill/>
          </p:spPr>
          <p:txBody>
            <a:bodyPr wrap="square">
              <a:spAutoFit/>
            </a:bodyPr>
            <a:lstStyle/>
            <a:p>
              <a:pPr>
                <a:spcBef>
                  <a:spcPct val="50000"/>
                </a:spcBef>
              </a:pPr>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水污染物排放标准</a:t>
              </a:r>
              <a:r>
                <a:rPr lang="en-US" altLang="zh-CN"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:37</a:t>
              </a:r>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66" name="组合 65"/>
            <p:cNvGrpSpPr/>
            <p:nvPr/>
          </p:nvGrpSpPr>
          <p:grpSpPr>
            <a:xfrm>
              <a:off x="1815547" y="5353893"/>
              <a:ext cx="5729673" cy="927583"/>
              <a:chOff x="2664631" y="5152566"/>
              <a:chExt cx="5729673" cy="927583"/>
            </a:xfrm>
          </p:grpSpPr>
          <p:grpSp>
            <p:nvGrpSpPr>
              <p:cNvPr id="50" name="组合 49"/>
              <p:cNvGrpSpPr/>
              <p:nvPr/>
            </p:nvGrpSpPr>
            <p:grpSpPr>
              <a:xfrm>
                <a:off x="2664631" y="5152566"/>
                <a:ext cx="5729673" cy="380526"/>
                <a:chOff x="1874237" y="2141173"/>
                <a:chExt cx="4747938" cy="380526"/>
              </a:xfrm>
            </p:grpSpPr>
            <p:sp>
              <p:nvSpPr>
                <p:cNvPr id="53" name="矩形 52"/>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855434" y="2141173"/>
                  <a:ext cx="2766741"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55"/>
              <p:cNvSpPr txBox="1"/>
              <p:nvPr/>
            </p:nvSpPr>
            <p:spPr>
              <a:xfrm>
                <a:off x="2879531" y="5162858"/>
                <a:ext cx="1722309" cy="369332"/>
              </a:xfrm>
              <a:prstGeom prst="rect">
                <a:avLst/>
              </a:prstGeom>
              <a:noFill/>
            </p:spPr>
            <p:txBody>
              <a:bodyPr wrap="square">
                <a:spAutoFit/>
              </a:bodyPr>
              <a:lstStyle/>
              <a:p>
                <a:r>
                  <a:rPr lang="en-US" altLang="zh-CN" sz="18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8978-1996</a:t>
                </a:r>
                <a:r>
                  <a:rPr lang="zh-CN" altLang="en-US" sz="18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59" name="组合 58"/>
              <p:cNvGrpSpPr/>
              <p:nvPr/>
            </p:nvGrpSpPr>
            <p:grpSpPr>
              <a:xfrm>
                <a:off x="2664631" y="5686760"/>
                <a:ext cx="5729672" cy="380526"/>
                <a:chOff x="1874237" y="2141173"/>
                <a:chExt cx="4747937" cy="380526"/>
              </a:xfrm>
            </p:grpSpPr>
            <p:sp>
              <p:nvSpPr>
                <p:cNvPr id="60" name="矩形 59"/>
                <p:cNvSpPr/>
                <p:nvPr/>
              </p:nvSpPr>
              <p:spPr>
                <a:xfrm>
                  <a:off x="1874237" y="2141173"/>
                  <a:ext cx="1783363" cy="380526"/>
                </a:xfrm>
                <a:prstGeom prst="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3855434" y="2141173"/>
                  <a:ext cx="2766740" cy="380526"/>
                </a:xfrm>
                <a:prstGeom prst="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p:cNvSpPr txBox="1"/>
              <p:nvPr/>
            </p:nvSpPr>
            <p:spPr>
              <a:xfrm>
                <a:off x="2802385" y="5710817"/>
                <a:ext cx="1876599" cy="369332"/>
              </a:xfrm>
              <a:prstGeom prst="rect">
                <a:avLst/>
              </a:prstGeom>
              <a:noFill/>
            </p:spPr>
            <p:txBody>
              <a:bodyPr wrap="square">
                <a:spAutoFit/>
              </a:bodyPr>
              <a:lstStyle/>
              <a:p>
                <a:r>
                  <a:rPr lang="en-US" altLang="zh-CN" sz="18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18918-2002 </a:t>
                </a:r>
                <a:endParaRPr lang="zh-CN" altLang="en-US"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3" name="文本框 62"/>
              <p:cNvSpPr txBox="1"/>
              <p:nvPr/>
            </p:nvSpPr>
            <p:spPr>
              <a:xfrm>
                <a:off x="4922239" y="5176787"/>
                <a:ext cx="2453022"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污水综合排放标准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65" name="文本框 64"/>
              <p:cNvSpPr txBox="1"/>
              <p:nvPr/>
            </p:nvSpPr>
            <p:spPr>
              <a:xfrm>
                <a:off x="5225667" y="5717894"/>
                <a:ext cx="3020973" cy="338554"/>
              </a:xfrm>
              <a:prstGeom prst="rect">
                <a:avLst/>
              </a:prstGeom>
              <a:noFill/>
            </p:spPr>
            <p:txBody>
              <a:bodyPr wrap="square">
                <a:spAutoFit/>
              </a:bodyPr>
              <a:lstStyle/>
              <a:p>
                <a:pPr algn="ctr"/>
                <a:r>
                  <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城镇污水处理厂污染物排放标准</a:t>
                </a:r>
                <a:endParaRPr lang="zh-CN" altLang="en-US" sz="16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grpSp>
        <p:nvGrpSpPr>
          <p:cNvPr id="89" name="组合 88"/>
          <p:cNvGrpSpPr/>
          <p:nvPr/>
        </p:nvGrpSpPr>
        <p:grpSpPr>
          <a:xfrm>
            <a:off x="8334936" y="2026526"/>
            <a:ext cx="2317759" cy="3327367"/>
            <a:chOff x="8266782" y="1697081"/>
            <a:chExt cx="2317759" cy="3327367"/>
          </a:xfrm>
        </p:grpSpPr>
        <p:sp>
          <p:nvSpPr>
            <p:cNvPr id="73" name="文本框 72"/>
            <p:cNvSpPr txBox="1"/>
            <p:nvPr/>
          </p:nvSpPr>
          <p:spPr>
            <a:xfrm>
              <a:off x="8266782" y="1697081"/>
              <a:ext cx="224030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环境保护部首页</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75" name="文本框 74"/>
            <p:cNvSpPr txBox="1"/>
            <p:nvPr/>
          </p:nvSpPr>
          <p:spPr>
            <a:xfrm>
              <a:off x="8266782" y="2306691"/>
              <a:ext cx="224030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科技标准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77" name="文本框 76"/>
            <p:cNvSpPr txBox="1"/>
            <p:nvPr/>
          </p:nvSpPr>
          <p:spPr>
            <a:xfrm>
              <a:off x="8311953" y="2886866"/>
              <a:ext cx="2240300"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环境保护标准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79" name="文本框 78"/>
            <p:cNvSpPr txBox="1"/>
            <p:nvPr/>
          </p:nvSpPr>
          <p:spPr>
            <a:xfrm>
              <a:off x="8266782" y="3466964"/>
              <a:ext cx="2251757" cy="338554"/>
            </a:xfrm>
            <a:prstGeom prst="rect">
              <a:avLst/>
            </a:prstGeom>
            <a:noFill/>
          </p:spPr>
          <p:txBody>
            <a:bodyPr wrap="square">
              <a:spAutoFit/>
            </a:bodyPr>
            <a:lstStyle/>
            <a:p>
              <a:pPr algn="ctr"/>
              <a:r>
                <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标准文本</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81" name="文本框 80"/>
            <p:cNvSpPr txBox="1"/>
            <p:nvPr/>
          </p:nvSpPr>
          <p:spPr>
            <a:xfrm>
              <a:off x="8311953" y="4076651"/>
              <a:ext cx="2272588" cy="338554"/>
            </a:xfrm>
            <a:prstGeom prst="rect">
              <a:avLst/>
            </a:prstGeom>
            <a:noFill/>
          </p:spPr>
          <p:txBody>
            <a:bodyPr wrap="square">
              <a:spAutoFit/>
            </a:bodyPr>
            <a:lstStyle/>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水环境保护标准</a:t>
              </a:r>
              <a:endParaRPr lang="zh-CN" altLang="en-US" sz="16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83" name="文本框 82"/>
            <p:cNvSpPr txBox="1"/>
            <p:nvPr/>
          </p:nvSpPr>
          <p:spPr>
            <a:xfrm>
              <a:off x="8311953" y="4685894"/>
              <a:ext cx="2272588" cy="338554"/>
            </a:xfrm>
            <a:prstGeom prst="rect">
              <a:avLst/>
            </a:prstGeom>
            <a:noFill/>
          </p:spPr>
          <p:txBody>
            <a:bodyPr wrap="square">
              <a:spAutoFit/>
            </a:bodyPr>
            <a:lstStyle/>
            <a:p>
              <a:pPr algn="ctr"/>
              <a:r>
                <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水环境质量标准 </a:t>
              </a:r>
              <a:endParaRPr lang="zh-CN" altLang="en-US" sz="160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sp>
          <p:nvSpPr>
            <p:cNvPr id="84" name="箭头: V 形 83"/>
            <p:cNvSpPr/>
            <p:nvPr/>
          </p:nvSpPr>
          <p:spPr>
            <a:xfrm rot="5400000">
              <a:off x="9270502" y="1975662"/>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5" name="箭头: V 形 84"/>
            <p:cNvSpPr/>
            <p:nvPr/>
          </p:nvSpPr>
          <p:spPr>
            <a:xfrm rot="5400000">
              <a:off x="9270502" y="2569282"/>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6" name="箭头: V 形 85"/>
            <p:cNvSpPr/>
            <p:nvPr/>
          </p:nvSpPr>
          <p:spPr>
            <a:xfrm rot="5400000">
              <a:off x="9270502" y="3153193"/>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7" name="箭头: V 形 86"/>
            <p:cNvSpPr/>
            <p:nvPr/>
          </p:nvSpPr>
          <p:spPr>
            <a:xfrm rot="5400000">
              <a:off x="9270502" y="3745935"/>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88" name="箭头: V 形 87"/>
            <p:cNvSpPr/>
            <p:nvPr/>
          </p:nvSpPr>
          <p:spPr>
            <a:xfrm rot="5400000">
              <a:off x="9270502" y="4347931"/>
              <a:ext cx="232860" cy="402154"/>
            </a:xfrm>
            <a:prstGeom prst="chevron">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pic>
        <p:nvPicPr>
          <p:cNvPr id="4" name="图片 3" descr="logo-g"/>
          <p:cNvPicPr>
            <a:picLocks noChangeAspect="1"/>
          </p:cNvPicPr>
          <p:nvPr/>
        </p:nvPicPr>
        <p:blipFill>
          <a:blip r:embed="rId1"/>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1)">
                                      <p:cBhvr>
                                        <p:cTn id="7" dur="20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circle(in)">
                                      <p:cBhvr>
                                        <p:cTn id="12" dur="20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additive="base">
                                        <p:cTn id="17" dur="500" fill="hold"/>
                                        <p:tgtEl>
                                          <p:spTgt spid="89"/>
                                        </p:tgtEl>
                                        <p:attrNameLst>
                                          <p:attrName>ppt_x</p:attrName>
                                        </p:attrNameLst>
                                      </p:cBhvr>
                                      <p:tavLst>
                                        <p:tav tm="0">
                                          <p:val>
                                            <p:strVal val="#ppt_x"/>
                                          </p:val>
                                        </p:tav>
                                        <p:tav tm="100000">
                                          <p:val>
                                            <p:strVal val="#ppt_x"/>
                                          </p:val>
                                        </p:tav>
                                      </p:tavLst>
                                    </p:anim>
                                    <p:anim calcmode="lin" valueType="num">
                                      <p:cBhvr additive="base">
                                        <p:cTn id="1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567542" y="1445351"/>
            <a:ext cx="3044215" cy="369332"/>
          </a:xfrm>
          <a:prstGeom prst="rect">
            <a:avLst/>
          </a:prstGeom>
          <a:noFill/>
        </p:spPr>
        <p:txBody>
          <a:bodyPr wrap="square">
            <a:spAutoFit/>
          </a:bodyPr>
          <a:lstStyle/>
          <a:p>
            <a:r>
              <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城市污水再生利用系列标准</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10" name="组合 9"/>
          <p:cNvGrpSpPr/>
          <p:nvPr/>
        </p:nvGrpSpPr>
        <p:grpSpPr>
          <a:xfrm>
            <a:off x="2074170" y="2288839"/>
            <a:ext cx="4567740" cy="3464497"/>
            <a:chOff x="1658415" y="2226365"/>
            <a:chExt cx="4567740" cy="3464497"/>
          </a:xfrm>
        </p:grpSpPr>
        <p:sp>
          <p:nvSpPr>
            <p:cNvPr id="7" name="矩形: 圆角 6"/>
            <p:cNvSpPr/>
            <p:nvPr/>
          </p:nvSpPr>
          <p:spPr>
            <a:xfrm>
              <a:off x="1658415" y="2226365"/>
              <a:ext cx="4567740" cy="3464497"/>
            </a:xfrm>
            <a:prstGeom prst="roundRect">
              <a:avLst>
                <a:gd name="adj" fmla="val 7118"/>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901214" y="2450043"/>
              <a:ext cx="4234543" cy="2962606"/>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城市杂用水水质</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景观环境用水</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a:t>
              </a:r>
              <a:endPar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补充水源水质</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工业用水水质</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城市污水再生利用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地下水回灌水质</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再生水回用于景观水体的水质标准（卫生部）</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城市污水回用设计规范（工程建设标准化协会）</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再生水水质标准（水利部）</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建筑中水设计规范（建设部，</a:t>
              </a:r>
              <a:r>
                <a:rPr lang="en-US" altLang="zh-CN"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a:t>
              </a:r>
              <a:r>
                <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a:t>
              </a:r>
              <a:endParaRPr lang="zh-CN" altLang="en-US" sz="14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12" name="图片 1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7334023" y="1814683"/>
            <a:ext cx="4068268" cy="4539381"/>
          </a:xfrm>
          <a:prstGeom prst="rect">
            <a:avLst/>
          </a:prstGeom>
        </p:spPr>
      </p:pic>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67542" y="1306824"/>
            <a:ext cx="6903435" cy="812143"/>
            <a:chOff x="1697957" y="1300606"/>
            <a:chExt cx="6903435" cy="812143"/>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78489" t="5797" r="5548" b="68199"/>
            <a:stretch>
              <a:fillRect/>
            </a:stretch>
          </p:blipFill>
          <p:spPr>
            <a:xfrm>
              <a:off x="1697957" y="1300606"/>
              <a:ext cx="664716" cy="812143"/>
            </a:xfrm>
            <a:prstGeom prst="rect">
              <a:avLst/>
            </a:prstGeom>
          </p:spPr>
        </p:pic>
        <p:sp>
          <p:nvSpPr>
            <p:cNvPr id="7" name="文本框 6"/>
            <p:cNvSpPr txBox="1"/>
            <p:nvPr/>
          </p:nvSpPr>
          <p:spPr>
            <a:xfrm>
              <a:off x="2493088" y="1522011"/>
              <a:ext cx="6108304" cy="461665"/>
            </a:xfrm>
            <a:prstGeom prst="rect">
              <a:avLst/>
            </a:prstGeom>
            <a:noFill/>
          </p:spPr>
          <p:txBody>
            <a:bodyPr wrap="square">
              <a:spAutoFit/>
            </a:bodyPr>
            <a:lstStyle/>
            <a:p>
              <a:pPr>
                <a:spcBef>
                  <a:spcPct val="50000"/>
                </a:spcBef>
              </a:pPr>
              <a:r>
                <a:rPr lang="zh-CN" altLang="en-US" sz="24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五、大气标准 </a:t>
              </a:r>
              <a:r>
                <a:rPr lang="en-US" altLang="zh-CN"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rPr>
                <a:t>(Air Quality Standards) </a:t>
              </a:r>
              <a:endParaRPr lang="zh-CN" altLang="en-US" dirty="0">
                <a:solidFill>
                  <a:srgbClr val="72A900"/>
                </a:solidFill>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
        <p:nvSpPr>
          <p:cNvPr id="21" name="文本框 20"/>
          <p:cNvSpPr txBox="1"/>
          <p:nvPr/>
        </p:nvSpPr>
        <p:spPr>
          <a:xfrm>
            <a:off x="4497220" y="2913735"/>
            <a:ext cx="3197560" cy="369332"/>
          </a:xfrm>
          <a:prstGeom prst="rect">
            <a:avLst/>
          </a:prstGeom>
          <a:noFill/>
        </p:spPr>
        <p:txBody>
          <a:bodyPr wrap="square">
            <a:spAutoFit/>
          </a:bodyPr>
          <a:lstStyle/>
          <a:p>
            <a:pPr algn="ctr"/>
            <a:r>
              <a:rPr lang="zh-CN" altLang="en-US" sz="18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我国已颁发的大气标准</a:t>
            </a:r>
            <a:endParaRPr lang="zh-CN" altLang="en-US"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30" name="组合 29"/>
          <p:cNvGrpSpPr/>
          <p:nvPr/>
        </p:nvGrpSpPr>
        <p:grpSpPr>
          <a:xfrm>
            <a:off x="2519996" y="3428698"/>
            <a:ext cx="2849689" cy="1820140"/>
            <a:chOff x="2567136" y="2788486"/>
            <a:chExt cx="2849689" cy="1820140"/>
          </a:xfrm>
        </p:grpSpPr>
        <p:sp>
          <p:nvSpPr>
            <p:cNvPr id="27" name="矩形: 一个圆顶角，剪去另一个顶角 26"/>
            <p:cNvSpPr/>
            <p:nvPr/>
          </p:nvSpPr>
          <p:spPr>
            <a:xfrm flipH="1">
              <a:off x="2930835" y="3254205"/>
              <a:ext cx="2485990" cy="1354421"/>
            </a:xfrm>
            <a:prstGeom prst="snipRoundRect">
              <a:avLst>
                <a:gd name="adj1" fmla="val 8229"/>
                <a:gd name="adj2" fmla="val 22917"/>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567136" y="2788486"/>
              <a:ext cx="954156" cy="931439"/>
              <a:chOff x="7258405" y="4674231"/>
              <a:chExt cx="954156" cy="931439"/>
            </a:xfrm>
          </p:grpSpPr>
          <p:sp>
            <p:nvSpPr>
              <p:cNvPr id="13" name="椭圆 12"/>
              <p:cNvSpPr/>
              <p:nvPr/>
            </p:nvSpPr>
            <p:spPr>
              <a:xfrm>
                <a:off x="7258405" y="4674231"/>
                <a:ext cx="954156" cy="931439"/>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l="14440" t="82825" r="74209"/>
              <a:stretch>
                <a:fillRect/>
              </a:stretch>
            </p:blipFill>
            <p:spPr>
              <a:xfrm>
                <a:off x="7258405" y="4748110"/>
                <a:ext cx="954156" cy="783680"/>
              </a:xfrm>
              <a:prstGeom prst="rect">
                <a:avLst/>
              </a:prstGeom>
            </p:spPr>
          </p:pic>
        </p:grpSp>
        <p:sp>
          <p:nvSpPr>
            <p:cNvPr id="25" name="文本框 24"/>
            <p:cNvSpPr txBox="1"/>
            <p:nvPr/>
          </p:nvSpPr>
          <p:spPr>
            <a:xfrm>
              <a:off x="2969540" y="3762138"/>
              <a:ext cx="2408580" cy="338554"/>
            </a:xfrm>
            <a:prstGeom prst="rect">
              <a:avLst/>
            </a:prstGeom>
            <a:noFill/>
          </p:spPr>
          <p:txBody>
            <a:bodyPr wrap="square">
              <a:spAutoFit/>
            </a:bodyP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大气污染排放浓度</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29" name="组合 28"/>
          <p:cNvGrpSpPr/>
          <p:nvPr/>
        </p:nvGrpSpPr>
        <p:grpSpPr>
          <a:xfrm>
            <a:off x="6775177" y="3429000"/>
            <a:ext cx="2971587" cy="1819838"/>
            <a:chOff x="6086404" y="2788486"/>
            <a:chExt cx="2971587" cy="1819838"/>
          </a:xfrm>
        </p:grpSpPr>
        <p:sp>
          <p:nvSpPr>
            <p:cNvPr id="28" name="矩形: 一个圆顶角，剪去另一个顶角 27"/>
            <p:cNvSpPr/>
            <p:nvPr/>
          </p:nvSpPr>
          <p:spPr>
            <a:xfrm>
              <a:off x="6086404" y="3254205"/>
              <a:ext cx="2485990" cy="1354119"/>
            </a:xfrm>
            <a:prstGeom prst="snipRoundRect">
              <a:avLst>
                <a:gd name="adj1" fmla="val 8229"/>
                <a:gd name="adj2" fmla="val 22917"/>
              </a:avLst>
            </a:prstGeom>
            <a:solidFill>
              <a:schemeClr val="bg1"/>
            </a:solidFill>
            <a:ln w="25400">
              <a:solidFill>
                <a:srgbClr val="72A900"/>
              </a:solid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8086796" y="2788486"/>
              <a:ext cx="971195" cy="931439"/>
              <a:chOff x="10040415" y="3742792"/>
              <a:chExt cx="971195" cy="931439"/>
            </a:xfrm>
          </p:grpSpPr>
          <p:sp>
            <p:nvSpPr>
              <p:cNvPr id="14" name="椭圆 13"/>
              <p:cNvSpPr/>
              <p:nvPr/>
            </p:nvSpPr>
            <p:spPr>
              <a:xfrm>
                <a:off x="10040415" y="3742792"/>
                <a:ext cx="954156" cy="931439"/>
              </a:xfrm>
              <a:prstGeom prst="ellipse">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2">
                <a:extLst>
                  <a:ext uri="{28A0092B-C50C-407E-A947-70E740481C1C}">
                    <a14:useLocalDpi xmlns:a14="http://schemas.microsoft.com/office/drawing/2010/main" val="0"/>
                  </a:ext>
                </a:extLst>
              </a:blip>
              <a:srcRect l="59707" t="1377" r="28740" b="83234"/>
              <a:stretch>
                <a:fillRect/>
              </a:stretch>
            </p:blipFill>
            <p:spPr>
              <a:xfrm>
                <a:off x="10040415" y="3857416"/>
                <a:ext cx="971195" cy="702190"/>
              </a:xfrm>
              <a:prstGeom prst="rect">
                <a:avLst/>
              </a:prstGeom>
            </p:spPr>
          </p:pic>
        </p:grpSp>
        <p:sp>
          <p:nvSpPr>
            <p:cNvPr id="23" name="文本框 22"/>
            <p:cNvSpPr txBox="1"/>
            <p:nvPr/>
          </p:nvSpPr>
          <p:spPr>
            <a:xfrm>
              <a:off x="6125109" y="3761987"/>
              <a:ext cx="2408580" cy="338554"/>
            </a:xfrm>
            <a:prstGeom prst="rect">
              <a:avLst/>
            </a:prstGeom>
            <a:noFill/>
          </p:spPr>
          <p:txBody>
            <a:bodyPr wrap="square">
              <a:spAutoFit/>
            </a:bodyPr>
            <a:lstStyle/>
            <a:p>
              <a:pPr algn="ctr"/>
              <a:r>
                <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大气环境质量标准</a:t>
              </a:r>
              <a:endParaRPr lang="zh-CN" altLang="en-US" sz="1600"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pic>
        <p:nvPicPr>
          <p:cNvPr id="4" name="图片 3" descr="logo-g"/>
          <p:cNvPicPr>
            <a:picLocks noChangeAspect="1"/>
          </p:cNvPicPr>
          <p:nvPr/>
        </p:nvPicPr>
        <p:blipFill>
          <a:blip r:embed="rId3"/>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heel(1)">
                                      <p:cBhvr>
                                        <p:cTn id="7" dur="2000"/>
                                        <p:tgtEl>
                                          <p:spTgt spid="30"/>
                                        </p:tgtEl>
                                      </p:cBhvr>
                                    </p:animEffect>
                                  </p:childTnLst>
                                </p:cTn>
                              </p:par>
                              <p:par>
                                <p:cTn id="8" presetID="21" presetClass="entr" presetSubtype="1"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5740556" y="1915616"/>
            <a:ext cx="5107295" cy="1666731"/>
            <a:chOff x="5212362" y="1667135"/>
            <a:chExt cx="5107295" cy="1666731"/>
          </a:xfrm>
        </p:grpSpPr>
        <p:grpSp>
          <p:nvGrpSpPr>
            <p:cNvPr id="12" name="组合 11"/>
            <p:cNvGrpSpPr/>
            <p:nvPr/>
          </p:nvGrpSpPr>
          <p:grpSpPr>
            <a:xfrm>
              <a:off x="5212362" y="1667135"/>
              <a:ext cx="3363686" cy="392310"/>
              <a:chOff x="1793301" y="1996127"/>
              <a:chExt cx="3363686" cy="392310"/>
            </a:xfrm>
          </p:grpSpPr>
          <p:sp>
            <p:nvSpPr>
              <p:cNvPr id="9" name="矩形: 圆角 8"/>
              <p:cNvSpPr/>
              <p:nvPr/>
            </p:nvSpPr>
            <p:spPr>
              <a:xfrm>
                <a:off x="1838737" y="1996127"/>
                <a:ext cx="3272815" cy="392310"/>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793301" y="2021466"/>
                <a:ext cx="3363686" cy="341632"/>
              </a:xfrm>
              <a:prstGeom prst="rect">
                <a:avLst/>
              </a:prstGeom>
              <a:noFill/>
            </p:spPr>
            <p:txBody>
              <a:bodyPr wrap="square">
                <a:spAutoFit/>
              </a:bodyPr>
              <a:lstStyle/>
              <a:p>
                <a:pPr marR="0" lvl="0" algn="ctr" defTabSz="914400" rtl="0" eaLnBrk="1" fontAlgn="auto" latinLnBrk="0" hangingPunct="1">
                  <a:lnSpc>
                    <a:spcPct val="90000"/>
                  </a:lnSpc>
                  <a:spcBef>
                    <a:spcPts val="1000"/>
                  </a:spcBef>
                  <a:spcAft>
                    <a:spcPts val="0"/>
                  </a:spcAft>
                  <a:buClrTx/>
                  <a:buSzTx/>
                  <a:defRPr/>
                </a:pPr>
                <a:r>
                  <a:rPr kumimoji="0" lang="zh-CN" altLang="en-US" sz="1800" i="0" u="none" strike="noStrike" kern="1200" cap="none" spc="0" normalizeH="0" baseline="0" noProof="0" dirty="0">
                    <a:ln>
                      <a:noFill/>
                    </a:ln>
                    <a:solidFill>
                      <a:schemeClr val="bg1"/>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大气环境质量标准</a:t>
                </a:r>
                <a:endParaRPr kumimoji="0" lang="zh-CN" altLang="en-US" sz="1800" i="0" u="none" strike="noStrike" kern="1200" cap="none" spc="0" normalizeH="0" baseline="0" noProof="0" dirty="0">
                  <a:ln>
                    <a:noFill/>
                  </a:ln>
                  <a:solidFill>
                    <a:schemeClr val="bg1"/>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20" name="组合 19"/>
            <p:cNvGrpSpPr/>
            <p:nvPr/>
          </p:nvGrpSpPr>
          <p:grpSpPr>
            <a:xfrm>
              <a:off x="5257798" y="2220685"/>
              <a:ext cx="5061859" cy="1113181"/>
              <a:chOff x="5257798" y="2220685"/>
              <a:chExt cx="5061859" cy="1113181"/>
            </a:xfrm>
          </p:grpSpPr>
          <p:sp>
            <p:nvSpPr>
              <p:cNvPr id="13" name="矩形: 圆角 12"/>
              <p:cNvSpPr/>
              <p:nvPr/>
            </p:nvSpPr>
            <p:spPr>
              <a:xfrm>
                <a:off x="5257798" y="2220685"/>
                <a:ext cx="5061859" cy="111318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442385" y="2246025"/>
                <a:ext cx="4616016" cy="1031629"/>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9137-88</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保护农作物的大气污染物最高允许浓度</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3095-1996</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环境空气质量标准</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GB/T 18883-2002</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室内空气质量标准</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grpSp>
        <p:nvGrpSpPr>
          <p:cNvPr id="21" name="组合 20"/>
          <p:cNvGrpSpPr/>
          <p:nvPr/>
        </p:nvGrpSpPr>
        <p:grpSpPr>
          <a:xfrm>
            <a:off x="5740556" y="4213623"/>
            <a:ext cx="5107295" cy="1105813"/>
            <a:chOff x="5212362" y="3859032"/>
            <a:chExt cx="5107295" cy="1105813"/>
          </a:xfrm>
        </p:grpSpPr>
        <p:grpSp>
          <p:nvGrpSpPr>
            <p:cNvPr id="11" name="组合 10"/>
            <p:cNvGrpSpPr/>
            <p:nvPr/>
          </p:nvGrpSpPr>
          <p:grpSpPr>
            <a:xfrm>
              <a:off x="5212362" y="3859032"/>
              <a:ext cx="3363686" cy="392310"/>
              <a:chOff x="1747866" y="3852378"/>
              <a:chExt cx="3363686" cy="392310"/>
            </a:xfrm>
          </p:grpSpPr>
          <p:sp>
            <p:nvSpPr>
              <p:cNvPr id="10" name="矩形: 圆角 9"/>
              <p:cNvSpPr/>
              <p:nvPr/>
            </p:nvSpPr>
            <p:spPr>
              <a:xfrm>
                <a:off x="1793302" y="3852378"/>
                <a:ext cx="3272815" cy="392310"/>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747866" y="3863867"/>
                <a:ext cx="3363686" cy="369332"/>
              </a:xfrm>
              <a:prstGeom prst="rect">
                <a:avLst/>
              </a:prstGeom>
              <a:noFill/>
            </p:spPr>
            <p:txBody>
              <a:bodyPr wrap="square">
                <a:spAutoFit/>
              </a:bodyPr>
              <a:lstStyle/>
              <a:p>
                <a:pPr algn="ctr"/>
                <a:r>
                  <a:rPr lang="zh-CN" altLang="en-US" sz="18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大气污染物排放标准：</a:t>
                </a:r>
                <a:r>
                  <a:rPr lang="en-US" altLang="zh-CN" sz="18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30</a:t>
                </a:r>
                <a:r>
                  <a:rPr lang="zh-CN" altLang="en-US" sz="18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种</a:t>
                </a:r>
                <a:endParaRPr lang="zh-CN" altLang="en-US" sz="18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nvGrpSpPr>
            <p:cNvPr id="19" name="组合 18"/>
            <p:cNvGrpSpPr/>
            <p:nvPr/>
          </p:nvGrpSpPr>
          <p:grpSpPr>
            <a:xfrm>
              <a:off x="5257798" y="4408254"/>
              <a:ext cx="5061859" cy="556591"/>
              <a:chOff x="5257798" y="4408254"/>
              <a:chExt cx="5061859" cy="556591"/>
            </a:xfrm>
          </p:grpSpPr>
          <p:sp>
            <p:nvSpPr>
              <p:cNvPr id="18" name="矩形: 圆角 17"/>
              <p:cNvSpPr/>
              <p:nvPr/>
            </p:nvSpPr>
            <p:spPr>
              <a:xfrm>
                <a:off x="5257798" y="4408254"/>
                <a:ext cx="5061859" cy="556591"/>
              </a:xfrm>
              <a:prstGeom prst="roundRect">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42385" y="4493900"/>
                <a:ext cx="4337719" cy="385298"/>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GB 16297-1996</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　大气污染物综合排放标准 </a:t>
                </a: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pic>
        <p:nvPicPr>
          <p:cNvPr id="24" name="图片 2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900675" y="1726569"/>
            <a:ext cx="3836504" cy="3836504"/>
          </a:xfrm>
          <a:prstGeom prst="rect">
            <a:avLst/>
          </a:prstGeom>
        </p:spPr>
      </p:pic>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randombar(horizontal)">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041848" y="1361538"/>
            <a:ext cx="6108304" cy="369332"/>
          </a:xfrm>
          <a:prstGeom prst="rect">
            <a:avLst/>
          </a:prstGeom>
          <a:noFill/>
        </p:spPr>
        <p:txBody>
          <a:bodyPr wrap="square">
            <a:spAutoFit/>
          </a:bodyPr>
          <a:lstStyle/>
          <a:p>
            <a:pPr algn="l"/>
            <a:r>
              <a:rPr lang="zh-CN" altLang="en-US" sz="18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大气飘尘在二级标准情况下所允许的浓度的制定依据和过程 </a:t>
            </a:r>
            <a:endParaRPr lang="zh-CN" altLang="en-US" sz="1800" dirty="0">
              <a:solidFill>
                <a:srgbClr val="72A900"/>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nvGrpSpPr>
          <p:cNvPr id="13" name="组合 12"/>
          <p:cNvGrpSpPr/>
          <p:nvPr/>
        </p:nvGrpSpPr>
        <p:grpSpPr>
          <a:xfrm>
            <a:off x="1219673" y="2518650"/>
            <a:ext cx="5020681" cy="2919262"/>
            <a:chOff x="3585659" y="2207869"/>
            <a:chExt cx="5020681" cy="2919262"/>
          </a:xfrm>
        </p:grpSpPr>
        <p:grpSp>
          <p:nvGrpSpPr>
            <p:cNvPr id="11" name="组合 10"/>
            <p:cNvGrpSpPr/>
            <p:nvPr/>
          </p:nvGrpSpPr>
          <p:grpSpPr>
            <a:xfrm>
              <a:off x="3585659" y="2207869"/>
              <a:ext cx="5020681" cy="2919262"/>
              <a:chOff x="3589446" y="2374032"/>
              <a:chExt cx="5020681" cy="2919262"/>
            </a:xfrm>
          </p:grpSpPr>
          <p:sp>
            <p:nvSpPr>
              <p:cNvPr id="8" name="矩形: 圆角 7"/>
              <p:cNvSpPr/>
              <p:nvPr/>
            </p:nvSpPr>
            <p:spPr>
              <a:xfrm>
                <a:off x="3589446" y="2374032"/>
                <a:ext cx="5020681" cy="2919262"/>
              </a:xfrm>
              <a:prstGeom prst="roundRect">
                <a:avLst>
                  <a:gd name="adj" fmla="val 9837"/>
                </a:avLst>
              </a:prstGeom>
              <a:solidFill>
                <a:schemeClr val="bg1"/>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860241" y="2663524"/>
                <a:ext cx="4248150" cy="2510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 name="矩形: 圆角 11"/>
            <p:cNvSpPr/>
            <p:nvPr/>
          </p:nvSpPr>
          <p:spPr>
            <a:xfrm>
              <a:off x="5668144" y="4628795"/>
              <a:ext cx="1578902" cy="339218"/>
            </a:xfrm>
            <a:prstGeom prst="roundRect">
              <a:avLst/>
            </a:prstGeom>
            <a:solidFill>
              <a:srgbClr val="72A900"/>
            </a:solidFill>
            <a:ln>
              <a:noFill/>
            </a:ln>
            <a:effectLst>
              <a:outerShdw blurRad="635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煤烟浓度</a:t>
              </a:r>
              <a:endParaRPr lang="zh-CN" altLang="en-US" sz="1400" dirty="0">
                <a:solidFill>
                  <a:schemeClr val="bg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sp>
        <p:nvSpPr>
          <p:cNvPr id="15" name="文本框 14"/>
          <p:cNvSpPr txBox="1"/>
          <p:nvPr/>
        </p:nvSpPr>
        <p:spPr>
          <a:xfrm>
            <a:off x="6623920" y="3385949"/>
            <a:ext cx="4495871" cy="1354794"/>
          </a:xfrm>
          <a:prstGeom prst="rect">
            <a:avLst/>
          </a:prstGeom>
          <a:noFill/>
        </p:spPr>
        <p:txBody>
          <a:bodyPr wrap="square">
            <a:spAutoFit/>
          </a:bodyPr>
          <a:lstStyle/>
          <a:p>
            <a:pPr marL="285750" indent="-285750">
              <a:lnSpc>
                <a:spcPct val="150000"/>
              </a:lnSpc>
              <a:buClr>
                <a:srgbClr val="72A900"/>
              </a:buClr>
              <a:buFont typeface="Arial" panose="020B0604020202020204" pitchFamily="34" charset="0"/>
              <a:buChar char="•"/>
            </a:pP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0.05mg/m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煤烟浓度为折点</a:t>
            </a:r>
            <a:endPar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大气飘尘中含煤烟约</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30%</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，从而计算出</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0.05mg/m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相当于</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0.167mg/m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r>
              <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的飘尘，推荐一个</a:t>
            </a:r>
            <a:r>
              <a:rPr lang="en-US" altLang="zh-CN"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0.15mg/m</a:t>
            </a:r>
            <a:r>
              <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3</a:t>
            </a:r>
            <a:endParaRPr lang="en-US" altLang="zh-CN" sz="1400" baseline="300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a:p>
            <a:pPr marL="285750" indent="-285750">
              <a:lnSpc>
                <a:spcPct val="150000"/>
              </a:lnSpc>
              <a:buClr>
                <a:srgbClr val="72A900"/>
              </a:buClr>
              <a:buFont typeface="Arial" panose="020B0604020202020204" pitchFamily="34" charset="0"/>
              <a:buChar char="•"/>
            </a:pPr>
            <a:endParaRPr lang="zh-CN" altLang="en-US" sz="1400" dirty="0">
              <a:solidFill>
                <a:schemeClr val="tx1">
                  <a:lumMod val="85000"/>
                  <a:lumOff val="1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pic>
        <p:nvPicPr>
          <p:cNvPr id="4" name="图片 3"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99295" y="893911"/>
            <a:ext cx="9024281" cy="39320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版权声明</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感谢您下载平台上提供的</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作品，为了您和熊猫办公以及原创作者的利益，请勿复制、传播、销售，否则将承担法律责任！熊猫办公将对作品进行维权，按照传播下载次数进行十倍的索取赔偿！</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1.</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在熊猫办公出售的</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模板是免版税类（</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RF</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Royalty-Free</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）正版受</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中国人民共和国著作法</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和</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世界版权公约</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的保护，作品的所有权、版权和著作权归熊猫办公所有，您下载的是</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模板素材的使用权。</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2.</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不得将熊猫办公的</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素材，本身用于再出售，或者出租、出借、转让、分销、发布或者作为礼物供他人使用，不得转授权、出卖、转让本协议或者本协议中的权利。</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3" name="文本框 2">
            <a:hlinkClick r:id="rId1"/>
          </p:cNvPr>
          <p:cNvSpPr txBox="1"/>
          <p:nvPr/>
        </p:nvSpPr>
        <p:spPr>
          <a:xfrm>
            <a:off x="1599295" y="5631729"/>
            <a:ext cx="7297081" cy="369332"/>
          </a:xfrm>
          <a:prstGeom prst="rect">
            <a:avLst/>
          </a:prstGeom>
          <a:noFill/>
          <a:ln>
            <a:noFill/>
          </a:ln>
          <a:effectLst/>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更多精品</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PPT</a:t>
            </a:r>
            <a:r>
              <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模板：</a:t>
            </a:r>
            <a:r>
              <a:rPr kumimoji="0" lang="en-US" altLang="zh-CN"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rPr>
              <a:t>http://www.tukuppt.com/ppt/</a:t>
            </a: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p:txBody>
      </p:sp>
      <p:grpSp>
        <p:nvGrpSpPr>
          <p:cNvPr id="4" name="组合 3"/>
          <p:cNvGrpSpPr/>
          <p:nvPr/>
        </p:nvGrpSpPr>
        <p:grpSpPr>
          <a:xfrm>
            <a:off x="9355062" y="5513578"/>
            <a:ext cx="1336431" cy="487483"/>
            <a:chOff x="8158550" y="4984405"/>
            <a:chExt cx="1336431" cy="369336"/>
          </a:xfrm>
          <a:effectLst/>
        </p:grpSpPr>
        <p:sp>
          <p:nvSpPr>
            <p:cNvPr id="5" name="矩形: 圆角 35"/>
            <p:cNvSpPr/>
            <p:nvPr/>
          </p:nvSpPr>
          <p:spPr>
            <a:xfrm>
              <a:off x="8158550" y="5010841"/>
              <a:ext cx="1336431" cy="342900"/>
            </a:xfrm>
            <a:prstGeom prst="roundRect">
              <a:avLst/>
            </a:prstGeom>
            <a:solidFill>
              <a:srgbClr val="72A900"/>
            </a:solidFill>
            <a:ln w="12700" cap="flat" cmpd="sng" algn="ctr">
              <a:noFill/>
              <a:prstDash val="solid"/>
              <a:miter lim="800000"/>
            </a:ln>
            <a:effectLst>
              <a:outerShdw blurRad="254000" dist="63500" dir="5400000" algn="t" rotWithShape="0">
                <a:sysClr val="windowText" lastClr="000000">
                  <a:lumMod val="85000"/>
                  <a:lumOff val="15000"/>
                  <a:alpha val="40000"/>
                </a:sysClr>
              </a:outerShdw>
            </a:effectLst>
          </p:spPr>
          <p:txBody>
            <a:bodyPr rtlCol="0" anchor="ctr"/>
            <a:lstStyle/>
            <a:p>
              <a:pPr marL="0" marR="0" lvl="0" indent="0" algn="ctr" defTabSz="285750" rtl="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6" name="文本框 5"/>
            <p:cNvSpPr txBox="1"/>
            <p:nvPr/>
          </p:nvSpPr>
          <p:spPr>
            <a:xfrm>
              <a:off x="8250913" y="4984409"/>
              <a:ext cx="1244068" cy="369332"/>
            </a:xfrm>
            <a:prstGeom prst="rect">
              <a:avLst/>
            </a:prstGeom>
            <a:noFill/>
            <a:ln w="12700" cap="flat" cmpd="sng" algn="ctr">
              <a:noFill/>
              <a:prstDash val="solid"/>
              <a:miter lim="800000"/>
            </a:ln>
            <a:effectLst>
              <a:outerShdw blurRad="254000" dist="63500" dir="5400000" algn="t" rotWithShape="0">
                <a:sysClr val="windowText" lastClr="000000">
                  <a:lumMod val="85000"/>
                  <a:lumOff val="15000"/>
                  <a:alpha val="40000"/>
                </a:sysClr>
              </a:outerShdw>
            </a:effectLst>
          </p:spPr>
          <p:txBody>
            <a:bodyPr rtlCol="0" anchor="ctr"/>
            <a:lstStyle>
              <a:defPPr>
                <a:defRPr lang="zh-CN"/>
              </a:defPPr>
              <a:lvl1pPr marR="0" lvl="0" indent="0" algn="ctr" defTabSz="285750" fontAlgn="auto">
                <a:lnSpc>
                  <a:spcPct val="100000"/>
                </a:lnSpc>
                <a:spcBef>
                  <a:spcPts val="0"/>
                </a:spcBef>
                <a:spcAft>
                  <a:spcPts val="0"/>
                </a:spcAft>
                <a:buClrTx/>
                <a:buSzTx/>
                <a:buFontTx/>
                <a:buNone/>
                <a:defRPr kumimoji="0" sz="1000" b="0" i="0" u="none" strike="noStrike" cap="none" spc="0" normalizeH="0" baseline="0">
                  <a:ln>
                    <a:noFill/>
                  </a:ln>
                  <a:solidFill>
                    <a:prstClr val="white"/>
                  </a:solidFill>
                  <a:effectLst/>
                  <a:uLnTx/>
                  <a:uFillTx/>
                  <a:latin typeface="思源宋体 CN"/>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285750" rtl="0" eaLnBrk="1" fontAlgn="auto" latinLnBrk="0" hangingPunct="1">
                <a:lnSpc>
                  <a:spcPct val="100000"/>
                </a:lnSpc>
                <a:spcBef>
                  <a:spcPts val="0"/>
                </a:spcBef>
                <a:spcAft>
                  <a:spcPts val="0"/>
                </a:spcAft>
                <a:buClrTx/>
                <a:buSzTx/>
                <a:buFontTx/>
                <a:buNone/>
                <a:defRPr/>
              </a:pPr>
              <a:r>
                <a:rPr kumimoji="0" lang="zh-CN" altLang="en-US" sz="2000" b="1" i="0" u="sng"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mn-lt"/>
                </a:rPr>
                <a:t>点击进入</a:t>
              </a:r>
              <a:endParaRPr kumimoji="0" lang="zh-CN" altLang="en-US" sz="2000" b="1" i="0" u="sng"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mn-lt"/>
              </a:endParaRPr>
            </a:p>
          </p:txBody>
        </p:sp>
      </p:grpSp>
      <p:pic>
        <p:nvPicPr>
          <p:cNvPr id="7" name="图片 6" descr="logo-g"/>
          <p:cNvPicPr>
            <a:picLocks noChangeAspect="1"/>
          </p:cNvPicPr>
          <p:nvPr/>
        </p:nvPicPr>
        <p:blipFill>
          <a:blip r:embed="rId2"/>
          <a:stretch>
            <a:fillRect/>
          </a:stretch>
        </p:blipFill>
        <p:spPr>
          <a:xfrm>
            <a:off x="11235690" y="167640"/>
            <a:ext cx="728345" cy="31178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4339" r="6772" b="2"/>
          <a:stretch>
            <a:fillRect/>
          </a:stretch>
        </p:blipFill>
        <p:spPr>
          <a:xfrm>
            <a:off x="0" y="0"/>
            <a:ext cx="12192000" cy="6858000"/>
          </a:xfrm>
          <a:prstGeom prst="rect">
            <a:avLst/>
          </a:prstGeom>
        </p:spPr>
      </p:pic>
      <p:sp>
        <p:nvSpPr>
          <p:cNvPr id="8" name="文本框 7"/>
          <p:cNvSpPr txBox="1"/>
          <p:nvPr/>
        </p:nvSpPr>
        <p:spPr>
          <a:xfrm>
            <a:off x="5395595" y="2533015"/>
            <a:ext cx="6079490" cy="10147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solidFill>
                  <a:srgbClr val="72A900"/>
                </a:solidFill>
                <a:effectLst/>
                <a:uLnTx/>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感 谢 观 看</a:t>
            </a:r>
            <a:endParaRPr kumimoji="0" lang="zh-CN" altLang="en-US" sz="6000" b="0" i="0" u="none" strike="noStrike" kern="1200" cap="none" spc="0" normalizeH="0" baseline="0" noProof="0" dirty="0">
              <a:ln>
                <a:noFill/>
              </a:ln>
              <a:solidFill>
                <a:srgbClr val="72A900"/>
              </a:solidFill>
              <a:effectLst/>
              <a:uLnTx/>
              <a:uFillTx/>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sp>
        <p:nvSpPr>
          <p:cNvPr id="26" name="文本框 25"/>
          <p:cNvSpPr txBox="1"/>
          <p:nvPr/>
        </p:nvSpPr>
        <p:spPr>
          <a:xfrm>
            <a:off x="9421372" y="314213"/>
            <a:ext cx="2344667" cy="369332"/>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72A9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保护地球从我做起</a:t>
            </a:r>
            <a:endParaRPr kumimoji="0" lang="zh-CN" altLang="en-US" sz="1800" b="0" i="0" u="none" strike="noStrike" kern="1200" cap="none" spc="0" normalizeH="0" baseline="0" noProof="0" dirty="0">
              <a:ln>
                <a:noFill/>
              </a:ln>
              <a:solidFill>
                <a:srgbClr val="72A900"/>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nvGrpSpPr>
          <p:cNvPr id="29" name="组合 28"/>
          <p:cNvGrpSpPr/>
          <p:nvPr/>
        </p:nvGrpSpPr>
        <p:grpSpPr>
          <a:xfrm>
            <a:off x="9089759" y="4804196"/>
            <a:ext cx="1967995" cy="477079"/>
            <a:chOff x="9231985" y="5253540"/>
            <a:chExt cx="1967995" cy="477079"/>
          </a:xfrm>
          <a:effectLst>
            <a:outerShdw blurRad="63500" sx="102000" sy="102000" algn="ctr" rotWithShape="0">
              <a:schemeClr val="bg1">
                <a:lumMod val="50000"/>
                <a:alpha val="40000"/>
              </a:schemeClr>
            </a:outerShdw>
          </a:effectLst>
        </p:grpSpPr>
        <p:sp>
          <p:nvSpPr>
            <p:cNvPr id="30" name="矩形: 圆角 29"/>
            <p:cNvSpPr/>
            <p:nvPr/>
          </p:nvSpPr>
          <p:spPr>
            <a:xfrm>
              <a:off x="9231985" y="5253540"/>
              <a:ext cx="1967995" cy="477079"/>
            </a:xfrm>
            <a:prstGeom prst="roundRect">
              <a:avLst/>
            </a:prstGeom>
            <a:solidFill>
              <a:srgbClr val="72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1" name="文本框 30"/>
            <p:cNvSpPr txBox="1"/>
            <p:nvPr/>
          </p:nvSpPr>
          <p:spPr>
            <a:xfrm>
              <a:off x="9324446" y="5307413"/>
              <a:ext cx="1783080" cy="36830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日 期：</a:t>
              </a:r>
              <a:r>
                <a:rPr kumimoji="0" lang="en-US" altLang="zh-CN" sz="1800" b="0" i="0" u="none" strike="noStrike" kern="120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rPr>
                <a:t>2024.06</a:t>
              </a:r>
              <a:endParaRPr kumimoji="0" lang="zh-CN" altLang="en-US" sz="1800" b="0" i="0" u="none" strike="noStrike" kern="1200" cap="none" spc="0" normalizeH="0" baseline="0" noProof="0" dirty="0">
                <a:ln>
                  <a:noFill/>
                </a:ln>
                <a:solidFill>
                  <a:prstClr val="white"/>
                </a:solidFill>
                <a:effectLst/>
                <a:uLnTx/>
                <a:uFillTx/>
                <a:latin typeface="阿里巴巴普惠体" panose="00020600040101010101" pitchFamily="18" charset="-122"/>
                <a:ea typeface="阿里巴巴普惠体" panose="00020600040101010101" pitchFamily="18" charset="-122"/>
                <a:cs typeface="阿里巴巴普惠体" panose="00020600040101010101" pitchFamily="18"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6089</Words>
  <Application>WPS 演示</Application>
  <PresentationFormat>宽屏</PresentationFormat>
  <Paragraphs>712</Paragraphs>
  <Slides>44</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44</vt:i4>
      </vt:variant>
    </vt:vector>
  </HeadingPairs>
  <TitlesOfParts>
    <vt:vector size="65" baseType="lpstr">
      <vt:lpstr>Arial</vt:lpstr>
      <vt:lpstr>宋体</vt:lpstr>
      <vt:lpstr>Wingdings</vt:lpstr>
      <vt:lpstr>阿里巴巴普惠体 Heavy</vt:lpstr>
      <vt:lpstr>阿里巴巴普惠体</vt:lpstr>
      <vt:lpstr>阿里巴巴普惠体 Light</vt:lpstr>
      <vt:lpstr>阿里巴巴普惠体 Medium</vt:lpstr>
      <vt:lpstr>等线</vt:lpstr>
      <vt:lpstr>微软雅黑</vt:lpstr>
      <vt:lpstr>Arial Unicode MS</vt:lpstr>
      <vt:lpstr>等线 Light</vt:lpstr>
      <vt:lpstr>Calibri</vt:lpstr>
      <vt:lpstr>Comic Sans MS</vt:lpstr>
      <vt:lpstr>思源黑体 Heavy</vt:lpstr>
      <vt:lpstr>思源黑体 CN Medium</vt:lpstr>
      <vt:lpstr>黑体</vt:lpstr>
      <vt:lpstr>思源宋体 CN</vt:lpstr>
      <vt:lpstr>Segoe UI</vt:lpstr>
      <vt:lpstr>WPS-Bullets</vt:lpstr>
      <vt:lpstr>AMGDT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liang jing</dc:creator>
  <cp:lastModifiedBy>蔡成想</cp:lastModifiedBy>
  <cp:revision>126</cp:revision>
  <dcterms:created xsi:type="dcterms:W3CDTF">2022-06-16T13:32:00Z</dcterms:created>
  <dcterms:modified xsi:type="dcterms:W3CDTF">2024-10-31T01:59:51Z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43534785A6DE48C9A2D46A40A58018C3_12</vt:lpwstr>
  </property>
  <property fmtid="{D5CDD505-2E9C-101B-9397-08002B2CF9AE}" pid="3" name="KSOProductBuildVer">
    <vt:lpwstr>2052-12.1.0.18608</vt:lpwstr>
  </property>
</Properties>
</file>