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3" r:id="rId16"/>
    <p:sldId id="274" r:id="rId17"/>
    <p:sldId id="276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67" d="100"/>
          <a:sy n="167" d="100"/>
        </p:scale>
        <p:origin x="13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12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Ellipse 2"/>
          <p:cNvSpPr/>
          <p:nvPr/>
        </p:nvSpPr>
        <p:spPr>
          <a:xfrm>
            <a:off x="-1097280" y="-822960"/>
            <a:ext cx="3840480" cy="3840480"/>
          </a:xfrm>
          <a:prstGeom prst="ellipse">
            <a:avLst/>
          </a:prstGeom>
          <a:solidFill>
            <a:srgbClr val="009DDA">
              <a:alpha val="1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lipse 3"/>
          <p:cNvSpPr/>
          <p:nvPr/>
        </p:nvSpPr>
        <p:spPr>
          <a:xfrm>
            <a:off x="5669280" y="-640080"/>
            <a:ext cx="3749040" cy="3749040"/>
          </a:xfrm>
          <a:prstGeom prst="ellipse">
            <a:avLst/>
          </a:prstGeom>
          <a:solidFill>
            <a:srgbClr val="4EA22E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lipse 4"/>
          <p:cNvSpPr/>
          <p:nvPr/>
        </p:nvSpPr>
        <p:spPr>
          <a:xfrm>
            <a:off x="5943600" y="2560320"/>
            <a:ext cx="4023360" cy="3017520"/>
          </a:xfrm>
          <a:prstGeom prst="ellipse">
            <a:avLst/>
          </a:prstGeom>
          <a:solidFill>
            <a:srgbClr val="009DDA">
              <a:alpha val="11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Shape 5"/>
          <p:cNvSpPr/>
          <p:nvPr/>
        </p:nvSpPr>
        <p:spPr>
          <a:xfrm>
            <a:off x="6903720" y="219456"/>
            <a:ext cx="1664208" cy="7132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304" y="301752"/>
            <a:ext cx="1444752" cy="621792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594360" y="713232"/>
            <a:ext cx="2148840" cy="310896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 wrap="square" lIns="45720" tIns="45720" rIns="45720" bIns="45720" anchor="t"/>
          <a:lstStyle/>
          <a:p>
            <a:pPr algn="l">
              <a:spcAft>
                <a:spcPts val="300"/>
              </a:spcAft>
            </a:pPr>
            <a:r>
              <a:rPr lang="zh-CN" altLang="en-US" sz="1200" b="1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系统功能简介</a:t>
            </a:r>
            <a:endParaRPr sz="1200" b="1" dirty="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Text 8"/>
          <p:cNvSpPr txBox="1"/>
          <p:nvPr/>
        </p:nvSpPr>
        <p:spPr>
          <a:xfrm>
            <a:off x="566928" y="1225296"/>
            <a:ext cx="7086600" cy="8412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3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能源生产与流通监管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603504" y="2057400"/>
            <a:ext cx="653796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600">
                <a:solidFill>
                  <a:srgbClr val="D6EBFF"/>
                </a:solidFill>
                <a:latin typeface="Microsoft YaHei"/>
                <a:ea typeface="Microsoft YaHei"/>
                <a:cs typeface="Microsoft YaHei"/>
              </a:rPr>
              <a:t>区域数字监管平台 · 面向能源主管部门的 AIoT 解决方案</a:t>
            </a:r>
          </a:p>
        </p:txBody>
      </p:sp>
      <p:sp>
        <p:nvSpPr>
          <p:cNvPr id="10" name="Shape 10"/>
          <p:cNvSpPr/>
          <p:nvPr/>
        </p:nvSpPr>
        <p:spPr>
          <a:xfrm>
            <a:off x="621792" y="2761488"/>
            <a:ext cx="1719072" cy="45720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Text 11"/>
          <p:cNvSpPr txBox="1"/>
          <p:nvPr/>
        </p:nvSpPr>
        <p:spPr>
          <a:xfrm>
            <a:off x="621792" y="3127248"/>
            <a:ext cx="1298448" cy="347472"/>
          </a:xfrm>
          <a:prstGeom prst="roundRect">
            <a:avLst/>
          </a:prstGeom>
          <a:solidFill>
            <a:srgbClr val="0F5EA8"/>
          </a:solidFill>
          <a:ln>
            <a:noFill/>
          </a:ln>
        </p:spPr>
        <p:txBody>
          <a:bodyPr wrap="square" lIns="45720" tIns="45720" rIns="45720" bIns="45720" anchor="t"/>
          <a:lstStyle/>
          <a:p>
            <a:pPr algn="l">
              <a:spcAft>
                <a:spcPts val="300"/>
              </a:spcAft>
            </a:pPr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现场直采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2194560" y="3127248"/>
            <a:ext cx="1298448" cy="347472"/>
          </a:xfrm>
          <a:prstGeom prst="roundRect">
            <a:avLst/>
          </a:prstGeom>
          <a:solidFill>
            <a:srgbClr val="0F5EA8"/>
          </a:solidFill>
          <a:ln>
            <a:noFill/>
          </a:ln>
        </p:spPr>
        <p:txBody>
          <a:bodyPr wrap="square" lIns="45720" tIns="45720" rIns="45720" bIns="45720" anchor="t"/>
          <a:lstStyle/>
          <a:p>
            <a:pPr algn="l">
              <a:spcAft>
                <a:spcPts val="300"/>
              </a:spcAft>
            </a:pPr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多源核验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3767328" y="3127248"/>
            <a:ext cx="1298448" cy="347472"/>
          </a:xfrm>
          <a:prstGeom prst="roundRect">
            <a:avLst/>
          </a:prstGeom>
          <a:solidFill>
            <a:srgbClr val="0F5EA8"/>
          </a:solidFill>
          <a:ln>
            <a:noFill/>
          </a:ln>
        </p:spPr>
        <p:txBody>
          <a:bodyPr wrap="square" lIns="45720" tIns="45720" rIns="45720" bIns="45720" anchor="t"/>
          <a:lstStyle/>
          <a:p>
            <a:pPr algn="l">
              <a:spcAft>
                <a:spcPts val="300"/>
              </a:spcAft>
            </a:pPr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AI预警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5340096" y="3127248"/>
            <a:ext cx="1298448" cy="347472"/>
          </a:xfrm>
          <a:prstGeom prst="roundRect">
            <a:avLst/>
          </a:prstGeom>
          <a:solidFill>
            <a:srgbClr val="0F5EA8"/>
          </a:solidFill>
          <a:ln>
            <a:noFill/>
          </a:ln>
        </p:spPr>
        <p:txBody>
          <a:bodyPr wrap="square" lIns="45720" tIns="45720" rIns="45720" bIns="45720" anchor="t"/>
          <a:lstStyle/>
          <a:p>
            <a:pPr algn="l">
              <a:spcAft>
                <a:spcPts val="300"/>
              </a:spcAft>
            </a:pPr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协同闭环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21792" y="4005072"/>
            <a:ext cx="38404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>
                <a:solidFill>
                  <a:srgbClr val="D6EBFF"/>
                </a:solidFill>
                <a:latin typeface="Microsoft YaHei"/>
                <a:ea typeface="Microsoft YaHei"/>
                <a:cs typeface="Microsoft YaHei"/>
              </a:rPr>
              <a:t>广州通微智慧科技有限公司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21792" y="4315968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000">
                <a:solidFill>
                  <a:srgbClr val="A9CAE7"/>
                </a:solidFill>
                <a:latin typeface="Microsoft YaHei"/>
                <a:ea typeface="Microsoft YaHei"/>
                <a:cs typeface="Microsoft YaHei"/>
              </a:rPr>
              <a:t>2026年7月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hape 2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Text 4"/>
          <p:cNvSpPr txBox="1"/>
          <p:nvPr/>
        </p:nvSpPr>
        <p:spPr>
          <a:xfrm>
            <a:off x="411480" y="228600"/>
            <a:ext cx="51206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lang="zh-CN" sz="2200" b="1" dirty="0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85800" y="1051560"/>
            <a:ext cx="3566160" cy="475488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Text 8"/>
          <p:cNvSpPr txBox="1"/>
          <p:nvPr/>
        </p:nvSpPr>
        <p:spPr>
          <a:xfrm>
            <a:off x="813816" y="1143000"/>
            <a:ext cx="43891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lang="zh-CN" sz="1200" b="1" dirty="0">
                <a:solidFill>
                  <a:srgbClr val="4EA22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344168" y="1152144"/>
            <a:ext cx="265176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监管背景与核心问题</a:t>
            </a:r>
          </a:p>
        </p:txBody>
      </p:sp>
      <p:sp>
        <p:nvSpPr>
          <p:cNvPr id="10" name="Shape 10"/>
          <p:cNvSpPr/>
          <p:nvPr/>
        </p:nvSpPr>
        <p:spPr>
          <a:xfrm>
            <a:off x="4663440" y="1051560"/>
            <a:ext cx="3566160" cy="475488"/>
          </a:xfrm>
          <a:prstGeom prst="round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1" name="Text 11"/>
          <p:cNvSpPr txBox="1"/>
          <p:nvPr/>
        </p:nvSpPr>
        <p:spPr>
          <a:xfrm>
            <a:off x="4791456" y="1143000"/>
            <a:ext cx="43891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5321808" y="1152144"/>
            <a:ext cx="265176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市场现有做法与缺口</a:t>
            </a:r>
          </a:p>
        </p:txBody>
      </p:sp>
      <p:sp>
        <p:nvSpPr>
          <p:cNvPr id="13" name="Shape 13"/>
          <p:cNvSpPr/>
          <p:nvPr/>
        </p:nvSpPr>
        <p:spPr>
          <a:xfrm>
            <a:off x="685800" y="1709928"/>
            <a:ext cx="3566160" cy="475488"/>
          </a:xfrm>
          <a:prstGeom prst="round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" name="Text 14"/>
          <p:cNvSpPr txBox="1"/>
          <p:nvPr/>
        </p:nvSpPr>
        <p:spPr>
          <a:xfrm>
            <a:off x="813816" y="1801368"/>
            <a:ext cx="43891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lang="zh-CN" sz="1200" b="1" dirty="0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44168" y="1810512"/>
            <a:ext cx="265176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总体建设思路</a:t>
            </a:r>
          </a:p>
        </p:txBody>
      </p:sp>
      <p:sp>
        <p:nvSpPr>
          <p:cNvPr id="16" name="Shape 16"/>
          <p:cNvSpPr/>
          <p:nvPr/>
        </p:nvSpPr>
        <p:spPr>
          <a:xfrm>
            <a:off x="4663440" y="1709928"/>
            <a:ext cx="3566160" cy="475488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Text 17"/>
          <p:cNvSpPr txBox="1"/>
          <p:nvPr/>
        </p:nvSpPr>
        <p:spPr>
          <a:xfrm>
            <a:off x="4791456" y="1801368"/>
            <a:ext cx="43891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lang="zh-CN" sz="1200" b="1" dirty="0">
                <a:solidFill>
                  <a:srgbClr val="4EA22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321808" y="1810512"/>
            <a:ext cx="265176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煤矿产量核验</a:t>
            </a:r>
          </a:p>
        </p:txBody>
      </p:sp>
      <p:sp>
        <p:nvSpPr>
          <p:cNvPr id="19" name="Shape 19"/>
          <p:cNvSpPr/>
          <p:nvPr/>
        </p:nvSpPr>
        <p:spPr>
          <a:xfrm>
            <a:off x="685800" y="2368296"/>
            <a:ext cx="3566160" cy="475488"/>
          </a:xfrm>
          <a:prstGeom prst="round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Text 20"/>
          <p:cNvSpPr txBox="1"/>
          <p:nvPr/>
        </p:nvSpPr>
        <p:spPr>
          <a:xfrm>
            <a:off x="813816" y="2459736"/>
            <a:ext cx="43891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lang="zh-CN" sz="1200" b="1" dirty="0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1344168" y="2468880"/>
            <a:ext cx="265176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煤炭一车一链</a:t>
            </a:r>
          </a:p>
        </p:txBody>
      </p:sp>
      <p:sp>
        <p:nvSpPr>
          <p:cNvPr id="22" name="Shape 22"/>
          <p:cNvSpPr/>
          <p:nvPr/>
        </p:nvSpPr>
        <p:spPr>
          <a:xfrm>
            <a:off x="4663440" y="2368296"/>
            <a:ext cx="3566160" cy="475488"/>
          </a:xfrm>
          <a:prstGeom prst="round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Text 23"/>
          <p:cNvSpPr txBox="1"/>
          <p:nvPr/>
        </p:nvSpPr>
        <p:spPr>
          <a:xfrm>
            <a:off x="4791456" y="2459736"/>
            <a:ext cx="43891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lang="zh-CN" sz="1200" b="1" dirty="0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5321808" y="2468880"/>
            <a:ext cx="265176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体系外运输识别</a:t>
            </a:r>
          </a:p>
        </p:txBody>
      </p:sp>
      <p:sp>
        <p:nvSpPr>
          <p:cNvPr id="25" name="Shape 25"/>
          <p:cNvSpPr/>
          <p:nvPr/>
        </p:nvSpPr>
        <p:spPr>
          <a:xfrm>
            <a:off x="685800" y="3026664"/>
            <a:ext cx="3566160" cy="475488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" name="Text 26"/>
          <p:cNvSpPr txBox="1"/>
          <p:nvPr/>
        </p:nvSpPr>
        <p:spPr>
          <a:xfrm>
            <a:off x="813816" y="3118104"/>
            <a:ext cx="43891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lang="zh-CN" sz="1200" b="1" dirty="0">
                <a:solidFill>
                  <a:srgbClr val="4EA22E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1344168" y="3127248"/>
            <a:ext cx="265176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新能源三账核验</a:t>
            </a:r>
          </a:p>
        </p:txBody>
      </p:sp>
      <p:sp>
        <p:nvSpPr>
          <p:cNvPr id="28" name="Shape 28"/>
          <p:cNvSpPr/>
          <p:nvPr/>
        </p:nvSpPr>
        <p:spPr>
          <a:xfrm>
            <a:off x="4663440" y="3026664"/>
            <a:ext cx="3566160" cy="475488"/>
          </a:xfrm>
          <a:prstGeom prst="round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9" name="Text 29"/>
          <p:cNvSpPr txBox="1"/>
          <p:nvPr/>
        </p:nvSpPr>
        <p:spPr>
          <a:xfrm>
            <a:off x="4791456" y="3118104"/>
            <a:ext cx="43891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lang="zh-CN" sz="1200" b="1" dirty="0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5321808" y="3127248"/>
            <a:ext cx="265176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AI异常研判与闭环</a:t>
            </a:r>
          </a:p>
        </p:txBody>
      </p:sp>
      <p:sp>
        <p:nvSpPr>
          <p:cNvPr id="31" name="Shape 31"/>
          <p:cNvSpPr/>
          <p:nvPr/>
        </p:nvSpPr>
        <p:spPr>
          <a:xfrm>
            <a:off x="685800" y="3685032"/>
            <a:ext cx="3566160" cy="475488"/>
          </a:xfrm>
          <a:prstGeom prst="round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2" name="Text 32"/>
          <p:cNvSpPr txBox="1"/>
          <p:nvPr/>
        </p:nvSpPr>
        <p:spPr>
          <a:xfrm>
            <a:off x="813816" y="3776472"/>
            <a:ext cx="43891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lang="zh-CN" sz="1200" b="1" dirty="0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1344168" y="3785616"/>
            <a:ext cx="265176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平台能力与监管价值</a:t>
            </a:r>
          </a:p>
        </p:txBody>
      </p:sp>
      <p:sp>
        <p:nvSpPr>
          <p:cNvPr id="34" name="Shape 34"/>
          <p:cNvSpPr/>
          <p:nvPr/>
        </p:nvSpPr>
        <p:spPr>
          <a:xfrm>
            <a:off x="4663440" y="3685032"/>
            <a:ext cx="3566160" cy="475488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5" name="Text 35"/>
          <p:cNvSpPr txBox="1"/>
          <p:nvPr/>
        </p:nvSpPr>
        <p:spPr>
          <a:xfrm>
            <a:off x="4791456" y="3776472"/>
            <a:ext cx="43891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lang="zh-CN" sz="1200" b="1" dirty="0">
                <a:solidFill>
                  <a:srgbClr val="4EA22E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5321808" y="3785616"/>
            <a:ext cx="265176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试点推进与合作建议</a:t>
            </a:r>
          </a:p>
        </p:txBody>
      </p:sp>
      <p:sp>
        <p:nvSpPr>
          <p:cNvPr id="37" name="Shape 37"/>
          <p:cNvSpPr/>
          <p:nvPr/>
        </p:nvSpPr>
        <p:spPr>
          <a:xfrm>
            <a:off x="320040" y="4727448"/>
            <a:ext cx="8183880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Text 38"/>
          <p:cNvSpPr txBox="1"/>
          <p:nvPr/>
        </p:nvSpPr>
        <p:spPr>
          <a:xfrm>
            <a:off x="347472" y="4754880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 dirty="0" err="1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能源生产与流通数字监管平台 | 广州通微智慧科技有限公司</a:t>
            </a:r>
            <a:endParaRPr sz="800" dirty="0">
              <a:solidFill>
                <a:srgbClr val="5B6F82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9" name="Text 39"/>
          <p:cNvSpPr txBox="1"/>
          <p:nvPr/>
        </p:nvSpPr>
        <p:spPr>
          <a:xfrm>
            <a:off x="8028432" y="4727448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>
              <a:spcAft>
                <a:spcPts val="300"/>
              </a:spcAft>
            </a:pPr>
            <a:r>
              <a:rPr sz="10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12A5C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" name="Tongwei Brand 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8368"/>
            <a:ext cx="9144000" cy="3813048"/>
          </a:xfrm>
          <a:prstGeom prst="rect">
            <a:avLst/>
          </a:prstGeom>
        </p:spPr>
      </p:pic>
      <p:sp>
        <p:nvSpPr>
          <p:cNvPr id="3" name="Shape 3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12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Shape 4"/>
          <p:cNvSpPr/>
          <p:nvPr/>
        </p:nvSpPr>
        <p:spPr>
          <a:xfrm>
            <a:off x="6903720" y="219456"/>
            <a:ext cx="1664208" cy="7132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" name="Tongwei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4304" y="301752"/>
            <a:ext cx="1444752" cy="621792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66928" y="228600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 监管背景</a:t>
            </a:r>
          </a:p>
        </p:txBody>
      </p:sp>
      <p:sp>
        <p:nvSpPr>
          <p:cNvPr id="7" name="Shape 7"/>
          <p:cNvSpPr/>
          <p:nvPr/>
        </p:nvSpPr>
        <p:spPr>
          <a:xfrm>
            <a:off x="0" y="4407408"/>
            <a:ext cx="9144000" cy="740664"/>
          </a:xfrm>
          <a:prstGeom prst="rect">
            <a:avLst/>
          </a:prstGeom>
          <a:solidFill>
            <a:srgbClr val="012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Text 8"/>
          <p:cNvSpPr txBox="1"/>
          <p:nvPr/>
        </p:nvSpPr>
        <p:spPr>
          <a:xfrm>
            <a:off x="585216" y="4498848"/>
            <a:ext cx="5171007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500" b="1" dirty="0" err="1">
                <a:solidFill>
                  <a:srgbClr val="D6EBFF"/>
                </a:solidFill>
                <a:latin typeface="Microsoft YaHei"/>
                <a:ea typeface="Microsoft YaHei"/>
                <a:cs typeface="Microsoft YaHei"/>
              </a:rPr>
              <a:t>从企业定期报送、部门事后抽查，升级为现场数据直采、多源核验和风险主动发现</a:t>
            </a:r>
            <a:endParaRPr sz="1500" b="1" dirty="0">
              <a:solidFill>
                <a:srgbClr val="D6EB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hape 2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Text 4"/>
          <p:cNvSpPr txBox="1"/>
          <p:nvPr/>
        </p:nvSpPr>
        <p:spPr>
          <a:xfrm>
            <a:off x="411480" y="228600"/>
            <a:ext cx="51206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2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主管部门面临的核心问题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20624" y="548640"/>
            <a:ext cx="53035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 dirty="0" err="1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数据不少，但尚未形成相互证明和闭环处置</a:t>
            </a:r>
            <a:endParaRPr sz="900" dirty="0">
              <a:solidFill>
                <a:srgbClr val="5B6F82"/>
              </a:solidFill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548640" y="960120"/>
            <a:ext cx="2880360" cy="3456432"/>
          </a:xfrm>
          <a:prstGeom prst="round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Text 8"/>
          <p:cNvSpPr txBox="1"/>
          <p:nvPr/>
        </p:nvSpPr>
        <p:spPr>
          <a:xfrm>
            <a:off x="786384" y="1152144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6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监管现状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786384" y="1609344"/>
            <a:ext cx="2212848" cy="2331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19" dirty="0" err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企业生产、计量、运输和结算数据分散在不同系统。</a:t>
            </a:r>
          </a:p>
          <a:p>
            <a:pPr algn="l">
              <a:spcAft>
                <a:spcPts val="300"/>
              </a:spcAft>
            </a:pPr>
            <a:r>
              <a:rPr sz="919" dirty="0" err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监管主要依靠定期报表和现场抽查，难以及时掌握实际产量、外运流向和异常行为。</a:t>
            </a:r>
          </a:p>
          <a:p>
            <a:pPr algn="l">
              <a:spcAft>
                <a:spcPts val="300"/>
              </a:spcAft>
            </a:pPr>
            <a:r>
              <a:rPr sz="919" dirty="0" err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主管部门需要的不是更多数据，而是可信、关联、可解释、可处置的数据。</a:t>
            </a:r>
          </a:p>
        </p:txBody>
      </p:sp>
      <p:sp>
        <p:nvSpPr>
          <p:cNvPr id="10" name="Shape 10"/>
          <p:cNvSpPr/>
          <p:nvPr/>
        </p:nvSpPr>
        <p:spPr>
          <a:xfrm>
            <a:off x="3703320" y="1005840"/>
            <a:ext cx="132588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1" name="Text 11"/>
          <p:cNvSpPr txBox="1"/>
          <p:nvPr/>
        </p:nvSpPr>
        <p:spPr>
          <a:xfrm>
            <a:off x="3794760" y="1115568"/>
            <a:ext cx="11430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产量核验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3794760" y="1389888"/>
            <a:ext cx="114300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申报与现场计量未互证</a:t>
            </a:r>
          </a:p>
        </p:txBody>
      </p:sp>
      <p:sp>
        <p:nvSpPr>
          <p:cNvPr id="13" name="Shape 13"/>
          <p:cNvSpPr/>
          <p:nvPr/>
        </p:nvSpPr>
        <p:spPr>
          <a:xfrm>
            <a:off x="5276088" y="1005840"/>
            <a:ext cx="132588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" name="Text 14"/>
          <p:cNvSpPr txBox="1"/>
          <p:nvPr/>
        </p:nvSpPr>
        <p:spPr>
          <a:xfrm>
            <a:off x="5367528" y="1115568"/>
            <a:ext cx="11430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流向追踪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367528" y="1389888"/>
            <a:ext cx="114300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地磅、运单、轨迹分散</a:t>
            </a:r>
          </a:p>
        </p:txBody>
      </p:sp>
      <p:sp>
        <p:nvSpPr>
          <p:cNvPr id="16" name="Shape 16"/>
          <p:cNvSpPr/>
          <p:nvPr/>
        </p:nvSpPr>
        <p:spPr>
          <a:xfrm>
            <a:off x="6848856" y="1005840"/>
            <a:ext cx="132588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Text 17"/>
          <p:cNvSpPr txBox="1"/>
          <p:nvPr/>
        </p:nvSpPr>
        <p:spPr>
          <a:xfrm>
            <a:off x="6940296" y="1115568"/>
            <a:ext cx="11430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异常发现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6940296" y="1389888"/>
            <a:ext cx="114300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异常装运依赖人工排查</a:t>
            </a:r>
          </a:p>
        </p:txBody>
      </p:sp>
      <p:sp>
        <p:nvSpPr>
          <p:cNvPr id="19" name="Shape 19"/>
          <p:cNvSpPr/>
          <p:nvPr/>
        </p:nvSpPr>
        <p:spPr>
          <a:xfrm>
            <a:off x="3703320" y="2029968"/>
            <a:ext cx="1874520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3703320" y="2029968"/>
            <a:ext cx="64008" cy="1005840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Text 21"/>
          <p:cNvSpPr txBox="1"/>
          <p:nvPr/>
        </p:nvSpPr>
        <p:spPr>
          <a:xfrm>
            <a:off x="3867912" y="2121408"/>
            <a:ext cx="158191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数据基础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3867912" y="2386584"/>
            <a:ext cx="1581912" cy="576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50" dirty="0" err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标准不一，来源与修改过程难追溯</a:t>
            </a:r>
            <a:endParaRPr sz="850" dirty="0">
              <a:solidFill>
                <a:srgbClr val="15324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Shape 23"/>
          <p:cNvSpPr/>
          <p:nvPr/>
        </p:nvSpPr>
        <p:spPr>
          <a:xfrm>
            <a:off x="5797296" y="2029968"/>
            <a:ext cx="1874520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4" name="Shape 24"/>
          <p:cNvSpPr/>
          <p:nvPr/>
        </p:nvSpPr>
        <p:spPr>
          <a:xfrm>
            <a:off x="5797296" y="2029968"/>
            <a:ext cx="64008" cy="1005840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Text 25"/>
          <p:cNvSpPr txBox="1"/>
          <p:nvPr/>
        </p:nvSpPr>
        <p:spPr>
          <a:xfrm>
            <a:off x="5961888" y="2121408"/>
            <a:ext cx="158191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协同处置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5961888" y="2386584"/>
            <a:ext cx="1581912" cy="576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5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线索复核、部门移交与整改不闭环</a:t>
            </a:r>
          </a:p>
        </p:txBody>
      </p:sp>
      <p:sp>
        <p:nvSpPr>
          <p:cNvPr id="27" name="Shape 27"/>
          <p:cNvSpPr/>
          <p:nvPr/>
        </p:nvSpPr>
        <p:spPr>
          <a:xfrm>
            <a:off x="3703320" y="3310128"/>
            <a:ext cx="3968496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>
            <a:off x="3703320" y="3310128"/>
            <a:ext cx="64008" cy="1005840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Text 29"/>
          <p:cNvSpPr txBox="1"/>
          <p:nvPr/>
        </p:nvSpPr>
        <p:spPr>
          <a:xfrm>
            <a:off x="3867912" y="3401568"/>
            <a:ext cx="3675888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核心诉求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3867912" y="3666744"/>
            <a:ext cx="3675888" cy="576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 dirty="0" err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以可信现场数据支撑穿透式监管，让高风险企业、车辆和事件优先进入核查。</a:t>
            </a:r>
          </a:p>
        </p:txBody>
      </p:sp>
      <p:sp>
        <p:nvSpPr>
          <p:cNvPr id="31" name="Shape 31"/>
          <p:cNvSpPr/>
          <p:nvPr/>
        </p:nvSpPr>
        <p:spPr>
          <a:xfrm>
            <a:off x="320040" y="4727448"/>
            <a:ext cx="8183880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ext 32"/>
          <p:cNvSpPr txBox="1"/>
          <p:nvPr/>
        </p:nvSpPr>
        <p:spPr>
          <a:xfrm>
            <a:off x="347472" y="4754880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能源生产与流通数字监管平台 | 广州通微智慧科技有限公司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8028432" y="4727448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>
              <a:spcAft>
                <a:spcPts val="300"/>
              </a:spcAft>
            </a:pPr>
            <a:r>
              <a:rPr sz="10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hape 2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Text 4"/>
          <p:cNvSpPr txBox="1"/>
          <p:nvPr/>
        </p:nvSpPr>
        <p:spPr>
          <a:xfrm>
            <a:off x="411480" y="228600"/>
            <a:ext cx="51206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2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市场现有做法与能力缺口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20624" y="548640"/>
            <a:ext cx="53035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已有系统解决了局部问题，但尚未形成监管侧的统一核验闭环</a:t>
            </a:r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21792" y="1078992"/>
            <a:ext cx="3749040" cy="30540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Shape 8"/>
          <p:cNvSpPr/>
          <p:nvPr/>
        </p:nvSpPr>
        <p:spPr>
          <a:xfrm>
            <a:off x="621792" y="1078992"/>
            <a:ext cx="64008" cy="3054096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 9"/>
          <p:cNvSpPr txBox="1"/>
          <p:nvPr/>
        </p:nvSpPr>
        <p:spPr>
          <a:xfrm>
            <a:off x="786384" y="1197864"/>
            <a:ext cx="345643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现有建设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86384" y="1554480"/>
            <a:ext cx="3456432" cy="2505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00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无人值守称重：提高厂内过磅效率。</a:t>
            </a:r>
          </a:p>
          <a:p>
            <a:pPr algn="l">
              <a:spcAft>
                <a:spcPts val="300"/>
              </a:spcAft>
            </a:pPr>
            <a:r>
              <a:rPr sz="100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车辆动态监管：掌握位置和轨迹。</a:t>
            </a:r>
          </a:p>
          <a:p>
            <a:pPr algn="l">
              <a:spcAft>
                <a:spcPts val="300"/>
              </a:spcAft>
            </a:pPr>
            <a:r>
              <a:rPr sz="100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企业生产平台：服务内部生产经营。</a:t>
            </a:r>
          </a:p>
          <a:p>
            <a:pPr algn="l">
              <a:spcAft>
                <a:spcPts val="300"/>
              </a:spcAft>
            </a:pPr>
            <a:r>
              <a:rPr sz="100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区域数据平台：汇总企业档案和报表。</a:t>
            </a:r>
          </a:p>
        </p:txBody>
      </p:sp>
      <p:sp>
        <p:nvSpPr>
          <p:cNvPr id="11" name="Shape 11"/>
          <p:cNvSpPr/>
          <p:nvPr/>
        </p:nvSpPr>
        <p:spPr>
          <a:xfrm>
            <a:off x="4645152" y="1078992"/>
            <a:ext cx="3749040" cy="30540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Shape 12"/>
          <p:cNvSpPr/>
          <p:nvPr/>
        </p:nvSpPr>
        <p:spPr>
          <a:xfrm>
            <a:off x="4645152" y="1078992"/>
            <a:ext cx="64008" cy="3054096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Text 13"/>
          <p:cNvSpPr txBox="1"/>
          <p:nvPr/>
        </p:nvSpPr>
        <p:spPr>
          <a:xfrm>
            <a:off x="4809744" y="1197864"/>
            <a:ext cx="345643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监管升级方向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4809744" y="1554480"/>
            <a:ext cx="3456432" cy="2505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000" dirty="0" err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从单点称重升级为产、运、销关联。</a:t>
            </a:r>
          </a:p>
          <a:p>
            <a:pPr algn="l">
              <a:spcAft>
                <a:spcPts val="300"/>
              </a:spcAft>
            </a:pPr>
            <a:r>
              <a:rPr sz="1000" dirty="0" err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从车辆位置升级为货物、运单和去向互证。</a:t>
            </a:r>
          </a:p>
          <a:p>
            <a:pPr algn="l">
              <a:spcAft>
                <a:spcPts val="300"/>
              </a:spcAft>
            </a:pPr>
            <a:r>
              <a:rPr sz="1000" dirty="0" err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从企业加工数据升级为关键现场数据直采。</a:t>
            </a:r>
          </a:p>
          <a:p>
            <a:pPr algn="l">
              <a:spcAft>
                <a:spcPts val="300"/>
              </a:spcAft>
            </a:pPr>
            <a:r>
              <a:rPr sz="1000" dirty="0" err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从汇总展示升级为异常研判和协同处置。</a:t>
            </a:r>
          </a:p>
        </p:txBody>
      </p:sp>
      <p:sp>
        <p:nvSpPr>
          <p:cNvPr id="15" name="Shape 15"/>
          <p:cNvSpPr/>
          <p:nvPr/>
        </p:nvSpPr>
        <p:spPr>
          <a:xfrm>
            <a:off x="320040" y="4727448"/>
            <a:ext cx="8183880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ext 16"/>
          <p:cNvSpPr txBox="1"/>
          <p:nvPr/>
        </p:nvSpPr>
        <p:spPr>
          <a:xfrm>
            <a:off x="347472" y="4754880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能源生产与流通数字监管平台 | 广州通微智慧科技有限公司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028432" y="4727448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>
              <a:spcAft>
                <a:spcPts val="300"/>
              </a:spcAft>
            </a:pPr>
            <a:r>
              <a:rPr sz="10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12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Ellipse 2"/>
          <p:cNvSpPr/>
          <p:nvPr/>
        </p:nvSpPr>
        <p:spPr>
          <a:xfrm>
            <a:off x="-731520" y="-914400"/>
            <a:ext cx="3291840" cy="3291840"/>
          </a:xfrm>
          <a:prstGeom prst="ellipse">
            <a:avLst/>
          </a:prstGeom>
          <a:solidFill>
            <a:srgbClr val="009DDA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lipse 3"/>
          <p:cNvSpPr/>
          <p:nvPr/>
        </p:nvSpPr>
        <p:spPr>
          <a:xfrm>
            <a:off x="6492240" y="-502920"/>
            <a:ext cx="2926080" cy="2926080"/>
          </a:xfrm>
          <a:prstGeom prst="ellipse">
            <a:avLst/>
          </a:prstGeom>
          <a:solidFill>
            <a:srgbClr val="4EA22E">
              <a:alpha val="17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lipse 4"/>
          <p:cNvSpPr/>
          <p:nvPr/>
        </p:nvSpPr>
        <p:spPr>
          <a:xfrm>
            <a:off x="5212080" y="3154680"/>
            <a:ext cx="4023360" cy="2468880"/>
          </a:xfrm>
          <a:prstGeom prst="ellipse">
            <a:avLst/>
          </a:prstGeom>
          <a:solidFill>
            <a:srgbClr val="009DDA">
              <a:alpha val="9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Shape 5"/>
          <p:cNvSpPr/>
          <p:nvPr/>
        </p:nvSpPr>
        <p:spPr>
          <a:xfrm>
            <a:off x="6903720" y="219456"/>
            <a:ext cx="1664208" cy="7132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304" y="301752"/>
            <a:ext cx="1444752" cy="621792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658368" y="1078992"/>
            <a:ext cx="1188720" cy="310896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 wrap="square" lIns="45720" tIns="45720" rIns="45720" bIns="4572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 方案思路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621792" y="1591056"/>
            <a:ext cx="6766560" cy="7498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3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区域能源数字监管底座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640080" y="2359152"/>
            <a:ext cx="640080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600">
                <a:solidFill>
                  <a:srgbClr val="D6EBFF"/>
                </a:solidFill>
                <a:latin typeface="Microsoft YaHei"/>
                <a:ea typeface="Microsoft YaHei"/>
                <a:cs typeface="Microsoft YaHei"/>
              </a:rPr>
              <a:t>一个监管中心、两类可信账本、三道核验、四级处置、N类能源场景</a:t>
            </a:r>
          </a:p>
        </p:txBody>
      </p:sp>
      <p:sp>
        <p:nvSpPr>
          <p:cNvPr id="10" name="Shape 10"/>
          <p:cNvSpPr/>
          <p:nvPr/>
        </p:nvSpPr>
        <p:spPr>
          <a:xfrm>
            <a:off x="658368" y="3063240"/>
            <a:ext cx="1508760" cy="3657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Text 11"/>
          <p:cNvSpPr txBox="1"/>
          <p:nvPr/>
        </p:nvSpPr>
        <p:spPr>
          <a:xfrm>
            <a:off x="658368" y="4133088"/>
            <a:ext cx="5120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>
                <a:solidFill>
                  <a:srgbClr val="D6EBFF"/>
                </a:solidFill>
                <a:latin typeface="Microsoft YaHei"/>
                <a:ea typeface="Microsoft YaHei"/>
                <a:cs typeface="Microsoft YaHei"/>
              </a:rPr>
              <a:t>广州通微智慧科技有限公司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hape 2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Text 4"/>
          <p:cNvSpPr txBox="1"/>
          <p:nvPr/>
        </p:nvSpPr>
        <p:spPr>
          <a:xfrm>
            <a:off x="411480" y="228600"/>
            <a:ext cx="51206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2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能源生产与流通数字监管总体架构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20624" y="548640"/>
            <a:ext cx="53035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 dirty="0" err="1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把分散的现场数据转化为可核验、可预警、可处置的监管线索</a:t>
            </a:r>
            <a:endParaRPr sz="900" dirty="0">
              <a:solidFill>
                <a:srgbClr val="5B6F82"/>
              </a:solidFill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13232" y="1005840"/>
            <a:ext cx="7315200" cy="548640"/>
          </a:xfrm>
          <a:prstGeom prst="round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Text 8"/>
          <p:cNvSpPr txBox="1"/>
          <p:nvPr/>
        </p:nvSpPr>
        <p:spPr>
          <a:xfrm>
            <a:off x="914400" y="1133856"/>
            <a:ext cx="9601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监管应用层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993392" y="1143000"/>
            <a:ext cx="56692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07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一企一档 | 产量核验 | 车辆流向 | 新能源监管 | 领导驾驶舱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4297680" y="1572768"/>
            <a:ext cx="0" cy="182880"/>
          </a:xfrm>
          <a:prstGeom prst="straightConnector1">
            <a:avLst/>
          </a:prstGeom>
          <a:ln w="19050">
            <a:solidFill>
              <a:srgbClr val="009DDA"/>
            </a:solidFill>
            <a:tailEnd type="none"/>
          </a:ln>
        </p:spPr>
      </p:cxnSp>
      <p:sp>
        <p:nvSpPr>
          <p:cNvPr id="11" name="Shape 11"/>
          <p:cNvSpPr/>
          <p:nvPr/>
        </p:nvSpPr>
        <p:spPr>
          <a:xfrm>
            <a:off x="713232" y="1755648"/>
            <a:ext cx="7315200" cy="548640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Text 12"/>
          <p:cNvSpPr txBox="1"/>
          <p:nvPr/>
        </p:nvSpPr>
        <p:spPr>
          <a:xfrm>
            <a:off x="914400" y="1883664"/>
            <a:ext cx="9601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4EA22E"/>
                </a:solidFill>
                <a:latin typeface="Microsoft YaHei"/>
                <a:ea typeface="Microsoft YaHei"/>
                <a:cs typeface="Microsoft YaHei"/>
              </a:rPr>
              <a:t>协同处置层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1993392" y="1892808"/>
            <a:ext cx="56692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07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预警分级 | 人工复核 | 企业说明 | 部门移交 | 整改销号</a:t>
            </a:r>
          </a:p>
        </p:txBody>
      </p:sp>
      <p:cxnSp>
        <p:nvCxnSpPr>
          <p:cNvPr id="14" name="Connector 14"/>
          <p:cNvCxnSpPr/>
          <p:nvPr/>
        </p:nvCxnSpPr>
        <p:spPr>
          <a:xfrm>
            <a:off x="4297680" y="2322576"/>
            <a:ext cx="0" cy="182880"/>
          </a:xfrm>
          <a:prstGeom prst="straightConnector1">
            <a:avLst/>
          </a:prstGeom>
          <a:ln w="19050">
            <a:solidFill>
              <a:srgbClr val="009DDA"/>
            </a:solidFill>
            <a:tailEnd type="none"/>
          </a:ln>
        </p:spPr>
      </p:cxnSp>
      <p:sp>
        <p:nvSpPr>
          <p:cNvPr id="15" name="Shape 15"/>
          <p:cNvSpPr/>
          <p:nvPr/>
        </p:nvSpPr>
        <p:spPr>
          <a:xfrm>
            <a:off x="713232" y="2505456"/>
            <a:ext cx="7315200" cy="548640"/>
          </a:xfrm>
          <a:prstGeom prst="round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Text 16"/>
          <p:cNvSpPr txBox="1"/>
          <p:nvPr/>
        </p:nvSpPr>
        <p:spPr>
          <a:xfrm>
            <a:off x="914400" y="2633472"/>
            <a:ext cx="9601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数据与智能层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1993392" y="2642616"/>
            <a:ext cx="56692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07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数据治理 | 物料平衡 | 规则引擎 | 视频识别 | 时序与关系分析</a:t>
            </a:r>
          </a:p>
        </p:txBody>
      </p:sp>
      <p:cxnSp>
        <p:nvCxnSpPr>
          <p:cNvPr id="18" name="Connector 18"/>
          <p:cNvCxnSpPr/>
          <p:nvPr/>
        </p:nvCxnSpPr>
        <p:spPr>
          <a:xfrm>
            <a:off x="4297680" y="3072384"/>
            <a:ext cx="0" cy="182880"/>
          </a:xfrm>
          <a:prstGeom prst="straightConnector1">
            <a:avLst/>
          </a:prstGeom>
          <a:ln w="19050">
            <a:solidFill>
              <a:srgbClr val="009DDA"/>
            </a:solidFill>
            <a:tailEnd type="none"/>
          </a:ln>
        </p:spPr>
      </p:cxnSp>
      <p:sp>
        <p:nvSpPr>
          <p:cNvPr id="19" name="Shape 19"/>
          <p:cNvSpPr/>
          <p:nvPr/>
        </p:nvSpPr>
        <p:spPr>
          <a:xfrm>
            <a:off x="713232" y="3255264"/>
            <a:ext cx="7315200" cy="548640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Text 20"/>
          <p:cNvSpPr txBox="1"/>
          <p:nvPr/>
        </p:nvSpPr>
        <p:spPr>
          <a:xfrm>
            <a:off x="914400" y="3383280"/>
            <a:ext cx="9601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4EA22E"/>
                </a:solidFill>
                <a:latin typeface="Microsoft YaHei"/>
                <a:ea typeface="Microsoft YaHei"/>
                <a:cs typeface="Microsoft YaHei"/>
              </a:rPr>
              <a:t>边缘感知层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1993392" y="3392424"/>
            <a:ext cx="56692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07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地磅/表计/车辆/视频/SCADA + SG/BEC网关，只读采集、断网缓存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786384" y="4224528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平台优先复用企业已有设备和系统，监管侧原则上只读接入，不影响企业正常生产。</a:t>
            </a:r>
          </a:p>
        </p:txBody>
      </p:sp>
      <p:sp>
        <p:nvSpPr>
          <p:cNvPr id="23" name="Shape 23"/>
          <p:cNvSpPr/>
          <p:nvPr/>
        </p:nvSpPr>
        <p:spPr>
          <a:xfrm>
            <a:off x="320040" y="4727448"/>
            <a:ext cx="8183880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Text 24"/>
          <p:cNvSpPr txBox="1"/>
          <p:nvPr/>
        </p:nvSpPr>
        <p:spPr>
          <a:xfrm>
            <a:off x="347472" y="4754880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能源生产与流通数字监管平台 | 广州通微智慧科技有限公司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8028432" y="4727448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>
              <a:spcAft>
                <a:spcPts val="300"/>
              </a:spcAft>
            </a:pPr>
            <a:r>
              <a:rPr sz="10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hape 2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Text 4"/>
          <p:cNvSpPr txBox="1"/>
          <p:nvPr/>
        </p:nvSpPr>
        <p:spPr>
          <a:xfrm>
            <a:off x="411480" y="228600"/>
            <a:ext cx="51206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2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从现场数据到监管闭环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20624" y="548640"/>
            <a:ext cx="53035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现场可信采集、多源交叉核验、异常主动发现、处置全过程留痕</a:t>
            </a:r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85800" y="1188720"/>
            <a:ext cx="1143000" cy="530352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Text 8"/>
          <p:cNvSpPr txBox="1"/>
          <p:nvPr/>
        </p:nvSpPr>
        <p:spPr>
          <a:xfrm>
            <a:off x="777240" y="1344168"/>
            <a:ext cx="9601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现场计量</a:t>
            </a:r>
          </a:p>
        </p:txBody>
      </p:sp>
      <p:sp>
        <p:nvSpPr>
          <p:cNvPr id="9" name="Shape 9"/>
          <p:cNvSpPr/>
          <p:nvPr/>
        </p:nvSpPr>
        <p:spPr>
          <a:xfrm>
            <a:off x="685800" y="2148840"/>
            <a:ext cx="1143000" cy="530352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ext 10"/>
          <p:cNvSpPr txBox="1"/>
          <p:nvPr/>
        </p:nvSpPr>
        <p:spPr>
          <a:xfrm>
            <a:off x="777240" y="2304288"/>
            <a:ext cx="9601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边缘网关</a:t>
            </a:r>
          </a:p>
        </p:txBody>
      </p:sp>
      <p:sp>
        <p:nvSpPr>
          <p:cNvPr id="11" name="Shape 11"/>
          <p:cNvSpPr/>
          <p:nvPr/>
        </p:nvSpPr>
        <p:spPr>
          <a:xfrm>
            <a:off x="685800" y="3108960"/>
            <a:ext cx="1143000" cy="530352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Text 12"/>
          <p:cNvSpPr txBox="1"/>
          <p:nvPr/>
        </p:nvSpPr>
        <p:spPr>
          <a:xfrm>
            <a:off x="777240" y="3264408"/>
            <a:ext cx="9601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安全传输</a:t>
            </a:r>
          </a:p>
        </p:txBody>
      </p:sp>
      <p:sp>
        <p:nvSpPr>
          <p:cNvPr id="13" name="Shape 13"/>
          <p:cNvSpPr/>
          <p:nvPr/>
        </p:nvSpPr>
        <p:spPr>
          <a:xfrm>
            <a:off x="2880360" y="2148840"/>
            <a:ext cx="1143000" cy="530352"/>
          </a:xfrm>
          <a:prstGeom prst="roundRect">
            <a:avLst/>
          </a:prstGeom>
          <a:solidFill>
            <a:srgbClr val="003C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Text 14"/>
          <p:cNvSpPr txBox="1"/>
          <p:nvPr/>
        </p:nvSpPr>
        <p:spPr>
          <a:xfrm>
            <a:off x="2971800" y="2304288"/>
            <a:ext cx="9601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监管平台</a:t>
            </a:r>
          </a:p>
        </p:txBody>
      </p:sp>
      <p:sp>
        <p:nvSpPr>
          <p:cNvPr id="15" name="Shape 15"/>
          <p:cNvSpPr/>
          <p:nvPr/>
        </p:nvSpPr>
        <p:spPr>
          <a:xfrm>
            <a:off x="4800600" y="2148840"/>
            <a:ext cx="1143000" cy="530352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ext 16"/>
          <p:cNvSpPr txBox="1"/>
          <p:nvPr/>
        </p:nvSpPr>
        <p:spPr>
          <a:xfrm>
            <a:off x="4892040" y="2304288"/>
            <a:ext cx="9601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预警中心</a:t>
            </a:r>
          </a:p>
        </p:txBody>
      </p:sp>
      <p:sp>
        <p:nvSpPr>
          <p:cNvPr id="17" name="Shape 17"/>
          <p:cNvSpPr/>
          <p:nvPr/>
        </p:nvSpPr>
        <p:spPr>
          <a:xfrm>
            <a:off x="6720840" y="2148840"/>
            <a:ext cx="1143000" cy="530352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Text 18"/>
          <p:cNvSpPr txBox="1"/>
          <p:nvPr/>
        </p:nvSpPr>
        <p:spPr>
          <a:xfrm>
            <a:off x="6812280" y="2304288"/>
            <a:ext cx="9601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移动协同</a:t>
            </a:r>
          </a:p>
        </p:txBody>
      </p:sp>
      <p:cxnSp>
        <p:nvCxnSpPr>
          <p:cNvPr id="19" name="Connector 19"/>
          <p:cNvCxnSpPr/>
          <p:nvPr/>
        </p:nvCxnSpPr>
        <p:spPr>
          <a:xfrm>
            <a:off x="1847088" y="1453896"/>
            <a:ext cx="987552" cy="960120"/>
          </a:xfrm>
          <a:prstGeom prst="straightConnector1">
            <a:avLst/>
          </a:prstGeom>
          <a:ln w="19050">
            <a:solidFill>
              <a:srgbClr val="009DDA"/>
            </a:solidFill>
            <a:tailEnd type="none"/>
          </a:ln>
        </p:spPr>
      </p:cxnSp>
      <p:cxnSp>
        <p:nvCxnSpPr>
          <p:cNvPr id="20" name="Connector 20"/>
          <p:cNvCxnSpPr/>
          <p:nvPr/>
        </p:nvCxnSpPr>
        <p:spPr>
          <a:xfrm>
            <a:off x="1847088" y="2414016"/>
            <a:ext cx="987552" cy="0"/>
          </a:xfrm>
          <a:prstGeom prst="straightConnector1">
            <a:avLst/>
          </a:prstGeom>
          <a:ln w="19050">
            <a:solidFill>
              <a:srgbClr val="009DDA"/>
            </a:solidFill>
            <a:tailEnd type="none"/>
          </a:ln>
        </p:spPr>
      </p:cxnSp>
      <p:cxnSp>
        <p:nvCxnSpPr>
          <p:cNvPr id="21" name="Connector 21"/>
          <p:cNvCxnSpPr/>
          <p:nvPr/>
        </p:nvCxnSpPr>
        <p:spPr>
          <a:xfrm>
            <a:off x="1847088" y="2414016"/>
            <a:ext cx="987552" cy="960120"/>
          </a:xfrm>
          <a:prstGeom prst="straightConnector1">
            <a:avLst/>
          </a:prstGeom>
          <a:ln w="19050">
            <a:solidFill>
              <a:srgbClr val="009DDA"/>
            </a:solidFill>
            <a:tailEnd type="none"/>
          </a:ln>
        </p:spPr>
      </p:cxnSp>
      <p:cxnSp>
        <p:nvCxnSpPr>
          <p:cNvPr id="22" name="Connector 22"/>
          <p:cNvCxnSpPr/>
          <p:nvPr/>
        </p:nvCxnSpPr>
        <p:spPr>
          <a:xfrm>
            <a:off x="4023360" y="2414016"/>
            <a:ext cx="731520" cy="0"/>
          </a:xfrm>
          <a:prstGeom prst="straightConnector1">
            <a:avLst/>
          </a:prstGeom>
          <a:ln w="19050">
            <a:solidFill>
              <a:srgbClr val="009DDA"/>
            </a:solidFill>
            <a:tailEnd type="none"/>
          </a:ln>
        </p:spPr>
      </p:cxnSp>
      <p:cxnSp>
        <p:nvCxnSpPr>
          <p:cNvPr id="23" name="Connector 23"/>
          <p:cNvCxnSpPr/>
          <p:nvPr/>
        </p:nvCxnSpPr>
        <p:spPr>
          <a:xfrm>
            <a:off x="5943600" y="2414016"/>
            <a:ext cx="731520" cy="0"/>
          </a:xfrm>
          <a:prstGeom prst="straightConnector1">
            <a:avLst/>
          </a:prstGeom>
          <a:ln w="19050">
            <a:solidFill>
              <a:srgbClr val="4EA22E"/>
            </a:solidFill>
            <a:tailEnd type="none"/>
          </a:ln>
        </p:spPr>
      </p:cxnSp>
      <p:sp>
        <p:nvSpPr>
          <p:cNvPr id="24" name="Shape 24"/>
          <p:cNvSpPr/>
          <p:nvPr/>
        </p:nvSpPr>
        <p:spPr>
          <a:xfrm>
            <a:off x="731520" y="3913632"/>
            <a:ext cx="201168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731520" y="3913632"/>
            <a:ext cx="64008" cy="658368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Text 26"/>
          <p:cNvSpPr txBox="1"/>
          <p:nvPr/>
        </p:nvSpPr>
        <p:spPr>
          <a:xfrm>
            <a:off x="896112" y="3986784"/>
            <a:ext cx="171907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0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可信采集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896112" y="4197096"/>
            <a:ext cx="1719072" cy="3017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地磅、表计、车牌、视频和SCADA原始数据只读接入</a:t>
            </a:r>
          </a:p>
        </p:txBody>
      </p:sp>
      <p:sp>
        <p:nvSpPr>
          <p:cNvPr id="28" name="Shape 28"/>
          <p:cNvSpPr/>
          <p:nvPr/>
        </p:nvSpPr>
        <p:spPr>
          <a:xfrm>
            <a:off x="2999232" y="3913632"/>
            <a:ext cx="201168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2999232" y="3913632"/>
            <a:ext cx="64008" cy="658368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Text 30"/>
          <p:cNvSpPr txBox="1"/>
          <p:nvPr/>
        </p:nvSpPr>
        <p:spPr>
          <a:xfrm>
            <a:off x="3163824" y="3986784"/>
            <a:ext cx="171907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0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多源核验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3163824" y="4197096"/>
            <a:ext cx="1719072" cy="3017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申报、计量、库存、运单、轨迹和结算相互印证</a:t>
            </a:r>
          </a:p>
        </p:txBody>
      </p:sp>
      <p:sp>
        <p:nvSpPr>
          <p:cNvPr id="32" name="Shape 32"/>
          <p:cNvSpPr/>
          <p:nvPr/>
        </p:nvSpPr>
        <p:spPr>
          <a:xfrm>
            <a:off x="5266944" y="3913632"/>
            <a:ext cx="201168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5266944" y="3913632"/>
            <a:ext cx="64008" cy="658368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Text 34"/>
          <p:cNvSpPr txBox="1"/>
          <p:nvPr/>
        </p:nvSpPr>
        <p:spPr>
          <a:xfrm>
            <a:off x="5431536" y="3986784"/>
            <a:ext cx="171907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0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处置闭环</a:t>
            </a:r>
          </a:p>
        </p:txBody>
      </p:sp>
      <p:sp>
        <p:nvSpPr>
          <p:cNvPr id="35" name="Text 35"/>
          <p:cNvSpPr txBox="1"/>
          <p:nvPr/>
        </p:nvSpPr>
        <p:spPr>
          <a:xfrm>
            <a:off x="5431536" y="4197096"/>
            <a:ext cx="1719072" cy="3017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自动发现、人工复核、企业说明、部门协同、整改销号</a:t>
            </a:r>
          </a:p>
        </p:txBody>
      </p:sp>
      <p:sp>
        <p:nvSpPr>
          <p:cNvPr id="36" name="Shape 36"/>
          <p:cNvSpPr/>
          <p:nvPr/>
        </p:nvSpPr>
        <p:spPr>
          <a:xfrm>
            <a:off x="320040" y="4727448"/>
            <a:ext cx="8183880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Text 37"/>
          <p:cNvSpPr txBox="1"/>
          <p:nvPr/>
        </p:nvSpPr>
        <p:spPr>
          <a:xfrm>
            <a:off x="347472" y="4754880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能源生产与流通数字监管平台 | 广州通微智慧科技有限公司</a:t>
            </a:r>
          </a:p>
        </p:txBody>
      </p:sp>
      <p:sp>
        <p:nvSpPr>
          <p:cNvPr id="38" name="Text 38"/>
          <p:cNvSpPr txBox="1"/>
          <p:nvPr/>
        </p:nvSpPr>
        <p:spPr>
          <a:xfrm>
            <a:off x="8028432" y="4727448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>
              <a:spcAft>
                <a:spcPts val="300"/>
              </a:spcAft>
            </a:pPr>
            <a:r>
              <a:rPr sz="10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12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Ellipse 2"/>
          <p:cNvSpPr/>
          <p:nvPr/>
        </p:nvSpPr>
        <p:spPr>
          <a:xfrm>
            <a:off x="-731520" y="-914400"/>
            <a:ext cx="3291840" cy="3291840"/>
          </a:xfrm>
          <a:prstGeom prst="ellipse">
            <a:avLst/>
          </a:prstGeom>
          <a:solidFill>
            <a:srgbClr val="009DDA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lipse 3"/>
          <p:cNvSpPr/>
          <p:nvPr/>
        </p:nvSpPr>
        <p:spPr>
          <a:xfrm>
            <a:off x="6492240" y="-502920"/>
            <a:ext cx="2926080" cy="2926080"/>
          </a:xfrm>
          <a:prstGeom prst="ellipse">
            <a:avLst/>
          </a:prstGeom>
          <a:solidFill>
            <a:srgbClr val="4EA22E">
              <a:alpha val="17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lipse 4"/>
          <p:cNvSpPr/>
          <p:nvPr/>
        </p:nvSpPr>
        <p:spPr>
          <a:xfrm>
            <a:off x="5212080" y="3154680"/>
            <a:ext cx="4023360" cy="2468880"/>
          </a:xfrm>
          <a:prstGeom prst="ellipse">
            <a:avLst/>
          </a:prstGeom>
          <a:solidFill>
            <a:srgbClr val="009DDA">
              <a:alpha val="9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Shape 5"/>
          <p:cNvSpPr/>
          <p:nvPr/>
        </p:nvSpPr>
        <p:spPr>
          <a:xfrm>
            <a:off x="6903720" y="219456"/>
            <a:ext cx="1664208" cy="7132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304" y="301752"/>
            <a:ext cx="1444752" cy="621792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658368" y="1078992"/>
            <a:ext cx="1188720" cy="310896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 wrap="square" lIns="45720" tIns="45720" rIns="45720" bIns="4572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 场景应用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621792" y="1591056"/>
            <a:ext cx="6766560" cy="7498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3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煤矿与新能源监管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640080" y="2359152"/>
            <a:ext cx="640080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600">
                <a:solidFill>
                  <a:srgbClr val="D6EBFF"/>
                </a:solidFill>
                <a:latin typeface="Microsoft YaHei"/>
                <a:ea typeface="Microsoft YaHei"/>
                <a:cs typeface="Microsoft YaHei"/>
              </a:rPr>
              <a:t>煤矿看产、运、销，新能源看生产、计量、结算，共用同一监管底座</a:t>
            </a:r>
          </a:p>
        </p:txBody>
      </p:sp>
      <p:sp>
        <p:nvSpPr>
          <p:cNvPr id="10" name="Shape 10"/>
          <p:cNvSpPr/>
          <p:nvPr/>
        </p:nvSpPr>
        <p:spPr>
          <a:xfrm>
            <a:off x="658368" y="3063240"/>
            <a:ext cx="1508760" cy="3657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Text 11"/>
          <p:cNvSpPr txBox="1"/>
          <p:nvPr/>
        </p:nvSpPr>
        <p:spPr>
          <a:xfrm>
            <a:off x="658368" y="4133088"/>
            <a:ext cx="5120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>
                <a:solidFill>
                  <a:srgbClr val="D6EBFF"/>
                </a:solidFill>
                <a:latin typeface="Microsoft YaHei"/>
                <a:ea typeface="Microsoft YaHei"/>
                <a:cs typeface="Microsoft YaHei"/>
              </a:rPr>
              <a:t>广州通微智慧科技有限公司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hape 2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Text 4"/>
          <p:cNvSpPr txBox="1"/>
          <p:nvPr/>
        </p:nvSpPr>
        <p:spPr>
          <a:xfrm>
            <a:off x="411480" y="228600"/>
            <a:ext cx="51206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2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四类核心监管场景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20624" y="548640"/>
            <a:ext cx="53035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以业务核验为主线，不把项目做成单纯的称重、车辆或大屏系统</a:t>
            </a:r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13232" y="1078992"/>
            <a:ext cx="3401568" cy="11155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Shape 8"/>
          <p:cNvSpPr/>
          <p:nvPr/>
        </p:nvSpPr>
        <p:spPr>
          <a:xfrm>
            <a:off x="713232" y="1078992"/>
            <a:ext cx="64008" cy="1115568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 9"/>
          <p:cNvSpPr txBox="1"/>
          <p:nvPr/>
        </p:nvSpPr>
        <p:spPr>
          <a:xfrm>
            <a:off x="877824" y="1197864"/>
            <a:ext cx="310896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煤矿产量核验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77824" y="1554480"/>
            <a:ext cx="310896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19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外运净重结合库存变化、洗选转换、内部消耗和外购调入，形成监管核验参考量。</a:t>
            </a:r>
          </a:p>
        </p:txBody>
      </p:sp>
      <p:sp>
        <p:nvSpPr>
          <p:cNvPr id="11" name="Shape 11"/>
          <p:cNvSpPr/>
          <p:nvPr/>
        </p:nvSpPr>
        <p:spPr>
          <a:xfrm>
            <a:off x="4480560" y="1078992"/>
            <a:ext cx="3401568" cy="11155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Shape 12"/>
          <p:cNvSpPr/>
          <p:nvPr/>
        </p:nvSpPr>
        <p:spPr>
          <a:xfrm>
            <a:off x="4480560" y="1078992"/>
            <a:ext cx="64008" cy="1115568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Text 13"/>
          <p:cNvSpPr txBox="1"/>
          <p:nvPr/>
        </p:nvSpPr>
        <p:spPr>
          <a:xfrm>
            <a:off x="4645152" y="1197864"/>
            <a:ext cx="310896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煤炭一车一链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4645152" y="1554480"/>
            <a:ext cx="310896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19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运单、身份、空重车称重、出场、轨迹和到达核销全链关联。</a:t>
            </a:r>
          </a:p>
        </p:txBody>
      </p:sp>
      <p:sp>
        <p:nvSpPr>
          <p:cNvPr id="15" name="Shape 15"/>
          <p:cNvSpPr/>
          <p:nvPr/>
        </p:nvSpPr>
        <p:spPr>
          <a:xfrm>
            <a:off x="713232" y="2578608"/>
            <a:ext cx="3401568" cy="11155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Shape 16"/>
          <p:cNvSpPr/>
          <p:nvPr/>
        </p:nvSpPr>
        <p:spPr>
          <a:xfrm>
            <a:off x="713232" y="2578608"/>
            <a:ext cx="64008" cy="1115568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Text 17"/>
          <p:cNvSpPr txBox="1"/>
          <p:nvPr/>
        </p:nvSpPr>
        <p:spPr>
          <a:xfrm>
            <a:off x="877824" y="2697480"/>
            <a:ext cx="310896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体系外运输识别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877824" y="3054096"/>
            <a:ext cx="310896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19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实物流、业务流和依法授权的结算流交叉核验，发现无单外运等线索。</a:t>
            </a:r>
          </a:p>
        </p:txBody>
      </p:sp>
      <p:sp>
        <p:nvSpPr>
          <p:cNvPr id="19" name="Shape 19"/>
          <p:cNvSpPr/>
          <p:nvPr/>
        </p:nvSpPr>
        <p:spPr>
          <a:xfrm>
            <a:off x="4480560" y="2578608"/>
            <a:ext cx="3401568" cy="11155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4480560" y="2578608"/>
            <a:ext cx="64008" cy="1115568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Text 21"/>
          <p:cNvSpPr txBox="1"/>
          <p:nvPr/>
        </p:nvSpPr>
        <p:spPr>
          <a:xfrm>
            <a:off x="4645152" y="2697480"/>
            <a:ext cx="310896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新能源三账核验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4645152" y="3054096"/>
            <a:ext cx="310896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19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SCADA生产账、关口表计量账和市场结算账相互校验。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822960" y="4160520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同一监管底座按能源类型配置不同核验模型，既形成全域总览，也保留行业专业口径。</a:t>
            </a:r>
          </a:p>
        </p:txBody>
      </p:sp>
      <p:sp>
        <p:nvSpPr>
          <p:cNvPr id="24" name="Shape 24"/>
          <p:cNvSpPr/>
          <p:nvPr/>
        </p:nvSpPr>
        <p:spPr>
          <a:xfrm>
            <a:off x="320040" y="4727448"/>
            <a:ext cx="8183880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Text 25"/>
          <p:cNvSpPr txBox="1"/>
          <p:nvPr/>
        </p:nvSpPr>
        <p:spPr>
          <a:xfrm>
            <a:off x="347472" y="4754880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能源生产与流通数字监管平台 | 广州通微智慧科技有限公司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8028432" y="4727448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>
              <a:spcAft>
                <a:spcPts val="300"/>
              </a:spcAft>
            </a:pPr>
            <a:r>
              <a:rPr sz="10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hape 2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Text 4"/>
          <p:cNvSpPr txBox="1"/>
          <p:nvPr/>
        </p:nvSpPr>
        <p:spPr>
          <a:xfrm>
            <a:off x="411480" y="228600"/>
            <a:ext cx="51206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2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重点异常识别场景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20624" y="548640"/>
            <a:ext cx="53035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规则、视频、时序和关系分析协同，优先筛出最值得核查的对象</a:t>
            </a:r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40080" y="1033272"/>
            <a:ext cx="2267712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Ellipse 8"/>
          <p:cNvSpPr/>
          <p:nvPr/>
        </p:nvSpPr>
        <p:spPr>
          <a:xfrm>
            <a:off x="804672" y="1216152"/>
            <a:ext cx="365760" cy="365760"/>
          </a:xfrm>
          <a:prstGeom prst="ellipse">
            <a:avLst/>
          </a:prstGeom>
          <a:solidFill>
            <a:srgbClr val="009DDA">
              <a:alpha val="10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 9"/>
          <p:cNvSpPr txBox="1"/>
          <p:nvPr/>
        </p:nvSpPr>
        <p:spPr>
          <a:xfrm>
            <a:off x="923544" y="1289304"/>
            <a:ext cx="14630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298448" y="1216152"/>
            <a:ext cx="13258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无单外运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1298448" y="1527048"/>
            <a:ext cx="1298448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有称重或出场，但无有效订单、运单或核销</a:t>
            </a:r>
          </a:p>
        </p:txBody>
      </p:sp>
      <p:sp>
        <p:nvSpPr>
          <p:cNvPr id="12" name="Shape 12"/>
          <p:cNvSpPr/>
          <p:nvPr/>
        </p:nvSpPr>
        <p:spPr>
          <a:xfrm>
            <a:off x="3218688" y="1033272"/>
            <a:ext cx="2267712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3" name="Ellipse 13"/>
          <p:cNvSpPr/>
          <p:nvPr/>
        </p:nvSpPr>
        <p:spPr>
          <a:xfrm>
            <a:off x="3383280" y="1216152"/>
            <a:ext cx="365760" cy="365760"/>
          </a:xfrm>
          <a:prstGeom prst="ellipse">
            <a:avLst/>
          </a:prstGeom>
          <a:solidFill>
            <a:srgbClr val="4EA22E">
              <a:alpha val="10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Text 14"/>
          <p:cNvSpPr txBox="1"/>
          <p:nvPr/>
        </p:nvSpPr>
        <p:spPr>
          <a:xfrm>
            <a:off x="3502152" y="1289304"/>
            <a:ext cx="14630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877056" y="1216152"/>
            <a:ext cx="13258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称重异常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877056" y="1527048"/>
            <a:ext cx="1298448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重复过磅、异常皮重、未完全上磅</a:t>
            </a:r>
          </a:p>
        </p:txBody>
      </p:sp>
      <p:sp>
        <p:nvSpPr>
          <p:cNvPr id="17" name="Shape 17"/>
          <p:cNvSpPr/>
          <p:nvPr/>
        </p:nvSpPr>
        <p:spPr>
          <a:xfrm>
            <a:off x="5797296" y="1033272"/>
            <a:ext cx="2267712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Ellipse 18"/>
          <p:cNvSpPr/>
          <p:nvPr/>
        </p:nvSpPr>
        <p:spPr>
          <a:xfrm>
            <a:off x="5961888" y="1216152"/>
            <a:ext cx="365760" cy="365760"/>
          </a:xfrm>
          <a:prstGeom prst="ellipse">
            <a:avLst/>
          </a:prstGeom>
          <a:solidFill>
            <a:srgbClr val="009DDA">
              <a:alpha val="10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Text 19"/>
          <p:cNvSpPr txBox="1"/>
          <p:nvPr/>
        </p:nvSpPr>
        <p:spPr>
          <a:xfrm>
            <a:off x="6080760" y="1289304"/>
            <a:ext cx="14630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455664" y="1216152"/>
            <a:ext cx="13258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身份不一致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455664" y="1527048"/>
            <a:ext cx="1298448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车牌、RFID、车辆档案和运单不一致</a:t>
            </a:r>
          </a:p>
        </p:txBody>
      </p:sp>
      <p:sp>
        <p:nvSpPr>
          <p:cNvPr id="22" name="Shape 22"/>
          <p:cNvSpPr/>
          <p:nvPr/>
        </p:nvSpPr>
        <p:spPr>
          <a:xfrm>
            <a:off x="640080" y="2450592"/>
            <a:ext cx="2267712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Ellipse 23"/>
          <p:cNvSpPr/>
          <p:nvPr/>
        </p:nvSpPr>
        <p:spPr>
          <a:xfrm>
            <a:off x="804672" y="2633472"/>
            <a:ext cx="365760" cy="365760"/>
          </a:xfrm>
          <a:prstGeom prst="ellipse">
            <a:avLst/>
          </a:prstGeom>
          <a:solidFill>
            <a:srgbClr val="4EA22E">
              <a:alpha val="10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Text 24"/>
          <p:cNvSpPr txBox="1"/>
          <p:nvPr/>
        </p:nvSpPr>
        <p:spPr>
          <a:xfrm>
            <a:off x="923544" y="2706624"/>
            <a:ext cx="14630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1298448" y="2633472"/>
            <a:ext cx="13258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路线异常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1298448" y="2944368"/>
            <a:ext cx="1298448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绕行、路线偏离、异常停留或失联</a:t>
            </a:r>
          </a:p>
        </p:txBody>
      </p:sp>
      <p:sp>
        <p:nvSpPr>
          <p:cNvPr id="27" name="Shape 27"/>
          <p:cNvSpPr/>
          <p:nvPr/>
        </p:nvSpPr>
        <p:spPr>
          <a:xfrm>
            <a:off x="3218688" y="2450592"/>
            <a:ext cx="2267712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8" name="Ellipse 28"/>
          <p:cNvSpPr/>
          <p:nvPr/>
        </p:nvSpPr>
        <p:spPr>
          <a:xfrm>
            <a:off x="3383280" y="2633472"/>
            <a:ext cx="365760" cy="365760"/>
          </a:xfrm>
          <a:prstGeom prst="ellipse">
            <a:avLst/>
          </a:prstGeom>
          <a:solidFill>
            <a:srgbClr val="009DDA">
              <a:alpha val="10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Text 29"/>
          <p:cNvSpPr txBox="1"/>
          <p:nvPr/>
        </p:nvSpPr>
        <p:spPr>
          <a:xfrm>
            <a:off x="3502152" y="2706624"/>
            <a:ext cx="14630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3877056" y="2633472"/>
            <a:ext cx="13258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产销存失衡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3877056" y="2944368"/>
            <a:ext cx="1298448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申报、外运、库存、洗选和结算偏差</a:t>
            </a:r>
          </a:p>
        </p:txBody>
      </p:sp>
      <p:sp>
        <p:nvSpPr>
          <p:cNvPr id="32" name="Shape 32"/>
          <p:cNvSpPr/>
          <p:nvPr/>
        </p:nvSpPr>
        <p:spPr>
          <a:xfrm>
            <a:off x="5797296" y="2450592"/>
            <a:ext cx="2267712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3" name="Ellipse 33"/>
          <p:cNvSpPr/>
          <p:nvPr/>
        </p:nvSpPr>
        <p:spPr>
          <a:xfrm>
            <a:off x="5961888" y="2633472"/>
            <a:ext cx="365760" cy="365760"/>
          </a:xfrm>
          <a:prstGeom prst="ellipse">
            <a:avLst/>
          </a:prstGeom>
          <a:solidFill>
            <a:srgbClr val="4EA22E">
              <a:alpha val="10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Text 34"/>
          <p:cNvSpPr txBox="1"/>
          <p:nvPr/>
        </p:nvSpPr>
        <p:spPr>
          <a:xfrm>
            <a:off x="6080760" y="2706624"/>
            <a:ext cx="14630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  <p:sp>
        <p:nvSpPr>
          <p:cNvPr id="35" name="Text 35"/>
          <p:cNvSpPr txBox="1"/>
          <p:nvPr/>
        </p:nvSpPr>
        <p:spPr>
          <a:xfrm>
            <a:off x="6455664" y="2633472"/>
            <a:ext cx="13258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新能源偏差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6455664" y="2944368"/>
            <a:ext cx="1298448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SCADA、关口表、调度和结算偏差</a:t>
            </a:r>
          </a:p>
        </p:txBody>
      </p:sp>
      <p:sp>
        <p:nvSpPr>
          <p:cNvPr id="37" name="Shape 37"/>
          <p:cNvSpPr/>
          <p:nvPr/>
        </p:nvSpPr>
        <p:spPr>
          <a:xfrm>
            <a:off x="731520" y="4005072"/>
            <a:ext cx="731520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8" name="Shape 38"/>
          <p:cNvSpPr/>
          <p:nvPr/>
        </p:nvSpPr>
        <p:spPr>
          <a:xfrm>
            <a:off x="731520" y="4005072"/>
            <a:ext cx="64008" cy="640080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Text 39"/>
          <p:cNvSpPr txBox="1"/>
          <p:nvPr/>
        </p:nvSpPr>
        <p:spPr>
          <a:xfrm>
            <a:off x="896112" y="4078224"/>
            <a:ext cx="702259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0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研判原则</a:t>
            </a:r>
          </a:p>
        </p:txBody>
      </p:sp>
      <p:sp>
        <p:nvSpPr>
          <p:cNvPr id="40" name="Text 40"/>
          <p:cNvSpPr txBox="1"/>
          <p:nvPr/>
        </p:nvSpPr>
        <p:spPr>
          <a:xfrm>
            <a:off x="896112" y="4288536"/>
            <a:ext cx="7022592" cy="2834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19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AI预警只作为核查线索；平台展示触发原因、原始数据和设备状态，由监管人员依法复核定性。</a:t>
            </a:r>
          </a:p>
        </p:txBody>
      </p:sp>
      <p:sp>
        <p:nvSpPr>
          <p:cNvPr id="41" name="Shape 41"/>
          <p:cNvSpPr/>
          <p:nvPr/>
        </p:nvSpPr>
        <p:spPr>
          <a:xfrm>
            <a:off x="320040" y="4727448"/>
            <a:ext cx="8183880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Text 42"/>
          <p:cNvSpPr txBox="1"/>
          <p:nvPr/>
        </p:nvSpPr>
        <p:spPr>
          <a:xfrm>
            <a:off x="347472" y="4754880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能源生产与流通数字监管平台 | 广州通微智慧科技有限公司</a:t>
            </a:r>
          </a:p>
        </p:txBody>
      </p:sp>
      <p:sp>
        <p:nvSpPr>
          <p:cNvPr id="43" name="Text 43"/>
          <p:cNvSpPr txBox="1"/>
          <p:nvPr/>
        </p:nvSpPr>
        <p:spPr>
          <a:xfrm>
            <a:off x="8028432" y="4727448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>
              <a:spcAft>
                <a:spcPts val="300"/>
              </a:spcAft>
            </a:pPr>
            <a:r>
              <a:rPr sz="10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hape 2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Text 4"/>
          <p:cNvSpPr txBox="1"/>
          <p:nvPr/>
        </p:nvSpPr>
        <p:spPr>
          <a:xfrm>
            <a:off x="411480" y="228600"/>
            <a:ext cx="51206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2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从异常发现到处置销号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20624" y="548640"/>
            <a:ext cx="53035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AI负责筛查和排序，监管人员负责复核和依法处置</a:t>
            </a:r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  <p:sp>
        <p:nvSpPr>
          <p:cNvPr id="7" name="Ellipse 7"/>
          <p:cNvSpPr/>
          <p:nvPr/>
        </p:nvSpPr>
        <p:spPr>
          <a:xfrm>
            <a:off x="859536" y="1280160"/>
            <a:ext cx="530352" cy="530352"/>
          </a:xfrm>
          <a:prstGeom prst="ellipse">
            <a:avLst/>
          </a:prstGeom>
          <a:solidFill>
            <a:srgbClr val="009DDA">
              <a:alpha val="10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Text 8"/>
          <p:cNvSpPr txBox="1"/>
          <p:nvPr/>
        </p:nvSpPr>
        <p:spPr>
          <a:xfrm>
            <a:off x="950976" y="1435608"/>
            <a:ext cx="32918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94360" y="1975104"/>
            <a:ext cx="107899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感知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85216" y="2331720"/>
            <a:ext cx="114300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计量、车辆、视频、库存和运行数据接入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1499616" y="1545336"/>
            <a:ext cx="484632" cy="0"/>
          </a:xfrm>
          <a:prstGeom prst="straightConnector1">
            <a:avLst/>
          </a:prstGeom>
          <a:ln w="19050">
            <a:solidFill>
              <a:srgbClr val="009DDA"/>
            </a:solidFill>
            <a:tailEnd type="none"/>
          </a:ln>
        </p:spPr>
      </p:cxnSp>
      <p:sp>
        <p:nvSpPr>
          <p:cNvPr id="12" name="Ellipse 12"/>
          <p:cNvSpPr/>
          <p:nvPr/>
        </p:nvSpPr>
        <p:spPr>
          <a:xfrm>
            <a:off x="2459736" y="1280160"/>
            <a:ext cx="530352" cy="530352"/>
          </a:xfrm>
          <a:prstGeom prst="ellipse">
            <a:avLst/>
          </a:prstGeom>
          <a:solidFill>
            <a:srgbClr val="4EA22E">
              <a:alpha val="10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Text 13"/>
          <p:cNvSpPr txBox="1"/>
          <p:nvPr/>
        </p:nvSpPr>
        <p:spPr>
          <a:xfrm>
            <a:off x="2551176" y="1435608"/>
            <a:ext cx="32918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2194560" y="1975104"/>
            <a:ext cx="107899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核验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2185416" y="2331720"/>
            <a:ext cx="114300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申报、计量和跨系统数据相互印证</a:t>
            </a:r>
          </a:p>
        </p:txBody>
      </p:sp>
      <p:cxnSp>
        <p:nvCxnSpPr>
          <p:cNvPr id="16" name="Connector 16"/>
          <p:cNvCxnSpPr/>
          <p:nvPr/>
        </p:nvCxnSpPr>
        <p:spPr>
          <a:xfrm>
            <a:off x="3099816" y="1545336"/>
            <a:ext cx="484632" cy="0"/>
          </a:xfrm>
          <a:prstGeom prst="straightConnector1">
            <a:avLst/>
          </a:prstGeom>
          <a:ln w="19050">
            <a:solidFill>
              <a:srgbClr val="009DDA"/>
            </a:solidFill>
            <a:tailEnd type="none"/>
          </a:ln>
        </p:spPr>
      </p:cxnSp>
      <p:sp>
        <p:nvSpPr>
          <p:cNvPr id="17" name="Ellipse 17"/>
          <p:cNvSpPr/>
          <p:nvPr/>
        </p:nvSpPr>
        <p:spPr>
          <a:xfrm>
            <a:off x="4059936" y="1280160"/>
            <a:ext cx="530352" cy="530352"/>
          </a:xfrm>
          <a:prstGeom prst="ellipse">
            <a:avLst/>
          </a:prstGeom>
          <a:solidFill>
            <a:srgbClr val="009DDA">
              <a:alpha val="10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Text 18"/>
          <p:cNvSpPr txBox="1"/>
          <p:nvPr/>
        </p:nvSpPr>
        <p:spPr>
          <a:xfrm>
            <a:off x="4151376" y="1435608"/>
            <a:ext cx="32918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3794760" y="1975104"/>
            <a:ext cx="107899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研判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3785616" y="2331720"/>
            <a:ext cx="114300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规则与AI识别并解释异常</a:t>
            </a:r>
          </a:p>
        </p:txBody>
      </p:sp>
      <p:cxnSp>
        <p:nvCxnSpPr>
          <p:cNvPr id="21" name="Connector 21"/>
          <p:cNvCxnSpPr/>
          <p:nvPr/>
        </p:nvCxnSpPr>
        <p:spPr>
          <a:xfrm>
            <a:off x="4700016" y="1545336"/>
            <a:ext cx="484632" cy="0"/>
          </a:xfrm>
          <a:prstGeom prst="straightConnector1">
            <a:avLst/>
          </a:prstGeom>
          <a:ln w="19050">
            <a:solidFill>
              <a:srgbClr val="009DDA"/>
            </a:solidFill>
            <a:tailEnd type="none"/>
          </a:ln>
        </p:spPr>
      </p:cxnSp>
      <p:sp>
        <p:nvSpPr>
          <p:cNvPr id="22" name="Ellipse 22"/>
          <p:cNvSpPr/>
          <p:nvPr/>
        </p:nvSpPr>
        <p:spPr>
          <a:xfrm>
            <a:off x="5660136" y="1280160"/>
            <a:ext cx="530352" cy="530352"/>
          </a:xfrm>
          <a:prstGeom prst="ellipse">
            <a:avLst/>
          </a:prstGeom>
          <a:solidFill>
            <a:srgbClr val="4EA22E">
              <a:alpha val="10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ext 23"/>
          <p:cNvSpPr txBox="1"/>
          <p:nvPr/>
        </p:nvSpPr>
        <p:spPr>
          <a:xfrm>
            <a:off x="5751576" y="1435608"/>
            <a:ext cx="32918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5394960" y="1975104"/>
            <a:ext cx="107899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处置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5385816" y="2331720"/>
            <a:ext cx="114300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人工初核、企业说明和部门协同</a:t>
            </a:r>
          </a:p>
        </p:txBody>
      </p:sp>
      <p:cxnSp>
        <p:nvCxnSpPr>
          <p:cNvPr id="26" name="Connector 26"/>
          <p:cNvCxnSpPr/>
          <p:nvPr/>
        </p:nvCxnSpPr>
        <p:spPr>
          <a:xfrm>
            <a:off x="6300216" y="1545336"/>
            <a:ext cx="484632" cy="0"/>
          </a:xfrm>
          <a:prstGeom prst="straightConnector1">
            <a:avLst/>
          </a:prstGeom>
          <a:ln w="19050">
            <a:solidFill>
              <a:srgbClr val="009DDA"/>
            </a:solidFill>
            <a:tailEnd type="none"/>
          </a:ln>
        </p:spPr>
      </p:cxnSp>
      <p:sp>
        <p:nvSpPr>
          <p:cNvPr id="27" name="Ellipse 27"/>
          <p:cNvSpPr/>
          <p:nvPr/>
        </p:nvSpPr>
        <p:spPr>
          <a:xfrm>
            <a:off x="7260336" y="1280160"/>
            <a:ext cx="530352" cy="530352"/>
          </a:xfrm>
          <a:prstGeom prst="ellipse">
            <a:avLst/>
          </a:prstGeom>
          <a:solidFill>
            <a:srgbClr val="009DDA">
              <a:alpha val="10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Text 28"/>
          <p:cNvSpPr txBox="1"/>
          <p:nvPr/>
        </p:nvSpPr>
        <p:spPr>
          <a:xfrm>
            <a:off x="7351776" y="1435608"/>
            <a:ext cx="32918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6995160" y="1975104"/>
            <a:ext cx="107899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复盘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6986016" y="2331720"/>
            <a:ext cx="114300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整改销号、评估复盘和规则优化</a:t>
            </a:r>
          </a:p>
        </p:txBody>
      </p:sp>
      <p:sp>
        <p:nvSpPr>
          <p:cNvPr id="31" name="Shape 31"/>
          <p:cNvSpPr/>
          <p:nvPr/>
        </p:nvSpPr>
        <p:spPr>
          <a:xfrm>
            <a:off x="749808" y="3383280"/>
            <a:ext cx="342900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2" name="Shape 32"/>
          <p:cNvSpPr/>
          <p:nvPr/>
        </p:nvSpPr>
        <p:spPr>
          <a:xfrm>
            <a:off x="749808" y="3383280"/>
            <a:ext cx="64008" cy="777240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Text 33"/>
          <p:cNvSpPr txBox="1"/>
          <p:nvPr/>
        </p:nvSpPr>
        <p:spPr>
          <a:xfrm>
            <a:off x="914400" y="3456432"/>
            <a:ext cx="313639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0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技术原则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914400" y="3666744"/>
            <a:ext cx="3136392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规则优先、模型增强、来源可查、结果可解释、版本可追溯。</a:t>
            </a:r>
          </a:p>
        </p:txBody>
      </p:sp>
      <p:sp>
        <p:nvSpPr>
          <p:cNvPr id="35" name="Shape 35"/>
          <p:cNvSpPr/>
          <p:nvPr/>
        </p:nvSpPr>
        <p:spPr>
          <a:xfrm>
            <a:off x="4462272" y="3383280"/>
            <a:ext cx="342900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6" name="Shape 36"/>
          <p:cNvSpPr/>
          <p:nvPr/>
        </p:nvSpPr>
        <p:spPr>
          <a:xfrm>
            <a:off x="4462272" y="3383280"/>
            <a:ext cx="64008" cy="777240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Text 37"/>
          <p:cNvSpPr txBox="1"/>
          <p:nvPr/>
        </p:nvSpPr>
        <p:spPr>
          <a:xfrm>
            <a:off x="4626864" y="3456432"/>
            <a:ext cx="313639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0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监管边界</a:t>
            </a:r>
          </a:p>
        </p:txBody>
      </p:sp>
      <p:sp>
        <p:nvSpPr>
          <p:cNvPr id="38" name="Text 38"/>
          <p:cNvSpPr txBox="1"/>
          <p:nvPr/>
        </p:nvSpPr>
        <p:spPr>
          <a:xfrm>
            <a:off x="4626864" y="3666744"/>
            <a:ext cx="3136392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只读接入、最小必要采集、AI不直接执法、跨部门依法移交。</a:t>
            </a:r>
          </a:p>
        </p:txBody>
      </p:sp>
      <p:sp>
        <p:nvSpPr>
          <p:cNvPr id="39" name="Shape 39"/>
          <p:cNvSpPr/>
          <p:nvPr/>
        </p:nvSpPr>
        <p:spPr>
          <a:xfrm>
            <a:off x="320040" y="4727448"/>
            <a:ext cx="8183880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ext 40"/>
          <p:cNvSpPr txBox="1"/>
          <p:nvPr/>
        </p:nvSpPr>
        <p:spPr>
          <a:xfrm>
            <a:off x="347472" y="4754880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能源生产与流通数字监管平台 | 广州通微智慧科技有限公司</a:t>
            </a:r>
          </a:p>
        </p:txBody>
      </p:sp>
      <p:sp>
        <p:nvSpPr>
          <p:cNvPr id="41" name="Text 41"/>
          <p:cNvSpPr txBox="1"/>
          <p:nvPr/>
        </p:nvSpPr>
        <p:spPr>
          <a:xfrm>
            <a:off x="8028432" y="4727448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>
              <a:spcAft>
                <a:spcPts val="300"/>
              </a:spcAft>
            </a:pPr>
            <a:r>
              <a:rPr sz="10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12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Ellipse 2"/>
          <p:cNvSpPr/>
          <p:nvPr/>
        </p:nvSpPr>
        <p:spPr>
          <a:xfrm>
            <a:off x="-731520" y="-914400"/>
            <a:ext cx="3291840" cy="3291840"/>
          </a:xfrm>
          <a:prstGeom prst="ellipse">
            <a:avLst/>
          </a:prstGeom>
          <a:solidFill>
            <a:srgbClr val="009DDA">
              <a:alpha val="1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lipse 3"/>
          <p:cNvSpPr/>
          <p:nvPr/>
        </p:nvSpPr>
        <p:spPr>
          <a:xfrm>
            <a:off x="6492240" y="-502920"/>
            <a:ext cx="2926080" cy="2926080"/>
          </a:xfrm>
          <a:prstGeom prst="ellipse">
            <a:avLst/>
          </a:prstGeom>
          <a:solidFill>
            <a:srgbClr val="4EA22E">
              <a:alpha val="17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lipse 4"/>
          <p:cNvSpPr/>
          <p:nvPr/>
        </p:nvSpPr>
        <p:spPr>
          <a:xfrm>
            <a:off x="5212080" y="3154680"/>
            <a:ext cx="4023360" cy="2468880"/>
          </a:xfrm>
          <a:prstGeom prst="ellipse">
            <a:avLst/>
          </a:prstGeom>
          <a:solidFill>
            <a:srgbClr val="009DDA">
              <a:alpha val="9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Shape 5"/>
          <p:cNvSpPr/>
          <p:nvPr/>
        </p:nvSpPr>
        <p:spPr>
          <a:xfrm>
            <a:off x="6903720" y="219456"/>
            <a:ext cx="1664208" cy="7132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304" y="301752"/>
            <a:ext cx="1444752" cy="621792"/>
          </a:xfrm>
          <a:prstGeom prst="rect">
            <a:avLst/>
          </a:prstGeom>
        </p:spPr>
      </p:pic>
      <p:sp>
        <p:nvSpPr>
          <p:cNvPr id="7" name="Text 7"/>
          <p:cNvSpPr txBox="1"/>
          <p:nvPr/>
        </p:nvSpPr>
        <p:spPr>
          <a:xfrm>
            <a:off x="658368" y="1078992"/>
            <a:ext cx="1188720" cy="310896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 wrap="square" lIns="45720" tIns="45720" rIns="45720" bIns="4572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 平台与价值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621792" y="1591056"/>
            <a:ext cx="6766560" cy="7498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3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监管能力与合作价值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640080" y="2359152"/>
            <a:ext cx="640080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600">
                <a:solidFill>
                  <a:srgbClr val="D6EBFF"/>
                </a:solidFill>
                <a:latin typeface="Microsoft YaHei"/>
                <a:ea typeface="Microsoft YaHei"/>
                <a:cs typeface="Microsoft YaHei"/>
              </a:rPr>
              <a:t>综合驾驶舱、专题核验、预警处置和移动协同共同支撑日常监管</a:t>
            </a:r>
          </a:p>
        </p:txBody>
      </p:sp>
      <p:sp>
        <p:nvSpPr>
          <p:cNvPr id="10" name="Shape 10"/>
          <p:cNvSpPr/>
          <p:nvPr/>
        </p:nvSpPr>
        <p:spPr>
          <a:xfrm>
            <a:off x="658368" y="3063240"/>
            <a:ext cx="1508760" cy="3657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Text 11"/>
          <p:cNvSpPr txBox="1"/>
          <p:nvPr/>
        </p:nvSpPr>
        <p:spPr>
          <a:xfrm>
            <a:off x="658368" y="4133088"/>
            <a:ext cx="5120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>
                <a:solidFill>
                  <a:srgbClr val="D6EBFF"/>
                </a:solidFill>
                <a:latin typeface="Microsoft YaHei"/>
                <a:ea typeface="Microsoft YaHei"/>
                <a:cs typeface="Microsoft YaHei"/>
              </a:rPr>
              <a:t>广州通微智慧科技有限公司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hape 2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Text 4"/>
          <p:cNvSpPr txBox="1"/>
          <p:nvPr/>
        </p:nvSpPr>
        <p:spPr>
          <a:xfrm>
            <a:off x="411480" y="228600"/>
            <a:ext cx="51206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2200" b="1" dirty="0" err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主管部门监管能力</a:t>
            </a:r>
            <a:endParaRPr sz="2200" b="1" dirty="0">
              <a:solidFill>
                <a:srgbClr val="003C7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Text 5"/>
          <p:cNvSpPr txBox="1"/>
          <p:nvPr/>
        </p:nvSpPr>
        <p:spPr>
          <a:xfrm>
            <a:off x="420624" y="548640"/>
            <a:ext cx="53035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 dirty="0" err="1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看全局、抓重点、促闭环，为行业统计、风险监管和协同处置提供支撑</a:t>
            </a:r>
            <a:endParaRPr sz="900" dirty="0">
              <a:solidFill>
                <a:srgbClr val="5B6F82"/>
              </a:solidFill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40080" y="1005840"/>
            <a:ext cx="2331720" cy="2971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Shape 8"/>
          <p:cNvSpPr/>
          <p:nvPr/>
        </p:nvSpPr>
        <p:spPr>
          <a:xfrm>
            <a:off x="640080" y="1005840"/>
            <a:ext cx="2331720" cy="91440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 9"/>
          <p:cNvSpPr txBox="1"/>
          <p:nvPr/>
        </p:nvSpPr>
        <p:spPr>
          <a:xfrm>
            <a:off x="841248" y="1243584"/>
            <a:ext cx="15087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5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综合驾驶舱</a:t>
            </a:r>
          </a:p>
        </p:txBody>
      </p:sp>
      <p:sp>
        <p:nvSpPr>
          <p:cNvPr id="10" name="Shape 10"/>
          <p:cNvSpPr/>
          <p:nvPr/>
        </p:nvSpPr>
        <p:spPr>
          <a:xfrm>
            <a:off x="859536" y="1709928"/>
            <a:ext cx="146304" cy="146304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Text 11"/>
          <p:cNvSpPr txBox="1"/>
          <p:nvPr/>
        </p:nvSpPr>
        <p:spPr>
          <a:xfrm>
            <a:off x="1097280" y="1627632"/>
            <a:ext cx="1627632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4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辖区企业与场站一图总览</a:t>
            </a:r>
          </a:p>
        </p:txBody>
      </p:sp>
      <p:sp>
        <p:nvSpPr>
          <p:cNvPr id="12" name="Shape 12"/>
          <p:cNvSpPr/>
          <p:nvPr/>
        </p:nvSpPr>
        <p:spPr>
          <a:xfrm>
            <a:off x="859536" y="2157984"/>
            <a:ext cx="146304" cy="146304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Text 13"/>
          <p:cNvSpPr txBox="1"/>
          <p:nvPr/>
        </p:nvSpPr>
        <p:spPr>
          <a:xfrm>
            <a:off x="1097280" y="2075688"/>
            <a:ext cx="1627632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4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产量、外运量和新能源出力</a:t>
            </a:r>
          </a:p>
        </p:txBody>
      </p:sp>
      <p:sp>
        <p:nvSpPr>
          <p:cNvPr id="14" name="Shape 14"/>
          <p:cNvSpPr/>
          <p:nvPr/>
        </p:nvSpPr>
        <p:spPr>
          <a:xfrm>
            <a:off x="859536" y="2606040"/>
            <a:ext cx="146304" cy="146304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Text 15"/>
          <p:cNvSpPr txBox="1"/>
          <p:nvPr/>
        </p:nvSpPr>
        <p:spPr>
          <a:xfrm>
            <a:off x="1097280" y="2523744"/>
            <a:ext cx="1627632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4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风险分布与数据质量状态</a:t>
            </a:r>
          </a:p>
        </p:txBody>
      </p:sp>
      <p:sp>
        <p:nvSpPr>
          <p:cNvPr id="16" name="Shape 16"/>
          <p:cNvSpPr/>
          <p:nvPr/>
        </p:nvSpPr>
        <p:spPr>
          <a:xfrm>
            <a:off x="841248" y="3310128"/>
            <a:ext cx="969264" cy="310896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Text 17"/>
          <p:cNvSpPr txBox="1"/>
          <p:nvPr/>
        </p:nvSpPr>
        <p:spPr>
          <a:xfrm>
            <a:off x="950976" y="3364992"/>
            <a:ext cx="713232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看全局</a:t>
            </a:r>
          </a:p>
        </p:txBody>
      </p:sp>
      <p:sp>
        <p:nvSpPr>
          <p:cNvPr id="18" name="Shape 18"/>
          <p:cNvSpPr/>
          <p:nvPr/>
        </p:nvSpPr>
        <p:spPr>
          <a:xfrm>
            <a:off x="3291840" y="1005840"/>
            <a:ext cx="2331720" cy="2971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9" name="Shape 19"/>
          <p:cNvSpPr/>
          <p:nvPr/>
        </p:nvSpPr>
        <p:spPr>
          <a:xfrm>
            <a:off x="3291840" y="1005840"/>
            <a:ext cx="2331720" cy="91440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Text 20"/>
          <p:cNvSpPr txBox="1"/>
          <p:nvPr/>
        </p:nvSpPr>
        <p:spPr>
          <a:xfrm>
            <a:off x="3493008" y="1243584"/>
            <a:ext cx="15087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5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专题核验中心</a:t>
            </a:r>
          </a:p>
        </p:txBody>
      </p:sp>
      <p:sp>
        <p:nvSpPr>
          <p:cNvPr id="21" name="Shape 21"/>
          <p:cNvSpPr/>
          <p:nvPr/>
        </p:nvSpPr>
        <p:spPr>
          <a:xfrm>
            <a:off x="3511296" y="1709928"/>
            <a:ext cx="146304" cy="146304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Text 22"/>
          <p:cNvSpPr txBox="1"/>
          <p:nvPr/>
        </p:nvSpPr>
        <p:spPr>
          <a:xfrm>
            <a:off x="3749040" y="1627632"/>
            <a:ext cx="1627632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4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煤矿产销存与物料平衡</a:t>
            </a:r>
          </a:p>
        </p:txBody>
      </p:sp>
      <p:sp>
        <p:nvSpPr>
          <p:cNvPr id="23" name="Shape 23"/>
          <p:cNvSpPr/>
          <p:nvPr/>
        </p:nvSpPr>
        <p:spPr>
          <a:xfrm>
            <a:off x="3511296" y="2157984"/>
            <a:ext cx="146304" cy="146304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Text 24"/>
          <p:cNvSpPr txBox="1"/>
          <p:nvPr/>
        </p:nvSpPr>
        <p:spPr>
          <a:xfrm>
            <a:off x="3749040" y="2075688"/>
            <a:ext cx="1627632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4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车辆流向与一车一链</a:t>
            </a:r>
          </a:p>
        </p:txBody>
      </p:sp>
      <p:sp>
        <p:nvSpPr>
          <p:cNvPr id="25" name="Shape 25"/>
          <p:cNvSpPr/>
          <p:nvPr/>
        </p:nvSpPr>
        <p:spPr>
          <a:xfrm>
            <a:off x="3511296" y="2606040"/>
            <a:ext cx="146304" cy="146304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Text 26"/>
          <p:cNvSpPr txBox="1"/>
          <p:nvPr/>
        </p:nvSpPr>
        <p:spPr>
          <a:xfrm>
            <a:off x="3749040" y="2523744"/>
            <a:ext cx="1627632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4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新能源生产、计量、结算三账</a:t>
            </a:r>
          </a:p>
        </p:txBody>
      </p:sp>
      <p:sp>
        <p:nvSpPr>
          <p:cNvPr id="27" name="Shape 27"/>
          <p:cNvSpPr/>
          <p:nvPr/>
        </p:nvSpPr>
        <p:spPr>
          <a:xfrm>
            <a:off x="3493008" y="3310128"/>
            <a:ext cx="969264" cy="310896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Text 28"/>
          <p:cNvSpPr txBox="1"/>
          <p:nvPr/>
        </p:nvSpPr>
        <p:spPr>
          <a:xfrm>
            <a:off x="3602736" y="3364992"/>
            <a:ext cx="713232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抓重点</a:t>
            </a:r>
          </a:p>
        </p:txBody>
      </p:sp>
      <p:sp>
        <p:nvSpPr>
          <p:cNvPr id="29" name="Shape 29"/>
          <p:cNvSpPr/>
          <p:nvPr/>
        </p:nvSpPr>
        <p:spPr>
          <a:xfrm>
            <a:off x="5943600" y="1005840"/>
            <a:ext cx="2331720" cy="2971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0" name="Shape 30"/>
          <p:cNvSpPr/>
          <p:nvPr/>
        </p:nvSpPr>
        <p:spPr>
          <a:xfrm>
            <a:off x="5943600" y="1005840"/>
            <a:ext cx="2331720" cy="91440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Text 31"/>
          <p:cNvSpPr txBox="1"/>
          <p:nvPr/>
        </p:nvSpPr>
        <p:spPr>
          <a:xfrm>
            <a:off x="6144768" y="1243584"/>
            <a:ext cx="15087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5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预警与移动监管</a:t>
            </a:r>
          </a:p>
        </p:txBody>
      </p:sp>
      <p:sp>
        <p:nvSpPr>
          <p:cNvPr id="32" name="Shape 32"/>
          <p:cNvSpPr/>
          <p:nvPr/>
        </p:nvSpPr>
        <p:spPr>
          <a:xfrm>
            <a:off x="6163056" y="1709928"/>
            <a:ext cx="146304" cy="146304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Text 33"/>
          <p:cNvSpPr txBox="1"/>
          <p:nvPr/>
        </p:nvSpPr>
        <p:spPr>
          <a:xfrm>
            <a:off x="6400800" y="1627632"/>
            <a:ext cx="1627632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4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预警分级、责任到人和督办</a:t>
            </a:r>
          </a:p>
        </p:txBody>
      </p:sp>
      <p:sp>
        <p:nvSpPr>
          <p:cNvPr id="34" name="Shape 34"/>
          <p:cNvSpPr/>
          <p:nvPr/>
        </p:nvSpPr>
        <p:spPr>
          <a:xfrm>
            <a:off x="6163056" y="2157984"/>
            <a:ext cx="146304" cy="146304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Text 35"/>
          <p:cNvSpPr txBox="1"/>
          <p:nvPr/>
        </p:nvSpPr>
        <p:spPr>
          <a:xfrm>
            <a:off x="6400800" y="2075688"/>
            <a:ext cx="1627632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4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现场核查、拍照取证和补证</a:t>
            </a:r>
          </a:p>
        </p:txBody>
      </p:sp>
      <p:sp>
        <p:nvSpPr>
          <p:cNvPr id="36" name="Shape 36"/>
          <p:cNvSpPr/>
          <p:nvPr/>
        </p:nvSpPr>
        <p:spPr>
          <a:xfrm>
            <a:off x="6163056" y="2606040"/>
            <a:ext cx="146304" cy="146304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Text 37"/>
          <p:cNvSpPr txBox="1"/>
          <p:nvPr/>
        </p:nvSpPr>
        <p:spPr>
          <a:xfrm>
            <a:off x="6400800" y="2523744"/>
            <a:ext cx="1627632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4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说明、移交、整改销号</a:t>
            </a:r>
          </a:p>
        </p:txBody>
      </p:sp>
      <p:sp>
        <p:nvSpPr>
          <p:cNvPr id="38" name="Shape 38"/>
          <p:cNvSpPr/>
          <p:nvPr/>
        </p:nvSpPr>
        <p:spPr>
          <a:xfrm>
            <a:off x="6144768" y="3310128"/>
            <a:ext cx="969264" cy="310896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Text 39"/>
          <p:cNvSpPr txBox="1"/>
          <p:nvPr/>
        </p:nvSpPr>
        <p:spPr>
          <a:xfrm>
            <a:off x="6254496" y="3364992"/>
            <a:ext cx="713232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闭环处置</a:t>
            </a:r>
          </a:p>
        </p:txBody>
      </p:sp>
      <p:sp>
        <p:nvSpPr>
          <p:cNvPr id="40" name="Text 40"/>
          <p:cNvSpPr txBox="1"/>
          <p:nvPr/>
        </p:nvSpPr>
        <p:spPr>
          <a:xfrm>
            <a:off x="822960" y="4224528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驾驶舱用于掌握全局，专题分析用于发现问题，预警和工单用于推动问题解决。</a:t>
            </a:r>
          </a:p>
        </p:txBody>
      </p:sp>
      <p:sp>
        <p:nvSpPr>
          <p:cNvPr id="41" name="Shape 41"/>
          <p:cNvSpPr/>
          <p:nvPr/>
        </p:nvSpPr>
        <p:spPr>
          <a:xfrm>
            <a:off x="320040" y="4727448"/>
            <a:ext cx="8183880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Text 42"/>
          <p:cNvSpPr txBox="1"/>
          <p:nvPr/>
        </p:nvSpPr>
        <p:spPr>
          <a:xfrm>
            <a:off x="347472" y="4754880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能源生产与流通数字监管平台 | 广州通微智慧科技有限公司</a:t>
            </a:r>
          </a:p>
        </p:txBody>
      </p:sp>
      <p:sp>
        <p:nvSpPr>
          <p:cNvPr id="43" name="Text 43"/>
          <p:cNvSpPr txBox="1"/>
          <p:nvPr/>
        </p:nvSpPr>
        <p:spPr>
          <a:xfrm>
            <a:off x="8028432" y="4727448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>
              <a:spcAft>
                <a:spcPts val="300"/>
              </a:spcAft>
            </a:pPr>
            <a:r>
              <a:rPr sz="10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218407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hape 2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Text 4"/>
          <p:cNvSpPr txBox="1"/>
          <p:nvPr/>
        </p:nvSpPr>
        <p:spPr>
          <a:xfrm>
            <a:off x="411480" y="228600"/>
            <a:ext cx="51206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2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通微AIoT能力与项目定位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20624" y="548640"/>
            <a:ext cx="53035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现场接入、边缘智能、监管平台和应用集成组合交付</a:t>
            </a:r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58368" y="1042416"/>
            <a:ext cx="22402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Shape 8"/>
          <p:cNvSpPr/>
          <p:nvPr/>
        </p:nvSpPr>
        <p:spPr>
          <a:xfrm>
            <a:off x="658368" y="1042416"/>
            <a:ext cx="64008" cy="960120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 9"/>
          <p:cNvSpPr txBox="1"/>
          <p:nvPr/>
        </p:nvSpPr>
        <p:spPr>
          <a:xfrm>
            <a:off x="822960" y="1133856"/>
            <a:ext cx="194767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AIoT监管平台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22960" y="1399032"/>
            <a:ext cx="1947672" cy="5303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统一承载设备、业务、预警、报表、驾驶舱和工单。</a:t>
            </a:r>
          </a:p>
        </p:txBody>
      </p:sp>
      <p:sp>
        <p:nvSpPr>
          <p:cNvPr id="11" name="Shape 11"/>
          <p:cNvSpPr/>
          <p:nvPr/>
        </p:nvSpPr>
        <p:spPr>
          <a:xfrm>
            <a:off x="3236976" y="1042416"/>
            <a:ext cx="22402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Shape 12"/>
          <p:cNvSpPr/>
          <p:nvPr/>
        </p:nvSpPr>
        <p:spPr>
          <a:xfrm>
            <a:off x="3236976" y="1042416"/>
            <a:ext cx="64008" cy="960120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Text 13"/>
          <p:cNvSpPr txBox="1"/>
          <p:nvPr/>
        </p:nvSpPr>
        <p:spPr>
          <a:xfrm>
            <a:off x="3401568" y="1133856"/>
            <a:ext cx="194767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 dirty="0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SG系列AI边缘网关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3401568" y="1399032"/>
            <a:ext cx="1947672" cy="5303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适合边缘计算、本地推理、多协议接入和断网缓存。</a:t>
            </a:r>
          </a:p>
        </p:txBody>
      </p:sp>
      <p:sp>
        <p:nvSpPr>
          <p:cNvPr id="15" name="Shape 15"/>
          <p:cNvSpPr/>
          <p:nvPr/>
        </p:nvSpPr>
        <p:spPr>
          <a:xfrm>
            <a:off x="5815584" y="1042416"/>
            <a:ext cx="22402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Shape 16"/>
          <p:cNvSpPr/>
          <p:nvPr/>
        </p:nvSpPr>
        <p:spPr>
          <a:xfrm>
            <a:off x="5815584" y="1042416"/>
            <a:ext cx="64008" cy="960120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Text 17"/>
          <p:cNvSpPr txBox="1"/>
          <p:nvPr/>
        </p:nvSpPr>
        <p:spPr>
          <a:xfrm>
            <a:off x="5980176" y="1133856"/>
            <a:ext cx="194767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BEC系列工业网关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980176" y="1399032"/>
            <a:ext cx="1947672" cy="5303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适合地磅、表计、控制柜和工业现场稳定接入。</a:t>
            </a:r>
          </a:p>
        </p:txBody>
      </p:sp>
      <p:sp>
        <p:nvSpPr>
          <p:cNvPr id="19" name="Shape 19"/>
          <p:cNvSpPr/>
          <p:nvPr/>
        </p:nvSpPr>
        <p:spPr>
          <a:xfrm>
            <a:off x="658368" y="2414016"/>
            <a:ext cx="22402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658368" y="2414016"/>
            <a:ext cx="64008" cy="960120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Text 21"/>
          <p:cNvSpPr txBox="1"/>
          <p:nvPr/>
        </p:nvSpPr>
        <p:spPr>
          <a:xfrm>
            <a:off x="822960" y="2505456"/>
            <a:ext cx="194767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多源感知接入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822960" y="2770632"/>
            <a:ext cx="1947672" cy="5303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对接计量仪表、视频、车辆终端、SCADA和第三方系统。</a:t>
            </a:r>
          </a:p>
        </p:txBody>
      </p:sp>
      <p:sp>
        <p:nvSpPr>
          <p:cNvPr id="23" name="Shape 23"/>
          <p:cNvSpPr/>
          <p:nvPr/>
        </p:nvSpPr>
        <p:spPr>
          <a:xfrm>
            <a:off x="3236976" y="2414016"/>
            <a:ext cx="22402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4" name="Shape 24"/>
          <p:cNvSpPr/>
          <p:nvPr/>
        </p:nvSpPr>
        <p:spPr>
          <a:xfrm>
            <a:off x="3236976" y="2414016"/>
            <a:ext cx="64008" cy="960120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Text 25"/>
          <p:cNvSpPr txBox="1"/>
          <p:nvPr/>
        </p:nvSpPr>
        <p:spPr>
          <a:xfrm>
            <a:off x="3401568" y="2505456"/>
            <a:ext cx="194767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AI异常研判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3401568" y="2770632"/>
            <a:ext cx="1947672" cy="5303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规则、视频、时序和关系分析协同，输出可解释线索。</a:t>
            </a:r>
          </a:p>
        </p:txBody>
      </p:sp>
      <p:sp>
        <p:nvSpPr>
          <p:cNvPr id="27" name="Shape 27"/>
          <p:cNvSpPr/>
          <p:nvPr/>
        </p:nvSpPr>
        <p:spPr>
          <a:xfrm>
            <a:off x="5815584" y="2414016"/>
            <a:ext cx="22402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>
            <a:off x="5815584" y="2414016"/>
            <a:ext cx="64008" cy="960120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Text 29"/>
          <p:cNvSpPr txBox="1"/>
          <p:nvPr/>
        </p:nvSpPr>
        <p:spPr>
          <a:xfrm>
            <a:off x="5980176" y="2505456"/>
            <a:ext cx="194767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工单与移动监管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5980176" y="2770632"/>
            <a:ext cx="1947672" cy="5303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8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承接预警、核查、补证、移交、整改和销号闭环。</a:t>
            </a:r>
          </a:p>
        </p:txBody>
      </p:sp>
      <p:sp>
        <p:nvSpPr>
          <p:cNvPr id="31" name="Shape 31"/>
          <p:cNvSpPr/>
          <p:nvPr/>
        </p:nvSpPr>
        <p:spPr>
          <a:xfrm>
            <a:off x="320040" y="4727448"/>
            <a:ext cx="8183880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ext 32"/>
          <p:cNvSpPr txBox="1"/>
          <p:nvPr/>
        </p:nvSpPr>
        <p:spPr>
          <a:xfrm>
            <a:off x="347472" y="4754880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能源生产与流通数字监管平台 | 广州通微智慧科技有限公司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8028432" y="4727448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>
              <a:spcAft>
                <a:spcPts val="300"/>
              </a:spcAft>
            </a:pPr>
            <a:r>
              <a:rPr sz="10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hape 2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Text 4"/>
          <p:cNvSpPr txBox="1"/>
          <p:nvPr/>
        </p:nvSpPr>
        <p:spPr>
          <a:xfrm>
            <a:off x="411480" y="228600"/>
            <a:ext cx="51206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2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建议推进路径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20624" y="548640"/>
            <a:ext cx="53035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 dirty="0" err="1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小范围验证、形成统一标准、按风险和基础条件分批复制</a:t>
            </a:r>
            <a:endParaRPr sz="900" dirty="0">
              <a:solidFill>
                <a:srgbClr val="5B6F82"/>
              </a:solidFill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31520" y="1298448"/>
            <a:ext cx="1481328" cy="2057400"/>
          </a:xfrm>
          <a:prstGeom prst="round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Text 8"/>
          <p:cNvSpPr txBox="1"/>
          <p:nvPr/>
        </p:nvSpPr>
        <p:spPr>
          <a:xfrm>
            <a:off x="932688" y="1517904"/>
            <a:ext cx="1060704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阶段一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914400" y="1920240"/>
            <a:ext cx="109728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联合研讨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96112" y="2359152"/>
            <a:ext cx="1115568" cy="5303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明确监管对象、业务口径、部门职责、数据边界和试点目标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2267712" y="2286000"/>
            <a:ext cx="292608" cy="0"/>
          </a:xfrm>
          <a:prstGeom prst="straightConnector1">
            <a:avLst/>
          </a:prstGeom>
          <a:ln w="19050">
            <a:solidFill>
              <a:srgbClr val="009DDA"/>
            </a:solidFill>
            <a:tailEnd type="none"/>
          </a:ln>
        </p:spPr>
      </p:cxnSp>
      <p:sp>
        <p:nvSpPr>
          <p:cNvPr id="12" name="Shape 12"/>
          <p:cNvSpPr/>
          <p:nvPr/>
        </p:nvSpPr>
        <p:spPr>
          <a:xfrm>
            <a:off x="2606040" y="1298448"/>
            <a:ext cx="1481328" cy="2057400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3" name="Text 13"/>
          <p:cNvSpPr txBox="1"/>
          <p:nvPr/>
        </p:nvSpPr>
        <p:spPr>
          <a:xfrm>
            <a:off x="2807208" y="1517904"/>
            <a:ext cx="1060704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4EA22E"/>
                </a:solidFill>
                <a:latin typeface="Microsoft YaHei"/>
                <a:ea typeface="Microsoft YaHei"/>
                <a:cs typeface="Microsoft YaHei"/>
              </a:rPr>
              <a:t>阶段二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2788920" y="1920240"/>
            <a:ext cx="109728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试点诊断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2770632" y="2359152"/>
            <a:ext cx="1115568" cy="5303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选择代表性煤矿、风电场和光伏电站，盘点现场数据基础</a:t>
            </a:r>
          </a:p>
        </p:txBody>
      </p:sp>
      <p:cxnSp>
        <p:nvCxnSpPr>
          <p:cNvPr id="16" name="Connector 16"/>
          <p:cNvCxnSpPr/>
          <p:nvPr/>
        </p:nvCxnSpPr>
        <p:spPr>
          <a:xfrm>
            <a:off x="4142232" y="2286000"/>
            <a:ext cx="292608" cy="0"/>
          </a:xfrm>
          <a:prstGeom prst="straightConnector1">
            <a:avLst/>
          </a:prstGeom>
          <a:ln w="19050">
            <a:solidFill>
              <a:srgbClr val="009DDA"/>
            </a:solidFill>
            <a:tailEnd type="none"/>
          </a:ln>
        </p:spPr>
      </p:cxnSp>
      <p:sp>
        <p:nvSpPr>
          <p:cNvPr id="17" name="Shape 17"/>
          <p:cNvSpPr/>
          <p:nvPr/>
        </p:nvSpPr>
        <p:spPr>
          <a:xfrm>
            <a:off x="4480560" y="1298448"/>
            <a:ext cx="1481328" cy="2057400"/>
          </a:xfrm>
          <a:prstGeom prst="round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Text 18"/>
          <p:cNvSpPr txBox="1"/>
          <p:nvPr/>
        </p:nvSpPr>
        <p:spPr>
          <a:xfrm>
            <a:off x="4681728" y="1517904"/>
            <a:ext cx="1060704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阶段三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4663440" y="1920240"/>
            <a:ext cx="109728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数据验证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4645152" y="2359152"/>
            <a:ext cx="1115568" cy="5303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用脱敏数据验证产销存、称重、车辆和新能源异常规则</a:t>
            </a:r>
          </a:p>
        </p:txBody>
      </p:sp>
      <p:cxnSp>
        <p:nvCxnSpPr>
          <p:cNvPr id="21" name="Connector 21"/>
          <p:cNvCxnSpPr/>
          <p:nvPr/>
        </p:nvCxnSpPr>
        <p:spPr>
          <a:xfrm>
            <a:off x="6016752" y="2286000"/>
            <a:ext cx="292608" cy="0"/>
          </a:xfrm>
          <a:prstGeom prst="straightConnector1">
            <a:avLst/>
          </a:prstGeom>
          <a:ln w="19050">
            <a:solidFill>
              <a:srgbClr val="009DDA"/>
            </a:solidFill>
            <a:tailEnd type="none"/>
          </a:ln>
        </p:spPr>
      </p:cxnSp>
      <p:sp>
        <p:nvSpPr>
          <p:cNvPr id="22" name="Shape 22"/>
          <p:cNvSpPr/>
          <p:nvPr/>
        </p:nvSpPr>
        <p:spPr>
          <a:xfrm>
            <a:off x="6355080" y="1298448"/>
            <a:ext cx="1481328" cy="2057400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Text 23"/>
          <p:cNvSpPr txBox="1"/>
          <p:nvPr/>
        </p:nvSpPr>
        <p:spPr>
          <a:xfrm>
            <a:off x="6556248" y="1517904"/>
            <a:ext cx="1060704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4EA22E"/>
                </a:solidFill>
                <a:latin typeface="Microsoft YaHei"/>
                <a:ea typeface="Microsoft YaHei"/>
                <a:cs typeface="Microsoft YaHei"/>
              </a:rPr>
              <a:t>阶段四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6537960" y="1920240"/>
            <a:ext cx="109728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复制推广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6519672" y="2359152"/>
            <a:ext cx="1115568" cy="5303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形成标准接入、预警规则和单站模板，分批覆盖全辖区</a:t>
            </a:r>
          </a:p>
        </p:txBody>
      </p:sp>
      <p:sp>
        <p:nvSpPr>
          <p:cNvPr id="26" name="Shape 26"/>
          <p:cNvSpPr/>
          <p:nvPr/>
        </p:nvSpPr>
        <p:spPr>
          <a:xfrm>
            <a:off x="841248" y="3950208"/>
            <a:ext cx="726948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841248" y="3950208"/>
            <a:ext cx="64008" cy="658368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Text 28"/>
          <p:cNvSpPr txBox="1"/>
          <p:nvPr/>
        </p:nvSpPr>
        <p:spPr>
          <a:xfrm>
            <a:off x="1005840" y="4023360"/>
            <a:ext cx="697687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0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本次建议决策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1005840" y="4233672"/>
            <a:ext cx="6976872" cy="3017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40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同意开展联合需求调研，并确定3家煤矿、1家风电场、1家光伏电站及业务牵头部门。</a:t>
            </a:r>
          </a:p>
        </p:txBody>
      </p:sp>
      <p:sp>
        <p:nvSpPr>
          <p:cNvPr id="30" name="Shape 30"/>
          <p:cNvSpPr/>
          <p:nvPr/>
        </p:nvSpPr>
        <p:spPr>
          <a:xfrm>
            <a:off x="320040" y="4727448"/>
            <a:ext cx="8183880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Text 31"/>
          <p:cNvSpPr txBox="1"/>
          <p:nvPr/>
        </p:nvSpPr>
        <p:spPr>
          <a:xfrm>
            <a:off x="347472" y="4754880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能源生产与流通数字监管平台 | 广州通微智慧科技有限公司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8028432" y="4727448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>
              <a:spcAft>
                <a:spcPts val="300"/>
              </a:spcAft>
            </a:pPr>
            <a:r>
              <a:rPr sz="10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Shape 2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Text 4"/>
          <p:cNvSpPr txBox="1"/>
          <p:nvPr/>
        </p:nvSpPr>
        <p:spPr>
          <a:xfrm>
            <a:off x="411480" y="228600"/>
            <a:ext cx="51206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22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主管部门价值与合作建议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20624" y="548640"/>
            <a:ext cx="53035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让能源监管从“报上来”走向“看得见、核得准、处置快”</a:t>
            </a:r>
          </a:p>
        </p:txBody>
      </p:sp>
      <p:pic>
        <p:nvPicPr>
          <p:cNvPr id="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40080" y="1078992"/>
            <a:ext cx="1572768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Text 8"/>
          <p:cNvSpPr txBox="1"/>
          <p:nvPr/>
        </p:nvSpPr>
        <p:spPr>
          <a:xfrm>
            <a:off x="804672" y="1225296"/>
            <a:ext cx="1243584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21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底数清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04672" y="1682496"/>
            <a:ext cx="124358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一企一档、一站一图</a:t>
            </a:r>
          </a:p>
        </p:txBody>
      </p:sp>
      <p:sp>
        <p:nvSpPr>
          <p:cNvPr id="10" name="Shape 10"/>
          <p:cNvSpPr/>
          <p:nvPr/>
        </p:nvSpPr>
        <p:spPr>
          <a:xfrm>
            <a:off x="2596896" y="1078992"/>
            <a:ext cx="1572768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1" name="Text 11"/>
          <p:cNvSpPr txBox="1"/>
          <p:nvPr/>
        </p:nvSpPr>
        <p:spPr>
          <a:xfrm>
            <a:off x="2761488" y="1225296"/>
            <a:ext cx="1243584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lang="en-US" altLang="zh-CN" sz="2100" b="1" dirty="0">
                <a:solidFill>
                  <a:srgbClr val="4EA22E"/>
                </a:solidFill>
                <a:latin typeface="Microsoft YaHei"/>
                <a:ea typeface="Microsoft YaHei"/>
                <a:cs typeface="Microsoft YaHei"/>
              </a:rPr>
              <a:t>产量明</a:t>
            </a:r>
            <a:endParaRPr sz="2100" b="1" dirty="0">
              <a:solidFill>
                <a:srgbClr val="4EA22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Text 12"/>
          <p:cNvSpPr txBox="1"/>
          <p:nvPr/>
        </p:nvSpPr>
        <p:spPr>
          <a:xfrm>
            <a:off x="2761488" y="1682496"/>
            <a:ext cx="124358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申报与现场核验并列</a:t>
            </a:r>
          </a:p>
        </p:txBody>
      </p:sp>
      <p:sp>
        <p:nvSpPr>
          <p:cNvPr id="13" name="Shape 13"/>
          <p:cNvSpPr/>
          <p:nvPr/>
        </p:nvSpPr>
        <p:spPr>
          <a:xfrm>
            <a:off x="4553712" y="1078992"/>
            <a:ext cx="1572768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" name="Text 14"/>
          <p:cNvSpPr txBox="1"/>
          <p:nvPr/>
        </p:nvSpPr>
        <p:spPr>
          <a:xfrm>
            <a:off x="4718304" y="1225296"/>
            <a:ext cx="1243584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21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流向可追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4718304" y="1682496"/>
            <a:ext cx="124358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一车一链、去向可查</a:t>
            </a:r>
          </a:p>
        </p:txBody>
      </p:sp>
      <p:sp>
        <p:nvSpPr>
          <p:cNvPr id="16" name="Shape 16"/>
          <p:cNvSpPr/>
          <p:nvPr/>
        </p:nvSpPr>
        <p:spPr>
          <a:xfrm>
            <a:off x="6510528" y="1078992"/>
            <a:ext cx="1572768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Text 17"/>
          <p:cNvSpPr txBox="1"/>
          <p:nvPr/>
        </p:nvSpPr>
        <p:spPr>
          <a:xfrm>
            <a:off x="6675120" y="1225296"/>
            <a:ext cx="1243584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2100" b="1">
                <a:solidFill>
                  <a:srgbClr val="4EA22E"/>
                </a:solidFill>
                <a:latin typeface="Microsoft YaHei"/>
                <a:ea typeface="Microsoft YaHei"/>
                <a:cs typeface="Microsoft YaHei"/>
              </a:rPr>
              <a:t>闭环可查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6675120" y="1682496"/>
            <a:ext cx="124358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预警、整改、销号留痕</a:t>
            </a:r>
          </a:p>
        </p:txBody>
      </p:sp>
      <p:sp>
        <p:nvSpPr>
          <p:cNvPr id="19" name="Shape 19"/>
          <p:cNvSpPr/>
          <p:nvPr/>
        </p:nvSpPr>
        <p:spPr>
          <a:xfrm>
            <a:off x="713232" y="2487168"/>
            <a:ext cx="3493008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13232" y="2487168"/>
            <a:ext cx="64008" cy="1280160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Text 21"/>
          <p:cNvSpPr txBox="1"/>
          <p:nvPr/>
        </p:nvSpPr>
        <p:spPr>
          <a:xfrm>
            <a:off x="877824" y="2606040"/>
            <a:ext cx="320040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通微项目定位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877824" y="2962656"/>
            <a:ext cx="320040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19" dirty="0" err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工业级AIoT智慧运维产品和方案提供商。</a:t>
            </a:r>
          </a:p>
          <a:p>
            <a:pPr algn="l">
              <a:spcAft>
                <a:spcPts val="300"/>
              </a:spcAft>
            </a:pPr>
            <a:r>
              <a:rPr sz="919" dirty="0" err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能力覆盖现场感知、边缘网关、平台、AI分析和运维闭环。</a:t>
            </a:r>
          </a:p>
          <a:p>
            <a:pPr algn="l">
              <a:spcAft>
                <a:spcPts val="300"/>
              </a:spcAft>
            </a:pPr>
            <a:r>
              <a:rPr sz="919" dirty="0" err="1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支持政务云、本地私有化和对接客户现有系统。</a:t>
            </a:r>
          </a:p>
        </p:txBody>
      </p:sp>
      <p:sp>
        <p:nvSpPr>
          <p:cNvPr id="23" name="Shape 23"/>
          <p:cNvSpPr/>
          <p:nvPr/>
        </p:nvSpPr>
        <p:spPr>
          <a:xfrm>
            <a:off x="4526280" y="2487168"/>
            <a:ext cx="3493008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4" name="Shape 24"/>
          <p:cNvSpPr/>
          <p:nvPr/>
        </p:nvSpPr>
        <p:spPr>
          <a:xfrm>
            <a:off x="4526280" y="2487168"/>
            <a:ext cx="64008" cy="1280160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Text 25"/>
          <p:cNvSpPr txBox="1"/>
          <p:nvPr/>
        </p:nvSpPr>
        <p:spPr>
          <a:xfrm>
            <a:off x="4690872" y="2606040"/>
            <a:ext cx="320040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003C7A"/>
                </a:solidFill>
                <a:latin typeface="Microsoft YaHei"/>
                <a:ea typeface="Microsoft YaHei"/>
                <a:cs typeface="Microsoft YaHei"/>
              </a:rPr>
              <a:t>下一步建议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4690872" y="2962656"/>
            <a:ext cx="320040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19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开展联合需求调研，确认监管数据目录和职责边界。</a:t>
            </a:r>
          </a:p>
          <a:p>
            <a:pPr algn="l">
              <a:spcAft>
                <a:spcPts val="300"/>
              </a:spcAft>
            </a:pPr>
            <a:r>
              <a:rPr sz="919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确定3家煤矿、1家风电场、1家光伏电站开展代表性验证。</a:t>
            </a:r>
          </a:p>
          <a:p>
            <a:pPr algn="l">
              <a:spcAft>
                <a:spcPts val="300"/>
              </a:spcAft>
            </a:pPr>
            <a:r>
              <a:rPr sz="919">
                <a:solidFill>
                  <a:srgbClr val="15324A"/>
                </a:solidFill>
                <a:latin typeface="Microsoft YaHei"/>
                <a:ea typeface="Microsoft YaHei"/>
                <a:cs typeface="Microsoft YaHei"/>
              </a:rPr>
              <a:t>试点形成标准后，按统一模板分批覆盖全辖区。</a:t>
            </a:r>
          </a:p>
        </p:txBody>
      </p:sp>
      <p:sp>
        <p:nvSpPr>
          <p:cNvPr id="27" name="Shape 27"/>
          <p:cNvSpPr/>
          <p:nvPr/>
        </p:nvSpPr>
        <p:spPr>
          <a:xfrm>
            <a:off x="320040" y="4727448"/>
            <a:ext cx="8183880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Text 28"/>
          <p:cNvSpPr txBox="1"/>
          <p:nvPr/>
        </p:nvSpPr>
        <p:spPr>
          <a:xfrm>
            <a:off x="347472" y="4754880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Microsoft YaHei"/>
                <a:ea typeface="Microsoft YaHei"/>
                <a:cs typeface="Microsoft YaHei"/>
              </a:rPr>
              <a:t>能源生产与流通数字监管平台 | 广州通微智慧科技有限公司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8028432" y="4727448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>
              <a:spcAft>
                <a:spcPts val="300"/>
              </a:spcAft>
            </a:pPr>
            <a:r>
              <a:rPr sz="1000" b="1">
                <a:solidFill>
                  <a:srgbClr val="009DDA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735</Words>
  <Application>Microsoft Office PowerPoint</Application>
  <PresentationFormat>全屏显示(16:9)</PresentationFormat>
  <Paragraphs>243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0" baseType="lpstr">
      <vt:lpstr>Microsoft YaHei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广州通微智慧科技有限公司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能源生产与流通数字监管平台主管部门汇报</dc:title>
  <dc:subject>面向能源主管部门的AIoT监管解决方案</dc:subject>
  <dc:creator>广州通微智慧科技有限公司</dc:creator>
  <cp:keywords>能源监管;煤矿;车辆监管;新能源;AIoT;通微</cp:keywords>
  <cp:lastModifiedBy>a46784</cp:lastModifiedBy>
  <cp:revision>3</cp:revision>
  <dcterms:created xsi:type="dcterms:W3CDTF">2026-07-22T10:08:29Z</dcterms:created>
  <dcterms:modified xsi:type="dcterms:W3CDTF">2026-07-22T12:50:12Z</dcterms:modified>
</cp:coreProperties>
</file>