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7" r:id="rId3"/>
    <p:sldId id="256" r:id="rId4"/>
    <p:sldId id="297" r:id="rId5"/>
    <p:sldId id="296" r:id="rId6"/>
    <p:sldId id="258" r:id="rId7"/>
    <p:sldId id="259" r:id="rId8"/>
    <p:sldId id="323" r:id="rId10"/>
    <p:sldId id="340" r:id="rId11"/>
    <p:sldId id="260" r:id="rId12"/>
    <p:sldId id="261" r:id="rId13"/>
    <p:sldId id="272" r:id="rId14"/>
    <p:sldId id="277" r:id="rId15"/>
    <p:sldId id="282" r:id="rId16"/>
    <p:sldId id="279" r:id="rId17"/>
    <p:sldId id="280" r:id="rId18"/>
    <p:sldId id="285" r:id="rId19"/>
    <p:sldId id="286" r:id="rId20"/>
    <p:sldId id="289" r:id="rId21"/>
    <p:sldId id="288" r:id="rId22"/>
    <p:sldId id="291" r:id="rId23"/>
    <p:sldId id="266" r:id="rId24"/>
    <p:sldId id="295" r:id="rId25"/>
    <p:sldId id="293"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5"/>
    <p:restoredTop sz="94694"/>
  </p:normalViewPr>
  <p:slideViewPr>
    <p:cSldViewPr snapToGrid="0" snapToObjects="1">
      <p:cViewPr varScale="1">
        <p:scale>
          <a:sx n="133" d="100"/>
          <a:sy n="133"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gs" Target="tags/tag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2B40-A01A-CF42-94ED-A945588F2CC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B2D7C-B854-9D49-A4DD-3760EA210D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extLst>
              <a:ext uri="{BEBA8EAE-BF5A-486C-A8C5-ECC9F3942E4B}">
                <a14:imgProps xmlns:a14="http://schemas.microsoft.com/office/drawing/2010/main">
                  <a14:imgLayer r:embed="rId13">
                    <a14:imgEffect>
                      <a14:brightnessContrast bright="20000" contrast="40000"/>
                    </a14:imgEffect>
                    <a14:imgEffect>
                      <a14:colorTemperature colorTemp="3638"/>
                    </a14:imgEffect>
                    <a14:imgEffect>
                      <a14:saturation sat="12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4BCD3-64EB-2149-AA00-EF6FADE5339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2.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custDataLst>
              <p:tags r:id="rId1"/>
            </p:custData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ctrTitle"/>
          </p:nvPr>
        </p:nvSpPr>
        <p:spPr>
          <a:xfrm>
            <a:off x="507365" y="1295400"/>
            <a:ext cx="10022205" cy="1824355"/>
          </a:xfrm>
          <a:effectLst>
            <a:outerShdw blurRad="50800" dist="38100" dir="2700000" algn="tl" rotWithShape="0">
              <a:prstClr val="black">
                <a:alpha val="40000"/>
              </a:prstClr>
            </a:outerShdw>
          </a:effectLst>
        </p:spPr>
        <p:txBody>
          <a:bodyPr>
            <a:noAutofit/>
          </a:bodyPr>
          <a:lstStyle/>
          <a:p>
            <a:pPr algn="l"/>
            <a:r>
              <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rPr>
              <a:t>自循环移动厕所物联网解决方案</a:t>
            </a:r>
            <a:endPar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
        <p:nvSpPr>
          <p:cNvPr id="3" name="副标题 2"/>
          <p:cNvSpPr>
            <a:spLocks noGrp="1"/>
          </p:cNvSpPr>
          <p:nvPr>
            <p:ph type="subTitle" idx="1"/>
          </p:nvPr>
        </p:nvSpPr>
        <p:spPr>
          <a:xfrm>
            <a:off x="2703195" y="3930650"/>
            <a:ext cx="8351520" cy="556260"/>
          </a:xfrm>
          <a:effectLst>
            <a:outerShdw blurRad="50800" dist="38100" dir="2700000" algn="tl" rotWithShape="0">
              <a:prstClr val="black">
                <a:alpha val="40000"/>
              </a:prstClr>
            </a:outerShdw>
          </a:effectLst>
        </p:spPr>
        <p:txBody>
          <a:bodyPr>
            <a:noAutofit/>
            <a:scene3d>
              <a:camera prst="orthographicFront"/>
              <a:lightRig rig="threePt" dir="t"/>
            </a:scene3d>
          </a:bodyPr>
          <a:lstStyle/>
          <a:p>
            <a:pPr algn="l"/>
            <a:r>
              <a:rPr kumimoji="1" lang="en-US" altLang="zh-CN"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a:t>
            </a:r>
            <a:r>
              <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物联网为传统行业赋能，让传统产品更加智能</a:t>
            </a:r>
            <a:endPar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endParaRPr>
          </a:p>
        </p:txBody>
      </p:sp>
      <p:pic>
        <p:nvPicPr>
          <p:cNvPr id="7" name="图片 6" descr="黑暗里有星球&#10;&#10;描述已自动生成"/>
          <p:cNvPicPr>
            <a:picLocks noChangeAspect="1"/>
          </p:cNvPicPr>
          <p:nvPr/>
        </p:nvPicPr>
        <p:blipFill>
          <a:blip r:embed="rId2"/>
          <a:stretch>
            <a:fillRect/>
          </a:stretch>
        </p:blipFill>
        <p:spPr>
          <a:xfrm>
            <a:off x="6190149" y="428012"/>
            <a:ext cx="6001975" cy="6001975"/>
          </a:xfrm>
          <a:prstGeom prst="rect">
            <a:avLst/>
          </a:prstGeom>
        </p:spPr>
      </p:pic>
      <p:sp>
        <p:nvSpPr>
          <p:cNvPr id="8" name="副标题 2"/>
          <p:cNvSpPr txBox="1"/>
          <p:nvPr/>
        </p:nvSpPr>
        <p:spPr>
          <a:xfrm>
            <a:off x="507637" y="617842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5" name="图片 4" descr="图片包含 图标&#10;&#10;描述已自动生成"/>
          <p:cNvPicPr>
            <a:picLocks noChangeAspect="1"/>
          </p:cNvPicPr>
          <p:nvPr/>
        </p:nvPicPr>
        <p:blipFill>
          <a:blip r:embed="rId3"/>
          <a:stretch>
            <a:fillRect/>
          </a:stretch>
        </p:blipFill>
        <p:spPr>
          <a:xfrm>
            <a:off x="507637" y="399446"/>
            <a:ext cx="1160525" cy="496513"/>
          </a:xfrm>
          <a:prstGeom prst="rect">
            <a:avLst/>
          </a:prstGeom>
        </p:spPr>
      </p:pic>
    </p:spTree>
  </p:cSld>
  <p:clrMapOvr>
    <a:masterClrMapping/>
  </p:clrMapOvr>
  <p:transition spd="slow" advTm="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37" name="副标题 2"/>
          <p:cNvSpPr>
            <a:spLocks noGrp="1"/>
          </p:cNvSpPr>
          <p:nvPr>
            <p:ph type="subTitle" idx="1"/>
          </p:nvPr>
        </p:nvSpPr>
        <p:spPr>
          <a:xfrm>
            <a:off x="694572" y="1157747"/>
            <a:ext cx="10799805" cy="5261855"/>
          </a:xfrm>
          <a:effectLst>
            <a:outerShdw blurRad="50800" dist="38100" dir="2700000" algn="tl" rotWithShape="0">
              <a:prstClr val="black">
                <a:alpha val="40000"/>
              </a:prstClr>
            </a:outerShdw>
          </a:effectLst>
        </p:spPr>
        <p:txBody>
          <a:bodyPr>
            <a:noAutofit/>
          </a:bodyPr>
          <a:lstStyle/>
          <a:p>
            <a:pPr algn="l">
              <a:lnSpc>
                <a:spcPct val="150000"/>
              </a:lnSpc>
            </a:pPr>
            <a:r>
              <a:rPr kumimoji="1" lang="zh-CN" altLang="en-US" sz="2800" dirty="0">
                <a:solidFill>
                  <a:schemeClr val="accent1"/>
                </a:solidFill>
                <a:latin typeface="黑体" panose="02010609060101010101" pitchFamily="49" charset="-122"/>
                <a:ea typeface="黑体" panose="02010609060101010101" pitchFamily="49" charset="-122"/>
              </a:rPr>
              <a:t>引言</a:t>
            </a:r>
            <a:endParaRPr kumimoji="1" lang="en-US" altLang="zh-CN" sz="2800" dirty="0">
              <a:solidFill>
                <a:schemeClr val="accent1"/>
              </a:solidFill>
              <a:latin typeface="黑体" panose="02010609060101010101" pitchFamily="49" charset="-122"/>
              <a:ea typeface="黑体" panose="02010609060101010101" pitchFamily="49" charset="-122"/>
            </a:endParaRPr>
          </a:p>
          <a:p>
            <a:pPr algn="l">
              <a:lnSpc>
                <a:spcPct val="150000"/>
              </a:lnSpc>
            </a:pPr>
            <a:r>
              <a:rPr kumimoji="1" lang="zh-CN" altLang="en-US" sz="2000" dirty="0">
                <a:solidFill>
                  <a:schemeClr val="accent1"/>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物联网已经广泛应用于各个领域。世界也在慢慢地将物联网转变为万物互联。据悉，到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年，全球物联网技术支出预计将达到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万亿美元，</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2017-2022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年复合增长率为</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13.6%</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a:t>
            </a:r>
            <a:endParaRPr lang="en-US"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物联网的发展过程可以简单地分为几个阶段时代：当我们的无线通信技术物联网已经成型，进入</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4G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时代，大家开始接触物联网。</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5G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时代将是互联网大爆发的时代。在不久的将来，物联网将继续在各行业快速发展，并被大规模采用。企业可以利用互联网的力量销售先进的物联网设备，获得经济效益。</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6909" y="2467917"/>
            <a:ext cx="5715000" cy="1460500"/>
          </a:xfrm>
          <a:prstGeom prst="rect">
            <a:avLst/>
          </a:prstGeom>
        </p:spPr>
      </p:pic>
      <p:sp>
        <p:nvSpPr>
          <p:cNvPr id="6" name="文本框 5"/>
          <p:cNvSpPr txBox="1"/>
          <p:nvPr/>
        </p:nvSpPr>
        <p:spPr>
          <a:xfrm>
            <a:off x="4619625" y="3142344"/>
            <a:ext cx="2949699"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一、通微简介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9" name="图片 8" descr="6edf2744447cc4050e30564056bad65"/>
          <p:cNvPicPr/>
          <p:nvPr/>
        </p:nvPicPr>
        <p:blipFill>
          <a:blip r:embed="rId2"/>
          <a:srcRect l="10441" r="14324"/>
          <a:stretch>
            <a:fillRect/>
          </a:stretch>
        </p:blipFill>
        <p:spPr>
          <a:xfrm>
            <a:off x="578738" y="3044303"/>
            <a:ext cx="6053068" cy="3162146"/>
          </a:xfrm>
          <a:prstGeom prst="rect">
            <a:avLst/>
          </a:prstGeom>
          <a:ln>
            <a:noFill/>
          </a:ln>
        </p:spPr>
      </p:pic>
      <p:sp>
        <p:nvSpPr>
          <p:cNvPr id="2" name="矩形 1"/>
          <p:cNvSpPr/>
          <p:nvPr/>
        </p:nvSpPr>
        <p:spPr>
          <a:xfrm>
            <a:off x="578738" y="670831"/>
            <a:ext cx="11025378" cy="5535618"/>
          </a:xfrm>
          <a:prstGeom prst="rect">
            <a:avLst/>
          </a:prstGeom>
        </p:spPr>
        <p:txBody>
          <a:bodyPr wrap="square">
            <a:spAutoFit/>
          </a:bodyPr>
          <a:lstStyle/>
          <a:p>
            <a:pPr indent="279400" algn="just">
              <a:lnSpc>
                <a:spcPct val="150000"/>
              </a:lnSpc>
            </a:pPr>
            <a:r>
              <a:rPr lang="zh-CN" altLang="en-US"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rPr>
              <a:t>简介</a:t>
            </a:r>
            <a:endParaRPr lang="en-US" altLang="zh-CN"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公司座落于国家级高新技术产业开发区广州科学城，拥有强大的技术产品研发能力与快速的产品定制化能力，全线产品均自主研发，拥   有完备的技术专利证书、知识产权证书、产品检验报告，并通过</a:t>
            </a:r>
            <a:r>
              <a:rPr lang="en-GB"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ISO 9001</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国际质量体系认证。</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我司针对智慧卫生间、智慧农业、智慧水产、环境监控等应</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用场景，具有成熟的产品和方案。是国内物联网产品及方案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提供商；产品涵盖前端传感器、通讯网关、边缘计算网关、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软件平台等，具有完整的生态体系。网关强大的边缘计算能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力</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多种方式的互联方式</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强大的软件平台（云平台及本地平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台）</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不断增强的数据处理和挖掘能力，为多种物联网应用</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提供了坚实的基础，构成了通微物联的核心竞争力。广州通</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微智慧公司产品已广泛应用于城市管理、水产养殖、农业种</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植、电力、电信、企业、军队等各个领域。公司主营业务包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括：智慧厕所、智慧水产、环境监控、能效管理等。</a:t>
            </a:r>
            <a:endParaRPr lang="zh-CN" altLang="zh-CN" sz="1400" kern="100" dirty="0">
              <a:solidFill>
                <a:schemeClr val="bg2">
                  <a:lumMod val="90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7045" y="2458085"/>
            <a:ext cx="7384415" cy="1460500"/>
          </a:xfrm>
          <a:prstGeom prst="rect">
            <a:avLst/>
          </a:prstGeom>
        </p:spPr>
      </p:pic>
      <p:sp>
        <p:nvSpPr>
          <p:cNvPr id="6" name="文本框 5"/>
          <p:cNvSpPr txBox="1"/>
          <p:nvPr/>
        </p:nvSpPr>
        <p:spPr>
          <a:xfrm>
            <a:off x="4124960" y="3142615"/>
            <a:ext cx="63233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二、自循环移动厕所需求分析</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5887085"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、原有系统无循环水质检测反馈系统</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基本需求分析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、无法实现用水量统计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、无法远程控制系统开关，无法动态调整工作时间</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、供应商出厂的产品，无法集中管理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、对厕所及循环水系统的故障状态，无法侦测预警</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5337175" cy="1337945"/>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、由于对移动厕所内部循环系统的使用过程无法形成管理，所以也无法持续产生运维收益，厂家的利润模式单一，并且不利于形成品牌优势</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2"/>
          <a:stretch>
            <a:fillRect/>
          </a:stretch>
        </p:blipFill>
        <p:spPr>
          <a:xfrm>
            <a:off x="7659370" y="2917190"/>
            <a:ext cx="4328160" cy="3832225"/>
          </a:xfrm>
          <a:prstGeom prst="rect">
            <a:avLst/>
          </a:prstGeom>
        </p:spPr>
      </p:pic>
      <p:sp>
        <p:nvSpPr>
          <p:cNvPr id="3" name="文本框 2"/>
          <p:cNvSpPr txBox="1"/>
          <p:nvPr/>
        </p:nvSpPr>
        <p:spPr>
          <a:xfrm>
            <a:off x="586740" y="6030595"/>
            <a:ext cx="572008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、任何调整都需要人员到现场处理，</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维护成本高</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345"/>
            <a:ext cx="12192000" cy="3709035"/>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、检测水质，系统自反馈，远程管理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平台软件需求分析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、手机</a:t>
            </a:r>
            <a:r>
              <a:rPr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移动控制循环系统启停，调整工作参数</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59562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用水统计，记录查询，横向纵向对比分析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、根据用水情况，设备异常自动分析，预警提醒</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用水统计，记录查询，横向纵向对比分析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、用户服务收费管理及统计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其他应用统计及分析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691896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、远程集中管理各个分散的移动厕所，远程调整工作参数</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方案带来的显著优点</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63150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dirty="0">
                <a:solidFill>
                  <a:schemeClr val="accent3">
                    <a:lumMod val="20000"/>
                    <a:lumOff val="80000"/>
                  </a:schemeClr>
                </a:solidFill>
                <a:latin typeface="黑体" panose="02010609060101010101" pitchFamily="49" charset="-122"/>
                <a:ea typeface="黑体" panose="02010609060101010101" pitchFamily="49" charset="-122"/>
              </a:rPr>
              <a:t>提高用户粘度，出售水箱时同时可以为客户提供增值服务</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621855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、丰富厂家的盈利模式，由一次性销售，变成持续性盈利</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、由卖产品转变化卖服务，商业模式升级一大步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、降低售后运维成本</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、完善溯源产品生命周期，为产品改进升级提供数据支撑</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、领先于行业，</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大大提升产品竞争力</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6967"/>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rgbClr val="0096DB"/>
                </a:solidFill>
                <a:latin typeface="黑体" panose="02010609060101010101" pitchFamily="49" charset="-122"/>
                <a:ea typeface="黑体" panose="02010609060101010101" pitchFamily="49" charset="-122"/>
              </a:rPr>
              <a:t>方案架构图</a:t>
            </a:r>
            <a:endParaRPr lang="zh-CN" altLang="en-US" sz="4000" dirty="0">
              <a:solidFill>
                <a:srgbClr val="0096DB"/>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a:solidFill>
            <a:srgbClr val="009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dirty="0">
              <a:solidFill>
                <a:srgbClr val="0096DB"/>
              </a:solidFill>
            </a:endParaRPr>
          </a:p>
        </p:txBody>
      </p:sp>
      <p:pic>
        <p:nvPicPr>
          <p:cNvPr id="15" name="图片 14" descr="二维码"/>
          <p:cNvPicPr>
            <a:picLocks noChangeAspect="1"/>
          </p:cNvPicPr>
          <p:nvPr/>
        </p:nvPicPr>
        <p:blipFill>
          <a:blip r:embed="rId2"/>
          <a:stretch>
            <a:fillRect/>
          </a:stretch>
        </p:blipFill>
        <p:spPr>
          <a:xfrm>
            <a:off x="1256030" y="2040890"/>
            <a:ext cx="1311275" cy="1322070"/>
          </a:xfrm>
          <a:prstGeom prst="rect">
            <a:avLst/>
          </a:prstGeom>
        </p:spPr>
      </p:pic>
      <p:pic>
        <p:nvPicPr>
          <p:cNvPr id="21" name="图片 20" descr="云"/>
          <p:cNvPicPr>
            <a:picLocks noChangeAspect="1"/>
          </p:cNvPicPr>
          <p:nvPr/>
        </p:nvPicPr>
        <p:blipFill>
          <a:blip r:embed="rId3"/>
          <a:stretch>
            <a:fillRect/>
          </a:stretch>
        </p:blipFill>
        <p:spPr>
          <a:xfrm>
            <a:off x="4626610" y="400050"/>
            <a:ext cx="1875155" cy="1029335"/>
          </a:xfrm>
          <a:prstGeom prst="rect">
            <a:avLst/>
          </a:prstGeom>
        </p:spPr>
      </p:pic>
      <p:cxnSp>
        <p:nvCxnSpPr>
          <p:cNvPr id="23" name="直接箭头连接符 22"/>
          <p:cNvCxnSpPr/>
          <p:nvPr/>
        </p:nvCxnSpPr>
        <p:spPr>
          <a:xfrm flipH="1">
            <a:off x="6501765" y="3150235"/>
            <a:ext cx="2988310" cy="21272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25" name="曲线连接符 24"/>
          <p:cNvCxnSpPr/>
          <p:nvPr/>
        </p:nvCxnSpPr>
        <p:spPr>
          <a:xfrm rot="16200000" flipV="1">
            <a:off x="5361940" y="1780540"/>
            <a:ext cx="1270000" cy="546100"/>
          </a:xfrm>
          <a:prstGeom prst="curvedConnector3">
            <a:avLst>
              <a:gd name="adj1" fmla="val 49950"/>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6" name="曲线连接符 25"/>
          <p:cNvCxnSpPr/>
          <p:nvPr/>
        </p:nvCxnSpPr>
        <p:spPr>
          <a:xfrm flipV="1">
            <a:off x="2585085" y="1290955"/>
            <a:ext cx="2041525" cy="1221105"/>
          </a:xfrm>
          <a:prstGeom prst="curvedConnector3">
            <a:avLst>
              <a:gd name="adj1" fmla="val 50016"/>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056005" y="3604260"/>
            <a:ext cx="1783080" cy="368300"/>
          </a:xfrm>
          <a:prstGeom prst="rect">
            <a:avLst/>
          </a:prstGeom>
          <a:noFill/>
        </p:spPr>
        <p:txBody>
          <a:bodyPr wrap="none" rtlCol="0">
            <a:spAutoFit/>
          </a:bodyPr>
          <a:p>
            <a:r>
              <a:rPr lang="zh-CN" altLang="en-US">
                <a:solidFill>
                  <a:schemeClr val="bg1"/>
                </a:solidFill>
              </a:rPr>
              <a:t>二维码添加设备</a:t>
            </a:r>
            <a:endParaRPr lang="zh-CN" altLang="en-US">
              <a:solidFill>
                <a:schemeClr val="bg1"/>
              </a:solidFill>
            </a:endParaRPr>
          </a:p>
        </p:txBody>
      </p:sp>
      <p:sp>
        <p:nvSpPr>
          <p:cNvPr id="31" name="文本框 30"/>
          <p:cNvSpPr txBox="1"/>
          <p:nvPr/>
        </p:nvSpPr>
        <p:spPr>
          <a:xfrm>
            <a:off x="9426575" y="1440815"/>
            <a:ext cx="1613535" cy="922020"/>
          </a:xfrm>
          <a:prstGeom prst="rect">
            <a:avLst/>
          </a:prstGeom>
          <a:noFill/>
        </p:spPr>
        <p:txBody>
          <a:bodyPr wrap="square" rtlCol="0">
            <a:spAutoFit/>
          </a:bodyPr>
          <a:p>
            <a:r>
              <a:rPr lang="zh-CN" altLang="en-US">
                <a:solidFill>
                  <a:schemeClr val="bg1"/>
                </a:solidFill>
              </a:rPr>
              <a:t>监测用水量，定时上传或变化上传到平台</a:t>
            </a:r>
            <a:endParaRPr lang="zh-CN" altLang="en-US">
              <a:solidFill>
                <a:schemeClr val="bg1"/>
              </a:solidFill>
            </a:endParaRPr>
          </a:p>
        </p:txBody>
      </p:sp>
      <p:sp>
        <p:nvSpPr>
          <p:cNvPr id="32" name="文本框 31"/>
          <p:cNvSpPr txBox="1"/>
          <p:nvPr/>
        </p:nvSpPr>
        <p:spPr>
          <a:xfrm>
            <a:off x="6597650" y="2219325"/>
            <a:ext cx="1236980" cy="645160"/>
          </a:xfrm>
          <a:prstGeom prst="rect">
            <a:avLst/>
          </a:prstGeom>
          <a:noFill/>
        </p:spPr>
        <p:txBody>
          <a:bodyPr wrap="square" rtlCol="0">
            <a:spAutoFit/>
          </a:bodyPr>
          <a:p>
            <a:r>
              <a:rPr lang="zh-CN" altLang="en-US">
                <a:solidFill>
                  <a:schemeClr val="bg1"/>
                </a:solidFill>
              </a:rPr>
              <a:t>边缘网关，</a:t>
            </a:r>
            <a:r>
              <a:rPr lang="en-US" altLang="zh-CN">
                <a:solidFill>
                  <a:schemeClr val="bg1"/>
                </a:solidFill>
              </a:rPr>
              <a:t>4G</a:t>
            </a:r>
            <a:r>
              <a:rPr lang="zh-CN" altLang="en-US">
                <a:solidFill>
                  <a:schemeClr val="bg1"/>
                </a:solidFill>
              </a:rPr>
              <a:t>传输</a:t>
            </a:r>
            <a:endParaRPr lang="zh-CN" altLang="en-US">
              <a:solidFill>
                <a:schemeClr val="bg1"/>
              </a:solidFill>
            </a:endParaRPr>
          </a:p>
        </p:txBody>
      </p:sp>
      <p:sp>
        <p:nvSpPr>
          <p:cNvPr id="33" name="文本框 32"/>
          <p:cNvSpPr txBox="1"/>
          <p:nvPr/>
        </p:nvSpPr>
        <p:spPr>
          <a:xfrm>
            <a:off x="6754495" y="855345"/>
            <a:ext cx="1236980" cy="368300"/>
          </a:xfrm>
          <a:prstGeom prst="rect">
            <a:avLst/>
          </a:prstGeom>
          <a:noFill/>
        </p:spPr>
        <p:txBody>
          <a:bodyPr wrap="square" rtlCol="0">
            <a:spAutoFit/>
          </a:bodyPr>
          <a:p>
            <a:r>
              <a:rPr lang="zh-CN" altLang="en-US">
                <a:solidFill>
                  <a:schemeClr val="bg1"/>
                </a:solidFill>
              </a:rPr>
              <a:t>云服务器</a:t>
            </a:r>
            <a:endParaRPr lang="zh-CN" altLang="en-US">
              <a:solidFill>
                <a:schemeClr val="bg1"/>
              </a:solidFill>
            </a:endParaRPr>
          </a:p>
        </p:txBody>
      </p:sp>
      <p:sp>
        <p:nvSpPr>
          <p:cNvPr id="37" name="文本框 36"/>
          <p:cNvSpPr txBox="1"/>
          <p:nvPr/>
        </p:nvSpPr>
        <p:spPr>
          <a:xfrm>
            <a:off x="3244215" y="6236970"/>
            <a:ext cx="2240280" cy="368300"/>
          </a:xfrm>
          <a:prstGeom prst="rect">
            <a:avLst/>
          </a:prstGeom>
          <a:noFill/>
        </p:spPr>
        <p:txBody>
          <a:bodyPr wrap="none" rtlCol="0">
            <a:spAutoFit/>
          </a:bodyPr>
          <a:p>
            <a:r>
              <a:rPr lang="zh-CN" altLang="en-US">
                <a:solidFill>
                  <a:schemeClr val="bg1"/>
                </a:solidFill>
              </a:rPr>
              <a:t>水阀，控制冲水开关</a:t>
            </a:r>
            <a:endParaRPr lang="zh-CN" altLang="en-US">
              <a:solidFill>
                <a:schemeClr val="bg1"/>
              </a:solidFill>
            </a:endParaRPr>
          </a:p>
        </p:txBody>
      </p:sp>
      <p:cxnSp>
        <p:nvCxnSpPr>
          <p:cNvPr id="38" name="直接箭头连接符 37"/>
          <p:cNvCxnSpPr/>
          <p:nvPr/>
        </p:nvCxnSpPr>
        <p:spPr>
          <a:xfrm flipH="1">
            <a:off x="4626610" y="3612515"/>
            <a:ext cx="1643380" cy="152400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3" name="图片 2" descr="产品图"/>
          <p:cNvPicPr>
            <a:picLocks noChangeAspect="1"/>
          </p:cNvPicPr>
          <p:nvPr/>
        </p:nvPicPr>
        <p:blipFill>
          <a:blip r:embed="rId4"/>
          <a:srcRect l="31309" t="22222" r="15469" b="31167"/>
          <a:stretch>
            <a:fillRect/>
          </a:stretch>
        </p:blipFill>
        <p:spPr>
          <a:xfrm>
            <a:off x="5618480" y="2503170"/>
            <a:ext cx="1473200" cy="1720215"/>
          </a:xfrm>
          <a:prstGeom prst="rect">
            <a:avLst/>
          </a:prstGeom>
        </p:spPr>
      </p:pic>
      <p:pic>
        <p:nvPicPr>
          <p:cNvPr id="7" name="图片 6"/>
          <p:cNvPicPr>
            <a:picLocks noChangeAspect="1"/>
          </p:cNvPicPr>
          <p:nvPr/>
        </p:nvPicPr>
        <p:blipFill>
          <a:blip r:embed="rId5"/>
          <a:stretch>
            <a:fillRect/>
          </a:stretch>
        </p:blipFill>
        <p:spPr>
          <a:xfrm>
            <a:off x="1416685" y="4611370"/>
            <a:ext cx="1361440" cy="1510665"/>
          </a:xfrm>
          <a:prstGeom prst="rect">
            <a:avLst/>
          </a:prstGeom>
        </p:spPr>
      </p:pic>
      <p:cxnSp>
        <p:nvCxnSpPr>
          <p:cNvPr id="8" name="曲线连接符 7"/>
          <p:cNvCxnSpPr/>
          <p:nvPr/>
        </p:nvCxnSpPr>
        <p:spPr>
          <a:xfrm rot="16200000">
            <a:off x="1909445" y="2093595"/>
            <a:ext cx="3519170" cy="2168525"/>
          </a:xfrm>
          <a:prstGeom prst="curvedConnector3">
            <a:avLst>
              <a:gd name="adj1" fmla="val 4999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4" name="图片 13" descr="水表"/>
          <p:cNvPicPr>
            <a:picLocks noChangeAspect="1"/>
          </p:cNvPicPr>
          <p:nvPr/>
        </p:nvPicPr>
        <p:blipFill>
          <a:blip r:embed="rId6"/>
          <a:stretch>
            <a:fillRect/>
          </a:stretch>
        </p:blipFill>
        <p:spPr>
          <a:xfrm>
            <a:off x="9490075" y="2402205"/>
            <a:ext cx="1282700" cy="988695"/>
          </a:xfrm>
          <a:prstGeom prst="rect">
            <a:avLst/>
          </a:prstGeom>
        </p:spPr>
      </p:pic>
      <p:pic>
        <p:nvPicPr>
          <p:cNvPr id="16" name="图片 15" descr="水阀"/>
          <p:cNvPicPr>
            <a:picLocks noChangeAspect="1"/>
          </p:cNvPicPr>
          <p:nvPr/>
        </p:nvPicPr>
        <p:blipFill>
          <a:blip r:embed="rId7"/>
          <a:srcRect l="18611" t="19967" r="19289" b="19956"/>
          <a:stretch>
            <a:fillRect/>
          </a:stretch>
        </p:blipFill>
        <p:spPr>
          <a:xfrm>
            <a:off x="3682365" y="4791710"/>
            <a:ext cx="1581150" cy="1529715"/>
          </a:xfrm>
          <a:prstGeom prst="rect">
            <a:avLst/>
          </a:prstGeom>
        </p:spPr>
      </p:pic>
      <p:sp>
        <p:nvSpPr>
          <p:cNvPr id="17" name="文本框 16"/>
          <p:cNvSpPr txBox="1"/>
          <p:nvPr/>
        </p:nvSpPr>
        <p:spPr>
          <a:xfrm>
            <a:off x="1256030" y="6321425"/>
            <a:ext cx="1554480" cy="368300"/>
          </a:xfrm>
          <a:prstGeom prst="rect">
            <a:avLst/>
          </a:prstGeom>
          <a:noFill/>
        </p:spPr>
        <p:txBody>
          <a:bodyPr wrap="none" rtlCol="0">
            <a:spAutoFit/>
          </a:bodyPr>
          <a:p>
            <a:r>
              <a:rPr lang="zh-CN" altLang="en-US">
                <a:solidFill>
                  <a:schemeClr val="bg1"/>
                </a:solidFill>
              </a:rPr>
              <a:t>手机远程管理</a:t>
            </a:r>
            <a:endParaRPr lang="zh-CN" altLang="en-US">
              <a:solidFill>
                <a:schemeClr val="bg1"/>
              </a:solidFill>
            </a:endParaRPr>
          </a:p>
        </p:txBody>
      </p:sp>
      <p:pic>
        <p:nvPicPr>
          <p:cNvPr id="2" name="图片 1" descr="水质传感"/>
          <p:cNvPicPr>
            <a:picLocks noChangeAspect="1"/>
          </p:cNvPicPr>
          <p:nvPr/>
        </p:nvPicPr>
        <p:blipFill>
          <a:blip r:embed="rId8"/>
          <a:stretch>
            <a:fillRect/>
          </a:stretch>
        </p:blipFill>
        <p:spPr>
          <a:xfrm>
            <a:off x="6269990" y="5619115"/>
            <a:ext cx="800100" cy="800100"/>
          </a:xfrm>
          <a:prstGeom prst="rect">
            <a:avLst/>
          </a:prstGeom>
        </p:spPr>
      </p:pic>
      <p:pic>
        <p:nvPicPr>
          <p:cNvPr id="5" name="图片 4" descr="水质传感"/>
          <p:cNvPicPr>
            <a:picLocks noChangeAspect="1"/>
          </p:cNvPicPr>
          <p:nvPr/>
        </p:nvPicPr>
        <p:blipFill>
          <a:blip r:embed="rId8"/>
          <a:stretch>
            <a:fillRect/>
          </a:stretch>
        </p:blipFill>
        <p:spPr>
          <a:xfrm>
            <a:off x="7690485" y="5521325"/>
            <a:ext cx="800100" cy="800100"/>
          </a:xfrm>
          <a:prstGeom prst="rect">
            <a:avLst/>
          </a:prstGeom>
        </p:spPr>
      </p:pic>
      <p:cxnSp>
        <p:nvCxnSpPr>
          <p:cNvPr id="6" name="直接箭头连接符 5"/>
          <p:cNvCxnSpPr/>
          <p:nvPr/>
        </p:nvCxnSpPr>
        <p:spPr>
          <a:xfrm flipH="1" flipV="1">
            <a:off x="6269990" y="3972560"/>
            <a:ext cx="327660" cy="200533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9" name="直接箭头连接符 8"/>
          <p:cNvCxnSpPr/>
          <p:nvPr/>
        </p:nvCxnSpPr>
        <p:spPr>
          <a:xfrm flipH="1" flipV="1">
            <a:off x="6754495" y="3739515"/>
            <a:ext cx="1236980" cy="211963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13" name="图片 12" descr="水质传感"/>
          <p:cNvPicPr>
            <a:picLocks noChangeAspect="1"/>
          </p:cNvPicPr>
          <p:nvPr/>
        </p:nvPicPr>
        <p:blipFill>
          <a:blip r:embed="rId8"/>
          <a:stretch>
            <a:fillRect/>
          </a:stretch>
        </p:blipFill>
        <p:spPr>
          <a:xfrm>
            <a:off x="9426575" y="4432935"/>
            <a:ext cx="800100" cy="800100"/>
          </a:xfrm>
          <a:prstGeom prst="rect">
            <a:avLst/>
          </a:prstGeom>
        </p:spPr>
      </p:pic>
      <p:cxnSp>
        <p:nvCxnSpPr>
          <p:cNvPr id="18" name="直接箭头连接符 17"/>
          <p:cNvCxnSpPr/>
          <p:nvPr/>
        </p:nvCxnSpPr>
        <p:spPr>
          <a:xfrm flipH="1" flipV="1">
            <a:off x="7091680" y="3739515"/>
            <a:ext cx="2597785" cy="105219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sp>
        <p:nvSpPr>
          <p:cNvPr id="19" name="文本框 18"/>
          <p:cNvSpPr txBox="1"/>
          <p:nvPr/>
        </p:nvSpPr>
        <p:spPr>
          <a:xfrm>
            <a:off x="9803130" y="4876165"/>
            <a:ext cx="1236980" cy="645160"/>
          </a:xfrm>
          <a:prstGeom prst="rect">
            <a:avLst/>
          </a:prstGeom>
          <a:noFill/>
        </p:spPr>
        <p:txBody>
          <a:bodyPr wrap="square" rtlCol="0">
            <a:spAutoFit/>
          </a:bodyPr>
          <a:p>
            <a:r>
              <a:rPr lang="zh-CN">
                <a:solidFill>
                  <a:schemeClr val="bg1"/>
                </a:solidFill>
              </a:rPr>
              <a:t>其他水质传感器</a:t>
            </a:r>
            <a:endParaRPr lang="zh-CN">
              <a:solidFill>
                <a:schemeClr val="bg1"/>
              </a:solidFill>
            </a:endParaRPr>
          </a:p>
        </p:txBody>
      </p:sp>
      <p:sp>
        <p:nvSpPr>
          <p:cNvPr id="20" name="文本框 19"/>
          <p:cNvSpPr txBox="1"/>
          <p:nvPr/>
        </p:nvSpPr>
        <p:spPr>
          <a:xfrm>
            <a:off x="6296025" y="6236970"/>
            <a:ext cx="1538605" cy="521970"/>
          </a:xfrm>
          <a:prstGeom prst="rect">
            <a:avLst/>
          </a:prstGeom>
          <a:noFill/>
        </p:spPr>
        <p:txBody>
          <a:bodyPr wrap="square" rtlCol="0">
            <a:spAutoFit/>
          </a:bodyPr>
          <a:p>
            <a:r>
              <a:rPr lang="en-US" altLang="zh-CN" sz="1400">
                <a:solidFill>
                  <a:schemeClr val="bg1"/>
                </a:solidFill>
              </a:rPr>
              <a:t>ORP</a:t>
            </a:r>
            <a:r>
              <a:rPr lang="zh-CN" altLang="en-US" sz="1400">
                <a:solidFill>
                  <a:schemeClr val="bg1"/>
                </a:solidFill>
              </a:rPr>
              <a:t>传感器，综合反应水质状况</a:t>
            </a:r>
            <a:endParaRPr lang="zh-CN" altLang="en-US" sz="1400">
              <a:solidFill>
                <a:schemeClr val="bg1"/>
              </a:solidFill>
            </a:endParaRPr>
          </a:p>
        </p:txBody>
      </p:sp>
      <p:sp>
        <p:nvSpPr>
          <p:cNvPr id="22" name="文本框 21"/>
          <p:cNvSpPr txBox="1"/>
          <p:nvPr/>
        </p:nvSpPr>
        <p:spPr>
          <a:xfrm>
            <a:off x="8150860" y="6083300"/>
            <a:ext cx="1538605" cy="521970"/>
          </a:xfrm>
          <a:prstGeom prst="rect">
            <a:avLst/>
          </a:prstGeom>
          <a:noFill/>
        </p:spPr>
        <p:txBody>
          <a:bodyPr wrap="square" rtlCol="0">
            <a:spAutoFit/>
          </a:bodyPr>
          <a:p>
            <a:r>
              <a:rPr lang="zh-CN" altLang="en-US" sz="1400">
                <a:solidFill>
                  <a:schemeClr val="bg1"/>
                </a:solidFill>
              </a:rPr>
              <a:t>电导传感器，反应水内离子状况</a:t>
            </a:r>
            <a:endParaRPr lang="zh-CN" altLang="en-US" sz="1400">
              <a:solidFill>
                <a:schemeClr val="bg1"/>
              </a:solidFill>
            </a:endParaRPr>
          </a:p>
        </p:txBody>
      </p:sp>
    </p:spTree>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管理软件云平台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2168525"/>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对服务单位管辖范围内所有公厕环境、保洁和使用状态进行远程全景教字化</a:t>
            </a:r>
            <a:r>
              <a:rPr lang="en-US" altLang="zh-CN" dirty="0">
                <a:solidFill>
                  <a:schemeClr val="bg2">
                    <a:lumMod val="90000"/>
                  </a:schemeClr>
                </a:solidFill>
                <a:latin typeface="黑体" panose="02010609060101010101" pitchFamily="49" charset="-122"/>
                <a:ea typeface="黑体" panose="02010609060101010101" pitchFamily="49" charset="-122"/>
              </a:rPr>
              <a:t>GIS</a:t>
            </a:r>
            <a:r>
              <a:rPr lang="zh-CN" altLang="zh-CN" dirty="0">
                <a:solidFill>
                  <a:schemeClr val="bg2">
                    <a:lumMod val="90000"/>
                  </a:schemeClr>
                </a:solidFill>
                <a:latin typeface="黑体" panose="02010609060101010101" pitchFamily="49" charset="-122"/>
                <a:ea typeface="黑体" panose="02010609060101010101" pitchFamily="49" charset="-122"/>
              </a:rPr>
              <a:t>展示，公厕基础信息全方位精细分析与统计，实现城市、景点公厕数字化智能化管理，提升城市形象。集中处理、整体管控、流程跟踪，解决公厕状态信息不实时、不对称问题，降低管理难度，提升管理效率</a:t>
            </a:r>
            <a:r>
              <a:rPr lang="zh-CN" altLang="en-US" dirty="0">
                <a:solidFill>
                  <a:schemeClr val="bg2">
                    <a:lumMod val="90000"/>
                  </a:schemeClr>
                </a:solidFill>
                <a:latin typeface="黑体" panose="02010609060101010101" pitchFamily="49" charset="-122"/>
                <a:ea typeface="黑体" panose="02010609060101010101" pitchFamily="49" charset="-122"/>
              </a:rPr>
              <a:t>。</a:t>
            </a:r>
            <a:r>
              <a:rPr lang="zh-CN" altLang="zh-CN" dirty="0">
                <a:solidFill>
                  <a:schemeClr val="bg2">
                    <a:lumMod val="90000"/>
                  </a:schemeClr>
                </a:solidFill>
                <a:latin typeface="黑体" panose="02010609060101010101" pitchFamily="49" charset="-122"/>
                <a:ea typeface="黑体" panose="02010609060101010101" pitchFamily="49" charset="-122"/>
              </a:rPr>
              <a:t>通过人流分析、环境分析、消耗品分析、使用者反馈等大数据，助力公厕布局更合理、更优化、更智能。   </a:t>
            </a:r>
            <a:endParaRPr kumimoji="1" lang="zh-CN" altLang="en-US"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 </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2"/>
          <a:stretch>
            <a:fillRect/>
          </a:stretch>
        </p:blipFill>
        <p:spPr>
          <a:xfrm>
            <a:off x="691311" y="3083749"/>
            <a:ext cx="5310176" cy="3374057"/>
          </a:xfrm>
          <a:prstGeom prst="rect">
            <a:avLst/>
          </a:prstGeom>
        </p:spPr>
      </p:pic>
      <p:sp>
        <p:nvSpPr>
          <p:cNvPr id="9" name="文本框 8"/>
          <p:cNvSpPr txBox="1"/>
          <p:nvPr/>
        </p:nvSpPr>
        <p:spPr>
          <a:xfrm>
            <a:off x="6495393" y="3083749"/>
            <a:ext cx="5113296" cy="2584450"/>
          </a:xfrm>
          <a:prstGeom prst="rect">
            <a:avLst/>
          </a:prstGeom>
          <a:noFill/>
        </p:spPr>
        <p:txBody>
          <a:bodyPr wrap="square" rtlCol="0">
            <a:spAutoFit/>
          </a:bodyPr>
          <a:lstStyle/>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统计用水量和使用次数</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使用计费统计</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水箱运行状态分析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故障预警及派工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“云端、本地”可</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小程序</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监控平台多种应用</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联动控制</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922020"/>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联动功能是物联网边缘计算能力的重要体现，是体现系统智能化程度以及增强运维能力的重要手段，实现智能化控制是本系统的重要一环，本系统支持如下图所示功能。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图标&#10;&#10;描述已自动生成"/>
          <p:cNvPicPr>
            <a:picLocks noChangeAspect="1"/>
          </p:cNvPicPr>
          <p:nvPr/>
        </p:nvPicPr>
        <p:blipFill rotWithShape="1">
          <a:blip r:embed="rId2"/>
          <a:srcRect l="27103" r="27085"/>
          <a:stretch>
            <a:fillRect/>
          </a:stretch>
        </p:blipFill>
        <p:spPr>
          <a:xfrm>
            <a:off x="3863742" y="828899"/>
            <a:ext cx="4457412" cy="7822635"/>
          </a:xfrm>
          <a:prstGeom prst="rect">
            <a:avLst/>
          </a:prstGeom>
        </p:spPr>
      </p:pic>
      <p:pic>
        <p:nvPicPr>
          <p:cNvPr id="13" name="图片 12" descr="图标&#10;&#10;描述已自动生成"/>
          <p:cNvPicPr>
            <a:picLocks noChangeAspect="1"/>
          </p:cNvPicPr>
          <p:nvPr/>
        </p:nvPicPr>
        <p:blipFill>
          <a:blip r:embed="rId3"/>
          <a:stretch>
            <a:fillRect/>
          </a:stretch>
        </p:blipFill>
        <p:spPr>
          <a:xfrm>
            <a:off x="5730258" y="3954535"/>
            <a:ext cx="700124" cy="700124"/>
          </a:xfrm>
          <a:prstGeom prst="rect">
            <a:avLst/>
          </a:prstGeom>
        </p:spPr>
      </p:pic>
      <p:sp>
        <p:nvSpPr>
          <p:cNvPr id="14" name="文本框 13"/>
          <p:cNvSpPr txBox="1"/>
          <p:nvPr/>
        </p:nvSpPr>
        <p:spPr>
          <a:xfrm>
            <a:off x="5540074" y="4775323"/>
            <a:ext cx="1100230" cy="369332"/>
          </a:xfrm>
          <a:prstGeom prst="rect">
            <a:avLst/>
          </a:prstGeom>
          <a:noFill/>
        </p:spPr>
        <p:txBody>
          <a:bodyPr wrap="square" rtlCol="0">
            <a:spAutoFit/>
          </a:bodyPr>
          <a:lstStyle/>
          <a:p>
            <a:r>
              <a:rPr kumimoji="1" lang="zh-CN" altLang="en-US" dirty="0">
                <a:solidFill>
                  <a:schemeClr val="accent3">
                    <a:lumMod val="20000"/>
                    <a:lumOff val="80000"/>
                  </a:schemeClr>
                </a:solidFill>
              </a:rPr>
              <a:t>联动控制</a:t>
            </a:r>
            <a:endParaRPr kumimoji="1" lang="zh-CN" altLang="en-US" dirty="0">
              <a:solidFill>
                <a:schemeClr val="accent3">
                  <a:lumMod val="20000"/>
                  <a:lumOff val="80000"/>
                </a:schemeClr>
              </a:solidFill>
            </a:endParaRPr>
          </a:p>
        </p:txBody>
      </p:sp>
      <p:sp>
        <p:nvSpPr>
          <p:cNvPr id="2" name="文本框 1"/>
          <p:cNvSpPr txBox="1"/>
          <p:nvPr/>
        </p:nvSpPr>
        <p:spPr>
          <a:xfrm>
            <a:off x="4815860"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远程控制</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5" name="文本框 14"/>
          <p:cNvSpPr txBox="1"/>
          <p:nvPr/>
        </p:nvSpPr>
        <p:spPr>
          <a:xfrm>
            <a:off x="6640304"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定时联动</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4668520" y="5890895"/>
            <a:ext cx="1223645" cy="275590"/>
          </a:xfrm>
          <a:prstGeom prst="rect">
            <a:avLst/>
          </a:prstGeom>
          <a:noFill/>
        </p:spPr>
        <p:txBody>
          <a:bodyPr wrap="square" rtlCol="0">
            <a:spAutoFit/>
          </a:bodyPr>
          <a:lstStyle/>
          <a:p>
            <a:r>
              <a:rPr kumimoji="1" lang="en-US" altLang="zh-CN" sz="1200"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信息推送</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6430645" y="5890895"/>
            <a:ext cx="1146810"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电话短信通知</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9" name="文本框 18"/>
          <p:cNvSpPr txBox="1"/>
          <p:nvPr/>
        </p:nvSpPr>
        <p:spPr>
          <a:xfrm>
            <a:off x="948063" y="2364613"/>
            <a:ext cx="2938684"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1087654" y="2799554"/>
            <a:ext cx="2776087"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异常或权限需要禁用设备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1" name="文本框 20"/>
          <p:cNvSpPr txBox="1"/>
          <p:nvPr/>
        </p:nvSpPr>
        <p:spPr>
          <a:xfrm>
            <a:off x="1087654" y="3279157"/>
            <a:ext cx="2776088" cy="337185"/>
          </a:xfrm>
          <a:prstGeom prst="rect">
            <a:avLst/>
          </a:prstGeom>
          <a:noFill/>
        </p:spPr>
        <p:txBody>
          <a:bodyPr wrap="square" rtlCol="0">
            <a:spAutoFit/>
          </a:bodyPr>
          <a:lstStyle/>
          <a:p>
            <a:pPr algn="r"/>
            <a:r>
              <a:rPr kumimoji="1" lang="zh-CN" sz="1600" dirty="0">
                <a:solidFill>
                  <a:schemeClr val="accent3">
                    <a:lumMod val="20000"/>
                    <a:lumOff val="80000"/>
                  </a:schemeClr>
                </a:solidFill>
                <a:latin typeface="黑体" panose="02010609060101010101" pitchFamily="49" charset="-122"/>
                <a:ea typeface="黑体" panose="02010609060101010101" pitchFamily="49" charset="-122"/>
              </a:rPr>
              <a:t>定量冲水控制</a:t>
            </a:r>
            <a:endParaRPr kumimoji="1" 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3" name="文本框 22"/>
          <p:cNvSpPr txBox="1"/>
          <p:nvPr/>
        </p:nvSpPr>
        <p:spPr>
          <a:xfrm>
            <a:off x="8321155" y="2364613"/>
            <a:ext cx="1747298"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定时启动</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4" name="文本框 23"/>
          <p:cNvSpPr txBox="1"/>
          <p:nvPr/>
        </p:nvSpPr>
        <p:spPr>
          <a:xfrm>
            <a:off x="8360525" y="3260496"/>
            <a:ext cx="1747298"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多时间段管理</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5" name="文本框 24"/>
          <p:cNvSpPr txBox="1"/>
          <p:nvPr/>
        </p:nvSpPr>
        <p:spPr>
          <a:xfrm>
            <a:off x="8370632" y="2812683"/>
            <a:ext cx="1949049"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运行一段时间停止</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6" name="文本框 25"/>
          <p:cNvSpPr txBox="1"/>
          <p:nvPr/>
        </p:nvSpPr>
        <p:spPr>
          <a:xfrm>
            <a:off x="8366822" y="5175686"/>
            <a:ext cx="203567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设备失联</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7" name="文本框 26"/>
          <p:cNvSpPr txBox="1"/>
          <p:nvPr/>
        </p:nvSpPr>
        <p:spPr>
          <a:xfrm>
            <a:off x="8366760" y="5631180"/>
            <a:ext cx="371919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电磁阀与水流量逻辑错误</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8" name="文本框 27"/>
          <p:cNvSpPr txBox="1"/>
          <p:nvPr/>
        </p:nvSpPr>
        <p:spPr>
          <a:xfrm>
            <a:off x="8366760" y="6086475"/>
            <a:ext cx="297370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冲水时间过长等</a:t>
            </a: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0" name="文本框 29"/>
          <p:cNvSpPr txBox="1"/>
          <p:nvPr/>
        </p:nvSpPr>
        <p:spPr>
          <a:xfrm>
            <a:off x="1646409" y="5176204"/>
            <a:ext cx="2120725"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设备连接状态变化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1" name="文本框 30"/>
          <p:cNvSpPr txBox="1"/>
          <p:nvPr/>
        </p:nvSpPr>
        <p:spPr>
          <a:xfrm>
            <a:off x="1646408" y="5606042"/>
            <a:ext cx="2120726"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启动停止动作变化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2" name="文本框 31"/>
          <p:cNvSpPr txBox="1"/>
          <p:nvPr/>
        </p:nvSpPr>
        <p:spPr>
          <a:xfrm>
            <a:off x="1663296" y="6086703"/>
            <a:ext cx="2103838"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95" y="2381250"/>
            <a:ext cx="7362825" cy="1460500"/>
          </a:xfrm>
          <a:prstGeom prst="rect">
            <a:avLst/>
          </a:prstGeom>
        </p:spPr>
      </p:pic>
      <p:sp>
        <p:nvSpPr>
          <p:cNvPr id="14" name="文本框 13"/>
          <p:cNvSpPr txBox="1"/>
          <p:nvPr/>
        </p:nvSpPr>
        <p:spPr>
          <a:xfrm>
            <a:off x="3683000" y="310578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四、售后运维人员管理系统</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工单管理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工单主要用于告警通知，故障处理，例行巡检等工作管理，系统支持自动派工和手动派工两种方式。可以在</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端进行工单查询，工单轮转，上传图片等，可以在网页端进行工单统计，手动派工，工单轮转等，实现较完善的环卫工作流管理。</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cef858815ee9c015ce1803114188ddf"/>
          <p:cNvPicPr/>
          <p:nvPr/>
        </p:nvPicPr>
        <p:blipFill>
          <a:blip r:embed="rId2"/>
          <a:stretch>
            <a:fillRect/>
          </a:stretch>
        </p:blipFill>
        <p:spPr>
          <a:xfrm>
            <a:off x="5013055" y="1393118"/>
            <a:ext cx="2083889" cy="4516535"/>
          </a:xfrm>
          <a:prstGeom prst="rect">
            <a:avLst/>
          </a:prstGeom>
        </p:spPr>
      </p:pic>
      <p:pic>
        <p:nvPicPr>
          <p:cNvPr id="13" name="图片 12" descr="bc52c97f8d4faba47d1ef966e93004d"/>
          <p:cNvPicPr/>
          <p:nvPr/>
        </p:nvPicPr>
        <p:blipFill>
          <a:blip r:embed="rId3"/>
          <a:stretch>
            <a:fillRect/>
          </a:stretch>
        </p:blipFill>
        <p:spPr>
          <a:xfrm>
            <a:off x="7734590" y="1393118"/>
            <a:ext cx="2083888" cy="4518983"/>
          </a:xfrm>
          <a:prstGeom prst="rect">
            <a:avLst/>
          </a:prstGeom>
        </p:spPr>
      </p:pic>
    </p:spTree>
  </p:cSld>
  <p:clrMapOvr>
    <a:masterClrMapping/>
  </p:clrMapOvr>
  <p:transition spd="slow"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巡检管理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9" name="矩形 8"/>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支持巡检管理，为决策提供科学依据，从而提升环卫管理能力，减少设备维护和运维的成本，有助于及时发现隐患、处理隐患、跟踪及分析隐患，提升如厕者体验，获取良好的居民评价，从而大大提高企业经营效益，减少运营成本。</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4b2eefc00f0edb95627dc4fd1754a6"/>
          <p:cNvPicPr/>
          <p:nvPr/>
        </p:nvPicPr>
        <p:blipFill>
          <a:blip r:embed="rId2"/>
          <a:stretch>
            <a:fillRect/>
          </a:stretch>
        </p:blipFill>
        <p:spPr>
          <a:xfrm>
            <a:off x="5032479" y="1298090"/>
            <a:ext cx="2123992" cy="4604473"/>
          </a:xfrm>
          <a:prstGeom prst="rect">
            <a:avLst/>
          </a:prstGeom>
        </p:spPr>
      </p:pic>
      <p:pic>
        <p:nvPicPr>
          <p:cNvPr id="14" name="图片 13" descr="d39b78bb73dbbc75ed9b83211c50e4b"/>
          <p:cNvPicPr/>
          <p:nvPr/>
        </p:nvPicPr>
        <p:blipFill>
          <a:blip r:embed="rId3"/>
          <a:stretch>
            <a:fillRect/>
          </a:stretch>
        </p:blipFill>
        <p:spPr>
          <a:xfrm>
            <a:off x="7867206" y="1298090"/>
            <a:ext cx="2124508" cy="4604473"/>
          </a:xfrm>
          <a:prstGeom prst="rect">
            <a:avLst/>
          </a:prstGeom>
        </p:spPr>
      </p:pic>
      <p:pic>
        <p:nvPicPr>
          <p:cNvPr id="15" name="图片 14" descr="3654bc2d729e33c1ccc49514734fbf0"/>
          <p:cNvPicPr/>
          <p:nvPr/>
        </p:nvPicPr>
        <p:blipFill>
          <a:blip r:embed="rId4"/>
          <a:stretch>
            <a:fillRect/>
          </a:stretch>
        </p:blipFill>
        <p:spPr>
          <a:xfrm>
            <a:off x="5040305" y="1350463"/>
            <a:ext cx="2116166" cy="4586495"/>
          </a:xfrm>
          <a:prstGeom prst="rect">
            <a:avLst/>
          </a:prstGeom>
        </p:spPr>
      </p:pic>
    </p:spTree>
  </p:cSld>
  <p:clrMapOvr>
    <a:masterClrMapping/>
  </p:clrMapOvr>
  <p:transition spd="slow" advTm="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消耗品管理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384330" y="1687759"/>
            <a:ext cx="2764158" cy="2935868"/>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系统可以对厕纸，洗手液等消耗品进行领用登记，同时结合消耗品智能检测设备，对消耗品进行管理，预警，同时对使用量进行合理性分析，减少消耗品浪费。</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654bc2d729e33c1ccc49514734fbf0"/>
          <p:cNvPicPr/>
          <p:nvPr/>
        </p:nvPicPr>
        <p:blipFill>
          <a:blip r:embed="rId2"/>
          <a:stretch>
            <a:fillRect/>
          </a:stretch>
        </p:blipFill>
        <p:spPr>
          <a:xfrm>
            <a:off x="4738008" y="1495427"/>
            <a:ext cx="2116166" cy="4586495"/>
          </a:xfrm>
          <a:prstGeom prst="rect">
            <a:avLst/>
          </a:prstGeom>
        </p:spPr>
      </p:pic>
      <p:pic>
        <p:nvPicPr>
          <p:cNvPr id="5" name="图片 4" descr="图表, 散点图&#10;&#10;描述已自动生成"/>
          <p:cNvPicPr>
            <a:picLocks noChangeAspect="1"/>
          </p:cNvPicPr>
          <p:nvPr/>
        </p:nvPicPr>
        <p:blipFill>
          <a:blip r:embed="rId3"/>
          <a:stretch>
            <a:fillRect/>
          </a:stretch>
        </p:blipFill>
        <p:spPr>
          <a:xfrm>
            <a:off x="7314158" y="1495427"/>
            <a:ext cx="2207404" cy="4586495"/>
          </a:xfrm>
          <a:prstGeom prst="rect">
            <a:avLst/>
          </a:prstGeom>
        </p:spPr>
      </p:pic>
    </p:spTree>
  </p:cSld>
  <p:clrMapOvr>
    <a:masterClrMapping/>
  </p:clrMapOvr>
  <p:transition spd="slow"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27" y="2381290"/>
            <a:ext cx="6049714" cy="1460500"/>
          </a:xfrm>
          <a:prstGeom prst="rect">
            <a:avLst/>
          </a:prstGeom>
        </p:spPr>
      </p:pic>
      <p:sp>
        <p:nvSpPr>
          <p:cNvPr id="14" name="文本框 13"/>
          <p:cNvSpPr txBox="1"/>
          <p:nvPr/>
        </p:nvSpPr>
        <p:spPr>
          <a:xfrm>
            <a:off x="3538584" y="3105834"/>
            <a:ext cx="5239657"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五、展示终端与系统软件</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系统软件：智慧运管平台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10917378" cy="2303964"/>
          </a:xfrm>
          <a:prstGeom prst="rect">
            <a:avLst/>
          </a:prstGeom>
        </p:spPr>
        <p:txBody>
          <a:bodyPr wrap="square">
            <a:spAutoFit/>
          </a:bodyPr>
          <a:lstStyle/>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智慧厕所管理平台是通微自主研发的一套集数据采集、处理、报警、记录、查询、运维一体的网络化管理业务综合软件平台，平台基于</a:t>
            </a:r>
            <a:r>
              <a:rPr lang="en-US" altLang="zh-CN" sz="1400" dirty="0">
                <a:solidFill>
                  <a:schemeClr val="bg2">
                    <a:lumMod val="90000"/>
                  </a:schemeClr>
                </a:solidFill>
                <a:latin typeface="黑体" panose="02010609060101010101" pitchFamily="49" charset="-122"/>
                <a:ea typeface="黑体" panose="02010609060101010101" pitchFamily="49" charset="-122"/>
              </a:rPr>
              <a:t>java</a:t>
            </a:r>
            <a:r>
              <a:rPr lang="zh-CN" altLang="zh-CN" sz="1400" dirty="0">
                <a:solidFill>
                  <a:schemeClr val="bg2">
                    <a:lumMod val="90000"/>
                  </a:schemeClr>
                </a:solidFill>
                <a:latin typeface="黑体" panose="02010609060101010101" pitchFamily="49" charset="-122"/>
                <a:ea typeface="黑体" panose="02010609060101010101" pitchFamily="49" charset="-122"/>
              </a:rPr>
              <a:t>开发，完全跨平台，可运行于</a:t>
            </a:r>
            <a:r>
              <a:rPr lang="en-US" altLang="zh-CN" sz="1400" dirty="0">
                <a:solidFill>
                  <a:schemeClr val="bg2">
                    <a:lumMod val="90000"/>
                  </a:schemeClr>
                </a:solidFill>
                <a:latin typeface="黑体" panose="02010609060101010101" pitchFamily="49" charset="-122"/>
                <a:ea typeface="黑体" panose="02010609060101010101" pitchFamily="49" charset="-122"/>
              </a:rPr>
              <a:t>windows/</a:t>
            </a:r>
            <a:r>
              <a:rPr lang="en-US" altLang="zh-CN" sz="1400" dirty="0" err="1">
                <a:solidFill>
                  <a:schemeClr val="bg2">
                    <a:lumMod val="90000"/>
                  </a:schemeClr>
                </a:solidFill>
                <a:latin typeface="黑体" panose="02010609060101010101" pitchFamily="49" charset="-122"/>
                <a:ea typeface="黑体" panose="02010609060101010101" pitchFamily="49" charset="-122"/>
              </a:rPr>
              <a:t>linux</a:t>
            </a:r>
            <a:r>
              <a:rPr lang="zh-CN" altLang="zh-CN" sz="1400" dirty="0">
                <a:solidFill>
                  <a:schemeClr val="bg2">
                    <a:lumMod val="90000"/>
                  </a:schemeClr>
                </a:solidFill>
                <a:latin typeface="黑体" panose="02010609060101010101" pitchFamily="49" charset="-122"/>
                <a:ea typeface="黑体" panose="02010609060101010101" pitchFamily="49" charset="-122"/>
              </a:rPr>
              <a:t>操作系统上，页面支持基于最新</a:t>
            </a:r>
            <a:r>
              <a:rPr lang="en-US" altLang="zh-CN" sz="1400" dirty="0">
                <a:solidFill>
                  <a:schemeClr val="bg2">
                    <a:lumMod val="90000"/>
                  </a:schemeClr>
                </a:solidFill>
                <a:latin typeface="黑体" panose="02010609060101010101" pitchFamily="49" charset="-122"/>
                <a:ea typeface="黑体" panose="02010609060101010101" pitchFamily="49" charset="-122"/>
              </a:rPr>
              <a:t>H5</a:t>
            </a:r>
            <a:r>
              <a:rPr lang="zh-CN" altLang="zh-CN" sz="1400" dirty="0">
                <a:solidFill>
                  <a:schemeClr val="bg2">
                    <a:lumMod val="90000"/>
                  </a:schemeClr>
                </a:solidFill>
                <a:latin typeface="黑体" panose="02010609060101010101" pitchFamily="49" charset="-122"/>
                <a:ea typeface="黑体" panose="02010609060101010101" pitchFamily="49" charset="-122"/>
              </a:rPr>
              <a:t>标准，既可以本地部署，也支持云端租赁；</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在监控中心服务器上安装集中监控平台软件，实时集中地监测各分布厕所的环境、使用的状态，根据需要远程遥控一些设备，如空调、灯光、风机等。对各种信息进行分级、分类处理，通过现场的告警和远程告警，并可通过电话、短信、邮件、微信等方式通知相关人员及时处理相关问题；集中监控平台软件糅合进了运营维护信息管理系统，将日常运维管理；</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集中监控管理平台可以接入多个厕所的数据进行集中的管理，进行全面的掌握和管理，单个厕所也自成一个独立的子系统，带有本地的展示管理界面。</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p:txBody>
      </p:sp>
      <p:pic>
        <p:nvPicPr>
          <p:cNvPr id="15" name="图片 14" descr="环卫大屏"/>
          <p:cNvPicPr/>
          <p:nvPr/>
        </p:nvPicPr>
        <p:blipFill>
          <a:blip r:embed="rId2"/>
          <a:stretch>
            <a:fillRect/>
          </a:stretch>
        </p:blipFill>
        <p:spPr>
          <a:xfrm>
            <a:off x="708531" y="3620870"/>
            <a:ext cx="5104423" cy="2871622"/>
          </a:xfrm>
          <a:prstGeom prst="rect">
            <a:avLst/>
          </a:prstGeom>
          <a:ln>
            <a:solidFill>
              <a:schemeClr val="accent1"/>
            </a:solidFill>
          </a:ln>
        </p:spPr>
      </p:pic>
      <p:pic>
        <p:nvPicPr>
          <p:cNvPr id="16" name="图片 15" descr="工单管理"/>
          <p:cNvPicPr/>
          <p:nvPr/>
        </p:nvPicPr>
        <p:blipFill>
          <a:blip r:embed="rId3"/>
          <a:stretch>
            <a:fillRect/>
          </a:stretch>
        </p:blipFill>
        <p:spPr>
          <a:xfrm>
            <a:off x="6096000" y="3620871"/>
            <a:ext cx="5387471" cy="2878097"/>
          </a:xfrm>
          <a:prstGeom prst="rect">
            <a:avLst/>
          </a:prstGeom>
          <a:ln>
            <a:solidFill>
              <a:schemeClr val="accent1"/>
            </a:solidFill>
          </a:ln>
        </p:spPr>
      </p:pic>
    </p:spTree>
  </p:cSld>
  <p:clrMapOvr>
    <a:masterClrMapping/>
  </p:clrMapOvr>
  <p:transition spd="slow"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系统软件：智慧环卫管理平台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3" name="文本框 2"/>
          <p:cNvSpPr txBox="1"/>
          <p:nvPr/>
        </p:nvSpPr>
        <p:spPr>
          <a:xfrm>
            <a:off x="583310" y="1376413"/>
            <a:ext cx="11025379" cy="1200329"/>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集中监控平台软件的功能特点如下：</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en-US" altLang="zh-CN" dirty="0">
                <a:solidFill>
                  <a:schemeClr val="bg2">
                    <a:lumMod val="90000"/>
                  </a:schemeClr>
                </a:solidFill>
                <a:latin typeface="黑体" panose="02010609060101010101" pitchFamily="49" charset="-122"/>
                <a:ea typeface="黑体" panose="02010609060101010101" pitchFamily="49" charset="-122"/>
              </a:rPr>
              <a:t>1.</a:t>
            </a:r>
            <a:r>
              <a:rPr lang="zh-CN" altLang="zh-CN" dirty="0">
                <a:solidFill>
                  <a:schemeClr val="bg2">
                    <a:lumMod val="90000"/>
                  </a:schemeClr>
                </a:solidFill>
                <a:latin typeface="黑体" panose="02010609060101010101" pitchFamily="49" charset="-122"/>
                <a:ea typeface="黑体" panose="02010609060101010101" pitchFamily="49" charset="-122"/>
              </a:rPr>
              <a:t>良好的人机界面</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2.</a:t>
            </a:r>
            <a:r>
              <a:rPr lang="zh-CN" altLang="zh-CN" dirty="0">
                <a:solidFill>
                  <a:schemeClr val="bg2">
                    <a:lumMod val="90000"/>
                  </a:schemeClr>
                </a:solidFill>
                <a:latin typeface="黑体" panose="02010609060101010101" pitchFamily="49" charset="-122"/>
                <a:ea typeface="黑体" panose="02010609060101010101" pitchFamily="49" charset="-122"/>
              </a:rPr>
              <a:t>操作员管理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3.</a:t>
            </a:r>
            <a:r>
              <a:rPr lang="zh-CN" altLang="zh-CN" dirty="0">
                <a:solidFill>
                  <a:schemeClr val="bg2">
                    <a:lumMod val="90000"/>
                  </a:schemeClr>
                </a:solidFill>
                <a:latin typeface="黑体" panose="02010609060101010101" pitchFamily="49" charset="-122"/>
                <a:ea typeface="黑体" panose="02010609060101010101" pitchFamily="49" charset="-122"/>
              </a:rPr>
              <a:t>报警管理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4.</a:t>
            </a:r>
            <a:r>
              <a:rPr lang="zh-CN" altLang="zh-CN" dirty="0">
                <a:solidFill>
                  <a:schemeClr val="bg2">
                    <a:lumMod val="90000"/>
                  </a:schemeClr>
                </a:solidFill>
                <a:latin typeface="黑体" panose="02010609060101010101" pitchFamily="49" charset="-122"/>
                <a:ea typeface="黑体" panose="02010609060101010101" pitchFamily="49" charset="-122"/>
              </a:rPr>
              <a:t>数据管理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5.</a:t>
            </a:r>
            <a:r>
              <a:rPr lang="zh-CN" altLang="zh-CN" dirty="0">
                <a:solidFill>
                  <a:schemeClr val="bg2">
                    <a:lumMod val="90000"/>
                  </a:schemeClr>
                </a:solidFill>
                <a:latin typeface="黑体" panose="02010609060101010101" pitchFamily="49" charset="-122"/>
                <a:ea typeface="黑体" panose="02010609060101010101" pitchFamily="49" charset="-122"/>
              </a:rPr>
              <a:t>远程控制与联动</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6.</a:t>
            </a:r>
            <a:r>
              <a:rPr lang="zh-CN" altLang="zh-CN" dirty="0">
                <a:solidFill>
                  <a:schemeClr val="bg2">
                    <a:lumMod val="90000"/>
                  </a:schemeClr>
                </a:solidFill>
                <a:latin typeface="黑体" panose="02010609060101010101" pitchFamily="49" charset="-122"/>
                <a:ea typeface="黑体" panose="02010609060101010101" pitchFamily="49" charset="-122"/>
              </a:rPr>
              <a:t>不断更新的运维功能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a:p>
            <a:endParaRPr kumimoji="1" lang="zh-CN" altLang="en-US" dirty="0"/>
          </a:p>
        </p:txBody>
      </p:sp>
      <p:pic>
        <p:nvPicPr>
          <p:cNvPr id="13" name="图片 12"/>
          <p:cNvPicPr/>
          <p:nvPr/>
        </p:nvPicPr>
        <p:blipFill>
          <a:blip r:embed="rId2"/>
          <a:srcRect/>
          <a:stretch>
            <a:fillRect/>
          </a:stretch>
        </p:blipFill>
        <p:spPr>
          <a:xfrm>
            <a:off x="710054" y="2576742"/>
            <a:ext cx="5216992" cy="3491246"/>
          </a:xfrm>
          <a:prstGeom prst="rect">
            <a:avLst/>
          </a:prstGeom>
          <a:ln>
            <a:solidFill>
              <a:schemeClr val="accent1"/>
            </a:solidFill>
          </a:ln>
        </p:spPr>
      </p:pic>
      <p:pic>
        <p:nvPicPr>
          <p:cNvPr id="14" name="图片 13"/>
          <p:cNvPicPr/>
          <p:nvPr/>
        </p:nvPicPr>
        <p:blipFill>
          <a:blip r:embed="rId3"/>
          <a:stretch>
            <a:fillRect/>
          </a:stretch>
        </p:blipFill>
        <p:spPr>
          <a:xfrm>
            <a:off x="6130711" y="2576742"/>
            <a:ext cx="5604721" cy="3491246"/>
          </a:xfrm>
          <a:prstGeom prst="rect">
            <a:avLst/>
          </a:prstGeom>
          <a:ln>
            <a:solidFill>
              <a:schemeClr val="accent1"/>
            </a:solidFill>
          </a:ln>
        </p:spPr>
      </p:pic>
    </p:spTree>
  </p:cSld>
  <p:clrMapOvr>
    <a:masterClrMapping/>
  </p:clrMapOvr>
  <p:transition spd="slow"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智能移动端</a:t>
            </a:r>
            <a:r>
              <a:rPr lang="en-US" altLang="zh-CN" sz="4000" dirty="0">
                <a:solidFill>
                  <a:schemeClr val="accent1"/>
                </a:solidFill>
                <a:latin typeface="黑体" panose="02010609060101010101" pitchFamily="49" charset="-122"/>
                <a:ea typeface="黑体" panose="02010609060101010101" pitchFamily="49" charset="-122"/>
              </a:rPr>
              <a:t>APP</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7" y="1214577"/>
            <a:ext cx="3156568" cy="5013360"/>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卓振云净智慧厕所</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针对的使用对象是厕所管理者和环卫人员，通过</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可以实时掌握厕所的占用情况，环境情况，可以远程控制风机、除臭机动作等。可以及时接收告警通知等，基本可以做到一机全掌握。</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同时</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具有工单发布，工单轮转功能，可以进行巡检登记和派工，具有考勤管理功能，是厕所管理者和环卫人员的好帮手。</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Screenshot_20210617_133426_com.tongwei.smarttoile"/>
          <p:cNvPicPr/>
          <p:nvPr/>
        </p:nvPicPr>
        <p:blipFill>
          <a:blip r:embed="rId2"/>
          <a:stretch>
            <a:fillRect/>
          </a:stretch>
        </p:blipFill>
        <p:spPr>
          <a:xfrm>
            <a:off x="3954746" y="1323462"/>
            <a:ext cx="2263173" cy="4904475"/>
          </a:xfrm>
          <a:prstGeom prst="rect">
            <a:avLst/>
          </a:prstGeom>
          <a:ln>
            <a:solidFill>
              <a:schemeClr val="accent1"/>
            </a:solidFill>
          </a:ln>
        </p:spPr>
      </p:pic>
      <p:pic>
        <p:nvPicPr>
          <p:cNvPr id="5" name="图片 4" descr="背景图案&#10;&#10;描述已自动生成"/>
          <p:cNvPicPr>
            <a:picLocks noChangeAspect="1"/>
          </p:cNvPicPr>
          <p:nvPr/>
        </p:nvPicPr>
        <p:blipFill>
          <a:blip r:embed="rId3"/>
          <a:stretch>
            <a:fillRect/>
          </a:stretch>
        </p:blipFill>
        <p:spPr>
          <a:xfrm>
            <a:off x="6560690" y="1320371"/>
            <a:ext cx="2361930" cy="4907566"/>
          </a:xfrm>
          <a:prstGeom prst="rect">
            <a:avLst/>
          </a:prstGeom>
          <a:ln>
            <a:solidFill>
              <a:schemeClr val="accent1"/>
            </a:solidFill>
          </a:ln>
        </p:spPr>
      </p:pic>
      <p:sp>
        <p:nvSpPr>
          <p:cNvPr id="6" name="文本框 5"/>
          <p:cNvSpPr txBox="1"/>
          <p:nvPr/>
        </p:nvSpPr>
        <p:spPr>
          <a:xfrm>
            <a:off x="9194285" y="2109643"/>
            <a:ext cx="2361929" cy="2308324"/>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支持查看所有传感器历史数据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支持数据曲线分析</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支持附近厕所状态查询（需开放数据库）</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endParaRPr kumimoji="1" lang="zh-CN" altLang="en-US" dirty="0"/>
          </a:p>
        </p:txBody>
      </p:sp>
    </p:spTree>
  </p:cSld>
  <p:clrMapOvr>
    <a:masterClrMapping/>
  </p:clrMapOvr>
  <p:transition spd="slow" advTm="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微信小程序</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3243195" cy="5031377"/>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微信公众号链接“卓振云净”小程序，打开小程序，根据定位推荐最近公共厕所，点开厕所可见当前厕所的位置及其他详细信息，如：可用蹲位，空气质量，环境质量等。并有吐槽功能，反应厕所的各个不足之处，以便管理者及时处理。对于厕所使用者，通过微信搜索即可查看小程序，登录之后可进行厕所状态查询，评价等等， 如</a:t>
            </a:r>
            <a:r>
              <a:rPr lang="zh-CN" altLang="en-US" dirty="0">
                <a:solidFill>
                  <a:schemeClr val="bg2">
                    <a:lumMod val="90000"/>
                  </a:schemeClr>
                </a:solidFill>
                <a:latin typeface="黑体" panose="02010609060101010101" pitchFamily="49" charset="-122"/>
                <a:ea typeface="黑体" panose="02010609060101010101" pitchFamily="49" charset="-122"/>
              </a:rPr>
              <a:t>右</a:t>
            </a:r>
            <a:r>
              <a:rPr lang="zh-CN" altLang="zh-CN" dirty="0">
                <a:solidFill>
                  <a:schemeClr val="bg2">
                    <a:lumMod val="90000"/>
                  </a:schemeClr>
                </a:solidFill>
                <a:latin typeface="黑体" panose="02010609060101010101" pitchFamily="49" charset="-122"/>
                <a:ea typeface="黑体" panose="02010609060101010101" pitchFamily="49" charset="-122"/>
              </a:rPr>
              <a:t>图所</a:t>
            </a:r>
            <a:r>
              <a:rPr lang="zh-CN" altLang="en-US" dirty="0">
                <a:solidFill>
                  <a:schemeClr val="bg2">
                    <a:lumMod val="90000"/>
                  </a:schemeClr>
                </a:solidFill>
                <a:latin typeface="黑体" panose="02010609060101010101" pitchFamily="49" charset="-122"/>
                <a:ea typeface="黑体" panose="02010609060101010101" pitchFamily="49" charset="-122"/>
              </a:rPr>
              <a:t>示：</a:t>
            </a:r>
            <a:endParaRPr lang="zh-CN" altLang="zh-CN" dirty="0"/>
          </a:p>
        </p:txBody>
      </p:sp>
      <p:pic>
        <p:nvPicPr>
          <p:cNvPr id="13" name="图片 12"/>
          <p:cNvPicPr/>
          <p:nvPr/>
        </p:nvPicPr>
        <p:blipFill>
          <a:blip r:embed="rId2" cstate="print">
            <a:extLst>
              <a:ext uri="{28A0092B-C50C-407E-A947-70E740481C1C}">
                <a14:useLocalDpi xmlns:a14="http://schemas.microsoft.com/office/drawing/2010/main" val="0"/>
              </a:ext>
            </a:extLst>
          </a:blip>
          <a:srcRect/>
          <a:stretch>
            <a:fillRect/>
          </a:stretch>
        </p:blipFill>
        <p:spPr>
          <a:xfrm>
            <a:off x="3878981" y="1313158"/>
            <a:ext cx="2628270" cy="4675932"/>
          </a:xfrm>
          <a:prstGeom prst="rect">
            <a:avLst/>
          </a:prstGeom>
          <a:noFill/>
          <a:ln>
            <a:noFill/>
          </a:ln>
        </p:spPr>
      </p:pic>
      <p:sp>
        <p:nvSpPr>
          <p:cNvPr id="17" name="文本框 16"/>
          <p:cNvSpPr txBox="1"/>
          <p:nvPr/>
        </p:nvSpPr>
        <p:spPr>
          <a:xfrm>
            <a:off x="9599168" y="2082953"/>
            <a:ext cx="2009521" cy="1338828"/>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支持厕所状态查询</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支持厕所评价</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支持厕所信息统计</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r>
              <a:rPr kumimoji="1" lang="en-US" altLang="zh-CN" dirty="0"/>
              <a:t>2.</a:t>
            </a:r>
            <a:endParaRPr kumimoji="1" lang="zh-CN" altLang="en-US" dirty="0"/>
          </a:p>
        </p:txBody>
      </p:sp>
      <p:pic>
        <p:nvPicPr>
          <p:cNvPr id="18" name="图片 17" descr="1551681911(1)"/>
          <p:cNvPicPr/>
          <p:nvPr/>
        </p:nvPicPr>
        <p:blipFill>
          <a:blip r:embed="rId3"/>
          <a:stretch>
            <a:fillRect/>
          </a:stretch>
        </p:blipFill>
        <p:spPr>
          <a:xfrm>
            <a:off x="6648600" y="1313159"/>
            <a:ext cx="2628270" cy="4675932"/>
          </a:xfrm>
          <a:prstGeom prst="rect">
            <a:avLst/>
          </a:prstGeom>
        </p:spPr>
      </p:pic>
    </p:spTree>
  </p:cSld>
  <p:clrMapOvr>
    <a:masterClrMapping/>
  </p:clrMapOvr>
  <p:transition spd="slow"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9" name="图片 18" descr="形状, 矩形&#10;&#10;描述已自动生成"/>
          <p:cNvPicPr>
            <a:picLocks noChangeAspect="1"/>
          </p:cNvPicPr>
          <p:nvPr/>
        </p:nvPicPr>
        <p:blipFill>
          <a:blip r:embed="rId2"/>
          <a:stretch>
            <a:fillRect/>
          </a:stretch>
        </p:blipFill>
        <p:spPr>
          <a:xfrm>
            <a:off x="2728595" y="2381250"/>
            <a:ext cx="6796405" cy="1460500"/>
          </a:xfrm>
          <a:prstGeom prst="rect">
            <a:avLst/>
          </a:prstGeom>
        </p:spPr>
      </p:pic>
      <p:sp>
        <p:nvSpPr>
          <p:cNvPr id="20" name="文本框 19"/>
          <p:cNvSpPr txBox="1"/>
          <p:nvPr/>
        </p:nvSpPr>
        <p:spPr>
          <a:xfrm>
            <a:off x="4077335" y="3105785"/>
            <a:ext cx="5461635"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六、类似物联网项目案例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增氧机远程控制及保护</a:t>
            </a:r>
            <a:endParaRPr lang="en-US" altLang="zh-CN"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pic>
        <p:nvPicPr>
          <p:cNvPr id="2" name="图片 1" descr="20210623172419a29d19"/>
          <p:cNvPicPr>
            <a:picLocks noChangeAspect="1"/>
          </p:cNvPicPr>
          <p:nvPr/>
        </p:nvPicPr>
        <p:blipFill>
          <a:blip r:embed="rId2"/>
          <a:stretch>
            <a:fillRect/>
          </a:stretch>
        </p:blipFill>
        <p:spPr>
          <a:xfrm>
            <a:off x="-3175" y="1084580"/>
            <a:ext cx="12192000" cy="5080000"/>
          </a:xfrm>
          <a:prstGeom prst="rect">
            <a:avLst/>
          </a:prstGeom>
        </p:spPr>
      </p:pic>
    </p:spTree>
  </p:cSld>
  <p:clrMapOvr>
    <a:masterClrMapping/>
  </p:clrMapOvr>
  <p:transition spd="slow" advTm="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副标题 8"/>
          <p:cNvSpPr>
            <a:spLocks noGrp="1"/>
          </p:cNvSpPr>
          <p:nvPr>
            <p:ph type="subTitle" idx="1"/>
          </p:nvPr>
        </p:nvSpPr>
        <p:spPr>
          <a:xfrm>
            <a:off x="1339595" y="2601119"/>
            <a:ext cx="9144000" cy="1655762"/>
          </a:xfrm>
        </p:spPr>
        <p:txBody>
          <a:bodyPr>
            <a:normAutofit fontScale="92500" lnSpcReduction="10000"/>
          </a:bodyPr>
          <a:lstStyle/>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THANKS</a:t>
            </a:r>
            <a:endParaRPr lang="zh-CN" altLang="en-US"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Tree>
  </p:cSld>
  <p:clrMapOvr>
    <a:masterClrMapping/>
  </p:clrMapOvr>
  <p:transition spd="slow" advTm="0">
    <p:push dir="u"/>
  </p:transition>
</p:sld>
</file>

<file path=ppt/tags/tag1.xml><?xml version="1.0" encoding="utf-8"?>
<p:tagLst xmlns:p="http://schemas.openxmlformats.org/presentationml/2006/main">
  <p:tag name="KSO_WM_UNIT_PLACING_PICTURE_USER_VIEWPORT" val="{&quot;height&quot;:10800,&quot;width&quot;:19195.2}"/>
</p:tagLst>
</file>

<file path=ppt/tags/tag2.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3705</Words>
  <Application>WPS 演示</Application>
  <PresentationFormat>宽屏</PresentationFormat>
  <Paragraphs>200</Paragraphs>
  <Slides>23</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HuXiaoBo-NanShen</vt:lpstr>
      <vt:lpstr>华文新魏</vt:lpstr>
      <vt:lpstr>黑体</vt:lpstr>
      <vt:lpstr>Times New Roman</vt:lpstr>
      <vt:lpstr>等线</vt:lpstr>
      <vt:lpstr>微软雅黑</vt:lpstr>
      <vt:lpstr>Arial Unicode MS</vt:lpstr>
      <vt:lpstr>等线 Light</vt:lpstr>
      <vt:lpstr>Calibri</vt:lpstr>
      <vt:lpstr>Office 主题​​</vt:lpstr>
      <vt:lpstr>冲水箱物联网解决方案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智慧厕所解决方案</dc:title>
  <dc:creator>2229455978@qq.com</dc:creator>
  <cp:lastModifiedBy>蔡成想</cp:lastModifiedBy>
  <cp:revision>95</cp:revision>
  <dcterms:created xsi:type="dcterms:W3CDTF">2021-07-29T06:35:00Z</dcterms:created>
  <dcterms:modified xsi:type="dcterms:W3CDTF">2022-08-24T01:13:12Z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F5BD671B64584C76BBA3FE90A7F768AC</vt:lpwstr>
  </property>
  <property fmtid="{D5CDD505-2E9C-101B-9397-08002B2CF9AE}" pid="3" name="KSOProductBuildVer">
    <vt:lpwstr>2052-11.1.0.11875</vt:lpwstr>
  </property>
</Properties>
</file>