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handoutMasterIdLst>
    <p:handoutMasterId r:id="rId33"/>
  </p:handoutMasterIdLst>
  <p:sldIdLst>
    <p:sldId id="314" r:id="rId3"/>
    <p:sldId id="357" r:id="rId4"/>
    <p:sldId id="358" r:id="rId5"/>
    <p:sldId id="369" r:id="rId6"/>
    <p:sldId id="370" r:id="rId7"/>
    <p:sldId id="371" r:id="rId8"/>
    <p:sldId id="372" r:id="rId9"/>
    <p:sldId id="373" r:id="rId10"/>
    <p:sldId id="374" r:id="rId12"/>
    <p:sldId id="337" r:id="rId13"/>
    <p:sldId id="377" r:id="rId14"/>
    <p:sldId id="378" r:id="rId15"/>
    <p:sldId id="338" r:id="rId16"/>
    <p:sldId id="347" r:id="rId17"/>
    <p:sldId id="348" r:id="rId18"/>
    <p:sldId id="345" r:id="rId19"/>
    <p:sldId id="346" r:id="rId20"/>
    <p:sldId id="343" r:id="rId21"/>
    <p:sldId id="344" r:id="rId22"/>
    <p:sldId id="339" r:id="rId23"/>
    <p:sldId id="341" r:id="rId24"/>
    <p:sldId id="355" r:id="rId25"/>
    <p:sldId id="353" r:id="rId26"/>
    <p:sldId id="356" r:id="rId27"/>
    <p:sldId id="354" r:id="rId28"/>
    <p:sldId id="351" r:id="rId29"/>
    <p:sldId id="349" r:id="rId30"/>
    <p:sldId id="352" r:id="rId31"/>
    <p:sldId id="359" r:id="rId32"/>
  </p:sldIdLst>
  <p:sldSz cx="9144000" cy="6858000" type="screen4x3"/>
  <p:notesSz cx="6858000" cy="9144000"/>
  <p:custDataLst>
    <p:tags r:id="rId37"/>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057" userDrawn="1">
          <p15:clr>
            <a:srgbClr val="A4A3A4"/>
          </p15:clr>
        </p15:guide>
        <p15:guide id="2" pos="28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671"/>
    <p:restoredTop sz="94660"/>
  </p:normalViewPr>
  <p:slideViewPr>
    <p:cSldViewPr showGuides="1">
      <p:cViewPr varScale="1">
        <p:scale>
          <a:sx n="70" d="100"/>
          <a:sy n="70" d="100"/>
        </p:scale>
        <p:origin x="-1272" y="-108"/>
      </p:cViewPr>
      <p:guideLst>
        <p:guide orient="horz" pos="2057"/>
        <p:guide pos="280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tags" Target="tags/tag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notesMaster" Target="notesMasters/notesMaster1.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417835E-9398-43CE-8F0D-DE0E54DC9587}"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latin typeface="Calibri" panose="020F0502020204030204" pitchFamily="34" charset="0"/>
              </a:defRPr>
            </a:lvl1pPr>
          </a:lstStyle>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emf"/></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wmf"/></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9.wm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3" name="组合 12"/>
          <p:cNvGrpSpPr/>
          <p:nvPr/>
        </p:nvGrpSpPr>
        <p:grpSpPr>
          <a:xfrm>
            <a:off x="0" y="1086485"/>
            <a:ext cx="8613775" cy="1525270"/>
            <a:chOff x="0" y="3135"/>
            <a:chExt cx="13565" cy="2402"/>
          </a:xfrm>
        </p:grpSpPr>
        <p:sp>
          <p:nvSpPr>
            <p:cNvPr id="2050" name="标题 1"/>
            <p:cNvSpPr txBox="1"/>
            <p:nvPr/>
          </p:nvSpPr>
          <p:spPr>
            <a:xfrm>
              <a:off x="623" y="3135"/>
              <a:ext cx="11965" cy="1688"/>
            </a:xfrm>
            <a:prstGeom prst="rect">
              <a:avLst/>
            </a:prstGeom>
            <a:noFill/>
            <a:ln w="9525">
              <a:noFill/>
            </a:ln>
          </p:spPr>
          <p:txBody>
            <a:bodyPr anchor="ctr" anchorCtr="0"/>
            <a:p>
              <a:pPr algn="ctr"/>
              <a:endParaRPr lang="zh-CN" altLang="en-US" sz="3200" b="1" dirty="0">
                <a:latin typeface="Calibri" panose="020F0502020204030204" pitchFamily="34" charset="0"/>
                <a:ea typeface="黑体" panose="02010609060101010101" pitchFamily="2" charset="-122"/>
              </a:endParaRPr>
            </a:p>
          </p:txBody>
        </p:sp>
        <p:sp>
          <p:nvSpPr>
            <p:cNvPr id="5" name="矩形 4"/>
            <p:cNvSpPr/>
            <p:nvPr/>
          </p:nvSpPr>
          <p:spPr>
            <a:xfrm>
              <a:off x="2357" y="4601"/>
              <a:ext cx="8311" cy="120"/>
            </a:xfrm>
            <a:prstGeom prst="rect">
              <a:avLst/>
            </a:prstGeom>
            <a:gradFill flip="none" rotWithShape="1">
              <a:gsLst>
                <a:gs pos="0">
                  <a:schemeClr val="accent1">
                    <a:lumMod val="75000"/>
                  </a:schemeClr>
                </a:gs>
                <a:gs pos="39999">
                  <a:srgbClr val="85C2FF"/>
                </a:gs>
                <a:gs pos="70000">
                  <a:srgbClr val="C4D6EB"/>
                </a:gs>
                <a:gs pos="100000">
                  <a:srgbClr val="FFEBFA"/>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52" name="Rectangle 1"/>
            <p:cNvSpPr/>
            <p:nvPr/>
          </p:nvSpPr>
          <p:spPr>
            <a:xfrm>
              <a:off x="0" y="3601"/>
              <a:ext cx="12488" cy="919"/>
            </a:xfrm>
            <a:prstGeom prst="rect">
              <a:avLst/>
            </a:prstGeom>
            <a:noFill/>
            <a:ln w="9525">
              <a:noFill/>
            </a:ln>
          </p:spPr>
          <p:txBody>
            <a:bodyPr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通微楼宇新风自控及解决方案</a:t>
              </a:r>
              <a:endParaRPr lang="en-US" altLang="zh-CN" sz="3200" b="1" dirty="0">
                <a:solidFill>
                  <a:srgbClr val="000000"/>
                </a:solidFill>
                <a:latin typeface="黑体" panose="02010609060101010101" pitchFamily="2" charset="-122"/>
                <a:ea typeface="黑体" panose="02010609060101010101" pitchFamily="2" charset="-122"/>
              </a:endParaRPr>
            </a:p>
          </p:txBody>
        </p:sp>
        <p:sp>
          <p:nvSpPr>
            <p:cNvPr id="3" name="标题 1"/>
            <p:cNvSpPr txBox="1"/>
            <p:nvPr/>
          </p:nvSpPr>
          <p:spPr>
            <a:xfrm>
              <a:off x="823" y="3335"/>
              <a:ext cx="11965" cy="1688"/>
            </a:xfrm>
            <a:prstGeom prst="rect">
              <a:avLst/>
            </a:prstGeom>
            <a:noFill/>
            <a:ln w="9525">
              <a:noFill/>
            </a:ln>
          </p:spPr>
          <p:txBody>
            <a:bodyPr anchor="ctr" anchorCtr="0"/>
            <a:p>
              <a:pPr algn="ctr"/>
              <a:endParaRPr lang="zh-CN" altLang="en-US" sz="3200" b="1" dirty="0">
                <a:latin typeface="Calibri" panose="020F0502020204030204" pitchFamily="34" charset="0"/>
                <a:ea typeface="黑体" panose="02010609060101010101" pitchFamily="2" charset="-122"/>
              </a:endParaRPr>
            </a:p>
          </p:txBody>
        </p:sp>
        <p:sp>
          <p:nvSpPr>
            <p:cNvPr id="4" name="标题 1"/>
            <p:cNvSpPr txBox="1"/>
            <p:nvPr/>
          </p:nvSpPr>
          <p:spPr>
            <a:xfrm>
              <a:off x="1023" y="3535"/>
              <a:ext cx="11965" cy="2002"/>
            </a:xfrm>
            <a:prstGeom prst="rect">
              <a:avLst/>
            </a:prstGeom>
            <a:noFill/>
            <a:ln w="9525">
              <a:noFill/>
            </a:ln>
          </p:spPr>
          <p:txBody>
            <a:bodyPr anchor="ctr" anchorCtr="0"/>
            <a:p>
              <a:pPr algn="ctr"/>
              <a:endParaRPr lang="zh-CN" altLang="en-US" sz="3200" b="1" dirty="0">
                <a:latin typeface="Calibri" panose="020F0502020204030204" pitchFamily="34" charset="0"/>
                <a:ea typeface="黑体" panose="02010609060101010101" pitchFamily="2" charset="-122"/>
              </a:endParaRPr>
            </a:p>
          </p:txBody>
        </p:sp>
        <p:sp>
          <p:nvSpPr>
            <p:cNvPr id="8" name="Rectangle 1"/>
            <p:cNvSpPr/>
            <p:nvPr/>
          </p:nvSpPr>
          <p:spPr>
            <a:xfrm>
              <a:off x="1077" y="4828"/>
              <a:ext cx="12488" cy="628"/>
            </a:xfrm>
            <a:prstGeom prst="rect">
              <a:avLst/>
            </a:prstGeom>
            <a:noFill/>
            <a:ln w="9525">
              <a:noFill/>
            </a:ln>
          </p:spPr>
          <p:txBody>
            <a:bodyPr anchor="ctr" anchorCtr="0">
              <a:spAutoFit/>
            </a:bodyPr>
            <a:p>
              <a:pPr indent="304800" algn="ctr"/>
              <a:r>
                <a:rPr lang="zh-CN" altLang="en-US" sz="2000" b="1" dirty="0">
                  <a:solidFill>
                    <a:srgbClr val="0070C0"/>
                  </a:solidFill>
                  <a:latin typeface="微软雅黑 Light" panose="020B0502040204020203" charset="-122"/>
                  <a:ea typeface="微软雅黑 Light" panose="020B0502040204020203" charset="-122"/>
                </a:rPr>
                <a:t>物联网与传统楼控的碰撞与融合</a:t>
              </a:r>
              <a:endParaRPr lang="zh-CN" altLang="en-US" sz="2000" b="1" dirty="0">
                <a:solidFill>
                  <a:srgbClr val="0070C0"/>
                </a:solidFill>
                <a:latin typeface="微软雅黑 Light" panose="020B0502040204020203" charset="-122"/>
                <a:ea typeface="微软雅黑 Light" panose="020B0502040204020203" charset="-122"/>
              </a:endParaRPr>
            </a:p>
          </p:txBody>
        </p:sp>
      </p:grpSp>
      <p:pic>
        <p:nvPicPr>
          <p:cNvPr id="12" name="图片 11" descr="大楼"/>
          <p:cNvPicPr>
            <a:picLocks noChangeAspect="1"/>
          </p:cNvPicPr>
          <p:nvPr/>
        </p:nvPicPr>
        <p:blipFill>
          <a:blip r:embed="rId1"/>
          <a:stretch>
            <a:fillRect/>
          </a:stretch>
        </p:blipFill>
        <p:spPr>
          <a:xfrm>
            <a:off x="1787525" y="2708910"/>
            <a:ext cx="5231765" cy="34899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Rectangle 3"/>
          <p:cNvSpPr txBox="1"/>
          <p:nvPr/>
        </p:nvSpPr>
        <p:spPr>
          <a:xfrm>
            <a:off x="467995" y="1340485"/>
            <a:ext cx="7772400" cy="2328863"/>
          </a:xfrm>
          <a:prstGeom prst="rect">
            <a:avLst/>
          </a:prstGeom>
          <a:noFill/>
          <a:ln w="9525">
            <a:noFill/>
          </a:ln>
        </p:spPr>
        <p:txBody>
          <a:bodyPr/>
          <a:p>
            <a:pPr marL="342900" indent="-342900">
              <a:spcBef>
                <a:spcPct val="20000"/>
              </a:spcBef>
            </a:pPr>
            <a:r>
              <a:rPr lang="zh-CN" altLang="en-US" sz="1800" b="1" dirty="0">
                <a:latin typeface="微软雅黑 Light" panose="020B0502040204020203" charset="-122"/>
                <a:ea typeface="微软雅黑 Light" panose="020B0502040204020203" charset="-122"/>
              </a:rPr>
              <a:t>前言：</a:t>
            </a:r>
            <a:endParaRPr lang="en-US" altLang="zh-CN" sz="1800" b="1" dirty="0">
              <a:latin typeface="微软雅黑 Light" panose="020B0502040204020203" charset="-122"/>
              <a:ea typeface="微软雅黑 Light" panose="020B0502040204020203" charset="-122"/>
            </a:endParaRPr>
          </a:p>
          <a:p>
            <a:pPr indent="-342900">
              <a:spcBef>
                <a:spcPts val="0"/>
              </a:spcBef>
            </a:pPr>
            <a:r>
              <a:rPr lang="zh-CN" altLang="en-US" sz="1800" dirty="0">
                <a:solidFill>
                  <a:srgbClr val="000000"/>
                </a:solidFill>
                <a:latin typeface="微软雅黑 Light" panose="020B0502040204020203" charset="-122"/>
                <a:ea typeface="微软雅黑 Light" panose="020B0502040204020203" charset="-122"/>
              </a:rPr>
              <a:t>低碳生活，节能减排，是当代社会责任，是每个人应尽的义务。</a:t>
            </a:r>
            <a:endParaRPr lang="en-US" altLang="zh-CN" sz="1800" dirty="0">
              <a:solidFill>
                <a:srgbClr val="000000"/>
              </a:solidFill>
              <a:latin typeface="微软雅黑 Light" panose="020B0502040204020203" charset="-122"/>
              <a:ea typeface="微软雅黑 Light" panose="020B0502040204020203" charset="-122"/>
            </a:endParaRPr>
          </a:p>
          <a:p>
            <a:pPr indent="-342900">
              <a:spcBef>
                <a:spcPts val="0"/>
              </a:spcBef>
            </a:pPr>
            <a:r>
              <a:rPr lang="zh-CN" altLang="en-US" sz="1800" dirty="0">
                <a:solidFill>
                  <a:srgbClr val="000000"/>
                </a:solidFill>
                <a:latin typeface="微软雅黑 Light" panose="020B0502040204020203" charset="-122"/>
                <a:ea typeface="微软雅黑 Light" panose="020B0502040204020203" charset="-122"/>
              </a:rPr>
              <a:t>在物联网时代，楼宇自控系统通过智能传感器和网络技术，实现对建筑内各种设备的自动化管理和优化控制。它能够实时监测和调整温湿度、照明、安防等系统，提高能源利用效率，降低运营成本，提升居住和工作环境的舒适度与安全性。物联网技术的应用使楼宇管理更加智能化、高效化，推动了绿色建筑的发展，为可持续城市发展提供了有力支持。</a:t>
            </a:r>
            <a:endParaRPr lang="zh-CN" altLang="en-US" sz="1800" dirty="0">
              <a:solidFill>
                <a:srgbClr val="000000"/>
              </a:solidFill>
              <a:latin typeface="微软雅黑 Light" panose="020B0502040204020203" charset="-122"/>
              <a:ea typeface="微软雅黑 Light" panose="020B0502040204020203" charset="-122"/>
            </a:endParaRPr>
          </a:p>
          <a:p>
            <a:pPr marL="342900" indent="-342900">
              <a:spcBef>
                <a:spcPct val="20000"/>
              </a:spcBef>
            </a:pPr>
            <a:r>
              <a:rPr lang="zh-CN" altLang="en-US" sz="1800" dirty="0">
                <a:solidFill>
                  <a:srgbClr val="000000"/>
                </a:solidFill>
                <a:latin typeface="微软雅黑 Light" panose="020B0502040204020203" charset="-122"/>
                <a:ea typeface="微软雅黑 Light" panose="020B0502040204020203" charset="-122"/>
                <a:sym typeface="+mn-ea"/>
              </a:rPr>
              <a:t>在建筑中，</a:t>
            </a:r>
            <a:r>
              <a:rPr lang="zh-CN" altLang="en-US" sz="1800" dirty="0">
                <a:solidFill>
                  <a:srgbClr val="000000"/>
                </a:solidFill>
                <a:latin typeface="微软雅黑 Light" panose="020B0502040204020203" charset="-122"/>
                <a:ea typeface="微软雅黑 Light" panose="020B0502040204020203" charset="-122"/>
              </a:rPr>
              <a:t>根据统计：</a:t>
            </a:r>
            <a:endParaRPr lang="en-US" altLang="zh-CN" sz="1800" dirty="0">
              <a:solidFill>
                <a:srgbClr val="000000"/>
              </a:solidFill>
              <a:latin typeface="微软雅黑 Light" panose="020B0502040204020203" charset="-122"/>
              <a:ea typeface="微软雅黑 Light" panose="020B0502040204020203" charset="-122"/>
            </a:endParaRPr>
          </a:p>
          <a:p>
            <a:pPr marL="342900" indent="-342900">
              <a:spcBef>
                <a:spcPct val="20000"/>
              </a:spcBef>
            </a:pPr>
            <a:endParaRPr lang="zh-CN" altLang="en-US" sz="1800" dirty="0">
              <a:solidFill>
                <a:srgbClr val="000000"/>
              </a:solidFill>
              <a:latin typeface="微软雅黑 Light" panose="020B0502040204020203" charset="-122"/>
              <a:ea typeface="微软雅黑 Light" panose="020B0502040204020203" charset="-122"/>
            </a:endParaRPr>
          </a:p>
        </p:txBody>
      </p:sp>
      <p:pic>
        <p:nvPicPr>
          <p:cNvPr id="3075" name="Picture 2"/>
          <p:cNvPicPr>
            <a:picLocks noChangeAspect="1"/>
          </p:cNvPicPr>
          <p:nvPr/>
        </p:nvPicPr>
        <p:blipFill>
          <a:blip r:embed="rId1"/>
          <a:stretch>
            <a:fillRect/>
          </a:stretch>
        </p:blipFill>
        <p:spPr>
          <a:xfrm>
            <a:off x="1143000" y="3786188"/>
            <a:ext cx="5857875" cy="2009775"/>
          </a:xfrm>
          <a:prstGeom prst="rect">
            <a:avLst/>
          </a:prstGeom>
          <a:noFill/>
          <a:ln w="9525">
            <a:noFill/>
          </a:ln>
        </p:spPr>
      </p:pic>
      <p:sp>
        <p:nvSpPr>
          <p:cNvPr id="3"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方案背景</a:t>
            </a:r>
            <a:endParaRPr lang="zh-CN" altLang="en-US"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3"/>
          <p:cNvSpPr txBox="1"/>
          <p:nvPr/>
        </p:nvSpPr>
        <p:spPr>
          <a:xfrm>
            <a:off x="428625" y="1068070"/>
            <a:ext cx="7772400" cy="2294255"/>
          </a:xfrm>
          <a:prstGeom prst="rect">
            <a:avLst/>
          </a:prstGeom>
          <a:noFill/>
          <a:ln w="9525">
            <a:noFill/>
          </a:ln>
        </p:spPr>
        <p:txBody>
          <a:bodyPr/>
          <a:p>
            <a:pPr indent="-342900">
              <a:spcBef>
                <a:spcPts val="0"/>
              </a:spcBef>
            </a:pPr>
            <a:r>
              <a:rPr lang="en-US" altLang="zh-CN" sz="1800" dirty="0">
                <a:solidFill>
                  <a:srgbClr val="000000"/>
                </a:solidFill>
                <a:latin typeface="微软雅黑 Light" panose="020B0502040204020203" charset="-122"/>
                <a:ea typeface="微软雅黑 Light" panose="020B0502040204020203" charset="-122"/>
              </a:rPr>
              <a:t>       </a:t>
            </a:r>
            <a:r>
              <a:rPr lang="zh-CN" altLang="en-US" sz="1800" dirty="0">
                <a:solidFill>
                  <a:srgbClr val="000000"/>
                </a:solidFill>
                <a:latin typeface="微软雅黑 Light" panose="020B0502040204020203" charset="-122"/>
                <a:ea typeface="微软雅黑 Light" panose="020B0502040204020203" charset="-122"/>
              </a:rPr>
              <a:t>通过智能传感器和网络技术，楼宇自控系统可以实时监测和控制建筑内的温度、湿度、照明、通风等设备，确保这些系统始终处于最佳运行状态。例如，通过智能温控系统，可以根据室内外温度变化自动调节空调和供暖设备，避免不必要的能耗；智能照明系统则可以根据自然光强度和人员活动情况自动调节灯光亮度，节省电力。</a:t>
            </a:r>
            <a:endParaRPr lang="zh-CN" altLang="en-US" sz="1800" dirty="0">
              <a:solidFill>
                <a:srgbClr val="000000"/>
              </a:solidFill>
              <a:latin typeface="微软雅黑 Light" panose="020B0502040204020203" charset="-122"/>
              <a:ea typeface="微软雅黑 Light" panose="020B0502040204020203" charset="-122"/>
            </a:endParaRPr>
          </a:p>
          <a:p>
            <a:pPr indent="-342900">
              <a:spcBef>
                <a:spcPts val="0"/>
              </a:spcBef>
            </a:pPr>
            <a:r>
              <a:rPr lang="en-US" altLang="zh-CN" sz="1800" dirty="0">
                <a:solidFill>
                  <a:srgbClr val="000000"/>
                </a:solidFill>
                <a:latin typeface="微软雅黑 Light" panose="020B0502040204020203" charset="-122"/>
                <a:ea typeface="微软雅黑 Light" panose="020B0502040204020203" charset="-122"/>
              </a:rPr>
              <a:t>       </a:t>
            </a:r>
            <a:r>
              <a:rPr lang="zh-CN" altLang="en-US" sz="1800" dirty="0">
                <a:solidFill>
                  <a:srgbClr val="000000"/>
                </a:solidFill>
                <a:latin typeface="微软雅黑 Light" panose="020B0502040204020203" charset="-122"/>
                <a:ea typeface="微软雅黑 Light" panose="020B0502040204020203" charset="-122"/>
              </a:rPr>
              <a:t>此外，楼宇自控系统还能提供详细的能源使用报告，帮助管理者发现潜在的节能机会。这种结合不仅提高了建筑的能源利用效率，降低了运营成本，</a:t>
            </a:r>
            <a:endParaRPr lang="en-US" altLang="zh-CN" sz="1800" dirty="0">
              <a:solidFill>
                <a:srgbClr val="000000"/>
              </a:solidFill>
              <a:latin typeface="微软雅黑 Light" panose="020B0502040204020203" charset="-122"/>
              <a:ea typeface="微软雅黑 Light" panose="020B0502040204020203" charset="-122"/>
            </a:endParaRPr>
          </a:p>
        </p:txBody>
      </p:sp>
      <p:sp>
        <p:nvSpPr>
          <p:cNvPr id="3"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方案背景</a:t>
            </a:r>
            <a:endParaRPr lang="en-US" altLang="zh-CN" sz="3200" b="1" dirty="0">
              <a:solidFill>
                <a:srgbClr val="000000"/>
              </a:solidFill>
              <a:latin typeface="黑体" panose="02010609060101010101" pitchFamily="2" charset="-122"/>
              <a:ea typeface="黑体" panose="02010609060101010101" pitchFamily="2" charset="-122"/>
            </a:endParaRPr>
          </a:p>
        </p:txBody>
      </p:sp>
      <p:sp>
        <p:nvSpPr>
          <p:cNvPr id="4" name="文本框 3"/>
          <p:cNvSpPr txBox="1"/>
          <p:nvPr/>
        </p:nvSpPr>
        <p:spPr>
          <a:xfrm>
            <a:off x="428625" y="3056890"/>
            <a:ext cx="3129280" cy="3233420"/>
          </a:xfrm>
          <a:prstGeom prst="rect">
            <a:avLst/>
          </a:prstGeom>
          <a:noFill/>
        </p:spPr>
        <p:txBody>
          <a:bodyPr wrap="square" rtlCol="0">
            <a:noAutofit/>
          </a:bodyPr>
          <a:p>
            <a:pPr indent="-342900">
              <a:spcBef>
                <a:spcPts val="0"/>
              </a:spcBef>
            </a:pPr>
            <a:r>
              <a:rPr lang="zh-CN" altLang="en-US" dirty="0">
                <a:solidFill>
                  <a:srgbClr val="000000"/>
                </a:solidFill>
                <a:latin typeface="微软雅黑 Light" panose="020B0502040204020203" charset="-122"/>
                <a:ea typeface="微软雅黑 Light" panose="020B0502040204020203" charset="-122"/>
                <a:sym typeface="+mn-ea"/>
              </a:rPr>
              <a:t>还提升了居住和工作的舒适度，为实现可持续发展和绿色建筑目标提供了强有力的技术支持。因此，通过新技术新工艺全方位实现建筑节能是十分有</a:t>
            </a:r>
            <a:endParaRPr lang="en-US" altLang="zh-CN" dirty="0">
              <a:solidFill>
                <a:srgbClr val="000000"/>
              </a:solidFill>
              <a:latin typeface="微软雅黑 Light" panose="020B0502040204020203" charset="-122"/>
              <a:ea typeface="微软雅黑 Light" panose="020B0502040204020203" charset="-122"/>
            </a:endParaRPr>
          </a:p>
          <a:p>
            <a:pPr indent="-342900">
              <a:spcBef>
                <a:spcPts val="0"/>
              </a:spcBef>
            </a:pPr>
            <a:r>
              <a:rPr lang="zh-CN" altLang="en-US" dirty="0">
                <a:solidFill>
                  <a:srgbClr val="000000"/>
                </a:solidFill>
                <a:latin typeface="微软雅黑 Light" panose="020B0502040204020203" charset="-122"/>
                <a:ea typeface="微软雅黑 Light" panose="020B0502040204020203" charset="-122"/>
                <a:sym typeface="+mn-ea"/>
              </a:rPr>
              <a:t>意义的。</a:t>
            </a:r>
            <a:endParaRPr lang="en-US" altLang="zh-CN" dirty="0">
              <a:solidFill>
                <a:srgbClr val="000000"/>
              </a:solidFill>
              <a:latin typeface="微软雅黑 Light" panose="020B0502040204020203" charset="-122"/>
              <a:ea typeface="微软雅黑 Light" panose="020B0502040204020203" charset="-122"/>
            </a:endParaRPr>
          </a:p>
          <a:p>
            <a:pPr indent="-342900">
              <a:spcBef>
                <a:spcPts val="0"/>
              </a:spcBef>
            </a:pPr>
            <a:r>
              <a:rPr lang="en-US" altLang="zh-CN" dirty="0">
                <a:solidFill>
                  <a:srgbClr val="000000"/>
                </a:solidFill>
                <a:latin typeface="微软雅黑 Light" panose="020B0502040204020203" charset="-122"/>
                <a:ea typeface="微软雅黑 Light" panose="020B0502040204020203" charset="-122"/>
                <a:sym typeface="+mn-ea"/>
              </a:rPr>
              <a:t>       </a:t>
            </a:r>
            <a:r>
              <a:rPr lang="zh-CN" altLang="en-US" dirty="0">
                <a:solidFill>
                  <a:srgbClr val="000000"/>
                </a:solidFill>
                <a:latin typeface="微软雅黑 Light" panose="020B0502040204020203" charset="-122"/>
                <a:ea typeface="微软雅黑 Light" panose="020B0502040204020203" charset="-122"/>
                <a:sym typeface="+mn-ea"/>
              </a:rPr>
              <a:t>楼宇自控作为优化控制节能的重要手段已广泛应用于建筑领域。</a:t>
            </a:r>
            <a:endParaRPr lang="en-US" altLang="zh-CN" dirty="0">
              <a:solidFill>
                <a:srgbClr val="000000"/>
              </a:solidFill>
              <a:latin typeface="微软雅黑 Light" panose="020B0502040204020203" charset="-122"/>
              <a:ea typeface="微软雅黑 Light" panose="020B0502040204020203" charset="-122"/>
            </a:endParaRPr>
          </a:p>
          <a:p>
            <a:endParaRPr lang="zh-CN" altLang="en-US"/>
          </a:p>
        </p:txBody>
      </p:sp>
      <p:pic>
        <p:nvPicPr>
          <p:cNvPr id="5" name="图片 4" descr="物联网与建筑"/>
          <p:cNvPicPr>
            <a:picLocks noChangeAspect="1"/>
          </p:cNvPicPr>
          <p:nvPr/>
        </p:nvPicPr>
        <p:blipFill>
          <a:blip r:embed="rId1"/>
          <a:stretch>
            <a:fillRect/>
          </a:stretch>
        </p:blipFill>
        <p:spPr>
          <a:xfrm>
            <a:off x="3348355" y="3140710"/>
            <a:ext cx="4823460" cy="25952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1"/>
          <p:cNvSpPr>
            <a:spLocks noGrp="1"/>
          </p:cNvSpPr>
          <p:nvPr>
            <p:ph type="title"/>
          </p:nvPr>
        </p:nvSpPr>
        <p:spPr>
          <a:xfrm>
            <a:off x="428625" y="571500"/>
            <a:ext cx="8229600" cy="1143000"/>
          </a:xfrm>
          <a:ln/>
        </p:spPr>
        <p:txBody>
          <a:bodyPr vert="horz" wrap="square" lIns="91440" tIns="45720" rIns="91440" bIns="45720" anchor="ctr" anchorCtr="0"/>
          <a:p>
            <a:pPr algn="l"/>
            <a:r>
              <a:rPr lang="zh-CN" altLang="en-US" sz="2800" dirty="0">
                <a:latin typeface="黑体" panose="02010609060101010101" pitchFamily="2" charset="-122"/>
                <a:ea typeface="黑体" panose="02010609060101010101" pitchFamily="2" charset="-122"/>
              </a:rPr>
              <a:t>通微楼宇自控简述</a:t>
            </a:r>
            <a:endParaRPr lang="zh-CN" altLang="en-US" sz="2800" dirty="0">
              <a:latin typeface="黑体" panose="02010609060101010101" pitchFamily="2" charset="-122"/>
              <a:ea typeface="黑体" panose="02010609060101010101" pitchFamily="2" charset="-122"/>
            </a:endParaRPr>
          </a:p>
        </p:txBody>
      </p:sp>
      <p:sp>
        <p:nvSpPr>
          <p:cNvPr id="5123" name="Rectangle 3"/>
          <p:cNvSpPr>
            <a:spLocks noGrp="1"/>
          </p:cNvSpPr>
          <p:nvPr>
            <p:ph idx="1"/>
          </p:nvPr>
        </p:nvSpPr>
        <p:spPr>
          <a:ln/>
        </p:spPr>
        <p:txBody>
          <a:bodyPr vert="horz" wrap="square" lIns="91440" tIns="45720" rIns="91440" bIns="45720" anchor="t" anchorCtr="0"/>
          <a:p>
            <a:pPr>
              <a:buClr>
                <a:srgbClr val="000000"/>
              </a:buClr>
              <a:buSzPct val="90000"/>
              <a:buFont typeface="Wingdings" panose="05000000000000000000" pitchFamily="2" charset="2"/>
              <a:buNone/>
            </a:pPr>
            <a:endPar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a:buClr>
                <a:srgbClr val="000000"/>
              </a:buClr>
              <a:buSzPct val="90000"/>
              <a:buFont typeface="Wingdings" panose="05000000000000000000" pitchFamily="2" charset="2"/>
              <a:buNone/>
            </a:pPr>
            <a:r>
              <a:rPr lang="zh-CN" altLang="en-US" sz="1600" b="1" dirty="0">
                <a:solidFill>
                  <a:srgbClr val="000000"/>
                </a:solidFill>
                <a:latin typeface="微软雅黑 Light" panose="020B0502040204020203" charset="-122"/>
                <a:ea typeface="微软雅黑 Light" panose="020B0502040204020203" charset="-122"/>
                <a:cs typeface="微软雅黑 Light" panose="020B0502040204020203" charset="-122"/>
              </a:rPr>
              <a:t>物联网与楼控技术的完美结合</a:t>
            </a:r>
            <a:endParaRPr lang="zh-CN" altLang="en-US" sz="1600" b="1"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a:buClr>
                <a:srgbClr val="000000"/>
              </a:buClr>
              <a:buSzPct val="90000"/>
              <a:buFont typeface="Wingdings" panose="05000000000000000000" pitchFamily="2" charset="2"/>
              <a:buNone/>
            </a:pPr>
            <a:endPar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a:buClr>
                <a:srgbClr val="000000"/>
              </a:buClr>
              <a:buSzPct val="90000"/>
              <a:buFont typeface="Wingdings" panose="05000000000000000000" pitchFamily="2" charset="2"/>
              <a:buNone/>
            </a:pPr>
            <a:endPar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a:buClr>
                <a:srgbClr val="000000"/>
              </a:buClr>
              <a:buSzPct val="90000"/>
              <a:buFont typeface="Wingdings" panose="05000000000000000000" pitchFamily="2" charset="2"/>
              <a:buNone/>
            </a:pP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rPr>
              <a:t>  </a:t>
            </a:r>
            <a:endPar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a:buClr>
                <a:srgbClr val="000000"/>
              </a:buClr>
              <a:buSzPct val="90000"/>
              <a:buFont typeface="Wingdings" panose="05000000000000000000" pitchFamily="2" charset="2"/>
              <a:buNone/>
            </a:pPr>
            <a:endPar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a:buClr>
                <a:srgbClr val="000000"/>
              </a:buClr>
              <a:buSzPct val="90000"/>
              <a:buFont typeface="Wingdings" panose="05000000000000000000" pitchFamily="2" charset="2"/>
              <a:buNone/>
            </a:pPr>
            <a:endPar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a:buClr>
                <a:srgbClr val="000000"/>
              </a:buClr>
              <a:buSzPct val="90000"/>
              <a:buFont typeface="Wingdings" panose="05000000000000000000" pitchFamily="2" charset="2"/>
              <a:buNone/>
            </a:pPr>
            <a:endPar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a:buClr>
                <a:srgbClr val="000000"/>
              </a:buClr>
              <a:buSzPct val="90000"/>
              <a:buFont typeface="Wingdings" panose="05000000000000000000" pitchFamily="2" charset="2"/>
              <a:buNone/>
            </a:pPr>
            <a:endPar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a:buClr>
                <a:srgbClr val="000000"/>
              </a:buClr>
              <a:buSzPct val="90000"/>
              <a:buFont typeface="Wingdings" panose="05000000000000000000" pitchFamily="2" charset="2"/>
              <a:buNone/>
            </a:pP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rPr>
              <a:t>1 </a:t>
            </a:r>
            <a:r>
              <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rPr>
              <a:t>、</a:t>
            </a:r>
            <a:r>
              <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物联网通讯技术</a:t>
            </a: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 </a:t>
            </a:r>
            <a:r>
              <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以太网、</a:t>
            </a: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RS485</a:t>
            </a:r>
            <a:r>
              <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a:t>
            </a: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LORA</a:t>
            </a:r>
            <a:r>
              <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a:t>
            </a: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zigbee</a:t>
            </a:r>
            <a:r>
              <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等多种通讯技术应用，为楼控应用提供了先进而坚实的基础设施</a:t>
            </a: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a:t>
            </a:r>
            <a:r>
              <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运行可靠</a:t>
            </a: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a:t>
            </a:r>
            <a:r>
              <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国际广泛应用、建设部推广的工业控制总线。</a:t>
            </a:r>
            <a:endPar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endParaRPr>
          </a:p>
          <a:p>
            <a:pPr>
              <a:buClr>
                <a:srgbClr val="000000"/>
              </a:buClr>
              <a:buSzPct val="90000"/>
              <a:buFont typeface="Wingdings" panose="05000000000000000000" pitchFamily="2" charset="2"/>
              <a:buNone/>
            </a:pPr>
            <a:endPar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a:buClr>
                <a:srgbClr val="000000"/>
              </a:buClr>
              <a:buSzPct val="90000"/>
              <a:buFont typeface="Wingdings" panose="05000000000000000000" pitchFamily="2" charset="2"/>
              <a:buNone/>
            </a:pP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rPr>
              <a:t>2</a:t>
            </a:r>
            <a:r>
              <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rPr>
              <a:t>、</a:t>
            </a: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rPr>
              <a:t> </a:t>
            </a:r>
            <a:r>
              <a:rPr lang="zh-CN"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新一代感知控制传感器</a:t>
            </a: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a:t>
            </a:r>
            <a:r>
              <a:rPr lang="zh-CN" altLang="en-US"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新一代的传感器种类多，智能化程度高，交互能力强，</a:t>
            </a:r>
            <a:r>
              <a:rPr lang="zh-CN"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是新一代楼宇控制的核心技术</a:t>
            </a:r>
            <a:r>
              <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sym typeface="+mn-ea"/>
              </a:rPr>
              <a:t>.</a:t>
            </a:r>
            <a:endPar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a:buClr>
                <a:srgbClr val="000000"/>
              </a:buClr>
              <a:buSzPct val="90000"/>
              <a:buFont typeface="Wingdings" panose="05000000000000000000" pitchFamily="2" charset="2"/>
              <a:buNone/>
            </a:pPr>
            <a:endParaRPr lang="en-US" altLang="zh-CN" sz="1600" dirty="0">
              <a:solidFill>
                <a:srgbClr val="000000"/>
              </a:solidFill>
              <a:latin typeface="微软雅黑 Light" panose="020B0502040204020203" charset="-122"/>
              <a:ea typeface="微软雅黑 Light" panose="020B0502040204020203" charset="-122"/>
              <a:cs typeface="微软雅黑 Light" panose="020B0502040204020203" charset="-122"/>
            </a:endParaRPr>
          </a:p>
        </p:txBody>
      </p:sp>
      <p:sp>
        <p:nvSpPr>
          <p:cNvPr id="5" name="Rectangle 4"/>
          <p:cNvSpPr>
            <a:spLocks noChangeArrowheads="1"/>
          </p:cNvSpPr>
          <p:nvPr/>
        </p:nvSpPr>
        <p:spPr bwMode="auto">
          <a:xfrm>
            <a:off x="785813" y="2571750"/>
            <a:ext cx="3136900" cy="576263"/>
          </a:xfrm>
          <a:prstGeom prst="rect">
            <a:avLst/>
          </a:prstGeom>
        </p:spPr>
        <p:style>
          <a:lnRef idx="1">
            <a:schemeClr val="accent1"/>
          </a:lnRef>
          <a:fillRef idx="2">
            <a:schemeClr val="accent1"/>
          </a:fillRef>
          <a:effectRef idx="1">
            <a:schemeClr val="accent1"/>
          </a:effectRef>
          <a:fontRef idx="minor">
            <a:schemeClr val="dk1"/>
          </a:fontRef>
        </p:style>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a:ln>
                  <a:noFill/>
                </a:ln>
                <a:solidFill>
                  <a:schemeClr val="dk1"/>
                </a:solidFill>
                <a:effectLst/>
                <a:uLnTx/>
                <a:uFillTx/>
                <a:latin typeface="+mj-lt"/>
                <a:ea typeface="仿宋_GB2312" pitchFamily="49" charset="-122"/>
                <a:cs typeface="+mn-cs"/>
              </a:rPr>
              <a:t>物联网通讯技术</a:t>
            </a:r>
            <a:endParaRPr kumimoji="0" lang="zh-CN" altLang="en-US" sz="2400" b="1" i="0" u="none" strike="noStrike" kern="1200" cap="none" spc="0" normalizeH="0" baseline="0" noProof="0">
              <a:ln>
                <a:noFill/>
              </a:ln>
              <a:solidFill>
                <a:schemeClr val="dk1"/>
              </a:solidFill>
              <a:effectLst/>
              <a:uLnTx/>
              <a:uFillTx/>
              <a:latin typeface="+mj-lt"/>
              <a:ea typeface="仿宋_GB2312" pitchFamily="49" charset="-122"/>
              <a:cs typeface="+mn-cs"/>
            </a:endParaRPr>
          </a:p>
        </p:txBody>
      </p:sp>
      <p:sp>
        <p:nvSpPr>
          <p:cNvPr id="6" name="Rectangle 5"/>
          <p:cNvSpPr>
            <a:spLocks noChangeArrowheads="1"/>
          </p:cNvSpPr>
          <p:nvPr/>
        </p:nvSpPr>
        <p:spPr bwMode="auto">
          <a:xfrm>
            <a:off x="3449638" y="3005138"/>
            <a:ext cx="3136900" cy="576263"/>
          </a:xfrm>
          <a:prstGeom prst="rect">
            <a:avLst/>
          </a:prstGeom>
        </p:spPr>
        <p:style>
          <a:lnRef idx="1">
            <a:schemeClr val="accent1"/>
          </a:lnRef>
          <a:fillRef idx="2">
            <a:schemeClr val="accent1"/>
          </a:fillRef>
          <a:effectRef idx="1">
            <a:schemeClr val="accent1"/>
          </a:effectRef>
          <a:fontRef idx="minor">
            <a:schemeClr val="dk1"/>
          </a:fontRef>
        </p:style>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sz="2400" b="1" i="0" u="none" strike="noStrike" kern="1200" cap="none" spc="0" normalizeH="0" baseline="0" noProof="0" dirty="0">
                <a:ln>
                  <a:noFill/>
                </a:ln>
                <a:solidFill>
                  <a:schemeClr val="dk1"/>
                </a:solidFill>
                <a:effectLst/>
                <a:uLnTx/>
                <a:uFillTx/>
                <a:latin typeface="+mj-lt"/>
                <a:ea typeface="仿宋_GB2312" pitchFamily="49" charset="-122"/>
                <a:cs typeface="+mn-cs"/>
              </a:rPr>
              <a:t>新一代的智慧感知</a:t>
            </a:r>
            <a:endParaRPr kumimoji="0" lang="zh-CN" sz="2400" b="1" i="0" u="none" strike="noStrike" kern="1200" cap="none" spc="0" normalizeH="0" baseline="0" noProof="0" dirty="0">
              <a:ln>
                <a:noFill/>
              </a:ln>
              <a:solidFill>
                <a:schemeClr val="dk1"/>
              </a:solidFill>
              <a:effectLst/>
              <a:uLnTx/>
              <a:uFillTx/>
              <a:latin typeface="+mj-lt"/>
              <a:ea typeface="仿宋_GB2312" pitchFamily="49" charset="-122"/>
              <a:cs typeface="+mn-cs"/>
            </a:endParaRPr>
          </a:p>
        </p:txBody>
      </p:sp>
      <p:sp>
        <p:nvSpPr>
          <p:cNvPr id="3"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方案背景</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标题 1"/>
          <p:cNvSpPr>
            <a:spLocks noGrp="1"/>
          </p:cNvSpPr>
          <p:nvPr>
            <p:ph type="ctrTitle"/>
          </p:nvPr>
        </p:nvSpPr>
        <p:spPr>
          <a:xfrm>
            <a:off x="571500" y="1571625"/>
            <a:ext cx="7772400" cy="571500"/>
          </a:xfrm>
          <a:ln/>
        </p:spPr>
        <p:txBody>
          <a:bodyPr vert="horz" wrap="square" lIns="91440" tIns="45720" rIns="91440" bIns="45720" anchor="ctr" anchorCtr="0"/>
          <a:p>
            <a:pPr algn="l">
              <a:buClrTx/>
              <a:buSzTx/>
              <a:buFontTx/>
            </a:pPr>
            <a:r>
              <a:rPr lang="zh-CN" altLang="en-US" sz="2000" dirty="0">
                <a:latin typeface="黑体" panose="02010609060101010101" pitchFamily="2" charset="-122"/>
                <a:ea typeface="黑体" panose="02010609060101010101" pitchFamily="2" charset="-122"/>
              </a:rPr>
              <a:t>网络架构</a:t>
            </a:r>
            <a:endParaRPr lang="zh-CN" altLang="en-US" sz="2000" dirty="0">
              <a:latin typeface="黑体" panose="02010609060101010101" pitchFamily="2" charset="-122"/>
              <a:ea typeface="黑体" panose="02010609060101010101" pitchFamily="2" charset="-122"/>
            </a:endParaRPr>
          </a:p>
        </p:txBody>
      </p:sp>
      <p:sp>
        <p:nvSpPr>
          <p:cNvPr id="3" name="副标题 2"/>
          <p:cNvSpPr>
            <a:spLocks noGrp="1"/>
          </p:cNvSpPr>
          <p:nvPr>
            <p:ph type="subTitle" idx="1"/>
          </p:nvPr>
        </p:nvSpPr>
        <p:spPr>
          <a:xfrm>
            <a:off x="1371600" y="2214563"/>
            <a:ext cx="6400800" cy="3424238"/>
          </a:xfrm>
        </p:spPr>
        <p:txBody>
          <a:bodyPr vert="horz" wrap="square" lIns="91440" tIns="45720" rIns="91440" bIns="45720" numCol="1" anchor="t" anchorCtr="0" compatLnSpc="1"/>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altLang="zh-CN"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altLang="zh-CN"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altLang="zh-CN"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altLang="zh-CN"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altLang="zh-CN"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tx1"/>
                </a:solidFill>
                <a:effectLst/>
                <a:uLnTx/>
                <a:uFillTx/>
                <a:latin typeface="黑体" panose="02010609060101010101" pitchFamily="2" charset="-122"/>
                <a:ea typeface="黑体" panose="02010609060101010101" pitchFamily="2" charset="-122"/>
                <a:cs typeface="+mn-cs"/>
              </a:rPr>
              <a:t>全总线结构</a:t>
            </a:r>
            <a:endParaRPr kumimoji="0" lang="zh-CN" altLang="en-US" sz="2000" b="0" i="0" u="none" strike="noStrike" kern="1200" cap="none" spc="0" normalizeH="0" baseline="0" noProof="0" dirty="0">
              <a:ln>
                <a:noFill/>
              </a:ln>
              <a:solidFill>
                <a:schemeClr val="tx1"/>
              </a:solidFill>
              <a:effectLst/>
              <a:uLnTx/>
              <a:uFillTx/>
              <a:latin typeface="黑体" panose="02010609060101010101" pitchFamily="2" charset="-122"/>
              <a:ea typeface="黑体" panose="02010609060101010101" pitchFamily="2" charset="-122"/>
              <a:cs typeface="+mn-cs"/>
            </a:endParaRPr>
          </a:p>
        </p:txBody>
      </p:sp>
      <p:pic>
        <p:nvPicPr>
          <p:cNvPr id="6149" name="Picture 2" descr="C:\Program Files\Microsoft Office\MEDIA\CAGCAT10\j0205582.wmf"/>
          <p:cNvPicPr>
            <a:picLocks noChangeAspect="1"/>
          </p:cNvPicPr>
          <p:nvPr/>
        </p:nvPicPr>
        <p:blipFill>
          <a:blip r:embed="rId1"/>
          <a:stretch>
            <a:fillRect/>
          </a:stretch>
        </p:blipFill>
        <p:spPr>
          <a:xfrm>
            <a:off x="857250" y="1785938"/>
            <a:ext cx="1776413" cy="1630362"/>
          </a:xfrm>
          <a:prstGeom prst="rect">
            <a:avLst/>
          </a:prstGeom>
          <a:noFill/>
          <a:ln w="9525">
            <a:noFill/>
          </a:ln>
        </p:spPr>
      </p:pic>
      <p:sp>
        <p:nvSpPr>
          <p:cNvPr id="6" name="矩形 5"/>
          <p:cNvSpPr/>
          <p:nvPr/>
        </p:nvSpPr>
        <p:spPr>
          <a:xfrm>
            <a:off x="2428875" y="2786063"/>
            <a:ext cx="1285875" cy="500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信号转换</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7" name="对角圆角矩形 6"/>
          <p:cNvSpPr/>
          <p:nvPr/>
        </p:nvSpPr>
        <p:spPr>
          <a:xfrm>
            <a:off x="3143250" y="3214688"/>
            <a:ext cx="1285875" cy="5715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DDC</a:t>
            </a: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模块</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9" name="对角圆角矩形 8"/>
          <p:cNvSpPr/>
          <p:nvPr/>
        </p:nvSpPr>
        <p:spPr>
          <a:xfrm>
            <a:off x="3714750" y="3571875"/>
            <a:ext cx="1285875" cy="5715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DDC</a:t>
            </a: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模块</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0" name="对角圆角矩形 9"/>
          <p:cNvSpPr/>
          <p:nvPr/>
        </p:nvSpPr>
        <p:spPr>
          <a:xfrm>
            <a:off x="4286250" y="3857625"/>
            <a:ext cx="1285875" cy="5715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DDC</a:t>
            </a: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模块</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1" name="对角圆角矩形 10"/>
          <p:cNvSpPr/>
          <p:nvPr/>
        </p:nvSpPr>
        <p:spPr>
          <a:xfrm>
            <a:off x="4857750" y="4143375"/>
            <a:ext cx="1285875" cy="5715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DDC</a:t>
            </a: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模块</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2" name="对角圆角矩形 11"/>
          <p:cNvSpPr/>
          <p:nvPr/>
        </p:nvSpPr>
        <p:spPr>
          <a:xfrm>
            <a:off x="5500688" y="4357688"/>
            <a:ext cx="1285875" cy="5715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DDC</a:t>
            </a: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模块</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pic>
        <p:nvPicPr>
          <p:cNvPr id="6156" name="图片 12" descr="14-1424-10573127.summ.jpg"/>
          <p:cNvPicPr>
            <a:picLocks noChangeAspect="1"/>
          </p:cNvPicPr>
          <p:nvPr/>
        </p:nvPicPr>
        <p:blipFill>
          <a:blip r:embed="rId2"/>
          <a:stretch>
            <a:fillRect/>
          </a:stretch>
        </p:blipFill>
        <p:spPr>
          <a:xfrm>
            <a:off x="6072188" y="2714625"/>
            <a:ext cx="1428750" cy="1285875"/>
          </a:xfrm>
          <a:prstGeom prst="rect">
            <a:avLst/>
          </a:prstGeom>
          <a:noFill/>
          <a:ln w="9525">
            <a:noFill/>
          </a:ln>
        </p:spPr>
      </p:pic>
      <p:pic>
        <p:nvPicPr>
          <p:cNvPr id="6157" name="图片 13" descr="14-1424-10573127.summ.jpg"/>
          <p:cNvPicPr>
            <a:picLocks noChangeAspect="1"/>
          </p:cNvPicPr>
          <p:nvPr/>
        </p:nvPicPr>
        <p:blipFill>
          <a:blip r:embed="rId2"/>
          <a:stretch>
            <a:fillRect/>
          </a:stretch>
        </p:blipFill>
        <p:spPr>
          <a:xfrm>
            <a:off x="7072313" y="3857625"/>
            <a:ext cx="1428750" cy="1285875"/>
          </a:xfrm>
          <a:prstGeom prst="rect">
            <a:avLst/>
          </a:prstGeom>
          <a:noFill/>
          <a:ln w="9525">
            <a:noFill/>
          </a:ln>
        </p:spPr>
      </p:pic>
      <p:pic>
        <p:nvPicPr>
          <p:cNvPr id="6158" name="图片 14" descr="view.jpg"/>
          <p:cNvPicPr>
            <a:picLocks noChangeAspect="1"/>
          </p:cNvPicPr>
          <p:nvPr/>
        </p:nvPicPr>
        <p:blipFill>
          <a:blip r:embed="rId3"/>
          <a:stretch>
            <a:fillRect/>
          </a:stretch>
        </p:blipFill>
        <p:spPr>
          <a:xfrm>
            <a:off x="4357688" y="1857375"/>
            <a:ext cx="1900237" cy="1276350"/>
          </a:xfrm>
          <a:prstGeom prst="rect">
            <a:avLst/>
          </a:prstGeom>
          <a:noFill/>
          <a:ln w="9525">
            <a:noFill/>
          </a:ln>
        </p:spPr>
      </p:pic>
      <p:pic>
        <p:nvPicPr>
          <p:cNvPr id="6159" name="图片 15" descr="24524320.jpg"/>
          <p:cNvPicPr>
            <a:picLocks noChangeAspect="1"/>
          </p:cNvPicPr>
          <p:nvPr/>
        </p:nvPicPr>
        <p:blipFill>
          <a:blip r:embed="rId4"/>
          <a:stretch>
            <a:fillRect/>
          </a:stretch>
        </p:blipFill>
        <p:spPr>
          <a:xfrm>
            <a:off x="3214688" y="4714875"/>
            <a:ext cx="1700212" cy="1089025"/>
          </a:xfrm>
          <a:prstGeom prst="rect">
            <a:avLst/>
          </a:prstGeom>
          <a:noFill/>
          <a:ln w="9525">
            <a:noFill/>
          </a:ln>
        </p:spPr>
      </p:pic>
      <p:sp>
        <p:nvSpPr>
          <p:cNvPr id="2" name="Rectangle 1"/>
          <p:cNvSpPr/>
          <p:nvPr/>
        </p:nvSpPr>
        <p:spPr>
          <a:xfrm>
            <a:off x="1697355" y="188595"/>
            <a:ext cx="4720590" cy="583565"/>
          </a:xfrm>
          <a:prstGeom prst="rect">
            <a:avLst/>
          </a:prstGeom>
          <a:noFill/>
          <a:ln w="9525">
            <a:noFill/>
          </a:ln>
        </p:spPr>
        <p:txBody>
          <a:bodyPr wrap="square" anchor="ctr" anchorCtr="0">
            <a:spAutoFit/>
          </a:bodyPr>
          <a:p>
            <a:pPr marR="0" defTabSz="914400" eaLnBrk="0" hangingPunct="0">
              <a:buClrTx/>
              <a:buSzTx/>
              <a:buFontTx/>
              <a:buNone/>
              <a:defRPr/>
            </a:pPr>
            <a:r>
              <a:rPr lang="zh-CN" altLang="en-US" sz="3200" b="1" dirty="0">
                <a:solidFill>
                  <a:srgbClr val="000000"/>
                </a:solidFill>
                <a:latin typeface="黑体" panose="02010609060101010101" pitchFamily="2" charset="-122"/>
                <a:ea typeface="黑体" panose="02010609060101010101" pitchFamily="2" charset="-122"/>
                <a:sym typeface="+mn-ea"/>
              </a:rPr>
              <a:t>通微物联网楼宇自控简述</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云形标注 16"/>
          <p:cNvSpPr/>
          <p:nvPr/>
        </p:nvSpPr>
        <p:spPr>
          <a:xfrm>
            <a:off x="2500313" y="3214688"/>
            <a:ext cx="2143125" cy="1071563"/>
          </a:xfrm>
          <a:prstGeom prst="cloudCallout">
            <a:avLst/>
          </a:prstGeom>
        </p:spPr>
        <p:style>
          <a:lnRef idx="3">
            <a:schemeClr val="lt1"/>
          </a:lnRef>
          <a:fillRef idx="1">
            <a:schemeClr val="accent6"/>
          </a:fillRef>
          <a:effectRef idx="1">
            <a:schemeClr val="accent6"/>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LAN</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7171" name="标题 1"/>
          <p:cNvSpPr>
            <a:spLocks noGrp="1"/>
          </p:cNvSpPr>
          <p:nvPr>
            <p:ph type="ctrTitle"/>
          </p:nvPr>
        </p:nvSpPr>
        <p:spPr>
          <a:xfrm>
            <a:off x="571500" y="1571625"/>
            <a:ext cx="7772400" cy="571500"/>
          </a:xfrm>
          <a:ln/>
        </p:spPr>
        <p:txBody>
          <a:bodyPr vert="horz" wrap="square" lIns="91440" tIns="45720" rIns="91440" bIns="45720" anchor="ctr" anchorCtr="0"/>
          <a:p>
            <a:pPr algn="l">
              <a:buClrTx/>
              <a:buSzTx/>
              <a:buFontTx/>
            </a:pPr>
            <a:r>
              <a:rPr lang="zh-CN" altLang="en-US" sz="2000" dirty="0">
                <a:latin typeface="黑体" panose="02010609060101010101" pitchFamily="2" charset="-122"/>
                <a:ea typeface="黑体" panose="02010609060101010101" pitchFamily="2" charset="-122"/>
              </a:rPr>
              <a:t>网络架构</a:t>
            </a:r>
            <a:endParaRPr lang="zh-CN" altLang="en-US" sz="2000" dirty="0">
              <a:latin typeface="黑体" panose="02010609060101010101" pitchFamily="2" charset="-122"/>
              <a:ea typeface="黑体" panose="02010609060101010101" pitchFamily="2" charset="-122"/>
            </a:endParaRPr>
          </a:p>
        </p:txBody>
      </p:sp>
      <p:sp>
        <p:nvSpPr>
          <p:cNvPr id="3" name="副标题 2"/>
          <p:cNvSpPr>
            <a:spLocks noGrp="1"/>
          </p:cNvSpPr>
          <p:nvPr>
            <p:ph type="subTitle" idx="1"/>
          </p:nvPr>
        </p:nvSpPr>
        <p:spPr>
          <a:xfrm>
            <a:off x="1371600" y="2214563"/>
            <a:ext cx="6400800" cy="3424238"/>
          </a:xfrm>
        </p:spPr>
        <p:txBody>
          <a:bodyPr vert="horz" wrap="square" lIns="91440" tIns="45720" rIns="91440" bIns="45720" numCol="1" anchor="t" anchorCtr="0" compatLnSpc="1"/>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altLang="zh-CN"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altLang="zh-CN"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altLang="zh-CN"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altLang="zh-CN"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n-US" altLang="zh-CN"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tx1"/>
                </a:solidFill>
                <a:effectLst/>
                <a:uLnTx/>
                <a:uFillTx/>
                <a:latin typeface="黑体" panose="02010609060101010101" pitchFamily="2" charset="-122"/>
                <a:ea typeface="黑体" panose="02010609060101010101" pitchFamily="2" charset="-122"/>
                <a:cs typeface="+mn-cs"/>
              </a:rPr>
              <a:t>混合结构</a:t>
            </a:r>
            <a:endParaRPr kumimoji="0" lang="zh-CN" altLang="en-US" sz="2000" b="0" i="0" u="none" strike="noStrike" kern="1200" cap="none" spc="0" normalizeH="0" baseline="0" noProof="0" dirty="0">
              <a:ln>
                <a:noFill/>
              </a:ln>
              <a:solidFill>
                <a:schemeClr val="tx1"/>
              </a:solidFill>
              <a:effectLst/>
              <a:uLnTx/>
              <a:uFillTx/>
              <a:latin typeface="黑体" panose="02010609060101010101" pitchFamily="2" charset="-122"/>
              <a:ea typeface="黑体" panose="02010609060101010101" pitchFamily="2" charset="-122"/>
              <a:cs typeface="+mn-cs"/>
            </a:endParaRPr>
          </a:p>
        </p:txBody>
      </p:sp>
      <p:pic>
        <p:nvPicPr>
          <p:cNvPr id="7174" name="Picture 2" descr="C:\Program Files\Microsoft Office\MEDIA\CAGCAT10\j0205582.wmf"/>
          <p:cNvPicPr>
            <a:picLocks noChangeAspect="1"/>
          </p:cNvPicPr>
          <p:nvPr/>
        </p:nvPicPr>
        <p:blipFill>
          <a:blip r:embed="rId1"/>
          <a:stretch>
            <a:fillRect/>
          </a:stretch>
        </p:blipFill>
        <p:spPr>
          <a:xfrm>
            <a:off x="857250" y="1785938"/>
            <a:ext cx="1776413" cy="1630362"/>
          </a:xfrm>
          <a:prstGeom prst="rect">
            <a:avLst/>
          </a:prstGeom>
          <a:noFill/>
          <a:ln w="9525">
            <a:noFill/>
          </a:ln>
        </p:spPr>
      </p:pic>
      <p:sp>
        <p:nvSpPr>
          <p:cNvPr id="6" name="矩形 5"/>
          <p:cNvSpPr/>
          <p:nvPr/>
        </p:nvSpPr>
        <p:spPr>
          <a:xfrm>
            <a:off x="2286000" y="2714625"/>
            <a:ext cx="1285875" cy="500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信号转换</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7" name="对角圆角矩形 6"/>
          <p:cNvSpPr/>
          <p:nvPr/>
        </p:nvSpPr>
        <p:spPr>
          <a:xfrm>
            <a:off x="785813" y="4143375"/>
            <a:ext cx="1285875" cy="5715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DDC</a:t>
            </a: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模块</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9" name="对角圆角矩形 8"/>
          <p:cNvSpPr/>
          <p:nvPr/>
        </p:nvSpPr>
        <p:spPr>
          <a:xfrm>
            <a:off x="1357313" y="3714750"/>
            <a:ext cx="1285875" cy="5715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DDC</a:t>
            </a: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模块</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0" name="对角圆角矩形 9"/>
          <p:cNvSpPr/>
          <p:nvPr/>
        </p:nvSpPr>
        <p:spPr>
          <a:xfrm>
            <a:off x="4286250" y="3857625"/>
            <a:ext cx="1285875" cy="5715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DDC</a:t>
            </a: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模块</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1" name="对角圆角矩形 10"/>
          <p:cNvSpPr/>
          <p:nvPr/>
        </p:nvSpPr>
        <p:spPr>
          <a:xfrm>
            <a:off x="4929188" y="4143375"/>
            <a:ext cx="1285875" cy="5715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DDC</a:t>
            </a: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模块</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2" name="对角圆角矩形 11"/>
          <p:cNvSpPr/>
          <p:nvPr/>
        </p:nvSpPr>
        <p:spPr>
          <a:xfrm>
            <a:off x="5643563" y="4429125"/>
            <a:ext cx="1285875" cy="571500"/>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DDC</a:t>
            </a: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模块</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pic>
        <p:nvPicPr>
          <p:cNvPr id="7181" name="图片 12" descr="14-1424-10573127.summ.jpg"/>
          <p:cNvPicPr>
            <a:picLocks noChangeAspect="1"/>
          </p:cNvPicPr>
          <p:nvPr/>
        </p:nvPicPr>
        <p:blipFill>
          <a:blip r:embed="rId2"/>
          <a:stretch>
            <a:fillRect/>
          </a:stretch>
        </p:blipFill>
        <p:spPr>
          <a:xfrm>
            <a:off x="6072188" y="2714625"/>
            <a:ext cx="1428750" cy="1285875"/>
          </a:xfrm>
          <a:prstGeom prst="rect">
            <a:avLst/>
          </a:prstGeom>
          <a:noFill/>
          <a:ln w="9525">
            <a:noFill/>
          </a:ln>
        </p:spPr>
      </p:pic>
      <p:pic>
        <p:nvPicPr>
          <p:cNvPr id="7182" name="图片 13" descr="14-1424-10573127.summ.jpg"/>
          <p:cNvPicPr>
            <a:picLocks noChangeAspect="1"/>
          </p:cNvPicPr>
          <p:nvPr/>
        </p:nvPicPr>
        <p:blipFill>
          <a:blip r:embed="rId2"/>
          <a:stretch>
            <a:fillRect/>
          </a:stretch>
        </p:blipFill>
        <p:spPr>
          <a:xfrm>
            <a:off x="7072313" y="3857625"/>
            <a:ext cx="1428750" cy="1285875"/>
          </a:xfrm>
          <a:prstGeom prst="rect">
            <a:avLst/>
          </a:prstGeom>
          <a:noFill/>
          <a:ln w="9525">
            <a:noFill/>
          </a:ln>
        </p:spPr>
      </p:pic>
      <p:pic>
        <p:nvPicPr>
          <p:cNvPr id="7183" name="图片 14" descr="view.jpg"/>
          <p:cNvPicPr>
            <a:picLocks noChangeAspect="1"/>
          </p:cNvPicPr>
          <p:nvPr/>
        </p:nvPicPr>
        <p:blipFill>
          <a:blip r:embed="rId3"/>
          <a:stretch>
            <a:fillRect/>
          </a:stretch>
        </p:blipFill>
        <p:spPr>
          <a:xfrm>
            <a:off x="4357688" y="1857375"/>
            <a:ext cx="1900237" cy="1276350"/>
          </a:xfrm>
          <a:prstGeom prst="rect">
            <a:avLst/>
          </a:prstGeom>
          <a:noFill/>
          <a:ln w="9525">
            <a:noFill/>
          </a:ln>
        </p:spPr>
      </p:pic>
      <p:pic>
        <p:nvPicPr>
          <p:cNvPr id="7184" name="图片 15" descr="24524320.jpg"/>
          <p:cNvPicPr>
            <a:picLocks noChangeAspect="1"/>
          </p:cNvPicPr>
          <p:nvPr/>
        </p:nvPicPr>
        <p:blipFill>
          <a:blip r:embed="rId4"/>
          <a:stretch>
            <a:fillRect/>
          </a:stretch>
        </p:blipFill>
        <p:spPr>
          <a:xfrm>
            <a:off x="3214688" y="4714875"/>
            <a:ext cx="1700212" cy="1089025"/>
          </a:xfrm>
          <a:prstGeom prst="rect">
            <a:avLst/>
          </a:prstGeom>
          <a:noFill/>
          <a:ln w="9525">
            <a:noFill/>
          </a:ln>
        </p:spPr>
      </p:pic>
      <p:sp>
        <p:nvSpPr>
          <p:cNvPr id="5" name="Rectangle 1"/>
          <p:cNvSpPr/>
          <p:nvPr/>
        </p:nvSpPr>
        <p:spPr>
          <a:xfrm>
            <a:off x="1697355" y="188595"/>
            <a:ext cx="4720590" cy="583565"/>
          </a:xfrm>
          <a:prstGeom prst="rect">
            <a:avLst/>
          </a:prstGeom>
          <a:noFill/>
          <a:ln w="9525">
            <a:noFill/>
          </a:ln>
        </p:spPr>
        <p:txBody>
          <a:bodyPr wrap="square" anchor="ctr" anchorCtr="0">
            <a:spAutoFit/>
          </a:bodyPr>
          <a:p>
            <a:pPr marR="0" defTabSz="914400" eaLnBrk="0" hangingPunct="0">
              <a:buClrTx/>
              <a:buSzTx/>
              <a:buFontTx/>
              <a:buNone/>
              <a:defRPr/>
            </a:pPr>
            <a:r>
              <a:rPr lang="zh-CN" altLang="en-US" sz="3200" b="1" dirty="0">
                <a:solidFill>
                  <a:srgbClr val="000000"/>
                </a:solidFill>
                <a:latin typeface="黑体" panose="02010609060101010101" pitchFamily="2" charset="-122"/>
                <a:ea typeface="黑体" panose="02010609060101010101" pitchFamily="2" charset="-122"/>
                <a:sym typeface="+mn-ea"/>
              </a:rPr>
              <a:t>通微物联网楼宇自控简述</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1"/>
          <p:cNvSpPr>
            <a:spLocks noGrp="1"/>
          </p:cNvSpPr>
          <p:nvPr>
            <p:ph type="ctrTitle"/>
          </p:nvPr>
        </p:nvSpPr>
        <p:spPr>
          <a:xfrm>
            <a:off x="500063" y="1428750"/>
            <a:ext cx="7772400" cy="571500"/>
          </a:xfrm>
          <a:ln/>
        </p:spPr>
        <p:txBody>
          <a:bodyPr vert="horz" wrap="square" lIns="91440" tIns="45720" rIns="91440" bIns="45720" anchor="ctr" anchorCtr="0"/>
          <a:p>
            <a:pPr algn="l">
              <a:buClrTx/>
              <a:buSzTx/>
              <a:buFontTx/>
            </a:pPr>
            <a:r>
              <a:rPr lang="zh-CN" altLang="en-US" sz="2000" dirty="0">
                <a:latin typeface="黑体" panose="02010609060101010101" pitchFamily="2" charset="-122"/>
                <a:ea typeface="黑体" panose="02010609060101010101" pitchFamily="2" charset="-122"/>
              </a:rPr>
              <a:t>软件架构</a:t>
            </a:r>
            <a:endParaRPr lang="zh-CN" altLang="en-US" sz="2000" dirty="0">
              <a:latin typeface="黑体" panose="02010609060101010101" pitchFamily="2" charset="-122"/>
              <a:ea typeface="黑体" panose="02010609060101010101" pitchFamily="2" charset="-122"/>
            </a:endParaRPr>
          </a:p>
        </p:txBody>
      </p:sp>
      <p:grpSp>
        <p:nvGrpSpPr>
          <p:cNvPr id="8196" name="Group 5"/>
          <p:cNvGrpSpPr/>
          <p:nvPr/>
        </p:nvGrpSpPr>
        <p:grpSpPr>
          <a:xfrm>
            <a:off x="1284288" y="1998663"/>
            <a:ext cx="6276975" cy="4359275"/>
            <a:chOff x="2305" y="6098"/>
            <a:chExt cx="5600" cy="4904"/>
          </a:xfrm>
        </p:grpSpPr>
        <p:sp>
          <p:nvSpPr>
            <p:cNvPr id="8198" name="AutoShape 6"/>
            <p:cNvSpPr/>
            <p:nvPr/>
          </p:nvSpPr>
          <p:spPr>
            <a:xfrm>
              <a:off x="2805" y="6266"/>
              <a:ext cx="2850" cy="2106"/>
            </a:xfrm>
            <a:prstGeom prst="cloudCallout">
              <a:avLst>
                <a:gd name="adj1" fmla="val -43741"/>
                <a:gd name="adj2" fmla="val 69991"/>
              </a:avLst>
            </a:prstGeom>
            <a:solidFill>
              <a:srgbClr val="FFFF00"/>
            </a:solidFill>
            <a:ln w="9525" cap="flat" cmpd="sng">
              <a:solidFill>
                <a:srgbClr val="000000"/>
              </a:solidFill>
              <a:prstDash val="solid"/>
              <a:headEnd type="none" w="med" len="med"/>
              <a:tailEnd type="none" w="med" len="med"/>
            </a:ln>
          </p:spPr>
          <p:txBody>
            <a:bodyPr/>
            <a:p>
              <a:pPr algn="ctr"/>
              <a:endParaRPr lang="zh-CN" altLang="en-US" sz="1400" dirty="0">
                <a:latin typeface="仿宋_GB2312" pitchFamily="49" charset="-122"/>
                <a:ea typeface="仿宋_GB2312" pitchFamily="49" charset="-122"/>
              </a:endParaRPr>
            </a:p>
            <a:p>
              <a:pPr algn="ctr"/>
              <a:r>
                <a:rPr lang="en-US" altLang="zh-CN" sz="1400" dirty="0">
                  <a:latin typeface="仿宋_GB2312" pitchFamily="49" charset="-122"/>
                  <a:ea typeface="仿宋_GB2312" pitchFamily="49" charset="-122"/>
                </a:rPr>
                <a:t>LAN</a:t>
              </a:r>
              <a:endParaRPr lang="en-US" altLang="zh-CN" sz="2400" dirty="0">
                <a:latin typeface="Times New Roman" panose="02020603050405020304" pitchFamily="18" charset="0"/>
              </a:endParaRPr>
            </a:p>
          </p:txBody>
        </p:sp>
        <p:sp>
          <p:nvSpPr>
            <p:cNvPr id="8199" name="laptop"/>
            <p:cNvSpPr>
              <a:spLocks noEditPoints="1"/>
            </p:cNvSpPr>
            <p:nvPr/>
          </p:nvSpPr>
          <p:spPr>
            <a:xfrm>
              <a:off x="2305" y="6098"/>
              <a:ext cx="1250" cy="675"/>
            </a:xfrm>
            <a:custGeom>
              <a:avLst/>
              <a:gdLst>
                <a:gd name="txL" fmla="*/ 4441 w 21600"/>
                <a:gd name="txT" fmla="*/ 1856 h 21600"/>
                <a:gd name="txR" fmla="*/ 17315 w 21600"/>
                <a:gd name="txB" fmla="*/ 12320 h 21600"/>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21600" h="21600">
                  <a:moveTo>
                    <a:pt x="3362" y="0"/>
                  </a:moveTo>
                  <a:lnTo>
                    <a:pt x="18327" y="0"/>
                  </a:lnTo>
                  <a:lnTo>
                    <a:pt x="18327" y="14347"/>
                  </a:lnTo>
                  <a:lnTo>
                    <a:pt x="3362" y="14347"/>
                  </a:lnTo>
                  <a:lnTo>
                    <a:pt x="3362" y="0"/>
                  </a:lnTo>
                  <a:close/>
                </a:path>
                <a:path w="21600" h="21600">
                  <a:moveTo>
                    <a:pt x="3340" y="15068"/>
                  </a:moveTo>
                  <a:lnTo>
                    <a:pt x="0" y="19877"/>
                  </a:lnTo>
                  <a:lnTo>
                    <a:pt x="21600" y="19877"/>
                  </a:lnTo>
                  <a:lnTo>
                    <a:pt x="18327" y="15068"/>
                  </a:lnTo>
                  <a:lnTo>
                    <a:pt x="3340" y="15068"/>
                  </a:lnTo>
                  <a:close/>
                </a:path>
                <a:path w="21600" h="21600">
                  <a:moveTo>
                    <a:pt x="0" y="19877"/>
                  </a:moveTo>
                  <a:lnTo>
                    <a:pt x="0" y="21600"/>
                  </a:lnTo>
                  <a:lnTo>
                    <a:pt x="21600" y="21600"/>
                  </a:lnTo>
                  <a:lnTo>
                    <a:pt x="21600" y="19877"/>
                  </a:lnTo>
                  <a:lnTo>
                    <a:pt x="0" y="19877"/>
                  </a:lnTo>
                  <a:close/>
                </a:path>
                <a:path w="21600" h="21600">
                  <a:moveTo>
                    <a:pt x="4186" y="1523"/>
                  </a:moveTo>
                  <a:lnTo>
                    <a:pt x="17547" y="1523"/>
                  </a:lnTo>
                  <a:lnTo>
                    <a:pt x="17547" y="12744"/>
                  </a:lnTo>
                  <a:lnTo>
                    <a:pt x="4186" y="12744"/>
                  </a:lnTo>
                  <a:lnTo>
                    <a:pt x="4186" y="1523"/>
                  </a:lnTo>
                  <a:close/>
                </a:path>
                <a:path w="21600" h="21600">
                  <a:moveTo>
                    <a:pt x="3318" y="15549"/>
                  </a:moveTo>
                  <a:lnTo>
                    <a:pt x="2917" y="16110"/>
                  </a:lnTo>
                  <a:lnTo>
                    <a:pt x="18727" y="16110"/>
                  </a:lnTo>
                  <a:lnTo>
                    <a:pt x="18327" y="15549"/>
                  </a:lnTo>
                  <a:lnTo>
                    <a:pt x="3318" y="15549"/>
                  </a:lnTo>
                  <a:close/>
                </a:path>
                <a:path w="21600" h="21600">
                  <a:moveTo>
                    <a:pt x="6213" y="18314"/>
                  </a:moveTo>
                  <a:lnTo>
                    <a:pt x="5946" y="18875"/>
                  </a:lnTo>
                  <a:lnTo>
                    <a:pt x="15766" y="18875"/>
                  </a:lnTo>
                  <a:lnTo>
                    <a:pt x="15499" y="18314"/>
                  </a:lnTo>
                  <a:lnTo>
                    <a:pt x="6213" y="18314"/>
                  </a:lnTo>
                  <a:close/>
                </a:path>
                <a:path w="21600" h="21600">
                  <a:moveTo>
                    <a:pt x="2828" y="16471"/>
                  </a:moveTo>
                  <a:lnTo>
                    <a:pt x="2405" y="17072"/>
                  </a:lnTo>
                  <a:lnTo>
                    <a:pt x="19284" y="17072"/>
                  </a:lnTo>
                  <a:lnTo>
                    <a:pt x="18839" y="16471"/>
                  </a:lnTo>
                  <a:lnTo>
                    <a:pt x="2828" y="16471"/>
                  </a:lnTo>
                  <a:close/>
                </a:path>
                <a:path w="21600" h="21600">
                  <a:moveTo>
                    <a:pt x="2316" y="17352"/>
                  </a:moveTo>
                  <a:lnTo>
                    <a:pt x="1871" y="17953"/>
                  </a:lnTo>
                  <a:lnTo>
                    <a:pt x="19863" y="17953"/>
                  </a:lnTo>
                  <a:lnTo>
                    <a:pt x="19395" y="17352"/>
                  </a:lnTo>
                  <a:lnTo>
                    <a:pt x="2316" y="17352"/>
                  </a:lnTo>
                  <a:close/>
                </a:path>
              </a:pathLst>
            </a:custGeom>
            <a:solidFill>
              <a:srgbClr val="C0C0C0"/>
            </a:solidFill>
            <a:ln w="9525" cap="flat" cmpd="sng">
              <a:solidFill>
                <a:srgbClr val="000000"/>
              </a:solidFill>
              <a:prstDash val="solid"/>
              <a:miter/>
              <a:headEnd type="none" w="med" len="med"/>
              <a:tailEnd type="none" w="med" len="med"/>
            </a:ln>
          </p:spPr>
          <p:txBody>
            <a:bodyPr/>
            <a:p>
              <a:pPr algn="ctr"/>
              <a:r>
                <a:rPr lang="zh-CN" altLang="en-US" sz="1000" dirty="0">
                  <a:latin typeface="仿宋_GB2312" pitchFamily="49" charset="-122"/>
                  <a:ea typeface="仿宋_GB2312" pitchFamily="49" charset="-122"/>
                </a:rPr>
                <a:t>客户端</a:t>
              </a:r>
              <a:endParaRPr lang="zh-CN" altLang="en-US" sz="2400" dirty="0">
                <a:latin typeface="Times New Roman" panose="02020603050405020304" pitchFamily="18" charset="0"/>
              </a:endParaRPr>
            </a:p>
          </p:txBody>
        </p:sp>
        <p:sp>
          <p:nvSpPr>
            <p:cNvPr id="8200" name="computr3"/>
            <p:cNvSpPr>
              <a:spLocks noEditPoints="1"/>
            </p:cNvSpPr>
            <p:nvPr/>
          </p:nvSpPr>
          <p:spPr>
            <a:xfrm>
              <a:off x="2655" y="8636"/>
              <a:ext cx="1800" cy="929"/>
            </a:xfrm>
            <a:custGeom>
              <a:avLst/>
              <a:gdLst>
                <a:gd name="txL" fmla="*/ 7812 w 21600"/>
                <a:gd name="txT" fmla="*/ 2581 h 21600"/>
                <a:gd name="txR" fmla="*/ 16356 w 21600"/>
                <a:gd name="txB" fmla="*/ 11765 h 21600"/>
              </a:gdLst>
              <a:ahLst/>
              <a:cxnLst>
                <a:cxn ang="0">
                  <a:pos x="0" y="0"/>
                </a:cxn>
                <a:cxn ang="0">
                  <a:pos x="0" y="0"/>
                </a:cxn>
                <a:cxn ang="0">
                  <a:pos x="0" y="0"/>
                </a:cxn>
                <a:cxn ang="0">
                  <a:pos x="0" y="0"/>
                </a:cxn>
              </a:cxnLst>
              <a:rect l="txL" t="txT" r="txR" b="txB"/>
              <a:pathLst>
                <a:path w="21600" h="21600">
                  <a:moveTo>
                    <a:pt x="18250" y="17743"/>
                  </a:moveTo>
                  <a:lnTo>
                    <a:pt x="17557" y="16971"/>
                  </a:lnTo>
                  <a:lnTo>
                    <a:pt x="5429" y="16971"/>
                  </a:lnTo>
                  <a:lnTo>
                    <a:pt x="4736" y="17743"/>
                  </a:lnTo>
                  <a:lnTo>
                    <a:pt x="18250" y="17743"/>
                  </a:lnTo>
                  <a:close/>
                </a:path>
                <a:path w="21600" h="21600">
                  <a:moveTo>
                    <a:pt x="18250" y="17743"/>
                  </a:moveTo>
                  <a:moveTo>
                    <a:pt x="19405" y="19131"/>
                  </a:moveTo>
                  <a:lnTo>
                    <a:pt x="18712" y="18360"/>
                  </a:lnTo>
                  <a:lnTo>
                    <a:pt x="4274" y="18360"/>
                  </a:lnTo>
                  <a:lnTo>
                    <a:pt x="3581" y="19131"/>
                  </a:lnTo>
                  <a:lnTo>
                    <a:pt x="19405" y="19131"/>
                  </a:lnTo>
                  <a:close/>
                </a:path>
                <a:path w="21600" h="21600">
                  <a:moveTo>
                    <a:pt x="19405" y="19131"/>
                  </a:moveTo>
                  <a:moveTo>
                    <a:pt x="20560" y="20520"/>
                  </a:moveTo>
                  <a:lnTo>
                    <a:pt x="19867" y="19749"/>
                  </a:lnTo>
                  <a:lnTo>
                    <a:pt x="3119" y="19749"/>
                  </a:lnTo>
                  <a:lnTo>
                    <a:pt x="2426" y="20520"/>
                  </a:lnTo>
                  <a:lnTo>
                    <a:pt x="20560" y="20520"/>
                  </a:lnTo>
                  <a:close/>
                </a:path>
                <a:path w="21600" h="21600">
                  <a:moveTo>
                    <a:pt x="20560" y="20520"/>
                  </a:moveTo>
                  <a:moveTo>
                    <a:pt x="4620" y="16971"/>
                  </a:moveTo>
                  <a:lnTo>
                    <a:pt x="5313" y="16200"/>
                  </a:lnTo>
                  <a:lnTo>
                    <a:pt x="7624" y="16200"/>
                  </a:lnTo>
                  <a:lnTo>
                    <a:pt x="7624" y="14194"/>
                  </a:lnTo>
                  <a:lnTo>
                    <a:pt x="5891" y="14194"/>
                  </a:lnTo>
                  <a:lnTo>
                    <a:pt x="5891" y="0"/>
                  </a:lnTo>
                  <a:lnTo>
                    <a:pt x="12013" y="0"/>
                  </a:lnTo>
                  <a:lnTo>
                    <a:pt x="18135" y="0"/>
                  </a:lnTo>
                  <a:lnTo>
                    <a:pt x="18135" y="10800"/>
                  </a:lnTo>
                  <a:lnTo>
                    <a:pt x="18135" y="14194"/>
                  </a:lnTo>
                  <a:lnTo>
                    <a:pt x="16402" y="14194"/>
                  </a:lnTo>
                  <a:lnTo>
                    <a:pt x="16402" y="16200"/>
                  </a:lnTo>
                  <a:lnTo>
                    <a:pt x="17788" y="16200"/>
                  </a:lnTo>
                  <a:lnTo>
                    <a:pt x="19059" y="17743"/>
                  </a:lnTo>
                  <a:lnTo>
                    <a:pt x="21022" y="19903"/>
                  </a:lnTo>
                  <a:lnTo>
                    <a:pt x="21253" y="20057"/>
                  </a:lnTo>
                  <a:lnTo>
                    <a:pt x="21369" y="20366"/>
                  </a:lnTo>
                  <a:lnTo>
                    <a:pt x="21600" y="20674"/>
                  </a:lnTo>
                  <a:lnTo>
                    <a:pt x="21600" y="20829"/>
                  </a:lnTo>
                  <a:lnTo>
                    <a:pt x="21600" y="20983"/>
                  </a:lnTo>
                  <a:lnTo>
                    <a:pt x="21600" y="21137"/>
                  </a:lnTo>
                  <a:lnTo>
                    <a:pt x="21600" y="21291"/>
                  </a:lnTo>
                  <a:lnTo>
                    <a:pt x="21484" y="21446"/>
                  </a:lnTo>
                  <a:lnTo>
                    <a:pt x="21369" y="21446"/>
                  </a:lnTo>
                  <a:lnTo>
                    <a:pt x="21138" y="21600"/>
                  </a:lnTo>
                  <a:lnTo>
                    <a:pt x="21022" y="21600"/>
                  </a:lnTo>
                  <a:lnTo>
                    <a:pt x="10973" y="21600"/>
                  </a:lnTo>
                  <a:lnTo>
                    <a:pt x="2079" y="21600"/>
                  </a:lnTo>
                  <a:lnTo>
                    <a:pt x="1848" y="21600"/>
                  </a:lnTo>
                  <a:lnTo>
                    <a:pt x="1733" y="21446"/>
                  </a:lnTo>
                  <a:lnTo>
                    <a:pt x="1617" y="21446"/>
                  </a:lnTo>
                  <a:lnTo>
                    <a:pt x="1502" y="21291"/>
                  </a:lnTo>
                  <a:lnTo>
                    <a:pt x="1386" y="21291"/>
                  </a:lnTo>
                  <a:lnTo>
                    <a:pt x="1386" y="21137"/>
                  </a:lnTo>
                  <a:lnTo>
                    <a:pt x="1386" y="20983"/>
                  </a:lnTo>
                  <a:lnTo>
                    <a:pt x="1386" y="20829"/>
                  </a:lnTo>
                  <a:lnTo>
                    <a:pt x="1502" y="20674"/>
                  </a:lnTo>
                  <a:lnTo>
                    <a:pt x="1617" y="20366"/>
                  </a:lnTo>
                  <a:lnTo>
                    <a:pt x="1733" y="20057"/>
                  </a:lnTo>
                  <a:lnTo>
                    <a:pt x="1964" y="19903"/>
                  </a:lnTo>
                  <a:lnTo>
                    <a:pt x="0" y="19903"/>
                  </a:lnTo>
                  <a:lnTo>
                    <a:pt x="0" y="10800"/>
                  </a:lnTo>
                  <a:lnTo>
                    <a:pt x="0" y="2777"/>
                  </a:lnTo>
                  <a:lnTo>
                    <a:pt x="4620" y="2777"/>
                  </a:lnTo>
                  <a:lnTo>
                    <a:pt x="4620" y="16971"/>
                  </a:lnTo>
                  <a:moveTo>
                    <a:pt x="4620" y="16971"/>
                  </a:moveTo>
                  <a:moveTo>
                    <a:pt x="4620" y="16971"/>
                  </a:moveTo>
                  <a:lnTo>
                    <a:pt x="4158" y="17434"/>
                  </a:lnTo>
                  <a:lnTo>
                    <a:pt x="2541" y="19286"/>
                  </a:lnTo>
                  <a:lnTo>
                    <a:pt x="1964" y="19903"/>
                  </a:lnTo>
                  <a:lnTo>
                    <a:pt x="4620" y="16971"/>
                  </a:lnTo>
                  <a:close/>
                </a:path>
                <a:path w="21600" h="21600">
                  <a:moveTo>
                    <a:pt x="7624" y="2314"/>
                  </a:moveTo>
                  <a:moveTo>
                    <a:pt x="16402" y="2314"/>
                  </a:moveTo>
                  <a:lnTo>
                    <a:pt x="16402" y="11880"/>
                  </a:lnTo>
                  <a:lnTo>
                    <a:pt x="7624" y="11880"/>
                  </a:lnTo>
                  <a:lnTo>
                    <a:pt x="7624" y="2314"/>
                  </a:lnTo>
                  <a:close/>
                </a:path>
                <a:path w="21600" h="21600">
                  <a:moveTo>
                    <a:pt x="578" y="4011"/>
                  </a:moveTo>
                  <a:moveTo>
                    <a:pt x="4043" y="4011"/>
                  </a:moveTo>
                  <a:lnTo>
                    <a:pt x="4043" y="4320"/>
                  </a:lnTo>
                  <a:lnTo>
                    <a:pt x="578" y="4320"/>
                  </a:lnTo>
                  <a:lnTo>
                    <a:pt x="578" y="4011"/>
                  </a:lnTo>
                  <a:close/>
                  <a:moveTo>
                    <a:pt x="7624" y="14194"/>
                  </a:moveTo>
                  <a:lnTo>
                    <a:pt x="16402" y="14194"/>
                  </a:lnTo>
                  <a:lnTo>
                    <a:pt x="16402" y="16200"/>
                  </a:lnTo>
                  <a:lnTo>
                    <a:pt x="7624" y="16200"/>
                  </a:lnTo>
                </a:path>
              </a:pathLst>
            </a:custGeom>
            <a:solidFill>
              <a:srgbClr val="C0C0C0"/>
            </a:solidFill>
            <a:ln w="9525" cap="flat" cmpd="sng">
              <a:solidFill>
                <a:srgbClr val="000000"/>
              </a:solidFill>
              <a:prstDash val="solid"/>
              <a:miter/>
              <a:headEnd type="none" w="med" len="med"/>
              <a:tailEnd type="none" w="med" len="med"/>
            </a:ln>
          </p:spPr>
          <p:txBody>
            <a:bodyPr/>
            <a:p>
              <a:pPr algn="just"/>
              <a:r>
                <a:rPr lang="zh-CN" altLang="en-US" sz="1000" dirty="0">
                  <a:latin typeface="仿宋_GB2312" pitchFamily="49" charset="-122"/>
                  <a:ea typeface="仿宋_GB2312" pitchFamily="49" charset="-122"/>
                </a:rPr>
                <a:t>服务器</a:t>
              </a:r>
              <a:endParaRPr lang="zh-CN" altLang="en-US" sz="2400" dirty="0">
                <a:latin typeface="Times New Roman" panose="02020603050405020304" pitchFamily="18" charset="0"/>
              </a:endParaRPr>
            </a:p>
          </p:txBody>
        </p:sp>
        <p:sp>
          <p:nvSpPr>
            <p:cNvPr id="8201" name="computr2"/>
            <p:cNvSpPr>
              <a:spLocks noEditPoints="1"/>
            </p:cNvSpPr>
            <p:nvPr/>
          </p:nvSpPr>
          <p:spPr>
            <a:xfrm>
              <a:off x="4755" y="7846"/>
              <a:ext cx="1650" cy="1014"/>
            </a:xfrm>
            <a:custGeom>
              <a:avLst/>
              <a:gdLst>
                <a:gd name="txL" fmla="*/ 6192 w 21600"/>
                <a:gd name="txT" fmla="*/ 1917 h 21600"/>
                <a:gd name="txR" fmla="*/ 15565 w 21600"/>
                <a:gd name="txB" fmla="*/ 9756 h 2160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1600" h="21600">
                  <a:moveTo>
                    <a:pt x="21022" y="20295"/>
                  </a:moveTo>
                  <a:lnTo>
                    <a:pt x="18828" y="18396"/>
                  </a:lnTo>
                  <a:lnTo>
                    <a:pt x="18828" y="13174"/>
                  </a:lnTo>
                  <a:lnTo>
                    <a:pt x="15478" y="13174"/>
                  </a:lnTo>
                  <a:lnTo>
                    <a:pt x="15478" y="11631"/>
                  </a:lnTo>
                  <a:lnTo>
                    <a:pt x="17326" y="11631"/>
                  </a:lnTo>
                  <a:lnTo>
                    <a:pt x="17326" y="11156"/>
                  </a:lnTo>
                  <a:lnTo>
                    <a:pt x="17326" y="0"/>
                  </a:lnTo>
                  <a:lnTo>
                    <a:pt x="10858" y="0"/>
                  </a:lnTo>
                  <a:lnTo>
                    <a:pt x="4274" y="0"/>
                  </a:lnTo>
                  <a:lnTo>
                    <a:pt x="4274" y="11037"/>
                  </a:lnTo>
                  <a:lnTo>
                    <a:pt x="4274" y="11631"/>
                  </a:lnTo>
                  <a:lnTo>
                    <a:pt x="6122" y="11631"/>
                  </a:lnTo>
                  <a:lnTo>
                    <a:pt x="6122" y="13174"/>
                  </a:lnTo>
                  <a:lnTo>
                    <a:pt x="2772" y="13174"/>
                  </a:lnTo>
                  <a:lnTo>
                    <a:pt x="2772" y="18514"/>
                  </a:lnTo>
                  <a:lnTo>
                    <a:pt x="693" y="20295"/>
                  </a:lnTo>
                  <a:lnTo>
                    <a:pt x="462" y="20413"/>
                  </a:lnTo>
                  <a:lnTo>
                    <a:pt x="231" y="20651"/>
                  </a:lnTo>
                  <a:lnTo>
                    <a:pt x="116" y="20888"/>
                  </a:lnTo>
                  <a:lnTo>
                    <a:pt x="0" y="21125"/>
                  </a:lnTo>
                  <a:lnTo>
                    <a:pt x="0" y="21244"/>
                  </a:lnTo>
                  <a:lnTo>
                    <a:pt x="116" y="21363"/>
                  </a:lnTo>
                  <a:lnTo>
                    <a:pt x="116" y="21481"/>
                  </a:lnTo>
                  <a:lnTo>
                    <a:pt x="231" y="21481"/>
                  </a:lnTo>
                  <a:lnTo>
                    <a:pt x="347" y="21600"/>
                  </a:lnTo>
                  <a:lnTo>
                    <a:pt x="578" y="21600"/>
                  </a:lnTo>
                  <a:lnTo>
                    <a:pt x="693" y="21600"/>
                  </a:lnTo>
                  <a:lnTo>
                    <a:pt x="10858" y="21600"/>
                  </a:lnTo>
                  <a:lnTo>
                    <a:pt x="20907" y="21600"/>
                  </a:lnTo>
                  <a:lnTo>
                    <a:pt x="21138" y="21600"/>
                  </a:lnTo>
                  <a:lnTo>
                    <a:pt x="21253" y="21600"/>
                  </a:lnTo>
                  <a:lnTo>
                    <a:pt x="21369" y="21481"/>
                  </a:lnTo>
                  <a:lnTo>
                    <a:pt x="21484" y="21481"/>
                  </a:lnTo>
                  <a:lnTo>
                    <a:pt x="21600" y="21363"/>
                  </a:lnTo>
                  <a:lnTo>
                    <a:pt x="21600" y="21244"/>
                  </a:lnTo>
                  <a:lnTo>
                    <a:pt x="21600" y="21125"/>
                  </a:lnTo>
                  <a:lnTo>
                    <a:pt x="21484" y="20888"/>
                  </a:lnTo>
                  <a:lnTo>
                    <a:pt x="21369" y="20651"/>
                  </a:lnTo>
                  <a:lnTo>
                    <a:pt x="21253" y="20413"/>
                  </a:lnTo>
                  <a:lnTo>
                    <a:pt x="21022" y="20295"/>
                  </a:lnTo>
                  <a:close/>
                </a:path>
                <a:path w="21600" h="21600">
                  <a:moveTo>
                    <a:pt x="18019" y="18514"/>
                  </a:moveTo>
                  <a:lnTo>
                    <a:pt x="17326" y="17921"/>
                  </a:lnTo>
                  <a:lnTo>
                    <a:pt x="4389" y="17921"/>
                  </a:lnTo>
                  <a:lnTo>
                    <a:pt x="3696" y="18514"/>
                  </a:lnTo>
                  <a:lnTo>
                    <a:pt x="18019" y="18514"/>
                  </a:lnTo>
                  <a:close/>
                </a:path>
                <a:path w="21600" h="21600">
                  <a:moveTo>
                    <a:pt x="19174" y="19701"/>
                  </a:moveTo>
                  <a:lnTo>
                    <a:pt x="18481" y="19108"/>
                  </a:lnTo>
                  <a:lnTo>
                    <a:pt x="3119" y="19108"/>
                  </a:lnTo>
                  <a:lnTo>
                    <a:pt x="2426" y="19701"/>
                  </a:lnTo>
                  <a:lnTo>
                    <a:pt x="19174" y="19701"/>
                  </a:lnTo>
                  <a:close/>
                </a:path>
                <a:path w="21600" h="21600">
                  <a:moveTo>
                    <a:pt x="20560" y="20769"/>
                  </a:moveTo>
                  <a:lnTo>
                    <a:pt x="19867" y="20176"/>
                  </a:lnTo>
                  <a:lnTo>
                    <a:pt x="1848" y="20176"/>
                  </a:lnTo>
                  <a:lnTo>
                    <a:pt x="1155" y="20769"/>
                  </a:lnTo>
                  <a:lnTo>
                    <a:pt x="20560" y="20769"/>
                  </a:lnTo>
                  <a:close/>
                </a:path>
                <a:path w="21600" h="21600">
                  <a:moveTo>
                    <a:pt x="18828" y="18396"/>
                  </a:moveTo>
                  <a:lnTo>
                    <a:pt x="17442" y="17209"/>
                  </a:lnTo>
                  <a:lnTo>
                    <a:pt x="4158" y="17209"/>
                  </a:lnTo>
                  <a:lnTo>
                    <a:pt x="2772" y="18514"/>
                  </a:lnTo>
                  <a:moveTo>
                    <a:pt x="13168" y="14123"/>
                  </a:moveTo>
                  <a:lnTo>
                    <a:pt x="13168" y="14716"/>
                  </a:lnTo>
                  <a:lnTo>
                    <a:pt x="17788" y="14716"/>
                  </a:lnTo>
                  <a:lnTo>
                    <a:pt x="17788" y="14123"/>
                  </a:lnTo>
                  <a:lnTo>
                    <a:pt x="13168" y="14123"/>
                  </a:lnTo>
                  <a:close/>
                </a:path>
                <a:path w="21600" h="21600">
                  <a:moveTo>
                    <a:pt x="6122" y="1899"/>
                  </a:moveTo>
                  <a:lnTo>
                    <a:pt x="6122" y="9732"/>
                  </a:lnTo>
                  <a:lnTo>
                    <a:pt x="15478" y="9732"/>
                  </a:lnTo>
                  <a:lnTo>
                    <a:pt x="15478" y="1899"/>
                  </a:lnTo>
                  <a:lnTo>
                    <a:pt x="6122" y="1899"/>
                  </a:lnTo>
                  <a:moveTo>
                    <a:pt x="6122" y="11631"/>
                  </a:moveTo>
                  <a:lnTo>
                    <a:pt x="15478" y="11631"/>
                  </a:lnTo>
                  <a:lnTo>
                    <a:pt x="15478" y="13174"/>
                  </a:lnTo>
                  <a:lnTo>
                    <a:pt x="6122" y="13174"/>
                  </a:lnTo>
                  <a:lnTo>
                    <a:pt x="6122" y="11631"/>
                  </a:lnTo>
                  <a:close/>
                </a:path>
              </a:pathLst>
            </a:custGeom>
            <a:solidFill>
              <a:srgbClr val="33CCCC"/>
            </a:solidFill>
            <a:ln w="9525" cap="flat" cmpd="sng">
              <a:solidFill>
                <a:srgbClr val="000000"/>
              </a:solidFill>
              <a:prstDash val="solid"/>
              <a:miter/>
              <a:headEnd type="none" w="med" len="med"/>
              <a:tailEnd type="none" w="med" len="med"/>
            </a:ln>
          </p:spPr>
          <p:txBody>
            <a:bodyPr/>
            <a:p>
              <a:pPr algn="ctr"/>
              <a:r>
                <a:rPr lang="zh-CN" altLang="en-US" sz="1000" dirty="0">
                  <a:latin typeface="仿宋_GB2312" pitchFamily="49" charset="-122"/>
                  <a:ea typeface="仿宋_GB2312" pitchFamily="49" charset="-122"/>
                </a:rPr>
                <a:t>客户端</a:t>
              </a:r>
              <a:endParaRPr lang="zh-CN" altLang="en-US" sz="2400" dirty="0">
                <a:latin typeface="Times New Roman" panose="02020603050405020304" pitchFamily="18" charset="0"/>
              </a:endParaRPr>
            </a:p>
          </p:txBody>
        </p:sp>
        <p:sp>
          <p:nvSpPr>
            <p:cNvPr id="8202" name="computr2"/>
            <p:cNvSpPr>
              <a:spLocks noEditPoints="1"/>
            </p:cNvSpPr>
            <p:nvPr/>
          </p:nvSpPr>
          <p:spPr>
            <a:xfrm>
              <a:off x="5505" y="6398"/>
              <a:ext cx="1650" cy="1013"/>
            </a:xfrm>
            <a:custGeom>
              <a:avLst/>
              <a:gdLst>
                <a:gd name="txL" fmla="*/ 6192 w 21600"/>
                <a:gd name="txT" fmla="*/ 1919 h 21600"/>
                <a:gd name="txR" fmla="*/ 15565 w 21600"/>
                <a:gd name="txB" fmla="*/ 9745 h 2160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1600" h="21600">
                  <a:moveTo>
                    <a:pt x="21022" y="20295"/>
                  </a:moveTo>
                  <a:lnTo>
                    <a:pt x="18828" y="18396"/>
                  </a:lnTo>
                  <a:lnTo>
                    <a:pt x="18828" y="13174"/>
                  </a:lnTo>
                  <a:lnTo>
                    <a:pt x="15478" y="13174"/>
                  </a:lnTo>
                  <a:lnTo>
                    <a:pt x="15478" y="11631"/>
                  </a:lnTo>
                  <a:lnTo>
                    <a:pt x="17326" y="11631"/>
                  </a:lnTo>
                  <a:lnTo>
                    <a:pt x="17326" y="11156"/>
                  </a:lnTo>
                  <a:lnTo>
                    <a:pt x="17326" y="0"/>
                  </a:lnTo>
                  <a:lnTo>
                    <a:pt x="10858" y="0"/>
                  </a:lnTo>
                  <a:lnTo>
                    <a:pt x="4274" y="0"/>
                  </a:lnTo>
                  <a:lnTo>
                    <a:pt x="4274" y="11037"/>
                  </a:lnTo>
                  <a:lnTo>
                    <a:pt x="4274" y="11631"/>
                  </a:lnTo>
                  <a:lnTo>
                    <a:pt x="6122" y="11631"/>
                  </a:lnTo>
                  <a:lnTo>
                    <a:pt x="6122" y="13174"/>
                  </a:lnTo>
                  <a:lnTo>
                    <a:pt x="2772" y="13174"/>
                  </a:lnTo>
                  <a:lnTo>
                    <a:pt x="2772" y="18514"/>
                  </a:lnTo>
                  <a:lnTo>
                    <a:pt x="693" y="20295"/>
                  </a:lnTo>
                  <a:lnTo>
                    <a:pt x="462" y="20413"/>
                  </a:lnTo>
                  <a:lnTo>
                    <a:pt x="231" y="20651"/>
                  </a:lnTo>
                  <a:lnTo>
                    <a:pt x="116" y="20888"/>
                  </a:lnTo>
                  <a:lnTo>
                    <a:pt x="0" y="21125"/>
                  </a:lnTo>
                  <a:lnTo>
                    <a:pt x="0" y="21244"/>
                  </a:lnTo>
                  <a:lnTo>
                    <a:pt x="116" y="21363"/>
                  </a:lnTo>
                  <a:lnTo>
                    <a:pt x="116" y="21481"/>
                  </a:lnTo>
                  <a:lnTo>
                    <a:pt x="231" y="21481"/>
                  </a:lnTo>
                  <a:lnTo>
                    <a:pt x="347" y="21600"/>
                  </a:lnTo>
                  <a:lnTo>
                    <a:pt x="578" y="21600"/>
                  </a:lnTo>
                  <a:lnTo>
                    <a:pt x="693" y="21600"/>
                  </a:lnTo>
                  <a:lnTo>
                    <a:pt x="10858" y="21600"/>
                  </a:lnTo>
                  <a:lnTo>
                    <a:pt x="20907" y="21600"/>
                  </a:lnTo>
                  <a:lnTo>
                    <a:pt x="21138" y="21600"/>
                  </a:lnTo>
                  <a:lnTo>
                    <a:pt x="21253" y="21600"/>
                  </a:lnTo>
                  <a:lnTo>
                    <a:pt x="21369" y="21481"/>
                  </a:lnTo>
                  <a:lnTo>
                    <a:pt x="21484" y="21481"/>
                  </a:lnTo>
                  <a:lnTo>
                    <a:pt x="21600" y="21363"/>
                  </a:lnTo>
                  <a:lnTo>
                    <a:pt x="21600" y="21244"/>
                  </a:lnTo>
                  <a:lnTo>
                    <a:pt x="21600" y="21125"/>
                  </a:lnTo>
                  <a:lnTo>
                    <a:pt x="21484" y="20888"/>
                  </a:lnTo>
                  <a:lnTo>
                    <a:pt x="21369" y="20651"/>
                  </a:lnTo>
                  <a:lnTo>
                    <a:pt x="21253" y="20413"/>
                  </a:lnTo>
                  <a:lnTo>
                    <a:pt x="21022" y="20295"/>
                  </a:lnTo>
                  <a:close/>
                </a:path>
                <a:path w="21600" h="21600">
                  <a:moveTo>
                    <a:pt x="18019" y="18514"/>
                  </a:moveTo>
                  <a:lnTo>
                    <a:pt x="17326" y="17921"/>
                  </a:lnTo>
                  <a:lnTo>
                    <a:pt x="4389" y="17921"/>
                  </a:lnTo>
                  <a:lnTo>
                    <a:pt x="3696" y="18514"/>
                  </a:lnTo>
                  <a:lnTo>
                    <a:pt x="18019" y="18514"/>
                  </a:lnTo>
                  <a:close/>
                </a:path>
                <a:path w="21600" h="21600">
                  <a:moveTo>
                    <a:pt x="19174" y="19701"/>
                  </a:moveTo>
                  <a:lnTo>
                    <a:pt x="18481" y="19108"/>
                  </a:lnTo>
                  <a:lnTo>
                    <a:pt x="3119" y="19108"/>
                  </a:lnTo>
                  <a:lnTo>
                    <a:pt x="2426" y="19701"/>
                  </a:lnTo>
                  <a:lnTo>
                    <a:pt x="19174" y="19701"/>
                  </a:lnTo>
                  <a:close/>
                </a:path>
                <a:path w="21600" h="21600">
                  <a:moveTo>
                    <a:pt x="20560" y="20769"/>
                  </a:moveTo>
                  <a:lnTo>
                    <a:pt x="19867" y="20176"/>
                  </a:lnTo>
                  <a:lnTo>
                    <a:pt x="1848" y="20176"/>
                  </a:lnTo>
                  <a:lnTo>
                    <a:pt x="1155" y="20769"/>
                  </a:lnTo>
                  <a:lnTo>
                    <a:pt x="20560" y="20769"/>
                  </a:lnTo>
                  <a:close/>
                </a:path>
                <a:path w="21600" h="21600">
                  <a:moveTo>
                    <a:pt x="18828" y="18396"/>
                  </a:moveTo>
                  <a:lnTo>
                    <a:pt x="17442" y="17209"/>
                  </a:lnTo>
                  <a:lnTo>
                    <a:pt x="4158" y="17209"/>
                  </a:lnTo>
                  <a:lnTo>
                    <a:pt x="2772" y="18514"/>
                  </a:lnTo>
                  <a:moveTo>
                    <a:pt x="13168" y="14123"/>
                  </a:moveTo>
                  <a:lnTo>
                    <a:pt x="13168" y="14716"/>
                  </a:lnTo>
                  <a:lnTo>
                    <a:pt x="17788" y="14716"/>
                  </a:lnTo>
                  <a:lnTo>
                    <a:pt x="17788" y="14123"/>
                  </a:lnTo>
                  <a:lnTo>
                    <a:pt x="13168" y="14123"/>
                  </a:lnTo>
                  <a:close/>
                </a:path>
                <a:path w="21600" h="21600">
                  <a:moveTo>
                    <a:pt x="6122" y="1899"/>
                  </a:moveTo>
                  <a:lnTo>
                    <a:pt x="6122" y="9732"/>
                  </a:lnTo>
                  <a:lnTo>
                    <a:pt x="15478" y="9732"/>
                  </a:lnTo>
                  <a:lnTo>
                    <a:pt x="15478" y="1899"/>
                  </a:lnTo>
                  <a:lnTo>
                    <a:pt x="6122" y="1899"/>
                  </a:lnTo>
                  <a:moveTo>
                    <a:pt x="6122" y="11631"/>
                  </a:moveTo>
                  <a:lnTo>
                    <a:pt x="15478" y="11631"/>
                  </a:lnTo>
                  <a:lnTo>
                    <a:pt x="15478" y="13174"/>
                  </a:lnTo>
                  <a:lnTo>
                    <a:pt x="6122" y="13174"/>
                  </a:lnTo>
                  <a:lnTo>
                    <a:pt x="6122" y="11631"/>
                  </a:lnTo>
                  <a:close/>
                </a:path>
              </a:pathLst>
            </a:custGeom>
            <a:solidFill>
              <a:srgbClr val="FF9900"/>
            </a:solidFill>
            <a:ln w="9525" cap="flat" cmpd="sng">
              <a:solidFill>
                <a:srgbClr val="000000"/>
              </a:solidFill>
              <a:prstDash val="solid"/>
              <a:miter/>
              <a:headEnd type="none" w="med" len="med"/>
              <a:tailEnd type="none" w="med" len="med"/>
            </a:ln>
          </p:spPr>
          <p:txBody>
            <a:bodyPr/>
            <a:p>
              <a:pPr algn="ctr"/>
              <a:r>
                <a:rPr lang="zh-CN" altLang="en-US" sz="1000" dirty="0">
                  <a:latin typeface="仿宋_GB2312" pitchFamily="49" charset="-122"/>
                  <a:ea typeface="仿宋_GB2312" pitchFamily="49" charset="-122"/>
                </a:rPr>
                <a:t>客户端</a:t>
              </a:r>
              <a:endParaRPr lang="zh-CN" altLang="en-US" sz="2400" dirty="0">
                <a:latin typeface="Times New Roman" panose="02020603050405020304" pitchFamily="18" charset="0"/>
              </a:endParaRPr>
            </a:p>
          </p:txBody>
        </p:sp>
        <p:sp>
          <p:nvSpPr>
            <p:cNvPr id="26" name="Letter"/>
            <p:cNvSpPr>
              <a:spLocks noEditPoints="1" noChangeArrowheads="1"/>
            </p:cNvSpPr>
            <p:nvPr/>
          </p:nvSpPr>
          <p:spPr bwMode="auto">
            <a:xfrm>
              <a:off x="2806" y="9820"/>
              <a:ext cx="899" cy="657"/>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5304 w 21600"/>
                <a:gd name="T17" fmla="*/ 9216 h 21600"/>
                <a:gd name="T18" fmla="*/ 17504 w 21600"/>
                <a:gd name="T19" fmla="*/ 1837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4" y="0"/>
                  </a:moveTo>
                  <a:lnTo>
                    <a:pt x="21600" y="0"/>
                  </a:lnTo>
                  <a:lnTo>
                    <a:pt x="21600" y="21628"/>
                  </a:lnTo>
                  <a:lnTo>
                    <a:pt x="14" y="21628"/>
                  </a:lnTo>
                  <a:lnTo>
                    <a:pt x="14" y="0"/>
                  </a:lnTo>
                  <a:close/>
                </a:path>
                <a:path w="21600" h="21600" extrusionOk="0">
                  <a:moveTo>
                    <a:pt x="18476" y="2035"/>
                  </a:moveTo>
                  <a:lnTo>
                    <a:pt x="20539" y="2035"/>
                  </a:lnTo>
                  <a:lnTo>
                    <a:pt x="20539" y="6559"/>
                  </a:lnTo>
                  <a:lnTo>
                    <a:pt x="18476" y="6559"/>
                  </a:lnTo>
                  <a:lnTo>
                    <a:pt x="18476" y="2035"/>
                  </a:lnTo>
                  <a:close/>
                </a:path>
                <a:path w="21600" h="21600" extrusionOk="0">
                  <a:moveTo>
                    <a:pt x="884" y="2092"/>
                  </a:moveTo>
                  <a:lnTo>
                    <a:pt x="7425" y="2092"/>
                  </a:lnTo>
                  <a:lnTo>
                    <a:pt x="7425" y="2770"/>
                  </a:lnTo>
                  <a:lnTo>
                    <a:pt x="884" y="2770"/>
                  </a:lnTo>
                  <a:lnTo>
                    <a:pt x="884" y="2092"/>
                  </a:lnTo>
                  <a:close/>
                </a:path>
                <a:path w="21600" h="21600" extrusionOk="0">
                  <a:moveTo>
                    <a:pt x="884" y="3109"/>
                  </a:moveTo>
                  <a:lnTo>
                    <a:pt x="7425" y="3109"/>
                  </a:lnTo>
                  <a:lnTo>
                    <a:pt x="7425" y="3788"/>
                  </a:lnTo>
                  <a:lnTo>
                    <a:pt x="884" y="3788"/>
                  </a:lnTo>
                  <a:lnTo>
                    <a:pt x="884" y="3109"/>
                  </a:lnTo>
                  <a:close/>
                </a:path>
                <a:path w="21600" h="21600" extrusionOk="0">
                  <a:moveTo>
                    <a:pt x="884" y="4127"/>
                  </a:moveTo>
                  <a:lnTo>
                    <a:pt x="7425" y="4127"/>
                  </a:lnTo>
                  <a:lnTo>
                    <a:pt x="7425" y="4806"/>
                  </a:lnTo>
                  <a:lnTo>
                    <a:pt x="884" y="4806"/>
                  </a:lnTo>
                  <a:lnTo>
                    <a:pt x="884" y="4127"/>
                  </a:lnTo>
                  <a:close/>
                </a:path>
                <a:path w="21600" h="21600" extrusionOk="0">
                  <a:moveTo>
                    <a:pt x="5127" y="5145"/>
                  </a:moveTo>
                  <a:lnTo>
                    <a:pt x="7425" y="5145"/>
                  </a:lnTo>
                  <a:lnTo>
                    <a:pt x="7425" y="5824"/>
                  </a:lnTo>
                  <a:lnTo>
                    <a:pt x="5127" y="5824"/>
                  </a:lnTo>
                  <a:lnTo>
                    <a:pt x="5127" y="5145"/>
                  </a:lnTo>
                  <a:close/>
                </a:path>
              </a:pathLst>
            </a:custGeom>
            <a:solidFill>
              <a:srgbClr val="333333"/>
            </a:solidFill>
            <a:ln w="9525">
              <a:noFill/>
              <a:miter lim="800000"/>
            </a:ln>
            <a:effectLst>
              <a:outerShdw dist="107763" dir="2700000" algn="ctr" rotWithShape="0">
                <a:srgbClr val="808080"/>
              </a:outerShdw>
            </a:effectLst>
          </p:spPr>
          <p:txBody>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en-US" altLang="zh-CN" sz="1000" b="0" i="0" u="none" strike="noStrike" kern="1200" cap="none" spc="0" normalizeH="0" baseline="0" noProof="0">
                  <a:ln>
                    <a:noFill/>
                  </a:ln>
                  <a:solidFill>
                    <a:schemeClr val="tx1"/>
                  </a:solidFill>
                  <a:effectLst/>
                  <a:uLnTx/>
                  <a:uFillTx/>
                  <a:latin typeface="仿宋_GB2312" pitchFamily="49" charset="-122"/>
                  <a:ea typeface="仿宋_GB2312" pitchFamily="49" charset="-122"/>
                  <a:cs typeface="+mn-cs"/>
                </a:rPr>
                <a:t>DDC</a:t>
              </a:r>
              <a:r>
                <a:rPr kumimoji="1" lang="en-US" altLang="zh-CN" sz="10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C</a:t>
              </a:r>
              <a:endParaRPr kumimoji="1" lang="en-US" altLang="zh-CN"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7" name="Letter"/>
            <p:cNvSpPr>
              <a:spLocks noEditPoints="1" noChangeArrowheads="1"/>
            </p:cNvSpPr>
            <p:nvPr/>
          </p:nvSpPr>
          <p:spPr bwMode="auto">
            <a:xfrm>
              <a:off x="3556" y="10082"/>
              <a:ext cx="901" cy="659"/>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5304 w 21600"/>
                <a:gd name="T17" fmla="*/ 9216 h 21600"/>
                <a:gd name="T18" fmla="*/ 17504 w 21600"/>
                <a:gd name="T19" fmla="*/ 1837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4" y="0"/>
                  </a:moveTo>
                  <a:lnTo>
                    <a:pt x="21600" y="0"/>
                  </a:lnTo>
                  <a:lnTo>
                    <a:pt x="21600" y="21628"/>
                  </a:lnTo>
                  <a:lnTo>
                    <a:pt x="14" y="21628"/>
                  </a:lnTo>
                  <a:lnTo>
                    <a:pt x="14" y="0"/>
                  </a:lnTo>
                  <a:close/>
                </a:path>
                <a:path w="21600" h="21600" extrusionOk="0">
                  <a:moveTo>
                    <a:pt x="18476" y="2035"/>
                  </a:moveTo>
                  <a:lnTo>
                    <a:pt x="20539" y="2035"/>
                  </a:lnTo>
                  <a:lnTo>
                    <a:pt x="20539" y="6559"/>
                  </a:lnTo>
                  <a:lnTo>
                    <a:pt x="18476" y="6559"/>
                  </a:lnTo>
                  <a:lnTo>
                    <a:pt x="18476" y="2035"/>
                  </a:lnTo>
                  <a:close/>
                </a:path>
                <a:path w="21600" h="21600" extrusionOk="0">
                  <a:moveTo>
                    <a:pt x="884" y="2092"/>
                  </a:moveTo>
                  <a:lnTo>
                    <a:pt x="7425" y="2092"/>
                  </a:lnTo>
                  <a:lnTo>
                    <a:pt x="7425" y="2770"/>
                  </a:lnTo>
                  <a:lnTo>
                    <a:pt x="884" y="2770"/>
                  </a:lnTo>
                  <a:lnTo>
                    <a:pt x="884" y="2092"/>
                  </a:lnTo>
                  <a:close/>
                </a:path>
                <a:path w="21600" h="21600" extrusionOk="0">
                  <a:moveTo>
                    <a:pt x="884" y="3109"/>
                  </a:moveTo>
                  <a:lnTo>
                    <a:pt x="7425" y="3109"/>
                  </a:lnTo>
                  <a:lnTo>
                    <a:pt x="7425" y="3788"/>
                  </a:lnTo>
                  <a:lnTo>
                    <a:pt x="884" y="3788"/>
                  </a:lnTo>
                  <a:lnTo>
                    <a:pt x="884" y="3109"/>
                  </a:lnTo>
                  <a:close/>
                </a:path>
                <a:path w="21600" h="21600" extrusionOk="0">
                  <a:moveTo>
                    <a:pt x="884" y="4127"/>
                  </a:moveTo>
                  <a:lnTo>
                    <a:pt x="7425" y="4127"/>
                  </a:lnTo>
                  <a:lnTo>
                    <a:pt x="7425" y="4806"/>
                  </a:lnTo>
                  <a:lnTo>
                    <a:pt x="884" y="4806"/>
                  </a:lnTo>
                  <a:lnTo>
                    <a:pt x="884" y="4127"/>
                  </a:lnTo>
                  <a:close/>
                </a:path>
                <a:path w="21600" h="21600" extrusionOk="0">
                  <a:moveTo>
                    <a:pt x="5127" y="5145"/>
                  </a:moveTo>
                  <a:lnTo>
                    <a:pt x="7425" y="5145"/>
                  </a:lnTo>
                  <a:lnTo>
                    <a:pt x="7425" y="5824"/>
                  </a:lnTo>
                  <a:lnTo>
                    <a:pt x="5127" y="5824"/>
                  </a:lnTo>
                  <a:lnTo>
                    <a:pt x="5127" y="5145"/>
                  </a:lnTo>
                  <a:close/>
                </a:path>
              </a:pathLst>
            </a:custGeom>
            <a:solidFill>
              <a:srgbClr val="333333"/>
            </a:solidFill>
            <a:ln w="9525">
              <a:noFill/>
              <a:miter lim="800000"/>
            </a:ln>
            <a:effectLst>
              <a:outerShdw dist="107763" dir="2700000" algn="ctr" rotWithShape="0">
                <a:srgbClr val="808080"/>
              </a:outerShdw>
            </a:effectLst>
          </p:spPr>
          <p:txBody>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en-US" altLang="zh-CN" sz="1000" b="0" i="0" u="none" strike="noStrike" kern="1200" cap="none" spc="0" normalizeH="0" baseline="0" noProof="0">
                  <a:ln>
                    <a:noFill/>
                  </a:ln>
                  <a:solidFill>
                    <a:schemeClr val="tx1"/>
                  </a:solidFill>
                  <a:effectLst/>
                  <a:uLnTx/>
                  <a:uFillTx/>
                  <a:latin typeface="仿宋_GB2312" pitchFamily="49" charset="-122"/>
                  <a:ea typeface="仿宋_GB2312" pitchFamily="49" charset="-122"/>
                  <a:cs typeface="+mn-cs"/>
                </a:rPr>
                <a:t>DDC</a:t>
              </a:r>
              <a:r>
                <a:rPr kumimoji="1" lang="en-US" altLang="zh-CN" sz="10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C</a:t>
              </a:r>
              <a:endParaRPr kumimoji="1" lang="en-US" altLang="zh-CN"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8" name="Letter"/>
            <p:cNvSpPr>
              <a:spLocks noEditPoints="1" noChangeArrowheads="1"/>
            </p:cNvSpPr>
            <p:nvPr/>
          </p:nvSpPr>
          <p:spPr bwMode="auto">
            <a:xfrm>
              <a:off x="4306" y="10347"/>
              <a:ext cx="899" cy="65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5304 w 21600"/>
                <a:gd name="T17" fmla="*/ 9216 h 21600"/>
                <a:gd name="T18" fmla="*/ 17504 w 21600"/>
                <a:gd name="T19" fmla="*/ 1837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4" y="0"/>
                  </a:moveTo>
                  <a:lnTo>
                    <a:pt x="21600" y="0"/>
                  </a:lnTo>
                  <a:lnTo>
                    <a:pt x="21600" y="21628"/>
                  </a:lnTo>
                  <a:lnTo>
                    <a:pt x="14" y="21628"/>
                  </a:lnTo>
                  <a:lnTo>
                    <a:pt x="14" y="0"/>
                  </a:lnTo>
                  <a:close/>
                </a:path>
                <a:path w="21600" h="21600" extrusionOk="0">
                  <a:moveTo>
                    <a:pt x="18476" y="2035"/>
                  </a:moveTo>
                  <a:lnTo>
                    <a:pt x="20539" y="2035"/>
                  </a:lnTo>
                  <a:lnTo>
                    <a:pt x="20539" y="6559"/>
                  </a:lnTo>
                  <a:lnTo>
                    <a:pt x="18476" y="6559"/>
                  </a:lnTo>
                  <a:lnTo>
                    <a:pt x="18476" y="2035"/>
                  </a:lnTo>
                  <a:close/>
                </a:path>
                <a:path w="21600" h="21600" extrusionOk="0">
                  <a:moveTo>
                    <a:pt x="884" y="2092"/>
                  </a:moveTo>
                  <a:lnTo>
                    <a:pt x="7425" y="2092"/>
                  </a:lnTo>
                  <a:lnTo>
                    <a:pt x="7425" y="2770"/>
                  </a:lnTo>
                  <a:lnTo>
                    <a:pt x="884" y="2770"/>
                  </a:lnTo>
                  <a:lnTo>
                    <a:pt x="884" y="2092"/>
                  </a:lnTo>
                  <a:close/>
                </a:path>
                <a:path w="21600" h="21600" extrusionOk="0">
                  <a:moveTo>
                    <a:pt x="884" y="3109"/>
                  </a:moveTo>
                  <a:lnTo>
                    <a:pt x="7425" y="3109"/>
                  </a:lnTo>
                  <a:lnTo>
                    <a:pt x="7425" y="3788"/>
                  </a:lnTo>
                  <a:lnTo>
                    <a:pt x="884" y="3788"/>
                  </a:lnTo>
                  <a:lnTo>
                    <a:pt x="884" y="3109"/>
                  </a:lnTo>
                  <a:close/>
                </a:path>
                <a:path w="21600" h="21600" extrusionOk="0">
                  <a:moveTo>
                    <a:pt x="884" y="4127"/>
                  </a:moveTo>
                  <a:lnTo>
                    <a:pt x="7425" y="4127"/>
                  </a:lnTo>
                  <a:lnTo>
                    <a:pt x="7425" y="4806"/>
                  </a:lnTo>
                  <a:lnTo>
                    <a:pt x="884" y="4806"/>
                  </a:lnTo>
                  <a:lnTo>
                    <a:pt x="884" y="4127"/>
                  </a:lnTo>
                  <a:close/>
                </a:path>
                <a:path w="21600" h="21600" extrusionOk="0">
                  <a:moveTo>
                    <a:pt x="5127" y="5145"/>
                  </a:moveTo>
                  <a:lnTo>
                    <a:pt x="7425" y="5145"/>
                  </a:lnTo>
                  <a:lnTo>
                    <a:pt x="7425" y="5824"/>
                  </a:lnTo>
                  <a:lnTo>
                    <a:pt x="5127" y="5824"/>
                  </a:lnTo>
                  <a:lnTo>
                    <a:pt x="5127" y="5145"/>
                  </a:lnTo>
                  <a:close/>
                </a:path>
              </a:pathLst>
            </a:custGeom>
            <a:solidFill>
              <a:srgbClr val="333333"/>
            </a:solidFill>
            <a:ln w="9525">
              <a:noFill/>
              <a:miter lim="800000"/>
            </a:ln>
            <a:effectLst>
              <a:outerShdw dist="107763" dir="2700000" algn="ctr" rotWithShape="0">
                <a:srgbClr val="808080"/>
              </a:outerShdw>
            </a:effectLst>
          </p:spPr>
          <p:txBody>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en-US" altLang="zh-CN" sz="1000" b="0" i="0" u="none" strike="noStrike" kern="1200" cap="none" spc="0" normalizeH="0" baseline="0" noProof="0">
                  <a:ln>
                    <a:noFill/>
                  </a:ln>
                  <a:solidFill>
                    <a:schemeClr val="tx1"/>
                  </a:solidFill>
                  <a:effectLst/>
                  <a:uLnTx/>
                  <a:uFillTx/>
                  <a:latin typeface="仿宋_GB2312" pitchFamily="49" charset="-122"/>
                  <a:ea typeface="仿宋_GB2312" pitchFamily="49" charset="-122"/>
                  <a:cs typeface="+mn-cs"/>
                </a:rPr>
                <a:t>DDC</a:t>
              </a:r>
              <a:r>
                <a:rPr kumimoji="1" lang="en-US" altLang="zh-CN" sz="10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C</a:t>
              </a:r>
              <a:endParaRPr kumimoji="1" lang="en-US" altLang="zh-CN"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9" name="Letter"/>
            <p:cNvSpPr>
              <a:spLocks noEditPoints="1" noChangeArrowheads="1"/>
            </p:cNvSpPr>
            <p:nvPr/>
          </p:nvSpPr>
          <p:spPr bwMode="auto">
            <a:xfrm>
              <a:off x="7006" y="10347"/>
              <a:ext cx="899" cy="65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5304 w 21600"/>
                <a:gd name="T17" fmla="*/ 9216 h 21600"/>
                <a:gd name="T18" fmla="*/ 17504 w 21600"/>
                <a:gd name="T19" fmla="*/ 1837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4" y="0"/>
                  </a:moveTo>
                  <a:lnTo>
                    <a:pt x="21600" y="0"/>
                  </a:lnTo>
                  <a:lnTo>
                    <a:pt x="21600" y="21628"/>
                  </a:lnTo>
                  <a:lnTo>
                    <a:pt x="14" y="21628"/>
                  </a:lnTo>
                  <a:lnTo>
                    <a:pt x="14" y="0"/>
                  </a:lnTo>
                  <a:close/>
                </a:path>
                <a:path w="21600" h="21600" extrusionOk="0">
                  <a:moveTo>
                    <a:pt x="18476" y="2035"/>
                  </a:moveTo>
                  <a:lnTo>
                    <a:pt x="20539" y="2035"/>
                  </a:lnTo>
                  <a:lnTo>
                    <a:pt x="20539" y="6559"/>
                  </a:lnTo>
                  <a:lnTo>
                    <a:pt x="18476" y="6559"/>
                  </a:lnTo>
                  <a:lnTo>
                    <a:pt x="18476" y="2035"/>
                  </a:lnTo>
                  <a:close/>
                </a:path>
                <a:path w="21600" h="21600" extrusionOk="0">
                  <a:moveTo>
                    <a:pt x="884" y="2092"/>
                  </a:moveTo>
                  <a:lnTo>
                    <a:pt x="7425" y="2092"/>
                  </a:lnTo>
                  <a:lnTo>
                    <a:pt x="7425" y="2770"/>
                  </a:lnTo>
                  <a:lnTo>
                    <a:pt x="884" y="2770"/>
                  </a:lnTo>
                  <a:lnTo>
                    <a:pt x="884" y="2092"/>
                  </a:lnTo>
                  <a:close/>
                </a:path>
                <a:path w="21600" h="21600" extrusionOk="0">
                  <a:moveTo>
                    <a:pt x="884" y="3109"/>
                  </a:moveTo>
                  <a:lnTo>
                    <a:pt x="7425" y="3109"/>
                  </a:lnTo>
                  <a:lnTo>
                    <a:pt x="7425" y="3788"/>
                  </a:lnTo>
                  <a:lnTo>
                    <a:pt x="884" y="3788"/>
                  </a:lnTo>
                  <a:lnTo>
                    <a:pt x="884" y="3109"/>
                  </a:lnTo>
                  <a:close/>
                </a:path>
                <a:path w="21600" h="21600" extrusionOk="0">
                  <a:moveTo>
                    <a:pt x="884" y="4127"/>
                  </a:moveTo>
                  <a:lnTo>
                    <a:pt x="7425" y="4127"/>
                  </a:lnTo>
                  <a:lnTo>
                    <a:pt x="7425" y="4806"/>
                  </a:lnTo>
                  <a:lnTo>
                    <a:pt x="884" y="4806"/>
                  </a:lnTo>
                  <a:lnTo>
                    <a:pt x="884" y="4127"/>
                  </a:lnTo>
                  <a:close/>
                </a:path>
                <a:path w="21600" h="21600" extrusionOk="0">
                  <a:moveTo>
                    <a:pt x="5127" y="5145"/>
                  </a:moveTo>
                  <a:lnTo>
                    <a:pt x="7425" y="5145"/>
                  </a:lnTo>
                  <a:lnTo>
                    <a:pt x="7425" y="5824"/>
                  </a:lnTo>
                  <a:lnTo>
                    <a:pt x="5127" y="5824"/>
                  </a:lnTo>
                  <a:lnTo>
                    <a:pt x="5127" y="5145"/>
                  </a:lnTo>
                  <a:close/>
                </a:path>
              </a:pathLst>
            </a:custGeom>
            <a:solidFill>
              <a:srgbClr val="333333"/>
            </a:solidFill>
            <a:ln w="9525">
              <a:noFill/>
              <a:miter lim="800000"/>
            </a:ln>
            <a:effectLst>
              <a:outerShdw dist="107763" dir="2700000" algn="ctr" rotWithShape="0">
                <a:srgbClr val="808080"/>
              </a:outerShdw>
            </a:effectLst>
          </p:spPr>
          <p:txBody>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en-US" altLang="zh-CN" sz="1000" b="0" i="0" u="none" strike="noStrike" kern="1200" cap="none" spc="0" normalizeH="0" baseline="0" noProof="0">
                  <a:ln>
                    <a:noFill/>
                  </a:ln>
                  <a:solidFill>
                    <a:schemeClr val="tx1"/>
                  </a:solidFill>
                  <a:effectLst/>
                  <a:uLnTx/>
                  <a:uFillTx/>
                  <a:latin typeface="仿宋_GB2312" pitchFamily="49" charset="-122"/>
                  <a:ea typeface="仿宋_GB2312" pitchFamily="49" charset="-122"/>
                  <a:cs typeface="+mn-cs"/>
                </a:rPr>
                <a:t>DDC</a:t>
              </a:r>
              <a:r>
                <a:rPr kumimoji="1" lang="en-US" altLang="zh-CN" sz="10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C</a:t>
              </a:r>
              <a:endParaRPr kumimoji="1" lang="en-US" altLang="zh-CN"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8207" name="AutoShape 15"/>
            <p:cNvSpPr/>
            <p:nvPr/>
          </p:nvSpPr>
          <p:spPr>
            <a:xfrm>
              <a:off x="3555" y="9556"/>
              <a:ext cx="150" cy="264"/>
            </a:xfrm>
            <a:prstGeom prst="upDownArrow">
              <a:avLst>
                <a:gd name="adj1" fmla="val 50000"/>
                <a:gd name="adj2" fmla="val 35199"/>
              </a:avLst>
            </a:prstGeom>
            <a:solidFill>
              <a:srgbClr val="FF9900"/>
            </a:solidFill>
            <a:ln w="9525" cap="flat" cmpd="sng">
              <a:solidFill>
                <a:srgbClr val="000000"/>
              </a:solidFill>
              <a:prstDash val="solid"/>
              <a:miter/>
              <a:headEnd type="none" w="med" len="med"/>
              <a:tailEnd type="none" w="med" len="med"/>
            </a:ln>
          </p:spPr>
          <p:txBody>
            <a:bodyPr vert="eaVert"/>
            <a:p>
              <a:pPr algn="ctr"/>
              <a:endParaRPr lang="zh-CN" altLang="en-US" sz="2400" dirty="0">
                <a:latin typeface="Times New Roman" panose="02020603050405020304" pitchFamily="18" charset="0"/>
              </a:endParaRPr>
            </a:p>
          </p:txBody>
        </p:sp>
        <p:sp>
          <p:nvSpPr>
            <p:cNvPr id="8208" name="AutoShape 16"/>
            <p:cNvSpPr/>
            <p:nvPr/>
          </p:nvSpPr>
          <p:spPr>
            <a:xfrm>
              <a:off x="5355" y="10609"/>
              <a:ext cx="1500" cy="132"/>
            </a:xfrm>
            <a:prstGeom prst="leftRightArrow">
              <a:avLst>
                <a:gd name="adj1" fmla="val 50000"/>
                <a:gd name="adj2" fmla="val 227272"/>
              </a:avLst>
            </a:prstGeom>
            <a:solidFill>
              <a:srgbClr val="FF9900"/>
            </a:solidFill>
            <a:ln w="9525" cap="flat" cmpd="sng">
              <a:solidFill>
                <a:srgbClr val="000000"/>
              </a:solidFill>
              <a:prstDash val="solid"/>
              <a:miter/>
              <a:headEnd type="none" w="med" len="med"/>
              <a:tailEnd type="none" w="med" len="med"/>
            </a:ln>
          </p:spPr>
          <p:txBody>
            <a:bodyPr/>
            <a:p>
              <a:pPr algn="ctr"/>
              <a:endParaRPr lang="zh-CN" altLang="en-US" sz="2400" dirty="0">
                <a:latin typeface="Times New Roman" panose="02020603050405020304" pitchFamily="18" charset="0"/>
              </a:endParaRPr>
            </a:p>
          </p:txBody>
        </p:sp>
      </p:grpSp>
      <p:sp>
        <p:nvSpPr>
          <p:cNvPr id="8197" name="矩形 32"/>
          <p:cNvSpPr/>
          <p:nvPr/>
        </p:nvSpPr>
        <p:spPr>
          <a:xfrm>
            <a:off x="3857625" y="4500563"/>
            <a:ext cx="4572000" cy="1198880"/>
          </a:xfrm>
          <a:prstGeom prst="rect">
            <a:avLst/>
          </a:prstGeom>
          <a:noFill/>
          <a:ln w="9525">
            <a:noFill/>
          </a:ln>
        </p:spPr>
        <p:txBody>
          <a:bodyPr>
            <a:spAutoFit/>
          </a:bodyPr>
          <a:p>
            <a:pPr indent="304800"/>
            <a:r>
              <a:rPr lang="en-US" altLang="zh-CN" b="1" dirty="0">
                <a:latin typeface="黑体" panose="02010609060101010101" pitchFamily="2" charset="-122"/>
                <a:ea typeface="黑体" panose="02010609060101010101" pitchFamily="2" charset="-122"/>
              </a:rPr>
              <a:t>SmartBAS</a:t>
            </a:r>
            <a:r>
              <a:rPr lang="zh-CN" altLang="en-US" b="1" dirty="0">
                <a:latin typeface="黑体" panose="02010609060101010101" pitchFamily="2" charset="-122"/>
                <a:ea typeface="黑体" panose="02010609060101010101" pitchFamily="2" charset="-122"/>
              </a:rPr>
              <a:t>智能</a:t>
            </a:r>
            <a:r>
              <a:rPr lang="en-US" altLang="zh-CN" b="1" dirty="0">
                <a:latin typeface="黑体" panose="02010609060101010101" pitchFamily="2" charset="-122"/>
                <a:ea typeface="黑体" panose="02010609060101010101" pitchFamily="2" charset="-122"/>
              </a:rPr>
              <a:t>BA</a:t>
            </a:r>
            <a:r>
              <a:rPr lang="zh-CN" altLang="en-US" b="1" dirty="0">
                <a:latin typeface="黑体" panose="02010609060101010101" pitchFamily="2" charset="-122"/>
                <a:ea typeface="黑体" panose="02010609060101010101" pitchFamily="2" charset="-122"/>
              </a:rPr>
              <a:t>平台基于物联网大数据平台，支持</a:t>
            </a:r>
            <a:r>
              <a:rPr lang="en-US" altLang="zh-CN" b="1" dirty="0">
                <a:latin typeface="黑体" panose="02010609060101010101" pitchFamily="2" charset="-122"/>
                <a:ea typeface="黑体" panose="02010609060101010101" pitchFamily="2" charset="-122"/>
              </a:rPr>
              <a:t>linux/windows</a:t>
            </a:r>
            <a:r>
              <a:rPr lang="zh-CN" altLang="en-US" b="1" dirty="0">
                <a:latin typeface="黑体" panose="02010609060101010101" pitchFamily="2" charset="-122"/>
                <a:ea typeface="黑体" panose="02010609060101010101" pitchFamily="2" charset="-122"/>
              </a:rPr>
              <a:t>等多种平台运行，支持</a:t>
            </a:r>
            <a:r>
              <a:rPr lang="en-US" altLang="zh-CN" b="1" dirty="0">
                <a:latin typeface="黑体" panose="02010609060101010101" pitchFamily="2" charset="-122"/>
                <a:ea typeface="黑体" panose="02010609060101010101" pitchFamily="2" charset="-122"/>
              </a:rPr>
              <a:t>PC</a:t>
            </a:r>
            <a:r>
              <a:rPr lang="zh-CN" altLang="en-US" b="1" dirty="0">
                <a:latin typeface="黑体" panose="02010609060101010101" pitchFamily="2" charset="-122"/>
                <a:ea typeface="黑体" panose="02010609060101010101" pitchFamily="2" charset="-122"/>
              </a:rPr>
              <a:t>和移动端应用</a:t>
            </a:r>
            <a:r>
              <a:rPr lang="zh-CN" b="1" dirty="0">
                <a:latin typeface="黑体" panose="02010609060101010101" pitchFamily="2" charset="-122"/>
                <a:ea typeface="黑体" panose="02010609060101010101" pitchFamily="2" charset="-122"/>
              </a:rPr>
              <a:t>，可使用云端部署，也可以使用本地部署。</a:t>
            </a:r>
            <a:endParaRPr lang="zh-CN" b="1" dirty="0">
              <a:latin typeface="黑体" panose="02010609060101010101" pitchFamily="2" charset="-122"/>
              <a:ea typeface="黑体" panose="02010609060101010101" pitchFamily="2"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marR="0" defTabSz="914400" eaLnBrk="0" hangingPunct="0">
              <a:buClrTx/>
              <a:buSzTx/>
              <a:buFontTx/>
              <a:buNone/>
              <a:defRPr/>
            </a:pPr>
            <a:r>
              <a:rPr lang="zh-CN" altLang="en-US" sz="3200" b="1" dirty="0">
                <a:solidFill>
                  <a:srgbClr val="000000"/>
                </a:solidFill>
                <a:latin typeface="黑体" panose="02010609060101010101" pitchFamily="2" charset="-122"/>
                <a:ea typeface="黑体" panose="02010609060101010101" pitchFamily="2" charset="-122"/>
                <a:sym typeface="+mn-ea"/>
              </a:rPr>
              <a:t>通微物联网楼宇自控简述</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ctrTitle"/>
          </p:nvPr>
        </p:nvSpPr>
        <p:spPr>
          <a:xfrm>
            <a:off x="571500" y="1571625"/>
            <a:ext cx="7772400" cy="571500"/>
          </a:xfrm>
          <a:ln/>
        </p:spPr>
        <p:txBody>
          <a:bodyPr vert="horz" wrap="square" lIns="91440" tIns="45720" rIns="91440" bIns="45720" anchor="ctr" anchorCtr="0"/>
          <a:p>
            <a:pPr algn="l">
              <a:buClrTx/>
              <a:buSzTx/>
              <a:buFontTx/>
            </a:pPr>
            <a:r>
              <a:rPr lang="zh-CN" altLang="en-US" sz="2000" dirty="0">
                <a:latin typeface="微软雅黑 Light" panose="020B0502040204020203" charset="-122"/>
                <a:ea typeface="微软雅黑 Light" panose="020B0502040204020203" charset="-122"/>
              </a:rPr>
              <a:t>软件主要功能：</a:t>
            </a:r>
            <a:endParaRPr lang="zh-CN" altLang="en-US" sz="2000" dirty="0">
              <a:latin typeface="微软雅黑 Light" panose="020B0502040204020203" charset="-122"/>
              <a:ea typeface="微软雅黑 Light" panose="020B0502040204020203" charset="-122"/>
            </a:endParaRPr>
          </a:p>
        </p:txBody>
      </p:sp>
      <p:sp>
        <p:nvSpPr>
          <p:cNvPr id="9220" name="Rectangle 3"/>
          <p:cNvSpPr/>
          <p:nvPr/>
        </p:nvSpPr>
        <p:spPr>
          <a:xfrm>
            <a:off x="642938" y="2214563"/>
            <a:ext cx="7488237" cy="4103687"/>
          </a:xfrm>
          <a:prstGeom prst="rect">
            <a:avLst/>
          </a:prstGeom>
          <a:noFill/>
          <a:ln w="9525">
            <a:noFill/>
          </a:ln>
        </p:spPr>
        <p:txBody>
          <a:bodyPr/>
          <a:p>
            <a:pPr marL="342900" indent="-342900" eaLnBrk="0" hangingPunct="0">
              <a:spcBef>
                <a:spcPct val="20000"/>
              </a:spcBef>
            </a:pPr>
            <a:r>
              <a:rPr lang="en-US" altLang="zh-CN" sz="1800" dirty="0">
                <a:solidFill>
                  <a:srgbClr val="000000"/>
                </a:solidFill>
                <a:latin typeface="微软雅黑 Light" panose="020B0502040204020203" charset="-122"/>
                <a:ea typeface="微软雅黑 Light" panose="020B0502040204020203" charset="-122"/>
                <a:cs typeface="微软雅黑 Light" panose="020B0502040204020203" charset="-122"/>
              </a:rPr>
              <a:t>1</a:t>
            </a:r>
            <a:r>
              <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rPr>
              <a:t>）运行状态监测和远程控制管理</a:t>
            </a:r>
            <a:endPar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marL="342900" indent="-342900" eaLnBrk="0" hangingPunct="0">
              <a:spcBef>
                <a:spcPct val="20000"/>
              </a:spcBef>
            </a:pPr>
            <a:r>
              <a:rPr lang="en-US" altLang="zh-CN" sz="1800" dirty="0">
                <a:solidFill>
                  <a:srgbClr val="000000"/>
                </a:solidFill>
                <a:latin typeface="微软雅黑 Light" panose="020B0502040204020203" charset="-122"/>
                <a:ea typeface="微软雅黑 Light" panose="020B0502040204020203" charset="-122"/>
                <a:cs typeface="微软雅黑 Light" panose="020B0502040204020203" charset="-122"/>
              </a:rPr>
              <a:t>2</a:t>
            </a:r>
            <a:r>
              <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rPr>
              <a:t>）报警信息，报警列表管理</a:t>
            </a:r>
            <a:endPar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marL="342900" indent="-342900" eaLnBrk="0" hangingPunct="0">
              <a:spcBef>
                <a:spcPct val="20000"/>
              </a:spcBef>
            </a:pPr>
            <a:r>
              <a:rPr lang="en-US" altLang="zh-CN" sz="1800" dirty="0">
                <a:solidFill>
                  <a:srgbClr val="000000"/>
                </a:solidFill>
                <a:latin typeface="微软雅黑 Light" panose="020B0502040204020203" charset="-122"/>
                <a:ea typeface="微软雅黑 Light" panose="020B0502040204020203" charset="-122"/>
                <a:cs typeface="微软雅黑 Light" panose="020B0502040204020203" charset="-122"/>
              </a:rPr>
              <a:t>3</a:t>
            </a:r>
            <a:r>
              <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rPr>
              <a:t>）脱机、通讯中断管理</a:t>
            </a:r>
            <a:endPar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marL="342900" indent="-342900" eaLnBrk="0" hangingPunct="0">
              <a:spcBef>
                <a:spcPct val="20000"/>
              </a:spcBef>
            </a:pPr>
            <a:r>
              <a:rPr lang="en-US" altLang="zh-CN" sz="1800" dirty="0">
                <a:solidFill>
                  <a:srgbClr val="000000"/>
                </a:solidFill>
                <a:latin typeface="微软雅黑 Light" panose="020B0502040204020203" charset="-122"/>
                <a:ea typeface="微软雅黑 Light" panose="020B0502040204020203" charset="-122"/>
                <a:cs typeface="微软雅黑 Light" panose="020B0502040204020203" charset="-122"/>
              </a:rPr>
              <a:t>4</a:t>
            </a:r>
            <a:r>
              <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rPr>
              <a:t>）累积、统计管理</a:t>
            </a:r>
            <a:endPar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marL="342900" indent="-342900" eaLnBrk="0" hangingPunct="0">
              <a:spcBef>
                <a:spcPct val="20000"/>
              </a:spcBef>
            </a:pPr>
            <a:r>
              <a:rPr lang="en-US" altLang="zh-CN" sz="1800" dirty="0">
                <a:solidFill>
                  <a:srgbClr val="000000"/>
                </a:solidFill>
                <a:latin typeface="微软雅黑 Light" panose="020B0502040204020203" charset="-122"/>
                <a:ea typeface="微软雅黑 Light" panose="020B0502040204020203" charset="-122"/>
                <a:cs typeface="微软雅黑 Light" panose="020B0502040204020203" charset="-122"/>
              </a:rPr>
              <a:t>5</a:t>
            </a:r>
            <a:r>
              <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rPr>
              <a:t>）能耗统计和趋势预测管理</a:t>
            </a:r>
            <a:endPar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marL="342900" indent="-342900" eaLnBrk="0" hangingPunct="0">
              <a:spcBef>
                <a:spcPct val="20000"/>
              </a:spcBef>
            </a:pPr>
            <a:r>
              <a:rPr lang="en-US" altLang="zh-CN" sz="1800" dirty="0">
                <a:solidFill>
                  <a:srgbClr val="000000"/>
                </a:solidFill>
                <a:latin typeface="微软雅黑 Light" panose="020B0502040204020203" charset="-122"/>
                <a:ea typeface="微软雅黑 Light" panose="020B0502040204020203" charset="-122"/>
                <a:cs typeface="微软雅黑 Light" panose="020B0502040204020203" charset="-122"/>
              </a:rPr>
              <a:t>6</a:t>
            </a:r>
            <a:r>
              <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rPr>
              <a:t>）计划时间排期管理</a:t>
            </a:r>
            <a:endPar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marL="342900" indent="-342900" eaLnBrk="0" hangingPunct="0">
              <a:spcBef>
                <a:spcPct val="20000"/>
              </a:spcBef>
            </a:pPr>
            <a:r>
              <a:rPr lang="en-US" altLang="zh-CN" sz="1800" dirty="0">
                <a:solidFill>
                  <a:srgbClr val="000000"/>
                </a:solidFill>
                <a:latin typeface="微软雅黑 Light" panose="020B0502040204020203" charset="-122"/>
                <a:ea typeface="微软雅黑 Light" panose="020B0502040204020203" charset="-122"/>
                <a:cs typeface="微软雅黑 Light" panose="020B0502040204020203" charset="-122"/>
              </a:rPr>
              <a:t>7</a:t>
            </a:r>
            <a:r>
              <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rPr>
              <a:t>）历史数据及曲线管理</a:t>
            </a:r>
            <a:endPar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marL="342900" indent="-342900" eaLnBrk="0" hangingPunct="0">
              <a:spcBef>
                <a:spcPct val="20000"/>
              </a:spcBef>
            </a:pPr>
            <a:r>
              <a:rPr lang="en-US" altLang="zh-CN" sz="1800" dirty="0">
                <a:solidFill>
                  <a:srgbClr val="000000"/>
                </a:solidFill>
                <a:latin typeface="微软雅黑 Light" panose="020B0502040204020203" charset="-122"/>
                <a:ea typeface="微软雅黑 Light" panose="020B0502040204020203" charset="-122"/>
                <a:cs typeface="微软雅黑 Light" panose="020B0502040204020203" charset="-122"/>
              </a:rPr>
              <a:t>8</a:t>
            </a:r>
            <a:r>
              <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rPr>
              <a:t>）维修提醒管理</a:t>
            </a:r>
            <a:endPar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marL="342900" indent="-342900" eaLnBrk="0" hangingPunct="0">
              <a:spcBef>
                <a:spcPct val="20000"/>
              </a:spcBef>
            </a:pPr>
            <a:r>
              <a:rPr lang="en-US" altLang="zh-CN" sz="1800" dirty="0">
                <a:solidFill>
                  <a:srgbClr val="000000"/>
                </a:solidFill>
                <a:latin typeface="微软雅黑 Light" panose="020B0502040204020203" charset="-122"/>
                <a:ea typeface="微软雅黑 Light" panose="020B0502040204020203" charset="-122"/>
                <a:cs typeface="微软雅黑 Light" panose="020B0502040204020203" charset="-122"/>
              </a:rPr>
              <a:t>9</a:t>
            </a:r>
            <a:r>
              <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rPr>
              <a:t>）维修记录管理</a:t>
            </a:r>
            <a:endParaRPr lang="zh-CN" altLang="en-US" sz="1800" dirty="0">
              <a:solidFill>
                <a:srgbClr val="000000"/>
              </a:solidFill>
              <a:latin typeface="微软雅黑 Light" panose="020B0502040204020203" charset="-122"/>
              <a:ea typeface="微软雅黑 Light" panose="020B0502040204020203" charset="-122"/>
              <a:cs typeface="微软雅黑 Light" panose="020B0502040204020203" charset="-122"/>
            </a:endParaRPr>
          </a:p>
          <a:p>
            <a:pPr marL="342900" indent="-342900" eaLnBrk="0" hangingPunct="0">
              <a:spcBef>
                <a:spcPct val="20000"/>
              </a:spcBef>
            </a:pPr>
            <a:endParaRPr lang="zh-CN" altLang="en-US" sz="1800" b="1" dirty="0">
              <a:solidFill>
                <a:srgbClr val="000000"/>
              </a:solidFill>
              <a:latin typeface="微软雅黑 Light" panose="020B0502040204020203" charset="-122"/>
              <a:ea typeface="微软雅黑 Light" panose="020B0502040204020203" charset="-122"/>
              <a:cs typeface="微软雅黑 Light" panose="020B0502040204020203" charset="-122"/>
            </a:endParaRPr>
          </a:p>
        </p:txBody>
      </p:sp>
      <p:pic>
        <p:nvPicPr>
          <p:cNvPr id="9221" name="Picture 4" descr="j0195384"/>
          <p:cNvPicPr>
            <a:picLocks noChangeAspect="1"/>
          </p:cNvPicPr>
          <p:nvPr/>
        </p:nvPicPr>
        <p:blipFill>
          <a:blip r:embed="rId1"/>
          <a:stretch>
            <a:fillRect/>
          </a:stretch>
        </p:blipFill>
        <p:spPr>
          <a:xfrm>
            <a:off x="6043613" y="3798888"/>
            <a:ext cx="1795462" cy="1833562"/>
          </a:xfrm>
          <a:prstGeom prst="rect">
            <a:avLst/>
          </a:prstGeom>
          <a:noFill/>
          <a:ln w="9525">
            <a:noFill/>
          </a:ln>
        </p:spPr>
      </p:pic>
      <p:sp>
        <p:nvSpPr>
          <p:cNvPr id="2" name="Rectangle 1"/>
          <p:cNvSpPr/>
          <p:nvPr/>
        </p:nvSpPr>
        <p:spPr>
          <a:xfrm>
            <a:off x="1697355" y="188595"/>
            <a:ext cx="4720590" cy="583565"/>
          </a:xfrm>
          <a:prstGeom prst="rect">
            <a:avLst/>
          </a:prstGeom>
          <a:noFill/>
          <a:ln w="9525">
            <a:noFill/>
          </a:ln>
        </p:spPr>
        <p:txBody>
          <a:bodyPr wrap="square" anchor="ctr" anchorCtr="0">
            <a:spAutoFit/>
          </a:bodyPr>
          <a:p>
            <a:pPr marR="0" defTabSz="914400" eaLnBrk="0" hangingPunct="0">
              <a:buClrTx/>
              <a:buSzTx/>
              <a:buFontTx/>
              <a:buNone/>
              <a:defRPr/>
            </a:pPr>
            <a:r>
              <a:rPr lang="zh-CN" altLang="en-US" sz="3200" b="1" dirty="0">
                <a:solidFill>
                  <a:srgbClr val="000000"/>
                </a:solidFill>
                <a:latin typeface="黑体" panose="02010609060101010101" pitchFamily="2" charset="-122"/>
                <a:ea typeface="黑体" panose="02010609060101010101" pitchFamily="2" charset="-122"/>
                <a:sym typeface="+mn-ea"/>
              </a:rPr>
              <a:t>通微物联网楼宇自控简述</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ctrTitle"/>
          </p:nvPr>
        </p:nvSpPr>
        <p:spPr>
          <a:ln/>
        </p:spPr>
        <p:txBody>
          <a:bodyPr vert="horz" wrap="square" lIns="91440" tIns="45720" rIns="91440" bIns="45720" anchor="ctr" anchorCtr="0"/>
          <a:p>
            <a:pPr>
              <a:buClrTx/>
              <a:buSzTx/>
              <a:buFontTx/>
            </a:pPr>
            <a:endParaRPr lang="zh-CN" altLang="en-US" dirty="0"/>
          </a:p>
        </p:txBody>
      </p:sp>
      <p:sp>
        <p:nvSpPr>
          <p:cNvPr id="3" name="副标题 2"/>
          <p:cNvSpPr>
            <a:spLocks noGrp="1"/>
          </p:cNvSpPr>
          <p:nvPr>
            <p:ph type="subTitle" idx="1"/>
          </p:nvPr>
        </p:nvSpPr>
        <p:spPr/>
        <p:txBody>
          <a:bodyPr vert="horz" wrap="square" lIns="91440" tIns="45720" rIns="91440" bIns="45720" numCol="1" anchor="t" anchorCtr="0" compatLnSpc="1"/>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tint val="75000"/>
                </a:schemeClr>
              </a:solidFill>
              <a:effectLst/>
              <a:uLnTx/>
              <a:uFillTx/>
              <a:latin typeface="+mn-lt"/>
              <a:ea typeface="+mn-ea"/>
              <a:cs typeface="+mn-cs"/>
            </a:endParaRPr>
          </a:p>
        </p:txBody>
      </p:sp>
      <p:pic>
        <p:nvPicPr>
          <p:cNvPr id="10244" name="Picture 7"/>
          <p:cNvPicPr>
            <a:picLocks noChangeAspect="1"/>
          </p:cNvPicPr>
          <p:nvPr/>
        </p:nvPicPr>
        <p:blipFill>
          <a:blip r:embed="rId1"/>
          <a:srcRect l="14568" t="19489" r="15300" b="39171"/>
          <a:stretch>
            <a:fillRect/>
          </a:stretch>
        </p:blipFill>
        <p:spPr>
          <a:xfrm>
            <a:off x="857250" y="2428875"/>
            <a:ext cx="6840538" cy="4067175"/>
          </a:xfrm>
          <a:prstGeom prst="rect">
            <a:avLst/>
          </a:prstGeom>
          <a:noFill/>
          <a:ln w="9525">
            <a:noFill/>
          </a:ln>
        </p:spPr>
      </p:pic>
      <p:sp>
        <p:nvSpPr>
          <p:cNvPr id="10245" name="Rectangle 8"/>
          <p:cNvSpPr/>
          <p:nvPr/>
        </p:nvSpPr>
        <p:spPr>
          <a:xfrm>
            <a:off x="714375" y="1857375"/>
            <a:ext cx="7488238" cy="676275"/>
          </a:xfrm>
          <a:prstGeom prst="rect">
            <a:avLst/>
          </a:prstGeom>
          <a:noFill/>
          <a:ln w="9525">
            <a:noFill/>
          </a:ln>
        </p:spPr>
        <p:txBody>
          <a:bodyPr/>
          <a:p>
            <a:pPr marL="342900" indent="-342900" eaLnBrk="0" hangingPunct="0">
              <a:spcBef>
                <a:spcPct val="20000"/>
              </a:spcBef>
            </a:pPr>
            <a:r>
              <a:rPr lang="en-US" altLang="zh-CN" sz="2000" b="1" dirty="0">
                <a:solidFill>
                  <a:srgbClr val="000000"/>
                </a:solidFill>
                <a:latin typeface="仿宋_GB2312" pitchFamily="49" charset="-122"/>
                <a:ea typeface="仿宋_GB2312" pitchFamily="49" charset="-122"/>
              </a:rPr>
              <a:t>DDC</a:t>
            </a:r>
            <a:r>
              <a:rPr lang="zh-CN" altLang="en-US" sz="2000" b="1" dirty="0">
                <a:solidFill>
                  <a:srgbClr val="000000"/>
                </a:solidFill>
                <a:latin typeface="仿宋_GB2312" pitchFamily="49" charset="-122"/>
                <a:ea typeface="仿宋_GB2312" pitchFamily="49" charset="-122"/>
              </a:rPr>
              <a:t>控制器结构示意</a:t>
            </a:r>
            <a:endParaRPr lang="zh-CN" altLang="en-US" sz="2000" b="1" dirty="0">
              <a:solidFill>
                <a:srgbClr val="000000"/>
              </a:solidFill>
              <a:latin typeface="仿宋_GB2312" pitchFamily="49" charset="-122"/>
              <a:ea typeface="仿宋_GB2312" pitchFamily="49" charset="-122"/>
            </a:endParaRPr>
          </a:p>
        </p:txBody>
      </p:sp>
      <p:sp>
        <p:nvSpPr>
          <p:cNvPr id="5" name="Rectangle 1"/>
          <p:cNvSpPr/>
          <p:nvPr/>
        </p:nvSpPr>
        <p:spPr>
          <a:xfrm>
            <a:off x="1697355" y="188595"/>
            <a:ext cx="4720590" cy="583565"/>
          </a:xfrm>
          <a:prstGeom prst="rect">
            <a:avLst/>
          </a:prstGeom>
          <a:noFill/>
          <a:ln w="9525">
            <a:noFill/>
          </a:ln>
        </p:spPr>
        <p:txBody>
          <a:bodyPr wrap="square" anchor="ctr" anchorCtr="0">
            <a:spAutoFit/>
          </a:bodyPr>
          <a:p>
            <a:pPr marR="0" defTabSz="914400" eaLnBrk="0" hangingPunct="0">
              <a:buClrTx/>
              <a:buSzTx/>
              <a:buFontTx/>
              <a:buNone/>
              <a:defRPr/>
            </a:pPr>
            <a:r>
              <a:rPr lang="zh-CN" altLang="en-US" sz="3200" b="1" dirty="0">
                <a:solidFill>
                  <a:srgbClr val="000000"/>
                </a:solidFill>
                <a:latin typeface="黑体" panose="02010609060101010101" pitchFamily="2" charset="-122"/>
                <a:ea typeface="黑体" panose="02010609060101010101" pitchFamily="2" charset="-122"/>
                <a:sym typeface="+mn-ea"/>
              </a:rPr>
              <a:t>通微物联网楼宇自控简述</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508" name="矩形 3"/>
          <p:cNvSpPr/>
          <p:nvPr/>
        </p:nvSpPr>
        <p:spPr>
          <a:xfrm>
            <a:off x="357188" y="2428875"/>
            <a:ext cx="8286750" cy="2584450"/>
          </a:xfrm>
          <a:prstGeom prst="rect">
            <a:avLst/>
          </a:prstGeom>
          <a:noFill/>
          <a:ln w="9525">
            <a:noFill/>
          </a:ln>
        </p:spPr>
        <p:txBody>
          <a:bodyPr>
            <a:spAutoFit/>
          </a:bodyPr>
          <a:p>
            <a:r>
              <a:rPr lang="en-US" altLang="zh-CN" sz="1800" dirty="0">
                <a:latin typeface="微软雅黑 Light" panose="020B0502040204020203" charset="-122"/>
                <a:ea typeface="微软雅黑 Light" panose="020B0502040204020203" charset="-122"/>
                <a:cs typeface="微软雅黑 Light" panose="020B0502040204020203" charset="-122"/>
              </a:rPr>
              <a:t>1 </a:t>
            </a:r>
            <a:r>
              <a:rPr lang="zh-CN" altLang="en-US" sz="1800" dirty="0">
                <a:latin typeface="微软雅黑 Light" panose="020B0502040204020203" charset="-122"/>
                <a:ea typeface="微软雅黑 Light" panose="020B0502040204020203" charset="-122"/>
                <a:cs typeface="微软雅黑 Light" panose="020B0502040204020203" charset="-122"/>
              </a:rPr>
              <a:t>本系统主要功能由现场</a:t>
            </a:r>
            <a:r>
              <a:rPr lang="en-US" altLang="zh-CN" sz="1800" dirty="0">
                <a:latin typeface="微软雅黑 Light" panose="020B0502040204020203" charset="-122"/>
                <a:ea typeface="微软雅黑 Light" panose="020B0502040204020203" charset="-122"/>
                <a:cs typeface="微软雅黑 Light" panose="020B0502040204020203" charset="-122"/>
              </a:rPr>
              <a:t>DDC</a:t>
            </a:r>
            <a:r>
              <a:rPr lang="zh-CN" altLang="en-US" sz="1800" dirty="0">
                <a:latin typeface="微软雅黑 Light" panose="020B0502040204020203" charset="-122"/>
                <a:ea typeface="微软雅黑 Light" panose="020B0502040204020203" charset="-122"/>
                <a:cs typeface="微软雅黑 Light" panose="020B0502040204020203" charset="-122"/>
              </a:rPr>
              <a:t>和上位机管理软件共同实现。</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r>
              <a:rPr lang="en-US" altLang="zh-CN" sz="1800" dirty="0">
                <a:latin typeface="微软雅黑 Light" panose="020B0502040204020203" charset="-122"/>
                <a:ea typeface="微软雅黑 Light" panose="020B0502040204020203" charset="-122"/>
                <a:cs typeface="微软雅黑 Light" panose="020B0502040204020203" charset="-122"/>
              </a:rPr>
              <a:t>2 </a:t>
            </a:r>
            <a:r>
              <a:rPr lang="zh-CN" altLang="en-US" sz="1800" dirty="0">
                <a:latin typeface="微软雅黑 Light" panose="020B0502040204020203" charset="-122"/>
                <a:ea typeface="微软雅黑 Light" panose="020B0502040204020203" charset="-122"/>
                <a:cs typeface="微软雅黑 Light" panose="020B0502040204020203" charset="-122"/>
              </a:rPr>
              <a:t>本系统为集散型控制系统：现场</a:t>
            </a:r>
            <a:r>
              <a:rPr lang="en-US" altLang="zh-CN" sz="1800" dirty="0">
                <a:latin typeface="微软雅黑 Light" panose="020B0502040204020203" charset="-122"/>
                <a:ea typeface="微软雅黑 Light" panose="020B0502040204020203" charset="-122"/>
                <a:cs typeface="微软雅黑 Light" panose="020B0502040204020203" charset="-122"/>
              </a:rPr>
              <a:t>DDC</a:t>
            </a:r>
            <a:r>
              <a:rPr lang="zh-CN" altLang="en-US" sz="1800" dirty="0">
                <a:latin typeface="微软雅黑 Light" panose="020B0502040204020203" charset="-122"/>
                <a:ea typeface="微软雅黑 Light" panose="020B0502040204020203" charset="-122"/>
                <a:cs typeface="微软雅黑 Light" panose="020B0502040204020203" charset="-122"/>
              </a:rPr>
              <a:t>分布在各受控设备附近，大大减少集中控制所需的电缆，减少施工成本，也减少电缆故障引起的系统故障。一个控制器发生故障，不影响其他设备的运营，系统可靠性较高。</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endParaRPr lang="en-US" altLang="zh-CN" sz="1800" dirty="0">
              <a:latin typeface="微软雅黑 Light" panose="020B0502040204020203" charset="-122"/>
              <a:ea typeface="微软雅黑 Light" panose="020B0502040204020203" charset="-122"/>
              <a:cs typeface="微软雅黑 Light" panose="020B0502040204020203" charset="-122"/>
            </a:endParaRPr>
          </a:p>
          <a:p>
            <a:r>
              <a:rPr lang="en-US" altLang="zh-CN" sz="1800" dirty="0">
                <a:latin typeface="微软雅黑 Light" panose="020B0502040204020203" charset="-122"/>
                <a:ea typeface="微软雅黑 Light" panose="020B0502040204020203" charset="-122"/>
                <a:cs typeface="微软雅黑 Light" panose="020B0502040204020203" charset="-122"/>
              </a:rPr>
              <a:t>3 </a:t>
            </a:r>
            <a:r>
              <a:rPr lang="zh-CN" altLang="en-US" sz="1800" dirty="0">
                <a:latin typeface="微软雅黑 Light" panose="020B0502040204020203" charset="-122"/>
                <a:ea typeface="微软雅黑 Light" panose="020B0502040204020203" charset="-122"/>
                <a:cs typeface="微软雅黑 Light" panose="020B0502040204020203" charset="-122"/>
              </a:rPr>
              <a:t>本系统主要功能由现场</a:t>
            </a:r>
            <a:r>
              <a:rPr lang="en-US" altLang="zh-CN" sz="1800" dirty="0">
                <a:latin typeface="微软雅黑 Light" panose="020B0502040204020203" charset="-122"/>
                <a:ea typeface="微软雅黑 Light" panose="020B0502040204020203" charset="-122"/>
                <a:cs typeface="微软雅黑 Light" panose="020B0502040204020203" charset="-122"/>
              </a:rPr>
              <a:t>DDC</a:t>
            </a:r>
            <a:r>
              <a:rPr lang="zh-CN" altLang="en-US" sz="1800" dirty="0">
                <a:latin typeface="微软雅黑 Light" panose="020B0502040204020203" charset="-122"/>
                <a:ea typeface="微软雅黑 Light" panose="020B0502040204020203" charset="-122"/>
                <a:cs typeface="微软雅黑 Light" panose="020B0502040204020203" charset="-122"/>
              </a:rPr>
              <a:t>和上位机管理软件共同实现。</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r>
              <a:rPr lang="zh-CN" altLang="en-US" sz="1800" dirty="0">
                <a:latin typeface="微软雅黑 Light" panose="020B0502040204020203" charset="-122"/>
                <a:ea typeface="微软雅黑 Light" panose="020B0502040204020203" charset="-122"/>
                <a:cs typeface="微软雅黑 Light" panose="020B0502040204020203" charset="-122"/>
              </a:rPr>
              <a:t>通常</a:t>
            </a:r>
            <a:r>
              <a:rPr lang="en-US" altLang="zh-CN" sz="1800" dirty="0">
                <a:latin typeface="微软雅黑 Light" panose="020B0502040204020203" charset="-122"/>
                <a:ea typeface="微软雅黑 Light" panose="020B0502040204020203" charset="-122"/>
                <a:cs typeface="微软雅黑 Light" panose="020B0502040204020203" charset="-122"/>
              </a:rPr>
              <a:t>DDC</a:t>
            </a:r>
            <a:r>
              <a:rPr lang="zh-CN" altLang="en-US" sz="1800" dirty="0">
                <a:latin typeface="微软雅黑 Light" panose="020B0502040204020203" charset="-122"/>
                <a:ea typeface="微软雅黑 Light" panose="020B0502040204020203" charset="-122"/>
                <a:cs typeface="微软雅黑 Light" panose="020B0502040204020203" charset="-122"/>
              </a:rPr>
              <a:t>负责现场设备信息采集，基本运算，联动控制，数据上传，接收上位机指令等。</a:t>
            </a:r>
            <a:r>
              <a:rPr lang="en-US" altLang="zh-CN" sz="1800" dirty="0">
                <a:latin typeface="微软雅黑 Light" panose="020B0502040204020203" charset="-122"/>
                <a:ea typeface="微软雅黑 Light" panose="020B0502040204020203" charset="-122"/>
                <a:cs typeface="微软雅黑 Light" panose="020B0502040204020203" charset="-122"/>
              </a:rPr>
              <a:t>DDC</a:t>
            </a:r>
            <a:r>
              <a:rPr lang="zh-CN" altLang="en-US" sz="1800" dirty="0">
                <a:latin typeface="微软雅黑 Light" panose="020B0502040204020203" charset="-122"/>
                <a:ea typeface="微软雅黑 Light" panose="020B0502040204020203" charset="-122"/>
                <a:cs typeface="微软雅黑 Light" panose="020B0502040204020203" charset="-122"/>
              </a:rPr>
              <a:t>具备脱机工作的能力。</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r>
              <a:rPr lang="zh-CN" altLang="en-US" sz="1800" b="1" dirty="0">
                <a:latin typeface="微软雅黑 Light" panose="020B0502040204020203" charset="-122"/>
                <a:ea typeface="微软雅黑 Light" panose="020B0502040204020203" charset="-122"/>
                <a:cs typeface="微软雅黑 Light" panose="020B0502040204020203" charset="-122"/>
              </a:rPr>
              <a:t>现场实时控制功能尽可能在</a:t>
            </a:r>
            <a:r>
              <a:rPr lang="en-US" altLang="zh-CN" sz="1800" b="1" dirty="0">
                <a:latin typeface="微软雅黑 Light" panose="020B0502040204020203" charset="-122"/>
                <a:ea typeface="微软雅黑 Light" panose="020B0502040204020203" charset="-122"/>
                <a:cs typeface="微软雅黑 Light" panose="020B0502040204020203" charset="-122"/>
              </a:rPr>
              <a:t>DDC</a:t>
            </a:r>
            <a:r>
              <a:rPr lang="zh-CN" altLang="en-US" sz="1800" b="1" dirty="0">
                <a:latin typeface="微软雅黑 Light" panose="020B0502040204020203" charset="-122"/>
                <a:ea typeface="微软雅黑 Light" panose="020B0502040204020203" charset="-122"/>
                <a:cs typeface="微软雅黑 Light" panose="020B0502040204020203" charset="-122"/>
              </a:rPr>
              <a:t>中编程组态完成</a:t>
            </a:r>
            <a:endParaRPr lang="zh-CN" altLang="en-US" sz="1800" dirty="0">
              <a:latin typeface="微软雅黑 Light" panose="020B0502040204020203" charset="-122"/>
              <a:ea typeface="微软雅黑 Light" panose="020B0502040204020203" charset="-122"/>
              <a:cs typeface="微软雅黑 Light" panose="020B0502040204020203"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3"/>
          <p:cNvSpPr/>
          <p:nvPr/>
        </p:nvSpPr>
        <p:spPr>
          <a:xfrm>
            <a:off x="395288" y="1052513"/>
            <a:ext cx="7772400" cy="1143000"/>
          </a:xfrm>
          <a:prstGeom prst="rect">
            <a:avLst/>
          </a:prstGeom>
          <a:noFill/>
          <a:ln w="9525">
            <a:noFill/>
          </a:ln>
        </p:spPr>
        <p:txBody>
          <a:bodyPr anchor="ctr" anchorCtr="0"/>
          <a:p>
            <a:r>
              <a:rPr lang="zh-CN" altLang="en-US" sz="2400" dirty="0">
                <a:solidFill>
                  <a:srgbClr val="000000"/>
                </a:solidFill>
                <a:latin typeface="黑体" panose="02010609060101010101" pitchFamily="2" charset="-122"/>
                <a:ea typeface="黑体" panose="02010609060101010101" pitchFamily="2" charset="-122"/>
              </a:rPr>
              <a:t>本系统空调水架构</a:t>
            </a:r>
            <a:endParaRPr lang="zh-CN" altLang="en-US" sz="2400"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22532" name="矩形 3"/>
          <p:cNvSpPr/>
          <p:nvPr/>
        </p:nvSpPr>
        <p:spPr>
          <a:xfrm>
            <a:off x="357188" y="2428875"/>
            <a:ext cx="8286750" cy="461963"/>
          </a:xfrm>
          <a:prstGeom prst="rect">
            <a:avLst/>
          </a:prstGeom>
          <a:noFill/>
          <a:ln w="9525">
            <a:noFill/>
          </a:ln>
        </p:spPr>
        <p:txBody>
          <a:bodyPr>
            <a:spAutoFit/>
          </a:bodyPr>
          <a:p>
            <a:endParaRPr lang="zh-CN" altLang="en-US" sz="2400" dirty="0">
              <a:latin typeface="黑体" panose="02010609060101010101" pitchFamily="2" charset="-122"/>
              <a:ea typeface="黑体" panose="02010609060101010101" pitchFamily="2" charset="-122"/>
            </a:endParaRPr>
          </a:p>
        </p:txBody>
      </p:sp>
      <p:sp>
        <p:nvSpPr>
          <p:cNvPr id="9" name="矩形 8"/>
          <p:cNvSpPr/>
          <p:nvPr/>
        </p:nvSpPr>
        <p:spPr>
          <a:xfrm>
            <a:off x="7072313" y="5286375"/>
            <a:ext cx="642938" cy="100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水源</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0" name="矩形 9"/>
          <p:cNvSpPr/>
          <p:nvPr/>
        </p:nvSpPr>
        <p:spPr>
          <a:xfrm>
            <a:off x="7000875" y="3643313"/>
            <a:ext cx="642938" cy="100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水源</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1" name="矩形 10"/>
          <p:cNvSpPr/>
          <p:nvPr/>
        </p:nvSpPr>
        <p:spPr>
          <a:xfrm>
            <a:off x="7858125" y="5286375"/>
            <a:ext cx="642938" cy="100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水源</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2" name="矩形 11"/>
          <p:cNvSpPr/>
          <p:nvPr/>
        </p:nvSpPr>
        <p:spPr>
          <a:xfrm>
            <a:off x="7786688" y="3643313"/>
            <a:ext cx="642938" cy="100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水源</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3" name="圆角矩形 12"/>
          <p:cNvSpPr/>
          <p:nvPr/>
        </p:nvSpPr>
        <p:spPr>
          <a:xfrm>
            <a:off x="5072063" y="2571750"/>
            <a:ext cx="1214438" cy="428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热交换</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4" name="圆角矩形 13"/>
          <p:cNvSpPr/>
          <p:nvPr/>
        </p:nvSpPr>
        <p:spPr>
          <a:xfrm>
            <a:off x="4929188" y="2857500"/>
            <a:ext cx="1214438" cy="428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热交换</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5" name="圆角矩形 14"/>
          <p:cNvSpPr/>
          <p:nvPr/>
        </p:nvSpPr>
        <p:spPr>
          <a:xfrm>
            <a:off x="4643438" y="4786313"/>
            <a:ext cx="1214438" cy="428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热交换</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7" name="圆角矩形 16"/>
          <p:cNvSpPr/>
          <p:nvPr/>
        </p:nvSpPr>
        <p:spPr>
          <a:xfrm>
            <a:off x="4786313" y="5072063"/>
            <a:ext cx="1214438" cy="428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热交换</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8" name="剪去对角的矩形 17"/>
          <p:cNvSpPr/>
          <p:nvPr/>
        </p:nvSpPr>
        <p:spPr>
          <a:xfrm>
            <a:off x="2714625" y="2571750"/>
            <a:ext cx="1214438" cy="642938"/>
          </a:xfrm>
          <a:prstGeom prst="snip2Diag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热泵</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9" name="剪去对角的矩形 18"/>
          <p:cNvSpPr/>
          <p:nvPr/>
        </p:nvSpPr>
        <p:spPr>
          <a:xfrm>
            <a:off x="2928938" y="2928938"/>
            <a:ext cx="1214438" cy="642938"/>
          </a:xfrm>
          <a:prstGeom prst="snip2Diag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热泵</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6" name="圆角矩形 15"/>
          <p:cNvSpPr/>
          <p:nvPr/>
        </p:nvSpPr>
        <p:spPr>
          <a:xfrm>
            <a:off x="714375" y="5786438"/>
            <a:ext cx="1214438" cy="428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热交换</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0" name="剪去对角的矩形 19"/>
          <p:cNvSpPr/>
          <p:nvPr/>
        </p:nvSpPr>
        <p:spPr>
          <a:xfrm>
            <a:off x="2357438" y="4714875"/>
            <a:ext cx="1214438" cy="642938"/>
          </a:xfrm>
          <a:prstGeom prst="snip2Diag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热泵</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1" name="剪去对角的矩形 20"/>
          <p:cNvSpPr/>
          <p:nvPr/>
        </p:nvSpPr>
        <p:spPr>
          <a:xfrm>
            <a:off x="2714625" y="5072063"/>
            <a:ext cx="1214438" cy="642938"/>
          </a:xfrm>
          <a:prstGeom prst="snip2Diag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热泵</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2" name="剪去对角的矩形 21"/>
          <p:cNvSpPr/>
          <p:nvPr/>
        </p:nvSpPr>
        <p:spPr>
          <a:xfrm>
            <a:off x="3071813" y="5429250"/>
            <a:ext cx="1214438" cy="642938"/>
          </a:xfrm>
          <a:prstGeom prst="snip2Diag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热泵</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3" name="流程图: 磁盘 22"/>
          <p:cNvSpPr/>
          <p:nvPr/>
        </p:nvSpPr>
        <p:spPr>
          <a:xfrm>
            <a:off x="500063" y="4286250"/>
            <a:ext cx="642938" cy="642938"/>
          </a:xfrm>
          <a:prstGeom prst="flowChartMagneticDisk">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圆角矩形 24"/>
          <p:cNvSpPr/>
          <p:nvPr/>
        </p:nvSpPr>
        <p:spPr>
          <a:xfrm>
            <a:off x="928688" y="6072188"/>
            <a:ext cx="1214438" cy="428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热交换</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6" name="流程图: 磁盘 25"/>
          <p:cNvSpPr/>
          <p:nvPr/>
        </p:nvSpPr>
        <p:spPr>
          <a:xfrm>
            <a:off x="857250" y="4572000"/>
            <a:ext cx="642938" cy="642938"/>
          </a:xfrm>
          <a:prstGeom prst="flowChartMagneticDisk">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热水罐</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8" name="手杖形箭头 27"/>
          <p:cNvSpPr/>
          <p:nvPr/>
        </p:nvSpPr>
        <p:spPr>
          <a:xfrm rot="16200000">
            <a:off x="71438" y="5286375"/>
            <a:ext cx="1143000" cy="142875"/>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0" name="流程图: 多文档 29"/>
          <p:cNvSpPr/>
          <p:nvPr/>
        </p:nvSpPr>
        <p:spPr>
          <a:xfrm>
            <a:off x="500063" y="2786063"/>
            <a:ext cx="1000125" cy="500063"/>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lt1"/>
                </a:solidFill>
                <a:effectLst/>
                <a:uLnTx/>
                <a:uFillTx/>
                <a:latin typeface="+mn-lt"/>
                <a:ea typeface="+mn-ea"/>
                <a:cs typeface="+mn-cs"/>
              </a:rPr>
              <a:t>1-23#</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3" name="流程图: 多文档 32"/>
          <p:cNvSpPr/>
          <p:nvPr/>
        </p:nvSpPr>
        <p:spPr>
          <a:xfrm>
            <a:off x="500063" y="3571875"/>
            <a:ext cx="1285875" cy="500063"/>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会所，商业</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35" name="左右箭头 34"/>
          <p:cNvSpPr/>
          <p:nvPr/>
        </p:nvSpPr>
        <p:spPr>
          <a:xfrm>
            <a:off x="1643063" y="2928938"/>
            <a:ext cx="1000125" cy="21431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左右箭头 35"/>
          <p:cNvSpPr/>
          <p:nvPr/>
        </p:nvSpPr>
        <p:spPr>
          <a:xfrm>
            <a:off x="4143375" y="2928938"/>
            <a:ext cx="785813" cy="21431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7" name="左右箭头 36"/>
          <p:cNvSpPr/>
          <p:nvPr/>
        </p:nvSpPr>
        <p:spPr>
          <a:xfrm rot="2683271">
            <a:off x="1628775" y="4125913"/>
            <a:ext cx="1428750" cy="142875"/>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 name="右弧形箭头 37"/>
          <p:cNvSpPr/>
          <p:nvPr/>
        </p:nvSpPr>
        <p:spPr>
          <a:xfrm rot="1375367">
            <a:off x="1557338" y="4351338"/>
            <a:ext cx="407988" cy="376238"/>
          </a:xfrm>
          <a:prstGeom prst="curvedLef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9" name="左右箭头 38"/>
          <p:cNvSpPr/>
          <p:nvPr/>
        </p:nvSpPr>
        <p:spPr>
          <a:xfrm>
            <a:off x="3929063" y="5000625"/>
            <a:ext cx="785813" cy="21431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0" name="左右箭头 39"/>
          <p:cNvSpPr/>
          <p:nvPr/>
        </p:nvSpPr>
        <p:spPr>
          <a:xfrm rot="1185030">
            <a:off x="6062663" y="5108575"/>
            <a:ext cx="1006475" cy="228600"/>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 name="左右箭头 40"/>
          <p:cNvSpPr/>
          <p:nvPr/>
        </p:nvSpPr>
        <p:spPr>
          <a:xfrm rot="1185030">
            <a:off x="6296025" y="3092450"/>
            <a:ext cx="1004888" cy="228600"/>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2" name="直角双向箭头 41"/>
          <p:cNvSpPr/>
          <p:nvPr/>
        </p:nvSpPr>
        <p:spPr>
          <a:xfrm>
            <a:off x="2143125" y="6072188"/>
            <a:ext cx="1357313" cy="357188"/>
          </a:xfrm>
          <a:prstGeom prst="leftUpArrow">
            <a:avLst>
              <a:gd name="adj1" fmla="val 25000"/>
              <a:gd name="adj2" fmla="val 25000"/>
              <a:gd name="adj3" fmla="val 25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3" name="手杖形箭头 42"/>
          <p:cNvSpPr/>
          <p:nvPr/>
        </p:nvSpPr>
        <p:spPr>
          <a:xfrm rot="5400000">
            <a:off x="1107281" y="5250656"/>
            <a:ext cx="785813" cy="142875"/>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7" name="直角上箭头 46"/>
          <p:cNvSpPr/>
          <p:nvPr/>
        </p:nvSpPr>
        <p:spPr>
          <a:xfrm rot="16200000">
            <a:off x="178594" y="4179094"/>
            <a:ext cx="428625" cy="35718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Rectangle 3"/>
          <p:cNvSpPr/>
          <p:nvPr/>
        </p:nvSpPr>
        <p:spPr>
          <a:xfrm>
            <a:off x="395605" y="1052830"/>
            <a:ext cx="6809740" cy="933450"/>
          </a:xfrm>
          <a:prstGeom prst="rect">
            <a:avLst/>
          </a:prstGeom>
          <a:noFill/>
          <a:ln w="9525">
            <a:noFill/>
          </a:ln>
        </p:spPr>
        <p:txBody>
          <a:bodyPr anchor="ctr" anchorCtr="0"/>
          <a:p>
            <a:r>
              <a:rPr lang="zh-CN" altLang="en-US" sz="2400" dirty="0">
                <a:solidFill>
                  <a:srgbClr val="000000"/>
                </a:solidFill>
                <a:latin typeface="黑体" panose="02010609060101010101" pitchFamily="2" charset="-122"/>
                <a:ea typeface="黑体" panose="02010609060101010101" pitchFamily="2" charset="-122"/>
              </a:rPr>
              <a:t>本系统空调水架构</a:t>
            </a:r>
            <a:endParaRPr lang="zh-CN" altLang="en-US" sz="2400" dirty="0">
              <a:solidFill>
                <a:srgbClr val="000000"/>
              </a:solidFill>
              <a:latin typeface="黑体" panose="02010609060101010101" pitchFamily="2" charset="-122"/>
              <a:ea typeface="黑体" panose="02010609060101010101" pitchFamily="2" charset="-122"/>
            </a:endParaRPr>
          </a:p>
        </p:txBody>
      </p:sp>
      <p:sp>
        <p:nvSpPr>
          <p:cNvPr id="23555" name="矩形 3"/>
          <p:cNvSpPr/>
          <p:nvPr/>
        </p:nvSpPr>
        <p:spPr>
          <a:xfrm>
            <a:off x="357188" y="2143125"/>
            <a:ext cx="8286750" cy="461963"/>
          </a:xfrm>
          <a:prstGeom prst="rect">
            <a:avLst/>
          </a:prstGeom>
          <a:noFill/>
          <a:ln w="9525">
            <a:noFill/>
          </a:ln>
        </p:spPr>
        <p:txBody>
          <a:bodyPr>
            <a:spAutoFit/>
          </a:bodyPr>
          <a:p>
            <a:endParaRPr lang="zh-CN" altLang="en-US" sz="2400" dirty="0">
              <a:latin typeface="黑体" panose="02010609060101010101" pitchFamily="2" charset="-122"/>
              <a:ea typeface="黑体" panose="02010609060101010101" pitchFamily="2" charset="-122"/>
            </a:endParaRPr>
          </a:p>
        </p:txBody>
      </p:sp>
      <p:sp>
        <p:nvSpPr>
          <p:cNvPr id="13" name="圆角矩形 12"/>
          <p:cNvSpPr/>
          <p:nvPr/>
        </p:nvSpPr>
        <p:spPr>
          <a:xfrm>
            <a:off x="4857750" y="3071813"/>
            <a:ext cx="1214438" cy="428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热交换</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4" name="圆角矩形 13"/>
          <p:cNvSpPr/>
          <p:nvPr/>
        </p:nvSpPr>
        <p:spPr>
          <a:xfrm>
            <a:off x="4857750" y="3643313"/>
            <a:ext cx="1214438" cy="428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热交换</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8" name="剪去对角的矩形 17"/>
          <p:cNvSpPr/>
          <p:nvPr/>
        </p:nvSpPr>
        <p:spPr>
          <a:xfrm>
            <a:off x="2714625" y="2286000"/>
            <a:ext cx="1214438" cy="642938"/>
          </a:xfrm>
          <a:prstGeom prst="snip2Diag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冷水机组</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9" name="剪去对角的矩形 18"/>
          <p:cNvSpPr/>
          <p:nvPr/>
        </p:nvSpPr>
        <p:spPr>
          <a:xfrm>
            <a:off x="2928938" y="2643188"/>
            <a:ext cx="1214438" cy="642938"/>
          </a:xfrm>
          <a:prstGeom prst="snip2Diag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冷水机组</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6" name="圆角矩形 15"/>
          <p:cNvSpPr/>
          <p:nvPr/>
        </p:nvSpPr>
        <p:spPr>
          <a:xfrm>
            <a:off x="714375" y="5500688"/>
            <a:ext cx="1214438" cy="428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r>
              <a:rPr lang="zh-CN" altLang="en-US" sz="1400" noProof="0" dirty="0">
                <a:ln>
                  <a:noFill/>
                </a:ln>
                <a:effectLst/>
                <a:uLnTx/>
                <a:uFillTx/>
                <a:latin typeface="微软雅黑 Light" panose="020B0502040204020203" charset="-122"/>
                <a:ea typeface="微软雅黑 Light" panose="020B0502040204020203" charset="-122"/>
                <a:sym typeface="+mn-ea"/>
              </a:rPr>
              <a:t>电加热</a:t>
            </a:r>
            <a:endParaRPr lang="zh-CN" altLang="en-US" sz="1400" noProof="0" dirty="0">
              <a:ln>
                <a:noFill/>
              </a:ln>
              <a:effectLst/>
              <a:uLnTx/>
              <a:uFillTx/>
              <a:latin typeface="微软雅黑 Light" panose="020B0502040204020203" charset="-122"/>
              <a:ea typeface="微软雅黑 Light" panose="020B0502040204020203" charset="-122"/>
              <a:sym typeface="+mn-ea"/>
            </a:endParaRPr>
          </a:p>
        </p:txBody>
      </p:sp>
      <p:sp>
        <p:nvSpPr>
          <p:cNvPr id="20" name="剪去对角的矩形 19"/>
          <p:cNvSpPr/>
          <p:nvPr/>
        </p:nvSpPr>
        <p:spPr>
          <a:xfrm>
            <a:off x="2786063" y="5000625"/>
            <a:ext cx="1214438" cy="642938"/>
          </a:xfrm>
          <a:prstGeom prst="snip2Diag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热泵</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3" name="流程图: 磁盘 22"/>
          <p:cNvSpPr/>
          <p:nvPr/>
        </p:nvSpPr>
        <p:spPr>
          <a:xfrm>
            <a:off x="500063" y="4000500"/>
            <a:ext cx="642938" cy="642938"/>
          </a:xfrm>
          <a:prstGeom prst="flowChartMagneticDisk">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圆角矩形 24"/>
          <p:cNvSpPr/>
          <p:nvPr/>
        </p:nvSpPr>
        <p:spPr>
          <a:xfrm>
            <a:off x="928688" y="5786438"/>
            <a:ext cx="1214438" cy="4286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r>
              <a:rPr lang="zh-CN" altLang="en-US" sz="1400" noProof="0" dirty="0">
                <a:ln>
                  <a:noFill/>
                </a:ln>
                <a:effectLst/>
                <a:uLnTx/>
                <a:uFillTx/>
                <a:latin typeface="微软雅黑 Light" panose="020B0502040204020203" charset="-122"/>
                <a:ea typeface="微软雅黑 Light" panose="020B0502040204020203" charset="-122"/>
                <a:sym typeface="+mn-ea"/>
              </a:rPr>
              <a:t>电加热</a:t>
            </a:r>
            <a:endParaRPr lang="zh-CN" altLang="en-US" sz="1400" noProof="0" dirty="0">
              <a:ln>
                <a:noFill/>
              </a:ln>
              <a:effectLst/>
              <a:uLnTx/>
              <a:uFillTx/>
              <a:latin typeface="微软雅黑 Light" panose="020B0502040204020203" charset="-122"/>
              <a:ea typeface="微软雅黑 Light" panose="020B0502040204020203" charset="-122"/>
              <a:sym typeface="+mn-ea"/>
            </a:endParaRPr>
          </a:p>
        </p:txBody>
      </p:sp>
      <p:sp>
        <p:nvSpPr>
          <p:cNvPr id="26" name="流程图: 磁盘 25"/>
          <p:cNvSpPr/>
          <p:nvPr/>
        </p:nvSpPr>
        <p:spPr>
          <a:xfrm>
            <a:off x="857250" y="4286250"/>
            <a:ext cx="642938" cy="642938"/>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r>
              <a:rPr lang="zh-CN" altLang="en-US" sz="1400" noProof="0" dirty="0">
                <a:ln>
                  <a:noFill/>
                </a:ln>
                <a:effectLst/>
                <a:uLnTx/>
                <a:uFillTx/>
                <a:latin typeface="微软雅黑 Light" panose="020B0502040204020203" charset="-122"/>
                <a:ea typeface="微软雅黑 Light" panose="020B0502040204020203" charset="-122"/>
                <a:sym typeface="+mn-ea"/>
              </a:rPr>
              <a:t>热水罐</a:t>
            </a:r>
            <a:endParaRPr lang="zh-CN" altLang="en-US" sz="1400" noProof="0" dirty="0">
              <a:ln>
                <a:noFill/>
              </a:ln>
              <a:effectLst/>
              <a:uLnTx/>
              <a:uFillTx/>
              <a:latin typeface="微软雅黑 Light" panose="020B0502040204020203" charset="-122"/>
              <a:ea typeface="微软雅黑 Light" panose="020B0502040204020203" charset="-122"/>
              <a:sym typeface="+mn-ea"/>
            </a:endParaRPr>
          </a:p>
        </p:txBody>
      </p:sp>
      <p:sp>
        <p:nvSpPr>
          <p:cNvPr id="28" name="手杖形箭头 27"/>
          <p:cNvSpPr/>
          <p:nvPr/>
        </p:nvSpPr>
        <p:spPr>
          <a:xfrm rot="16200000">
            <a:off x="71438" y="5000625"/>
            <a:ext cx="1143000" cy="142875"/>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0" name="流程图: 多文档 29"/>
          <p:cNvSpPr/>
          <p:nvPr/>
        </p:nvSpPr>
        <p:spPr>
          <a:xfrm>
            <a:off x="500063" y="2500313"/>
            <a:ext cx="1000125" cy="500063"/>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chemeClr val="lt1"/>
                </a:solidFill>
                <a:effectLst/>
                <a:uLnTx/>
                <a:uFillTx/>
                <a:latin typeface="微软雅黑 Light" panose="020B0502040204020203" charset="-122"/>
                <a:ea typeface="微软雅黑 Light" panose="020B0502040204020203" charset="-122"/>
                <a:cs typeface="+mn-cs"/>
              </a:rPr>
              <a:t>主楼酒店</a:t>
            </a:r>
            <a:endParaRPr kumimoji="0" lang="zh-CN" altLang="en-US" sz="1400" b="0" i="0" u="none" strike="noStrike" kern="1200" cap="none" spc="0" normalizeH="0" baseline="0" noProof="0" dirty="0">
              <a:ln>
                <a:noFill/>
              </a:ln>
              <a:solidFill>
                <a:schemeClr val="lt1"/>
              </a:solidFill>
              <a:effectLst/>
              <a:uLnTx/>
              <a:uFillTx/>
              <a:latin typeface="微软雅黑 Light" panose="020B0502040204020203" charset="-122"/>
              <a:ea typeface="微软雅黑 Light" panose="020B0502040204020203" charset="-122"/>
              <a:cs typeface="+mn-cs"/>
            </a:endParaRPr>
          </a:p>
        </p:txBody>
      </p:sp>
      <p:sp>
        <p:nvSpPr>
          <p:cNvPr id="33" name="流程图: 多文档 32"/>
          <p:cNvSpPr/>
          <p:nvPr/>
        </p:nvSpPr>
        <p:spPr>
          <a:xfrm>
            <a:off x="500063" y="3286125"/>
            <a:ext cx="1285875" cy="500063"/>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r>
              <a:rPr lang="zh-CN" altLang="en-US" sz="1400" noProof="0" dirty="0">
                <a:ln>
                  <a:noFill/>
                </a:ln>
                <a:effectLst/>
                <a:uLnTx/>
                <a:uFillTx/>
                <a:latin typeface="微软雅黑 Light" panose="020B0502040204020203" charset="-122"/>
                <a:ea typeface="微软雅黑 Light" panose="020B0502040204020203" charset="-122"/>
                <a:sym typeface="+mn-ea"/>
              </a:rPr>
              <a:t>会所，商业</a:t>
            </a:r>
            <a:endParaRPr lang="zh-CN" altLang="en-US" sz="1400" noProof="0" dirty="0">
              <a:ln>
                <a:noFill/>
              </a:ln>
              <a:effectLst/>
              <a:uLnTx/>
              <a:uFillTx/>
              <a:latin typeface="微软雅黑 Light" panose="020B0502040204020203" charset="-122"/>
              <a:ea typeface="微软雅黑 Light" panose="020B0502040204020203" charset="-122"/>
              <a:sym typeface="+mn-ea"/>
            </a:endParaRPr>
          </a:p>
        </p:txBody>
      </p:sp>
      <p:sp>
        <p:nvSpPr>
          <p:cNvPr id="35" name="左右箭头 34"/>
          <p:cNvSpPr/>
          <p:nvPr/>
        </p:nvSpPr>
        <p:spPr>
          <a:xfrm>
            <a:off x="1643063" y="2643188"/>
            <a:ext cx="1000125" cy="21431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左右箭头 35"/>
          <p:cNvSpPr/>
          <p:nvPr/>
        </p:nvSpPr>
        <p:spPr>
          <a:xfrm>
            <a:off x="4143375" y="2643188"/>
            <a:ext cx="3357563" cy="142875"/>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7" name="左右箭头 36"/>
          <p:cNvSpPr/>
          <p:nvPr/>
        </p:nvSpPr>
        <p:spPr>
          <a:xfrm rot="2683271">
            <a:off x="1538288" y="4078288"/>
            <a:ext cx="2098675" cy="12541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 name="右弧形箭头 37"/>
          <p:cNvSpPr/>
          <p:nvPr/>
        </p:nvSpPr>
        <p:spPr>
          <a:xfrm rot="1375367">
            <a:off x="1557338" y="4065588"/>
            <a:ext cx="407988" cy="376238"/>
          </a:xfrm>
          <a:prstGeom prst="curvedLef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42" name="直角双向箭头 41"/>
          <p:cNvSpPr/>
          <p:nvPr/>
        </p:nvSpPr>
        <p:spPr>
          <a:xfrm>
            <a:off x="2143125" y="5786438"/>
            <a:ext cx="1357313" cy="357188"/>
          </a:xfrm>
          <a:prstGeom prst="leftUpArrow">
            <a:avLst>
              <a:gd name="adj1" fmla="val 25000"/>
              <a:gd name="adj2" fmla="val 25000"/>
              <a:gd name="adj3" fmla="val 25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3" name="手杖形箭头 42"/>
          <p:cNvSpPr/>
          <p:nvPr/>
        </p:nvSpPr>
        <p:spPr>
          <a:xfrm rot="5400000">
            <a:off x="1107281" y="4964906"/>
            <a:ext cx="785813" cy="142875"/>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7" name="直角上箭头 46"/>
          <p:cNvSpPr/>
          <p:nvPr/>
        </p:nvSpPr>
        <p:spPr>
          <a:xfrm rot="16200000">
            <a:off x="178594" y="3893344"/>
            <a:ext cx="428625" cy="35718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4" name="矩形 43"/>
          <p:cNvSpPr/>
          <p:nvPr/>
        </p:nvSpPr>
        <p:spPr>
          <a:xfrm>
            <a:off x="7143750" y="1714500"/>
            <a:ext cx="642938" cy="100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冷却塔</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45" name="矩形 44"/>
          <p:cNvSpPr/>
          <p:nvPr/>
        </p:nvSpPr>
        <p:spPr>
          <a:xfrm>
            <a:off x="6357938" y="1714500"/>
            <a:ext cx="642938" cy="100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冷却塔</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0" name="矩形 9"/>
          <p:cNvSpPr/>
          <p:nvPr/>
        </p:nvSpPr>
        <p:spPr>
          <a:xfrm>
            <a:off x="5500688" y="1714500"/>
            <a:ext cx="642938" cy="100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冷却塔</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46" name="左右箭头 45"/>
          <p:cNvSpPr/>
          <p:nvPr/>
        </p:nvSpPr>
        <p:spPr>
          <a:xfrm>
            <a:off x="3929063" y="5143500"/>
            <a:ext cx="1000125" cy="21431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圆角矩形 16"/>
          <p:cNvSpPr/>
          <p:nvPr/>
        </p:nvSpPr>
        <p:spPr>
          <a:xfrm>
            <a:off x="4500563" y="4857750"/>
            <a:ext cx="1214438" cy="714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膨胀水箱</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48" name="流程图: 直接访问存储器 47"/>
          <p:cNvSpPr/>
          <p:nvPr/>
        </p:nvSpPr>
        <p:spPr>
          <a:xfrm>
            <a:off x="7143750" y="3286125"/>
            <a:ext cx="1428750" cy="714375"/>
          </a:xfrm>
          <a:prstGeom prst="flowChartMagneticDrum">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lt1"/>
                </a:solidFill>
                <a:effectLst/>
                <a:uLnTx/>
                <a:uFillTx/>
                <a:latin typeface="+mn-lt"/>
                <a:ea typeface="+mn-ea"/>
                <a:cs typeface="+mn-cs"/>
              </a:rPr>
              <a:t>锅炉</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49" name="左右箭头 48"/>
          <p:cNvSpPr/>
          <p:nvPr/>
        </p:nvSpPr>
        <p:spPr>
          <a:xfrm>
            <a:off x="6143625" y="3500438"/>
            <a:ext cx="1000125" cy="21431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51" name="直接连接符 50"/>
          <p:cNvCxnSpPr/>
          <p:nvPr/>
        </p:nvCxnSpPr>
        <p:spPr>
          <a:xfrm>
            <a:off x="1357313" y="3071813"/>
            <a:ext cx="1214438" cy="1588"/>
          </a:xfrm>
          <a:prstGeom prst="line">
            <a:avLst/>
          </a:prstGeom>
        </p:spPr>
        <p:style>
          <a:lnRef idx="3">
            <a:schemeClr val="accent5"/>
          </a:lnRef>
          <a:fillRef idx="0">
            <a:schemeClr val="accent5"/>
          </a:fillRef>
          <a:effectRef idx="2">
            <a:schemeClr val="accent5"/>
          </a:effectRef>
          <a:fontRef idx="minor">
            <a:schemeClr val="tx1"/>
          </a:fontRef>
        </p:style>
      </p:cxnSp>
      <p:cxnSp>
        <p:nvCxnSpPr>
          <p:cNvPr id="53" name="直接连接符 52"/>
          <p:cNvCxnSpPr/>
          <p:nvPr/>
        </p:nvCxnSpPr>
        <p:spPr>
          <a:xfrm rot="5400000">
            <a:off x="2250281" y="3393281"/>
            <a:ext cx="642938"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55" name="直接箭头连接符 54"/>
          <p:cNvCxnSpPr/>
          <p:nvPr/>
        </p:nvCxnSpPr>
        <p:spPr>
          <a:xfrm>
            <a:off x="2571750" y="3714750"/>
            <a:ext cx="2143125" cy="1588"/>
          </a:xfrm>
          <a:prstGeom prst="straightConnector1">
            <a:avLst/>
          </a:prstGeom>
          <a:ln>
            <a:headEnd type="arrow"/>
            <a:tailEnd type="arrow"/>
          </a:ln>
        </p:spPr>
        <p:style>
          <a:lnRef idx="3">
            <a:schemeClr val="accent5"/>
          </a:lnRef>
          <a:fillRef idx="0">
            <a:schemeClr val="accent5"/>
          </a:fillRef>
          <a:effectRef idx="2">
            <a:schemeClr val="accent5"/>
          </a:effectRef>
          <a:fontRef idx="minor">
            <a:schemeClr val="tx1"/>
          </a:fontRef>
        </p:style>
      </p:cxnSp>
      <p:sp>
        <p:nvSpPr>
          <p:cNvPr id="57" name="左箭头 56"/>
          <p:cNvSpPr/>
          <p:nvPr/>
        </p:nvSpPr>
        <p:spPr>
          <a:xfrm>
            <a:off x="1643063" y="4429125"/>
            <a:ext cx="1214438" cy="48418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defRPr/>
            </a:pPr>
            <a:r>
              <a:rPr lang="zh-CN" altLang="en-US" sz="1400" noProof="0" dirty="0">
                <a:ln>
                  <a:noFill/>
                </a:ln>
                <a:effectLst/>
                <a:uLnTx/>
                <a:uFillTx/>
                <a:latin typeface="微软雅黑 Light" panose="020B0502040204020203" charset="-122"/>
                <a:ea typeface="微软雅黑 Light" panose="020B0502040204020203" charset="-122"/>
                <a:sym typeface="+mn-ea"/>
              </a:rPr>
              <a:t>供水网</a:t>
            </a:r>
            <a:endParaRPr lang="zh-CN" altLang="en-US" sz="1400" noProof="0" dirty="0">
              <a:ln>
                <a:noFill/>
              </a:ln>
              <a:effectLst/>
              <a:uLnTx/>
              <a:uFillTx/>
              <a:latin typeface="微软雅黑 Light" panose="020B0502040204020203" charset="-122"/>
              <a:ea typeface="微软雅黑 Light" panose="020B0502040204020203" charset="-122"/>
              <a:sym typeface="+mn-ea"/>
            </a:endParaRPr>
          </a:p>
        </p:txBody>
      </p:sp>
      <p:sp>
        <p:nvSpPr>
          <p:cNvPr id="3"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24580" name="矩形 3"/>
          <p:cNvSpPr/>
          <p:nvPr/>
        </p:nvSpPr>
        <p:spPr>
          <a:xfrm>
            <a:off x="357188" y="2428875"/>
            <a:ext cx="8286750" cy="461963"/>
          </a:xfrm>
          <a:prstGeom prst="rect">
            <a:avLst/>
          </a:prstGeom>
          <a:noFill/>
          <a:ln w="9525">
            <a:noFill/>
          </a:ln>
        </p:spPr>
        <p:txBody>
          <a:bodyPr>
            <a:spAutoFit/>
          </a:bodyPr>
          <a:p>
            <a:endParaRPr lang="zh-CN" altLang="en-US" sz="2400" dirty="0">
              <a:latin typeface="黑体" panose="02010609060101010101" pitchFamily="2" charset="-122"/>
              <a:ea typeface="黑体" panose="02010609060101010101" pitchFamily="2" charset="-122"/>
            </a:endParaRPr>
          </a:p>
        </p:txBody>
      </p:sp>
      <p:sp>
        <p:nvSpPr>
          <p:cNvPr id="24581" name="Rectangle 3"/>
          <p:cNvSpPr/>
          <p:nvPr/>
        </p:nvSpPr>
        <p:spPr>
          <a:xfrm>
            <a:off x="285750" y="2766854"/>
            <a:ext cx="7307580" cy="2306955"/>
          </a:xfrm>
          <a:prstGeom prst="rect">
            <a:avLst/>
          </a:prstGeom>
          <a:noFill/>
          <a:ln w="9525">
            <a:noFill/>
          </a:ln>
        </p:spPr>
        <p:txBody>
          <a:bodyPr wrap="none" anchor="ctr" anchorCtr="0">
            <a:spAutoFit/>
          </a:bodyPr>
          <a:p>
            <a:pPr lvl="3" algn="l" eaLnBrk="0" hangingPunct="0">
              <a:buAutoNum type="arabicPeriod"/>
            </a:pPr>
            <a:r>
              <a:rPr lang="zh-CN" altLang="en-US" sz="1800" dirty="0">
                <a:latin typeface="微软雅黑 Light" panose="020B0502040204020203" charset="-122"/>
                <a:ea typeface="微软雅黑 Light" panose="020B0502040204020203" charset="-122"/>
              </a:rPr>
              <a:t>冷热源部分：</a:t>
            </a:r>
            <a:endParaRPr lang="zh-CN" altLang="en-US" sz="1800" dirty="0">
              <a:latin typeface="微软雅黑 Light" panose="020B0502040204020203" charset="-122"/>
              <a:ea typeface="微软雅黑 Light" panose="020B0502040204020203" charset="-122"/>
            </a:endParaRPr>
          </a:p>
          <a:p>
            <a:pPr indent="266700" algn="l" eaLnBrk="0" hangingPunct="0">
              <a:buNone/>
            </a:pPr>
            <a:r>
              <a:rPr lang="zh-CN" altLang="en-US" sz="1800" dirty="0">
                <a:latin typeface="微软雅黑 Light" panose="020B0502040204020203" charset="-122"/>
                <a:ea typeface="微软雅黑 Light" panose="020B0502040204020203" charset="-122"/>
              </a:rPr>
              <a:t>精心设计考虑冷水机组的台数控制策略</a:t>
            </a:r>
            <a:endParaRPr lang="zh-CN" altLang="en-US" sz="1800" dirty="0">
              <a:latin typeface="微软雅黑 Light" panose="020B0502040204020203" charset="-122"/>
              <a:ea typeface="微软雅黑 Light" panose="020B0502040204020203" charset="-122"/>
            </a:endParaRPr>
          </a:p>
          <a:p>
            <a:pPr indent="266700" algn="l" eaLnBrk="0" hangingPunct="0">
              <a:buNone/>
            </a:pPr>
            <a:r>
              <a:rPr lang="zh-CN" altLang="en-US" sz="1800" dirty="0">
                <a:latin typeface="微软雅黑 Light" panose="020B0502040204020203" charset="-122"/>
                <a:ea typeface="微软雅黑 Light" panose="020B0502040204020203" charset="-122"/>
              </a:rPr>
              <a:t>为节能目的而设计的机组运行台数控制，将会带来巨大的经济效益；</a:t>
            </a:r>
            <a:endParaRPr lang="en-US" altLang="zh-CN" sz="1800" dirty="0">
              <a:latin typeface="微软雅黑 Light" panose="020B0502040204020203" charset="-122"/>
              <a:ea typeface="微软雅黑 Light" panose="020B0502040204020203" charset="-122"/>
            </a:endParaRPr>
          </a:p>
          <a:p>
            <a:pPr indent="266700" algn="l" eaLnBrk="0" hangingPunct="0">
              <a:buNone/>
            </a:pPr>
            <a:r>
              <a:rPr lang="zh-CN" altLang="en-US" sz="1800" dirty="0">
                <a:latin typeface="微软雅黑 Light" panose="020B0502040204020203" charset="-122"/>
                <a:ea typeface="微软雅黑 Light" panose="020B0502040204020203" charset="-122"/>
              </a:rPr>
              <a:t>所以控制方案本身必须在原理上正确和有效，需要对这种控制系统有</a:t>
            </a:r>
            <a:endParaRPr lang="en-US" altLang="zh-CN" sz="1800" dirty="0">
              <a:latin typeface="微软雅黑 Light" panose="020B0502040204020203" charset="-122"/>
              <a:ea typeface="微软雅黑 Light" panose="020B0502040204020203" charset="-122"/>
            </a:endParaRPr>
          </a:p>
          <a:p>
            <a:pPr indent="266700" algn="l" eaLnBrk="0" hangingPunct="0">
              <a:buNone/>
            </a:pPr>
            <a:r>
              <a:rPr lang="zh-CN" altLang="en-US" sz="1800" dirty="0">
                <a:latin typeface="微软雅黑 Light" panose="020B0502040204020203" charset="-122"/>
                <a:ea typeface="微软雅黑 Light" panose="020B0502040204020203" charset="-122"/>
              </a:rPr>
              <a:t>深刻的把握和认识，准确选择检测参数以及检测点位置，设计合理的</a:t>
            </a:r>
            <a:endParaRPr lang="en-US" altLang="zh-CN" sz="1800" dirty="0">
              <a:latin typeface="微软雅黑 Light" panose="020B0502040204020203" charset="-122"/>
              <a:ea typeface="微软雅黑 Light" panose="020B0502040204020203" charset="-122"/>
            </a:endParaRPr>
          </a:p>
          <a:p>
            <a:pPr indent="266700" algn="l" eaLnBrk="0" hangingPunct="0">
              <a:buNone/>
            </a:pPr>
            <a:r>
              <a:rPr lang="zh-CN" altLang="en-US" sz="1800" dirty="0">
                <a:latin typeface="微软雅黑 Light" panose="020B0502040204020203" charset="-122"/>
                <a:ea typeface="微软雅黑 Light" panose="020B0502040204020203" charset="-122"/>
              </a:rPr>
              <a:t>策略。对于这个控制，本方案将提供一套完善的解决办法。</a:t>
            </a:r>
            <a:endParaRPr lang="zh-CN" altLang="en-US" sz="1800" dirty="0">
              <a:latin typeface="微软雅黑 Light" panose="020B0502040204020203" charset="-122"/>
              <a:ea typeface="微软雅黑 Light" panose="020B0502040204020203" charset="-122"/>
            </a:endParaRPr>
          </a:p>
          <a:p>
            <a:pPr indent="266700" algn="l" eaLnBrk="0" hangingPunct="0">
              <a:buNone/>
            </a:pPr>
            <a:r>
              <a:rPr lang="zh-CN" altLang="en-US" sz="1800" dirty="0">
                <a:latin typeface="微软雅黑 Light" panose="020B0502040204020203" charset="-122"/>
                <a:ea typeface="微软雅黑 Light" panose="020B0502040204020203" charset="-122"/>
              </a:rPr>
              <a:t>按照空调水系统的设备配置，其监测、控制系统可以分为几个方面，</a:t>
            </a:r>
            <a:endParaRPr lang="en-US" altLang="zh-CN" sz="1800" dirty="0">
              <a:latin typeface="微软雅黑 Light" panose="020B0502040204020203" charset="-122"/>
              <a:ea typeface="微软雅黑 Light" panose="020B0502040204020203" charset="-122"/>
            </a:endParaRPr>
          </a:p>
          <a:p>
            <a:pPr indent="266700" algn="l" eaLnBrk="0" hangingPunct="0">
              <a:buNone/>
            </a:pPr>
            <a:r>
              <a:rPr lang="zh-CN" altLang="en-US" sz="1800" dirty="0">
                <a:latin typeface="微软雅黑 Light" panose="020B0502040204020203" charset="-122"/>
                <a:ea typeface="微软雅黑 Light" panose="020B0502040204020203" charset="-122"/>
              </a:rPr>
              <a:t>下面分别描述如下：</a:t>
            </a:r>
            <a:endParaRPr lang="zh-CN" altLang="en-US" sz="1800" dirty="0">
              <a:latin typeface="微软雅黑 Light" panose="020B0502040204020203" charset="-122"/>
              <a:ea typeface="微软雅黑 Light" panose="020B0502040204020203"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pic>
        <p:nvPicPr>
          <p:cNvPr id="4" name="图片 3" descr="动环大屏XH"/>
          <p:cNvPicPr>
            <a:picLocks noChangeAspect="1"/>
          </p:cNvPicPr>
          <p:nvPr/>
        </p:nvPicPr>
        <p:blipFill>
          <a:blip r:embed="rId1"/>
          <a:stretch>
            <a:fillRect/>
          </a:stretch>
        </p:blipFill>
        <p:spPr>
          <a:xfrm>
            <a:off x="467995" y="2132330"/>
            <a:ext cx="7940675" cy="397954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26628" name="Rectangle 1"/>
          <p:cNvSpPr/>
          <p:nvPr/>
        </p:nvSpPr>
        <p:spPr>
          <a:xfrm>
            <a:off x="285750" y="2782412"/>
            <a:ext cx="8143875" cy="2891790"/>
          </a:xfrm>
          <a:prstGeom prst="rect">
            <a:avLst/>
          </a:prstGeom>
          <a:noFill/>
          <a:ln w="9525">
            <a:noFill/>
          </a:ln>
        </p:spPr>
        <p:txBody>
          <a:bodyPr anchor="ctr" anchorCtr="0">
            <a:spAutoFit/>
          </a:bodyPr>
          <a:p>
            <a:pPr indent="266700" defTabSz="914400" eaLnBrk="0" hangingPunct="0">
              <a:buNone/>
              <a:tabLst>
                <a:tab pos="5334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监测和控制：</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lvl="1" defTabSz="914400" eaLnBrk="0" hangingPunct="0">
              <a:buAutoNum type="arabicPeriod"/>
              <a:tabLst>
                <a:tab pos="5334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系统启停  根据事先排定的工作及节假日作息时间表，启停中央制冷站的各件设备，包括冷冻水系统／冷却水系统的自动启停、各设备的连锁、顺序控制等。</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lvl="1" defTabSz="914400" eaLnBrk="0" hangingPunct="0">
              <a:buAutoNum type="arabicPeriod"/>
              <a:tabLst>
                <a:tab pos="5334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故障报警  系统实时监测冷水机组、水泵、冷却塔风机、控制设备的运行状态，冷冻水／冷却水温度、压差、液位超限报警。冷冻机组、水泵、冷却塔故障过载报警。  </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lvl="1" defTabSz="914400" eaLnBrk="0" hangingPunct="0">
              <a:buAutoNum type="arabicPeriod"/>
              <a:tabLst>
                <a:tab pos="5334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主备切换  为平均设备的磨损，维护系统的正常运转，采用自动轮循切换以平衡运行时间。冷水机组、水泵、冷却塔都可按照预先设定的程序实现自动轮序。</a:t>
            </a:r>
            <a:r>
              <a:rPr lang="zh-CN" altLang="en-US" sz="2000" dirty="0">
                <a:latin typeface="黑体" panose="02010609060101010101" pitchFamily="2" charset="-122"/>
                <a:ea typeface="黑体" panose="02010609060101010101" pitchFamily="2" charset="-122"/>
              </a:rPr>
              <a:t>  </a:t>
            </a:r>
            <a:endParaRPr lang="zh-CN" altLang="en-US" sz="2000" dirty="0">
              <a:latin typeface="黑体" panose="02010609060101010101" pitchFamily="2" charset="-122"/>
              <a:ea typeface="黑体" panose="02010609060101010101" pitchFamily="2"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27652" name="Rectangle 1"/>
          <p:cNvSpPr/>
          <p:nvPr/>
        </p:nvSpPr>
        <p:spPr>
          <a:xfrm>
            <a:off x="285750" y="3202147"/>
            <a:ext cx="8286750" cy="2030095"/>
          </a:xfrm>
          <a:prstGeom prst="rect">
            <a:avLst/>
          </a:prstGeom>
          <a:noFill/>
          <a:ln w="9525">
            <a:noFill/>
          </a:ln>
        </p:spPr>
        <p:txBody>
          <a:bodyPr anchor="ctr" anchorCtr="0">
            <a:spAutoFit/>
          </a:bodyPr>
          <a:p>
            <a:pPr lvl="1" algn="l" defTabSz="914400" eaLnBrk="0" hangingPunct="0">
              <a:buClrTx/>
              <a:buSzTx/>
              <a:buFontTx/>
              <a:buAutoNum type="arabicPeriod"/>
              <a:tabLst>
                <a:tab pos="5334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4、冷冻水系统控制  控制系统实现冷冻机组、冷冻水泵的控制。计算系统的实际负荷量。根据实际所需冷量自动调整冷冻机运行台数，达到最佳节能的目的。旁通管控制：系统监测冷冻水供／回水压差，保证有足够的冷冻水供应。连锁保护：控制冷冻水泵、冷水机组连锁。  </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lvl="1" algn="l" defTabSz="914400" eaLnBrk="0" hangingPunct="0">
              <a:buClrTx/>
              <a:buSzTx/>
              <a:buFontTx/>
              <a:buAutoNum type="arabicPeriod"/>
              <a:tabLst>
                <a:tab pos="5334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5、冷却水系统控制  控制系统实现冷却塔、冷却水泵的控制。计算系统实际所需散热量。根据实际散热量自动调整冷却塔运行台数，达到最佳节能的目的。连锁保护：控制冷却水泵、冷水机组、冷却塔连锁。</a:t>
            </a:r>
            <a:endParaRPr lang="zh-CN" altLang="en-US" sz="1800" dirty="0">
              <a:latin typeface="微软雅黑 Light" panose="020B0502040204020203" charset="-122"/>
              <a:ea typeface="微软雅黑 Light" panose="020B0502040204020203" charset="-122"/>
              <a:cs typeface="微软雅黑 Light" panose="020B0502040204020203"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28676" name="Rectangle 1"/>
          <p:cNvSpPr/>
          <p:nvPr/>
        </p:nvSpPr>
        <p:spPr>
          <a:xfrm>
            <a:off x="357188" y="3078163"/>
            <a:ext cx="8143875" cy="1476375"/>
          </a:xfrm>
          <a:prstGeom prst="rect">
            <a:avLst/>
          </a:prstGeom>
          <a:noFill/>
          <a:ln w="9525">
            <a:noFill/>
          </a:ln>
        </p:spPr>
        <p:txBody>
          <a:bodyPr anchor="ctr" anchorCtr="0">
            <a:spAutoFit/>
          </a:bodyPr>
          <a:p>
            <a:pPr lvl="1" algn="l" defTabSz="914400" eaLnBrk="0" hangingPunct="0">
              <a:buClrTx/>
              <a:buSzTx/>
              <a:buFontTx/>
              <a:buAutoNum type="arabicPeriod"/>
              <a:tabLst>
                <a:tab pos="5334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6、机组台数控制  按冷量需求及从能耗角度，选取最佳的冷冻机运行组合方案。 </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lvl="1" algn="l" defTabSz="914400" eaLnBrk="0" hangingPunct="0">
              <a:buClrTx/>
              <a:buSzTx/>
              <a:buFontTx/>
              <a:buAutoNum type="arabicPeriod"/>
              <a:tabLst>
                <a:tab pos="5334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7、热泵系统主要根据热泵机组出水温度调节循环泵运行状态，以维持供水温度恒定。根据供回水温度/流量，计算出系统所需的热量，确定设备开启台数。</a:t>
            </a:r>
            <a:endParaRPr lang="zh-CN" altLang="en-US" sz="1800" dirty="0">
              <a:latin typeface="微软雅黑 Light" panose="020B0502040204020203" charset="-122"/>
              <a:ea typeface="微软雅黑 Light" panose="020B0502040204020203" charset="-122"/>
              <a:cs typeface="微软雅黑 Light" panose="020B0502040204020203"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pic>
        <p:nvPicPr>
          <p:cNvPr id="13" name="图片 12" descr="资产图"/>
          <p:cNvPicPr>
            <a:picLocks noChangeAspect="1"/>
          </p:cNvPicPr>
          <p:nvPr/>
        </p:nvPicPr>
        <p:blipFill>
          <a:blip r:embed="rId1"/>
          <a:stretch>
            <a:fillRect/>
          </a:stretch>
        </p:blipFill>
        <p:spPr>
          <a:xfrm>
            <a:off x="396875" y="2204720"/>
            <a:ext cx="7134860" cy="396811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30724" name="Rectangle 1"/>
          <p:cNvSpPr/>
          <p:nvPr/>
        </p:nvSpPr>
        <p:spPr>
          <a:xfrm>
            <a:off x="142875" y="2639219"/>
            <a:ext cx="8429625" cy="2584450"/>
          </a:xfrm>
          <a:prstGeom prst="rect">
            <a:avLst/>
          </a:prstGeom>
          <a:noFill/>
          <a:ln w="9525">
            <a:noFill/>
          </a:ln>
        </p:spPr>
        <p:txBody>
          <a:bodyPr anchor="ctr" anchorCtr="0">
            <a:spAutoFit/>
          </a:bodyPr>
          <a:p>
            <a:pPr indent="266700" eaLnBrk="0" hangingPunct="0">
              <a:buNone/>
            </a:pPr>
            <a:r>
              <a:rPr lang="zh-CN" altLang="en-US" sz="1800" b="1" dirty="0">
                <a:latin typeface="微软雅黑 Light" panose="020B0502040204020203" charset="-122"/>
                <a:ea typeface="微软雅黑 Light" panose="020B0502040204020203" charset="-122"/>
                <a:cs typeface="微软雅黑 Light" panose="020B0502040204020203" charset="-122"/>
              </a:rPr>
              <a:t>空调机组实现功能：</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r>
              <a:rPr lang="zh-CN" altLang="en-US" sz="1800" dirty="0">
                <a:latin typeface="微软雅黑 Light" panose="020B0502040204020203" charset="-122"/>
                <a:ea typeface="微软雅黑 Light" panose="020B0502040204020203" charset="-122"/>
                <a:cs typeface="微软雅黑 Light" panose="020B0502040204020203" charset="-122"/>
              </a:rPr>
              <a:t>温度调节：以空调机组回风温度作为调节参数，把风机温度传感器测量</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r>
              <a:rPr lang="zh-CN" altLang="en-US" sz="1800" dirty="0">
                <a:latin typeface="微软雅黑 Light" panose="020B0502040204020203" charset="-122"/>
                <a:ea typeface="微软雅黑 Light" panose="020B0502040204020203" charset="-122"/>
                <a:cs typeface="微软雅黑 Light" panose="020B0502040204020203" charset="-122"/>
              </a:rPr>
              <a:t>的温度值送入</a:t>
            </a:r>
            <a:r>
              <a:rPr lang="en-US" altLang="zh-CN" sz="1800" dirty="0">
                <a:latin typeface="微软雅黑 Light" panose="020B0502040204020203" charset="-122"/>
                <a:ea typeface="微软雅黑 Light" panose="020B0502040204020203" charset="-122"/>
                <a:cs typeface="微软雅黑 Light" panose="020B0502040204020203" charset="-122"/>
              </a:rPr>
              <a:t>DDC</a:t>
            </a:r>
            <a:r>
              <a:rPr lang="zh-CN" altLang="en-US" sz="1800" dirty="0">
                <a:latin typeface="微软雅黑 Light" panose="020B0502040204020203" charset="-122"/>
                <a:ea typeface="微软雅黑 Light" panose="020B0502040204020203" charset="-122"/>
                <a:cs typeface="微软雅黑 Light" panose="020B0502040204020203" charset="-122"/>
              </a:rPr>
              <a:t>控制器与给定值比较，产生偏差由</a:t>
            </a:r>
            <a:r>
              <a:rPr lang="en-US" altLang="zh-CN" sz="1800" dirty="0">
                <a:latin typeface="微软雅黑 Light" panose="020B0502040204020203" charset="-122"/>
                <a:ea typeface="微软雅黑 Light" panose="020B0502040204020203" charset="-122"/>
                <a:cs typeface="微软雅黑 Light" panose="020B0502040204020203" charset="-122"/>
              </a:rPr>
              <a:t>DDC</a:t>
            </a:r>
            <a:r>
              <a:rPr lang="zh-CN" altLang="en-US" sz="1800" dirty="0">
                <a:latin typeface="微软雅黑 Light" panose="020B0502040204020203" charset="-122"/>
                <a:ea typeface="微软雅黑 Light" panose="020B0502040204020203" charset="-122"/>
                <a:cs typeface="微软雅黑 Light" panose="020B0502040204020203" charset="-122"/>
              </a:rPr>
              <a:t>按</a:t>
            </a:r>
            <a:r>
              <a:rPr lang="en-US" altLang="zh-CN" sz="1800" dirty="0">
                <a:latin typeface="微软雅黑 Light" panose="020B0502040204020203" charset="-122"/>
                <a:ea typeface="微软雅黑 Light" panose="020B0502040204020203" charset="-122"/>
                <a:cs typeface="微软雅黑 Light" panose="020B0502040204020203" charset="-122"/>
              </a:rPr>
              <a:t>PID</a:t>
            </a:r>
            <a:r>
              <a:rPr lang="zh-CN" altLang="en-US" sz="1800" dirty="0">
                <a:latin typeface="微软雅黑 Light" panose="020B0502040204020203" charset="-122"/>
                <a:ea typeface="微软雅黑 Light" panose="020B0502040204020203" charset="-122"/>
                <a:cs typeface="微软雅黑 Light" panose="020B0502040204020203" charset="-122"/>
              </a:rPr>
              <a:t>闭环规律</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r>
              <a:rPr lang="zh-CN" altLang="en-US" sz="1800" dirty="0">
                <a:latin typeface="微软雅黑 Light" panose="020B0502040204020203" charset="-122"/>
                <a:ea typeface="微软雅黑 Light" panose="020B0502040204020203" charset="-122"/>
                <a:cs typeface="微软雅黑 Light" panose="020B0502040204020203" charset="-122"/>
              </a:rPr>
              <a:t>调节表冷器回水调节阀开度以达到控制冷冻（加热）水管流量，以确保</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r>
              <a:rPr lang="zh-CN" altLang="en-US" sz="1800" dirty="0">
                <a:latin typeface="微软雅黑 Light" panose="020B0502040204020203" charset="-122"/>
                <a:ea typeface="微软雅黑 Light" panose="020B0502040204020203" charset="-122"/>
                <a:cs typeface="微软雅黑 Light" panose="020B0502040204020203" charset="-122"/>
              </a:rPr>
              <a:t>夏季和冬季的温度保持适合人体舒适的环境。</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r>
              <a:rPr lang="zh-CN" altLang="en-US" sz="1800" dirty="0">
                <a:latin typeface="微软雅黑 Light" panose="020B0502040204020203" charset="-122"/>
                <a:ea typeface="微软雅黑 Light" panose="020B0502040204020203" charset="-122"/>
                <a:cs typeface="微软雅黑 Light" panose="020B0502040204020203" charset="-122"/>
              </a:rPr>
              <a:t>新风、回风阀门的调节：根据回风的温度计算和空气质量的要求，控制</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r>
              <a:rPr lang="zh-CN" altLang="en-US" sz="1800" dirty="0">
                <a:latin typeface="微软雅黑 Light" panose="020B0502040204020203" charset="-122"/>
                <a:ea typeface="微软雅黑 Light" panose="020B0502040204020203" charset="-122"/>
                <a:cs typeface="微软雅黑 Light" panose="020B0502040204020203" charset="-122"/>
              </a:rPr>
              <a:t>新风、回风阀门的开关，使系统在最佳的风量的状态下运行。</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r>
              <a:rPr lang="zh-CN" altLang="en-US" sz="1800" dirty="0">
                <a:latin typeface="微软雅黑 Light" panose="020B0502040204020203" charset="-122"/>
                <a:ea typeface="微软雅黑 Light" panose="020B0502040204020203" charset="-122"/>
                <a:cs typeface="微软雅黑 Light" panose="020B0502040204020203" charset="-122"/>
              </a:rPr>
              <a:t>过滤网堵塞的保护：采用压差开关测量过滤器两端压差，空气过滤器两</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r>
              <a:rPr lang="zh-CN" altLang="en-US" sz="1800" dirty="0">
                <a:latin typeface="微软雅黑 Light" panose="020B0502040204020203" charset="-122"/>
                <a:ea typeface="微软雅黑 Light" panose="020B0502040204020203" charset="-122"/>
                <a:cs typeface="微软雅黑 Light" panose="020B0502040204020203" charset="-122"/>
              </a:rPr>
              <a:t>端压差过大时报警，提示清扫。</a:t>
            </a:r>
            <a:endParaRPr lang="zh-CN" altLang="en-US" sz="1800" dirty="0">
              <a:latin typeface="微软雅黑 Light" panose="020B0502040204020203" charset="-122"/>
              <a:ea typeface="微软雅黑 Light" panose="020B0502040204020203" charset="-122"/>
              <a:cs typeface="微软雅黑 Light" panose="020B0502040204020203"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31748" name="Rectangle 1"/>
          <p:cNvSpPr/>
          <p:nvPr/>
        </p:nvSpPr>
        <p:spPr>
          <a:xfrm>
            <a:off x="0" y="2684304"/>
            <a:ext cx="8501063" cy="2306955"/>
          </a:xfrm>
          <a:prstGeom prst="rect">
            <a:avLst/>
          </a:prstGeom>
          <a:noFill/>
          <a:ln w="9525">
            <a:noFill/>
          </a:ln>
        </p:spPr>
        <p:txBody>
          <a:bodyPr anchor="ctr" anchorCtr="0">
            <a:spAutoFit/>
          </a:bodyPr>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低温保护：通过防冻开关监测机组的低温报警</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设备开关控制：系统应能对设备进行远程控制。可根据事先排定的工作</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及节假日作息时间表，定时启停机组，自动统计机组工作时间</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b="1" dirty="0">
                <a:latin typeface="微软雅黑 Light" panose="020B0502040204020203" charset="-122"/>
                <a:ea typeface="微软雅黑 Light" panose="020B0502040204020203" charset="-122"/>
                <a:cs typeface="微软雅黑 Light" panose="020B0502040204020203" charset="-122"/>
              </a:rPr>
              <a:t>监控点位：</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监测点：空调机组运行、故障、手</a:t>
            </a:r>
            <a:r>
              <a:rPr lang="zh-CN" altLang="zh-CN" sz="1800" dirty="0">
                <a:latin typeface="微软雅黑 Light" panose="020B0502040204020203" charset="-122"/>
                <a:ea typeface="微软雅黑 Light" panose="020B0502040204020203" charset="-122"/>
                <a:cs typeface="微软雅黑 Light" panose="020B0502040204020203" charset="-122"/>
              </a:rPr>
              <a:t>/</a:t>
            </a:r>
            <a:r>
              <a:rPr lang="zh-CN" altLang="en-US" sz="1800" dirty="0">
                <a:latin typeface="微软雅黑 Light" panose="020B0502040204020203" charset="-122"/>
                <a:ea typeface="微软雅黑 Light" panose="020B0502040204020203" charset="-122"/>
                <a:cs typeface="微软雅黑 Light" panose="020B0502040204020203" charset="-122"/>
              </a:rPr>
              <a:t>自动、滤网压差、送风温度、回风温</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度、阀位反馈、防冻报警。</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控制点：空调机组启停控制、新、回风阀控制、冷热水阀开度调节 </a:t>
            </a:r>
            <a:endParaRPr lang="zh-CN" altLang="en-US" sz="1800" dirty="0">
              <a:latin typeface="微软雅黑 Light" panose="020B0502040204020203" charset="-122"/>
              <a:ea typeface="微软雅黑 Light" panose="020B0502040204020203" charset="-122"/>
              <a:cs typeface="微软雅黑 Light" panose="020B0502040204020203"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32772" name="Rectangle 1"/>
          <p:cNvSpPr/>
          <p:nvPr/>
        </p:nvSpPr>
        <p:spPr>
          <a:xfrm>
            <a:off x="214313" y="2576672"/>
            <a:ext cx="8429625" cy="3138170"/>
          </a:xfrm>
          <a:prstGeom prst="rect">
            <a:avLst/>
          </a:prstGeom>
          <a:noFill/>
          <a:ln w="9525">
            <a:noFill/>
          </a:ln>
        </p:spPr>
        <p:txBody>
          <a:bodyPr anchor="ctr" anchorCtr="0">
            <a:spAutoFit/>
          </a:bodyPr>
          <a:p>
            <a:pPr indent="266700" defTabSz="914400" eaLnBrk="0" hangingPunct="0">
              <a:buNone/>
              <a:tabLst>
                <a:tab pos="114300" algn="l"/>
              </a:tabLst>
            </a:pPr>
            <a:r>
              <a:rPr lang="zh-CN" altLang="en-US" sz="1800" b="1" dirty="0">
                <a:latin typeface="微软雅黑 Light" panose="020B0502040204020203" charset="-122"/>
                <a:ea typeface="微软雅黑 Light" panose="020B0502040204020203" charset="-122"/>
                <a:cs typeface="微软雅黑 Light" panose="020B0502040204020203" charset="-122"/>
              </a:rPr>
              <a:t>新风机组实现功能：</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温度调节：以新风温度和送风温度作为调节参数，把风机温度传感器测</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量的温度值送入</a:t>
            </a:r>
            <a:r>
              <a:rPr lang="zh-CN" altLang="zh-CN" sz="1800" dirty="0">
                <a:latin typeface="微软雅黑 Light" panose="020B0502040204020203" charset="-122"/>
                <a:ea typeface="微软雅黑 Light" panose="020B0502040204020203" charset="-122"/>
                <a:cs typeface="微软雅黑 Light" panose="020B0502040204020203" charset="-122"/>
              </a:rPr>
              <a:t>DDC</a:t>
            </a:r>
            <a:r>
              <a:rPr lang="zh-CN" altLang="en-US" sz="1800" dirty="0">
                <a:latin typeface="微软雅黑 Light" panose="020B0502040204020203" charset="-122"/>
                <a:ea typeface="微软雅黑 Light" panose="020B0502040204020203" charset="-122"/>
                <a:cs typeface="微软雅黑 Light" panose="020B0502040204020203" charset="-122"/>
              </a:rPr>
              <a:t>控制器与给定值比较，产生偏差由</a:t>
            </a:r>
            <a:r>
              <a:rPr lang="zh-CN" altLang="zh-CN" sz="1800" dirty="0">
                <a:latin typeface="微软雅黑 Light" panose="020B0502040204020203" charset="-122"/>
                <a:ea typeface="微软雅黑 Light" panose="020B0502040204020203" charset="-122"/>
                <a:cs typeface="微软雅黑 Light" panose="020B0502040204020203" charset="-122"/>
              </a:rPr>
              <a:t>DDC</a:t>
            </a:r>
            <a:r>
              <a:rPr lang="zh-CN" altLang="en-US" sz="1800" dirty="0">
                <a:latin typeface="微软雅黑 Light" panose="020B0502040204020203" charset="-122"/>
                <a:ea typeface="微软雅黑 Light" panose="020B0502040204020203" charset="-122"/>
                <a:cs typeface="微软雅黑 Light" panose="020B0502040204020203" charset="-122"/>
              </a:rPr>
              <a:t>按</a:t>
            </a:r>
            <a:r>
              <a:rPr lang="zh-CN" altLang="zh-CN" sz="1800" dirty="0">
                <a:latin typeface="微软雅黑 Light" panose="020B0502040204020203" charset="-122"/>
                <a:ea typeface="微软雅黑 Light" panose="020B0502040204020203" charset="-122"/>
                <a:cs typeface="微软雅黑 Light" panose="020B0502040204020203" charset="-122"/>
              </a:rPr>
              <a:t>PID</a:t>
            </a:r>
            <a:r>
              <a:rPr lang="zh-CN" altLang="en-US" sz="1800" dirty="0">
                <a:latin typeface="微软雅黑 Light" panose="020B0502040204020203" charset="-122"/>
                <a:ea typeface="微软雅黑 Light" panose="020B0502040204020203" charset="-122"/>
                <a:cs typeface="微软雅黑 Light" panose="020B0502040204020203" charset="-122"/>
              </a:rPr>
              <a:t>闭环规</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律调节表冷器回水调节阀开度以达到控制冷冻（加热）水管流量，以确</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保夏季和冬季的温度保持适合人体舒适的环境温度。</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新风阀门的调节：根据新风的温度计算和空气质量的要求，控制新风阀</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门的开关，使系统在最佳的风量的状态下运行。</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过滤网堵塞的保护：采用压差开关测量过滤器两端压差，空气过滤器两</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端压差过大时报警，提示清扫。</a:t>
            </a:r>
            <a:endParaRPr lang="zh-CN" altLang="en-US" sz="1800" dirty="0">
              <a:latin typeface="微软雅黑 Light" panose="020B0502040204020203" charset="-122"/>
              <a:ea typeface="微软雅黑 Light" panose="020B0502040204020203" charset="-122"/>
              <a:cs typeface="微软雅黑 Light" panose="020B0502040204020203"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33796" name="Rectangle 1"/>
          <p:cNvSpPr/>
          <p:nvPr/>
        </p:nvSpPr>
        <p:spPr>
          <a:xfrm>
            <a:off x="428625" y="2556669"/>
            <a:ext cx="8215313" cy="2584450"/>
          </a:xfrm>
          <a:prstGeom prst="rect">
            <a:avLst/>
          </a:prstGeom>
          <a:noFill/>
          <a:ln w="9525">
            <a:noFill/>
          </a:ln>
        </p:spPr>
        <p:txBody>
          <a:bodyPr anchor="ctr" anchorCtr="0">
            <a:spAutoFit/>
          </a:bodyPr>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低温保护：通过防冻开关监测机组的低温报警</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设备开关控制：系统应能对设备进行远程控制。可根据事先排定的工</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作及节假日作息时间表，定时启停机组，自动统计机组工作时间，提</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示定时检修。</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endParaRPr lang="zh-CN" altLang="en-US" sz="1800" b="1"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b="1" dirty="0">
                <a:latin typeface="微软雅黑 Light" panose="020B0502040204020203" charset="-122"/>
                <a:ea typeface="微软雅黑 Light" panose="020B0502040204020203" charset="-122"/>
                <a:cs typeface="微软雅黑 Light" panose="020B0502040204020203" charset="-122"/>
              </a:rPr>
              <a:t>监控点位：</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监测点：新风机组运行、故障、手</a:t>
            </a:r>
            <a:r>
              <a:rPr lang="zh-CN" altLang="zh-CN" sz="1800" dirty="0">
                <a:latin typeface="微软雅黑 Light" panose="020B0502040204020203" charset="-122"/>
                <a:ea typeface="微软雅黑 Light" panose="020B0502040204020203" charset="-122"/>
                <a:cs typeface="微软雅黑 Light" panose="020B0502040204020203" charset="-122"/>
              </a:rPr>
              <a:t>/</a:t>
            </a:r>
            <a:r>
              <a:rPr lang="zh-CN" altLang="en-US" sz="1800" dirty="0">
                <a:latin typeface="微软雅黑 Light" panose="020B0502040204020203" charset="-122"/>
                <a:ea typeface="微软雅黑 Light" panose="020B0502040204020203" charset="-122"/>
                <a:cs typeface="微软雅黑 Light" panose="020B0502040204020203" charset="-122"/>
              </a:rPr>
              <a:t>自动、过滤器状态、送风温度、阀</a:t>
            </a:r>
            <a:endParaRPr lang="en-US" altLang="zh-CN"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位反馈。</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defTabSz="914400" eaLnBrk="0" hangingPunct="0">
              <a:buNone/>
              <a:tabLst>
                <a:tab pos="114300" algn="l"/>
              </a:tabLst>
            </a:pPr>
            <a:r>
              <a:rPr lang="zh-CN" altLang="en-US" sz="1800" dirty="0">
                <a:latin typeface="微软雅黑 Light" panose="020B0502040204020203" charset="-122"/>
                <a:ea typeface="微软雅黑 Light" panose="020B0502040204020203" charset="-122"/>
                <a:cs typeface="微软雅黑 Light" panose="020B0502040204020203" charset="-122"/>
              </a:rPr>
              <a:t>控制点：新风机组启停控制、新风阀控制、冷热水阀开度调节</a:t>
            </a:r>
            <a:endParaRPr lang="zh-CN" altLang="en-US" sz="1800" dirty="0">
              <a:latin typeface="微软雅黑 Light" panose="020B0502040204020203" charset="-122"/>
              <a:ea typeface="微软雅黑 Light" panose="020B0502040204020203" charset="-122"/>
              <a:cs typeface="微软雅黑 Light" panose="020B0502040204020203"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pic>
        <p:nvPicPr>
          <p:cNvPr id="4" name="图片 3" descr="动环3D图"/>
          <p:cNvPicPr>
            <a:picLocks noChangeAspect="1"/>
          </p:cNvPicPr>
          <p:nvPr/>
        </p:nvPicPr>
        <p:blipFill>
          <a:blip r:embed="rId1"/>
          <a:stretch>
            <a:fillRect/>
          </a:stretch>
        </p:blipFill>
        <p:spPr>
          <a:xfrm>
            <a:off x="467360" y="2195830"/>
            <a:ext cx="7113905" cy="400177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 name="矩形 2"/>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
        <p:nvSpPr>
          <p:cNvPr id="61443" name="Rectangle 3"/>
          <p:cNvSpPr>
            <a:spLocks noChangeArrowheads="1"/>
          </p:cNvSpPr>
          <p:nvPr/>
        </p:nvSpPr>
        <p:spPr bwMode="auto">
          <a:xfrm>
            <a:off x="214313" y="2434273"/>
            <a:ext cx="8215313" cy="3415030"/>
          </a:xfrm>
          <a:prstGeom prst="rect">
            <a:avLst/>
          </a:prstGeom>
          <a:noFill/>
          <a:ln w="9525">
            <a:noFill/>
            <a:miter lim="800000"/>
          </a:ln>
          <a:effectLst/>
        </p:spPr>
        <p:txBody>
          <a:bodyPr anchor="ctr">
            <a:spAutoFit/>
          </a:bodyPr>
          <a:lstStyle/>
          <a:p>
            <a:pPr marL="0" marR="0" lvl="0" indent="266700" algn="l" defTabSz="914400" rtl="0" eaLnBrk="0" fontAlgn="base" latinLnBrk="0" hangingPunct="0">
              <a:lnSpc>
                <a:spcPct val="100000"/>
              </a:lnSpc>
              <a:spcBef>
                <a:spcPct val="0"/>
              </a:spcBef>
              <a:spcAft>
                <a:spcPct val="0"/>
              </a:spcAft>
              <a:buClrTx/>
              <a:buSzTx/>
              <a:buFontTx/>
              <a:buNone/>
              <a:tabLst>
                <a:tab pos="571500" algn="l"/>
              </a:tabLst>
              <a:defRPr/>
            </a:pPr>
            <a:r>
              <a:rPr kumimoji="0" lang="zh-CN"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给排水系统</a:t>
            </a:r>
            <a:endParaRPr kumimoji="0" lang="zh-CN"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endParaRPr>
          </a:p>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通过</a:t>
            </a:r>
            <a:r>
              <a:rPr kumimoji="0" lang="en-US" alt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DDC</a:t>
            </a: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对给排水系统中的潜水泵、集水坑、生活水泵、水箱的启停进行控制和状态监测。</a:t>
            </a:r>
            <a:endPar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endParaRPr>
          </a:p>
          <a:p>
            <a:pPr marL="0" marR="0" lvl="0" indent="0" algn="l" defTabSz="914400" rtl="0" eaLnBrk="0" fontAlgn="base" latinLnBrk="0" hangingPunct="0">
              <a:lnSpc>
                <a:spcPct val="100000"/>
              </a:lnSpc>
              <a:spcBef>
                <a:spcPct val="0"/>
              </a:spcBef>
              <a:spcAft>
                <a:spcPct val="0"/>
              </a:spcAft>
              <a:buClrTx/>
              <a:buSzTx/>
              <a:buFontTx/>
              <a:buNone/>
              <a:tabLst>
                <a:tab pos="571500" algn="l"/>
              </a:tabLst>
              <a:defRPr/>
            </a:pPr>
            <a:r>
              <a:rPr kumimoji="0" lang="zh-CN" altLang="en-US"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 </a:t>
            </a:r>
            <a:r>
              <a:rPr kumimoji="0" lang="en-US" altLang="zh-CN"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  </a:t>
            </a:r>
            <a:r>
              <a:rPr kumimoji="0" lang="zh-CN" altLang="en-US"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软件控制功能：</a:t>
            </a:r>
            <a:endParaRPr kumimoji="0" lang="zh-CN" altLang="en-US"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监测集水坑的高</a:t>
            </a:r>
            <a:r>
              <a:rPr kumimoji="0" lang="en-US" alt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a:t>
            </a: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低液位；</a:t>
            </a:r>
            <a:endPar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控制排污泵的启停，监测其运行及故障状态；</a:t>
            </a:r>
            <a:endPar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水位超过溢流水位，以声光报警形式在操作台上显示，提示操作人员安排有关人员做检修工作；</a:t>
            </a:r>
            <a:endPar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记录有关的事项，以作日后检查之用；</a:t>
            </a:r>
            <a:endPar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监测生活水泵的运行、故障及手自动状态；</a:t>
            </a:r>
            <a:endPar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当水泵发生故障时，自动切换到备用水泵；</a:t>
            </a:r>
            <a:endPar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endParaRPr>
          </a:p>
          <a:p>
            <a:pPr marL="0" marR="0" lvl="0" indent="0" algn="l" defTabSz="914400" rtl="0" eaLnBrk="0" fontAlgn="base" latinLnBrk="0" hangingPunct="0">
              <a:lnSpc>
                <a:spcPct val="100000"/>
              </a:lnSpc>
              <a:spcBef>
                <a:spcPct val="0"/>
              </a:spcBef>
              <a:spcAft>
                <a:spcPct val="0"/>
              </a:spcAft>
              <a:buClrTx/>
              <a:buSzTx/>
              <a:buFontTx/>
              <a:buChar char="•"/>
              <a:tabLst>
                <a:tab pos="571500" algn="l"/>
              </a:tabLst>
              <a:defRPr/>
            </a:pP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监测水箱、水池的高</a:t>
            </a:r>
            <a:r>
              <a:rPr kumimoji="0" lang="en-US" alt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a:t>
            </a:r>
            <a:r>
              <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rPr>
              <a:t>低水位；</a:t>
            </a:r>
            <a:endParaRPr kumimoji="0" lang="zh-CN" altLang="en-US"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微软雅黑 Light" panose="020B0502040204020203"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6868" name="Rectangle 1"/>
          <p:cNvSpPr/>
          <p:nvPr/>
        </p:nvSpPr>
        <p:spPr>
          <a:xfrm>
            <a:off x="214630" y="2195830"/>
            <a:ext cx="8143875" cy="3982085"/>
          </a:xfrm>
          <a:prstGeom prst="rect">
            <a:avLst/>
          </a:prstGeom>
          <a:noFill/>
          <a:ln w="9525">
            <a:noFill/>
          </a:ln>
        </p:spPr>
        <p:txBody>
          <a:bodyPr anchor="ctr" anchorCtr="0">
            <a:noAutofit/>
          </a:bodyPr>
          <a:p>
            <a:pPr indent="266700" defTabSz="914400" eaLnBrk="0" hangingPunct="0">
              <a:buNone/>
              <a:tabLst>
                <a:tab pos="571500" algn="l"/>
              </a:tabLst>
            </a:pPr>
            <a:r>
              <a:rPr lang="zh-CN" altLang="en-US" sz="1800" b="1" dirty="0">
                <a:latin typeface="微软雅黑 Light" panose="020B0502040204020203" charset="-122"/>
                <a:ea typeface="微软雅黑 Light" panose="020B0502040204020203" charset="-122"/>
              </a:rPr>
              <a:t>通风系统</a:t>
            </a:r>
            <a:endParaRPr lang="zh-CN" altLang="en-US" sz="1800" b="1" dirty="0">
              <a:latin typeface="微软雅黑 Light" panose="020B0502040204020203" charset="-122"/>
              <a:ea typeface="微软雅黑 Light" panose="020B0502040204020203" charset="-122"/>
            </a:endParaRPr>
          </a:p>
          <a:p>
            <a:pPr indent="266700" defTabSz="914400" eaLnBrk="0" hangingPunct="0">
              <a:buChar char="•"/>
              <a:tabLst>
                <a:tab pos="571500" algn="l"/>
              </a:tabLst>
            </a:pPr>
            <a:r>
              <a:rPr lang="zh-CN" altLang="en-US" sz="1800" b="1" dirty="0">
                <a:latin typeface="微软雅黑 Light" panose="020B0502040204020203" charset="-122"/>
                <a:ea typeface="微软雅黑 Light" panose="020B0502040204020203" charset="-122"/>
              </a:rPr>
              <a:t>启停控制</a:t>
            </a:r>
            <a:endParaRPr lang="zh-CN" altLang="en-US" sz="1800" b="1" dirty="0">
              <a:latin typeface="微软雅黑 Light" panose="020B0502040204020203" charset="-122"/>
              <a:ea typeface="微软雅黑 Light" panose="020B0502040204020203" charset="-122"/>
            </a:endParaRPr>
          </a:p>
          <a:p>
            <a:pPr indent="266700" defTabSz="914400" eaLnBrk="0" hangingPunct="0">
              <a:buNone/>
              <a:tabLst>
                <a:tab pos="571500" algn="l"/>
              </a:tabLst>
            </a:pPr>
            <a:r>
              <a:rPr lang="zh-CN" altLang="en-US" sz="1800" dirty="0">
                <a:latin typeface="微软雅黑 Light" panose="020B0502040204020203" charset="-122"/>
                <a:ea typeface="微软雅黑 Light" panose="020B0502040204020203" charset="-122"/>
              </a:rPr>
              <a:t>于预定时间程序或配合新风机组控制风机的启停，可根据要求临时或</a:t>
            </a:r>
            <a:endParaRPr lang="en-US" altLang="zh-CN" sz="1800" dirty="0">
              <a:latin typeface="微软雅黑 Light" panose="020B0502040204020203" charset="-122"/>
              <a:ea typeface="微软雅黑 Light" panose="020B0502040204020203" charset="-122"/>
            </a:endParaRPr>
          </a:p>
          <a:p>
            <a:pPr indent="266700" defTabSz="914400" eaLnBrk="0" hangingPunct="0">
              <a:buNone/>
              <a:tabLst>
                <a:tab pos="571500" algn="l"/>
              </a:tabLst>
            </a:pPr>
            <a:r>
              <a:rPr lang="zh-CN" altLang="en-US" sz="1800" dirty="0">
                <a:latin typeface="微软雅黑 Light" panose="020B0502040204020203" charset="-122"/>
                <a:ea typeface="微软雅黑 Light" panose="020B0502040204020203" charset="-122"/>
              </a:rPr>
              <a:t>者永久设定、改变有关时间表，确定假期和特殊时段。</a:t>
            </a:r>
            <a:endParaRPr lang="en-US" altLang="zh-CN" sz="1800" dirty="0">
              <a:latin typeface="微软雅黑 Light" panose="020B0502040204020203" charset="-122"/>
              <a:ea typeface="微软雅黑 Light" panose="020B0502040204020203" charset="-122"/>
            </a:endParaRPr>
          </a:p>
          <a:p>
            <a:pPr indent="266700" defTabSz="914400" eaLnBrk="0" hangingPunct="0">
              <a:buChar char="•"/>
              <a:tabLst>
                <a:tab pos="571500" algn="l"/>
              </a:tabLst>
            </a:pPr>
            <a:r>
              <a:rPr lang="zh-CN" altLang="en-US" sz="1800" b="1" dirty="0">
                <a:latin typeface="微软雅黑 Light" panose="020B0502040204020203" charset="-122"/>
                <a:ea typeface="微软雅黑 Light" panose="020B0502040204020203" charset="-122"/>
              </a:rPr>
              <a:t>状态监测</a:t>
            </a:r>
            <a:endParaRPr lang="zh-CN" altLang="en-US" sz="1800" b="1" dirty="0">
              <a:latin typeface="微软雅黑 Light" panose="020B0502040204020203" charset="-122"/>
              <a:ea typeface="微软雅黑 Light" panose="020B0502040204020203" charset="-122"/>
            </a:endParaRPr>
          </a:p>
          <a:p>
            <a:pPr indent="266700" defTabSz="914400" eaLnBrk="0" hangingPunct="0">
              <a:buNone/>
              <a:tabLst>
                <a:tab pos="571500" algn="l"/>
              </a:tabLst>
            </a:pPr>
            <a:r>
              <a:rPr lang="zh-CN" altLang="en-US" sz="1800" dirty="0">
                <a:latin typeface="微软雅黑 Light" panose="020B0502040204020203" charset="-122"/>
                <a:ea typeface="微软雅黑 Light" panose="020B0502040204020203" charset="-122"/>
              </a:rPr>
              <a:t>通过启动柜接触器辅助开关，直接监测风机运行状态和手自动状态。</a:t>
            </a:r>
            <a:endParaRPr lang="zh-CN" altLang="en-US" sz="1800" dirty="0">
              <a:latin typeface="微软雅黑 Light" panose="020B0502040204020203" charset="-122"/>
              <a:ea typeface="微软雅黑 Light" panose="020B0502040204020203" charset="-122"/>
            </a:endParaRPr>
          </a:p>
          <a:p>
            <a:pPr indent="266700" defTabSz="914400" eaLnBrk="0" hangingPunct="0">
              <a:buNone/>
              <a:tabLst>
                <a:tab pos="571500" algn="l"/>
              </a:tabLst>
            </a:pPr>
            <a:r>
              <a:rPr lang="zh-CN" altLang="en-US" sz="1800" dirty="0">
                <a:latin typeface="微软雅黑 Light" panose="020B0502040204020203" charset="-122"/>
                <a:ea typeface="微软雅黑 Light" panose="020B0502040204020203" charset="-122"/>
              </a:rPr>
              <a:t>通过风机过载继电器状态监测，产生风机故障报警信号。</a:t>
            </a:r>
            <a:endParaRPr lang="zh-CN" altLang="en-US" sz="1800" dirty="0">
              <a:latin typeface="微软雅黑 Light" panose="020B0502040204020203" charset="-122"/>
              <a:ea typeface="微软雅黑 Light" panose="020B0502040204020203" charset="-122"/>
            </a:endParaRPr>
          </a:p>
          <a:p>
            <a:pPr indent="266700" defTabSz="914400" eaLnBrk="0" hangingPunct="0">
              <a:buNone/>
              <a:tabLst>
                <a:tab pos="571500" algn="l"/>
              </a:tabLst>
            </a:pPr>
            <a:r>
              <a:rPr lang="zh-CN" altLang="en-US" sz="1800" b="1" dirty="0">
                <a:latin typeface="微软雅黑 Light" panose="020B0502040204020203" charset="-122"/>
                <a:ea typeface="微软雅黑 Light" panose="020B0502040204020203" charset="-122"/>
              </a:rPr>
              <a:t>空调节能</a:t>
            </a:r>
            <a:endParaRPr lang="zh-CN" altLang="en-US" sz="1800" b="1" dirty="0">
              <a:latin typeface="微软雅黑 Light" panose="020B0502040204020203" charset="-122"/>
              <a:ea typeface="微软雅黑 Light" panose="020B0502040204020203" charset="-122"/>
            </a:endParaRPr>
          </a:p>
          <a:p>
            <a:pPr indent="266700" defTabSz="914400" eaLnBrk="0" hangingPunct="0">
              <a:buNone/>
              <a:tabLst>
                <a:tab pos="571500" algn="l"/>
              </a:tabLst>
            </a:pPr>
            <a:r>
              <a:rPr lang="zh-CN" altLang="en-US" sz="1800" dirty="0">
                <a:latin typeface="微软雅黑 Light" panose="020B0502040204020203" charset="-122"/>
                <a:ea typeface="微软雅黑 Light" panose="020B0502040204020203" charset="-122"/>
              </a:rPr>
              <a:t>通过智能温控系统实时监测室内外温度、湿度和人员活动，自动调节空调系统的运行状态。例如，根据室内温度变化调整制冷或制热模式，根据人员活动情况自动启停或调节风速。此外，利用定时控制和分区控制，确保空调仅在需要的时间和区域运行。这些措施不仅提高了舒适度，还显著降低了能耗，实现了节能减排的目标。</a:t>
            </a:r>
            <a:endParaRPr lang="zh-CN" altLang="en-US" sz="1800" dirty="0">
              <a:latin typeface="微软雅黑 Light" panose="020B0502040204020203" charset="-122"/>
              <a:ea typeface="微软雅黑 Light" panose="020B0502040204020203"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
        <p:nvSpPr>
          <p:cNvPr id="4" name="矩形 3"/>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fontAlgn="auto">
              <a:spcBef>
                <a:spcPts val="0"/>
              </a:spcBef>
              <a:spcAft>
                <a:spcPts val="0"/>
              </a:spcAft>
              <a:buClrTx/>
              <a:buSzTx/>
              <a:buFontTx/>
              <a:defRPr/>
            </a:pPr>
            <a:endParaRPr lang="zh-CN" altLang="en-US" sz="1800" noProof="0">
              <a:ln>
                <a:noFill/>
              </a:ln>
              <a:effectLst/>
              <a:uLnTx/>
              <a:uFillTx/>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66561" name="Rectangle 1"/>
          <p:cNvSpPr>
            <a:spLocks noChangeArrowheads="1"/>
          </p:cNvSpPr>
          <p:nvPr/>
        </p:nvSpPr>
        <p:spPr bwMode="auto">
          <a:xfrm>
            <a:off x="285750" y="2250281"/>
            <a:ext cx="8286750" cy="3692525"/>
          </a:xfrm>
          <a:prstGeom prst="rect">
            <a:avLst/>
          </a:prstGeom>
          <a:noFill/>
          <a:ln w="9525">
            <a:noFill/>
            <a:miter lim="800000"/>
          </a:ln>
          <a:effectLst/>
        </p:spPr>
        <p:txBody>
          <a:bodyPr anchor="ctr">
            <a:spAutoFit/>
          </a:bodyPr>
          <a:lstStyle/>
          <a:p>
            <a:pPr marL="0" marR="0" lvl="0" indent="276225" algn="l"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rPr>
              <a:t>照明：</a:t>
            </a:r>
            <a:endParaRPr kumimoji="0" lang="en-US" altLang="zh-CN"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endParaRPr>
          </a:p>
          <a:p>
            <a:pPr marL="0" marR="0" lvl="0" indent="276225" algn="l" defTabSz="914400" rtl="0" eaLnBrk="0" fontAlgn="base" latinLnBrk="0" hangingPunct="0">
              <a:lnSpc>
                <a:spcPct val="100000"/>
              </a:lnSpc>
              <a:spcBef>
                <a:spcPct val="0"/>
              </a:spcBef>
              <a:spcAft>
                <a:spcPct val="0"/>
              </a:spcAft>
              <a:buClrTx/>
              <a:buSzTx/>
              <a:buFontTx/>
              <a:buNone/>
              <a:defRPr/>
            </a:pPr>
            <a:r>
              <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rPr>
              <a:t>以回路为单位，对系统进行划区域管理。其控制点所需空间小，使用</a:t>
            </a:r>
            <a:endParaRPr kumimoji="0" lang="en-US" alt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endParaRPr>
          </a:p>
          <a:p>
            <a:pPr marL="0" marR="0" lvl="0" indent="276225" algn="l" defTabSz="914400" rtl="0" eaLnBrk="0" fontAlgn="base" latinLnBrk="0" hangingPunct="0">
              <a:lnSpc>
                <a:spcPct val="100000"/>
              </a:lnSpc>
              <a:spcBef>
                <a:spcPct val="0"/>
              </a:spcBef>
              <a:spcAft>
                <a:spcPct val="0"/>
              </a:spcAft>
              <a:buClrTx/>
              <a:buSzTx/>
              <a:buFontTx/>
              <a:buNone/>
              <a:defRPr/>
            </a:pPr>
            <a:r>
              <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rPr>
              <a:t>灵活，无任何限制，可以适应分散分布的特点。利用此类控制点，将</a:t>
            </a:r>
            <a:endParaRPr kumimoji="0" lang="en-US" alt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endParaRPr>
          </a:p>
          <a:p>
            <a:pPr marL="0" marR="0" lvl="0" indent="276225" algn="l" defTabSz="914400" rtl="0" eaLnBrk="0" fontAlgn="base" latinLnBrk="0" hangingPunct="0">
              <a:lnSpc>
                <a:spcPct val="100000"/>
              </a:lnSpc>
              <a:spcBef>
                <a:spcPct val="0"/>
              </a:spcBef>
              <a:spcAft>
                <a:spcPct val="0"/>
              </a:spcAft>
              <a:buClrTx/>
              <a:buSzTx/>
              <a:buFontTx/>
              <a:buNone/>
              <a:defRPr/>
            </a:pPr>
            <a:r>
              <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rPr>
              <a:t>各区域信号进行实时采集，实现本项目的公共照明、泛光照明监控与</a:t>
            </a:r>
            <a:endParaRPr kumimoji="0" lang="en-US" alt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endParaRPr>
          </a:p>
          <a:p>
            <a:pPr marL="0" marR="0" lvl="0" indent="276225" algn="l" defTabSz="914400" rtl="0" eaLnBrk="0" fontAlgn="base" latinLnBrk="0" hangingPunct="0">
              <a:lnSpc>
                <a:spcPct val="100000"/>
              </a:lnSpc>
              <a:spcBef>
                <a:spcPct val="0"/>
              </a:spcBef>
              <a:spcAft>
                <a:spcPct val="0"/>
              </a:spcAft>
              <a:buClrTx/>
              <a:buSzTx/>
              <a:buFontTx/>
              <a:buNone/>
              <a:defRPr/>
            </a:pPr>
            <a:r>
              <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rPr>
              <a:t>管理，实时监测照明灯光的各种状态以及对各种不同照明场景的控制</a:t>
            </a:r>
            <a:endPar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mn-cs"/>
            </a:endParaRPr>
          </a:p>
          <a:p>
            <a:pPr marL="0" marR="0" lvl="0" indent="266700" algn="l" defTabSz="914400" rtl="0" eaLnBrk="0" fontAlgn="base" latinLnBrk="0" hangingPunct="0">
              <a:lnSpc>
                <a:spcPct val="100000"/>
              </a:lnSpc>
              <a:spcBef>
                <a:spcPct val="0"/>
              </a:spcBef>
              <a:spcAft>
                <a:spcPct val="0"/>
              </a:spcAft>
              <a:buClrTx/>
              <a:buSzTx/>
              <a:buFontTx/>
              <a:buNone/>
              <a:defRPr/>
            </a:pPr>
            <a:endParaRPr kumimoji="0" lang="zh-CN"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defRPr/>
            </a:pPr>
            <a:r>
              <a:rPr kumimoji="0" lang="zh-CN"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rPr>
              <a:t>监控功能：</a:t>
            </a:r>
            <a:endPar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mn-cs"/>
            </a:endParaRPr>
          </a:p>
          <a:p>
            <a:pPr marL="0" marR="0" lvl="0" indent="266700" algn="l" defTabSz="914400" rtl="0" eaLnBrk="0" fontAlgn="base" latinLnBrk="0" hangingPunct="0">
              <a:lnSpc>
                <a:spcPct val="100000"/>
              </a:lnSpc>
              <a:spcBef>
                <a:spcPct val="0"/>
              </a:spcBef>
              <a:spcAft>
                <a:spcPct val="0"/>
              </a:spcAft>
              <a:buClrTx/>
              <a:buSzTx/>
              <a:buFontTx/>
              <a:buNone/>
              <a:defRPr/>
            </a:pPr>
            <a:r>
              <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rPr>
              <a:t>对照明回路监测其运行、室外照度以及手自动等信号。</a:t>
            </a:r>
            <a:endPar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mn-cs"/>
            </a:endParaRPr>
          </a:p>
          <a:p>
            <a:pPr marL="0" marR="0" lvl="0" indent="266700" algn="l" defTabSz="914400" rtl="0" eaLnBrk="0" fontAlgn="base" latinLnBrk="0" hangingPunct="0">
              <a:lnSpc>
                <a:spcPct val="100000"/>
              </a:lnSpc>
              <a:spcBef>
                <a:spcPct val="0"/>
              </a:spcBef>
              <a:spcAft>
                <a:spcPct val="0"/>
              </a:spcAft>
              <a:buClrTx/>
              <a:buSzTx/>
              <a:buFontTx/>
              <a:buNone/>
              <a:defRPr/>
            </a:pPr>
            <a:r>
              <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rPr>
              <a:t>对照明回路的启停控制功能。</a:t>
            </a:r>
            <a:endPar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mn-cs"/>
            </a:endParaRPr>
          </a:p>
          <a:p>
            <a:pPr marL="0" marR="0" lvl="0" indent="266700" algn="l" defTabSz="914400" rtl="0" eaLnBrk="0" fontAlgn="base" latinLnBrk="0" hangingPunct="0">
              <a:lnSpc>
                <a:spcPct val="100000"/>
              </a:lnSpc>
              <a:spcBef>
                <a:spcPct val="0"/>
              </a:spcBef>
              <a:spcAft>
                <a:spcPct val="0"/>
              </a:spcAft>
              <a:buClrTx/>
              <a:buSzTx/>
              <a:buFontTx/>
              <a:buNone/>
              <a:defRPr/>
            </a:pPr>
            <a:endParaRPr kumimoji="0" lang="zh-CN"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endParaRPr>
          </a:p>
          <a:p>
            <a:pPr marL="0" marR="0" lvl="0" indent="266700" algn="l" defTabSz="914400" rtl="0" eaLnBrk="0" fontAlgn="base" latinLnBrk="0" hangingPunct="0">
              <a:lnSpc>
                <a:spcPct val="100000"/>
              </a:lnSpc>
              <a:spcBef>
                <a:spcPct val="0"/>
              </a:spcBef>
              <a:spcAft>
                <a:spcPct val="0"/>
              </a:spcAft>
              <a:buClrTx/>
              <a:buSzTx/>
              <a:buFontTx/>
              <a:buNone/>
              <a:defRPr/>
            </a:pPr>
            <a:r>
              <a:rPr kumimoji="0" lang="zh-CN" sz="1800" b="1"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rPr>
              <a:t>监控点位：</a:t>
            </a:r>
            <a:endPar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mn-cs"/>
            </a:endParaRPr>
          </a:p>
          <a:p>
            <a:pPr marL="0" marR="0" lvl="0" indent="266700" algn="l" defTabSz="914400" rtl="0" eaLnBrk="0" fontAlgn="base" latinLnBrk="0" hangingPunct="0">
              <a:lnSpc>
                <a:spcPct val="100000"/>
              </a:lnSpc>
              <a:spcBef>
                <a:spcPct val="0"/>
              </a:spcBef>
              <a:spcAft>
                <a:spcPct val="0"/>
              </a:spcAft>
              <a:buClrTx/>
              <a:buSzTx/>
              <a:buFontTx/>
              <a:buNone/>
              <a:defRPr/>
            </a:pPr>
            <a:r>
              <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rPr>
              <a:t>监测点：照明运行、照明手自动、室外照度。</a:t>
            </a:r>
            <a:endPar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mn-cs"/>
            </a:endParaRPr>
          </a:p>
          <a:p>
            <a:pPr marL="0" marR="0" lvl="0" indent="266700" algn="l" defTabSz="914400" rtl="0" eaLnBrk="0" fontAlgn="base" latinLnBrk="0" hangingPunct="0">
              <a:lnSpc>
                <a:spcPct val="100000"/>
              </a:lnSpc>
              <a:spcBef>
                <a:spcPct val="0"/>
              </a:spcBef>
              <a:spcAft>
                <a:spcPct val="0"/>
              </a:spcAft>
              <a:buClrTx/>
              <a:buSzTx/>
              <a:buFontTx/>
              <a:buNone/>
              <a:defRPr/>
            </a:pPr>
            <a:r>
              <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Times New Roman" panose="02020603050405020304" pitchFamily="18" charset="0"/>
              </a:rPr>
              <a:t>控制点：照明启停控制。</a:t>
            </a:r>
            <a:endParaRPr kumimoji="0" lang="zh-CN" sz="1800" b="0" i="0" u="none" strike="noStrike" kern="1200" cap="none" spc="0" normalizeH="0" baseline="0" noProof="0" dirty="0">
              <a:ln>
                <a:noFill/>
              </a:ln>
              <a:solidFill>
                <a:schemeClr val="tx1"/>
              </a:solidFill>
              <a:effectLst/>
              <a:uLnTx/>
              <a:uFillTx/>
              <a:latin typeface="微软雅黑 Light" panose="020B0502040204020203" charset="-122"/>
              <a:ea typeface="微软雅黑 Light" panose="020B0502040204020203" charset="-122"/>
              <a:cs typeface="+mn-cs"/>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
        <p:nvSpPr>
          <p:cNvPr id="4" name="矩形 3"/>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pic>
        <p:nvPicPr>
          <p:cNvPr id="5" name="图片 4" descr="能效3D图"/>
          <p:cNvPicPr>
            <a:picLocks noChangeAspect="1"/>
          </p:cNvPicPr>
          <p:nvPr/>
        </p:nvPicPr>
        <p:blipFill>
          <a:blip r:embed="rId1"/>
          <a:stretch>
            <a:fillRect/>
          </a:stretch>
        </p:blipFill>
        <p:spPr>
          <a:xfrm>
            <a:off x="467360" y="2195830"/>
            <a:ext cx="7060565" cy="3972560"/>
          </a:xfrm>
          <a:prstGeom prst="rect">
            <a:avLst/>
          </a:prstGeom>
        </p:spPr>
      </p:pic>
      <p:sp>
        <p:nvSpPr>
          <p:cNvPr id="4" name="矩形 3"/>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auto">
              <a:spcBef>
                <a:spcPts val="0"/>
              </a:spcBef>
              <a:spcAft>
                <a:spcPts val="0"/>
              </a:spcAft>
              <a:buClrTx/>
              <a:buSzTx/>
              <a:buFontTx/>
              <a:defRPr/>
            </a:pPr>
            <a:endParaRPr lang="zh-CN" altLang="en-US" sz="1800" noProof="0">
              <a:ln>
                <a:noFill/>
              </a:ln>
              <a:effectLst/>
              <a:uLnTx/>
              <a:uFillTx/>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Rectangle 3"/>
          <p:cNvSpPr/>
          <p:nvPr/>
        </p:nvSpPr>
        <p:spPr>
          <a:xfrm>
            <a:off x="395288" y="1052513"/>
            <a:ext cx="7772400" cy="1143000"/>
          </a:xfrm>
          <a:prstGeom prst="rect">
            <a:avLst/>
          </a:prstGeom>
          <a:noFill/>
          <a:ln w="9525">
            <a:noFill/>
          </a:ln>
        </p:spPr>
        <p:txBody>
          <a:bodyPr anchor="ctr" anchorCtr="0"/>
          <a:p>
            <a:r>
              <a:rPr lang="zh-CN" altLang="en-US" sz="2800" b="1" dirty="0">
                <a:solidFill>
                  <a:srgbClr val="000000"/>
                </a:solidFill>
                <a:latin typeface="黑体" panose="02010609060101010101" pitchFamily="2" charset="-122"/>
                <a:ea typeface="黑体" panose="02010609060101010101" pitchFamily="2" charset="-122"/>
              </a:rPr>
              <a:t>楼宇自控解决方案</a:t>
            </a:r>
            <a:endParaRPr lang="zh-CN" altLang="en-US" sz="2800" b="1" dirty="0">
              <a:solidFill>
                <a:srgbClr val="000000"/>
              </a:solidFill>
              <a:latin typeface="黑体" panose="02010609060101010101" pitchFamily="2" charset="-122"/>
              <a:ea typeface="黑体" panose="02010609060101010101" pitchFamily="2" charset="-122"/>
            </a:endParaRPr>
          </a:p>
        </p:txBody>
      </p:sp>
      <p:sp>
        <p:nvSpPr>
          <p:cNvPr id="39940" name="Rectangle 1"/>
          <p:cNvSpPr/>
          <p:nvPr/>
        </p:nvSpPr>
        <p:spPr>
          <a:xfrm>
            <a:off x="357505" y="1751965"/>
            <a:ext cx="8001000" cy="4208780"/>
          </a:xfrm>
          <a:prstGeom prst="rect">
            <a:avLst/>
          </a:prstGeom>
          <a:noFill/>
          <a:ln w="9525">
            <a:noFill/>
          </a:ln>
        </p:spPr>
        <p:txBody>
          <a:bodyPr anchor="ctr" anchorCtr="0">
            <a:noAutofit/>
          </a:bodyPr>
          <a:p>
            <a:pPr indent="266700" eaLnBrk="0" hangingPunct="0">
              <a:buNone/>
            </a:pPr>
            <a:r>
              <a:rPr lang="zh-CN" altLang="en-US" sz="1800" dirty="0">
                <a:latin typeface="微软雅黑 Light" panose="020B0502040204020203" charset="-122"/>
                <a:ea typeface="微软雅黑 Light" panose="020B0502040204020203" charset="-122"/>
                <a:cs typeface="微软雅黑 Light" panose="020B0502040204020203" charset="-122"/>
              </a:rPr>
              <a:t>变配电系统</a:t>
            </a:r>
            <a:r>
              <a:rPr lang="en-US" altLang="zh-CN" sz="1800" dirty="0">
                <a:latin typeface="微软雅黑 Light" panose="020B0502040204020203" charset="-122"/>
                <a:ea typeface="微软雅黑 Light" panose="020B0502040204020203" charset="-122"/>
                <a:cs typeface="微软雅黑 Light" panose="020B0502040204020203" charset="-122"/>
              </a:rPr>
              <a:t>—</a:t>
            </a:r>
            <a:r>
              <a:rPr lang="zh-CN" altLang="en-US" sz="1800" dirty="0">
                <a:latin typeface="微软雅黑 Light" panose="020B0502040204020203" charset="-122"/>
                <a:ea typeface="微软雅黑 Light" panose="020B0502040204020203" charset="-122"/>
                <a:cs typeface="微软雅黑 Light" panose="020B0502040204020203" charset="-122"/>
              </a:rPr>
              <a:t>低压柜实现监控。</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endParaRPr lang="zh-CN" altLang="en-US" sz="1800" b="1"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r>
              <a:rPr lang="zh-CN" altLang="en-US" sz="1800" b="1" dirty="0">
                <a:latin typeface="微软雅黑 Light" panose="020B0502040204020203" charset="-122"/>
                <a:ea typeface="微软雅黑 Light" panose="020B0502040204020203" charset="-122"/>
                <a:cs typeface="微软雅黑 Light" panose="020B0502040204020203" charset="-122"/>
              </a:rPr>
              <a:t>监控功能：</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r>
              <a:rPr lang="zh-CN" altLang="en-US" sz="1800" dirty="0">
                <a:latin typeface="微软雅黑 Light" panose="020B0502040204020203" charset="-122"/>
                <a:ea typeface="微软雅黑 Light" panose="020B0502040204020203" charset="-122"/>
                <a:cs typeface="微软雅黑 Light" panose="020B0502040204020203" charset="-122"/>
              </a:rPr>
              <a:t>低压柜各有关参数（电流、电压、有功功率、功率因数、开关状态、故障报警等），低压柜的开关状态、故障报警监测</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algn="l" eaLnBrk="0" hangingPunct="0">
              <a:buClrTx/>
              <a:buSzTx/>
              <a:buNone/>
            </a:pPr>
            <a:endParaRPr lang="zh-CN" altLang="en-US" sz="1800" b="1" dirty="0">
              <a:latin typeface="微软雅黑 Light" panose="020B0502040204020203" charset="-122"/>
              <a:ea typeface="微软雅黑 Light" panose="020B0502040204020203" charset="-122"/>
              <a:cs typeface="微软雅黑 Light" panose="020B0502040204020203" charset="-122"/>
            </a:endParaRPr>
          </a:p>
          <a:p>
            <a:pPr indent="266700" algn="l" eaLnBrk="0" hangingPunct="0">
              <a:buClrTx/>
              <a:buSzTx/>
              <a:buNone/>
            </a:pPr>
            <a:r>
              <a:rPr lang="zh-CN" altLang="en-US" sz="1800" b="1" dirty="0">
                <a:latin typeface="微软雅黑 Light" panose="020B0502040204020203" charset="-122"/>
                <a:ea typeface="微软雅黑 Light" panose="020B0502040204020203" charset="-122"/>
                <a:cs typeface="微软雅黑 Light" panose="020B0502040204020203" charset="-122"/>
              </a:rPr>
              <a:t>能效管理：</a:t>
            </a:r>
            <a:endParaRPr lang="zh-CN" altLang="en-US" sz="1800" b="1"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r>
              <a:rPr lang="zh-CN" altLang="en-US" sz="1800" dirty="0">
                <a:latin typeface="微软雅黑 Light" panose="020B0502040204020203" charset="-122"/>
                <a:ea typeface="微软雅黑 Light" panose="020B0502040204020203" charset="-122"/>
                <a:cs typeface="微软雅黑 Light" panose="020B0502040204020203" charset="-122"/>
              </a:rPr>
              <a:t>实时监测各回路电能消耗，记录用电数据并进行分析，检测异常用电情况并发出警报，优化负载分配以提高电能利用效率，实现自动化的能源管理策略，如峰谷电价调度和设备运行优化。这些功能有助于降低能耗、减少电费开支，并提升整体能源管理水平。</a:t>
            </a:r>
            <a:endParaRPr lang="zh-CN" altLang="en-US" sz="1800" dirty="0">
              <a:latin typeface="微软雅黑 Light" panose="020B0502040204020203" charset="-122"/>
              <a:ea typeface="微软雅黑 Light" panose="020B0502040204020203" charset="-122"/>
              <a:cs typeface="微软雅黑 Light" panose="020B0502040204020203" charset="-122"/>
            </a:endParaRPr>
          </a:p>
          <a:p>
            <a:pPr indent="266700" eaLnBrk="0" hangingPunct="0">
              <a:buNone/>
            </a:pPr>
            <a:endParaRPr lang="zh-CN" altLang="en-US" sz="1800" dirty="0">
              <a:latin typeface="微软雅黑 Light" panose="020B0502040204020203" charset="-122"/>
              <a:ea typeface="微软雅黑 Light" panose="020B0502040204020203" charset="-122"/>
              <a:cs typeface="微软雅黑 Light" panose="020B0502040204020203" charset="-122"/>
            </a:endParaRPr>
          </a:p>
        </p:txBody>
      </p:sp>
      <p:sp>
        <p:nvSpPr>
          <p:cNvPr id="2" name="Rectangle 1"/>
          <p:cNvSpPr/>
          <p:nvPr/>
        </p:nvSpPr>
        <p:spPr>
          <a:xfrm>
            <a:off x="1697355" y="188595"/>
            <a:ext cx="4720590" cy="583565"/>
          </a:xfrm>
          <a:prstGeom prst="rect">
            <a:avLst/>
          </a:prstGeom>
          <a:noFill/>
          <a:ln w="9525">
            <a:noFill/>
          </a:ln>
        </p:spPr>
        <p:txBody>
          <a:bodyPr wrap="square" anchor="ctr" anchorCtr="0">
            <a:spAutoFit/>
          </a:bodyPr>
          <a:p>
            <a:pPr indent="304800" algn="ctr"/>
            <a:r>
              <a:rPr lang="zh-CN" altLang="en-US" sz="3200" b="1" dirty="0">
                <a:solidFill>
                  <a:srgbClr val="000000"/>
                </a:solidFill>
                <a:latin typeface="黑体" panose="02010609060101010101" pitchFamily="2" charset="-122"/>
                <a:ea typeface="黑体" panose="02010609060101010101" pitchFamily="2" charset="-122"/>
              </a:rPr>
              <a:t>楼宇新风自控方案</a:t>
            </a:r>
            <a:endParaRPr lang="en-US" altLang="zh-CN" sz="3200" b="1" dirty="0">
              <a:solidFill>
                <a:srgbClr val="000000"/>
              </a:solidFill>
              <a:latin typeface="黑体" panose="02010609060101010101" pitchFamily="2" charset="-122"/>
              <a:ea typeface="黑体" panose="02010609060101010101" pitchFamily="2" charset="-122"/>
            </a:endParaRPr>
          </a:p>
        </p:txBody>
      </p:sp>
      <p:sp>
        <p:nvSpPr>
          <p:cNvPr id="4" name="矩形 3"/>
          <p:cNvSpPr/>
          <p:nvPr/>
        </p:nvSpPr>
        <p:spPr>
          <a:xfrm>
            <a:off x="395288" y="1989138"/>
            <a:ext cx="5572125" cy="71438"/>
          </a:xfrm>
          <a:prstGeom prst="rect">
            <a:avLst/>
          </a:prstGeom>
          <a:gradFill flip="none" rotWithShape="1">
            <a:gsLst>
              <a:gs pos="50000">
                <a:schemeClr val="accent3"/>
              </a:gs>
              <a:gs pos="0">
                <a:schemeClr val="accent3">
                  <a:lumMod val="25000"/>
                  <a:lumOff val="75000"/>
                </a:schemeClr>
              </a:gs>
              <a:gs pos="100000">
                <a:schemeClr val="accent3">
                  <a:lumMod val="85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fontAlgn="auto">
              <a:spcBef>
                <a:spcPts val="0"/>
              </a:spcBef>
              <a:spcAft>
                <a:spcPts val="0"/>
              </a:spcAft>
              <a:buClrTx/>
              <a:buSzTx/>
              <a:buFontTx/>
              <a:defRPr/>
            </a:pPr>
            <a:endParaRPr lang="zh-CN" altLang="en-US" sz="1800" noProof="0">
              <a:ln>
                <a:noFill/>
              </a:ln>
              <a:effectLst/>
              <a:uLnTx/>
              <a:uFillTx/>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286000" y="2552065"/>
            <a:ext cx="4572000" cy="1753235"/>
          </a:xfrm>
          <a:prstGeom prst="rect">
            <a:avLst/>
          </a:prstGeom>
          <a:noFill/>
        </p:spPr>
        <p:txBody>
          <a:bodyPr wrap="square" rtlCol="0" anchor="t">
            <a:spAutoFit/>
          </a:bodyPr>
          <a:p>
            <a:pPr>
              <a:lnSpc>
                <a:spcPct val="100000"/>
              </a:lnSpc>
            </a:pPr>
            <a:r>
              <a:rPr lang="zh-CN" altLang="en-US"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sym typeface="+mn-ea"/>
              </a:rPr>
              <a:t>感谢观看</a:t>
            </a:r>
            <a:endParaRPr lang="en-US" altLang="zh-CN"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a:p>
            <a:pPr algn="ctr">
              <a:lnSpc>
                <a:spcPct val="100000"/>
              </a:lnSpc>
            </a:pPr>
            <a:r>
              <a:rPr lang="en-US" altLang="zh-CN"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sym typeface="+mn-ea"/>
              </a:rPr>
              <a:t>THANKS</a:t>
            </a:r>
            <a:endParaRPr lang="en-US" altLang="zh-CN"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sym typeface="+mn-ea"/>
            </a:endParaRPr>
          </a:p>
        </p:txBody>
      </p:sp>
    </p:spTree>
  </p:cSld>
  <p:clrMapOvr>
    <a:masterClrMapping/>
  </p:clrMapOvr>
</p:sld>
</file>

<file path=ppt/tags/tag1.xml><?xml version="1.0" encoding="utf-8"?>
<p:tagLst xmlns:p="http://schemas.openxmlformats.org/presentationml/2006/main">
  <p:tag name="commondata" val="eyJoZGlkIjoiMDllZWFmODEyMmQ5MDIxOTNkMTZlNWNmNjVmNjQ1Nz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4094</Words>
  <Application>WPS 演示</Application>
  <PresentationFormat>全屏显示(4:3)</PresentationFormat>
  <Paragraphs>391</Paragraphs>
  <Slides>29</Slides>
  <Notes>0</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29</vt:i4>
      </vt:variant>
    </vt:vector>
  </HeadingPairs>
  <TitlesOfParts>
    <vt:vector size="53" baseType="lpstr">
      <vt:lpstr>Arial</vt:lpstr>
      <vt:lpstr>宋体</vt:lpstr>
      <vt:lpstr>Wingdings</vt:lpstr>
      <vt:lpstr>Calibri</vt:lpstr>
      <vt:lpstr>黑体</vt:lpstr>
      <vt:lpstr>Tahoma</vt:lpstr>
      <vt:lpstr>仿宋_GB2312</vt:lpstr>
      <vt:lpstr>仿宋</vt:lpstr>
      <vt:lpstr>Times New Roman</vt:lpstr>
      <vt:lpstr>微软雅黑</vt:lpstr>
      <vt:lpstr>Arial Unicode MS</vt:lpstr>
      <vt:lpstr>华文新魏</vt:lpstr>
      <vt:lpstr>华文中宋</vt:lpstr>
      <vt:lpstr>幼圆</vt:lpstr>
      <vt:lpstr>微软雅黑 Light</vt:lpstr>
      <vt:lpstr>新宋体</vt:lpstr>
      <vt:lpstr>HuXiaoBo-NanShen</vt:lpstr>
      <vt:lpstr>等线</vt:lpstr>
      <vt:lpstr>方正姚体</vt:lpstr>
      <vt:lpstr>华文隶书</vt:lpstr>
      <vt:lpstr>华文宋体</vt:lpstr>
      <vt:lpstr>华文细黑</vt:lpstr>
      <vt:lpstr>华文行楷</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蔡成想</cp:lastModifiedBy>
  <cp:revision>4</cp:revision>
  <dcterms:created xsi:type="dcterms:W3CDTF">2024-10-24T22:43:40Z</dcterms:created>
  <dcterms:modified xsi:type="dcterms:W3CDTF">2024-10-25T00:05:43Z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2E335073E4D04F9F844B1CDA9AE64A0E_12</vt:lpwstr>
  </property>
  <property fmtid="{D5CDD505-2E9C-101B-9397-08002B2CF9AE}" pid="3" name="KSOProductBuildVer">
    <vt:lpwstr>2052-12.1.0.18608</vt:lpwstr>
  </property>
</Properties>
</file>