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7" r:id="rId3"/>
    <p:sldId id="256" r:id="rId4"/>
    <p:sldId id="297" r:id="rId5"/>
    <p:sldId id="259" r:id="rId6"/>
    <p:sldId id="358" r:id="rId8"/>
    <p:sldId id="260" r:id="rId9"/>
    <p:sldId id="382" r:id="rId10"/>
    <p:sldId id="272" r:id="rId11"/>
    <p:sldId id="293" r:id="rId12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5"/>
    <p:restoredTop sz="94694"/>
  </p:normalViewPr>
  <p:slideViewPr>
    <p:cSldViewPr snapToGrid="0" snapToObjects="1">
      <p:cViewPr varScale="1">
        <p:scale>
          <a:sx n="133" d="100"/>
          <a:sy n="133" d="100"/>
        </p:scale>
        <p:origin x="6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2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E2B40-A01A-CF42-94ED-A945588F2CC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microsoft.com/office/2007/relationships/hdphoto" Target="../media/image2.wdp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40000"/>
                    </a14:imgEffect>
                    <a14:imgEffect>
                      <a14:colorTemperature colorTemp="3638"/>
                    </a14:imgEffect>
                    <a14:imgEffect>
                      <a14:saturation sat="126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07365" y="1295400"/>
            <a:ext cx="10022205" cy="18243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/>
            <a:r>
              <a:rPr kumimoji="1" lang="zh-CN" altLang="en-US" sz="5400" dirty="0">
                <a:solidFill>
                  <a:schemeClr val="accent3">
                    <a:lumMod val="20000"/>
                    <a:lumOff val="80000"/>
                  </a:schemeClr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通微智慧</a:t>
            </a:r>
            <a:r>
              <a:rPr kumimoji="1" lang="zh-CN" altLang="en-US" sz="5400" dirty="0">
                <a:solidFill>
                  <a:schemeClr val="accent3">
                    <a:lumMod val="20000"/>
                    <a:lumOff val="80000"/>
                  </a:schemeClr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公交解决方案</a:t>
            </a:r>
            <a:endParaRPr kumimoji="1" lang="zh-CN" altLang="en-US" sz="5400" dirty="0">
              <a:solidFill>
                <a:schemeClr val="accent3">
                  <a:lumMod val="20000"/>
                  <a:lumOff val="80000"/>
                </a:schemeClr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703195" y="3930650"/>
            <a:ext cx="8351520" cy="5562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algn="l"/>
            <a:r>
              <a:rPr kumimoji="1" lang="en-US" altLang="zh-CN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——</a:t>
            </a:r>
            <a:r>
              <a:rPr kumimoji="1" lang="zh-CN" altLang="en-US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物联网为传统行业赋能，让传统产品更加智能</a:t>
            </a:r>
            <a:endParaRPr kumimoji="1" lang="zh-CN" altLang="en-US" dirty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pic>
        <p:nvPicPr>
          <p:cNvPr id="7" name="图片 6" descr="黑暗里有星球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149" y="428012"/>
            <a:ext cx="6001975" cy="6001975"/>
          </a:xfrm>
          <a:prstGeom prst="rect">
            <a:avLst/>
          </a:prstGeom>
        </p:spPr>
      </p:pic>
      <p:sp>
        <p:nvSpPr>
          <p:cNvPr id="8" name="副标题 2"/>
          <p:cNvSpPr txBox="1"/>
          <p:nvPr/>
        </p:nvSpPr>
        <p:spPr>
          <a:xfrm>
            <a:off x="507637" y="6178425"/>
            <a:ext cx="4163218" cy="503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广州通微智慧科技有限公司</a:t>
            </a:r>
            <a:endParaRPr kumimoji="1" lang="zh-CN" altLang="en-US" sz="20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副标题 2"/>
          <p:cNvSpPr>
            <a:spLocks noGrp="1"/>
          </p:cNvSpPr>
          <p:nvPr>
            <p:ph type="subTitle" idx="1"/>
          </p:nvPr>
        </p:nvSpPr>
        <p:spPr>
          <a:xfrm>
            <a:off x="694572" y="1157747"/>
            <a:ext cx="10799805" cy="52618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kumimoji="1" lang="zh-CN" altLang="en-US" sz="28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引言</a:t>
            </a:r>
            <a:endParaRPr kumimoji="1" lang="en-US" altLang="zh-CN" sz="28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物联网已经广泛应用于各个领域。世界也在慢慢地将物联网转变为万物互联。据悉，到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2022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年，全球物联网技术支出预计将达到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1.2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万亿美元，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2017-2022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年复合增长率为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13.6%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0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物联网的发展过程可以简单地分为几个阶段时代：当我们的无线通信技术物联网已经成型，进入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4G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时代，大家开始接触物联网。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5G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时代将是互联网大爆发的时代。在不久的将来，物联网将继续在各行业快速发展，并被大规模采用。企业可以利用互联网的力量销售先进的物联网设备，获得经济效益。</a:t>
            </a:r>
            <a:endParaRPr lang="zh-CN" altLang="zh-CN" sz="20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形状, 矩形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6909" y="2467917"/>
            <a:ext cx="5715000" cy="14605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19625" y="3142344"/>
            <a:ext cx="294969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一、项目背景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1596390"/>
            <a:ext cx="12192000" cy="381825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文本框 3"/>
          <p:cNvSpPr txBox="1"/>
          <p:nvPr/>
        </p:nvSpPr>
        <p:spPr>
          <a:xfrm>
            <a:off x="583565" y="1587500"/>
            <a:ext cx="1014095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95" algn="l" fontAlgn="auto"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实现对公交车身内部和外部的广告及公告</a:t>
            </a:r>
            <a:r>
              <a:rPr 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的发布</a:t>
            </a:r>
            <a:endParaRPr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8850" y="358775"/>
            <a:ext cx="32327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需求分析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3565" y="2252345"/>
            <a:ext cx="918718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52095" algn="l" fontAlgn="auto"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、到站自动提醒，自动更改发布内容为站点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提醒</a:t>
            </a:r>
            <a:endParaRPr lang="zh-CN" alt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83565" y="2917190"/>
            <a:ext cx="918718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52095" algn="l" fontAlgn="auto"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、实现对公交车实时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位置信息的集中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管理</a:t>
            </a:r>
            <a:endParaRPr lang="zh-CN" alt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83565" y="3539490"/>
            <a:ext cx="918718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52095" algn="l" fontAlgn="auto"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、实现对公交车广告及公告信息的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智能发布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管理</a:t>
            </a:r>
            <a:endParaRPr lang="zh-CN" alt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形状, 矩形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7045" y="2458085"/>
            <a:ext cx="7384415" cy="14605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124960" y="3142615"/>
            <a:ext cx="63233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二、方案设计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740" y="400050"/>
            <a:ext cx="4505960" cy="685800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分布式控制方案</a:t>
            </a:r>
            <a:endParaRPr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  <a:solidFill>
            <a:srgbClr val="009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 dirty="0">
              <a:solidFill>
                <a:srgbClr val="0096DB"/>
              </a:solidFill>
            </a:endParaRPr>
          </a:p>
        </p:txBody>
      </p:sp>
      <p:pic>
        <p:nvPicPr>
          <p:cNvPr id="21" name="图片 20" descr="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5560" y="930910"/>
            <a:ext cx="1875155" cy="1029335"/>
          </a:xfrm>
          <a:prstGeom prst="rect">
            <a:avLst/>
          </a:prstGeom>
        </p:spPr>
      </p:pic>
      <p:cxnSp>
        <p:nvCxnSpPr>
          <p:cNvPr id="35" name="直接连接符 34"/>
          <p:cNvCxnSpPr/>
          <p:nvPr/>
        </p:nvCxnSpPr>
        <p:spPr>
          <a:xfrm flipH="1" flipV="1">
            <a:off x="9803130" y="6122035"/>
            <a:ext cx="3810" cy="152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245735" y="3780155"/>
            <a:ext cx="3810" cy="1889125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969510" y="3780155"/>
            <a:ext cx="0" cy="116586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2570480" y="4946015"/>
            <a:ext cx="2399030" cy="6985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2" name="圆角矩形 41"/>
          <p:cNvSpPr/>
          <p:nvPr/>
        </p:nvSpPr>
        <p:spPr>
          <a:xfrm>
            <a:off x="3639820" y="6137275"/>
            <a:ext cx="841375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1400">
                <a:solidFill>
                  <a:schemeClr val="bg1"/>
                </a:solidFill>
                <a:sym typeface="+mn-ea"/>
              </a:rPr>
              <a:t>磁力锁</a:t>
            </a:r>
            <a:endParaRPr lang="zh-CN" altLang="en-US" sz="1400"/>
          </a:p>
        </p:txBody>
      </p:sp>
      <p:sp>
        <p:nvSpPr>
          <p:cNvPr id="43" name="圆角矩形 42"/>
          <p:cNvSpPr/>
          <p:nvPr/>
        </p:nvSpPr>
        <p:spPr>
          <a:xfrm>
            <a:off x="1130935" y="4115435"/>
            <a:ext cx="1589405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bg1"/>
                </a:solidFill>
                <a:sym typeface="+mn-ea"/>
              </a:rPr>
              <a:t>棋牌室电源</a:t>
            </a:r>
            <a:endParaRPr lang="zh-CN" altLang="en-US" sz="1400"/>
          </a:p>
        </p:txBody>
      </p:sp>
      <p:sp>
        <p:nvSpPr>
          <p:cNvPr id="44" name="圆角矩形 43"/>
          <p:cNvSpPr/>
          <p:nvPr/>
        </p:nvSpPr>
        <p:spPr>
          <a:xfrm>
            <a:off x="5473700" y="503555"/>
            <a:ext cx="1125220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ctr">
              <a:buClrTx/>
              <a:buSzTx/>
              <a:buFontTx/>
            </a:pPr>
            <a:r>
              <a:rPr lang="zh-CN" altLang="en-US" sz="1400"/>
              <a:t>云平台</a:t>
            </a:r>
            <a:endParaRPr lang="zh-CN" altLang="en-US" sz="1400"/>
          </a:p>
        </p:txBody>
      </p:sp>
      <p:sp>
        <p:nvSpPr>
          <p:cNvPr id="45" name="圆角矩形 44"/>
          <p:cNvSpPr/>
          <p:nvPr/>
        </p:nvSpPr>
        <p:spPr>
          <a:xfrm>
            <a:off x="4219575" y="2650490"/>
            <a:ext cx="1433830" cy="5791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bg1"/>
                </a:solidFill>
                <a:sym typeface="+mn-ea"/>
              </a:rPr>
              <a:t>边缘网关，以太网/4G传输</a:t>
            </a:r>
            <a:endParaRPr lang="zh-CN" altLang="en-US" sz="1400"/>
          </a:p>
        </p:txBody>
      </p:sp>
      <p:sp>
        <p:nvSpPr>
          <p:cNvPr id="46" name="圆角矩形 45"/>
          <p:cNvSpPr/>
          <p:nvPr/>
        </p:nvSpPr>
        <p:spPr>
          <a:xfrm>
            <a:off x="7176135" y="741045"/>
            <a:ext cx="2128520" cy="7747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bg1"/>
                </a:solidFill>
                <a:sym typeface="+mn-ea"/>
              </a:rPr>
              <a:t>软件平台及时掌握棋牌室占用，灯控等情况</a:t>
            </a:r>
            <a:endParaRPr lang="zh-CN" altLang="en-US" sz="1400"/>
          </a:p>
        </p:txBody>
      </p:sp>
      <p:sp>
        <p:nvSpPr>
          <p:cNvPr id="47" name="圆角矩形 46"/>
          <p:cNvSpPr/>
          <p:nvPr/>
        </p:nvSpPr>
        <p:spPr>
          <a:xfrm>
            <a:off x="1263650" y="5779135"/>
            <a:ext cx="1460500" cy="371475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l">
              <a:buClrTx/>
              <a:buSzTx/>
              <a:buFontTx/>
            </a:pPr>
            <a:r>
              <a:rPr lang="zh-CN" altLang="en-US" sz="1400"/>
              <a:t>控制电源开关</a:t>
            </a:r>
            <a:endParaRPr lang="zh-CN" altLang="en-US" sz="1400"/>
          </a:p>
        </p:txBody>
      </p:sp>
      <p:cxnSp>
        <p:nvCxnSpPr>
          <p:cNvPr id="49" name="直接连接符 48"/>
          <p:cNvCxnSpPr/>
          <p:nvPr/>
        </p:nvCxnSpPr>
        <p:spPr>
          <a:xfrm>
            <a:off x="5843270" y="1960245"/>
            <a:ext cx="0" cy="149987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0" name="圆角矩形 49"/>
          <p:cNvSpPr/>
          <p:nvPr/>
        </p:nvSpPr>
        <p:spPr>
          <a:xfrm>
            <a:off x="10737850" y="3709035"/>
            <a:ext cx="1431290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空气质量监测</a:t>
            </a:r>
            <a:endParaRPr lang="zh-CN" altLang="en-US" sz="1400"/>
          </a:p>
        </p:txBody>
      </p:sp>
      <p:sp>
        <p:nvSpPr>
          <p:cNvPr id="51" name="圆角矩形 50"/>
          <p:cNvSpPr/>
          <p:nvPr/>
        </p:nvSpPr>
        <p:spPr>
          <a:xfrm>
            <a:off x="10727690" y="4953000"/>
            <a:ext cx="1175385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语音控制盒</a:t>
            </a:r>
            <a:endParaRPr lang="zh-CN" altLang="en-US" sz="1400"/>
          </a:p>
        </p:txBody>
      </p:sp>
      <p:sp>
        <p:nvSpPr>
          <p:cNvPr id="58" name="圆角矩形 57"/>
          <p:cNvSpPr/>
          <p:nvPr/>
        </p:nvSpPr>
        <p:spPr>
          <a:xfrm>
            <a:off x="6990715" y="6387465"/>
            <a:ext cx="963930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出门按钮</a:t>
            </a:r>
            <a:endParaRPr lang="zh-CN" altLang="en-US" sz="1400"/>
          </a:p>
        </p:txBody>
      </p:sp>
      <p:cxnSp>
        <p:nvCxnSpPr>
          <p:cNvPr id="60" name="直接连接符 59"/>
          <p:cNvCxnSpPr>
            <a:stCxn id="56" idx="1"/>
          </p:cNvCxnSpPr>
          <p:nvPr/>
        </p:nvCxnSpPr>
        <p:spPr>
          <a:xfrm flipH="1" flipV="1">
            <a:off x="6759575" y="3747135"/>
            <a:ext cx="3395980" cy="33020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5" name="肘形连接符 64"/>
          <p:cNvCxnSpPr/>
          <p:nvPr/>
        </p:nvCxnSpPr>
        <p:spPr>
          <a:xfrm>
            <a:off x="6598920" y="3977640"/>
            <a:ext cx="3395980" cy="1146175"/>
          </a:xfrm>
          <a:prstGeom prst="bentConnector3">
            <a:avLst>
              <a:gd name="adj1" fmla="val 50019"/>
            </a:avLst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V="1">
            <a:off x="6590665" y="3787140"/>
            <a:ext cx="0" cy="197485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9" name="肘形连接符 68"/>
          <p:cNvCxnSpPr>
            <a:endCxn id="17" idx="0"/>
          </p:cNvCxnSpPr>
          <p:nvPr/>
        </p:nvCxnSpPr>
        <p:spPr>
          <a:xfrm>
            <a:off x="5870575" y="4241800"/>
            <a:ext cx="1584325" cy="1231265"/>
          </a:xfrm>
          <a:prstGeom prst="bentConnector2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V="1">
            <a:off x="6398260" y="3780155"/>
            <a:ext cx="0" cy="47371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1" name="圆角矩形 70"/>
          <p:cNvSpPr/>
          <p:nvPr/>
        </p:nvSpPr>
        <p:spPr>
          <a:xfrm>
            <a:off x="7881620" y="5648960"/>
            <a:ext cx="1517650" cy="30226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l">
              <a:buClrTx/>
              <a:buSzTx/>
              <a:buFontTx/>
            </a:pPr>
            <a:r>
              <a:rPr lang="zh-CN" altLang="en-US" sz="1400"/>
              <a:t>棋牌室内部出门</a:t>
            </a:r>
            <a:endParaRPr lang="zh-CN" altLang="en-US" sz="1400"/>
          </a:p>
        </p:txBody>
      </p:sp>
      <p:sp>
        <p:nvSpPr>
          <p:cNvPr id="72" name="圆角矩形 71"/>
          <p:cNvSpPr/>
          <p:nvPr/>
        </p:nvSpPr>
        <p:spPr>
          <a:xfrm>
            <a:off x="8467090" y="4706620"/>
            <a:ext cx="1031240" cy="36195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l">
              <a:buClrTx/>
              <a:buSzTx/>
              <a:buFontTx/>
            </a:pPr>
            <a:r>
              <a:rPr lang="zh-CN" altLang="en-US" sz="1400"/>
              <a:t>语音提醒</a:t>
            </a:r>
            <a:endParaRPr lang="zh-CN" altLang="en-US" sz="1400"/>
          </a:p>
        </p:txBody>
      </p:sp>
      <p:sp>
        <p:nvSpPr>
          <p:cNvPr id="73" name="圆角矩形 72"/>
          <p:cNvSpPr/>
          <p:nvPr/>
        </p:nvSpPr>
        <p:spPr>
          <a:xfrm>
            <a:off x="8641715" y="3257550"/>
            <a:ext cx="1541145" cy="29210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l">
              <a:buClrTx/>
              <a:buSzTx/>
              <a:buFontTx/>
            </a:pPr>
            <a:r>
              <a:rPr lang="zh-CN" altLang="en-US" sz="1400"/>
              <a:t>环境监测，可选</a:t>
            </a:r>
            <a:endParaRPr lang="zh-CN" altLang="en-US" sz="1400"/>
          </a:p>
        </p:txBody>
      </p:sp>
      <p:pic>
        <p:nvPicPr>
          <p:cNvPr id="74" name="图片 73" descr="图片包含 图标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pic>
        <p:nvPicPr>
          <p:cNvPr id="2" name="图片 1" descr="微信图片_2021111817534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830" y="3018155"/>
            <a:ext cx="2453640" cy="1840230"/>
          </a:xfrm>
          <a:prstGeom prst="rect">
            <a:avLst/>
          </a:prstGeom>
        </p:spPr>
      </p:pic>
      <p:pic>
        <p:nvPicPr>
          <p:cNvPr id="6" name="图片 5" descr="交流接触器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575" y="4501515"/>
            <a:ext cx="1132840" cy="1167765"/>
          </a:xfrm>
          <a:prstGeom prst="rect">
            <a:avLst/>
          </a:prstGeom>
        </p:spPr>
      </p:pic>
      <p:pic>
        <p:nvPicPr>
          <p:cNvPr id="7" name="图片 6" descr="广播喇叭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4580" y="4706620"/>
            <a:ext cx="757555" cy="757555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 flipH="1" flipV="1">
            <a:off x="4511675" y="5661660"/>
            <a:ext cx="734060" cy="762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9" name="图片 8" descr="磁力锁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9820" y="5347970"/>
            <a:ext cx="1079500" cy="809625"/>
          </a:xfrm>
          <a:prstGeom prst="rect">
            <a:avLst/>
          </a:prstGeom>
        </p:spPr>
      </p:pic>
      <p:sp>
        <p:nvSpPr>
          <p:cNvPr id="13" name="圆角矩形 12"/>
          <p:cNvSpPr/>
          <p:nvPr/>
        </p:nvSpPr>
        <p:spPr>
          <a:xfrm>
            <a:off x="4623435" y="6033135"/>
            <a:ext cx="1460500" cy="371475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l">
              <a:buClrTx/>
              <a:buSzTx/>
              <a:buFontTx/>
            </a:pPr>
            <a:r>
              <a:rPr lang="zh-CN" altLang="en-US" sz="1400"/>
              <a:t>控制门开关</a:t>
            </a:r>
            <a:endParaRPr lang="zh-CN" altLang="en-US" sz="1400"/>
          </a:p>
        </p:txBody>
      </p:sp>
      <p:pic>
        <p:nvPicPr>
          <p:cNvPr id="17" name="图片 16" descr="出门按钮"/>
          <p:cNvPicPr>
            <a:picLocks noChangeAspect="1"/>
          </p:cNvPicPr>
          <p:nvPr/>
        </p:nvPicPr>
        <p:blipFill>
          <a:blip r:embed="rId7"/>
          <a:srcRect l="23537" t="23676" r="23306" b="22694"/>
          <a:stretch>
            <a:fillRect/>
          </a:stretch>
        </p:blipFill>
        <p:spPr>
          <a:xfrm>
            <a:off x="7097395" y="5473065"/>
            <a:ext cx="715010" cy="721360"/>
          </a:xfrm>
          <a:prstGeom prst="rect">
            <a:avLst/>
          </a:prstGeom>
        </p:spPr>
      </p:pic>
      <p:pic>
        <p:nvPicPr>
          <p:cNvPr id="22" name="图片 21" descr="WES10正图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21850" y="3460115"/>
            <a:ext cx="1082675" cy="829310"/>
          </a:xfrm>
          <a:prstGeom prst="rect">
            <a:avLst/>
          </a:prstGeom>
        </p:spPr>
      </p:pic>
      <p:sp>
        <p:nvSpPr>
          <p:cNvPr id="23" name="圆角矩形 22"/>
          <p:cNvSpPr/>
          <p:nvPr/>
        </p:nvSpPr>
        <p:spPr>
          <a:xfrm>
            <a:off x="799465" y="1960245"/>
            <a:ext cx="1923415" cy="68961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/>
              <a:t>方案优点：</a:t>
            </a:r>
            <a:endParaRPr lang="zh-CN" altLang="en-US" sz="1400"/>
          </a:p>
          <a:p>
            <a:pPr algn="l"/>
            <a:r>
              <a:rPr lang="zh-CN" altLang="en-US" sz="1400"/>
              <a:t>结构简单，维护方便，部署灵活，推荐方案</a:t>
            </a:r>
            <a:endParaRPr lang="zh-CN" altLang="en-US" sz="1400"/>
          </a:p>
        </p:txBody>
      </p:sp>
    </p:spTree>
  </p:cSld>
  <p:clrMapOvr>
    <a:masterClrMapping/>
  </p:clrMapOvr>
  <p:transition spd="slow" advTm="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740" y="400050"/>
            <a:ext cx="4505960" cy="685800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集中式控制方案</a:t>
            </a:r>
            <a:endParaRPr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  <a:solidFill>
            <a:srgbClr val="009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 dirty="0">
              <a:solidFill>
                <a:srgbClr val="0096DB"/>
              </a:solidFill>
            </a:endParaRPr>
          </a:p>
        </p:txBody>
      </p:sp>
      <p:pic>
        <p:nvPicPr>
          <p:cNvPr id="21" name="图片 20" descr="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5560" y="930910"/>
            <a:ext cx="1875155" cy="1029335"/>
          </a:xfrm>
          <a:prstGeom prst="rect">
            <a:avLst/>
          </a:prstGeom>
        </p:spPr>
      </p:pic>
      <p:cxnSp>
        <p:nvCxnSpPr>
          <p:cNvPr id="35" name="直接连接符 34"/>
          <p:cNvCxnSpPr/>
          <p:nvPr/>
        </p:nvCxnSpPr>
        <p:spPr>
          <a:xfrm flipH="1" flipV="1">
            <a:off x="9803130" y="6122035"/>
            <a:ext cx="3810" cy="152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4" name="圆角矩形 43"/>
          <p:cNvSpPr/>
          <p:nvPr/>
        </p:nvSpPr>
        <p:spPr>
          <a:xfrm>
            <a:off x="5473700" y="503555"/>
            <a:ext cx="1125220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ctr">
              <a:buClrTx/>
              <a:buSzTx/>
              <a:buFontTx/>
            </a:pPr>
            <a:r>
              <a:rPr lang="zh-CN" altLang="en-US" sz="1400"/>
              <a:t>云平台</a:t>
            </a:r>
            <a:endParaRPr lang="zh-CN" altLang="en-US" sz="1400"/>
          </a:p>
        </p:txBody>
      </p:sp>
      <p:sp>
        <p:nvSpPr>
          <p:cNvPr id="45" name="圆角矩形 44"/>
          <p:cNvSpPr/>
          <p:nvPr/>
        </p:nvSpPr>
        <p:spPr>
          <a:xfrm>
            <a:off x="4219575" y="2650490"/>
            <a:ext cx="1433830" cy="5791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bg1"/>
                </a:solidFill>
                <a:sym typeface="+mn-ea"/>
              </a:rPr>
              <a:t>边缘网关，以太网/4G传输</a:t>
            </a:r>
            <a:endParaRPr lang="zh-CN" altLang="en-US" sz="1400"/>
          </a:p>
        </p:txBody>
      </p:sp>
      <p:sp>
        <p:nvSpPr>
          <p:cNvPr id="46" name="圆角矩形 45"/>
          <p:cNvSpPr/>
          <p:nvPr/>
        </p:nvSpPr>
        <p:spPr>
          <a:xfrm>
            <a:off x="7176135" y="741045"/>
            <a:ext cx="2128520" cy="77470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bg1"/>
                </a:solidFill>
                <a:sym typeface="+mn-ea"/>
              </a:rPr>
              <a:t>软件平台及时掌握棋牌室占用，灯控等情况</a:t>
            </a:r>
            <a:endParaRPr lang="zh-CN" altLang="en-US" sz="1400"/>
          </a:p>
        </p:txBody>
      </p:sp>
      <p:cxnSp>
        <p:nvCxnSpPr>
          <p:cNvPr id="49" name="直接连接符 48"/>
          <p:cNvCxnSpPr/>
          <p:nvPr/>
        </p:nvCxnSpPr>
        <p:spPr>
          <a:xfrm>
            <a:off x="5843270" y="1960245"/>
            <a:ext cx="0" cy="149987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74" name="图片 73" descr="图片包含 图标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pic>
        <p:nvPicPr>
          <p:cNvPr id="2" name="图片 1" descr="微信图片_2021111817534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495" y="3137535"/>
            <a:ext cx="2453640" cy="1840230"/>
          </a:xfrm>
          <a:prstGeom prst="rect">
            <a:avLst/>
          </a:prstGeom>
        </p:spPr>
      </p:pic>
      <p:sp>
        <p:nvSpPr>
          <p:cNvPr id="23" name="圆角矩形 22"/>
          <p:cNvSpPr/>
          <p:nvPr/>
        </p:nvSpPr>
        <p:spPr>
          <a:xfrm>
            <a:off x="799465" y="1836420"/>
            <a:ext cx="1923415" cy="116395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/>
              <a:t>方案优点：</a:t>
            </a:r>
            <a:endParaRPr lang="zh-CN" altLang="en-US" sz="1400"/>
          </a:p>
          <a:p>
            <a:pPr algn="l"/>
            <a:r>
              <a:rPr lang="zh-CN" altLang="en-US" sz="1400"/>
              <a:t>棋牌室多时，硬件成本低一些</a:t>
            </a:r>
            <a:endParaRPr lang="zh-CN" altLang="en-US" sz="1400"/>
          </a:p>
          <a:p>
            <a:pPr algn="l"/>
            <a:r>
              <a:rPr lang="zh-CN" altLang="en-US" sz="1400"/>
              <a:t>棋牌室之间容易形成实现一些联动关系</a:t>
            </a:r>
            <a:endParaRPr lang="zh-CN" altLang="en-US" sz="1400"/>
          </a:p>
        </p:txBody>
      </p:sp>
      <p:cxnSp>
        <p:nvCxnSpPr>
          <p:cNvPr id="3" name="直接连接符 2"/>
          <p:cNvCxnSpPr/>
          <p:nvPr/>
        </p:nvCxnSpPr>
        <p:spPr>
          <a:xfrm>
            <a:off x="2109470" y="4794250"/>
            <a:ext cx="7467600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5956935" y="4624070"/>
            <a:ext cx="0" cy="57023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5" name="图片 14" descr="产品图O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0020" y="5146040"/>
            <a:ext cx="1567180" cy="1077595"/>
          </a:xfrm>
          <a:prstGeom prst="rect">
            <a:avLst/>
          </a:prstGeom>
        </p:spPr>
      </p:pic>
      <p:pic>
        <p:nvPicPr>
          <p:cNvPr id="16" name="图片 15" descr="产品图O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2720" y="5146040"/>
            <a:ext cx="1567180" cy="1077595"/>
          </a:xfrm>
          <a:prstGeom prst="rect">
            <a:avLst/>
          </a:prstGeom>
        </p:spPr>
      </p:pic>
      <p:pic>
        <p:nvPicPr>
          <p:cNvPr id="18" name="图片 17" descr="产品图O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2020" y="5146040"/>
            <a:ext cx="1567180" cy="1077595"/>
          </a:xfrm>
          <a:prstGeom prst="rect">
            <a:avLst/>
          </a:prstGeom>
        </p:spPr>
      </p:pic>
      <p:cxnSp>
        <p:nvCxnSpPr>
          <p:cNvPr id="19" name="直接连接符 18"/>
          <p:cNvCxnSpPr/>
          <p:nvPr/>
        </p:nvCxnSpPr>
        <p:spPr>
          <a:xfrm flipV="1">
            <a:off x="2109470" y="4794250"/>
            <a:ext cx="0" cy="40005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9577070" y="4794250"/>
            <a:ext cx="0" cy="40005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5" name="圆角矩形 24"/>
          <p:cNvSpPr/>
          <p:nvPr/>
        </p:nvSpPr>
        <p:spPr>
          <a:xfrm>
            <a:off x="7623175" y="4338955"/>
            <a:ext cx="1433830" cy="398145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400">
                <a:solidFill>
                  <a:schemeClr val="bg1"/>
                </a:solidFill>
                <a:sym typeface="+mn-ea"/>
              </a:rPr>
              <a:t>485</a:t>
            </a:r>
            <a:r>
              <a:rPr lang="zh-CN" altLang="en-US" sz="1400">
                <a:solidFill>
                  <a:schemeClr val="bg1"/>
                </a:solidFill>
                <a:sym typeface="+mn-ea"/>
              </a:rPr>
              <a:t>总线</a:t>
            </a:r>
            <a:endParaRPr lang="zh-CN" altLang="en-US" sz="1400">
              <a:solidFill>
                <a:schemeClr val="bg1"/>
              </a:solidFill>
              <a:sym typeface="+mn-ea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563370" y="6294755"/>
            <a:ext cx="1433830" cy="398145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1400">
                <a:solidFill>
                  <a:schemeClr val="bg1"/>
                </a:solidFill>
                <a:sym typeface="+mn-ea"/>
              </a:rPr>
              <a:t>棋牌室</a:t>
            </a:r>
            <a:r>
              <a:rPr lang="en-US" altLang="zh-CN" sz="1400">
                <a:solidFill>
                  <a:schemeClr val="bg1"/>
                </a:solidFill>
                <a:sym typeface="+mn-ea"/>
              </a:rPr>
              <a:t>1</a:t>
            </a:r>
            <a:endParaRPr lang="en-US" altLang="zh-CN" sz="1400">
              <a:solidFill>
                <a:schemeClr val="bg1"/>
              </a:solidFill>
              <a:sym typeface="+mn-ea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5319395" y="6358890"/>
            <a:ext cx="1433830" cy="398145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1400">
                <a:solidFill>
                  <a:schemeClr val="bg1"/>
                </a:solidFill>
                <a:sym typeface="+mn-ea"/>
              </a:rPr>
              <a:t>棋牌室</a:t>
            </a:r>
            <a:r>
              <a:rPr lang="en-US" altLang="zh-CN" sz="1400">
                <a:solidFill>
                  <a:schemeClr val="bg1"/>
                </a:solidFill>
                <a:sym typeface="+mn-ea"/>
              </a:rPr>
              <a:t>2</a:t>
            </a:r>
            <a:endParaRPr lang="en-US" altLang="zh-CN" sz="1400">
              <a:solidFill>
                <a:schemeClr val="bg1"/>
              </a:solidFill>
              <a:sym typeface="+mn-ea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8608695" y="6358890"/>
            <a:ext cx="1433830" cy="398145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1400">
                <a:solidFill>
                  <a:schemeClr val="bg1"/>
                </a:solidFill>
                <a:sym typeface="+mn-ea"/>
              </a:rPr>
              <a:t>棋牌室</a:t>
            </a:r>
            <a:r>
              <a:rPr lang="en-US" altLang="zh-CN" sz="1400">
                <a:solidFill>
                  <a:schemeClr val="bg1"/>
                </a:solidFill>
                <a:sym typeface="+mn-ea"/>
              </a:rPr>
              <a:t>N</a:t>
            </a:r>
            <a:endParaRPr lang="en-US" altLang="zh-CN" sz="1400">
              <a:solidFill>
                <a:schemeClr val="bg1"/>
              </a:solidFill>
              <a:sym typeface="+mn-ea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10311130" y="5194300"/>
            <a:ext cx="1297305" cy="6553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bg1"/>
                </a:solidFill>
                <a:sym typeface="+mn-ea"/>
              </a:rPr>
              <a:t>每个棋牌室控制内容与方案一一致</a:t>
            </a:r>
            <a:endParaRPr lang="zh-CN" altLang="en-US" sz="1400"/>
          </a:p>
        </p:txBody>
      </p:sp>
    </p:spTree>
  </p:cSld>
  <p:clrMapOvr>
    <a:masterClrMapping/>
  </p:clrMapOvr>
  <p:transition spd="slow" advTm="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3866655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联动控制逻辑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3311" y="1214577"/>
            <a:ext cx="1072312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联动功能是物联网边缘计算能力的重要体现，是体现系统智能化程度以及增强运维能力的重要手段，实现智能化控制是本系统的重要一环，本系统支持如下图所示功能。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 descr="图标&#10;&#10;描述已自动生成"/>
          <p:cNvPicPr>
            <a:picLocks noChangeAspect="1"/>
          </p:cNvPicPr>
          <p:nvPr/>
        </p:nvPicPr>
        <p:blipFill rotWithShape="1">
          <a:blip r:embed="rId2"/>
          <a:srcRect l="27103" r="27085"/>
          <a:stretch>
            <a:fillRect/>
          </a:stretch>
        </p:blipFill>
        <p:spPr>
          <a:xfrm>
            <a:off x="3863742" y="828899"/>
            <a:ext cx="4457412" cy="7822635"/>
          </a:xfrm>
          <a:prstGeom prst="rect">
            <a:avLst/>
          </a:prstGeom>
        </p:spPr>
      </p:pic>
      <p:pic>
        <p:nvPicPr>
          <p:cNvPr id="13" name="图片 12" descr="图标&#10;&#10;描述已自动生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258" y="3954535"/>
            <a:ext cx="700124" cy="700124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540074" y="4775323"/>
            <a:ext cx="1100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联动控制</a:t>
            </a:r>
            <a:endParaRPr kumimoji="1" lang="zh-CN" alt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15860" y="2647552"/>
            <a:ext cx="866273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远程控制</a:t>
            </a:r>
            <a:endParaRPr kumimoji="1" lang="zh-CN" altLang="en-US" sz="12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40304" y="2647552"/>
            <a:ext cx="866273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定时联动</a:t>
            </a:r>
            <a:endParaRPr kumimoji="1" lang="zh-CN" altLang="en-US" sz="12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68520" y="5890895"/>
            <a:ext cx="12236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kumimoji="1" lang="zh-C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信息推送</a:t>
            </a:r>
            <a:endParaRPr kumimoji="1" lang="zh-CN" altLang="en-US" sz="12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30645" y="5890895"/>
            <a:ext cx="11468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电话短信通知</a:t>
            </a:r>
            <a:endParaRPr kumimoji="1" lang="zh-CN" altLang="en-US" sz="12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48063" y="2364613"/>
            <a:ext cx="2938684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启动停止设备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87654" y="2799554"/>
            <a:ext cx="2776087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异常或权限需要禁用设备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87654" y="3279157"/>
            <a:ext cx="277608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用电量，环境等区间设置</a:t>
            </a:r>
            <a:endParaRPr kumimoji="1" lang="zh-CN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321155" y="2364613"/>
            <a:ext cx="1747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定时启动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360525" y="3260496"/>
            <a:ext cx="174729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多时间段管理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370632" y="2812683"/>
            <a:ext cx="1949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运行一段时间停止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66822" y="5175686"/>
            <a:ext cx="20356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设备失联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366760" y="5631180"/>
            <a:ext cx="37191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用电，门等逻辑错误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366760" y="6086475"/>
            <a:ext cx="29737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环境温度异常等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运行异常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646409" y="5176204"/>
            <a:ext cx="21207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设备连接状态变化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646408" y="5606042"/>
            <a:ext cx="2120726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启动停止动作变化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663296" y="6086703"/>
            <a:ext cx="210383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设备运行异常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339595" y="2601119"/>
            <a:ext cx="9144000" cy="165576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zh-CN" altLang="en-US" sz="7200" dirty="0">
                <a:solidFill>
                  <a:schemeClr val="accent1"/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感谢观看</a:t>
            </a:r>
            <a:endParaRPr lang="en-US" altLang="zh-CN" sz="7200" dirty="0">
              <a:solidFill>
                <a:schemeClr val="accent1"/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en-US" altLang="zh-CN" sz="3600" kern="1400" spc="750" dirty="0">
                <a:solidFill>
                  <a:schemeClr val="accent1"/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THANKS</a:t>
            </a:r>
            <a:endParaRPr lang="zh-CN" altLang="en-US" sz="3600" kern="1400" spc="750" dirty="0">
              <a:solidFill>
                <a:schemeClr val="accent1"/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tags/tag1.xml><?xml version="1.0" encoding="utf-8"?>
<p:tagLst xmlns:p="http://schemas.openxmlformats.org/presentationml/2006/main">
  <p:tag name="KSO_WM_UNIT_PLACING_PICTURE_USER_VIEWPORT" val="{&quot;height&quot;:10800,&quot;width&quot;:19195.2}"/>
</p:tagLst>
</file>

<file path=ppt/tags/tag2.xml><?xml version="1.0" encoding="utf-8"?>
<p:tagLst xmlns:p="http://schemas.openxmlformats.org/presentationml/2006/main">
  <p:tag name="COMMONDATA" val="eyJoZGlkIjoiMDllZWFmODEyMmQ5MDIxOTNkMTZlNWNmNjVmNjQ1Nz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809</Words>
  <Application>WPS 演示</Application>
  <PresentationFormat>宽屏</PresentationFormat>
  <Paragraphs>118</Paragraphs>
  <Slides>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1" baseType="lpstr">
      <vt:lpstr>Arial</vt:lpstr>
      <vt:lpstr>宋体</vt:lpstr>
      <vt:lpstr>Wingdings</vt:lpstr>
      <vt:lpstr>HuXiaoBo-NanShen</vt:lpstr>
      <vt:lpstr>华文新魏</vt:lpstr>
      <vt:lpstr>黑体</vt:lpstr>
      <vt:lpstr>等线</vt:lpstr>
      <vt:lpstr>微软雅黑</vt:lpstr>
      <vt:lpstr>Arial Unicode MS</vt:lpstr>
      <vt:lpstr>等线 Light</vt:lpstr>
      <vt:lpstr>Calibri</vt:lpstr>
      <vt:lpstr>Office 主题​​</vt:lpstr>
      <vt:lpstr>共享棋牌室物联网硬件解决方案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智慧厕所解决方案</dc:title>
  <dc:creator>2229455978@qq.com</dc:creator>
  <cp:lastModifiedBy>蔡成想</cp:lastModifiedBy>
  <cp:revision>107</cp:revision>
  <dcterms:created xsi:type="dcterms:W3CDTF">2021-07-29T06:35:00Z</dcterms:created>
  <dcterms:modified xsi:type="dcterms:W3CDTF">2024-06-11T05:13:22Z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F5BD671B64584C76BBA3FE90A7F768AC</vt:lpwstr>
  </property>
  <property fmtid="{D5CDD505-2E9C-101B-9397-08002B2CF9AE}" pid="3" name="KSOProductBuildVer">
    <vt:lpwstr>2052-12.1.0.16929</vt:lpwstr>
  </property>
</Properties>
</file>