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
  </p:notesMasterIdLst>
  <p:handoutMasterIdLst>
    <p:handoutMasterId r:id="rId41"/>
  </p:handoutMasterIdLst>
  <p:sldIdLst>
    <p:sldId id="3204" r:id="rId3"/>
    <p:sldId id="3172" r:id="rId5"/>
    <p:sldId id="3205" r:id="rId6"/>
    <p:sldId id="3196" r:id="rId7"/>
    <p:sldId id="3206" r:id="rId8"/>
    <p:sldId id="3188" r:id="rId9"/>
    <p:sldId id="3175" r:id="rId10"/>
    <p:sldId id="3197" r:id="rId11"/>
    <p:sldId id="3207" r:id="rId12"/>
    <p:sldId id="3208" r:id="rId13"/>
    <p:sldId id="3209" r:id="rId14"/>
    <p:sldId id="3210" r:id="rId15"/>
    <p:sldId id="3212" r:id="rId16"/>
    <p:sldId id="3211" r:id="rId17"/>
    <p:sldId id="3213" r:id="rId18"/>
    <p:sldId id="3214" r:id="rId19"/>
    <p:sldId id="3216" r:id="rId20"/>
    <p:sldId id="3215" r:id="rId21"/>
    <p:sldId id="3217" r:id="rId22"/>
    <p:sldId id="3218" r:id="rId23"/>
    <p:sldId id="3219" r:id="rId24"/>
    <p:sldId id="3220" r:id="rId25"/>
    <p:sldId id="3221" r:id="rId26"/>
    <p:sldId id="3222" r:id="rId27"/>
    <p:sldId id="3223" r:id="rId28"/>
    <p:sldId id="3224" r:id="rId29"/>
    <p:sldId id="3225" r:id="rId30"/>
    <p:sldId id="3226" r:id="rId31"/>
    <p:sldId id="3227" r:id="rId32"/>
    <p:sldId id="3192" r:id="rId33"/>
    <p:sldId id="3228" r:id="rId34"/>
    <p:sldId id="3230" r:id="rId35"/>
    <p:sldId id="3229" r:id="rId36"/>
    <p:sldId id="3231" r:id="rId37"/>
    <p:sldId id="3232" r:id="rId38"/>
    <p:sldId id="3233" r:id="rId39"/>
    <p:sldId id="3201" r:id="rId40"/>
  </p:sldIdLst>
  <p:sldSz cx="9001125" cy="5039995"/>
  <p:notesSz cx="6858000" cy="9144000"/>
  <p:embeddedFontLst>
    <p:embeddedFont>
      <p:font typeface="Calibri" panose="020F0502020204030204" pitchFamily="34" charset="0"/>
      <p:regular r:id="rId45"/>
      <p:bold r:id="rId46"/>
      <p:italic r:id="rId47"/>
      <p:boldItalic r:id="rId48"/>
    </p:embeddedFont>
    <p:embeddedFont>
      <p:font typeface="Calibri Light" panose="020F0302020204030204" pitchFamily="34" charset="0"/>
      <p:regular r:id="rId49"/>
      <p:italic r:id="rId50"/>
    </p:embeddedFont>
    <p:embeddedFont>
      <p:font typeface="黑体" panose="02010609060101010101" pitchFamily="2" charset="-122"/>
      <p:regular r:id="rId51"/>
    </p:embeddedFont>
    <p:embeddedFont>
      <p:font typeface="微软雅黑" panose="020B0503020204020204" pitchFamily="34" charset="-122"/>
      <p:regular r:id="rId52"/>
    </p:embeddedFont>
    <p:embeddedFont>
      <p:font typeface="Tahoma" panose="020B0604030504040204" pitchFamily="34" charset="0"/>
      <p:regular r:id="rId53"/>
      <p:bold r:id="rId54"/>
    </p:embeddedFont>
    <p:embeddedFont>
      <p:font typeface="Calibri" panose="020F0502020204030204"/>
      <p:regular r:id="rId55"/>
      <p:bold r:id="rId56"/>
      <p:italic r:id="rId57"/>
      <p:boldItalic r:id="rId58"/>
    </p:embeddedFont>
    <p:embeddedFont>
      <p:font typeface="微软雅黑 Light" panose="020B0502040204020203" charset="-122"/>
      <p:regular r:id="rId59"/>
    </p:embeddedFont>
  </p:embeddedFontLst>
  <p:custDataLst>
    <p:tags r:id="rId6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47040" indent="-127635"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896620" indent="-257175"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45565" indent="-38735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795145" indent="-51689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597660"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17065"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36470"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555875"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49" userDrawn="1">
          <p15:clr>
            <a:srgbClr val="A4A3A4"/>
          </p15:clr>
        </p15:guide>
        <p15:guide id="2" orient="horz" pos="2915" userDrawn="1">
          <p15:clr>
            <a:srgbClr val="A4A3A4"/>
          </p15:clr>
        </p15:guide>
        <p15:guide id="3" pos="2835" userDrawn="1">
          <p15:clr>
            <a:srgbClr val="A4A3A4"/>
          </p15:clr>
        </p15:guide>
        <p15:guide id="4" pos="390" userDrawn="1">
          <p15:clr>
            <a:srgbClr val="A4A3A4"/>
          </p15:clr>
        </p15:guide>
        <p15:guide id="5" pos="5248" userDrawn="1">
          <p15:clr>
            <a:srgbClr val="A4A3A4"/>
          </p15:clr>
        </p15:guide>
        <p15:guide id="6" pos="48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AFF0"/>
    <a:srgbClr val="0070C0"/>
    <a:srgbClr val="00A4E3"/>
    <a:srgbClr val="0C294D"/>
    <a:srgbClr val="051B34"/>
    <a:srgbClr val="000F20"/>
    <a:srgbClr val="000F21"/>
    <a:srgbClr val="07A9E6"/>
    <a:srgbClr val="00AEEF"/>
    <a:srgbClr val="015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28" autoAdjust="0"/>
    <p:restoredTop sz="95374" autoAdjust="0"/>
  </p:normalViewPr>
  <p:slideViewPr>
    <p:cSldViewPr>
      <p:cViewPr varScale="1">
        <p:scale>
          <a:sx n="188" d="100"/>
          <a:sy n="188" d="100"/>
        </p:scale>
        <p:origin x="1760" y="176"/>
      </p:cViewPr>
      <p:guideLst>
        <p:guide orient="horz" pos="249"/>
        <p:guide orient="horz" pos="2915"/>
        <p:guide pos="2835"/>
        <p:guide pos="390"/>
        <p:guide pos="5248"/>
        <p:guide pos="4836"/>
      </p:guideLst>
    </p:cSldViewPr>
  </p:slideViewPr>
  <p:outlineViewPr>
    <p:cViewPr>
      <p:scale>
        <a:sx n="100" d="100"/>
        <a:sy n="100" d="100"/>
      </p:scale>
      <p:origin x="0" y="-9972"/>
    </p:cViewPr>
  </p:outlineViewPr>
  <p:notesTextViewPr>
    <p:cViewPr>
      <p:scale>
        <a:sx n="1" d="1"/>
        <a:sy n="1" d="1"/>
      </p:scale>
      <p:origin x="0" y="0"/>
    </p:cViewPr>
  </p:notesTextViewPr>
  <p:sorterViewPr showFormatting="0">
    <p:cViewPr>
      <p:scale>
        <a:sx n="121" d="100"/>
        <a:sy n="121" d="100"/>
      </p:scale>
      <p:origin x="0" y="0"/>
    </p:cViewPr>
  </p:sorterViewPr>
  <p:gridSpacing cx="72006" cy="72006"/>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0" Type="http://schemas.openxmlformats.org/officeDocument/2006/relationships/tags" Target="tags/tag69.xml"/><Relationship Id="rId6" Type="http://schemas.openxmlformats.org/officeDocument/2006/relationships/slide" Target="slides/slide3.xml"/><Relationship Id="rId59" Type="http://schemas.openxmlformats.org/officeDocument/2006/relationships/font" Target="fonts/font15.fntdata"/><Relationship Id="rId58" Type="http://schemas.openxmlformats.org/officeDocument/2006/relationships/font" Target="fonts/font14.fntdata"/><Relationship Id="rId57" Type="http://schemas.openxmlformats.org/officeDocument/2006/relationships/font" Target="fonts/font13.fntdata"/><Relationship Id="rId56" Type="http://schemas.openxmlformats.org/officeDocument/2006/relationships/font" Target="fonts/font12.fntdata"/><Relationship Id="rId55" Type="http://schemas.openxmlformats.org/officeDocument/2006/relationships/font" Target="fonts/font11.fntdata"/><Relationship Id="rId54" Type="http://schemas.openxmlformats.org/officeDocument/2006/relationships/font" Target="fonts/font10.fntdata"/><Relationship Id="rId53" Type="http://schemas.openxmlformats.org/officeDocument/2006/relationships/font" Target="fonts/font9.fntdata"/><Relationship Id="rId52" Type="http://schemas.openxmlformats.org/officeDocument/2006/relationships/font" Target="fonts/font8.fntdata"/><Relationship Id="rId51" Type="http://schemas.openxmlformats.org/officeDocument/2006/relationships/font" Target="fonts/font7.fntdata"/><Relationship Id="rId50" Type="http://schemas.openxmlformats.org/officeDocument/2006/relationships/font" Target="fonts/font6.fntdata"/><Relationship Id="rId5" Type="http://schemas.openxmlformats.org/officeDocument/2006/relationships/slide" Target="slides/slide2.xml"/><Relationship Id="rId49" Type="http://schemas.openxmlformats.org/officeDocument/2006/relationships/font" Target="fonts/font5.fntdata"/><Relationship Id="rId48" Type="http://schemas.openxmlformats.org/officeDocument/2006/relationships/font" Target="fonts/font4.fntdata"/><Relationship Id="rId47" Type="http://schemas.openxmlformats.org/officeDocument/2006/relationships/font" Target="fonts/font3.fntdata"/><Relationship Id="rId46" Type="http://schemas.openxmlformats.org/officeDocument/2006/relationships/font" Target="fonts/font2.fntdata"/><Relationship Id="rId45" Type="http://schemas.openxmlformats.org/officeDocument/2006/relationships/font" Target="fonts/font1.fntdata"/><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noProof="1" smtClean="0"/>
            </a:lvl1pPr>
          </a:lstStyle>
          <a:p>
            <a:pPr>
              <a:defRPr/>
            </a:pPr>
            <a:fld id="{843730D4-DAA0-4961-8D66-8018B71D47DD}"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noProof="1"/>
            </a:lvl1pPr>
          </a:lstStyle>
          <a:p>
            <a:fld id="{53CB15B2-6539-414E-885F-134AB7BAEF7A}" type="slidenum">
              <a:rPr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noProof="1"/>
            </a:lvl1pPr>
          </a:lstStyle>
          <a:p>
            <a:pPr>
              <a:defRPr/>
            </a:pPr>
            <a:fld id="{F20F0E08-FCD4-40FB-9946-C51233C97953}" type="datetimeFigureOut">
              <a:rPr lang="zh-CN" altLang="en-US"/>
            </a:fld>
            <a:endParaRPr lang="zh-CN" altLang="en-US"/>
          </a:p>
        </p:txBody>
      </p:sp>
      <p:sp>
        <p:nvSpPr>
          <p:cNvPr id="2052" name="幻灯片图像占位符 3"/>
          <p:cNvSpPr>
            <a:spLocks noGrp="1" noRot="1" noChangeAspect="1" noChangeArrowheads="1"/>
          </p:cNvSpPr>
          <p:nvPr>
            <p:ph type="sldImg" idx="4294967295"/>
          </p:nvPr>
        </p:nvSpPr>
        <p:spPr bwMode="auto">
          <a:xfrm>
            <a:off x="368300" y="685800"/>
            <a:ext cx="6121400" cy="3429000"/>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9"/>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noProof="1"/>
            </a:lvl1pPr>
          </a:lstStyle>
          <a:p>
            <a:fld id="{70CA4341-F6FF-475E-A543-0194832CB00B}" type="slidenum">
              <a:rPr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18135" algn="l" rtl="0" eaLnBrk="0" fontAlgn="base" hangingPunct="0">
      <a:spcBef>
        <a:spcPct val="30000"/>
      </a:spcBef>
      <a:spcAft>
        <a:spcPct val="0"/>
      </a:spcAft>
      <a:defRPr sz="900" kern="1200">
        <a:solidFill>
          <a:schemeClr val="tx1"/>
        </a:solidFill>
        <a:latin typeface="+mn-lt"/>
        <a:ea typeface="+mn-ea"/>
        <a:cs typeface="+mn-cs"/>
      </a:defRPr>
    </a:lvl2pPr>
    <a:lvl3pPr marL="638175" algn="l" rtl="0" eaLnBrk="0" fontAlgn="base" hangingPunct="0">
      <a:spcBef>
        <a:spcPct val="30000"/>
      </a:spcBef>
      <a:spcAft>
        <a:spcPct val="0"/>
      </a:spcAft>
      <a:defRPr sz="900" kern="1200">
        <a:solidFill>
          <a:schemeClr val="tx1"/>
        </a:solidFill>
        <a:latin typeface="+mn-lt"/>
        <a:ea typeface="+mn-ea"/>
        <a:cs typeface="+mn-cs"/>
      </a:defRPr>
    </a:lvl3pPr>
    <a:lvl4pPr marL="957580" algn="l" rtl="0" eaLnBrk="0" fontAlgn="base" hangingPunct="0">
      <a:spcBef>
        <a:spcPct val="30000"/>
      </a:spcBef>
      <a:spcAft>
        <a:spcPct val="0"/>
      </a:spcAft>
      <a:defRPr sz="900" kern="1200">
        <a:solidFill>
          <a:schemeClr val="tx1"/>
        </a:solidFill>
        <a:latin typeface="+mn-lt"/>
        <a:ea typeface="+mn-ea"/>
        <a:cs typeface="+mn-cs"/>
      </a:defRPr>
    </a:lvl4pPr>
    <a:lvl5pPr marL="1276985" algn="l" rtl="0" eaLnBrk="0" fontAlgn="base" hangingPunct="0">
      <a:spcBef>
        <a:spcPct val="30000"/>
      </a:spcBef>
      <a:spcAft>
        <a:spcPct val="0"/>
      </a:spcAft>
      <a:defRPr sz="900" kern="1200">
        <a:solidFill>
          <a:schemeClr val="tx1"/>
        </a:solidFill>
        <a:latin typeface="+mn-lt"/>
        <a:ea typeface="+mn-ea"/>
        <a:cs typeface="+mn-cs"/>
      </a:defRPr>
    </a:lvl5pPr>
    <a:lvl6pPr marL="1597025" algn="l" defTabSz="638810" rtl="0" eaLnBrk="1" latinLnBrk="0" hangingPunct="1">
      <a:defRPr sz="900" kern="1200">
        <a:solidFill>
          <a:schemeClr val="tx1"/>
        </a:solidFill>
        <a:latin typeface="+mn-lt"/>
        <a:ea typeface="+mn-ea"/>
        <a:cs typeface="+mn-cs"/>
      </a:defRPr>
    </a:lvl6pPr>
    <a:lvl7pPr marL="1916430" algn="l" defTabSz="638810" rtl="0" eaLnBrk="1" latinLnBrk="0" hangingPunct="1">
      <a:defRPr sz="900" kern="1200">
        <a:solidFill>
          <a:schemeClr val="tx1"/>
        </a:solidFill>
        <a:latin typeface="+mn-lt"/>
        <a:ea typeface="+mn-ea"/>
        <a:cs typeface="+mn-cs"/>
      </a:defRPr>
    </a:lvl7pPr>
    <a:lvl8pPr marL="2235835" algn="l" defTabSz="638810" rtl="0" eaLnBrk="1" latinLnBrk="0" hangingPunct="1">
      <a:defRPr sz="900" kern="1200">
        <a:solidFill>
          <a:schemeClr val="tx1"/>
        </a:solidFill>
        <a:latin typeface="+mn-lt"/>
        <a:ea typeface="+mn-ea"/>
        <a:cs typeface="+mn-cs"/>
      </a:defRPr>
    </a:lvl8pPr>
    <a:lvl9pPr marL="2555240" algn="l" defTabSz="63881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5363" name="备注占位符 2"/>
          <p:cNvSpPr>
            <a:spLocks noGrp="1" noChangeArrowheads="1"/>
          </p:cNvSpPr>
          <p:nvPr>
            <p:ph type="body" idx="4294967295"/>
          </p:nvPr>
        </p:nvSpPr>
        <p:spPr/>
        <p:txBody>
          <a:bodyPr/>
          <a:lstStyle/>
          <a:p>
            <a:endParaRPr lang="zh-CN" altLang="en-US"/>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FA487FC-BDBF-4955-A2AE-666F60F4684B}" type="slidenum">
              <a:rPr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3315" name="备注占位符 2"/>
          <p:cNvSpPr>
            <a:spLocks noGrp="1" noChangeArrowheads="1"/>
          </p:cNvSpPr>
          <p:nvPr>
            <p:ph type="body" idx="4294967295"/>
          </p:nvPr>
        </p:nvSpPr>
        <p:spPr/>
        <p:txBody>
          <a:bodyPr/>
          <a:lstStyle/>
          <a:p>
            <a:endParaRPr lang="zh-CN" altLang="en-US"/>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76A9045-8EEF-42EC-B306-3451D5A561AC}" type="slidenum">
              <a:rPr altLang="en-US"/>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7411" name="备注占位符 2"/>
          <p:cNvSpPr>
            <a:spLocks noGrp="1" noChangeArrowheads="1"/>
          </p:cNvSpPr>
          <p:nvPr>
            <p:ph type="body" idx="4294967295"/>
          </p:nvPr>
        </p:nvSpPr>
        <p:spPr/>
        <p:txBody>
          <a:bodyPr/>
          <a:lstStyle/>
          <a:p>
            <a:endParaRPr lang="zh-CN" altLang="en-US"/>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BBB32EE-EBE1-42F1-AAFD-C69185DD8BFA}" type="slidenum">
              <a:rPr altLang="en-US"/>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5603" name="备注占位符 2"/>
          <p:cNvSpPr>
            <a:spLocks noGrp="1" noChangeArrowheads="1"/>
          </p:cNvSpPr>
          <p:nvPr>
            <p:ph type="body" idx="4294967295"/>
          </p:nvPr>
        </p:nvSpPr>
        <p:spPr/>
        <p:txBody>
          <a:bodyPr/>
          <a:lstStyle/>
          <a:p>
            <a:endParaRPr lang="zh-CN" altLang="en-US"/>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7829C7-A71E-4408-BC14-D8CAF07AD45B}" type="slidenum">
              <a:rPr altLang="en-US"/>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5603" name="备注占位符 2"/>
          <p:cNvSpPr>
            <a:spLocks noGrp="1" noChangeArrowheads="1"/>
          </p:cNvSpPr>
          <p:nvPr>
            <p:ph type="body" idx="4294967295"/>
          </p:nvPr>
        </p:nvSpPr>
        <p:spPr/>
        <p:txBody>
          <a:bodyPr/>
          <a:lstStyle/>
          <a:p>
            <a:endParaRPr lang="zh-CN" altLang="en-US"/>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7829C7-A71E-4408-BC14-D8CAF07AD45B}" type="slidenum">
              <a:rPr altLang="en-US"/>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156C02-6AC0-4150-BF14-3C2902387D77}" type="datetimeFigureOut">
              <a:rPr lang="zh-CN" altLang="en-US"/>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287B9ED6-FA7E-4333-AD61-EE26BDBEFB97}" type="slidenum">
              <a:rPr altLang="en-US"/>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EE00D82-2001-449E-AD90-3BB6FC1EF930}" type="datetimeFigureOut">
              <a:rPr lang="zh-CN" altLang="en-US"/>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CB47F294-569F-46BE-9414-D1C28A8AC9F5}" type="slidenum">
              <a:rPr altLang="en-US"/>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flip="none" rotWithShape="1">
          <a:gsLst>
            <a:gs pos="0">
              <a:srgbClr val="0D2A4D"/>
            </a:gs>
            <a:gs pos="97000">
              <a:srgbClr val="000F2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18967" y="268832"/>
            <a:ext cx="7763193" cy="97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ctr" anchorCtr="0" compatLnSpc="1"/>
          <a:lstStyle/>
          <a:p>
            <a:pPr lvl="0"/>
            <a:r>
              <a:rPr lang="zh-CN" altLang="en-US" noProof="1"/>
              <a:t>单击此处编辑母版标题样式</a:t>
            </a:r>
            <a:endParaRPr lang="zh-CN" noProof="1"/>
          </a:p>
        </p:txBody>
      </p:sp>
      <p:sp>
        <p:nvSpPr>
          <p:cNvPr id="1027" name="Text Placeholder 2"/>
          <p:cNvSpPr>
            <a:spLocks noGrp="1"/>
          </p:cNvSpPr>
          <p:nvPr>
            <p:ph type="body" idx="1"/>
          </p:nvPr>
        </p:nvSpPr>
        <p:spPr bwMode="auto">
          <a:xfrm>
            <a:off x="618967" y="1341945"/>
            <a:ext cx="7763193" cy="319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t" anchorCtr="0" compatLnSpc="1"/>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noProof="1"/>
          </a:p>
        </p:txBody>
      </p:sp>
      <p:sp>
        <p:nvSpPr>
          <p:cNvPr id="4" name="Date Placeholder 3"/>
          <p:cNvSpPr>
            <a:spLocks noGrp="1"/>
          </p:cNvSpPr>
          <p:nvPr>
            <p:ph type="dt" sz="half" idx="2"/>
          </p:nvPr>
        </p:nvSpPr>
        <p:spPr>
          <a:xfrm>
            <a:off x="618967" y="4671915"/>
            <a:ext cx="2024698" cy="267725"/>
          </a:xfrm>
          <a:prstGeom prst="rect">
            <a:avLst/>
          </a:prstGeom>
        </p:spPr>
        <p:txBody>
          <a:bodyPr vert="horz" lIns="63898" tIns="31949" rIns="63898" bIns="31949" rtlCol="0" anchor="ctr"/>
          <a:lstStyle>
            <a:lvl1pPr algn="l" eaLnBrk="1" hangingPunct="1">
              <a:defRPr sz="900" noProof="1" smtClean="0">
                <a:solidFill>
                  <a:schemeClr val="tx1">
                    <a:tint val="75000"/>
                  </a:schemeClr>
                </a:solidFill>
              </a:defRPr>
            </a:lvl1pPr>
          </a:lstStyle>
          <a:p>
            <a:pPr>
              <a:defRPr/>
            </a:pPr>
            <a:fld id="{63A56D01-2764-4F3F-81D1-FEDBA43AD549}" type="datetimeFigureOut">
              <a:rPr lang="zh-CN" altLang="en-US"/>
            </a:fld>
            <a:endParaRPr lang="zh-CN" altLang="en-US"/>
          </a:p>
        </p:txBody>
      </p:sp>
      <p:sp>
        <p:nvSpPr>
          <p:cNvPr id="5" name="Footer Placeholder 4"/>
          <p:cNvSpPr>
            <a:spLocks noGrp="1"/>
          </p:cNvSpPr>
          <p:nvPr>
            <p:ph type="ftr" sz="quarter" idx="3"/>
          </p:nvPr>
        </p:nvSpPr>
        <p:spPr>
          <a:xfrm>
            <a:off x="2981484" y="4671915"/>
            <a:ext cx="3038158" cy="267725"/>
          </a:xfrm>
          <a:prstGeom prst="rect">
            <a:avLst/>
          </a:prstGeom>
        </p:spPr>
        <p:txBody>
          <a:bodyPr vert="horz" lIns="63898" tIns="31949" rIns="63898" bIns="31949" rtlCol="0" anchor="ctr"/>
          <a:lstStyle>
            <a:lvl1pPr algn="ctr" eaLnBrk="1" hangingPunct="1">
              <a:defRPr sz="900" noProof="1">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357462" y="4671915"/>
            <a:ext cx="2024698" cy="267725"/>
          </a:xfrm>
          <a:prstGeom prst="rect">
            <a:avLst/>
          </a:prstGeom>
        </p:spPr>
        <p:txBody>
          <a:bodyPr vert="horz" wrap="square" lIns="63898" tIns="31949" rIns="63898" bIns="31949" numCol="1" anchor="ctr" anchorCtr="0" compatLnSpc="1"/>
          <a:lstStyle>
            <a:lvl1pPr algn="r" eaLnBrk="1" hangingPunct="1">
              <a:defRPr sz="800" noProof="1">
                <a:solidFill>
                  <a:srgbClr val="898989"/>
                </a:solidFill>
              </a:defRPr>
            </a:lvl1pPr>
          </a:lstStyle>
          <a:p>
            <a:fld id="{481A012C-3782-4128-B36B-91F05AF1EE8F}" type="slidenum">
              <a:rPr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xStyles>
    <p:titleStyle>
      <a:lvl1pPr algn="l" defTabSz="673100"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2pPr>
      <a:lvl3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3pPr>
      <a:lvl4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4pPr>
      <a:lvl5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5pPr>
      <a:lvl6pPr marL="319405"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6pPr>
      <a:lvl7pPr marL="638810"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7pPr>
      <a:lvl8pPr marL="958215"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8pPr>
      <a:lvl9pPr marL="1278255"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9pPr>
    </p:titleStyle>
    <p:bodyStyle>
      <a:lvl1pPr marL="168910" indent="-168910" algn="l" defTabSz="673100" rtl="0" eaLnBrk="0" fontAlgn="base" hangingPunct="0">
        <a:lnSpc>
          <a:spcPct val="90000"/>
        </a:lnSpc>
        <a:spcBef>
          <a:spcPts val="735"/>
        </a:spcBef>
        <a:spcAft>
          <a:spcPct val="0"/>
        </a:spcAft>
        <a:buFont typeface="Arial" panose="020B0604020202020204" pitchFamily="34" charset="0"/>
        <a:buChar char="•"/>
        <a:defRPr sz="2000" kern="1200">
          <a:solidFill>
            <a:schemeClr val="tx1"/>
          </a:solidFill>
          <a:latin typeface="+mn-lt"/>
          <a:ea typeface="+mn-ea"/>
          <a:cs typeface="+mn-cs"/>
        </a:defRPr>
      </a:lvl1pPr>
      <a:lvl2pPr marL="506095" indent="-168910" algn="l" defTabSz="673100" rtl="0" eaLnBrk="0" fontAlgn="base" hangingPunct="0">
        <a:lnSpc>
          <a:spcPct val="90000"/>
        </a:lnSpc>
        <a:spcBef>
          <a:spcPts val="365"/>
        </a:spcBef>
        <a:spcAft>
          <a:spcPct val="0"/>
        </a:spcAft>
        <a:buFont typeface="Arial" panose="020B0604020202020204" pitchFamily="34" charset="0"/>
        <a:buChar char="•"/>
        <a:defRPr sz="1700" kern="1200">
          <a:solidFill>
            <a:schemeClr val="tx1"/>
          </a:solidFill>
          <a:latin typeface="+mn-lt"/>
          <a:ea typeface="+mn-ea"/>
          <a:cs typeface="+mn-cs"/>
        </a:defRPr>
      </a:lvl2pPr>
      <a:lvl3pPr marL="842010" indent="-168910" algn="l" defTabSz="673100" rtl="0" eaLnBrk="0" fontAlgn="base" hangingPunct="0">
        <a:lnSpc>
          <a:spcPct val="90000"/>
        </a:lnSpc>
        <a:spcBef>
          <a:spcPts val="365"/>
        </a:spcBef>
        <a:spcAft>
          <a:spcPct val="0"/>
        </a:spcAft>
        <a:buFont typeface="Arial" panose="020B0604020202020204" pitchFamily="34" charset="0"/>
        <a:buChar char="•"/>
        <a:defRPr sz="1500" kern="1200">
          <a:solidFill>
            <a:schemeClr val="tx1"/>
          </a:solidFill>
          <a:latin typeface="+mn-lt"/>
          <a:ea typeface="+mn-ea"/>
          <a:cs typeface="+mn-cs"/>
        </a:defRPr>
      </a:lvl3pPr>
      <a:lvl4pPr marL="1179195" indent="-168910" algn="l" defTabSz="673100" rtl="0" eaLnBrk="0" fontAlgn="base" hangingPunct="0">
        <a:lnSpc>
          <a:spcPct val="90000"/>
        </a:lnSpc>
        <a:spcBef>
          <a:spcPts val="365"/>
        </a:spcBef>
        <a:spcAft>
          <a:spcPct val="0"/>
        </a:spcAft>
        <a:buFont typeface="Arial" panose="020B0604020202020204" pitchFamily="34" charset="0"/>
        <a:buChar char="•"/>
        <a:defRPr sz="1300" kern="1200">
          <a:solidFill>
            <a:schemeClr val="tx1"/>
          </a:solidFill>
          <a:latin typeface="+mn-lt"/>
          <a:ea typeface="+mn-ea"/>
          <a:cs typeface="+mn-cs"/>
        </a:defRPr>
      </a:lvl4pPr>
      <a:lvl5pPr marL="1516380" indent="-168910" algn="l" defTabSz="673100" rtl="0" eaLnBrk="0" fontAlgn="base" hangingPunct="0">
        <a:lnSpc>
          <a:spcPct val="90000"/>
        </a:lnSpc>
        <a:spcBef>
          <a:spcPts val="365"/>
        </a:spcBef>
        <a:spcAft>
          <a:spcPct val="0"/>
        </a:spcAft>
        <a:buFont typeface="Arial" panose="020B0604020202020204" pitchFamily="34" charset="0"/>
        <a:buChar char="•"/>
        <a:defRPr sz="1300" kern="1200">
          <a:solidFill>
            <a:schemeClr val="tx1"/>
          </a:solidFill>
          <a:latin typeface="+mn-lt"/>
          <a:ea typeface="+mn-ea"/>
          <a:cs typeface="+mn-cs"/>
        </a:defRPr>
      </a:lvl5pPr>
      <a:lvl6pPr marL="1852930"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6pPr>
      <a:lvl7pPr marL="2190115"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7pPr>
      <a:lvl8pPr marL="2527300"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8pPr>
      <a:lvl9pPr marL="2863850"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73735" rtl="0" eaLnBrk="1" latinLnBrk="0" hangingPunct="1">
        <a:defRPr sz="1300" kern="1200">
          <a:solidFill>
            <a:schemeClr val="tx1"/>
          </a:solidFill>
          <a:latin typeface="+mn-lt"/>
          <a:ea typeface="+mn-ea"/>
          <a:cs typeface="+mn-cs"/>
        </a:defRPr>
      </a:lvl1pPr>
      <a:lvl2pPr marL="336550" algn="l" defTabSz="673735" rtl="0" eaLnBrk="1" latinLnBrk="0" hangingPunct="1">
        <a:defRPr sz="1300" kern="1200">
          <a:solidFill>
            <a:schemeClr val="tx1"/>
          </a:solidFill>
          <a:latin typeface="+mn-lt"/>
          <a:ea typeface="+mn-ea"/>
          <a:cs typeface="+mn-cs"/>
        </a:defRPr>
      </a:lvl2pPr>
      <a:lvl3pPr marL="673735" algn="l" defTabSz="673735" rtl="0" eaLnBrk="1" latinLnBrk="0" hangingPunct="1">
        <a:defRPr sz="1300" kern="1200">
          <a:solidFill>
            <a:schemeClr val="tx1"/>
          </a:solidFill>
          <a:latin typeface="+mn-lt"/>
          <a:ea typeface="+mn-ea"/>
          <a:cs typeface="+mn-cs"/>
        </a:defRPr>
      </a:lvl3pPr>
      <a:lvl4pPr marL="1010920" algn="l" defTabSz="673735" rtl="0" eaLnBrk="1" latinLnBrk="0" hangingPunct="1">
        <a:defRPr sz="1300" kern="1200">
          <a:solidFill>
            <a:schemeClr val="tx1"/>
          </a:solidFill>
          <a:latin typeface="+mn-lt"/>
          <a:ea typeface="+mn-ea"/>
          <a:cs typeface="+mn-cs"/>
        </a:defRPr>
      </a:lvl4pPr>
      <a:lvl5pPr marL="1347470" algn="l" defTabSz="673735" rtl="0" eaLnBrk="1" latinLnBrk="0" hangingPunct="1">
        <a:defRPr sz="1300" kern="1200">
          <a:solidFill>
            <a:schemeClr val="tx1"/>
          </a:solidFill>
          <a:latin typeface="+mn-lt"/>
          <a:ea typeface="+mn-ea"/>
          <a:cs typeface="+mn-cs"/>
        </a:defRPr>
      </a:lvl5pPr>
      <a:lvl6pPr marL="1684655" algn="l" defTabSz="673735" rtl="0" eaLnBrk="1" latinLnBrk="0" hangingPunct="1">
        <a:defRPr sz="1300" kern="1200">
          <a:solidFill>
            <a:schemeClr val="tx1"/>
          </a:solidFill>
          <a:latin typeface="+mn-lt"/>
          <a:ea typeface="+mn-ea"/>
          <a:cs typeface="+mn-cs"/>
        </a:defRPr>
      </a:lvl6pPr>
      <a:lvl7pPr marL="2021840" algn="l" defTabSz="673735" rtl="0" eaLnBrk="1" latinLnBrk="0" hangingPunct="1">
        <a:defRPr sz="1300" kern="1200">
          <a:solidFill>
            <a:schemeClr val="tx1"/>
          </a:solidFill>
          <a:latin typeface="+mn-lt"/>
          <a:ea typeface="+mn-ea"/>
          <a:cs typeface="+mn-cs"/>
        </a:defRPr>
      </a:lvl7pPr>
      <a:lvl8pPr marL="2358390" algn="l" defTabSz="673735" rtl="0" eaLnBrk="1" latinLnBrk="0" hangingPunct="1">
        <a:defRPr sz="1300" kern="1200">
          <a:solidFill>
            <a:schemeClr val="tx1"/>
          </a:solidFill>
          <a:latin typeface="+mn-lt"/>
          <a:ea typeface="+mn-ea"/>
          <a:cs typeface="+mn-cs"/>
        </a:defRPr>
      </a:lvl8pPr>
      <a:lvl9pPr marL="2695575" algn="l" defTabSz="673735"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1" Type="http://schemas.openxmlformats.org/officeDocument/2006/relationships/notesSlide" Target="../notesSlides/notesSlide5.xml"/><Relationship Id="rId20" Type="http://schemas.openxmlformats.org/officeDocument/2006/relationships/slideLayout" Target="../slideLayouts/slideLayout1.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9" Type="http://schemas.openxmlformats.org/officeDocument/2006/relationships/notesSlide" Target="../notesSlides/notesSlide6.xml"/><Relationship Id="rId48" Type="http://schemas.openxmlformats.org/officeDocument/2006/relationships/slideLayout" Target="../slideLayouts/slideLayout1.xml"/><Relationship Id="rId47" Type="http://schemas.openxmlformats.org/officeDocument/2006/relationships/tags" Target="../tags/tag66.xml"/><Relationship Id="rId46" Type="http://schemas.openxmlformats.org/officeDocument/2006/relationships/tags" Target="../tags/tag65.xml"/><Relationship Id="rId45" Type="http://schemas.openxmlformats.org/officeDocument/2006/relationships/tags" Target="../tags/tag64.xml"/><Relationship Id="rId44" Type="http://schemas.openxmlformats.org/officeDocument/2006/relationships/tags" Target="../tags/tag63.xml"/><Relationship Id="rId43" Type="http://schemas.openxmlformats.org/officeDocument/2006/relationships/tags" Target="../tags/tag62.xml"/><Relationship Id="rId42" Type="http://schemas.openxmlformats.org/officeDocument/2006/relationships/tags" Target="../tags/tag61.xml"/><Relationship Id="rId41" Type="http://schemas.openxmlformats.org/officeDocument/2006/relationships/tags" Target="../tags/tag60.xml"/><Relationship Id="rId40" Type="http://schemas.openxmlformats.org/officeDocument/2006/relationships/tags" Target="../tags/tag59.xml"/><Relationship Id="rId4" Type="http://schemas.openxmlformats.org/officeDocument/2006/relationships/tags" Target="../tags/tag23.xml"/><Relationship Id="rId39" Type="http://schemas.openxmlformats.org/officeDocument/2006/relationships/tags" Target="../tags/tag58.xml"/><Relationship Id="rId38" Type="http://schemas.openxmlformats.org/officeDocument/2006/relationships/tags" Target="../tags/tag57.xml"/><Relationship Id="rId37" Type="http://schemas.openxmlformats.org/officeDocument/2006/relationships/tags" Target="../tags/tag56.xml"/><Relationship Id="rId36" Type="http://schemas.openxmlformats.org/officeDocument/2006/relationships/tags" Target="../tags/tag55.xml"/><Relationship Id="rId35" Type="http://schemas.openxmlformats.org/officeDocument/2006/relationships/tags" Target="../tags/tag54.xml"/><Relationship Id="rId34" Type="http://schemas.openxmlformats.org/officeDocument/2006/relationships/tags" Target="../tags/tag53.xml"/><Relationship Id="rId33" Type="http://schemas.openxmlformats.org/officeDocument/2006/relationships/tags" Target="../tags/tag52.xml"/><Relationship Id="rId32" Type="http://schemas.openxmlformats.org/officeDocument/2006/relationships/tags" Target="../tags/tag51.xml"/><Relationship Id="rId31" Type="http://schemas.openxmlformats.org/officeDocument/2006/relationships/tags" Target="../tags/tag50.xml"/><Relationship Id="rId30" Type="http://schemas.openxmlformats.org/officeDocument/2006/relationships/tags" Target="../tags/tag49.xml"/><Relationship Id="rId3" Type="http://schemas.openxmlformats.org/officeDocument/2006/relationships/tags" Target="../tags/tag22.xml"/><Relationship Id="rId29" Type="http://schemas.openxmlformats.org/officeDocument/2006/relationships/tags" Target="../tags/tag48.xml"/><Relationship Id="rId28" Type="http://schemas.openxmlformats.org/officeDocument/2006/relationships/tags" Target="../tags/tag47.xml"/><Relationship Id="rId27" Type="http://schemas.openxmlformats.org/officeDocument/2006/relationships/tags" Target="../tags/tag46.xml"/><Relationship Id="rId26" Type="http://schemas.openxmlformats.org/officeDocument/2006/relationships/tags" Target="../tags/tag45.xml"/><Relationship Id="rId25" Type="http://schemas.openxmlformats.org/officeDocument/2006/relationships/tags" Target="../tags/tag44.xml"/><Relationship Id="rId24" Type="http://schemas.openxmlformats.org/officeDocument/2006/relationships/tags" Target="../tags/tag43.xml"/><Relationship Id="rId23" Type="http://schemas.openxmlformats.org/officeDocument/2006/relationships/tags" Target="../tags/tag42.xml"/><Relationship Id="rId22" Type="http://schemas.openxmlformats.org/officeDocument/2006/relationships/tags" Target="../tags/tag41.xml"/><Relationship Id="rId21" Type="http://schemas.openxmlformats.org/officeDocument/2006/relationships/tags" Target="../tags/tag40.xml"/><Relationship Id="rId20" Type="http://schemas.openxmlformats.org/officeDocument/2006/relationships/tags" Target="../tags/tag39.xml"/><Relationship Id="rId2" Type="http://schemas.openxmlformats.org/officeDocument/2006/relationships/tags" Target="../tags/tag21.xml"/><Relationship Id="rId19" Type="http://schemas.openxmlformats.org/officeDocument/2006/relationships/tags" Target="../tags/tag38.xml"/><Relationship Id="rId18" Type="http://schemas.openxmlformats.org/officeDocument/2006/relationships/tags" Target="../tags/tag37.xml"/><Relationship Id="rId17" Type="http://schemas.openxmlformats.org/officeDocument/2006/relationships/tags" Target="../tags/tag36.xml"/><Relationship Id="rId16" Type="http://schemas.openxmlformats.org/officeDocument/2006/relationships/tags" Target="../tags/tag35.xml"/><Relationship Id="rId15" Type="http://schemas.openxmlformats.org/officeDocument/2006/relationships/tags" Target="../tags/tag34.xml"/><Relationship Id="rId14" Type="http://schemas.openxmlformats.org/officeDocument/2006/relationships/tags" Target="../tags/tag33.xml"/><Relationship Id="rId13" Type="http://schemas.openxmlformats.org/officeDocument/2006/relationships/tags" Target="../tags/tag32.xml"/><Relationship Id="rId12" Type="http://schemas.openxmlformats.org/officeDocument/2006/relationships/tags" Target="../tags/tag31.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tags" Target="../tags/tag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image" Target="../media/image2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1.xml"/><Relationship Id="rId5" Type="http://schemas.openxmlformats.org/officeDocument/2006/relationships/tags" Target="../tags/tag67.xml"/><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image" Target="../media/image35.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image" Target="../media/image39.png"/><Relationship Id="rId1"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xml"/><Relationship Id="rId2" Type="http://schemas.openxmlformats.org/officeDocument/2006/relationships/image" Target="../media/image41.jpeg"/><Relationship Id="rId1" Type="http://schemas.openxmlformats.org/officeDocument/2006/relationships/image" Target="../media/image40.jpe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
          <p:cNvSpPr txBox="1"/>
          <p:nvPr/>
        </p:nvSpPr>
        <p:spPr>
          <a:xfrm>
            <a:off x="7069427" y="2000131"/>
            <a:ext cx="1554480" cy="829945"/>
          </a:xfrm>
          <a:prstGeom prst="rect">
            <a:avLst/>
          </a:prstGeom>
          <a:noFill/>
        </p:spPr>
        <p:txBody>
          <a:bodyPr wrap="none" rtlCol="0">
            <a:spAutoFit/>
          </a:bodyPr>
          <a:lstStyle/>
          <a:p>
            <a:r>
              <a:rPr lang="en-US" altLang="zh-CN" sz="4800" spc="300" dirty="0">
                <a:solidFill>
                  <a:schemeClr val="bg1"/>
                </a:solidFill>
                <a:latin typeface="黑体" panose="02010609060101010101" pitchFamily="2" charset="-122"/>
                <a:ea typeface="黑体" panose="02010609060101010101" pitchFamily="2" charset="-122"/>
              </a:rPr>
              <a:t>2022</a:t>
            </a:r>
            <a:endParaRPr lang="zh-CN" altLang="en-US" sz="4800" spc="300" dirty="0">
              <a:solidFill>
                <a:schemeClr val="bg1"/>
              </a:solidFill>
              <a:latin typeface="黑体" panose="02010609060101010101" pitchFamily="2" charset="-122"/>
              <a:ea typeface="黑体" panose="02010609060101010101" pitchFamily="2" charset="-122"/>
            </a:endParaRPr>
          </a:p>
        </p:txBody>
      </p:sp>
      <p:sp>
        <p:nvSpPr>
          <p:cNvPr id="11" name="TextBox 5"/>
          <p:cNvSpPr txBox="1"/>
          <p:nvPr/>
        </p:nvSpPr>
        <p:spPr>
          <a:xfrm>
            <a:off x="5060582" y="2803935"/>
            <a:ext cx="3480440" cy="1077218"/>
          </a:xfrm>
          <a:prstGeom prst="rect">
            <a:avLst/>
          </a:prstGeom>
          <a:noFill/>
        </p:spPr>
        <p:txBody>
          <a:bodyPr wrap="none" rtlCol="0">
            <a:spAutoFit/>
          </a:bodyPr>
          <a:lstStyle/>
          <a:p>
            <a:pPr algn="r"/>
            <a:r>
              <a:rPr lang="zh-CN" altLang="zh-CN" sz="3200" b="1" dirty="0">
                <a:solidFill>
                  <a:srgbClr val="0070C0"/>
                </a:solidFill>
                <a:latin typeface="黑体" panose="02010609060101010101" pitchFamily="2" charset="-122"/>
                <a:ea typeface="黑体" panose="02010609060101010101" pitchFamily="2" charset="-122"/>
              </a:rPr>
              <a:t>动力环境监控系统</a:t>
            </a:r>
            <a:endParaRPr lang="en-US" altLang="zh-CN" sz="3200" b="1" dirty="0">
              <a:solidFill>
                <a:srgbClr val="0070C0"/>
              </a:solidFill>
              <a:latin typeface="黑体" panose="02010609060101010101" pitchFamily="2" charset="-122"/>
              <a:ea typeface="黑体" panose="02010609060101010101" pitchFamily="2" charset="-122"/>
            </a:endParaRPr>
          </a:p>
          <a:p>
            <a:pPr algn="r"/>
            <a:r>
              <a:rPr lang="zh-CN" altLang="en-US" sz="3200" b="1" dirty="0">
                <a:solidFill>
                  <a:srgbClr val="0070C0"/>
                </a:solidFill>
                <a:latin typeface="黑体" panose="02010609060101010101" pitchFamily="2" charset="-122"/>
                <a:ea typeface="黑体" panose="02010609060101010101" pitchFamily="2" charset="-122"/>
              </a:rPr>
              <a:t>解决方案</a:t>
            </a:r>
            <a:endParaRPr lang="zh-CN" altLang="zh-CN" sz="3200" b="1" dirty="0">
              <a:solidFill>
                <a:srgbClr val="0070C0"/>
              </a:solidFill>
              <a:latin typeface="黑体" panose="02010609060101010101" pitchFamily="2" charset="-122"/>
              <a:ea typeface="黑体" panose="02010609060101010101" pitchFamily="2" charset="-122"/>
            </a:endParaRPr>
          </a:p>
        </p:txBody>
      </p:sp>
      <p:cxnSp>
        <p:nvCxnSpPr>
          <p:cNvPr id="12" name="直接连接符 4"/>
          <p:cNvCxnSpPr/>
          <p:nvPr/>
        </p:nvCxnSpPr>
        <p:spPr>
          <a:xfrm>
            <a:off x="7854257" y="4203800"/>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TextBox 8"/>
          <p:cNvSpPr txBox="1"/>
          <p:nvPr/>
        </p:nvSpPr>
        <p:spPr>
          <a:xfrm>
            <a:off x="5063945" y="4403337"/>
            <a:ext cx="3461717" cy="276999"/>
          </a:xfrm>
          <a:prstGeom prst="rect">
            <a:avLst/>
          </a:prstGeom>
          <a:noFill/>
        </p:spPr>
        <p:txBody>
          <a:bodyPr wrap="none" rtlCol="0">
            <a:spAutoFit/>
          </a:bodyPr>
          <a:lstStyle/>
          <a:p>
            <a:pPr algn="r"/>
            <a:r>
              <a:rPr lang="en-GB" altLang="zh-CN" sz="1200" dirty="0">
                <a:solidFill>
                  <a:schemeClr val="bg1"/>
                </a:solidFill>
              </a:rPr>
              <a:t>Solution of dynamic environment monitoring system</a:t>
            </a:r>
            <a:endParaRPr lang="zh-CN" altLang="en-US" sz="1200" dirty="0">
              <a:solidFill>
                <a:schemeClr val="bg1"/>
              </a:solidFill>
              <a:latin typeface="黑体" panose="02010609060101010101" pitchFamily="2" charset="-122"/>
              <a:ea typeface="黑体" panose="02010609060101010101" pitchFamily="2" charset="-122"/>
            </a:endParaRPr>
          </a:p>
        </p:txBody>
      </p:sp>
      <p:pic>
        <p:nvPicPr>
          <p:cNvPr id="15" name="图片 14" descr="工程绘图&#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761" y="-144066"/>
            <a:ext cx="5040313" cy="5040313"/>
          </a:xfrm>
          <a:prstGeom prst="rect">
            <a:avLst/>
          </a:prstGeom>
        </p:spPr>
      </p:pic>
      <p:pic>
        <p:nvPicPr>
          <p:cNvPr id="17" name="图片 16" descr="图标&#10;&#10;低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514" y="311373"/>
            <a:ext cx="1040705" cy="4452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10"/>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10"/>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
                                        </p:tgtEl>
                                        <p:attrNameLst>
                                          <p:attrName>ppt_y</p:attrName>
                                        </p:attrNameLst>
                                      </p:cBhvr>
                                      <p:tavLst>
                                        <p:tav tm="0">
                                          <p:val>
                                            <p:strVal val="#ppt_y"/>
                                          </p:val>
                                        </p:tav>
                                        <p:tav tm="100000">
                                          <p:val>
                                            <p:strVal val="#ppt_y"/>
                                          </p:val>
                                        </p:tav>
                                      </p:tavLst>
                                    </p:anim>
                                    <p:anim calcmode="lin" valueType="num">
                                      <p:cBhvr>
                                        <p:cTn id="1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
                                        </p:tgtEl>
                                      </p:cBhvr>
                                    </p:animEffect>
                                  </p:childTnLst>
                                </p:cTn>
                              </p:par>
                            </p:childTnLst>
                          </p:cTn>
                        </p:par>
                        <p:par>
                          <p:cTn id="22" fill="hold">
                            <p:stCondLst>
                              <p:cond delay="3549"/>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11"/>
                                        </p:tgtEl>
                                      </p:cBhvr>
                                    </p:animEffect>
                                    <p:animScale>
                                      <p:cBhvr>
                                        <p:cTn id="25" dur="250" autoRev="1" fill="hold"/>
                                        <p:tgtEl>
                                          <p:spTgt spid="11"/>
                                        </p:tgtEl>
                                      </p:cBhvr>
                                      <p:by x="105000" y="105000"/>
                                    </p:animScale>
                                  </p:childTnLst>
                                </p:cTn>
                              </p:par>
                            </p:childTnLst>
                          </p:cTn>
                        </p:par>
                        <p:par>
                          <p:cTn id="26" fill="hold">
                            <p:stCondLst>
                              <p:cond delay="4050"/>
                            </p:stCondLst>
                            <p:childTnLst>
                              <p:par>
                                <p:cTn id="27" presetID="2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455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0" grpId="2"/>
      <p:bldP spid="11" grpId="0"/>
      <p:bldP spid="11" grpId="1"/>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a:off x="3708496" y="648000"/>
            <a:ext cx="2287806" cy="769441"/>
          </a:xfrm>
          <a:prstGeom prst="rect">
            <a:avLst/>
          </a:prstGeom>
          <a:noFill/>
        </p:spPr>
        <p:txBody>
          <a:bodyPr wrap="none" rtlCol="0">
            <a:spAutoFit/>
          </a:bodyPr>
          <a:lstStyle/>
          <a:p>
            <a:r>
              <a:rPr lang="zh-CN" altLang="en-US" sz="4400" spc="300" dirty="0">
                <a:solidFill>
                  <a:schemeClr val="bg1"/>
                </a:solidFill>
                <a:latin typeface="黑体" panose="02010609060101010101" pitchFamily="2" charset="-122"/>
                <a:ea typeface="黑体" panose="02010609060101010101" pitchFamily="2" charset="-122"/>
              </a:rPr>
              <a:t>目录</a:t>
            </a:r>
            <a:r>
              <a:rPr lang="en-US" altLang="zh-CN" sz="2000" dirty="0">
                <a:solidFill>
                  <a:srgbClr val="0070C0"/>
                </a:solidFill>
                <a:latin typeface="黑体" panose="02010609060101010101" pitchFamily="2" charset="-122"/>
                <a:ea typeface="黑体" panose="02010609060101010101" pitchFamily="2" charset="-122"/>
              </a:rPr>
              <a:t>Catalog</a:t>
            </a:r>
            <a:endParaRPr lang="zh-CN" altLang="en-US" sz="4400" dirty="0">
              <a:solidFill>
                <a:srgbClr val="0070C0"/>
              </a:solidFill>
              <a:latin typeface="黑体" panose="02010609060101010101" pitchFamily="2" charset="-122"/>
              <a:ea typeface="黑体" panose="02010609060101010101" pitchFamily="2" charset="-122"/>
            </a:endParaRPr>
          </a:p>
        </p:txBody>
      </p:sp>
      <p:sp>
        <p:nvSpPr>
          <p:cNvPr id="3" name="椭圆 2"/>
          <p:cNvSpPr/>
          <p:nvPr/>
        </p:nvSpPr>
        <p:spPr>
          <a:xfrm>
            <a:off x="1980276" y="2088120"/>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1</a:t>
            </a:r>
            <a:endParaRPr lang="zh-CN" altLang="en-US" sz="3600" dirty="0"/>
          </a:p>
        </p:txBody>
      </p:sp>
      <p:sp>
        <p:nvSpPr>
          <p:cNvPr id="4" name="TextBox 10"/>
          <p:cNvSpPr txBox="1"/>
          <p:nvPr/>
        </p:nvSpPr>
        <p:spPr>
          <a:xfrm>
            <a:off x="2412330" y="2016114"/>
            <a:ext cx="1338828" cy="400110"/>
          </a:xfrm>
          <a:prstGeom prst="rect">
            <a:avLst/>
          </a:prstGeom>
          <a:noFill/>
        </p:spPr>
        <p:txBody>
          <a:bodyPr wrap="none" rtlCol="0">
            <a:spAutoFit/>
          </a:bodyPr>
          <a:lstStyle/>
          <a:p>
            <a:r>
              <a:rPr lang="zh-CN" altLang="zh-CN" sz="2000" dirty="0">
                <a:solidFill>
                  <a:srgbClr val="0070C0"/>
                </a:solidFill>
                <a:latin typeface="黑体" panose="02010609060101010101" pitchFamily="2" charset="-122"/>
                <a:ea typeface="黑体" panose="02010609060101010101" pitchFamily="2" charset="-122"/>
              </a:rPr>
              <a:t>项目背景 </a:t>
            </a:r>
            <a:endParaRPr lang="zh-CN" altLang="en-US" sz="2000" spc="300" dirty="0">
              <a:solidFill>
                <a:srgbClr val="0070C0"/>
              </a:solidFill>
              <a:latin typeface="黑体" panose="02010609060101010101" pitchFamily="2" charset="-122"/>
              <a:ea typeface="黑体" panose="02010609060101010101" pitchFamily="2" charset="-122"/>
            </a:endParaRPr>
          </a:p>
        </p:txBody>
      </p:sp>
      <p:sp>
        <p:nvSpPr>
          <p:cNvPr id="5" name="TextBox 11"/>
          <p:cNvSpPr txBox="1"/>
          <p:nvPr/>
        </p:nvSpPr>
        <p:spPr>
          <a:xfrm>
            <a:off x="2422749" y="2366267"/>
            <a:ext cx="1199367" cy="246221"/>
          </a:xfrm>
          <a:prstGeom prst="rect">
            <a:avLst/>
          </a:prstGeom>
          <a:noFill/>
        </p:spPr>
        <p:txBody>
          <a:bodyPr wrap="none" rtlCol="0">
            <a:spAutoFit/>
          </a:bodyPr>
          <a:lstStyle/>
          <a:p>
            <a:r>
              <a:rPr lang="en-GB" altLang="zh-CN" sz="1000" dirty="0">
                <a:solidFill>
                  <a:schemeClr val="bg1"/>
                </a:solidFill>
              </a:rPr>
              <a:t>Project background</a:t>
            </a:r>
            <a:endParaRPr lang="zh-CN" altLang="en-US" sz="1000" dirty="0">
              <a:solidFill>
                <a:schemeClr val="bg1"/>
              </a:solidFill>
              <a:latin typeface="汉仪细等线" panose="01010104010101010101" pitchFamily="2" charset="-122"/>
              <a:ea typeface="汉仪细等线" panose="01010104010101010101" pitchFamily="2" charset="-122"/>
            </a:endParaRPr>
          </a:p>
        </p:txBody>
      </p:sp>
      <p:sp>
        <p:nvSpPr>
          <p:cNvPr id="6" name="椭圆 5"/>
          <p:cNvSpPr/>
          <p:nvPr/>
        </p:nvSpPr>
        <p:spPr>
          <a:xfrm>
            <a:off x="5148628" y="2088120"/>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2</a:t>
            </a:r>
            <a:endParaRPr lang="zh-CN" altLang="en-US" sz="3600" dirty="0"/>
          </a:p>
        </p:txBody>
      </p:sp>
      <p:sp>
        <p:nvSpPr>
          <p:cNvPr id="7" name="TextBox 13"/>
          <p:cNvSpPr txBox="1"/>
          <p:nvPr/>
        </p:nvSpPr>
        <p:spPr>
          <a:xfrm>
            <a:off x="5580682" y="2016114"/>
            <a:ext cx="1364476" cy="400110"/>
          </a:xfrm>
          <a:prstGeom prst="rect">
            <a:avLst/>
          </a:prstGeom>
          <a:noFill/>
        </p:spPr>
        <p:txBody>
          <a:bodyPr wrap="none" rtlCol="0">
            <a:spAutoFit/>
          </a:bodyPr>
          <a:lstStyle/>
          <a:p>
            <a:r>
              <a:rPr lang="zh-CN" altLang="en-US" sz="2000" spc="300" dirty="0">
                <a:solidFill>
                  <a:srgbClr val="0070C0"/>
                </a:solidFill>
                <a:latin typeface="黑体" panose="02010609060101010101" pitchFamily="2" charset="-122"/>
                <a:ea typeface="黑体" panose="02010609060101010101" pitchFamily="2" charset="-122"/>
              </a:rPr>
              <a:t>系统介绍</a:t>
            </a:r>
            <a:endParaRPr lang="zh-CN" altLang="en-US" sz="2000" spc="300" dirty="0">
              <a:solidFill>
                <a:srgbClr val="0070C0"/>
              </a:solidFill>
              <a:latin typeface="黑体" panose="02010609060101010101" pitchFamily="2" charset="-122"/>
              <a:ea typeface="黑体" panose="02010609060101010101" pitchFamily="2" charset="-122"/>
            </a:endParaRPr>
          </a:p>
        </p:txBody>
      </p:sp>
      <p:sp>
        <p:nvSpPr>
          <p:cNvPr id="8" name="TextBox 14"/>
          <p:cNvSpPr txBox="1"/>
          <p:nvPr/>
        </p:nvSpPr>
        <p:spPr>
          <a:xfrm>
            <a:off x="5591101" y="2366267"/>
            <a:ext cx="1237839" cy="246221"/>
          </a:xfrm>
          <a:prstGeom prst="rect">
            <a:avLst/>
          </a:prstGeom>
          <a:noFill/>
        </p:spPr>
        <p:txBody>
          <a:bodyPr wrap="none" rtlCol="0">
            <a:spAutoFit/>
          </a:bodyPr>
          <a:lstStyle/>
          <a:p>
            <a:r>
              <a:rPr lang="en-GB" altLang="zh-CN" sz="1000" dirty="0">
                <a:solidFill>
                  <a:schemeClr val="bg1"/>
                </a:solidFill>
              </a:rPr>
              <a:t>System introduction</a:t>
            </a:r>
            <a:endParaRPr lang="zh-CN" altLang="en-US" sz="1000" spc="300" dirty="0">
              <a:solidFill>
                <a:schemeClr val="bg1"/>
              </a:solidFill>
              <a:latin typeface="汉仪细等线" panose="01010104010101010101" pitchFamily="2" charset="-122"/>
              <a:ea typeface="汉仪细等线" panose="01010104010101010101" pitchFamily="2" charset="-122"/>
            </a:endParaRPr>
          </a:p>
        </p:txBody>
      </p:sp>
      <p:sp>
        <p:nvSpPr>
          <p:cNvPr id="9" name="椭圆 8"/>
          <p:cNvSpPr/>
          <p:nvPr/>
        </p:nvSpPr>
        <p:spPr>
          <a:xfrm>
            <a:off x="1980276" y="3096204"/>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3</a:t>
            </a:r>
            <a:endParaRPr lang="zh-CN" altLang="en-US" sz="3600" dirty="0"/>
          </a:p>
        </p:txBody>
      </p:sp>
      <p:sp>
        <p:nvSpPr>
          <p:cNvPr id="10" name="TextBox 16"/>
          <p:cNvSpPr txBox="1"/>
          <p:nvPr/>
        </p:nvSpPr>
        <p:spPr>
          <a:xfrm>
            <a:off x="2412330" y="3024198"/>
            <a:ext cx="2249334" cy="400110"/>
          </a:xfrm>
          <a:prstGeom prst="rect">
            <a:avLst/>
          </a:prstGeom>
          <a:noFill/>
        </p:spPr>
        <p:txBody>
          <a:bodyPr wrap="none" rtlCol="0">
            <a:spAutoFit/>
          </a:bodyPr>
          <a:lstStyle/>
          <a:p>
            <a:r>
              <a:rPr lang="zh-CN" altLang="en-US" sz="2000" spc="300" dirty="0">
                <a:solidFill>
                  <a:srgbClr val="0070C0"/>
                </a:solidFill>
                <a:latin typeface="黑体" panose="02010609060101010101" pitchFamily="2" charset="-122"/>
                <a:ea typeface="黑体" panose="02010609060101010101" pitchFamily="2" charset="-122"/>
              </a:rPr>
              <a:t>现场监控子系统</a:t>
            </a:r>
            <a:endParaRPr lang="zh-CN" altLang="en-US" sz="2000" spc="300" dirty="0">
              <a:solidFill>
                <a:srgbClr val="0070C0"/>
              </a:solidFill>
              <a:latin typeface="黑体" panose="02010609060101010101" pitchFamily="2" charset="-122"/>
              <a:ea typeface="黑体" panose="02010609060101010101" pitchFamily="2" charset="-122"/>
            </a:endParaRPr>
          </a:p>
        </p:txBody>
      </p:sp>
      <p:sp>
        <p:nvSpPr>
          <p:cNvPr id="11" name="TextBox 17"/>
          <p:cNvSpPr txBox="1"/>
          <p:nvPr/>
        </p:nvSpPr>
        <p:spPr>
          <a:xfrm>
            <a:off x="2422749" y="3374351"/>
            <a:ext cx="1749197" cy="246221"/>
          </a:xfrm>
          <a:prstGeom prst="rect">
            <a:avLst/>
          </a:prstGeom>
          <a:noFill/>
        </p:spPr>
        <p:txBody>
          <a:bodyPr wrap="none" rtlCol="0">
            <a:spAutoFit/>
          </a:bodyPr>
          <a:lstStyle/>
          <a:p>
            <a:r>
              <a:rPr lang="en-GB" altLang="zh-CN" sz="1000" dirty="0">
                <a:solidFill>
                  <a:schemeClr val="bg1"/>
                </a:solidFill>
              </a:rPr>
              <a:t>On-site monitoring subsystem</a:t>
            </a:r>
            <a:endParaRPr lang="zh-CN" altLang="en-US" sz="1000" spc="300" dirty="0">
              <a:solidFill>
                <a:schemeClr val="bg1"/>
              </a:solidFill>
              <a:latin typeface="汉仪细等线" panose="01010104010101010101" pitchFamily="2" charset="-122"/>
              <a:ea typeface="汉仪细等线" panose="01010104010101010101" pitchFamily="2" charset="-122"/>
            </a:endParaRPr>
          </a:p>
        </p:txBody>
      </p:sp>
      <p:sp>
        <p:nvSpPr>
          <p:cNvPr id="12" name="椭圆 11"/>
          <p:cNvSpPr/>
          <p:nvPr/>
        </p:nvSpPr>
        <p:spPr>
          <a:xfrm>
            <a:off x="5148628" y="3096204"/>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4</a:t>
            </a:r>
            <a:endParaRPr lang="zh-CN" altLang="en-US" sz="3600" dirty="0"/>
          </a:p>
        </p:txBody>
      </p:sp>
      <p:sp>
        <p:nvSpPr>
          <p:cNvPr id="13" name="TextBox 19"/>
          <p:cNvSpPr txBox="1"/>
          <p:nvPr/>
        </p:nvSpPr>
        <p:spPr>
          <a:xfrm>
            <a:off x="5580682" y="3024198"/>
            <a:ext cx="1954381" cy="400110"/>
          </a:xfrm>
          <a:prstGeom prst="rect">
            <a:avLst/>
          </a:prstGeom>
          <a:noFill/>
        </p:spPr>
        <p:txBody>
          <a:bodyPr wrap="none" rtlCol="0">
            <a:spAutoFit/>
          </a:bodyPr>
          <a:lstStyle/>
          <a:p>
            <a:r>
              <a:rPr lang="zh-CN" altLang="en-US" sz="2000" spc="300" dirty="0">
                <a:solidFill>
                  <a:srgbClr val="0070C0"/>
                </a:solidFill>
                <a:latin typeface="黑体" panose="02010609060101010101" pitchFamily="2" charset="-122"/>
                <a:ea typeface="黑体" panose="02010609060101010101" pitchFamily="2" charset="-122"/>
              </a:rPr>
              <a:t>软件设计方案</a:t>
            </a:r>
            <a:endParaRPr lang="zh-CN" altLang="en-US" sz="2000" spc="300" dirty="0">
              <a:solidFill>
                <a:srgbClr val="0070C0"/>
              </a:solidFill>
              <a:latin typeface="黑体" panose="02010609060101010101" pitchFamily="2" charset="-122"/>
              <a:ea typeface="黑体" panose="02010609060101010101" pitchFamily="2" charset="-122"/>
            </a:endParaRPr>
          </a:p>
        </p:txBody>
      </p:sp>
      <p:sp>
        <p:nvSpPr>
          <p:cNvPr id="14" name="TextBox 20"/>
          <p:cNvSpPr txBox="1"/>
          <p:nvPr/>
        </p:nvSpPr>
        <p:spPr>
          <a:xfrm>
            <a:off x="5591101" y="3374351"/>
            <a:ext cx="1473480" cy="246221"/>
          </a:xfrm>
          <a:prstGeom prst="rect">
            <a:avLst/>
          </a:prstGeom>
          <a:noFill/>
        </p:spPr>
        <p:txBody>
          <a:bodyPr wrap="none" rtlCol="0">
            <a:spAutoFit/>
          </a:bodyPr>
          <a:lstStyle/>
          <a:p>
            <a:r>
              <a:rPr lang="en-GB" altLang="zh-CN" sz="1000" dirty="0">
                <a:solidFill>
                  <a:schemeClr val="bg1"/>
                </a:solidFill>
              </a:rPr>
              <a:t>Software Design Scheme</a:t>
            </a:r>
            <a:endParaRPr lang="zh-CN" altLang="en-US" sz="1000" spc="300" dirty="0">
              <a:solidFill>
                <a:schemeClr val="bg1"/>
              </a:solidFill>
              <a:latin typeface="汉仪细等线" panose="01010104010101010101" pitchFamily="2" charset="-122"/>
              <a:ea typeface="汉仪细等线" panose="01010104010101010101" pitchFamily="2" charset="-122"/>
            </a:endParaRPr>
          </a:p>
        </p:txBody>
      </p:sp>
      <p:pic>
        <p:nvPicPr>
          <p:cNvPr id="16" name="图片 15"/>
          <p:cNvPicPr>
            <a:picLocks noChangeAspect="1"/>
          </p:cNvPicPr>
          <p:nvPr/>
        </p:nvPicPr>
        <p:blipFill>
          <a:blip r:embed="rId1" cstate="screen"/>
          <a:stretch>
            <a:fillRect/>
          </a:stretch>
        </p:blipFill>
        <p:spPr>
          <a:xfrm rot="14142049">
            <a:off x="-3710927" y="-3136785"/>
            <a:ext cx="7000252" cy="3866225"/>
          </a:xfrm>
          <a:prstGeom prst="rect">
            <a:avLst/>
          </a:prstGeom>
        </p:spPr>
      </p:pic>
      <p:pic>
        <p:nvPicPr>
          <p:cNvPr id="17" name="图片 16"/>
          <p:cNvPicPr>
            <a:picLocks noChangeAspect="1"/>
          </p:cNvPicPr>
          <p:nvPr/>
        </p:nvPicPr>
        <p:blipFill>
          <a:blip r:embed="rId1" cstate="screen"/>
          <a:stretch>
            <a:fillRect/>
          </a:stretch>
        </p:blipFill>
        <p:spPr>
          <a:xfrm>
            <a:off x="7092778" y="3240216"/>
            <a:ext cx="7000252" cy="386622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anim calcmode="lin" valueType="num">
                                      <p:cBhvr>
                                        <p:cTn id="21"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gtEl>
                                      </p:cBhvr>
                                    </p:animEffect>
                                  </p:childTnLst>
                                </p:cTn>
                              </p:par>
                            </p:childTnLst>
                          </p:cTn>
                        </p:par>
                        <p:par>
                          <p:cTn id="24" fill="hold">
                            <p:stCondLst>
                              <p:cond delay="22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4"/>
                                        </p:tgtEl>
                                      </p:cBhvr>
                                    </p:animEffect>
                                    <p:animScale>
                                      <p:cBhvr>
                                        <p:cTn id="27" dur="250" autoRev="1" fill="hold"/>
                                        <p:tgtEl>
                                          <p:spTgt spid="4"/>
                                        </p:tgtEl>
                                      </p:cBhvr>
                                      <p:by x="105000" y="105000"/>
                                    </p:animScale>
                                  </p:childTnLst>
                                </p:cTn>
                              </p:par>
                            </p:childTnLst>
                          </p:cTn>
                        </p:par>
                        <p:par>
                          <p:cTn id="28" fill="hold">
                            <p:stCondLst>
                              <p:cond delay="27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 calcmode="lin" valueType="num">
                                      <p:cBhvr>
                                        <p:cTn id="31"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2" dur="400" fill="hold"/>
                                        <p:tgtEl>
                                          <p:spTgt spid="5"/>
                                        </p:tgtEl>
                                        <p:attrNameLst>
                                          <p:attrName>ppt_y</p:attrName>
                                        </p:attrNameLst>
                                      </p:cBhvr>
                                      <p:tavLst>
                                        <p:tav tm="0">
                                          <p:val>
                                            <p:strVal val="#ppt_y"/>
                                          </p:val>
                                        </p:tav>
                                        <p:tav tm="100000">
                                          <p:val>
                                            <p:strVal val="#ppt_y"/>
                                          </p:val>
                                        </p:tav>
                                      </p:tavLst>
                                    </p:anim>
                                    <p:anim calcmode="lin" valueType="num">
                                      <p:cBhvr>
                                        <p:cTn id="33"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4"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400" tmFilter="0,0; .5, 1; 1, 1"/>
                                        <p:tgtEl>
                                          <p:spTgt spid="5"/>
                                        </p:tgtEl>
                                      </p:cBhvr>
                                    </p:animEffect>
                                  </p:childTnLst>
                                </p:cTn>
                              </p:par>
                            </p:childTnLst>
                          </p:cTn>
                        </p:par>
                        <p:par>
                          <p:cTn id="36" fill="hold">
                            <p:stCondLst>
                              <p:cond delay="3779"/>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4279"/>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7"/>
                                        </p:tgtEl>
                                        <p:attrNameLst>
                                          <p:attrName>ppt_y</p:attrName>
                                        </p:attrNameLst>
                                      </p:cBhvr>
                                      <p:tavLst>
                                        <p:tav tm="0">
                                          <p:val>
                                            <p:strVal val="#ppt_y"/>
                                          </p:val>
                                        </p:tav>
                                        <p:tav tm="100000">
                                          <p:val>
                                            <p:strVal val="#ppt_y"/>
                                          </p:val>
                                        </p:tav>
                                      </p:tavLst>
                                    </p:anim>
                                    <p:anim calcmode="lin" valueType="num">
                                      <p:cBhvr>
                                        <p:cTn id="4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7"/>
                                        </p:tgtEl>
                                      </p:cBhvr>
                                    </p:animEffect>
                                  </p:childTnLst>
                                </p:cTn>
                              </p:par>
                            </p:childTnLst>
                          </p:cTn>
                        </p:par>
                        <p:par>
                          <p:cTn id="50" fill="hold">
                            <p:stCondLst>
                              <p:cond delay="4930"/>
                            </p:stCondLst>
                            <p:childTnLst>
                              <p:par>
                                <p:cTn id="51" presetID="26" presetClass="emph" presetSubtype="0" fill="hold" grpId="1" nodeType="afterEffect">
                                  <p:stCondLst>
                                    <p:cond delay="0"/>
                                  </p:stCondLst>
                                  <p:iterate type="lt">
                                    <p:tmPct val="0"/>
                                  </p:iterate>
                                  <p:childTnLst>
                                    <p:animEffect transition="out" filter="fade">
                                      <p:cBhvr>
                                        <p:cTn id="52" dur="500" tmFilter="0, 0; .2, .5; .8, .5; 1, 0"/>
                                        <p:tgtEl>
                                          <p:spTgt spid="7"/>
                                        </p:tgtEl>
                                      </p:cBhvr>
                                    </p:animEffect>
                                    <p:animScale>
                                      <p:cBhvr>
                                        <p:cTn id="53" dur="250" autoRev="1" fill="hold"/>
                                        <p:tgtEl>
                                          <p:spTgt spid="7"/>
                                        </p:tgtEl>
                                      </p:cBhvr>
                                      <p:by x="105000" y="105000"/>
                                    </p:animScale>
                                  </p:childTnLst>
                                </p:cTn>
                              </p:par>
                            </p:childTnLst>
                          </p:cTn>
                        </p:par>
                        <p:par>
                          <p:cTn id="54" fill="hold">
                            <p:stCondLst>
                              <p:cond delay="543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8"/>
                                        </p:tgtEl>
                                        <p:attrNameLst>
                                          <p:attrName>style.visibility</p:attrName>
                                        </p:attrNameLst>
                                      </p:cBhvr>
                                      <p:to>
                                        <p:strVal val="visible"/>
                                      </p:to>
                                    </p:set>
                                    <p:anim calcmode="lin" valueType="num">
                                      <p:cBhvr>
                                        <p:cTn id="5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58" dur="400" fill="hold"/>
                                        <p:tgtEl>
                                          <p:spTgt spid="8"/>
                                        </p:tgtEl>
                                        <p:attrNameLst>
                                          <p:attrName>ppt_y</p:attrName>
                                        </p:attrNameLst>
                                      </p:cBhvr>
                                      <p:tavLst>
                                        <p:tav tm="0">
                                          <p:val>
                                            <p:strVal val="#ppt_y"/>
                                          </p:val>
                                        </p:tav>
                                        <p:tav tm="100000">
                                          <p:val>
                                            <p:strVal val="#ppt_y"/>
                                          </p:val>
                                        </p:tav>
                                      </p:tavLst>
                                    </p:anim>
                                    <p:anim calcmode="lin" valueType="num">
                                      <p:cBhvr>
                                        <p:cTn id="5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1" dur="400" tmFilter="0,0; .5, 1; 1, 1"/>
                                        <p:tgtEl>
                                          <p:spTgt spid="8"/>
                                        </p:tgtEl>
                                      </p:cBhvr>
                                    </p:animEffect>
                                  </p:childTnLst>
                                </p:cTn>
                              </p:par>
                            </p:childTnLst>
                          </p:cTn>
                        </p:par>
                        <p:par>
                          <p:cTn id="62" fill="hold">
                            <p:stCondLst>
                              <p:cond delay="6549"/>
                            </p:stCondLst>
                            <p:childTnLst>
                              <p:par>
                                <p:cTn id="63" presetID="53" presetClass="entr" presetSubtype="16"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500" fill="hold"/>
                                        <p:tgtEl>
                                          <p:spTgt spid="9"/>
                                        </p:tgtEl>
                                        <p:attrNameLst>
                                          <p:attrName>ppt_w</p:attrName>
                                        </p:attrNameLst>
                                      </p:cBhvr>
                                      <p:tavLst>
                                        <p:tav tm="0">
                                          <p:val>
                                            <p:fltVal val="0"/>
                                          </p:val>
                                        </p:tav>
                                        <p:tav tm="100000">
                                          <p:val>
                                            <p:strVal val="#ppt_w"/>
                                          </p:val>
                                        </p:tav>
                                      </p:tavLst>
                                    </p:anim>
                                    <p:anim calcmode="lin" valueType="num">
                                      <p:cBhvr>
                                        <p:cTn id="66" dur="500" fill="hold"/>
                                        <p:tgtEl>
                                          <p:spTgt spid="9"/>
                                        </p:tgtEl>
                                        <p:attrNameLst>
                                          <p:attrName>ppt_h</p:attrName>
                                        </p:attrNameLst>
                                      </p:cBhvr>
                                      <p:tavLst>
                                        <p:tav tm="0">
                                          <p:val>
                                            <p:fltVal val="0"/>
                                          </p:val>
                                        </p:tav>
                                        <p:tav tm="100000">
                                          <p:val>
                                            <p:strVal val="#ppt_h"/>
                                          </p:val>
                                        </p:tav>
                                      </p:tavLst>
                                    </p:anim>
                                    <p:animEffect transition="in" filter="fade">
                                      <p:cBhvr>
                                        <p:cTn id="67" dur="500"/>
                                        <p:tgtEl>
                                          <p:spTgt spid="9"/>
                                        </p:tgtEl>
                                      </p:cBhvr>
                                    </p:animEffect>
                                  </p:childTnLst>
                                </p:cTn>
                              </p:par>
                            </p:childTnLst>
                          </p:cTn>
                        </p:par>
                        <p:par>
                          <p:cTn id="68" fill="hold">
                            <p:stCondLst>
                              <p:cond delay="7049"/>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0"/>
                                        </p:tgtEl>
                                        <p:attrNameLst>
                                          <p:attrName>ppt_y</p:attrName>
                                        </p:attrNameLst>
                                      </p:cBhvr>
                                      <p:tavLst>
                                        <p:tav tm="0">
                                          <p:val>
                                            <p:strVal val="#ppt_y"/>
                                          </p:val>
                                        </p:tav>
                                        <p:tav tm="100000">
                                          <p:val>
                                            <p:strVal val="#ppt_y"/>
                                          </p:val>
                                        </p:tav>
                                      </p:tavLst>
                                    </p:anim>
                                    <p:anim calcmode="lin" valueType="num">
                                      <p:cBhvr>
                                        <p:cTn id="7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0"/>
                                        </p:tgtEl>
                                      </p:cBhvr>
                                    </p:animEffect>
                                  </p:childTnLst>
                                </p:cTn>
                              </p:par>
                            </p:childTnLst>
                          </p:cTn>
                        </p:par>
                        <p:par>
                          <p:cTn id="76" fill="hold">
                            <p:stCondLst>
                              <p:cond delay="7849"/>
                            </p:stCondLst>
                            <p:childTnLst>
                              <p:par>
                                <p:cTn id="77" presetID="26" presetClass="emph" presetSubtype="0" fill="hold" grpId="1" nodeType="afterEffect">
                                  <p:stCondLst>
                                    <p:cond delay="0"/>
                                  </p:stCondLst>
                                  <p:iterate type="lt">
                                    <p:tmPct val="0"/>
                                  </p:iterate>
                                  <p:childTnLst>
                                    <p:animEffect transition="out" filter="fade">
                                      <p:cBhvr>
                                        <p:cTn id="78" dur="500" tmFilter="0, 0; .2, .5; .8, .5; 1, 0"/>
                                        <p:tgtEl>
                                          <p:spTgt spid="10"/>
                                        </p:tgtEl>
                                      </p:cBhvr>
                                    </p:animEffect>
                                    <p:animScale>
                                      <p:cBhvr>
                                        <p:cTn id="79" dur="250" autoRev="1" fill="hold"/>
                                        <p:tgtEl>
                                          <p:spTgt spid="10"/>
                                        </p:tgtEl>
                                      </p:cBhvr>
                                      <p:by x="105000" y="105000"/>
                                    </p:animScale>
                                  </p:childTnLst>
                                </p:cTn>
                              </p:par>
                            </p:childTnLst>
                          </p:cTn>
                        </p:par>
                        <p:par>
                          <p:cTn id="80" fill="hold">
                            <p:stCondLst>
                              <p:cond delay="83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1"/>
                                        </p:tgtEl>
                                        <p:attrNameLst>
                                          <p:attrName>style.visibility</p:attrName>
                                        </p:attrNameLst>
                                      </p:cBhvr>
                                      <p:to>
                                        <p:strVal val="visible"/>
                                      </p:to>
                                    </p:set>
                                    <p:anim calcmode="lin" valueType="num">
                                      <p:cBhvr>
                                        <p:cTn id="83" dur="4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4" dur="400" fill="hold"/>
                                        <p:tgtEl>
                                          <p:spTgt spid="11"/>
                                        </p:tgtEl>
                                        <p:attrNameLst>
                                          <p:attrName>ppt_y</p:attrName>
                                        </p:attrNameLst>
                                      </p:cBhvr>
                                      <p:tavLst>
                                        <p:tav tm="0">
                                          <p:val>
                                            <p:strVal val="#ppt_y"/>
                                          </p:val>
                                        </p:tav>
                                        <p:tav tm="100000">
                                          <p:val>
                                            <p:strVal val="#ppt_y"/>
                                          </p:val>
                                        </p:tav>
                                      </p:tavLst>
                                    </p:anim>
                                    <p:anim calcmode="lin" valueType="num">
                                      <p:cBhvr>
                                        <p:cTn id="85" dur="4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6" dur="4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7" dur="400" tmFilter="0,0; .5, 1; 1, 1"/>
                                        <p:tgtEl>
                                          <p:spTgt spid="11"/>
                                        </p:tgtEl>
                                      </p:cBhvr>
                                    </p:animEffect>
                                  </p:childTnLst>
                                </p:cTn>
                              </p:par>
                            </p:childTnLst>
                          </p:cTn>
                        </p:par>
                        <p:par>
                          <p:cTn id="88" fill="hold">
                            <p:stCondLst>
                              <p:cond delay="9829"/>
                            </p:stCondLst>
                            <p:childTnLst>
                              <p:par>
                                <p:cTn id="89" presetID="53" presetClass="entr" presetSubtype="16"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10329"/>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3"/>
                                        </p:tgtEl>
                                        <p:attrNameLst>
                                          <p:attrName>ppt_y</p:attrName>
                                        </p:attrNameLst>
                                      </p:cBhvr>
                                      <p:tavLst>
                                        <p:tav tm="0">
                                          <p:val>
                                            <p:strVal val="#ppt_y"/>
                                          </p:val>
                                        </p:tav>
                                        <p:tav tm="100000">
                                          <p:val>
                                            <p:strVal val="#ppt_y"/>
                                          </p:val>
                                        </p:tav>
                                      </p:tavLst>
                                    </p:anim>
                                    <p:anim calcmode="lin" valueType="num">
                                      <p:cBhvr>
                                        <p:cTn id="9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3"/>
                                        </p:tgtEl>
                                      </p:cBhvr>
                                    </p:animEffect>
                                  </p:childTnLst>
                                </p:cTn>
                              </p:par>
                            </p:childTnLst>
                          </p:cTn>
                        </p:par>
                        <p:par>
                          <p:cTn id="102" fill="hold">
                            <p:stCondLst>
                              <p:cond delay="11079"/>
                            </p:stCondLst>
                            <p:childTnLst>
                              <p:par>
                                <p:cTn id="103" presetID="26" presetClass="emph" presetSubtype="0" fill="hold" grpId="1" nodeType="afterEffect">
                                  <p:stCondLst>
                                    <p:cond delay="0"/>
                                  </p:stCondLst>
                                  <p:iterate type="lt">
                                    <p:tmPct val="0"/>
                                  </p:iterate>
                                  <p:childTnLst>
                                    <p:animEffect transition="out" filter="fade">
                                      <p:cBhvr>
                                        <p:cTn id="104" dur="500" tmFilter="0, 0; .2, .5; .8, .5; 1, 0"/>
                                        <p:tgtEl>
                                          <p:spTgt spid="13"/>
                                        </p:tgtEl>
                                      </p:cBhvr>
                                    </p:animEffect>
                                    <p:animScale>
                                      <p:cBhvr>
                                        <p:cTn id="105" dur="250" autoRev="1" fill="hold"/>
                                        <p:tgtEl>
                                          <p:spTgt spid="13"/>
                                        </p:tgtEl>
                                      </p:cBhvr>
                                      <p:by x="105000" y="105000"/>
                                    </p:animScale>
                                  </p:childTnLst>
                                </p:cTn>
                              </p:par>
                            </p:childTnLst>
                          </p:cTn>
                        </p:par>
                        <p:par>
                          <p:cTn id="106" fill="hold">
                            <p:stCondLst>
                              <p:cond delay="11579"/>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14"/>
                                        </p:tgtEl>
                                        <p:attrNameLst>
                                          <p:attrName>style.visibility</p:attrName>
                                        </p:attrNameLst>
                                      </p:cBhvr>
                                      <p:to>
                                        <p:strVal val="visible"/>
                                      </p:to>
                                    </p:set>
                                    <p:anim calcmode="lin" valueType="num">
                                      <p:cBhvr>
                                        <p:cTn id="109" dur="4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10" dur="400" fill="hold"/>
                                        <p:tgtEl>
                                          <p:spTgt spid="14"/>
                                        </p:tgtEl>
                                        <p:attrNameLst>
                                          <p:attrName>ppt_y</p:attrName>
                                        </p:attrNameLst>
                                      </p:cBhvr>
                                      <p:tavLst>
                                        <p:tav tm="0">
                                          <p:val>
                                            <p:strVal val="#ppt_y"/>
                                          </p:val>
                                        </p:tav>
                                        <p:tav tm="100000">
                                          <p:val>
                                            <p:strVal val="#ppt_y"/>
                                          </p:val>
                                        </p:tav>
                                      </p:tavLst>
                                    </p:anim>
                                    <p:anim calcmode="lin" valueType="num">
                                      <p:cBhvr>
                                        <p:cTn id="111" dur="4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12" dur="4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4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4" grpId="1"/>
      <p:bldP spid="5" grpId="0"/>
      <p:bldP spid="6" grpId="0" animBg="1"/>
      <p:bldP spid="7" grpId="0"/>
      <p:bldP spid="7" grpId="1"/>
      <p:bldP spid="8" grpId="0"/>
      <p:bldP spid="9" grpId="0" animBg="1"/>
      <p:bldP spid="10" grpId="0"/>
      <p:bldP spid="10" grpId="1"/>
      <p:bldP spid="11" grpId="0"/>
      <p:bldP spid="12" grpId="0" animBg="1"/>
      <p:bldP spid="13" grpId="0"/>
      <p:bldP spid="13" grpId="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0"/>
          <p:cNvSpPr txBox="1"/>
          <p:nvPr/>
        </p:nvSpPr>
        <p:spPr>
          <a:xfrm>
            <a:off x="324122" y="304313"/>
            <a:ext cx="979755" cy="523220"/>
          </a:xfrm>
          <a:prstGeom prst="rect">
            <a:avLst/>
          </a:prstGeom>
          <a:noFill/>
        </p:spPr>
        <p:txBody>
          <a:bodyPr wrap="none" rtlCol="0">
            <a:spAutoFit/>
          </a:bodyPr>
          <a:lstStyle/>
          <a:p>
            <a:r>
              <a:rPr lang="zh-CN" altLang="en-US" sz="2800" spc="300" dirty="0">
                <a:solidFill>
                  <a:srgbClr val="0070C0"/>
                </a:solidFill>
                <a:latin typeface="黑体" panose="02010609060101010101" pitchFamily="2" charset="-122"/>
                <a:ea typeface="黑体" panose="02010609060101010101" pitchFamily="2" charset="-122"/>
              </a:rPr>
              <a:t>前言</a:t>
            </a:r>
            <a:endParaRPr lang="zh-CN" altLang="en-US" sz="2800" spc="300" dirty="0">
              <a:solidFill>
                <a:srgbClr val="0070C0"/>
              </a:solidFill>
              <a:latin typeface="黑体" panose="02010609060101010101" pitchFamily="2" charset="-122"/>
              <a:ea typeface="黑体" panose="02010609060101010101" pitchFamily="2" charset="-122"/>
            </a:endParaRPr>
          </a:p>
        </p:txBody>
      </p:sp>
      <p:sp>
        <p:nvSpPr>
          <p:cNvPr id="20" name="TextBox 11"/>
          <p:cNvSpPr txBox="1"/>
          <p:nvPr/>
        </p:nvSpPr>
        <p:spPr>
          <a:xfrm>
            <a:off x="1116280" y="550534"/>
            <a:ext cx="783741" cy="276999"/>
          </a:xfrm>
          <a:prstGeom prst="rect">
            <a:avLst/>
          </a:prstGeom>
          <a:noFill/>
        </p:spPr>
        <p:txBody>
          <a:bodyPr wrap="none" rtlCol="0">
            <a:spAutoFit/>
          </a:bodyPr>
          <a:lstStyle/>
          <a:p>
            <a:r>
              <a:rPr lang="en-GB" altLang="zh-CN" sz="1200" dirty="0">
                <a:solidFill>
                  <a:schemeClr val="bg1"/>
                </a:solidFill>
              </a:rPr>
              <a:t>Foreword</a:t>
            </a:r>
            <a:endParaRPr lang="zh-CN" altLang="en-US" sz="1200" dirty="0">
              <a:solidFill>
                <a:schemeClr val="bg1"/>
              </a:solidFill>
              <a:latin typeface="汉仪细等线" panose="01010104010101010101" pitchFamily="2" charset="-122"/>
              <a:ea typeface="汉仪细等线" panose="01010104010101010101" pitchFamily="2" charset="-122"/>
            </a:endParaRPr>
          </a:p>
        </p:txBody>
      </p:sp>
      <p:sp>
        <p:nvSpPr>
          <p:cNvPr id="3" name="文本框 2"/>
          <p:cNvSpPr txBox="1"/>
          <p:nvPr/>
        </p:nvSpPr>
        <p:spPr>
          <a:xfrm>
            <a:off x="432223" y="936024"/>
            <a:ext cx="8136678" cy="2524760"/>
          </a:xfrm>
          <a:prstGeom prst="rect">
            <a:avLst/>
          </a:prstGeom>
          <a:noFill/>
        </p:spPr>
        <p:txBody>
          <a:bodyPr wrap="square" rtlCol="0">
            <a:spAutoFit/>
          </a:bodyPr>
          <a:lstStyle/>
          <a:p>
            <a:pPr>
              <a:lnSpc>
                <a:spcPct val="120000"/>
              </a:lnSpc>
              <a:spcBef>
                <a:spcPts val="0"/>
              </a:spcBef>
            </a:pPr>
            <a:r>
              <a:rPr lang="zh-CN" altLang="en-US" sz="1200" dirty="0">
                <a:solidFill>
                  <a:schemeClr val="bg1"/>
                </a:solidFill>
                <a:latin typeface="微软雅黑 Light" panose="020B0502040204020203" charset="-122"/>
                <a:ea typeface="微软雅黑 Light" panose="020B0502040204020203" charset="-122"/>
                <a:cs typeface="微软雅黑 Light" panose="020B0502040204020203" charset="-122"/>
              </a:rPr>
              <a:t>   </a:t>
            </a:r>
            <a:r>
              <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 </a:t>
            </a:r>
            <a:r>
              <a:rPr lang="zh-CN" altLang="en-US" sz="1200" dirty="0">
                <a:solidFill>
                  <a:schemeClr val="bg1"/>
                </a:solidFill>
                <a:latin typeface="微软雅黑 Light" panose="020B0502040204020203" charset="-122"/>
                <a:ea typeface="微软雅黑 Light" panose="020B0502040204020203" charset="-122"/>
                <a:cs typeface="微软雅黑 Light" panose="020B0502040204020203" charset="-122"/>
              </a:rPr>
              <a:t> </a:t>
            </a:r>
            <a:r>
              <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  </a:t>
            </a:r>
            <a:r>
              <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“工业互联网”（</a:t>
            </a:r>
            <a:r>
              <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Industrial IOT</a:t>
            </a:r>
            <a:r>
              <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）开放、全球化的网络，将人、数据和机器连接起来，属于泛互联网的目录分类</a:t>
            </a:r>
            <a:r>
              <a:rPr lang="zh-CN" altLang="en-US" sz="1200" dirty="0">
                <a:solidFill>
                  <a:schemeClr val="bg1"/>
                </a:solidFill>
                <a:latin typeface="微软雅黑 Light" panose="020B0502040204020203" charset="-122"/>
                <a:ea typeface="微软雅黑 Light" panose="020B0502040204020203" charset="-122"/>
                <a:cs typeface="微软雅黑 Light" panose="020B0502040204020203" charset="-122"/>
              </a:rPr>
              <a:t>。</a:t>
            </a:r>
            <a:r>
              <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它是全球工业系统与高级计算、分析、传感技术及互联网的高度融合。</a:t>
            </a:r>
            <a:endPar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endParaRPr>
          </a:p>
          <a:p>
            <a:pPr>
              <a:lnSpc>
                <a:spcPct val="120000"/>
              </a:lnSpc>
              <a:spcBef>
                <a:spcPts val="0"/>
              </a:spcBef>
            </a:pPr>
            <a:r>
              <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       </a:t>
            </a:r>
            <a:r>
              <a:rPr lang="zh-CN" altLang="en-US" sz="1200" dirty="0">
                <a:solidFill>
                  <a:schemeClr val="bg1"/>
                </a:solidFill>
                <a:latin typeface="微软雅黑 Light" panose="020B0502040204020203" charset="-122"/>
                <a:ea typeface="微软雅黑 Light" panose="020B0502040204020203" charset="-122"/>
                <a:cs typeface="微软雅黑 Light" panose="020B0502040204020203" charset="-122"/>
              </a:rPr>
              <a:t>工业</a:t>
            </a:r>
            <a:r>
              <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IOT</a:t>
            </a:r>
            <a:r>
              <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的本质和核心是通过工业互联网平台把设备、生产线、工厂、供应商、产品和客户紧密地连接融合起来。可以帮助制造业拉长产业链，形成跨设备、跨系统、跨厂区、跨地区的互联互通，从而提高效率，推动整个制造服务体系智能化。还有利于推动制造业融通发展，实现制造业和服务业之间的跨越发展，使工业经济各种要素资源能够高效共享。</a:t>
            </a:r>
            <a:endPar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endParaRPr>
          </a:p>
          <a:p>
            <a:pPr algn="l">
              <a:lnSpc>
                <a:spcPct val="120000"/>
              </a:lnSpc>
              <a:spcBef>
                <a:spcPts val="0"/>
              </a:spcBef>
              <a:buClrTx/>
              <a:buSzTx/>
              <a:buNone/>
            </a:pPr>
            <a:r>
              <a:rPr lang="zh-CN" altLang="en-US" sz="1200" dirty="0">
                <a:solidFill>
                  <a:schemeClr val="bg1"/>
                </a:solidFill>
                <a:latin typeface="微软雅黑 Light" panose="020B0502040204020203" charset="-122"/>
                <a:ea typeface="微软雅黑 Light" panose="020B0502040204020203" charset="-122"/>
                <a:cs typeface="微软雅黑 Light" panose="020B0502040204020203" charset="-122"/>
              </a:rPr>
              <a:t>    </a:t>
            </a:r>
            <a:r>
              <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  </a:t>
            </a:r>
            <a:r>
              <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 随着</a:t>
            </a:r>
            <a:r>
              <a:rPr lang="en-US"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AI</a:t>
            </a:r>
            <a:r>
              <a:rPr lang="zh-CN" altLang="en-US" sz="1200" dirty="0">
                <a:solidFill>
                  <a:schemeClr val="bg1"/>
                </a:solidFill>
                <a:latin typeface="微软雅黑 Light" panose="020B0502040204020203" charset="-122"/>
                <a:ea typeface="微软雅黑 Light" panose="020B0502040204020203" charset="-122"/>
                <a:cs typeface="微软雅黑 Light" panose="020B0502040204020203" charset="-122"/>
              </a:rPr>
              <a:t>的快速发展，</a:t>
            </a:r>
            <a:r>
              <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rPr>
              <a:t>机房智慧运维结合AIoT（人工智能物联网）技术，通过部署智能传感器、边缘计算设备与AI算法，实现对电力、温湿度、设备状态等关键参数的实时感知、分析与预测性维护。其必要性在于传统运维方式难以应对日益复杂的IT基础设施和高可用性要求，而AIoT可显著提升故障响应速度、降低能耗与人力成本。其先进性体现在数据驱动的智能决策、自动化闭环控制及远程可视化管理，不仅保障机房稳定高效运行，还为绿色低碳和数字化转型提供支撑，是现代数据中心运维发展的必然方向 </a:t>
            </a:r>
            <a:endParaRPr lang="zh-CN" altLang="zh-CN" sz="1200" dirty="0">
              <a:solidFill>
                <a:schemeClr val="bg1"/>
              </a:solidFill>
              <a:latin typeface="微软雅黑 Light" panose="020B0502040204020203" charset="-122"/>
              <a:ea typeface="微软雅黑 Light" panose="020B0502040204020203" charset="-122"/>
              <a:cs typeface="微软雅黑 Light" panose="020B0502040204020203"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19"/>
                                        </p:tgtEl>
                                      </p:cBhvr>
                                    </p:animEffect>
                                    <p:animScale>
                                      <p:cBhvr>
                                        <p:cTn id="11" dur="250" autoRev="1" fill="hold"/>
                                        <p:tgtEl>
                                          <p:spTgt spid="19"/>
                                        </p:tgtEl>
                                      </p:cBhvr>
                                      <p:by x="105000" y="105000"/>
                                    </p:animScale>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 calcmode="lin" valueType="num">
                                      <p:cBhvr>
                                        <p:cTn id="15" dur="2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6" dur="200" fill="hold"/>
                                        <p:tgtEl>
                                          <p:spTgt spid="20"/>
                                        </p:tgtEl>
                                        <p:attrNameLst>
                                          <p:attrName>ppt_y</p:attrName>
                                        </p:attrNameLst>
                                      </p:cBhvr>
                                      <p:tavLst>
                                        <p:tav tm="0">
                                          <p:val>
                                            <p:strVal val="#ppt_y"/>
                                          </p:val>
                                        </p:tav>
                                        <p:tav tm="100000">
                                          <p:val>
                                            <p:strVal val="#ppt_y"/>
                                          </p:val>
                                        </p:tav>
                                      </p:tavLst>
                                    </p:anim>
                                    <p:anim calcmode="lin" valueType="num">
                                      <p:cBhvr>
                                        <p:cTn id="17" dur="2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8" dur="2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蓝色的生日蛋糕&#10;&#10;低可信度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64484" y="0"/>
            <a:ext cx="5586186" cy="5586186"/>
          </a:xfrm>
          <a:prstGeom prst="rect">
            <a:avLst/>
          </a:prstGeom>
          <a:ln>
            <a:noFill/>
          </a:ln>
          <a:effectLst>
            <a:outerShdw blurRad="292100" dist="139700" dir="2700000" algn="tl" rotWithShape="0">
              <a:srgbClr val="333333">
                <a:alpha val="65000"/>
              </a:srgbClr>
            </a:outerShdw>
          </a:effectLst>
        </p:spPr>
      </p:pic>
      <p:sp>
        <p:nvSpPr>
          <p:cNvPr id="8" name="TextBox 10"/>
          <p:cNvSpPr txBox="1"/>
          <p:nvPr/>
        </p:nvSpPr>
        <p:spPr>
          <a:xfrm>
            <a:off x="472721" y="2039887"/>
            <a:ext cx="3416320" cy="1015663"/>
          </a:xfrm>
          <a:prstGeom prst="rect">
            <a:avLst/>
          </a:prstGeom>
          <a:noFill/>
        </p:spPr>
        <p:txBody>
          <a:bodyPr wrap="none" rtlCol="0">
            <a:spAutoFit/>
          </a:bodyPr>
          <a:lstStyle/>
          <a:p>
            <a:r>
              <a:rPr lang="zh-CN" altLang="en-US" sz="6000" spc="300" dirty="0">
                <a:solidFill>
                  <a:srgbClr val="0070C0"/>
                </a:solidFill>
                <a:latin typeface="黑体" panose="02010609060101010101" pitchFamily="2" charset="-122"/>
                <a:ea typeface="黑体" panose="02010609060101010101" pitchFamily="2" charset="-122"/>
              </a:rPr>
              <a:t>项目背景</a:t>
            </a:r>
            <a:endParaRPr lang="zh-CN" altLang="en-US" sz="6000" spc="300" dirty="0">
              <a:solidFill>
                <a:srgbClr val="0070C0"/>
              </a:solidFill>
              <a:latin typeface="黑体" panose="02010609060101010101" pitchFamily="2" charset="-122"/>
              <a:ea typeface="黑体" panose="02010609060101010101" pitchFamily="2" charset="-122"/>
            </a:endParaRPr>
          </a:p>
        </p:txBody>
      </p:sp>
      <p:sp>
        <p:nvSpPr>
          <p:cNvPr id="9" name="TextBox 11"/>
          <p:cNvSpPr txBox="1"/>
          <p:nvPr/>
        </p:nvSpPr>
        <p:spPr>
          <a:xfrm>
            <a:off x="472721" y="3147883"/>
            <a:ext cx="2209066" cy="400110"/>
          </a:xfrm>
          <a:prstGeom prst="rect">
            <a:avLst/>
          </a:prstGeom>
          <a:noFill/>
        </p:spPr>
        <p:txBody>
          <a:bodyPr wrap="none" rtlCol="0">
            <a:spAutoFit/>
          </a:bodyPr>
          <a:lstStyle/>
          <a:p>
            <a:r>
              <a:rPr lang="en-GB" altLang="zh-CN" sz="2000" dirty="0">
                <a:solidFill>
                  <a:schemeClr val="bg1"/>
                </a:solidFill>
              </a:rPr>
              <a:t>Project background</a:t>
            </a:r>
            <a:endParaRPr lang="zh-CN" altLang="en-US" sz="2000" dirty="0">
              <a:solidFill>
                <a:schemeClr val="bg1"/>
              </a:solidFill>
              <a:latin typeface="汉仪细等线" panose="01010104010101010101" pitchFamily="2" charset="-122"/>
              <a:ea typeface="汉仪细等线" panose="01010104010101010101" pitchFamily="2" charset="-122"/>
            </a:endParaRPr>
          </a:p>
        </p:txBody>
      </p:sp>
      <p:sp>
        <p:nvSpPr>
          <p:cNvPr id="10" name="TextBox 21"/>
          <p:cNvSpPr txBox="1"/>
          <p:nvPr/>
        </p:nvSpPr>
        <p:spPr>
          <a:xfrm>
            <a:off x="616641" y="1037877"/>
            <a:ext cx="1454244" cy="1015663"/>
          </a:xfrm>
          <a:prstGeom prst="rect">
            <a:avLst/>
          </a:prstGeom>
          <a:noFill/>
        </p:spPr>
        <p:txBody>
          <a:bodyPr wrap="none" rtlCol="0">
            <a:spAutoFit/>
          </a:bodyPr>
          <a:lstStyle/>
          <a:p>
            <a:r>
              <a:rPr lang="en-US" altLang="zh-CN" sz="6000" spc="300" dirty="0">
                <a:solidFill>
                  <a:srgbClr val="0070C0"/>
                </a:solidFill>
                <a:latin typeface="黑体" panose="02010609060101010101" pitchFamily="2" charset="-122"/>
                <a:ea typeface="黑体" panose="02010609060101010101" pitchFamily="2" charset="-122"/>
              </a:rPr>
              <a:t>01.</a:t>
            </a:r>
            <a:endParaRPr lang="zh-CN" altLang="en-US" sz="6000" spc="300" dirty="0">
              <a:solidFill>
                <a:srgbClr val="0070C0"/>
              </a:solidFill>
              <a:latin typeface="黑体" panose="02010609060101010101" pitchFamily="2" charset="-122"/>
              <a:ea typeface="黑体" panose="0201060906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10"/>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10"/>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8"/>
                                        </p:tgtEl>
                                      </p:cBhvr>
                                    </p:animEffect>
                                    <p:animScale>
                                      <p:cBhvr>
                                        <p:cTn id="21" dur="250" autoRev="1" fill="hold"/>
                                        <p:tgtEl>
                                          <p:spTgt spid="8"/>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9"/>
                                        </p:tgtEl>
                                        <p:attrNameLst>
                                          <p:attrName>style.visibility</p:attrName>
                                        </p:attrNameLst>
                                      </p:cBhvr>
                                      <p:to>
                                        <p:strVal val="visible"/>
                                      </p:to>
                                    </p:set>
                                    <p:anim calcmode="lin" valueType="num">
                                      <p:cBhvr>
                                        <p:cTn id="25" dur="2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9"/>
                                        </p:tgtEl>
                                        <p:attrNameLst>
                                          <p:attrName>ppt_y</p:attrName>
                                        </p:attrNameLst>
                                      </p:cBhvr>
                                      <p:tavLst>
                                        <p:tav tm="0">
                                          <p:val>
                                            <p:strVal val="#ppt_y"/>
                                          </p:val>
                                        </p:tav>
                                        <p:tav tm="100000">
                                          <p:val>
                                            <p:strVal val="#ppt_y"/>
                                          </p:val>
                                        </p:tav>
                                      </p:tavLst>
                                    </p:anim>
                                    <p:anim calcmode="lin" valueType="num">
                                      <p:cBhvr>
                                        <p:cTn id="27" dur="2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10" grpId="0"/>
      <p:bldP spid="10" grpId="1"/>
      <p:bldP spid="10"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4"/>
          <p:cNvGrpSpPr>
            <a:grpSpLocks noChangeAspect="1"/>
          </p:cNvGrpSpPr>
          <p:nvPr>
            <p:custDataLst>
              <p:tags r:id="rId1"/>
            </p:custDataLst>
          </p:nvPr>
        </p:nvGrpSpPr>
        <p:grpSpPr bwMode="auto">
          <a:xfrm>
            <a:off x="3021489" y="1947092"/>
            <a:ext cx="2974816" cy="2300003"/>
            <a:chOff x="2329" y="786"/>
            <a:chExt cx="3022" cy="2347"/>
          </a:xfrm>
        </p:grpSpPr>
        <p:sp>
          <p:nvSpPr>
            <p:cNvPr id="105" name="Freeform 5"/>
            <p:cNvSpPr/>
            <p:nvPr>
              <p:custDataLst>
                <p:tags r:id="rId2"/>
              </p:custDataLst>
            </p:nvPr>
          </p:nvSpPr>
          <p:spPr bwMode="auto">
            <a:xfrm>
              <a:off x="3462" y="1393"/>
              <a:ext cx="387"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6"/>
            <p:cNvSpPr/>
            <p:nvPr>
              <p:custDataLst>
                <p:tags r:id="rId3"/>
              </p:custDataLst>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7"/>
            <p:cNvSpPr/>
            <p:nvPr>
              <p:custDataLst>
                <p:tags r:id="rId4"/>
              </p:custDataLst>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8"/>
            <p:cNvSpPr/>
            <p:nvPr>
              <p:custDataLst>
                <p:tags r:id="rId5"/>
              </p:custDataLst>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9"/>
            <p:cNvSpPr/>
            <p:nvPr>
              <p:custDataLst>
                <p:tags r:id="rId6"/>
              </p:custDataLst>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grpSp>
      <p:sp>
        <p:nvSpPr>
          <p:cNvPr id="110" name="Text Placeholder 7"/>
          <p:cNvSpPr txBox="1">
            <a:spLocks noChangeArrowheads="1"/>
          </p:cNvSpPr>
          <p:nvPr>
            <p:custDataLst>
              <p:tags r:id="rId7"/>
            </p:custDataLst>
          </p:nvPr>
        </p:nvSpPr>
        <p:spPr bwMode="auto">
          <a:xfrm>
            <a:off x="940435" y="1384935"/>
            <a:ext cx="1990725" cy="56197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lIns="0" tIns="72594" rIns="0" bIns="72594"/>
          <a:lstStyle/>
          <a:p>
            <a:pPr eaLnBrk="1" hangingPunct="1">
              <a:lnSpc>
                <a:spcPct val="120000"/>
              </a:lnSpc>
              <a:buFont typeface="Arial" panose="020B0604020202020204" pitchFamily="34" charset="0"/>
              <a:buNone/>
            </a:pPr>
            <a:r>
              <a:rPr lang="zh-CN" altLang="en-US" sz="1600" dirty="0">
                <a:solidFill>
                  <a:srgbClr val="00AFF0"/>
                </a:solidFill>
                <a:latin typeface="黑体" panose="02010609060101010101" pitchFamily="2" charset="-122"/>
                <a:ea typeface="黑体" panose="02010609060101010101" pitchFamily="2" charset="-122"/>
              </a:rPr>
              <a:t>设备规模庞大、类型多样，</a:t>
            </a:r>
            <a:r>
              <a:rPr lang="zh-CN" altLang="en-US" sz="1600" dirty="0">
                <a:solidFill>
                  <a:srgbClr val="00AFF0"/>
                </a:solidFill>
                <a:latin typeface="黑体" panose="02010609060101010101" pitchFamily="2" charset="-122"/>
                <a:ea typeface="黑体" panose="02010609060101010101" pitchFamily="2" charset="-122"/>
                <a:sym typeface="Arial" panose="020B0604020202020204" pitchFamily="34" charset="0"/>
              </a:rPr>
              <a:t>管理复杂度高</a:t>
            </a:r>
            <a:endParaRPr lang="zh-CN" altLang="en-US" sz="1600" b="1" dirty="0">
              <a:solidFill>
                <a:srgbClr val="00AFF0"/>
              </a:solidFill>
              <a:latin typeface="黑体" panose="02010609060101010101" pitchFamily="2" charset="-122"/>
              <a:ea typeface="黑体" panose="02010609060101010101" pitchFamily="2" charset="-122"/>
              <a:sym typeface="Arial" panose="020B0604020202020204" pitchFamily="34" charset="0"/>
            </a:endParaRPr>
          </a:p>
        </p:txBody>
      </p:sp>
      <p:sp>
        <p:nvSpPr>
          <p:cNvPr id="112" name="Rounded Rectangle 11"/>
          <p:cNvSpPr>
            <a:spLocks noChangeAspect="1"/>
          </p:cNvSpPr>
          <p:nvPr>
            <p:custDataLst>
              <p:tags r:id="rId8"/>
            </p:custDataLst>
          </p:nvPr>
        </p:nvSpPr>
        <p:spPr>
          <a:xfrm>
            <a:off x="3072607" y="1497934"/>
            <a:ext cx="531178" cy="529919"/>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 Placeholder 7"/>
          <p:cNvSpPr txBox="1"/>
          <p:nvPr>
            <p:custDataLst>
              <p:tags r:id="rId9"/>
            </p:custDataLst>
          </p:nvPr>
        </p:nvSpPr>
        <p:spPr>
          <a:xfrm>
            <a:off x="3114834" y="1565418"/>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01</a:t>
            </a:r>
            <a:endParaRPr lang="es-ES_tradnl" noProof="1">
              <a:latin typeface="Arial" panose="020B0604020202020204" pitchFamily="34" charset="0"/>
              <a:ea typeface="微软雅黑" panose="020B0503020204020204" pitchFamily="34" charset="-122"/>
              <a:sym typeface="Arial" panose="020B0604020202020204" pitchFamily="34" charset="0"/>
            </a:endParaRPr>
          </a:p>
        </p:txBody>
      </p:sp>
      <p:sp>
        <p:nvSpPr>
          <p:cNvPr id="114" name="Text Placeholder 7"/>
          <p:cNvSpPr txBox="1">
            <a:spLocks noChangeArrowheads="1"/>
          </p:cNvSpPr>
          <p:nvPr>
            <p:custDataLst>
              <p:tags r:id="rId10"/>
            </p:custDataLst>
          </p:nvPr>
        </p:nvSpPr>
        <p:spPr bwMode="auto">
          <a:xfrm>
            <a:off x="6240572" y="1371168"/>
            <a:ext cx="1878012" cy="716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anose="020B0604020202020204" pitchFamily="34" charset="0"/>
              <a:buNone/>
            </a:pPr>
            <a:r>
              <a:rPr lang="zh-CN" altLang="zh-CN" sz="1600" b="1" dirty="0">
                <a:solidFill>
                  <a:srgbClr val="00AFF0"/>
                </a:solidFill>
                <a:latin typeface="黑体" panose="02010609060101010101" pitchFamily="2" charset="-122"/>
                <a:ea typeface="黑体" panose="02010609060101010101" pitchFamily="2" charset="-122"/>
              </a:rPr>
              <a:t>严重</a:t>
            </a:r>
            <a:r>
              <a:rPr lang="zh-CN" altLang="zh-CN" sz="1600" b="1" dirty="0">
                <a:solidFill>
                  <a:srgbClr val="00AFF0"/>
                </a:solidFill>
                <a:latin typeface="黑体" panose="02010609060101010101" pitchFamily="2" charset="-122"/>
                <a:ea typeface="黑体" panose="02010609060101010101" pitchFamily="2" charset="-122"/>
              </a:rPr>
              <a:t>依赖</a:t>
            </a:r>
            <a:r>
              <a:rPr lang="zh-CN" altLang="en-US" sz="1600" b="1" dirty="0">
                <a:solidFill>
                  <a:srgbClr val="00AFF0"/>
                </a:solidFill>
                <a:latin typeface="黑体" panose="02010609060101010101" pitchFamily="2" charset="-122"/>
                <a:ea typeface="黑体" panose="02010609060101010101" pitchFamily="2" charset="-122"/>
              </a:rPr>
              <a:t>人工巡检</a:t>
            </a:r>
            <a:r>
              <a:rPr lang="zh-CN" altLang="zh-CN" sz="1600" b="1" dirty="0">
                <a:solidFill>
                  <a:srgbClr val="00AFF0"/>
                </a:solidFill>
                <a:latin typeface="黑体" panose="02010609060101010101" pitchFamily="2" charset="-122"/>
                <a:ea typeface="黑体" panose="02010609060101010101" pitchFamily="2" charset="-122"/>
              </a:rPr>
              <a:t>，</a:t>
            </a:r>
            <a:r>
              <a:rPr lang="zh-CN" altLang="en-US" sz="1600" b="1" dirty="0">
                <a:solidFill>
                  <a:srgbClr val="00AFF0"/>
                </a:solidFill>
                <a:latin typeface="黑体" panose="02010609060101010101" pitchFamily="2" charset="-122"/>
                <a:ea typeface="黑体" panose="02010609060101010101" pitchFamily="2" charset="-122"/>
              </a:rPr>
              <a:t>效率低、易出错</a:t>
            </a:r>
            <a:r>
              <a:rPr lang="zh-CN" altLang="zh-CN" sz="1600" b="1" dirty="0">
                <a:solidFill>
                  <a:srgbClr val="00AFF0"/>
                </a:solidFill>
                <a:latin typeface="黑体" panose="02010609060101010101" pitchFamily="2" charset="-122"/>
                <a:ea typeface="黑体" panose="02010609060101010101" pitchFamily="2" charset="-122"/>
              </a:rPr>
              <a:t> </a:t>
            </a:r>
            <a:endParaRPr lang="es-ES_tradnl" altLang="en-US" sz="1600" b="1" dirty="0">
              <a:solidFill>
                <a:srgbClr val="00AFF0"/>
              </a:solidFill>
              <a:latin typeface="黑体" panose="02010609060101010101" pitchFamily="2" charset="-122"/>
              <a:ea typeface="黑体" panose="02010609060101010101" pitchFamily="2" charset="-122"/>
              <a:sym typeface="Arial" panose="020B0604020202020204" pitchFamily="34" charset="0"/>
            </a:endParaRPr>
          </a:p>
        </p:txBody>
      </p:sp>
      <p:sp>
        <p:nvSpPr>
          <p:cNvPr id="116" name="Rounded Rectangle 23"/>
          <p:cNvSpPr>
            <a:spLocks noChangeAspect="1"/>
          </p:cNvSpPr>
          <p:nvPr>
            <p:custDataLst>
              <p:tags r:id="rId11"/>
            </p:custDataLst>
          </p:nvPr>
        </p:nvSpPr>
        <p:spPr>
          <a:xfrm>
            <a:off x="5581809" y="1497934"/>
            <a:ext cx="531178" cy="529919"/>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Text Placeholder 7"/>
          <p:cNvSpPr txBox="1"/>
          <p:nvPr>
            <p:custDataLst>
              <p:tags r:id="rId12"/>
            </p:custDataLst>
          </p:nvPr>
        </p:nvSpPr>
        <p:spPr>
          <a:xfrm>
            <a:off x="5624037" y="1565418"/>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02</a:t>
            </a:r>
            <a:endParaRPr lang="es-ES_tradnl" noProof="1">
              <a:latin typeface="Arial" panose="020B0604020202020204" pitchFamily="34" charset="0"/>
              <a:ea typeface="微软雅黑" panose="020B0503020204020204" pitchFamily="34" charset="-122"/>
              <a:sym typeface="Arial" panose="020B0604020202020204" pitchFamily="34" charset="0"/>
            </a:endParaRPr>
          </a:p>
        </p:txBody>
      </p:sp>
      <p:sp>
        <p:nvSpPr>
          <p:cNvPr id="118" name="Text Placeholder 7"/>
          <p:cNvSpPr txBox="1">
            <a:spLocks noChangeArrowheads="1"/>
          </p:cNvSpPr>
          <p:nvPr>
            <p:custDataLst>
              <p:tags r:id="rId13"/>
            </p:custDataLst>
          </p:nvPr>
        </p:nvSpPr>
        <p:spPr bwMode="auto">
          <a:xfrm>
            <a:off x="915035" y="3441700"/>
            <a:ext cx="2016125" cy="734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anose="020B0604020202020204" pitchFamily="34" charset="0"/>
              <a:buNone/>
            </a:pPr>
            <a:r>
              <a:rPr lang="zh-CN" altLang="en-US" sz="1600" dirty="0">
                <a:solidFill>
                  <a:srgbClr val="00AFF0"/>
                </a:solidFill>
                <a:latin typeface="黑体" panose="02010609060101010101" pitchFamily="2" charset="-122"/>
                <a:ea typeface="黑体" panose="02010609060101010101" pitchFamily="2" charset="-122"/>
              </a:rPr>
              <a:t>监控系统分散</a:t>
            </a:r>
            <a:r>
              <a:rPr lang="zh-CN" altLang="zh-CN" sz="1600" dirty="0">
                <a:solidFill>
                  <a:srgbClr val="00AFF0"/>
                </a:solidFill>
                <a:latin typeface="黑体" panose="02010609060101010101" pitchFamily="2" charset="-122"/>
                <a:ea typeface="黑体" panose="02010609060101010101" pitchFamily="2" charset="-122"/>
              </a:rPr>
              <a:t>，</a:t>
            </a:r>
            <a:r>
              <a:rPr lang="zh-CN" altLang="en-US" sz="1600" b="1" dirty="0">
                <a:solidFill>
                  <a:srgbClr val="00AFF0"/>
                </a:solidFill>
                <a:latin typeface="黑体" panose="02010609060101010101" pitchFamily="2" charset="-122"/>
                <a:ea typeface="黑体" panose="02010609060101010101" pitchFamily="2" charset="-122"/>
                <a:sym typeface="Arial" panose="020B0604020202020204" pitchFamily="34" charset="0"/>
              </a:rPr>
              <a:t>缺乏统一视图与联动机制</a:t>
            </a:r>
            <a:endParaRPr lang="zh-CN" altLang="en-US" sz="1600" b="1" dirty="0">
              <a:solidFill>
                <a:srgbClr val="00AFF0"/>
              </a:solidFill>
              <a:latin typeface="黑体" panose="02010609060101010101" pitchFamily="2" charset="-122"/>
              <a:ea typeface="黑体" panose="02010609060101010101" pitchFamily="2" charset="-122"/>
              <a:sym typeface="Arial" panose="020B0604020202020204" pitchFamily="34" charset="0"/>
            </a:endParaRPr>
          </a:p>
        </p:txBody>
      </p:sp>
      <p:sp>
        <p:nvSpPr>
          <p:cNvPr id="120" name="Rounded Rectangle 27"/>
          <p:cNvSpPr>
            <a:spLocks noChangeAspect="1"/>
          </p:cNvSpPr>
          <p:nvPr>
            <p:custDataLst>
              <p:tags r:id="rId14"/>
            </p:custDataLst>
          </p:nvPr>
        </p:nvSpPr>
        <p:spPr>
          <a:xfrm>
            <a:off x="3035935" y="3554550"/>
            <a:ext cx="531178" cy="529918"/>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rgbClr val="0070C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Text Placeholder 7"/>
          <p:cNvSpPr txBox="1">
            <a:spLocks noChangeArrowheads="1"/>
          </p:cNvSpPr>
          <p:nvPr>
            <p:custDataLst>
              <p:tags r:id="rId15"/>
            </p:custDataLst>
          </p:nvPr>
        </p:nvSpPr>
        <p:spPr bwMode="auto">
          <a:xfrm>
            <a:off x="6208554" y="3441706"/>
            <a:ext cx="2252338" cy="102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anose="020B0604020202020204" pitchFamily="34" charset="0"/>
              <a:buNone/>
            </a:pPr>
            <a:r>
              <a:rPr lang="zh-CN" altLang="en-US" sz="1600" dirty="0">
                <a:solidFill>
                  <a:srgbClr val="00AFF0"/>
                </a:solidFill>
                <a:latin typeface="黑体" panose="02010609060101010101" pitchFamily="2" charset="-122"/>
                <a:ea typeface="黑体" panose="02010609060101010101" pitchFamily="2" charset="-122"/>
              </a:rPr>
              <a:t>运维数据孤岛严重，故障定位难、响应慢，缺乏预测性维护能力</a:t>
            </a:r>
            <a:r>
              <a:rPr lang="zh-CN" altLang="zh-CN" sz="1600" dirty="0">
                <a:solidFill>
                  <a:srgbClr val="00AFF0"/>
                </a:solidFill>
                <a:latin typeface="黑体" panose="02010609060101010101" pitchFamily="2" charset="-122"/>
                <a:ea typeface="黑体" panose="02010609060101010101" pitchFamily="2" charset="-122"/>
              </a:rPr>
              <a:t> </a:t>
            </a:r>
            <a:endParaRPr lang="es-ES_tradnl" altLang="en-US" sz="1600" dirty="0">
              <a:solidFill>
                <a:srgbClr val="00AFF0"/>
              </a:solidFill>
              <a:latin typeface="黑体" panose="02010609060101010101" pitchFamily="2" charset="-122"/>
              <a:ea typeface="黑体" panose="02010609060101010101" pitchFamily="2" charset="-122"/>
              <a:sym typeface="Arial" panose="020B0604020202020204" pitchFamily="34" charset="0"/>
            </a:endParaRPr>
          </a:p>
        </p:txBody>
      </p:sp>
      <p:sp>
        <p:nvSpPr>
          <p:cNvPr id="124" name="Rounded Rectangle 16"/>
          <p:cNvSpPr>
            <a:spLocks noChangeAspect="1"/>
          </p:cNvSpPr>
          <p:nvPr>
            <p:custDataLst>
              <p:tags r:id="rId16"/>
            </p:custDataLst>
          </p:nvPr>
        </p:nvSpPr>
        <p:spPr>
          <a:xfrm>
            <a:off x="5581809" y="3554550"/>
            <a:ext cx="531178" cy="529918"/>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Text Placeholder 7"/>
          <p:cNvSpPr txBox="1"/>
          <p:nvPr>
            <p:custDataLst>
              <p:tags r:id="rId17"/>
            </p:custDataLst>
          </p:nvPr>
        </p:nvSpPr>
        <p:spPr>
          <a:xfrm>
            <a:off x="5624037" y="3622034"/>
            <a:ext cx="430053" cy="352911"/>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04</a:t>
            </a:r>
            <a:endParaRPr lang="es-ES_tradnl" noProof="1">
              <a:latin typeface="Arial" panose="020B0604020202020204" pitchFamily="34" charset="0"/>
              <a:ea typeface="微软雅黑" panose="020B0503020204020204" pitchFamily="34" charset="-122"/>
              <a:sym typeface="Arial" panose="020B0604020202020204" pitchFamily="34" charset="0"/>
            </a:endParaRPr>
          </a:p>
        </p:txBody>
      </p:sp>
      <p:sp>
        <p:nvSpPr>
          <p:cNvPr id="34" name="平行四边形 33"/>
          <p:cNvSpPr/>
          <p:nvPr/>
        </p:nvSpPr>
        <p:spPr>
          <a:xfrm flipV="1">
            <a:off x="1359282" y="121140"/>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flipV="1">
            <a:off x="2871408" y="121138"/>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10"/>
          <p:cNvSpPr txBox="1"/>
          <p:nvPr/>
        </p:nvSpPr>
        <p:spPr>
          <a:xfrm>
            <a:off x="443913" y="266816"/>
            <a:ext cx="1638300" cy="337185"/>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机房</a:t>
            </a:r>
            <a:r>
              <a:rPr lang="zh-CN" altLang="en-US" sz="1600" b="1" spc="300" dirty="0">
                <a:solidFill>
                  <a:srgbClr val="0070C0"/>
                </a:solidFill>
                <a:latin typeface="黑体" panose="02010609060101010101" pitchFamily="2" charset="-122"/>
                <a:ea typeface="黑体" panose="02010609060101010101" pitchFamily="2" charset="-122"/>
              </a:rPr>
              <a:t>运维现状</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38" name="Group 7"/>
          <p:cNvGrpSpPr/>
          <p:nvPr/>
        </p:nvGrpSpPr>
        <p:grpSpPr bwMode="auto">
          <a:xfrm>
            <a:off x="181375" y="395829"/>
            <a:ext cx="216018" cy="113981"/>
            <a:chOff x="0" y="0"/>
            <a:chExt cx="1041399" cy="549275"/>
          </a:xfrm>
          <a:solidFill>
            <a:srgbClr val="133E73"/>
          </a:solidFill>
        </p:grpSpPr>
        <p:sp>
          <p:nvSpPr>
            <p:cNvPr id="39"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3" name="平行四边形 42"/>
          <p:cNvSpPr/>
          <p:nvPr/>
        </p:nvSpPr>
        <p:spPr>
          <a:xfrm flipV="1">
            <a:off x="-179828" y="121137"/>
            <a:ext cx="1539110" cy="72005"/>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 Placeholder 7"/>
          <p:cNvSpPr txBox="1"/>
          <p:nvPr>
            <p:custDataLst>
              <p:tags r:id="rId18"/>
            </p:custDataLst>
          </p:nvPr>
        </p:nvSpPr>
        <p:spPr>
          <a:xfrm>
            <a:off x="3101287" y="3651605"/>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a:t>
            </a:r>
            <a:r>
              <a:rPr lang="en-US" altLang="zh-CN" noProof="1">
                <a:latin typeface="Arial" panose="020B0604020202020204" pitchFamily="34" charset="0"/>
                <a:ea typeface="微软雅黑" panose="020B0503020204020204" pitchFamily="34" charset="-122"/>
                <a:sym typeface="Arial" panose="020B0604020202020204" pitchFamily="34" charset="0"/>
              </a:rPr>
              <a:t>3</a:t>
            </a:r>
            <a:endParaRPr lang="es-ES_tradnl" noProof="1">
              <a:latin typeface="Arial" panose="020B0604020202020204" pitchFamily="34" charset="0"/>
              <a:ea typeface="微软雅黑" panose="020B0503020204020204" pitchFamily="34" charset="-122"/>
              <a:sym typeface="Arial" panose="020B0604020202020204" pitchFamily="34" charset="0"/>
            </a:endParaRPr>
          </a:p>
        </p:txBody>
      </p:sp>
    </p:spTree>
    <p:custDataLst>
      <p:tags r:id="rId19"/>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wipe(down)">
                                      <p:cBhvr>
                                        <p:cTn id="7" dur="500"/>
                                        <p:tgtEl>
                                          <p:spTgt spid="104"/>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110">
                                            <p:bg/>
                                          </p:spTgt>
                                        </p:tgtEl>
                                        <p:attrNameLst>
                                          <p:attrName>style.visibility</p:attrName>
                                        </p:attrNameLst>
                                      </p:cBhvr>
                                      <p:to>
                                        <p:strVal val="visible"/>
                                      </p:to>
                                    </p:set>
                                    <p:anim calcmode="lin" valueType="num">
                                      <p:cBhvr>
                                        <p:cTn id="10" dur="500" fill="hold"/>
                                        <p:tgtEl>
                                          <p:spTgt spid="110">
                                            <p:bg/>
                                          </p:spTgt>
                                        </p:tgtEl>
                                        <p:attrNameLst>
                                          <p:attrName>ppt_w</p:attrName>
                                        </p:attrNameLst>
                                      </p:cBhvr>
                                      <p:tavLst>
                                        <p:tav tm="0">
                                          <p:val>
                                            <p:fltVal val="0"/>
                                          </p:val>
                                        </p:tav>
                                        <p:tav tm="100000">
                                          <p:val>
                                            <p:strVal val="#ppt_w"/>
                                          </p:val>
                                        </p:tav>
                                      </p:tavLst>
                                    </p:anim>
                                    <p:anim calcmode="lin" valueType="num">
                                      <p:cBhvr>
                                        <p:cTn id="11" dur="500" fill="hold"/>
                                        <p:tgtEl>
                                          <p:spTgt spid="110">
                                            <p:bg/>
                                          </p:spTgt>
                                        </p:tgtEl>
                                        <p:attrNameLst>
                                          <p:attrName>ppt_h</p:attrName>
                                        </p:attrNameLst>
                                      </p:cBhvr>
                                      <p:tavLst>
                                        <p:tav tm="0">
                                          <p:val>
                                            <p:fltVal val="0"/>
                                          </p:val>
                                        </p:tav>
                                        <p:tav tm="100000">
                                          <p:val>
                                            <p:strVal val="#ppt_h"/>
                                          </p:val>
                                        </p:tav>
                                      </p:tavLst>
                                    </p:anim>
                                    <p:animEffect transition="in" filter="fade">
                                      <p:cBhvr>
                                        <p:cTn id="12" dur="500"/>
                                        <p:tgtEl>
                                          <p:spTgt spid="110">
                                            <p:bg/>
                                          </p:spTgt>
                                        </p:tgtEl>
                                      </p:cBhvr>
                                    </p:animEffect>
                                  </p:childTnLst>
                                </p:cTn>
                              </p:par>
                              <p:par>
                                <p:cTn id="13" presetID="53" presetClass="entr" presetSubtype="16" fill="hold" grpId="0" nodeType="withEffect">
                                  <p:stCondLst>
                                    <p:cond delay="200"/>
                                  </p:stCondLst>
                                  <p:childTnLst>
                                    <p:set>
                                      <p:cBhvr>
                                        <p:cTn id="14" dur="1" fill="hold">
                                          <p:stCondLst>
                                            <p:cond delay="0"/>
                                          </p:stCondLst>
                                        </p:cTn>
                                        <p:tgtEl>
                                          <p:spTgt spid="110">
                                            <p:txEl>
                                              <p:pRg st="0" end="0"/>
                                            </p:txEl>
                                          </p:spTgt>
                                        </p:tgtEl>
                                        <p:attrNameLst>
                                          <p:attrName>style.visibility</p:attrName>
                                        </p:attrNameLst>
                                      </p:cBhvr>
                                      <p:to>
                                        <p:strVal val="visible"/>
                                      </p:to>
                                    </p:set>
                                    <p:anim calcmode="lin" valueType="num">
                                      <p:cBhvr>
                                        <p:cTn id="15" dur="500" fill="hold"/>
                                        <p:tgtEl>
                                          <p:spTgt spid="110">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10">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110">
                                            <p:txEl>
                                              <p:pRg st="0" end="0"/>
                                            </p:txEl>
                                          </p:spTgt>
                                        </p:tgtEl>
                                      </p:cBhvr>
                                    </p:animEffect>
                                  </p:childTnLst>
                                </p:cTn>
                              </p:par>
                              <p:par>
                                <p:cTn id="18" presetID="53" presetClass="entr" presetSubtype="16" fill="hold" grpId="0" nodeType="withEffect">
                                  <p:stCondLst>
                                    <p:cond delay="200"/>
                                  </p:stCondLst>
                                  <p:childTnLst>
                                    <p:set>
                                      <p:cBhvr>
                                        <p:cTn id="19" dur="1" fill="hold">
                                          <p:stCondLst>
                                            <p:cond delay="0"/>
                                          </p:stCondLst>
                                        </p:cTn>
                                        <p:tgtEl>
                                          <p:spTgt spid="112"/>
                                        </p:tgtEl>
                                        <p:attrNameLst>
                                          <p:attrName>style.visibility</p:attrName>
                                        </p:attrNameLst>
                                      </p:cBhvr>
                                      <p:to>
                                        <p:strVal val="visible"/>
                                      </p:to>
                                    </p:set>
                                    <p:anim calcmode="lin" valueType="num">
                                      <p:cBhvr>
                                        <p:cTn id="20" dur="500" fill="hold"/>
                                        <p:tgtEl>
                                          <p:spTgt spid="112"/>
                                        </p:tgtEl>
                                        <p:attrNameLst>
                                          <p:attrName>ppt_w</p:attrName>
                                        </p:attrNameLst>
                                      </p:cBhvr>
                                      <p:tavLst>
                                        <p:tav tm="0">
                                          <p:val>
                                            <p:fltVal val="0"/>
                                          </p:val>
                                        </p:tav>
                                        <p:tav tm="100000">
                                          <p:val>
                                            <p:strVal val="#ppt_w"/>
                                          </p:val>
                                        </p:tav>
                                      </p:tavLst>
                                    </p:anim>
                                    <p:anim calcmode="lin" valueType="num">
                                      <p:cBhvr>
                                        <p:cTn id="21" dur="500" fill="hold"/>
                                        <p:tgtEl>
                                          <p:spTgt spid="112"/>
                                        </p:tgtEl>
                                        <p:attrNameLst>
                                          <p:attrName>ppt_h</p:attrName>
                                        </p:attrNameLst>
                                      </p:cBhvr>
                                      <p:tavLst>
                                        <p:tav tm="0">
                                          <p:val>
                                            <p:fltVal val="0"/>
                                          </p:val>
                                        </p:tav>
                                        <p:tav tm="100000">
                                          <p:val>
                                            <p:strVal val="#ppt_h"/>
                                          </p:val>
                                        </p:tav>
                                      </p:tavLst>
                                    </p:anim>
                                    <p:animEffect transition="in" filter="fade">
                                      <p:cBhvr>
                                        <p:cTn id="22" dur="500"/>
                                        <p:tgtEl>
                                          <p:spTgt spid="112"/>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13">
                                            <p:txEl>
                                              <p:pRg st="0" end="0"/>
                                            </p:txEl>
                                          </p:spTgt>
                                        </p:tgtEl>
                                        <p:attrNameLst>
                                          <p:attrName>style.visibility</p:attrName>
                                        </p:attrNameLst>
                                      </p:cBhvr>
                                      <p:to>
                                        <p:strVal val="visible"/>
                                      </p:to>
                                    </p:set>
                                    <p:anim calcmode="lin" valueType="num">
                                      <p:cBhvr>
                                        <p:cTn id="25" dur="500" fill="hold"/>
                                        <p:tgtEl>
                                          <p:spTgt spid="113">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13">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113">
                                            <p:txEl>
                                              <p:pRg st="0" end="0"/>
                                            </p:txEl>
                                          </p:spTgt>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14">
                                            <p:txEl>
                                              <p:pRg st="0" end="0"/>
                                            </p:txEl>
                                          </p:spTgt>
                                        </p:tgtEl>
                                        <p:attrNameLst>
                                          <p:attrName>style.visibility</p:attrName>
                                        </p:attrNameLst>
                                      </p:cBhvr>
                                      <p:to>
                                        <p:strVal val="visible"/>
                                      </p:to>
                                    </p:set>
                                    <p:anim calcmode="lin" valueType="num">
                                      <p:cBhvr>
                                        <p:cTn id="30" dur="500" fill="hold"/>
                                        <p:tgtEl>
                                          <p:spTgt spid="114">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114">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114">
                                            <p:txEl>
                                              <p:pRg st="0" end="0"/>
                                            </p:txEl>
                                          </p:spTgt>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16"/>
                                        </p:tgtEl>
                                        <p:attrNameLst>
                                          <p:attrName>style.visibility</p:attrName>
                                        </p:attrNameLst>
                                      </p:cBhvr>
                                      <p:to>
                                        <p:strVal val="visible"/>
                                      </p:to>
                                    </p:set>
                                    <p:anim calcmode="lin" valueType="num">
                                      <p:cBhvr>
                                        <p:cTn id="35" dur="500" fill="hold"/>
                                        <p:tgtEl>
                                          <p:spTgt spid="116"/>
                                        </p:tgtEl>
                                        <p:attrNameLst>
                                          <p:attrName>ppt_w</p:attrName>
                                        </p:attrNameLst>
                                      </p:cBhvr>
                                      <p:tavLst>
                                        <p:tav tm="0">
                                          <p:val>
                                            <p:fltVal val="0"/>
                                          </p:val>
                                        </p:tav>
                                        <p:tav tm="100000">
                                          <p:val>
                                            <p:strVal val="#ppt_w"/>
                                          </p:val>
                                        </p:tav>
                                      </p:tavLst>
                                    </p:anim>
                                    <p:anim calcmode="lin" valueType="num">
                                      <p:cBhvr>
                                        <p:cTn id="36" dur="500" fill="hold"/>
                                        <p:tgtEl>
                                          <p:spTgt spid="116"/>
                                        </p:tgtEl>
                                        <p:attrNameLst>
                                          <p:attrName>ppt_h</p:attrName>
                                        </p:attrNameLst>
                                      </p:cBhvr>
                                      <p:tavLst>
                                        <p:tav tm="0">
                                          <p:val>
                                            <p:fltVal val="0"/>
                                          </p:val>
                                        </p:tav>
                                        <p:tav tm="100000">
                                          <p:val>
                                            <p:strVal val="#ppt_h"/>
                                          </p:val>
                                        </p:tav>
                                      </p:tavLst>
                                    </p:anim>
                                    <p:animEffect transition="in" filter="fade">
                                      <p:cBhvr>
                                        <p:cTn id="37" dur="500"/>
                                        <p:tgtEl>
                                          <p:spTgt spid="116"/>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117">
                                            <p:txEl>
                                              <p:pRg st="0" end="0"/>
                                            </p:txEl>
                                          </p:spTgt>
                                        </p:tgtEl>
                                        <p:attrNameLst>
                                          <p:attrName>style.visibility</p:attrName>
                                        </p:attrNameLst>
                                      </p:cBhvr>
                                      <p:to>
                                        <p:strVal val="visible"/>
                                      </p:to>
                                    </p:set>
                                    <p:anim calcmode="lin" valueType="num">
                                      <p:cBhvr>
                                        <p:cTn id="40" dur="500" fill="hold"/>
                                        <p:tgtEl>
                                          <p:spTgt spid="117">
                                            <p:txEl>
                                              <p:pRg st="0" end="0"/>
                                            </p:txEl>
                                          </p:spTgt>
                                        </p:tgtEl>
                                        <p:attrNameLst>
                                          <p:attrName>ppt_w</p:attrName>
                                        </p:attrNameLst>
                                      </p:cBhvr>
                                      <p:tavLst>
                                        <p:tav tm="0">
                                          <p:val>
                                            <p:fltVal val="0"/>
                                          </p:val>
                                        </p:tav>
                                        <p:tav tm="100000">
                                          <p:val>
                                            <p:strVal val="#ppt_w"/>
                                          </p:val>
                                        </p:tav>
                                      </p:tavLst>
                                    </p:anim>
                                    <p:anim calcmode="lin" valueType="num">
                                      <p:cBhvr>
                                        <p:cTn id="41" dur="500" fill="hold"/>
                                        <p:tgtEl>
                                          <p:spTgt spid="117">
                                            <p:txEl>
                                              <p:pRg st="0" end="0"/>
                                            </p:txEl>
                                          </p:spTgt>
                                        </p:tgtEl>
                                        <p:attrNameLst>
                                          <p:attrName>ppt_h</p:attrName>
                                        </p:attrNameLst>
                                      </p:cBhvr>
                                      <p:tavLst>
                                        <p:tav tm="0">
                                          <p:val>
                                            <p:fltVal val="0"/>
                                          </p:val>
                                        </p:tav>
                                        <p:tav tm="100000">
                                          <p:val>
                                            <p:strVal val="#ppt_h"/>
                                          </p:val>
                                        </p:tav>
                                      </p:tavLst>
                                    </p:anim>
                                    <p:animEffect transition="in" filter="fade">
                                      <p:cBhvr>
                                        <p:cTn id="42" dur="500"/>
                                        <p:tgtEl>
                                          <p:spTgt spid="117">
                                            <p:txEl>
                                              <p:pRg st="0" end="0"/>
                                            </p:txEl>
                                          </p:spTgt>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118">
                                            <p:txEl>
                                              <p:pRg st="0" end="0"/>
                                            </p:txEl>
                                          </p:spTgt>
                                        </p:tgtEl>
                                        <p:attrNameLst>
                                          <p:attrName>style.visibility</p:attrName>
                                        </p:attrNameLst>
                                      </p:cBhvr>
                                      <p:to>
                                        <p:strVal val="visible"/>
                                      </p:to>
                                    </p:set>
                                    <p:anim calcmode="lin" valueType="num">
                                      <p:cBhvr>
                                        <p:cTn id="45" dur="500" fill="hold"/>
                                        <p:tgtEl>
                                          <p:spTgt spid="118">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118">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118">
                                            <p:txEl>
                                              <p:pRg st="0" end="0"/>
                                            </p:txEl>
                                          </p:spTgt>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20"/>
                                        </p:tgtEl>
                                        <p:attrNameLst>
                                          <p:attrName>style.visibility</p:attrName>
                                        </p:attrNameLst>
                                      </p:cBhvr>
                                      <p:to>
                                        <p:strVal val="visible"/>
                                      </p:to>
                                    </p:set>
                                    <p:anim calcmode="lin" valueType="num">
                                      <p:cBhvr>
                                        <p:cTn id="50" dur="500" fill="hold"/>
                                        <p:tgtEl>
                                          <p:spTgt spid="120"/>
                                        </p:tgtEl>
                                        <p:attrNameLst>
                                          <p:attrName>ppt_w</p:attrName>
                                        </p:attrNameLst>
                                      </p:cBhvr>
                                      <p:tavLst>
                                        <p:tav tm="0">
                                          <p:val>
                                            <p:fltVal val="0"/>
                                          </p:val>
                                        </p:tav>
                                        <p:tav tm="100000">
                                          <p:val>
                                            <p:strVal val="#ppt_w"/>
                                          </p:val>
                                        </p:tav>
                                      </p:tavLst>
                                    </p:anim>
                                    <p:anim calcmode="lin" valueType="num">
                                      <p:cBhvr>
                                        <p:cTn id="51" dur="500" fill="hold"/>
                                        <p:tgtEl>
                                          <p:spTgt spid="120"/>
                                        </p:tgtEl>
                                        <p:attrNameLst>
                                          <p:attrName>ppt_h</p:attrName>
                                        </p:attrNameLst>
                                      </p:cBhvr>
                                      <p:tavLst>
                                        <p:tav tm="0">
                                          <p:val>
                                            <p:fltVal val="0"/>
                                          </p:val>
                                        </p:tav>
                                        <p:tav tm="100000">
                                          <p:val>
                                            <p:strVal val="#ppt_h"/>
                                          </p:val>
                                        </p:tav>
                                      </p:tavLst>
                                    </p:anim>
                                    <p:animEffect transition="in" filter="fade">
                                      <p:cBhvr>
                                        <p:cTn id="52" dur="500"/>
                                        <p:tgtEl>
                                          <p:spTgt spid="120"/>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122">
                                            <p:txEl>
                                              <p:pRg st="0" end="0"/>
                                            </p:txEl>
                                          </p:spTgt>
                                        </p:tgtEl>
                                        <p:attrNameLst>
                                          <p:attrName>style.visibility</p:attrName>
                                        </p:attrNameLst>
                                      </p:cBhvr>
                                      <p:to>
                                        <p:strVal val="visible"/>
                                      </p:to>
                                    </p:set>
                                    <p:anim calcmode="lin" valueType="num">
                                      <p:cBhvr>
                                        <p:cTn id="55" dur="500" fill="hold"/>
                                        <p:tgtEl>
                                          <p:spTgt spid="122">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122">
                                            <p:txEl>
                                              <p:pRg st="0" end="0"/>
                                            </p:txEl>
                                          </p:spTgt>
                                        </p:tgtEl>
                                        <p:attrNameLst>
                                          <p:attrName>ppt_h</p:attrName>
                                        </p:attrNameLst>
                                      </p:cBhvr>
                                      <p:tavLst>
                                        <p:tav tm="0">
                                          <p:val>
                                            <p:fltVal val="0"/>
                                          </p:val>
                                        </p:tav>
                                        <p:tav tm="100000">
                                          <p:val>
                                            <p:strVal val="#ppt_h"/>
                                          </p:val>
                                        </p:tav>
                                      </p:tavLst>
                                    </p:anim>
                                    <p:animEffect transition="in" filter="fade">
                                      <p:cBhvr>
                                        <p:cTn id="57" dur="500"/>
                                        <p:tgtEl>
                                          <p:spTgt spid="122">
                                            <p:txEl>
                                              <p:pRg st="0" end="0"/>
                                            </p:txEl>
                                          </p:spTgt>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24"/>
                                        </p:tgtEl>
                                        <p:attrNameLst>
                                          <p:attrName>style.visibility</p:attrName>
                                        </p:attrNameLst>
                                      </p:cBhvr>
                                      <p:to>
                                        <p:strVal val="visible"/>
                                      </p:to>
                                    </p:set>
                                    <p:anim calcmode="lin" valueType="num">
                                      <p:cBhvr>
                                        <p:cTn id="60" dur="500" fill="hold"/>
                                        <p:tgtEl>
                                          <p:spTgt spid="124"/>
                                        </p:tgtEl>
                                        <p:attrNameLst>
                                          <p:attrName>ppt_w</p:attrName>
                                        </p:attrNameLst>
                                      </p:cBhvr>
                                      <p:tavLst>
                                        <p:tav tm="0">
                                          <p:val>
                                            <p:fltVal val="0"/>
                                          </p:val>
                                        </p:tav>
                                        <p:tav tm="100000">
                                          <p:val>
                                            <p:strVal val="#ppt_w"/>
                                          </p:val>
                                        </p:tav>
                                      </p:tavLst>
                                    </p:anim>
                                    <p:anim calcmode="lin" valueType="num">
                                      <p:cBhvr>
                                        <p:cTn id="61" dur="500" fill="hold"/>
                                        <p:tgtEl>
                                          <p:spTgt spid="124"/>
                                        </p:tgtEl>
                                        <p:attrNameLst>
                                          <p:attrName>ppt_h</p:attrName>
                                        </p:attrNameLst>
                                      </p:cBhvr>
                                      <p:tavLst>
                                        <p:tav tm="0">
                                          <p:val>
                                            <p:fltVal val="0"/>
                                          </p:val>
                                        </p:tav>
                                        <p:tav tm="100000">
                                          <p:val>
                                            <p:strVal val="#ppt_h"/>
                                          </p:val>
                                        </p:tav>
                                      </p:tavLst>
                                    </p:anim>
                                    <p:animEffect transition="in" filter="fade">
                                      <p:cBhvr>
                                        <p:cTn id="62" dur="500"/>
                                        <p:tgtEl>
                                          <p:spTgt spid="124"/>
                                        </p:tgtEl>
                                      </p:cBhvr>
                                    </p:animEffect>
                                  </p:childTnLst>
                                </p:cTn>
                              </p:par>
                              <p:par>
                                <p:cTn id="63" presetID="53" presetClass="entr" presetSubtype="16" fill="hold" grpId="0" nodeType="withEffect">
                                  <p:stCondLst>
                                    <p:cond delay="200"/>
                                  </p:stCondLst>
                                  <p:childTnLst>
                                    <p:set>
                                      <p:cBhvr>
                                        <p:cTn id="64" dur="1" fill="hold">
                                          <p:stCondLst>
                                            <p:cond delay="0"/>
                                          </p:stCondLst>
                                        </p:cTn>
                                        <p:tgtEl>
                                          <p:spTgt spid="125">
                                            <p:txEl>
                                              <p:pRg st="0" end="0"/>
                                            </p:txEl>
                                          </p:spTgt>
                                        </p:tgtEl>
                                        <p:attrNameLst>
                                          <p:attrName>style.visibility</p:attrName>
                                        </p:attrNameLst>
                                      </p:cBhvr>
                                      <p:to>
                                        <p:strVal val="visible"/>
                                      </p:to>
                                    </p:set>
                                    <p:anim calcmode="lin" valueType="num">
                                      <p:cBhvr>
                                        <p:cTn id="65" dur="500" fill="hold"/>
                                        <p:tgtEl>
                                          <p:spTgt spid="125">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125">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125">
                                            <p:txEl>
                                              <p:pRg st="0" end="0"/>
                                            </p:txEl>
                                          </p:spTgt>
                                        </p:tgtEl>
                                      </p:cBhvr>
                                    </p:animEffect>
                                  </p:childTnLst>
                                </p:cTn>
                              </p:par>
                            </p:childTnLst>
                          </p:cTn>
                        </p:par>
                        <p:par>
                          <p:cTn id="68" fill="hold">
                            <p:stCondLst>
                              <p:cond delay="500"/>
                            </p:stCondLst>
                            <p:childTnLst>
                              <p:par>
                                <p:cTn id="69" presetID="2" presetClass="entr" presetSubtype="8"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500" fill="hold"/>
                                        <p:tgtEl>
                                          <p:spTgt spid="38"/>
                                        </p:tgtEl>
                                        <p:attrNameLst>
                                          <p:attrName>ppt_x</p:attrName>
                                        </p:attrNameLst>
                                      </p:cBhvr>
                                      <p:tavLst>
                                        <p:tav tm="0">
                                          <p:val>
                                            <p:strVal val="0-#ppt_w/2"/>
                                          </p:val>
                                        </p:tav>
                                        <p:tav tm="100000">
                                          <p:val>
                                            <p:strVal val="#ppt_x"/>
                                          </p:val>
                                        </p:tav>
                                      </p:tavLst>
                                    </p:anim>
                                    <p:anim calcmode="lin" valueType="num">
                                      <p:cBhvr additive="base">
                                        <p:cTn id="72" dur="500" fill="hold"/>
                                        <p:tgtEl>
                                          <p:spTgt spid="38"/>
                                        </p:tgtEl>
                                        <p:attrNameLst>
                                          <p:attrName>ppt_y</p:attrName>
                                        </p:attrNameLst>
                                      </p:cBhvr>
                                      <p:tavLst>
                                        <p:tav tm="0">
                                          <p:val>
                                            <p:strVal val="#ppt_y"/>
                                          </p:val>
                                        </p:tav>
                                        <p:tav tm="100000">
                                          <p:val>
                                            <p:strVal val="#ppt_y"/>
                                          </p:val>
                                        </p:tav>
                                      </p:tavLst>
                                    </p:anim>
                                  </p:childTnLst>
                                </p:cTn>
                              </p:par>
                            </p:childTnLst>
                          </p:cTn>
                        </p:par>
                        <p:par>
                          <p:cTn id="73" fill="hold">
                            <p:stCondLst>
                              <p:cond delay="10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37"/>
                                        </p:tgtEl>
                                        <p:attrNameLst>
                                          <p:attrName>ppt_y</p:attrName>
                                        </p:attrNameLst>
                                      </p:cBhvr>
                                      <p:tavLst>
                                        <p:tav tm="0">
                                          <p:val>
                                            <p:strVal val="#ppt_y"/>
                                          </p:val>
                                        </p:tav>
                                        <p:tav tm="100000">
                                          <p:val>
                                            <p:strVal val="#ppt_y"/>
                                          </p:val>
                                        </p:tav>
                                      </p:tavLst>
                                    </p:anim>
                                    <p:anim calcmode="lin" valueType="num">
                                      <p:cBhvr>
                                        <p:cTn id="78"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37"/>
                                        </p:tgtEl>
                                      </p:cBhvr>
                                    </p:animEffect>
                                  </p:childTnLst>
                                </p:cTn>
                              </p:par>
                            </p:childTnLst>
                          </p:cTn>
                        </p:par>
                        <p:par>
                          <p:cTn id="81" fill="hold">
                            <p:stCondLst>
                              <p:cond delay="1950"/>
                            </p:stCondLst>
                            <p:childTnLst>
                              <p:par>
                                <p:cTn id="82" presetID="1" presetClass="emph" presetSubtype="2" fill="hold" grpId="0" nodeType="afterEffect">
                                  <p:stCondLst>
                                    <p:cond delay="0"/>
                                  </p:stCondLst>
                                  <p:childTnLst>
                                    <p:animClr clrSpc="rgb" dir="cw">
                                      <p:cBhvr>
                                        <p:cTn id="83" dur="300" fill="hold"/>
                                        <p:tgtEl>
                                          <p:spTgt spid="35"/>
                                        </p:tgtEl>
                                        <p:attrNameLst>
                                          <p:attrName>fillcolor</p:attrName>
                                        </p:attrNameLst>
                                      </p:cBhvr>
                                      <p:to>
                                        <a:srgbClr val="00AEEF"/>
                                      </p:to>
                                    </p:animClr>
                                    <p:set>
                                      <p:cBhvr>
                                        <p:cTn id="84" dur="300" fill="hold"/>
                                        <p:tgtEl>
                                          <p:spTgt spid="35"/>
                                        </p:tgtEl>
                                        <p:attrNameLst>
                                          <p:attrName>fill.type</p:attrName>
                                        </p:attrNameLst>
                                      </p:cBhvr>
                                      <p:to>
                                        <p:strVal val="solid"/>
                                      </p:to>
                                    </p:set>
                                    <p:set>
                                      <p:cBhvr>
                                        <p:cTn id="85" dur="300" fill="hold"/>
                                        <p:tgtEl>
                                          <p:spTgt spid="35"/>
                                        </p:tgtEl>
                                        <p:attrNameLst>
                                          <p:attrName>fill.on</p:attrName>
                                        </p:attrNameLst>
                                      </p:cBhvr>
                                      <p:to>
                                        <p:strVal val="true"/>
                                      </p:to>
                                    </p:set>
                                  </p:childTnLst>
                                </p:cTn>
                              </p:par>
                              <p:par>
                                <p:cTn id="86" presetID="53" presetClass="entr" presetSubtype="16" fill="hold" grpId="0" nodeType="withEffect">
                                  <p:stCondLst>
                                    <p:cond delay="200"/>
                                  </p:stCondLst>
                                  <p:childTnLst>
                                    <p:set>
                                      <p:cBhvr>
                                        <p:cTn id="87" dur="1" fill="hold">
                                          <p:stCondLst>
                                            <p:cond delay="0"/>
                                          </p:stCondLst>
                                        </p:cTn>
                                        <p:tgtEl>
                                          <p:spTgt spid="29">
                                            <p:txEl>
                                              <p:pRg st="0" end="0"/>
                                            </p:txEl>
                                          </p:spTgt>
                                        </p:tgtEl>
                                        <p:attrNameLst>
                                          <p:attrName>style.visibility</p:attrName>
                                        </p:attrNameLst>
                                      </p:cBhvr>
                                      <p:to>
                                        <p:strVal val="visible"/>
                                      </p:to>
                                    </p:set>
                                    <p:anim calcmode="lin" valueType="num">
                                      <p:cBhvr>
                                        <p:cTn id="8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8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90"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build="p">
        <p:tmplLst>
          <p:tmpl lvl="1">
            <p:tnLst>
              <p:par>
                <p:cTn presetID="53" presetClass="entr" presetSubtype="16"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 calcmode="lin" valueType="num">
                      <p:cBhvr>
                        <p:cTn dur="500" fill="hold"/>
                        <p:tgtEl>
                          <p:spTgt spid="110"/>
                        </p:tgtEl>
                        <p:attrNameLst>
                          <p:attrName>ppt_w</p:attrName>
                        </p:attrNameLst>
                      </p:cBhvr>
                      <p:tavLst>
                        <p:tav tm="0">
                          <p:val>
                            <p:fltVal val="0"/>
                          </p:val>
                        </p:tav>
                        <p:tav tm="100000">
                          <p:val>
                            <p:strVal val="#ppt_w"/>
                          </p:val>
                        </p:tav>
                      </p:tavLst>
                    </p:anim>
                    <p:anim calcmode="lin" valueType="num">
                      <p:cBhvr>
                        <p:cTn dur="500" fill="hold"/>
                        <p:tgtEl>
                          <p:spTgt spid="110"/>
                        </p:tgtEl>
                        <p:attrNameLst>
                          <p:attrName>ppt_h</p:attrName>
                        </p:attrNameLst>
                      </p:cBhvr>
                      <p:tavLst>
                        <p:tav tm="0">
                          <p:val>
                            <p:fltVal val="0"/>
                          </p:val>
                        </p:tav>
                        <p:tav tm="100000">
                          <p:val>
                            <p:strVal val="#ppt_h"/>
                          </p:val>
                        </p:tav>
                      </p:tavLst>
                    </p:anim>
                    <p:animEffect transition="in" filter="fade">
                      <p:cBhvr>
                        <p:cTn dur="500"/>
                        <p:tgtEl>
                          <p:spTgt spid="110"/>
                        </p:tgtEl>
                      </p:cBhvr>
                    </p:animEffect>
                  </p:childTnLst>
                </p:cTn>
              </p:par>
            </p:tnLst>
          </p:tmpl>
        </p:tmplLst>
      </p:bldP>
      <p:bldP spid="112" grpId="0" animBg="1"/>
      <p:bldP spid="113" grpId="0" build="p">
        <p:tmplLst>
          <p:tmpl lvl="1">
            <p:tnLst>
              <p:par>
                <p:cTn presetID="53" presetClass="entr" presetSubtype="16"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 calcmode="lin" valueType="num">
                      <p:cBhvr>
                        <p:cTn dur="500" fill="hold"/>
                        <p:tgtEl>
                          <p:spTgt spid="113"/>
                        </p:tgtEl>
                        <p:attrNameLst>
                          <p:attrName>ppt_w</p:attrName>
                        </p:attrNameLst>
                      </p:cBhvr>
                      <p:tavLst>
                        <p:tav tm="0">
                          <p:val>
                            <p:fltVal val="0"/>
                          </p:val>
                        </p:tav>
                        <p:tav tm="100000">
                          <p:val>
                            <p:strVal val="#ppt_w"/>
                          </p:val>
                        </p:tav>
                      </p:tavLst>
                    </p:anim>
                    <p:anim calcmode="lin" valueType="num">
                      <p:cBhvr>
                        <p:cTn dur="500" fill="hold"/>
                        <p:tgtEl>
                          <p:spTgt spid="113"/>
                        </p:tgtEl>
                        <p:attrNameLst>
                          <p:attrName>ppt_h</p:attrName>
                        </p:attrNameLst>
                      </p:cBhvr>
                      <p:tavLst>
                        <p:tav tm="0">
                          <p:val>
                            <p:fltVal val="0"/>
                          </p:val>
                        </p:tav>
                        <p:tav tm="100000">
                          <p:val>
                            <p:strVal val="#ppt_h"/>
                          </p:val>
                        </p:tav>
                      </p:tavLst>
                    </p:anim>
                    <p:animEffect transition="in" filter="fade">
                      <p:cBhvr>
                        <p:cTn dur="500"/>
                        <p:tgtEl>
                          <p:spTgt spid="113"/>
                        </p:tgtEl>
                      </p:cBhvr>
                    </p:animEffect>
                  </p:childTnLst>
                </p:cTn>
              </p:par>
            </p:tnLst>
          </p:tmpl>
        </p:tmplLst>
      </p:bldP>
      <p:bldP spid="114" grpId="0" build="p">
        <p:tmplLst>
          <p:tmpl lvl="1">
            <p:tnLst>
              <p:par>
                <p:cTn presetID="53" presetClass="entr" presetSubtype="16" fill="hold" nodeType="withEffect">
                  <p:stCondLst>
                    <p:cond delay="200"/>
                  </p:stCondLst>
                  <p:childTnLst>
                    <p:set>
                      <p:cBhvr>
                        <p:cTn dur="1" fill="hold">
                          <p:stCondLst>
                            <p:cond delay="0"/>
                          </p:stCondLst>
                        </p:cTn>
                        <p:tgtEl>
                          <p:spTgt spid="114"/>
                        </p:tgtEl>
                        <p:attrNameLst>
                          <p:attrName>style.visibility</p:attrName>
                        </p:attrNameLst>
                      </p:cBhvr>
                      <p:to>
                        <p:strVal val="visible"/>
                      </p:to>
                    </p:set>
                    <p:anim calcmode="lin" valueType="num">
                      <p:cBhvr>
                        <p:cTn dur="500" fill="hold"/>
                        <p:tgtEl>
                          <p:spTgt spid="114"/>
                        </p:tgtEl>
                        <p:attrNameLst>
                          <p:attrName>ppt_w</p:attrName>
                        </p:attrNameLst>
                      </p:cBhvr>
                      <p:tavLst>
                        <p:tav tm="0">
                          <p:val>
                            <p:fltVal val="0"/>
                          </p:val>
                        </p:tav>
                        <p:tav tm="100000">
                          <p:val>
                            <p:strVal val="#ppt_w"/>
                          </p:val>
                        </p:tav>
                      </p:tavLst>
                    </p:anim>
                    <p:anim calcmode="lin" valueType="num">
                      <p:cBhvr>
                        <p:cTn dur="500" fill="hold"/>
                        <p:tgtEl>
                          <p:spTgt spid="114"/>
                        </p:tgtEl>
                        <p:attrNameLst>
                          <p:attrName>ppt_h</p:attrName>
                        </p:attrNameLst>
                      </p:cBhvr>
                      <p:tavLst>
                        <p:tav tm="0">
                          <p:val>
                            <p:fltVal val="0"/>
                          </p:val>
                        </p:tav>
                        <p:tav tm="100000">
                          <p:val>
                            <p:strVal val="#ppt_h"/>
                          </p:val>
                        </p:tav>
                      </p:tavLst>
                    </p:anim>
                    <p:animEffect transition="in" filter="fade">
                      <p:cBhvr>
                        <p:cTn dur="500"/>
                        <p:tgtEl>
                          <p:spTgt spid="114"/>
                        </p:tgtEl>
                      </p:cBhvr>
                    </p:animEffect>
                  </p:childTnLst>
                </p:cTn>
              </p:par>
            </p:tnLst>
          </p:tmpl>
        </p:tmplLst>
      </p:bldP>
      <p:bldP spid="116" grpId="0" animBg="1"/>
      <p:bldP spid="117" grpId="0" build="p">
        <p:tmplLst>
          <p:tmpl lvl="1">
            <p:tnLst>
              <p:par>
                <p:cTn presetID="53" presetClass="entr" presetSubtype="16" fill="hold" nodeType="withEffect">
                  <p:stCondLst>
                    <p:cond delay="200"/>
                  </p:stCondLst>
                  <p:childTnLst>
                    <p:set>
                      <p:cBhvr>
                        <p:cTn dur="1" fill="hold">
                          <p:stCondLst>
                            <p:cond delay="0"/>
                          </p:stCondLst>
                        </p:cTn>
                        <p:tgtEl>
                          <p:spTgt spid="117"/>
                        </p:tgtEl>
                        <p:attrNameLst>
                          <p:attrName>style.visibility</p:attrName>
                        </p:attrNameLst>
                      </p:cBhvr>
                      <p:to>
                        <p:strVal val="visible"/>
                      </p:to>
                    </p:set>
                    <p:anim calcmode="lin" valueType="num">
                      <p:cBhvr>
                        <p:cTn dur="500" fill="hold"/>
                        <p:tgtEl>
                          <p:spTgt spid="117"/>
                        </p:tgtEl>
                        <p:attrNameLst>
                          <p:attrName>ppt_w</p:attrName>
                        </p:attrNameLst>
                      </p:cBhvr>
                      <p:tavLst>
                        <p:tav tm="0">
                          <p:val>
                            <p:fltVal val="0"/>
                          </p:val>
                        </p:tav>
                        <p:tav tm="100000">
                          <p:val>
                            <p:strVal val="#ppt_w"/>
                          </p:val>
                        </p:tav>
                      </p:tavLst>
                    </p:anim>
                    <p:anim calcmode="lin" valueType="num">
                      <p:cBhvr>
                        <p:cTn dur="500" fill="hold"/>
                        <p:tgtEl>
                          <p:spTgt spid="117"/>
                        </p:tgtEl>
                        <p:attrNameLst>
                          <p:attrName>ppt_h</p:attrName>
                        </p:attrNameLst>
                      </p:cBhvr>
                      <p:tavLst>
                        <p:tav tm="0">
                          <p:val>
                            <p:fltVal val="0"/>
                          </p:val>
                        </p:tav>
                        <p:tav tm="100000">
                          <p:val>
                            <p:strVal val="#ppt_h"/>
                          </p:val>
                        </p:tav>
                      </p:tavLst>
                    </p:anim>
                    <p:animEffect transition="in" filter="fade">
                      <p:cBhvr>
                        <p:cTn dur="500"/>
                        <p:tgtEl>
                          <p:spTgt spid="117"/>
                        </p:tgtEl>
                      </p:cBhvr>
                    </p:animEffect>
                  </p:childTnLst>
                </p:cTn>
              </p:par>
            </p:tnLst>
          </p:tmpl>
        </p:tmplLst>
      </p:bldP>
      <p:bldP spid="118" grpId="0" build="p">
        <p:tmplLst>
          <p:tmpl lvl="1">
            <p:tnLst>
              <p:par>
                <p:cTn presetID="53" presetClass="entr" presetSubtype="16" fill="hold" nodeType="withEffect">
                  <p:stCondLst>
                    <p:cond delay="200"/>
                  </p:stCondLst>
                  <p:childTnLst>
                    <p:set>
                      <p:cBhvr>
                        <p:cTn dur="1" fill="hold">
                          <p:stCondLst>
                            <p:cond delay="0"/>
                          </p:stCondLst>
                        </p:cTn>
                        <p:tgtEl>
                          <p:spTgt spid="118"/>
                        </p:tgtEl>
                        <p:attrNameLst>
                          <p:attrName>style.visibility</p:attrName>
                        </p:attrNameLst>
                      </p:cBhvr>
                      <p:to>
                        <p:strVal val="visible"/>
                      </p:to>
                    </p:set>
                    <p:anim calcmode="lin" valueType="num">
                      <p:cBhvr>
                        <p:cTn dur="500" fill="hold"/>
                        <p:tgtEl>
                          <p:spTgt spid="118"/>
                        </p:tgtEl>
                        <p:attrNameLst>
                          <p:attrName>ppt_w</p:attrName>
                        </p:attrNameLst>
                      </p:cBhvr>
                      <p:tavLst>
                        <p:tav tm="0">
                          <p:val>
                            <p:fltVal val="0"/>
                          </p:val>
                        </p:tav>
                        <p:tav tm="100000">
                          <p:val>
                            <p:strVal val="#ppt_w"/>
                          </p:val>
                        </p:tav>
                      </p:tavLst>
                    </p:anim>
                    <p:anim calcmode="lin" valueType="num">
                      <p:cBhvr>
                        <p:cTn dur="500" fill="hold"/>
                        <p:tgtEl>
                          <p:spTgt spid="118"/>
                        </p:tgtEl>
                        <p:attrNameLst>
                          <p:attrName>ppt_h</p:attrName>
                        </p:attrNameLst>
                      </p:cBhvr>
                      <p:tavLst>
                        <p:tav tm="0">
                          <p:val>
                            <p:fltVal val="0"/>
                          </p:val>
                        </p:tav>
                        <p:tav tm="100000">
                          <p:val>
                            <p:strVal val="#ppt_h"/>
                          </p:val>
                        </p:tav>
                      </p:tavLst>
                    </p:anim>
                    <p:animEffect transition="in" filter="fade">
                      <p:cBhvr>
                        <p:cTn dur="500"/>
                        <p:tgtEl>
                          <p:spTgt spid="118"/>
                        </p:tgtEl>
                      </p:cBhvr>
                    </p:animEffect>
                  </p:childTnLst>
                </p:cTn>
              </p:par>
            </p:tnLst>
          </p:tmpl>
        </p:tmplLst>
      </p:bldP>
      <p:bldP spid="120" grpId="0" animBg="1"/>
      <p:bldP spid="122" grpId="0" build="p">
        <p:tmplLst>
          <p:tmpl lvl="1">
            <p:tnLst>
              <p:par>
                <p:cTn presetID="53" presetClass="entr" presetSubtype="16" fill="hold" nodeType="withEffect">
                  <p:stCondLst>
                    <p:cond delay="200"/>
                  </p:stCondLst>
                  <p:childTnLst>
                    <p:set>
                      <p:cBhvr>
                        <p:cTn dur="1" fill="hold">
                          <p:stCondLst>
                            <p:cond delay="0"/>
                          </p:stCondLst>
                        </p:cTn>
                        <p:tgtEl>
                          <p:spTgt spid="122"/>
                        </p:tgtEl>
                        <p:attrNameLst>
                          <p:attrName>style.visibility</p:attrName>
                        </p:attrNameLst>
                      </p:cBhvr>
                      <p:to>
                        <p:strVal val="visible"/>
                      </p:to>
                    </p:set>
                    <p:anim calcmode="lin" valueType="num">
                      <p:cBhvr>
                        <p:cTn dur="500" fill="hold"/>
                        <p:tgtEl>
                          <p:spTgt spid="122"/>
                        </p:tgtEl>
                        <p:attrNameLst>
                          <p:attrName>ppt_w</p:attrName>
                        </p:attrNameLst>
                      </p:cBhvr>
                      <p:tavLst>
                        <p:tav tm="0">
                          <p:val>
                            <p:fltVal val="0"/>
                          </p:val>
                        </p:tav>
                        <p:tav tm="100000">
                          <p:val>
                            <p:strVal val="#ppt_w"/>
                          </p:val>
                        </p:tav>
                      </p:tavLst>
                    </p:anim>
                    <p:anim calcmode="lin" valueType="num">
                      <p:cBhvr>
                        <p:cTn dur="500" fill="hold"/>
                        <p:tgtEl>
                          <p:spTgt spid="122"/>
                        </p:tgtEl>
                        <p:attrNameLst>
                          <p:attrName>ppt_h</p:attrName>
                        </p:attrNameLst>
                      </p:cBhvr>
                      <p:tavLst>
                        <p:tav tm="0">
                          <p:val>
                            <p:fltVal val="0"/>
                          </p:val>
                        </p:tav>
                        <p:tav tm="100000">
                          <p:val>
                            <p:strVal val="#ppt_h"/>
                          </p:val>
                        </p:tav>
                      </p:tavLst>
                    </p:anim>
                    <p:animEffect transition="in" filter="fade">
                      <p:cBhvr>
                        <p:cTn dur="500"/>
                        <p:tgtEl>
                          <p:spTgt spid="122"/>
                        </p:tgtEl>
                      </p:cBhvr>
                    </p:animEffect>
                  </p:childTnLst>
                </p:cTn>
              </p:par>
            </p:tnLst>
          </p:tmpl>
        </p:tmplLst>
      </p:bldP>
      <p:bldP spid="124" grpId="0" animBg="1"/>
      <p:bldP spid="125" grpId="0" build="p">
        <p:tmplLst>
          <p:tmpl lvl="1">
            <p:tnLst>
              <p:par>
                <p:cTn presetID="53" presetClass="entr" presetSubtype="16" fill="hold" nodeType="withEffect">
                  <p:stCondLst>
                    <p:cond delay="200"/>
                  </p:stCondLst>
                  <p:childTnLst>
                    <p:set>
                      <p:cBhvr>
                        <p:cTn dur="1" fill="hold">
                          <p:stCondLst>
                            <p:cond delay="0"/>
                          </p:stCondLst>
                        </p:cTn>
                        <p:tgtEl>
                          <p:spTgt spid="125"/>
                        </p:tgtEl>
                        <p:attrNameLst>
                          <p:attrName>style.visibility</p:attrName>
                        </p:attrNameLst>
                      </p:cBhvr>
                      <p:to>
                        <p:strVal val="visible"/>
                      </p:to>
                    </p:set>
                    <p:anim calcmode="lin" valueType="num">
                      <p:cBhvr>
                        <p:cTn dur="500" fill="hold"/>
                        <p:tgtEl>
                          <p:spTgt spid="125"/>
                        </p:tgtEl>
                        <p:attrNameLst>
                          <p:attrName>ppt_w</p:attrName>
                        </p:attrNameLst>
                      </p:cBhvr>
                      <p:tavLst>
                        <p:tav tm="0">
                          <p:val>
                            <p:fltVal val="0"/>
                          </p:val>
                        </p:tav>
                        <p:tav tm="100000">
                          <p:val>
                            <p:strVal val="#ppt_w"/>
                          </p:val>
                        </p:tav>
                      </p:tavLst>
                    </p:anim>
                    <p:anim calcmode="lin" valueType="num">
                      <p:cBhvr>
                        <p:cTn dur="500" fill="hold"/>
                        <p:tgtEl>
                          <p:spTgt spid="125"/>
                        </p:tgtEl>
                        <p:attrNameLst>
                          <p:attrName>ppt_h</p:attrName>
                        </p:attrNameLst>
                      </p:cBhvr>
                      <p:tavLst>
                        <p:tav tm="0">
                          <p:val>
                            <p:fltVal val="0"/>
                          </p:val>
                        </p:tav>
                        <p:tav tm="100000">
                          <p:val>
                            <p:strVal val="#ppt_h"/>
                          </p:val>
                        </p:tav>
                      </p:tavLst>
                    </p:anim>
                    <p:animEffect transition="in" filter="fade">
                      <p:cBhvr>
                        <p:cTn dur="500"/>
                        <p:tgtEl>
                          <p:spTgt spid="125"/>
                        </p:tgtEl>
                      </p:cBhvr>
                    </p:animEffect>
                  </p:childTnLst>
                </p:cTn>
              </p:par>
            </p:tnLst>
          </p:tmpl>
        </p:tmplLst>
      </p:bldP>
      <p:bldP spid="35" grpId="0" animBg="1"/>
      <p:bldP spid="37" grpId="0"/>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117"/>
          <p:cNvGrpSpPr/>
          <p:nvPr>
            <p:custDataLst>
              <p:tags r:id="rId1"/>
            </p:custDataLst>
          </p:nvPr>
        </p:nvGrpSpPr>
        <p:grpSpPr>
          <a:xfrm>
            <a:off x="1064349" y="1020588"/>
            <a:ext cx="1306068" cy="1300182"/>
            <a:chOff x="1043505" y="1563250"/>
            <a:chExt cx="1327145" cy="1327145"/>
          </a:xfrm>
          <a:solidFill>
            <a:srgbClr val="00AEEF"/>
          </a:solidFill>
        </p:grpSpPr>
        <p:sp>
          <p:nvSpPr>
            <p:cNvPr id="23" name="椭圆 27"/>
            <p:cNvSpPr/>
            <p:nvPr>
              <p:custDataLst>
                <p:tags r:id="rId2"/>
              </p:custDataLst>
            </p:nvPr>
          </p:nvSpPr>
          <p:spPr>
            <a:xfrm>
              <a:off x="1043505" y="1563250"/>
              <a:ext cx="1327145" cy="13271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4" name="椭圆 23"/>
            <p:cNvSpPr/>
            <p:nvPr>
              <p:custDataLst>
                <p:tags r:id="rId3"/>
              </p:custDataLst>
            </p:nvPr>
          </p:nvSpPr>
          <p:spPr>
            <a:xfrm>
              <a:off x="1086733" y="1605928"/>
              <a:ext cx="1250876" cy="1250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grpSp>
      <p:sp>
        <p:nvSpPr>
          <p:cNvPr id="30" name="椭圆 35"/>
          <p:cNvSpPr/>
          <p:nvPr>
            <p:custDataLst>
              <p:tags r:id="rId4"/>
            </p:custDataLst>
          </p:nvPr>
        </p:nvSpPr>
        <p:spPr>
          <a:xfrm>
            <a:off x="2982477" y="1057947"/>
            <a:ext cx="1231010" cy="1225463"/>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3" name="椭圆 36"/>
          <p:cNvSpPr/>
          <p:nvPr>
            <p:custDataLst>
              <p:tags r:id="rId5"/>
            </p:custDataLst>
          </p:nvPr>
        </p:nvSpPr>
        <p:spPr>
          <a:xfrm>
            <a:off x="4860592" y="1057947"/>
            <a:ext cx="1231010" cy="1225463"/>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7" name="椭圆 37"/>
          <p:cNvSpPr/>
          <p:nvPr>
            <p:custDataLst>
              <p:tags r:id="rId6"/>
            </p:custDataLst>
          </p:nvPr>
        </p:nvSpPr>
        <p:spPr>
          <a:xfrm>
            <a:off x="6728028" y="1057947"/>
            <a:ext cx="1231010" cy="1225463"/>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grpSp>
        <p:nvGrpSpPr>
          <p:cNvPr id="39" name="组合 41"/>
          <p:cNvGrpSpPr/>
          <p:nvPr>
            <p:custDataLst>
              <p:tags r:id="rId7"/>
            </p:custDataLst>
          </p:nvPr>
        </p:nvGrpSpPr>
        <p:grpSpPr>
          <a:xfrm>
            <a:off x="1353952" y="1340671"/>
            <a:ext cx="702408" cy="576365"/>
            <a:chOff x="5146681" y="766764"/>
            <a:chExt cx="1590670" cy="1338261"/>
          </a:xfrm>
          <a:solidFill>
            <a:schemeClr val="bg1"/>
          </a:solidFill>
        </p:grpSpPr>
        <p:sp>
          <p:nvSpPr>
            <p:cNvPr id="40" name="Oval 18"/>
            <p:cNvSpPr>
              <a:spLocks noChangeArrowheads="1"/>
            </p:cNvSpPr>
            <p:nvPr>
              <p:custDataLst>
                <p:tags r:id="rId8"/>
              </p:custDataLst>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1" name="Freeform 19"/>
            <p:cNvSpPr/>
            <p:nvPr>
              <p:custDataLst>
                <p:tags r:id="rId9"/>
              </p:custDataLst>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2" name="Freeform 20"/>
            <p:cNvSpPr/>
            <p:nvPr>
              <p:custDataLst>
                <p:tags r:id="rId10"/>
              </p:custDataLst>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3" name="Freeform 21"/>
            <p:cNvSpPr/>
            <p:nvPr>
              <p:custDataLst>
                <p:tags r:id="rId11"/>
              </p:custDataLst>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4" name="Freeform 22"/>
            <p:cNvSpPr/>
            <p:nvPr>
              <p:custDataLst>
                <p:tags r:id="rId12"/>
              </p:custDataLst>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5" name="Freeform 23"/>
            <p:cNvSpPr/>
            <p:nvPr>
              <p:custDataLst>
                <p:tags r:id="rId13"/>
              </p:custDataLst>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6" name="Freeform 24"/>
            <p:cNvSpPr/>
            <p:nvPr>
              <p:custDataLst>
                <p:tags r:id="rId14"/>
              </p:custDataLst>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7" name="Oval 25"/>
            <p:cNvSpPr>
              <a:spLocks noChangeArrowheads="1"/>
            </p:cNvSpPr>
            <p:nvPr>
              <p:custDataLst>
                <p:tags r:id="rId15"/>
              </p:custDataLst>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8" name="Freeform 26"/>
            <p:cNvSpPr/>
            <p:nvPr>
              <p:custDataLst>
                <p:tags r:id="rId16"/>
              </p:custDataLst>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9" name="Freeform 27"/>
            <p:cNvSpPr/>
            <p:nvPr>
              <p:custDataLst>
                <p:tags r:id="rId17"/>
              </p:custDataLst>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0" name="Oval 28"/>
            <p:cNvSpPr>
              <a:spLocks noChangeArrowheads="1"/>
            </p:cNvSpPr>
            <p:nvPr>
              <p:custDataLst>
                <p:tags r:id="rId18"/>
              </p:custDataLst>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1" name="Freeform 29"/>
            <p:cNvSpPr/>
            <p:nvPr>
              <p:custDataLst>
                <p:tags r:id="rId19"/>
              </p:custDataLst>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52" name="组合 55"/>
          <p:cNvGrpSpPr/>
          <p:nvPr>
            <p:custDataLst>
              <p:tags r:id="rId20"/>
            </p:custDataLst>
          </p:nvPr>
        </p:nvGrpSpPr>
        <p:grpSpPr>
          <a:xfrm>
            <a:off x="7041029" y="1384441"/>
            <a:ext cx="605007" cy="547580"/>
            <a:chOff x="5278438" y="2973388"/>
            <a:chExt cx="1344613" cy="1247775"/>
          </a:xfrm>
          <a:solidFill>
            <a:schemeClr val="bg1"/>
          </a:solidFill>
        </p:grpSpPr>
        <p:sp>
          <p:nvSpPr>
            <p:cNvPr id="53" name="Freeform 67"/>
            <p:cNvSpPr>
              <a:spLocks noEditPoints="1"/>
            </p:cNvSpPr>
            <p:nvPr>
              <p:custDataLst>
                <p:tags r:id="rId21"/>
              </p:custDataLst>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4" name="Freeform 68"/>
            <p:cNvSpPr/>
            <p:nvPr>
              <p:custDataLst>
                <p:tags r:id="rId22"/>
              </p:custDataLst>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5" name="Freeform 69"/>
            <p:cNvSpPr/>
            <p:nvPr>
              <p:custDataLst>
                <p:tags r:id="rId23"/>
              </p:custDataLst>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6" name="Freeform 70"/>
            <p:cNvSpPr>
              <a:spLocks noEditPoints="1"/>
            </p:cNvSpPr>
            <p:nvPr>
              <p:custDataLst>
                <p:tags r:id="rId24"/>
              </p:custDataLst>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grpSp>
      <p:grpSp>
        <p:nvGrpSpPr>
          <p:cNvPr id="57" name="组合 60"/>
          <p:cNvGrpSpPr/>
          <p:nvPr>
            <p:custDataLst>
              <p:tags r:id="rId25"/>
            </p:custDataLst>
          </p:nvPr>
        </p:nvGrpSpPr>
        <p:grpSpPr>
          <a:xfrm>
            <a:off x="3358294" y="1289571"/>
            <a:ext cx="536402" cy="684719"/>
            <a:chOff x="2951163" y="2495550"/>
            <a:chExt cx="1208088" cy="1581150"/>
          </a:xfrm>
          <a:solidFill>
            <a:schemeClr val="bg1"/>
          </a:solidFill>
        </p:grpSpPr>
        <p:sp>
          <p:nvSpPr>
            <p:cNvPr id="58" name="Freeform 29"/>
            <p:cNvSpPr/>
            <p:nvPr>
              <p:custDataLst>
                <p:tags r:id="rId26"/>
              </p:custDataLst>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9" name="Freeform 30"/>
            <p:cNvSpPr/>
            <p:nvPr>
              <p:custDataLst>
                <p:tags r:id="rId27"/>
              </p:custDataLst>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0" name="Freeform 31"/>
            <p:cNvSpPr/>
            <p:nvPr>
              <p:custDataLst>
                <p:tags r:id="rId28"/>
              </p:custDataLst>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1" name="Freeform 32"/>
            <p:cNvSpPr/>
            <p:nvPr>
              <p:custDataLst>
                <p:tags r:id="rId29"/>
              </p:custDataLst>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2" name="Freeform 33"/>
            <p:cNvSpPr>
              <a:spLocks noEditPoints="1"/>
            </p:cNvSpPr>
            <p:nvPr>
              <p:custDataLst>
                <p:tags r:id="rId30"/>
              </p:custDataLst>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3" name="Freeform 34"/>
            <p:cNvSpPr/>
            <p:nvPr>
              <p:custDataLst>
                <p:tags r:id="rId31"/>
              </p:custDataLst>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4" name="Freeform 35"/>
            <p:cNvSpPr/>
            <p:nvPr>
              <p:custDataLst>
                <p:tags r:id="rId32"/>
              </p:custDataLst>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5" name="Freeform 36"/>
            <p:cNvSpPr/>
            <p:nvPr>
              <p:custDataLst>
                <p:tags r:id="rId33"/>
              </p:custDataLst>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6" name="Freeform 37"/>
            <p:cNvSpPr/>
            <p:nvPr>
              <p:custDataLst>
                <p:tags r:id="rId34"/>
              </p:custDataLst>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76" name="Group 93"/>
          <p:cNvGrpSpPr/>
          <p:nvPr>
            <p:custDataLst>
              <p:tags r:id="rId35"/>
            </p:custDataLst>
          </p:nvPr>
        </p:nvGrpSpPr>
        <p:grpSpPr>
          <a:xfrm>
            <a:off x="684244" y="2444177"/>
            <a:ext cx="2024325" cy="1836293"/>
            <a:chOff x="134297" y="2809144"/>
            <a:chExt cx="2056992" cy="1874374"/>
          </a:xfrm>
        </p:grpSpPr>
        <p:sp>
          <p:nvSpPr>
            <p:cNvPr id="77" name="椭圆 10"/>
            <p:cNvSpPr/>
            <p:nvPr>
              <p:custDataLst>
                <p:tags r:id="rId36"/>
              </p:custDataLst>
            </p:nvPr>
          </p:nvSpPr>
          <p:spPr>
            <a:xfrm>
              <a:off x="996835" y="2809144"/>
              <a:ext cx="349697" cy="349697"/>
            </a:xfrm>
            <a:prstGeom prst="ellipse">
              <a:avLst/>
            </a:prstGeom>
            <a:solidFill>
              <a:srgbClr val="00A4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9" name="矩形 9"/>
            <p:cNvSpPr/>
            <p:nvPr>
              <p:custDataLst>
                <p:tags r:id="rId37"/>
              </p:custDataLst>
            </p:nvPr>
          </p:nvSpPr>
          <p:spPr>
            <a:xfrm>
              <a:off x="134297" y="3271159"/>
              <a:ext cx="2056992" cy="1412359"/>
            </a:xfrm>
            <a:prstGeom prst="rect">
              <a:avLst/>
            </a:prstGeom>
          </p:spPr>
          <p:txBody>
            <a:bodyPr wrap="square">
              <a:spAutoFit/>
            </a:bodyPr>
            <a:lstStyle/>
            <a:p>
              <a:pPr lvl="0"/>
              <a:r>
                <a:rPr lang="zh-CN" altLang="zh-CN" sz="1400" dirty="0">
                  <a:solidFill>
                    <a:srgbClr val="00A4E3"/>
                  </a:solidFill>
                  <a:latin typeface="黑体" panose="02010609060101010101" pitchFamily="2" charset="-122"/>
                  <a:ea typeface="黑体" panose="02010609060101010101" pitchFamily="2" charset="-122"/>
                </a:rPr>
                <a:t>基础采集层，通过物联网传感器收集的数据，结合</a:t>
              </a:r>
              <a:r>
                <a:rPr lang="en-US" altLang="zh-CN" sz="1400" dirty="0">
                  <a:solidFill>
                    <a:srgbClr val="00A4E3"/>
                  </a:solidFill>
                  <a:latin typeface="黑体" panose="02010609060101010101" pitchFamily="2" charset="-122"/>
                  <a:ea typeface="黑体" panose="02010609060101010101" pitchFamily="2" charset="-122"/>
                </a:rPr>
                <a:t>AIOT</a:t>
              </a:r>
              <a:r>
                <a:rPr lang="zh-CN" altLang="en-US" sz="1400" dirty="0">
                  <a:solidFill>
                    <a:srgbClr val="00A4E3"/>
                  </a:solidFill>
                  <a:latin typeface="黑体" panose="02010609060101010101" pitchFamily="2" charset="-122"/>
                  <a:ea typeface="黑体" panose="02010609060101010101" pitchFamily="2" charset="-122"/>
                </a:rPr>
                <a:t>，实现可靠采集，数据清晰，</a:t>
              </a:r>
              <a:r>
                <a:rPr lang="zh-CN" altLang="zh-CN" sz="1400" dirty="0">
                  <a:solidFill>
                    <a:srgbClr val="00A4E3"/>
                  </a:solidFill>
                  <a:latin typeface="黑体" panose="02010609060101010101" pitchFamily="2" charset="-122"/>
                  <a:ea typeface="黑体" panose="02010609060101010101" pitchFamily="2" charset="-122"/>
                </a:rPr>
                <a:t>为客户提供更好的数据视图，</a:t>
              </a:r>
              <a:r>
                <a:rPr lang="zh-CN" altLang="zh-CN" sz="1400" dirty="0">
                  <a:solidFill>
                    <a:srgbClr val="00A4E3"/>
                  </a:solidFill>
                  <a:latin typeface="黑体" panose="02010609060101010101" pitchFamily="2" charset="-122"/>
                  <a:ea typeface="黑体" panose="02010609060101010101" pitchFamily="2" charset="-122"/>
                </a:rPr>
                <a:t>方便业务决策。</a:t>
              </a:r>
              <a:endParaRPr lang="zh-CN" altLang="zh-CN" sz="1400" dirty="0">
                <a:solidFill>
                  <a:srgbClr val="00A4E3"/>
                </a:solidFill>
                <a:latin typeface="黑体" panose="02010609060101010101" pitchFamily="2" charset="-122"/>
                <a:ea typeface="黑体" panose="02010609060101010101" pitchFamily="2" charset="-122"/>
              </a:endParaRPr>
            </a:p>
          </p:txBody>
        </p:sp>
      </p:grpSp>
      <p:grpSp>
        <p:nvGrpSpPr>
          <p:cNvPr id="80" name="Group 105"/>
          <p:cNvGrpSpPr/>
          <p:nvPr>
            <p:custDataLst>
              <p:tags r:id="rId38"/>
            </p:custDataLst>
          </p:nvPr>
        </p:nvGrpSpPr>
        <p:grpSpPr>
          <a:xfrm>
            <a:off x="2857217" y="2454535"/>
            <a:ext cx="1845172" cy="1760198"/>
            <a:chOff x="214373" y="2820705"/>
            <a:chExt cx="1874948" cy="1796699"/>
          </a:xfrm>
        </p:grpSpPr>
        <p:sp>
          <p:nvSpPr>
            <p:cNvPr id="81" name="椭圆 10"/>
            <p:cNvSpPr/>
            <p:nvPr>
              <p:custDataLst>
                <p:tags r:id="rId39"/>
              </p:custDataLst>
            </p:nvPr>
          </p:nvSpPr>
          <p:spPr>
            <a:xfrm>
              <a:off x="762119" y="2820705"/>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2</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3" name="矩形 9"/>
            <p:cNvSpPr/>
            <p:nvPr>
              <p:custDataLst>
                <p:tags r:id="rId40"/>
              </p:custDataLst>
            </p:nvPr>
          </p:nvSpPr>
          <p:spPr>
            <a:xfrm>
              <a:off x="214373" y="3271159"/>
              <a:ext cx="1874948" cy="1346245"/>
            </a:xfrm>
            <a:prstGeom prst="rect">
              <a:avLst/>
            </a:prstGeom>
          </p:spPr>
          <p:txBody>
            <a:bodyPr wrap="square">
              <a:spAutoFit/>
            </a:bodyPr>
            <a:lstStyle/>
            <a:p>
              <a:pPr>
                <a:lnSpc>
                  <a:spcPct val="114000"/>
                </a:lnSpc>
              </a:pPr>
              <a:r>
                <a:rPr lang="zh-CN" altLang="zh-CN" sz="1400" dirty="0">
                  <a:solidFill>
                    <a:srgbClr val="00A4E3"/>
                  </a:solidFill>
                  <a:latin typeface="黑体" panose="02010609060101010101" pitchFamily="2" charset="-122"/>
                  <a:ea typeface="黑体" panose="02010609060101010101" pitchFamily="2" charset="-122"/>
                </a:rPr>
                <a:t>不断提升数据能力，由产品思路转为客户服务。结合</a:t>
              </a:r>
              <a:r>
                <a:rPr lang="en-US" altLang="zh-CN" sz="1400" dirty="0">
                  <a:solidFill>
                    <a:srgbClr val="00A4E3"/>
                  </a:solidFill>
                  <a:latin typeface="黑体" panose="02010609060101010101" pitchFamily="2" charset="-122"/>
                  <a:ea typeface="黑体" panose="02010609060101010101" pitchFamily="2" charset="-122"/>
                </a:rPr>
                <a:t>AIOT</a:t>
              </a:r>
              <a:r>
                <a:rPr lang="zh-CN" altLang="zh-CN" sz="1400" dirty="0">
                  <a:solidFill>
                    <a:srgbClr val="00A4E3"/>
                  </a:solidFill>
                  <a:latin typeface="黑体" panose="02010609060101010101" pitchFamily="2" charset="-122"/>
                  <a:ea typeface="黑体" panose="02010609060101010101" pitchFamily="2" charset="-122"/>
                </a:rPr>
                <a:t>不断挖掘数据价值，为客户提供更好的服务 </a:t>
              </a:r>
              <a:endParaRPr lang="zh-CN" altLang="en-US" sz="1400" dirty="0">
                <a:solidFill>
                  <a:srgbClr val="00A4E3"/>
                </a:solidFill>
                <a:latin typeface="黑体" panose="02010609060101010101" pitchFamily="2" charset="-122"/>
                <a:ea typeface="黑体" panose="02010609060101010101" pitchFamily="2" charset="-122"/>
              </a:endParaRPr>
            </a:p>
          </p:txBody>
        </p:sp>
      </p:grpSp>
      <p:grpSp>
        <p:nvGrpSpPr>
          <p:cNvPr id="84" name="Group 109"/>
          <p:cNvGrpSpPr/>
          <p:nvPr>
            <p:custDataLst>
              <p:tags r:id="rId41"/>
            </p:custDataLst>
          </p:nvPr>
        </p:nvGrpSpPr>
        <p:grpSpPr>
          <a:xfrm>
            <a:off x="4879417" y="2454536"/>
            <a:ext cx="1451616" cy="1489044"/>
            <a:chOff x="295057" y="2865961"/>
            <a:chExt cx="1475041" cy="1519923"/>
          </a:xfrm>
        </p:grpSpPr>
        <p:sp>
          <p:nvSpPr>
            <p:cNvPr id="85" name="椭圆 10"/>
            <p:cNvSpPr/>
            <p:nvPr>
              <p:custDataLst>
                <p:tags r:id="rId42"/>
              </p:custDataLst>
            </p:nvPr>
          </p:nvSpPr>
          <p:spPr>
            <a:xfrm>
              <a:off x="755955" y="2865961"/>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7" name="矩形 9"/>
            <p:cNvSpPr/>
            <p:nvPr>
              <p:custDataLst>
                <p:tags r:id="rId43"/>
              </p:custDataLst>
            </p:nvPr>
          </p:nvSpPr>
          <p:spPr>
            <a:xfrm>
              <a:off x="295057" y="3320688"/>
              <a:ext cx="1475041" cy="1065196"/>
            </a:xfrm>
            <a:prstGeom prst="rect">
              <a:avLst/>
            </a:prstGeom>
          </p:spPr>
          <p:txBody>
            <a:bodyPr wrap="square">
              <a:spAutoFit/>
            </a:bodyPr>
            <a:lstStyle/>
            <a:p>
              <a:pPr>
                <a:lnSpc>
                  <a:spcPct val="114000"/>
                </a:lnSpc>
              </a:pPr>
              <a:r>
                <a:rPr lang="zh-CN" altLang="zh-CN" sz="1400" dirty="0">
                  <a:solidFill>
                    <a:srgbClr val="00A4E3"/>
                  </a:solidFill>
                  <a:latin typeface="黑体" panose="02010609060101010101" pitchFamily="2" charset="-122"/>
                  <a:ea typeface="黑体" panose="02010609060101010101" pitchFamily="2" charset="-122"/>
                </a:rPr>
                <a:t>解决信息孤岛问题，在云端数据处理的同时，加强边缘计算能力 </a:t>
              </a:r>
              <a:endParaRPr lang="zh-CN" altLang="en-US" sz="1400" dirty="0">
                <a:solidFill>
                  <a:srgbClr val="00A4E3"/>
                </a:solidFill>
                <a:latin typeface="黑体" panose="02010609060101010101" pitchFamily="2" charset="-122"/>
                <a:ea typeface="黑体" panose="02010609060101010101" pitchFamily="2" charset="-122"/>
              </a:endParaRPr>
            </a:p>
          </p:txBody>
        </p:sp>
      </p:grpSp>
      <p:grpSp>
        <p:nvGrpSpPr>
          <p:cNvPr id="88" name="Group 113"/>
          <p:cNvGrpSpPr/>
          <p:nvPr>
            <p:custDataLst>
              <p:tags r:id="rId44"/>
            </p:custDataLst>
          </p:nvPr>
        </p:nvGrpSpPr>
        <p:grpSpPr>
          <a:xfrm>
            <a:off x="6464643" y="2438606"/>
            <a:ext cx="2024325" cy="1692206"/>
            <a:chOff x="3860" y="2872818"/>
            <a:chExt cx="2056992" cy="1727298"/>
          </a:xfrm>
        </p:grpSpPr>
        <p:sp>
          <p:nvSpPr>
            <p:cNvPr id="89" name="椭圆 10"/>
            <p:cNvSpPr/>
            <p:nvPr>
              <p:custDataLst>
                <p:tags r:id="rId45"/>
              </p:custDataLst>
            </p:nvPr>
          </p:nvSpPr>
          <p:spPr>
            <a:xfrm>
              <a:off x="722084" y="2872818"/>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1" name="矩形 9"/>
            <p:cNvSpPr/>
            <p:nvPr>
              <p:custDataLst>
                <p:tags r:id="rId46"/>
              </p:custDataLst>
            </p:nvPr>
          </p:nvSpPr>
          <p:spPr>
            <a:xfrm>
              <a:off x="3860" y="3253871"/>
              <a:ext cx="2056992" cy="1346245"/>
            </a:xfrm>
            <a:prstGeom prst="rect">
              <a:avLst/>
            </a:prstGeom>
          </p:spPr>
          <p:txBody>
            <a:bodyPr wrap="square">
              <a:spAutoFit/>
            </a:bodyPr>
            <a:lstStyle/>
            <a:p>
              <a:pPr>
                <a:lnSpc>
                  <a:spcPct val="114000"/>
                </a:lnSpc>
              </a:pPr>
              <a:r>
                <a:rPr lang="zh-CN" altLang="zh-CN" sz="1400" dirty="0">
                  <a:solidFill>
                    <a:srgbClr val="00A4E3"/>
                  </a:solidFill>
                  <a:latin typeface="黑体" panose="02010609060101010101" pitchFamily="2" charset="-122"/>
                  <a:ea typeface="黑体" panose="02010609060101010101" pitchFamily="2" charset="-122"/>
                </a:rPr>
                <a:t>产业个体向生态系统转型。</a:t>
              </a:r>
              <a:r>
                <a:rPr lang="en-US" altLang="zh-CN" sz="1400" dirty="0">
                  <a:solidFill>
                    <a:srgbClr val="00A4E3"/>
                  </a:solidFill>
                  <a:latin typeface="黑体" panose="02010609060101010101" pitchFamily="2" charset="-122"/>
                  <a:ea typeface="黑体" panose="02010609060101010101" pitchFamily="2" charset="-122"/>
                </a:rPr>
                <a:t>AIOT</a:t>
              </a:r>
              <a:r>
                <a:rPr lang="zh-CN" altLang="zh-CN" sz="1400" dirty="0">
                  <a:solidFill>
                    <a:srgbClr val="00A4E3"/>
                  </a:solidFill>
                  <a:latin typeface="黑体" panose="02010609060101010101" pitchFamily="2" charset="-122"/>
                  <a:ea typeface="黑体" panose="02010609060101010101" pitchFamily="2" charset="-122"/>
                </a:rPr>
                <a:t>是集合了硬件制造商、系统集成商、软件提供商、解决方案搭建商的产业生态系统 </a:t>
              </a:r>
              <a:endParaRPr lang="zh-CN" altLang="en-US" sz="1400" dirty="0">
                <a:solidFill>
                  <a:srgbClr val="00A4E3"/>
                </a:solidFill>
                <a:latin typeface="黑体" panose="02010609060101010101" pitchFamily="2" charset="-122"/>
                <a:ea typeface="黑体" panose="02010609060101010101" pitchFamily="2" charset="-122"/>
              </a:endParaRPr>
            </a:p>
          </p:txBody>
        </p:sp>
      </p:grpSp>
      <p:sp>
        <p:nvSpPr>
          <p:cNvPr id="92" name="平行四边形 91"/>
          <p:cNvSpPr/>
          <p:nvPr/>
        </p:nvSpPr>
        <p:spPr>
          <a:xfrm flipV="1">
            <a:off x="-179828" y="121137"/>
            <a:ext cx="1539110" cy="72005"/>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平行四边形 92"/>
          <p:cNvSpPr/>
          <p:nvPr/>
        </p:nvSpPr>
        <p:spPr>
          <a:xfrm flipV="1">
            <a:off x="1359282" y="121140"/>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平行四边形 93"/>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平行四边形 94"/>
          <p:cNvSpPr/>
          <p:nvPr/>
        </p:nvSpPr>
        <p:spPr>
          <a:xfrm flipV="1">
            <a:off x="2871408" y="121138"/>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flipV="1">
            <a:off x="0" y="265152"/>
            <a:ext cx="7407786" cy="1664"/>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7"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建设目标</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98" name="Group 7"/>
          <p:cNvGrpSpPr/>
          <p:nvPr/>
        </p:nvGrpSpPr>
        <p:grpSpPr bwMode="auto">
          <a:xfrm>
            <a:off x="181375" y="395829"/>
            <a:ext cx="216018" cy="113981"/>
            <a:chOff x="0" y="0"/>
            <a:chExt cx="1041399" cy="549275"/>
          </a:xfrm>
          <a:solidFill>
            <a:srgbClr val="133E73"/>
          </a:solidFill>
        </p:grpSpPr>
        <p:sp>
          <p:nvSpPr>
            <p:cNvPr id="99"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2" name="Freeform 34"/>
          <p:cNvSpPr>
            <a:spLocks noEditPoints="1"/>
          </p:cNvSpPr>
          <p:nvPr>
            <p:custDataLst>
              <p:tags r:id="rId47"/>
            </p:custDataLst>
          </p:nvPr>
        </p:nvSpPr>
        <p:spPr bwMode="auto">
          <a:xfrm>
            <a:off x="5194839" y="1408229"/>
            <a:ext cx="620459" cy="554649"/>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0-#ppt_w/2"/>
                                          </p:val>
                                        </p:tav>
                                        <p:tav tm="100000">
                                          <p:val>
                                            <p:strVal val="#ppt_x"/>
                                          </p:val>
                                        </p:tav>
                                      </p:tavLst>
                                    </p:anim>
                                    <p:anim calcmode="lin" valueType="num">
                                      <p:cBhvr additive="base">
                                        <p:cTn id="8" dur="500" fill="hold"/>
                                        <p:tgtEl>
                                          <p:spTgt spid="9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7"/>
                                        </p:tgtEl>
                                        <p:attrNameLst>
                                          <p:attrName>ppt_y</p:attrName>
                                        </p:attrNameLst>
                                      </p:cBhvr>
                                      <p:tavLst>
                                        <p:tav tm="0">
                                          <p:val>
                                            <p:strVal val="#ppt_y"/>
                                          </p:val>
                                        </p:tav>
                                        <p:tav tm="100000">
                                          <p:val>
                                            <p:strVal val="#ppt_y"/>
                                          </p:val>
                                        </p:tav>
                                      </p:tavLst>
                                    </p:anim>
                                    <p:anim calcmode="lin" valueType="num">
                                      <p:cBhvr>
                                        <p:cTn id="14" dur="500" fill="hold"/>
                                        <p:tgtEl>
                                          <p:spTgt spid="9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7"/>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94"/>
                                        </p:tgtEl>
                                        <p:attrNameLst>
                                          <p:attrName>fillcolor</p:attrName>
                                        </p:attrNameLst>
                                      </p:cBhvr>
                                      <p:to>
                                        <a:srgbClr val="00AEEF"/>
                                      </p:to>
                                    </p:animClr>
                                    <p:set>
                                      <p:cBhvr>
                                        <p:cTn id="20" dur="300" fill="hold"/>
                                        <p:tgtEl>
                                          <p:spTgt spid="94"/>
                                        </p:tgtEl>
                                        <p:attrNameLst>
                                          <p:attrName>fill.type</p:attrName>
                                        </p:attrNameLst>
                                      </p:cBhvr>
                                      <p:to>
                                        <p:strVal val="solid"/>
                                      </p:to>
                                    </p:set>
                                    <p:set>
                                      <p:cBhvr>
                                        <p:cTn id="21" dur="300" fill="hold"/>
                                        <p:tgtEl>
                                          <p:spTgt spid="94"/>
                                        </p:tgtEl>
                                        <p:attrNameLst>
                                          <p:attrName>fill.on</p:attrName>
                                        </p:attrNameLst>
                                      </p:cBhvr>
                                      <p:to>
                                        <p:strVal val="true"/>
                                      </p:to>
                                    </p:set>
                                  </p:childTnLst>
                                </p:cTn>
                              </p:par>
                            </p:childTnLst>
                          </p:cTn>
                        </p:par>
                        <p:par>
                          <p:cTn id="22" fill="hold">
                            <p:stCondLst>
                              <p:cond delay="1649"/>
                            </p:stCondLst>
                            <p:childTnLst>
                              <p:par>
                                <p:cTn id="23" presetID="29"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ppt_x</p:attrName>
                                        </p:attrNameLst>
                                      </p:cBhvr>
                                      <p:tavLst>
                                        <p:tav tm="0">
                                          <p:val>
                                            <p:strVal val="#ppt_x-.2"/>
                                          </p:val>
                                        </p:tav>
                                        <p:tav tm="100000">
                                          <p:val>
                                            <p:strVal val="#ppt_x"/>
                                          </p:val>
                                        </p:tav>
                                      </p:tavLst>
                                    </p:anim>
                                    <p:anim calcmode="lin" valueType="num">
                                      <p:cBhvr>
                                        <p:cTn id="26"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2"/>
                                        </p:tgtEl>
                                      </p:cBhvr>
                                    </p:animEffect>
                                  </p:childTnLst>
                                </p:cTn>
                              </p:par>
                            </p:childTnLst>
                          </p:cTn>
                        </p:par>
                        <p:par>
                          <p:cTn id="28" fill="hold">
                            <p:stCondLst>
                              <p:cond delay="2649"/>
                            </p:stCondLst>
                            <p:childTnLst>
                              <p:par>
                                <p:cTn id="29" presetID="23" presetClass="entr" presetSubtype="16"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childTnLst>
                                </p:cTn>
                              </p:par>
                            </p:childTnLst>
                          </p:cTn>
                        </p:par>
                        <p:par>
                          <p:cTn id="33" fill="hold">
                            <p:stCondLst>
                              <p:cond delay="3149"/>
                            </p:stCondLst>
                            <p:childTnLst>
                              <p:par>
                                <p:cTn id="34" presetID="2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childTnLst>
                                </p:cTn>
                              </p:par>
                            </p:childTnLst>
                          </p:cTn>
                        </p:par>
                        <p:par>
                          <p:cTn id="38" fill="hold">
                            <p:stCondLst>
                              <p:cond delay="3649"/>
                            </p:stCondLst>
                            <p:childTnLst>
                              <p:par>
                                <p:cTn id="39" presetID="23" presetClass="entr" presetSubtype="16"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childTnLst>
                                </p:cTn>
                              </p:par>
                            </p:childTnLst>
                          </p:cTn>
                        </p:par>
                        <p:par>
                          <p:cTn id="43" fill="hold">
                            <p:stCondLst>
                              <p:cond delay="4149"/>
                            </p:stCondLst>
                            <p:childTnLst>
                              <p:par>
                                <p:cTn id="44" presetID="12" presetClass="entr" presetSubtype="1" fill="hold"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slide(fromTop)">
                                      <p:cBhvr>
                                        <p:cTn id="46" dur="500"/>
                                        <p:tgtEl>
                                          <p:spTgt spid="76"/>
                                        </p:tgtEl>
                                      </p:cBhvr>
                                    </p:animEffect>
                                  </p:childTnLst>
                                </p:cTn>
                              </p:par>
                            </p:childTnLst>
                          </p:cTn>
                        </p:par>
                        <p:par>
                          <p:cTn id="47" fill="hold">
                            <p:stCondLst>
                              <p:cond delay="4649"/>
                            </p:stCondLst>
                            <p:childTnLst>
                              <p:par>
                                <p:cTn id="48" presetID="12" presetClass="entr" presetSubtype="1" fill="hold"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slide(fromTop)">
                                      <p:cBhvr>
                                        <p:cTn id="50" dur="500"/>
                                        <p:tgtEl>
                                          <p:spTgt spid="80"/>
                                        </p:tgtEl>
                                      </p:cBhvr>
                                    </p:animEffect>
                                  </p:childTnLst>
                                </p:cTn>
                              </p:par>
                            </p:childTnLst>
                          </p:cTn>
                        </p:par>
                        <p:par>
                          <p:cTn id="51" fill="hold">
                            <p:stCondLst>
                              <p:cond delay="5149"/>
                            </p:stCondLst>
                            <p:childTnLst>
                              <p:par>
                                <p:cTn id="52" presetID="12" presetClass="entr" presetSubtype="1" fill="hold"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slide(fromTop)">
                                      <p:cBhvr>
                                        <p:cTn id="54" dur="500"/>
                                        <p:tgtEl>
                                          <p:spTgt spid="84"/>
                                        </p:tgtEl>
                                      </p:cBhvr>
                                    </p:animEffect>
                                  </p:childTnLst>
                                </p:cTn>
                              </p:par>
                            </p:childTnLst>
                          </p:cTn>
                        </p:par>
                        <p:par>
                          <p:cTn id="55" fill="hold">
                            <p:stCondLst>
                              <p:cond delay="5649"/>
                            </p:stCondLst>
                            <p:childTnLst>
                              <p:par>
                                <p:cTn id="56" presetID="12" presetClass="entr" presetSubtype="1" fill="hold"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slide(fromTop)">
                                      <p:cBhvr>
                                        <p:cTn id="5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1"/>
          <p:cNvGrpSpPr/>
          <p:nvPr/>
        </p:nvGrpSpPr>
        <p:grpSpPr bwMode="auto">
          <a:xfrm>
            <a:off x="3408204" y="1604139"/>
            <a:ext cx="2164715" cy="2152864"/>
            <a:chOff x="0" y="0"/>
            <a:chExt cx="6753151" cy="6746917"/>
          </a:xfrm>
          <a:solidFill>
            <a:srgbClr val="0070C0"/>
          </a:solidFill>
        </p:grpSpPr>
        <p:sp>
          <p:nvSpPr>
            <p:cNvPr id="67" name="AutoShape 2"/>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8" name="AutoShape 3"/>
            <p:cNvSpPr/>
            <p:nvPr/>
          </p:nvSpPr>
          <p:spPr bwMode="auto">
            <a:xfrm>
              <a:off x="246135" y="256563"/>
              <a:ext cx="6250479" cy="6251127"/>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9" name="Line 4"/>
            <p:cNvSpPr>
              <a:spLocks noChangeShapeType="1"/>
            </p:cNvSpPr>
            <p:nvPr/>
          </p:nvSpPr>
          <p:spPr bwMode="auto">
            <a:xfrm flipH="1">
              <a:off x="5525936" y="346707"/>
              <a:ext cx="870143" cy="870236"/>
            </a:xfrm>
            <a:prstGeom prst="line">
              <a:avLst/>
            </a:prstGeom>
            <a:grpFill/>
            <a:ln w="63500" cap="flat" cmpd="sng">
              <a:solidFill>
                <a:schemeClr val="bg1"/>
              </a:solidFill>
              <a:prstDash val="solid"/>
              <a:round/>
            </a:ln>
            <a:effectLst/>
          </p:spPr>
          <p:txBody>
            <a:bodyPr lIns="0" tIns="0" rIns="0" bIns="0" anchor="ctr"/>
            <a:lstStyle/>
            <a:p>
              <a:pPr defTabSz="14605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Group 5"/>
          <p:cNvGrpSpPr/>
          <p:nvPr/>
        </p:nvGrpSpPr>
        <p:grpSpPr bwMode="auto">
          <a:xfrm>
            <a:off x="3574892" y="1774509"/>
            <a:ext cx="2438083" cy="1816548"/>
            <a:chOff x="-1" y="0"/>
            <a:chExt cx="7608239" cy="5691704"/>
          </a:xfrm>
          <a:solidFill>
            <a:srgbClr val="00AEEF"/>
          </a:solidFill>
        </p:grpSpPr>
        <p:sp>
          <p:nvSpPr>
            <p:cNvPr id="71" name="AutoShape 6"/>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2" name="AutoShape 7"/>
            <p:cNvSpPr/>
            <p:nvPr/>
          </p:nvSpPr>
          <p:spPr bwMode="auto">
            <a:xfrm>
              <a:off x="201128" y="221845"/>
              <a:ext cx="5260573" cy="5258415"/>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3" name="Line 8"/>
            <p:cNvSpPr>
              <a:spLocks noChangeShapeType="1"/>
            </p:cNvSpPr>
            <p:nvPr/>
          </p:nvSpPr>
          <p:spPr bwMode="auto">
            <a:xfrm flipH="1" flipV="1">
              <a:off x="5420088" y="2807722"/>
              <a:ext cx="1595164" cy="0"/>
            </a:xfrm>
            <a:prstGeom prst="line">
              <a:avLst/>
            </a:prstGeom>
            <a:grpFill/>
            <a:ln w="63500" cap="flat" cmpd="sng">
              <a:solidFill>
                <a:schemeClr val="bg1"/>
              </a:solidFill>
              <a:prstDash val="solid"/>
              <a:round/>
            </a:ln>
            <a:effectLst/>
          </p:spPr>
          <p:txBody>
            <a:bodyPr lIns="0" tIns="0" rIns="0" bIns="0" anchor="ctr"/>
            <a:lstStyle/>
            <a:p>
              <a:pPr defTabSz="14605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Group 9"/>
          <p:cNvGrpSpPr/>
          <p:nvPr/>
        </p:nvGrpSpPr>
        <p:grpSpPr bwMode="auto">
          <a:xfrm>
            <a:off x="3721577" y="1921648"/>
            <a:ext cx="1848008" cy="1916115"/>
            <a:chOff x="0" y="0"/>
            <a:chExt cx="5763342" cy="6005116"/>
          </a:xfrm>
          <a:solidFill>
            <a:srgbClr val="0070C0"/>
          </a:solidFill>
        </p:grpSpPr>
        <p:sp>
          <p:nvSpPr>
            <p:cNvPr id="75" name="AutoShape 10"/>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6" name="AutoShape 11"/>
            <p:cNvSpPr/>
            <p:nvPr/>
          </p:nvSpPr>
          <p:spPr bwMode="auto">
            <a:xfrm>
              <a:off x="180213" y="225364"/>
              <a:ext cx="4384021" cy="4382487"/>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7" name="Line 12"/>
            <p:cNvSpPr>
              <a:spLocks noChangeShapeType="1"/>
            </p:cNvSpPr>
            <p:nvPr/>
          </p:nvSpPr>
          <p:spPr bwMode="auto">
            <a:xfrm flipH="1" flipV="1">
              <a:off x="3735949" y="4101646"/>
              <a:ext cx="1580327" cy="1407666"/>
            </a:xfrm>
            <a:prstGeom prst="line">
              <a:avLst/>
            </a:prstGeom>
            <a:grpFill/>
            <a:ln w="63500" cap="flat" cmpd="sng">
              <a:solidFill>
                <a:schemeClr val="bg1"/>
              </a:solidFill>
              <a:prstDash val="solid"/>
              <a:round/>
            </a:ln>
            <a:effectLst/>
          </p:spPr>
          <p:txBody>
            <a:bodyPr lIns="0" tIns="0" rIns="0" bIns="0" anchor="ctr"/>
            <a:lstStyle/>
            <a:p>
              <a:pPr defTabSz="14605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Group 13"/>
          <p:cNvGrpSpPr/>
          <p:nvPr/>
        </p:nvGrpSpPr>
        <p:grpSpPr bwMode="auto">
          <a:xfrm>
            <a:off x="3418205" y="2067679"/>
            <a:ext cx="1719104" cy="1768977"/>
            <a:chOff x="0" y="0"/>
            <a:chExt cx="5362063" cy="5542360"/>
          </a:xfrm>
          <a:solidFill>
            <a:srgbClr val="00AEEF"/>
          </a:solidFill>
        </p:grpSpPr>
        <p:sp>
          <p:nvSpPr>
            <p:cNvPr id="79" name="AutoShape 14"/>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0" name="AutoShape 15"/>
            <p:cNvSpPr/>
            <p:nvPr/>
          </p:nvSpPr>
          <p:spPr bwMode="auto">
            <a:xfrm>
              <a:off x="1611739" y="194104"/>
              <a:ext cx="3535425" cy="3535465"/>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1" name="Line 16"/>
            <p:cNvSpPr>
              <a:spLocks noChangeShapeType="1"/>
            </p:cNvSpPr>
            <p:nvPr/>
          </p:nvSpPr>
          <p:spPr bwMode="auto">
            <a:xfrm flipV="1">
              <a:off x="370874" y="3272038"/>
              <a:ext cx="1906357" cy="1906378"/>
            </a:xfrm>
            <a:prstGeom prst="line">
              <a:avLst/>
            </a:prstGeom>
            <a:grpFill/>
            <a:ln w="63500" cap="flat" cmpd="sng">
              <a:solidFill>
                <a:schemeClr val="bg1"/>
              </a:solidFill>
              <a:prstDash val="solid"/>
              <a:round/>
            </a:ln>
            <a:effectLst/>
          </p:spPr>
          <p:txBody>
            <a:bodyPr lIns="0" tIns="0" rIns="0" bIns="0" anchor="ctr"/>
            <a:lstStyle/>
            <a:p>
              <a:pPr defTabSz="14605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17"/>
          <p:cNvGrpSpPr/>
          <p:nvPr/>
        </p:nvGrpSpPr>
        <p:grpSpPr bwMode="auto">
          <a:xfrm>
            <a:off x="2969260" y="2218137"/>
            <a:ext cx="2018030" cy="958058"/>
            <a:chOff x="0" y="-1"/>
            <a:chExt cx="6292395" cy="3002312"/>
          </a:xfrm>
          <a:solidFill>
            <a:srgbClr val="0070C0"/>
          </a:solidFill>
        </p:grpSpPr>
        <p:sp>
          <p:nvSpPr>
            <p:cNvPr id="83" name="AutoShape 18"/>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4" name="AutoShape 19"/>
            <p:cNvSpPr/>
            <p:nvPr/>
          </p:nvSpPr>
          <p:spPr bwMode="auto">
            <a:xfrm>
              <a:off x="3561995" y="263481"/>
              <a:ext cx="2480922" cy="248228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5" name="Line 20"/>
            <p:cNvSpPr>
              <a:spLocks noChangeShapeType="1"/>
            </p:cNvSpPr>
            <p:nvPr/>
          </p:nvSpPr>
          <p:spPr bwMode="auto">
            <a:xfrm>
              <a:off x="540536" y="1521955"/>
              <a:ext cx="3132338" cy="0"/>
            </a:xfrm>
            <a:prstGeom prst="line">
              <a:avLst/>
            </a:prstGeom>
            <a:grpFill/>
            <a:ln w="63500" cap="flat" cmpd="sng">
              <a:solidFill>
                <a:schemeClr val="bg1"/>
              </a:solidFill>
              <a:prstDash val="solid"/>
              <a:round/>
            </a:ln>
            <a:effectLst/>
          </p:spPr>
          <p:txBody>
            <a:bodyPr lIns="0" tIns="0" rIns="0" bIns="0" anchor="ctr"/>
            <a:lstStyle/>
            <a:p>
              <a:pPr defTabSz="14605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21"/>
          <p:cNvGrpSpPr/>
          <p:nvPr/>
        </p:nvGrpSpPr>
        <p:grpSpPr bwMode="auto">
          <a:xfrm>
            <a:off x="3418205" y="1601926"/>
            <a:ext cx="1421289" cy="1426024"/>
            <a:chOff x="0" y="0"/>
            <a:chExt cx="4433297" cy="4470884"/>
          </a:xfrm>
          <a:solidFill>
            <a:srgbClr val="00AEEF"/>
          </a:solidFill>
        </p:grpSpPr>
        <p:sp>
          <p:nvSpPr>
            <p:cNvPr id="87" name="AutoShape 22"/>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8" name="AutoShape 23"/>
            <p:cNvSpPr/>
            <p:nvPr/>
          </p:nvSpPr>
          <p:spPr bwMode="auto">
            <a:xfrm>
              <a:off x="2772976" y="2837224"/>
              <a:ext cx="1195847" cy="1196630"/>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9" name="Line 24"/>
            <p:cNvSpPr>
              <a:spLocks noChangeShapeType="1"/>
            </p:cNvSpPr>
            <p:nvPr/>
          </p:nvSpPr>
          <p:spPr bwMode="auto">
            <a:xfrm flipH="1" flipV="1">
              <a:off x="429811" y="447436"/>
              <a:ext cx="2963620" cy="2962090"/>
            </a:xfrm>
            <a:prstGeom prst="line">
              <a:avLst/>
            </a:prstGeom>
            <a:grpFill/>
            <a:ln w="63500" cap="flat" cmpd="sng">
              <a:solidFill>
                <a:schemeClr val="bg1"/>
              </a:solidFill>
              <a:prstDash val="solid"/>
              <a:round/>
            </a:ln>
            <a:effectLst/>
          </p:spPr>
          <p:txBody>
            <a:bodyPr lIns="0" tIns="0" rIns="0" bIns="0" anchor="ctr"/>
            <a:lstStyle/>
            <a:p>
              <a:pPr defTabSz="14605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utoShape 30"/>
          <p:cNvSpPr/>
          <p:nvPr/>
        </p:nvSpPr>
        <p:spPr bwMode="auto">
          <a:xfrm>
            <a:off x="5948462" y="1527803"/>
            <a:ext cx="2261018" cy="3064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r>
              <a:rPr lang="zh-CN" altLang="zh-CN" sz="2000" b="0" dirty="0">
                <a:solidFill>
                  <a:srgbClr val="00A4E3"/>
                </a:solidFill>
                <a:latin typeface="黑体" panose="02010609060101010101" pitchFamily="2" charset="-122"/>
                <a:ea typeface="黑体" panose="02010609060101010101" pitchFamily="2" charset="-122"/>
              </a:rPr>
              <a:t>经济实用性原则</a:t>
            </a:r>
            <a:endParaRPr lang="zh-CN" altLang="zh-CN" sz="2000" b="0" dirty="0">
              <a:solidFill>
                <a:srgbClr val="00A4E3"/>
              </a:solidFill>
              <a:latin typeface="黑体" panose="02010609060101010101" pitchFamily="2" charset="-122"/>
              <a:ea typeface="黑体" panose="02010609060101010101" pitchFamily="2" charset="-122"/>
            </a:endParaRPr>
          </a:p>
        </p:txBody>
      </p:sp>
      <p:sp>
        <p:nvSpPr>
          <p:cNvPr id="92" name="AutoShape 31"/>
          <p:cNvSpPr/>
          <p:nvPr/>
        </p:nvSpPr>
        <p:spPr bwMode="auto">
          <a:xfrm>
            <a:off x="5738495" y="1625159"/>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690"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panose="020B0502020104020203" charset="0"/>
              <a:sym typeface="Arial" panose="020B0604020202020204" pitchFamily="34" charset="0"/>
            </a:endParaRPr>
          </a:p>
        </p:txBody>
      </p:sp>
      <p:sp>
        <p:nvSpPr>
          <p:cNvPr id="94" name="AutoShape 33"/>
          <p:cNvSpPr/>
          <p:nvPr/>
        </p:nvSpPr>
        <p:spPr bwMode="auto">
          <a:xfrm>
            <a:off x="6283226" y="2520156"/>
            <a:ext cx="1916531" cy="30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2000" b="0" noProof="1">
                <a:solidFill>
                  <a:srgbClr val="00A4E3"/>
                </a:solidFill>
                <a:latin typeface="黑体" panose="02010609060101010101" pitchFamily="2" charset="-122"/>
                <a:ea typeface="黑体" panose="02010609060101010101" pitchFamily="2" charset="-122"/>
                <a:sym typeface="Arial" panose="020B0604020202020204" pitchFamily="34" charset="0"/>
              </a:rPr>
              <a:t>可扩展升级原则</a:t>
            </a:r>
            <a:endParaRPr lang="es-ES" altLang="zh-CN" sz="2000" b="0" noProof="1">
              <a:solidFill>
                <a:srgbClr val="00A4E3"/>
              </a:solidFill>
              <a:latin typeface="黑体" panose="02010609060101010101" pitchFamily="2" charset="-122"/>
              <a:ea typeface="黑体" panose="02010609060101010101" pitchFamily="2" charset="-122"/>
              <a:sym typeface="Arial" panose="020B0604020202020204" pitchFamily="34" charset="0"/>
            </a:endParaRPr>
          </a:p>
        </p:txBody>
      </p:sp>
      <p:sp>
        <p:nvSpPr>
          <p:cNvPr id="95" name="AutoShape 34"/>
          <p:cNvSpPr/>
          <p:nvPr/>
        </p:nvSpPr>
        <p:spPr bwMode="auto">
          <a:xfrm>
            <a:off x="6084094" y="2606448"/>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690"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panose="020B0502020104020203" charset="0"/>
              <a:sym typeface="Arial" panose="020B0604020202020204" pitchFamily="34" charset="0"/>
            </a:endParaRPr>
          </a:p>
        </p:txBody>
      </p:sp>
      <p:sp>
        <p:nvSpPr>
          <p:cNvPr id="97" name="AutoShape 36"/>
          <p:cNvSpPr/>
          <p:nvPr/>
        </p:nvSpPr>
        <p:spPr bwMode="auto">
          <a:xfrm>
            <a:off x="5863973" y="3569691"/>
            <a:ext cx="1503626" cy="2522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2000" b="0" noProof="1">
                <a:solidFill>
                  <a:srgbClr val="00A4E3"/>
                </a:solidFill>
                <a:latin typeface="黑体" panose="02010609060101010101" pitchFamily="2" charset="-122"/>
                <a:ea typeface="黑体" panose="02010609060101010101" pitchFamily="2" charset="-122"/>
                <a:sym typeface="Arial" panose="020B0604020202020204" pitchFamily="34" charset="0"/>
              </a:rPr>
              <a:t>开放性原则</a:t>
            </a:r>
            <a:endParaRPr lang="es-ES" altLang="zh-CN" sz="2000" b="0" noProof="1">
              <a:solidFill>
                <a:srgbClr val="00A4E3"/>
              </a:solidFill>
              <a:latin typeface="黑体" panose="02010609060101010101" pitchFamily="2" charset="-122"/>
              <a:ea typeface="黑体" panose="02010609060101010101" pitchFamily="2" charset="-122"/>
              <a:sym typeface="Arial" panose="020B0604020202020204" pitchFamily="34" charset="0"/>
            </a:endParaRPr>
          </a:p>
        </p:txBody>
      </p:sp>
      <p:sp>
        <p:nvSpPr>
          <p:cNvPr id="98" name="AutoShape 37"/>
          <p:cNvSpPr/>
          <p:nvPr/>
        </p:nvSpPr>
        <p:spPr bwMode="auto">
          <a:xfrm>
            <a:off x="5688489" y="3630354"/>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690" eaLnBrk="1" hangingPunct="1">
              <a:lnSpc>
                <a:spcPct val="120000"/>
              </a:lnSpc>
              <a:defRPr/>
            </a:pPr>
            <a:endParaRPr lang="es-ES" sz="1300" noProof="1">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panose="020B0502020104020203" charset="0"/>
              <a:sym typeface="Arial" panose="020B0604020202020204" pitchFamily="34" charset="0"/>
            </a:endParaRPr>
          </a:p>
        </p:txBody>
      </p:sp>
      <p:sp>
        <p:nvSpPr>
          <p:cNvPr id="100" name="AutoShape 39"/>
          <p:cNvSpPr/>
          <p:nvPr/>
        </p:nvSpPr>
        <p:spPr bwMode="auto">
          <a:xfrm>
            <a:off x="1559427" y="3563704"/>
            <a:ext cx="1546516" cy="3085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2000" b="0" noProof="1">
                <a:solidFill>
                  <a:srgbClr val="00A4E3"/>
                </a:solidFill>
                <a:latin typeface="黑体" panose="02010609060101010101" pitchFamily="2" charset="-122"/>
                <a:ea typeface="黑体" panose="02010609060101010101" pitchFamily="2" charset="-122"/>
                <a:sym typeface="Arial" panose="020B0604020202020204" pitchFamily="34" charset="0"/>
              </a:rPr>
              <a:t>先进性原则</a:t>
            </a:r>
            <a:endParaRPr lang="es-ES" altLang="zh-CN" sz="2000" b="0" noProof="1">
              <a:solidFill>
                <a:srgbClr val="00A4E3"/>
              </a:solidFill>
              <a:latin typeface="黑体" panose="02010609060101010101" pitchFamily="2" charset="-122"/>
              <a:ea typeface="黑体" panose="02010609060101010101" pitchFamily="2" charset="-122"/>
              <a:sym typeface="Arial" panose="020B0604020202020204" pitchFamily="34" charset="0"/>
            </a:endParaRPr>
          </a:p>
        </p:txBody>
      </p:sp>
      <p:sp>
        <p:nvSpPr>
          <p:cNvPr id="101" name="AutoShape 40"/>
          <p:cNvSpPr/>
          <p:nvPr/>
        </p:nvSpPr>
        <p:spPr bwMode="auto">
          <a:xfrm>
            <a:off x="3153727" y="3648585"/>
            <a:ext cx="138907" cy="1382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690"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panose="020B0502020104020203" charset="0"/>
              <a:sym typeface="Arial" panose="020B0604020202020204" pitchFamily="34" charset="0"/>
            </a:endParaRPr>
          </a:p>
        </p:txBody>
      </p:sp>
      <p:sp>
        <p:nvSpPr>
          <p:cNvPr id="103" name="AutoShape 42"/>
          <p:cNvSpPr/>
          <p:nvPr/>
        </p:nvSpPr>
        <p:spPr bwMode="auto">
          <a:xfrm>
            <a:off x="1285706" y="2555729"/>
            <a:ext cx="1421289" cy="3085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2000" b="0" noProof="1">
                <a:solidFill>
                  <a:srgbClr val="00A4E3"/>
                </a:solidFill>
                <a:latin typeface="黑体" panose="02010609060101010101" pitchFamily="2" charset="-122"/>
                <a:ea typeface="黑体" panose="02010609060101010101" pitchFamily="2" charset="-122"/>
                <a:sym typeface="Arial" panose="020B0604020202020204" pitchFamily="34" charset="0"/>
              </a:rPr>
              <a:t>稳定性原则</a:t>
            </a:r>
            <a:endParaRPr lang="es-ES" altLang="zh-CN" sz="2000" b="0" noProof="1">
              <a:solidFill>
                <a:srgbClr val="00A4E3"/>
              </a:solidFill>
              <a:latin typeface="黑体" panose="02010609060101010101" pitchFamily="2" charset="-122"/>
              <a:ea typeface="黑体" panose="02010609060101010101" pitchFamily="2" charset="-122"/>
              <a:sym typeface="Arial" panose="020B0604020202020204" pitchFamily="34" charset="0"/>
            </a:endParaRPr>
          </a:p>
        </p:txBody>
      </p:sp>
      <p:sp>
        <p:nvSpPr>
          <p:cNvPr id="104" name="AutoShape 43"/>
          <p:cNvSpPr/>
          <p:nvPr/>
        </p:nvSpPr>
        <p:spPr bwMode="auto">
          <a:xfrm>
            <a:off x="2749232" y="2640744"/>
            <a:ext cx="138907"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690"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panose="020B0502020104020203" charset="0"/>
              <a:sym typeface="Arial" panose="020B0604020202020204" pitchFamily="34" charset="0"/>
            </a:endParaRPr>
          </a:p>
        </p:txBody>
      </p:sp>
      <p:sp>
        <p:nvSpPr>
          <p:cNvPr id="106" name="AutoShape 45"/>
          <p:cNvSpPr/>
          <p:nvPr/>
        </p:nvSpPr>
        <p:spPr bwMode="auto">
          <a:xfrm>
            <a:off x="1703618" y="1542307"/>
            <a:ext cx="1421289" cy="3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1800" b="0" noProof="1">
                <a:solidFill>
                  <a:srgbClr val="00A4E3"/>
                </a:solidFill>
                <a:latin typeface="黑体" panose="02010609060101010101" pitchFamily="2" charset="-122"/>
                <a:ea typeface="黑体" panose="02010609060101010101" pitchFamily="2" charset="-122"/>
                <a:sym typeface="Arial" panose="020B0604020202020204" pitchFamily="34" charset="0"/>
              </a:rPr>
              <a:t>易用性原则</a:t>
            </a:r>
            <a:endParaRPr lang="es-ES" altLang="zh-CN" sz="1800" b="0" noProof="1">
              <a:solidFill>
                <a:srgbClr val="00A4E3"/>
              </a:solidFill>
              <a:latin typeface="黑体" panose="02010609060101010101" pitchFamily="2" charset="-122"/>
              <a:ea typeface="黑体" panose="02010609060101010101" pitchFamily="2" charset="-122"/>
              <a:sym typeface="Arial" panose="020B0604020202020204" pitchFamily="34" charset="0"/>
            </a:endParaRPr>
          </a:p>
        </p:txBody>
      </p:sp>
      <p:sp>
        <p:nvSpPr>
          <p:cNvPr id="107" name="AutoShape 46"/>
          <p:cNvSpPr/>
          <p:nvPr/>
        </p:nvSpPr>
        <p:spPr bwMode="auto">
          <a:xfrm>
            <a:off x="3157062" y="1629584"/>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690"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panose="020B0502020104020203" charset="0"/>
              <a:sym typeface="Arial" panose="020B0604020202020204" pitchFamily="34" charset="0"/>
            </a:endParaRPr>
          </a:p>
        </p:txBody>
      </p:sp>
      <p:sp>
        <p:nvSpPr>
          <p:cNvPr id="44" name="平行四边形 43"/>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4" name="平行四边形 53"/>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flipV="1">
            <a:off x="2871408" y="121138"/>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方案设计原则</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58" name="Group 7"/>
          <p:cNvGrpSpPr/>
          <p:nvPr/>
        </p:nvGrpSpPr>
        <p:grpSpPr bwMode="auto">
          <a:xfrm>
            <a:off x="181375" y="395829"/>
            <a:ext cx="216018" cy="113981"/>
            <a:chOff x="0" y="0"/>
            <a:chExt cx="1041399" cy="549275"/>
          </a:xfrm>
          <a:solidFill>
            <a:srgbClr val="133E73"/>
          </a:solidFill>
        </p:grpSpPr>
        <p:sp>
          <p:nvSpPr>
            <p:cNvPr id="59"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300"/>
                                  </p:stCondLst>
                                  <p:childTnLst>
                                    <p:set>
                                      <p:cBhvr>
                                        <p:cTn id="11" dur="1" fill="hold">
                                          <p:stCondLst>
                                            <p:cond delay="0"/>
                                          </p:stCondLst>
                                        </p:cTn>
                                        <p:tgtEl>
                                          <p:spTgt spid="70"/>
                                        </p:tgtEl>
                                        <p:attrNameLst>
                                          <p:attrName>style.visibility</p:attrName>
                                        </p:attrNameLst>
                                      </p:cBhvr>
                                      <p:to>
                                        <p:strVal val="visible"/>
                                      </p:to>
                                    </p:set>
                                    <p:anim calcmode="lin" valueType="num">
                                      <p:cBhvr>
                                        <p:cTn id="12" dur="500" fill="hold"/>
                                        <p:tgtEl>
                                          <p:spTgt spid="70"/>
                                        </p:tgtEl>
                                        <p:attrNameLst>
                                          <p:attrName>ppt_w</p:attrName>
                                        </p:attrNameLst>
                                      </p:cBhvr>
                                      <p:tavLst>
                                        <p:tav tm="0">
                                          <p:val>
                                            <p:fltVal val="0"/>
                                          </p:val>
                                        </p:tav>
                                        <p:tav tm="100000">
                                          <p:val>
                                            <p:strVal val="#ppt_w"/>
                                          </p:val>
                                        </p:tav>
                                      </p:tavLst>
                                    </p:anim>
                                    <p:anim calcmode="lin" valueType="num">
                                      <p:cBhvr>
                                        <p:cTn id="13" dur="500" fill="hold"/>
                                        <p:tgtEl>
                                          <p:spTgt spid="70"/>
                                        </p:tgtEl>
                                        <p:attrNameLst>
                                          <p:attrName>ppt_h</p:attrName>
                                        </p:attrNameLst>
                                      </p:cBhvr>
                                      <p:tavLst>
                                        <p:tav tm="0">
                                          <p:val>
                                            <p:fltVal val="0"/>
                                          </p:val>
                                        </p:tav>
                                        <p:tav tm="100000">
                                          <p:val>
                                            <p:strVal val="#ppt_h"/>
                                          </p:val>
                                        </p:tav>
                                      </p:tavLst>
                                    </p:anim>
                                  </p:childTnLst>
                                </p:cTn>
                              </p:par>
                            </p:childTnLst>
                          </p:cTn>
                        </p:par>
                        <p:par>
                          <p:cTn id="14" fill="hold">
                            <p:stCondLst>
                              <p:cond delay="1300"/>
                            </p:stCondLst>
                            <p:childTnLst>
                              <p:par>
                                <p:cTn id="15" presetID="23" presetClass="entr" presetSubtype="16" fill="hold" nodeType="afterEffect">
                                  <p:stCondLst>
                                    <p:cond delay="30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childTnLst>
                                </p:cTn>
                              </p:par>
                            </p:childTnLst>
                          </p:cTn>
                        </p:par>
                        <p:par>
                          <p:cTn id="19" fill="hold">
                            <p:stCondLst>
                              <p:cond delay="2100"/>
                            </p:stCondLst>
                            <p:childTnLst>
                              <p:par>
                                <p:cTn id="20" presetID="23" presetClass="entr" presetSubtype="16" fill="hold" nodeType="afterEffect">
                                  <p:stCondLst>
                                    <p:cond delay="30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childTnLst>
                                </p:cTn>
                              </p:par>
                            </p:childTnLst>
                          </p:cTn>
                        </p:par>
                        <p:par>
                          <p:cTn id="24" fill="hold">
                            <p:stCondLst>
                              <p:cond delay="2900"/>
                            </p:stCondLst>
                            <p:childTnLst>
                              <p:par>
                                <p:cTn id="25" presetID="23" presetClass="entr" presetSubtype="16" fill="hold" nodeType="afterEffect">
                                  <p:stCondLst>
                                    <p:cond delay="300"/>
                                  </p:stCondLst>
                                  <p:childTnLst>
                                    <p:set>
                                      <p:cBhvr>
                                        <p:cTn id="26" dur="1" fill="hold">
                                          <p:stCondLst>
                                            <p:cond delay="0"/>
                                          </p:stCondLst>
                                        </p:cTn>
                                        <p:tgtEl>
                                          <p:spTgt spid="82"/>
                                        </p:tgtEl>
                                        <p:attrNameLst>
                                          <p:attrName>style.visibility</p:attrName>
                                        </p:attrNameLst>
                                      </p:cBhvr>
                                      <p:to>
                                        <p:strVal val="visible"/>
                                      </p:to>
                                    </p:set>
                                    <p:anim calcmode="lin" valueType="num">
                                      <p:cBhvr>
                                        <p:cTn id="27" dur="500" fill="hold"/>
                                        <p:tgtEl>
                                          <p:spTgt spid="82"/>
                                        </p:tgtEl>
                                        <p:attrNameLst>
                                          <p:attrName>ppt_w</p:attrName>
                                        </p:attrNameLst>
                                      </p:cBhvr>
                                      <p:tavLst>
                                        <p:tav tm="0">
                                          <p:val>
                                            <p:fltVal val="0"/>
                                          </p:val>
                                        </p:tav>
                                        <p:tav tm="100000">
                                          <p:val>
                                            <p:strVal val="#ppt_w"/>
                                          </p:val>
                                        </p:tav>
                                      </p:tavLst>
                                    </p:anim>
                                    <p:anim calcmode="lin" valueType="num">
                                      <p:cBhvr>
                                        <p:cTn id="28" dur="500" fill="hold"/>
                                        <p:tgtEl>
                                          <p:spTgt spid="82"/>
                                        </p:tgtEl>
                                        <p:attrNameLst>
                                          <p:attrName>ppt_h</p:attrName>
                                        </p:attrNameLst>
                                      </p:cBhvr>
                                      <p:tavLst>
                                        <p:tav tm="0">
                                          <p:val>
                                            <p:fltVal val="0"/>
                                          </p:val>
                                        </p:tav>
                                        <p:tav tm="100000">
                                          <p:val>
                                            <p:strVal val="#ppt_h"/>
                                          </p:val>
                                        </p:tav>
                                      </p:tavLst>
                                    </p:anim>
                                  </p:childTnLst>
                                </p:cTn>
                              </p:par>
                            </p:childTnLst>
                          </p:cTn>
                        </p:par>
                        <p:par>
                          <p:cTn id="29" fill="hold">
                            <p:stCondLst>
                              <p:cond delay="3700"/>
                            </p:stCondLst>
                            <p:childTnLst>
                              <p:par>
                                <p:cTn id="30" presetID="23" presetClass="entr" presetSubtype="16" fill="hold" nodeType="afterEffect">
                                  <p:stCondLst>
                                    <p:cond delay="300"/>
                                  </p:stCondLst>
                                  <p:childTnLst>
                                    <p:set>
                                      <p:cBhvr>
                                        <p:cTn id="31" dur="1" fill="hold">
                                          <p:stCondLst>
                                            <p:cond delay="0"/>
                                          </p:stCondLst>
                                        </p:cTn>
                                        <p:tgtEl>
                                          <p:spTgt spid="86"/>
                                        </p:tgtEl>
                                        <p:attrNameLst>
                                          <p:attrName>style.visibility</p:attrName>
                                        </p:attrNameLst>
                                      </p:cBhvr>
                                      <p:to>
                                        <p:strVal val="visible"/>
                                      </p:to>
                                    </p:set>
                                    <p:anim calcmode="lin" valueType="num">
                                      <p:cBhvr>
                                        <p:cTn id="32" dur="500" fill="hold"/>
                                        <p:tgtEl>
                                          <p:spTgt spid="86"/>
                                        </p:tgtEl>
                                        <p:attrNameLst>
                                          <p:attrName>ppt_w</p:attrName>
                                        </p:attrNameLst>
                                      </p:cBhvr>
                                      <p:tavLst>
                                        <p:tav tm="0">
                                          <p:val>
                                            <p:fltVal val="0"/>
                                          </p:val>
                                        </p:tav>
                                        <p:tav tm="100000">
                                          <p:val>
                                            <p:strVal val="#ppt_w"/>
                                          </p:val>
                                        </p:tav>
                                      </p:tavLst>
                                    </p:anim>
                                    <p:anim calcmode="lin" valueType="num">
                                      <p:cBhvr>
                                        <p:cTn id="33" dur="500" fill="hold"/>
                                        <p:tgtEl>
                                          <p:spTgt spid="86"/>
                                        </p:tgtEl>
                                        <p:attrNameLst>
                                          <p:attrName>ppt_h</p:attrName>
                                        </p:attrNameLst>
                                      </p:cBhvr>
                                      <p:tavLst>
                                        <p:tav tm="0">
                                          <p:val>
                                            <p:fltVal val="0"/>
                                          </p:val>
                                        </p:tav>
                                        <p:tav tm="100000">
                                          <p:val>
                                            <p:strVal val="#ppt_h"/>
                                          </p:val>
                                        </p:tav>
                                      </p:tavLst>
                                    </p:anim>
                                  </p:childTnLst>
                                </p:cTn>
                              </p:par>
                            </p:childTnLst>
                          </p:cTn>
                        </p:par>
                        <p:par>
                          <p:cTn id="34" fill="hold">
                            <p:stCondLst>
                              <p:cond delay="4500"/>
                            </p:stCondLst>
                            <p:childTnLst>
                              <p:par>
                                <p:cTn id="35" presetID="2" presetClass="entr" presetSubtype="2" fill="hold" grpId="0" nodeType="afterEffect">
                                  <p:stCondLst>
                                    <p:cond delay="100"/>
                                  </p:stCondLst>
                                  <p:childTnLst>
                                    <p:set>
                                      <p:cBhvr>
                                        <p:cTn id="36" dur="1" fill="hold">
                                          <p:stCondLst>
                                            <p:cond delay="0"/>
                                          </p:stCondLst>
                                        </p:cTn>
                                        <p:tgtEl>
                                          <p:spTgt spid="91"/>
                                        </p:tgtEl>
                                        <p:attrNameLst>
                                          <p:attrName>style.visibility</p:attrName>
                                        </p:attrNameLst>
                                      </p:cBhvr>
                                      <p:to>
                                        <p:strVal val="visible"/>
                                      </p:to>
                                    </p:set>
                                    <p:anim calcmode="lin" valueType="num">
                                      <p:cBhvr>
                                        <p:cTn id="37" dur="500" fill="hold"/>
                                        <p:tgtEl>
                                          <p:spTgt spid="91"/>
                                        </p:tgtEl>
                                        <p:attrNameLst>
                                          <p:attrName>ppt_x</p:attrName>
                                        </p:attrNameLst>
                                      </p:cBhvr>
                                      <p:tavLst>
                                        <p:tav tm="0">
                                          <p:val>
                                            <p:strVal val="1+#ppt_w/2"/>
                                          </p:val>
                                        </p:tav>
                                        <p:tav tm="100000">
                                          <p:val>
                                            <p:strVal val="#ppt_x"/>
                                          </p:val>
                                        </p:tav>
                                      </p:tavLst>
                                    </p:anim>
                                    <p:anim calcmode="lin" valueType="num">
                                      <p:cBhvr>
                                        <p:cTn id="38" dur="500" fill="hold"/>
                                        <p:tgtEl>
                                          <p:spTgt spid="91"/>
                                        </p:tgtEl>
                                        <p:attrNameLst>
                                          <p:attrName>ppt_y</p:attrName>
                                        </p:attrNameLst>
                                      </p:cBhvr>
                                      <p:tavLst>
                                        <p:tav tm="0">
                                          <p:val>
                                            <p:strVal val="#ppt_y"/>
                                          </p:val>
                                        </p:tav>
                                        <p:tav tm="100000">
                                          <p:val>
                                            <p:strVal val="#ppt_y"/>
                                          </p:val>
                                        </p:tav>
                                      </p:tavLst>
                                    </p:anim>
                                  </p:childTnLst>
                                </p:cTn>
                              </p:par>
                            </p:childTnLst>
                          </p:cTn>
                        </p:par>
                        <p:par>
                          <p:cTn id="39" fill="hold">
                            <p:stCondLst>
                              <p:cond delay="5100"/>
                            </p:stCondLst>
                            <p:childTnLst>
                              <p:par>
                                <p:cTn id="40" presetID="9" presetClass="entr" presetSubtype="0" fill="hold" nodeType="afterEffect">
                                  <p:stCondLst>
                                    <p:cond delay="100"/>
                                  </p:stCondLst>
                                  <p:childTnLst>
                                    <p:set>
                                      <p:cBhvr>
                                        <p:cTn id="41" dur="1" fill="hold">
                                          <p:stCondLst>
                                            <p:cond delay="0"/>
                                          </p:stCondLst>
                                        </p:cTn>
                                        <p:tgtEl>
                                          <p:spTgt spid="92"/>
                                        </p:tgtEl>
                                        <p:attrNameLst>
                                          <p:attrName>style.visibility</p:attrName>
                                        </p:attrNameLst>
                                      </p:cBhvr>
                                      <p:to>
                                        <p:strVal val="visible"/>
                                      </p:to>
                                    </p:set>
                                    <p:animEffect transition="in" filter="dissolve">
                                      <p:cBhvr>
                                        <p:cTn id="42" dur="500"/>
                                        <p:tgtEl>
                                          <p:spTgt spid="92"/>
                                        </p:tgtEl>
                                      </p:cBhvr>
                                    </p:animEffect>
                                  </p:childTnLst>
                                </p:cTn>
                              </p:par>
                            </p:childTnLst>
                          </p:cTn>
                        </p:par>
                        <p:par>
                          <p:cTn id="43" fill="hold">
                            <p:stCondLst>
                              <p:cond delay="5700"/>
                            </p:stCondLst>
                            <p:childTnLst>
                              <p:par>
                                <p:cTn id="44" presetID="2" presetClass="entr" presetSubtype="2" fill="hold" grpId="0" nodeType="afterEffect">
                                  <p:stCondLst>
                                    <p:cond delay="100"/>
                                  </p:stCondLst>
                                  <p:childTnLst>
                                    <p:set>
                                      <p:cBhvr>
                                        <p:cTn id="45" dur="1" fill="hold">
                                          <p:stCondLst>
                                            <p:cond delay="0"/>
                                          </p:stCondLst>
                                        </p:cTn>
                                        <p:tgtEl>
                                          <p:spTgt spid="94"/>
                                        </p:tgtEl>
                                        <p:attrNameLst>
                                          <p:attrName>style.visibility</p:attrName>
                                        </p:attrNameLst>
                                      </p:cBhvr>
                                      <p:to>
                                        <p:strVal val="visible"/>
                                      </p:to>
                                    </p:set>
                                    <p:anim calcmode="lin" valueType="num">
                                      <p:cBhvr>
                                        <p:cTn id="46" dur="500" fill="hold"/>
                                        <p:tgtEl>
                                          <p:spTgt spid="94"/>
                                        </p:tgtEl>
                                        <p:attrNameLst>
                                          <p:attrName>ppt_x</p:attrName>
                                        </p:attrNameLst>
                                      </p:cBhvr>
                                      <p:tavLst>
                                        <p:tav tm="0">
                                          <p:val>
                                            <p:strVal val="1+#ppt_w/2"/>
                                          </p:val>
                                        </p:tav>
                                        <p:tav tm="100000">
                                          <p:val>
                                            <p:strVal val="#ppt_x"/>
                                          </p:val>
                                        </p:tav>
                                      </p:tavLst>
                                    </p:anim>
                                    <p:anim calcmode="lin" valueType="num">
                                      <p:cBhvr>
                                        <p:cTn id="47" dur="500" fill="hold"/>
                                        <p:tgtEl>
                                          <p:spTgt spid="94"/>
                                        </p:tgtEl>
                                        <p:attrNameLst>
                                          <p:attrName>ppt_y</p:attrName>
                                        </p:attrNameLst>
                                      </p:cBhvr>
                                      <p:tavLst>
                                        <p:tav tm="0">
                                          <p:val>
                                            <p:strVal val="#ppt_y"/>
                                          </p:val>
                                        </p:tav>
                                        <p:tav tm="100000">
                                          <p:val>
                                            <p:strVal val="#ppt_y"/>
                                          </p:val>
                                        </p:tav>
                                      </p:tavLst>
                                    </p:anim>
                                  </p:childTnLst>
                                </p:cTn>
                              </p:par>
                            </p:childTnLst>
                          </p:cTn>
                        </p:par>
                        <p:par>
                          <p:cTn id="48" fill="hold">
                            <p:stCondLst>
                              <p:cond delay="6300"/>
                            </p:stCondLst>
                            <p:childTnLst>
                              <p:par>
                                <p:cTn id="49" presetID="9" presetClass="entr" presetSubtype="0" fill="hold" nodeType="afterEffect">
                                  <p:stCondLst>
                                    <p:cond delay="100"/>
                                  </p:stCondLst>
                                  <p:childTnLst>
                                    <p:set>
                                      <p:cBhvr>
                                        <p:cTn id="50" dur="1" fill="hold">
                                          <p:stCondLst>
                                            <p:cond delay="0"/>
                                          </p:stCondLst>
                                        </p:cTn>
                                        <p:tgtEl>
                                          <p:spTgt spid="95"/>
                                        </p:tgtEl>
                                        <p:attrNameLst>
                                          <p:attrName>style.visibility</p:attrName>
                                        </p:attrNameLst>
                                      </p:cBhvr>
                                      <p:to>
                                        <p:strVal val="visible"/>
                                      </p:to>
                                    </p:set>
                                    <p:animEffect transition="in" filter="dissolve">
                                      <p:cBhvr>
                                        <p:cTn id="51" dur="500"/>
                                        <p:tgtEl>
                                          <p:spTgt spid="95"/>
                                        </p:tgtEl>
                                      </p:cBhvr>
                                    </p:animEffect>
                                  </p:childTnLst>
                                </p:cTn>
                              </p:par>
                            </p:childTnLst>
                          </p:cTn>
                        </p:par>
                        <p:par>
                          <p:cTn id="52" fill="hold">
                            <p:stCondLst>
                              <p:cond delay="6900"/>
                            </p:stCondLst>
                            <p:childTnLst>
                              <p:par>
                                <p:cTn id="53" presetID="2" presetClass="entr" presetSubtype="2" fill="hold" grpId="0" nodeType="afterEffect">
                                  <p:stCondLst>
                                    <p:cond delay="100"/>
                                  </p:stCondLst>
                                  <p:childTnLst>
                                    <p:set>
                                      <p:cBhvr>
                                        <p:cTn id="54" dur="1" fill="hold">
                                          <p:stCondLst>
                                            <p:cond delay="0"/>
                                          </p:stCondLst>
                                        </p:cTn>
                                        <p:tgtEl>
                                          <p:spTgt spid="97"/>
                                        </p:tgtEl>
                                        <p:attrNameLst>
                                          <p:attrName>style.visibility</p:attrName>
                                        </p:attrNameLst>
                                      </p:cBhvr>
                                      <p:to>
                                        <p:strVal val="visible"/>
                                      </p:to>
                                    </p:set>
                                    <p:anim calcmode="lin" valueType="num">
                                      <p:cBhvr>
                                        <p:cTn id="55" dur="500" fill="hold"/>
                                        <p:tgtEl>
                                          <p:spTgt spid="97"/>
                                        </p:tgtEl>
                                        <p:attrNameLst>
                                          <p:attrName>ppt_x</p:attrName>
                                        </p:attrNameLst>
                                      </p:cBhvr>
                                      <p:tavLst>
                                        <p:tav tm="0">
                                          <p:val>
                                            <p:strVal val="1+#ppt_w/2"/>
                                          </p:val>
                                        </p:tav>
                                        <p:tav tm="100000">
                                          <p:val>
                                            <p:strVal val="#ppt_x"/>
                                          </p:val>
                                        </p:tav>
                                      </p:tavLst>
                                    </p:anim>
                                    <p:anim calcmode="lin" valueType="num">
                                      <p:cBhvr>
                                        <p:cTn id="56" dur="500" fill="hold"/>
                                        <p:tgtEl>
                                          <p:spTgt spid="97"/>
                                        </p:tgtEl>
                                        <p:attrNameLst>
                                          <p:attrName>ppt_y</p:attrName>
                                        </p:attrNameLst>
                                      </p:cBhvr>
                                      <p:tavLst>
                                        <p:tav tm="0">
                                          <p:val>
                                            <p:strVal val="#ppt_y"/>
                                          </p:val>
                                        </p:tav>
                                        <p:tav tm="100000">
                                          <p:val>
                                            <p:strVal val="#ppt_y"/>
                                          </p:val>
                                        </p:tav>
                                      </p:tavLst>
                                    </p:anim>
                                  </p:childTnLst>
                                </p:cTn>
                              </p:par>
                            </p:childTnLst>
                          </p:cTn>
                        </p:par>
                        <p:par>
                          <p:cTn id="57" fill="hold">
                            <p:stCondLst>
                              <p:cond delay="7500"/>
                            </p:stCondLst>
                            <p:childTnLst>
                              <p:par>
                                <p:cTn id="58" presetID="9" presetClass="entr" presetSubtype="0" fill="hold" nodeType="afterEffect">
                                  <p:stCondLst>
                                    <p:cond delay="100"/>
                                  </p:stCondLst>
                                  <p:childTnLst>
                                    <p:set>
                                      <p:cBhvr>
                                        <p:cTn id="59" dur="1" fill="hold">
                                          <p:stCondLst>
                                            <p:cond delay="0"/>
                                          </p:stCondLst>
                                        </p:cTn>
                                        <p:tgtEl>
                                          <p:spTgt spid="98"/>
                                        </p:tgtEl>
                                        <p:attrNameLst>
                                          <p:attrName>style.visibility</p:attrName>
                                        </p:attrNameLst>
                                      </p:cBhvr>
                                      <p:to>
                                        <p:strVal val="visible"/>
                                      </p:to>
                                    </p:set>
                                    <p:animEffect transition="in" filter="dissolve">
                                      <p:cBhvr>
                                        <p:cTn id="60" dur="500"/>
                                        <p:tgtEl>
                                          <p:spTgt spid="98"/>
                                        </p:tgtEl>
                                      </p:cBhvr>
                                    </p:animEffect>
                                  </p:childTnLst>
                                </p:cTn>
                              </p:par>
                            </p:childTnLst>
                          </p:cTn>
                        </p:par>
                        <p:par>
                          <p:cTn id="61" fill="hold">
                            <p:stCondLst>
                              <p:cond delay="8100"/>
                            </p:stCondLst>
                            <p:childTnLst>
                              <p:par>
                                <p:cTn id="62" presetID="2" presetClass="entr" presetSubtype="8" fill="hold" grpId="0" nodeType="afterEffect">
                                  <p:stCondLst>
                                    <p:cond delay="100"/>
                                  </p:stCondLst>
                                  <p:childTnLst>
                                    <p:set>
                                      <p:cBhvr>
                                        <p:cTn id="63" dur="1" fill="hold">
                                          <p:stCondLst>
                                            <p:cond delay="0"/>
                                          </p:stCondLst>
                                        </p:cTn>
                                        <p:tgtEl>
                                          <p:spTgt spid="100"/>
                                        </p:tgtEl>
                                        <p:attrNameLst>
                                          <p:attrName>style.visibility</p:attrName>
                                        </p:attrNameLst>
                                      </p:cBhvr>
                                      <p:to>
                                        <p:strVal val="visible"/>
                                      </p:to>
                                    </p:set>
                                    <p:anim calcmode="lin" valueType="num">
                                      <p:cBhvr>
                                        <p:cTn id="64" dur="500" fill="hold"/>
                                        <p:tgtEl>
                                          <p:spTgt spid="100"/>
                                        </p:tgtEl>
                                        <p:attrNameLst>
                                          <p:attrName>ppt_x</p:attrName>
                                        </p:attrNameLst>
                                      </p:cBhvr>
                                      <p:tavLst>
                                        <p:tav tm="0">
                                          <p:val>
                                            <p:strVal val="0-#ppt_w/2"/>
                                          </p:val>
                                        </p:tav>
                                        <p:tav tm="100000">
                                          <p:val>
                                            <p:strVal val="#ppt_x"/>
                                          </p:val>
                                        </p:tav>
                                      </p:tavLst>
                                    </p:anim>
                                    <p:anim calcmode="lin" valueType="num">
                                      <p:cBhvr>
                                        <p:cTn id="65" dur="500" fill="hold"/>
                                        <p:tgtEl>
                                          <p:spTgt spid="100"/>
                                        </p:tgtEl>
                                        <p:attrNameLst>
                                          <p:attrName>ppt_y</p:attrName>
                                        </p:attrNameLst>
                                      </p:cBhvr>
                                      <p:tavLst>
                                        <p:tav tm="0">
                                          <p:val>
                                            <p:strVal val="#ppt_y"/>
                                          </p:val>
                                        </p:tav>
                                        <p:tav tm="100000">
                                          <p:val>
                                            <p:strVal val="#ppt_y"/>
                                          </p:val>
                                        </p:tav>
                                      </p:tavLst>
                                    </p:anim>
                                  </p:childTnLst>
                                </p:cTn>
                              </p:par>
                            </p:childTnLst>
                          </p:cTn>
                        </p:par>
                        <p:par>
                          <p:cTn id="66" fill="hold">
                            <p:stCondLst>
                              <p:cond delay="8700"/>
                            </p:stCondLst>
                            <p:childTnLst>
                              <p:par>
                                <p:cTn id="67" presetID="9" presetClass="entr" presetSubtype="0" fill="hold" nodeType="afterEffect">
                                  <p:stCondLst>
                                    <p:cond delay="100"/>
                                  </p:stCondLst>
                                  <p:childTnLst>
                                    <p:set>
                                      <p:cBhvr>
                                        <p:cTn id="68" dur="1" fill="hold">
                                          <p:stCondLst>
                                            <p:cond delay="0"/>
                                          </p:stCondLst>
                                        </p:cTn>
                                        <p:tgtEl>
                                          <p:spTgt spid="101"/>
                                        </p:tgtEl>
                                        <p:attrNameLst>
                                          <p:attrName>style.visibility</p:attrName>
                                        </p:attrNameLst>
                                      </p:cBhvr>
                                      <p:to>
                                        <p:strVal val="visible"/>
                                      </p:to>
                                    </p:set>
                                    <p:animEffect transition="in" filter="dissolve">
                                      <p:cBhvr>
                                        <p:cTn id="69" dur="500"/>
                                        <p:tgtEl>
                                          <p:spTgt spid="101"/>
                                        </p:tgtEl>
                                      </p:cBhvr>
                                    </p:animEffect>
                                  </p:childTnLst>
                                </p:cTn>
                              </p:par>
                            </p:childTnLst>
                          </p:cTn>
                        </p:par>
                        <p:par>
                          <p:cTn id="70" fill="hold">
                            <p:stCondLst>
                              <p:cond delay="9300"/>
                            </p:stCondLst>
                            <p:childTnLst>
                              <p:par>
                                <p:cTn id="71" presetID="2" presetClass="entr" presetSubtype="8" fill="hold" grpId="0" nodeType="afterEffect">
                                  <p:stCondLst>
                                    <p:cond delay="100"/>
                                  </p:stCondLst>
                                  <p:childTnLst>
                                    <p:set>
                                      <p:cBhvr>
                                        <p:cTn id="72" dur="1" fill="hold">
                                          <p:stCondLst>
                                            <p:cond delay="0"/>
                                          </p:stCondLst>
                                        </p:cTn>
                                        <p:tgtEl>
                                          <p:spTgt spid="103"/>
                                        </p:tgtEl>
                                        <p:attrNameLst>
                                          <p:attrName>style.visibility</p:attrName>
                                        </p:attrNameLst>
                                      </p:cBhvr>
                                      <p:to>
                                        <p:strVal val="visible"/>
                                      </p:to>
                                    </p:set>
                                    <p:anim calcmode="lin" valueType="num">
                                      <p:cBhvr>
                                        <p:cTn id="73" dur="500" fill="hold"/>
                                        <p:tgtEl>
                                          <p:spTgt spid="103"/>
                                        </p:tgtEl>
                                        <p:attrNameLst>
                                          <p:attrName>ppt_x</p:attrName>
                                        </p:attrNameLst>
                                      </p:cBhvr>
                                      <p:tavLst>
                                        <p:tav tm="0">
                                          <p:val>
                                            <p:strVal val="0-#ppt_w/2"/>
                                          </p:val>
                                        </p:tav>
                                        <p:tav tm="100000">
                                          <p:val>
                                            <p:strVal val="#ppt_x"/>
                                          </p:val>
                                        </p:tav>
                                      </p:tavLst>
                                    </p:anim>
                                    <p:anim calcmode="lin" valueType="num">
                                      <p:cBhvr>
                                        <p:cTn id="74" dur="500" fill="hold"/>
                                        <p:tgtEl>
                                          <p:spTgt spid="103"/>
                                        </p:tgtEl>
                                        <p:attrNameLst>
                                          <p:attrName>ppt_y</p:attrName>
                                        </p:attrNameLst>
                                      </p:cBhvr>
                                      <p:tavLst>
                                        <p:tav tm="0">
                                          <p:val>
                                            <p:strVal val="#ppt_y"/>
                                          </p:val>
                                        </p:tav>
                                        <p:tav tm="100000">
                                          <p:val>
                                            <p:strVal val="#ppt_y"/>
                                          </p:val>
                                        </p:tav>
                                      </p:tavLst>
                                    </p:anim>
                                  </p:childTnLst>
                                </p:cTn>
                              </p:par>
                            </p:childTnLst>
                          </p:cTn>
                        </p:par>
                        <p:par>
                          <p:cTn id="75" fill="hold">
                            <p:stCondLst>
                              <p:cond delay="9900"/>
                            </p:stCondLst>
                            <p:childTnLst>
                              <p:par>
                                <p:cTn id="76" presetID="9" presetClass="entr" presetSubtype="0" fill="hold" nodeType="afterEffect">
                                  <p:stCondLst>
                                    <p:cond delay="100"/>
                                  </p:stCondLst>
                                  <p:childTnLst>
                                    <p:set>
                                      <p:cBhvr>
                                        <p:cTn id="77" dur="1" fill="hold">
                                          <p:stCondLst>
                                            <p:cond delay="0"/>
                                          </p:stCondLst>
                                        </p:cTn>
                                        <p:tgtEl>
                                          <p:spTgt spid="104"/>
                                        </p:tgtEl>
                                        <p:attrNameLst>
                                          <p:attrName>style.visibility</p:attrName>
                                        </p:attrNameLst>
                                      </p:cBhvr>
                                      <p:to>
                                        <p:strVal val="visible"/>
                                      </p:to>
                                    </p:set>
                                    <p:animEffect transition="in" filter="dissolve">
                                      <p:cBhvr>
                                        <p:cTn id="78" dur="500"/>
                                        <p:tgtEl>
                                          <p:spTgt spid="104"/>
                                        </p:tgtEl>
                                      </p:cBhvr>
                                    </p:animEffect>
                                  </p:childTnLst>
                                </p:cTn>
                              </p:par>
                            </p:childTnLst>
                          </p:cTn>
                        </p:par>
                        <p:par>
                          <p:cTn id="79" fill="hold">
                            <p:stCondLst>
                              <p:cond delay="10500"/>
                            </p:stCondLst>
                            <p:childTnLst>
                              <p:par>
                                <p:cTn id="80" presetID="2" presetClass="entr" presetSubtype="8" fill="hold" grpId="0" nodeType="afterEffect">
                                  <p:stCondLst>
                                    <p:cond delay="100"/>
                                  </p:stCondLst>
                                  <p:childTnLst>
                                    <p:set>
                                      <p:cBhvr>
                                        <p:cTn id="81" dur="1" fill="hold">
                                          <p:stCondLst>
                                            <p:cond delay="0"/>
                                          </p:stCondLst>
                                        </p:cTn>
                                        <p:tgtEl>
                                          <p:spTgt spid="106"/>
                                        </p:tgtEl>
                                        <p:attrNameLst>
                                          <p:attrName>style.visibility</p:attrName>
                                        </p:attrNameLst>
                                      </p:cBhvr>
                                      <p:to>
                                        <p:strVal val="visible"/>
                                      </p:to>
                                    </p:set>
                                    <p:anim calcmode="lin" valueType="num">
                                      <p:cBhvr>
                                        <p:cTn id="82" dur="500" fill="hold"/>
                                        <p:tgtEl>
                                          <p:spTgt spid="106"/>
                                        </p:tgtEl>
                                        <p:attrNameLst>
                                          <p:attrName>ppt_x</p:attrName>
                                        </p:attrNameLst>
                                      </p:cBhvr>
                                      <p:tavLst>
                                        <p:tav tm="0">
                                          <p:val>
                                            <p:strVal val="0-#ppt_w/2"/>
                                          </p:val>
                                        </p:tav>
                                        <p:tav tm="100000">
                                          <p:val>
                                            <p:strVal val="#ppt_x"/>
                                          </p:val>
                                        </p:tav>
                                      </p:tavLst>
                                    </p:anim>
                                    <p:anim calcmode="lin" valueType="num">
                                      <p:cBhvr>
                                        <p:cTn id="83" dur="500" fill="hold"/>
                                        <p:tgtEl>
                                          <p:spTgt spid="106"/>
                                        </p:tgtEl>
                                        <p:attrNameLst>
                                          <p:attrName>ppt_y</p:attrName>
                                        </p:attrNameLst>
                                      </p:cBhvr>
                                      <p:tavLst>
                                        <p:tav tm="0">
                                          <p:val>
                                            <p:strVal val="#ppt_y"/>
                                          </p:val>
                                        </p:tav>
                                        <p:tav tm="100000">
                                          <p:val>
                                            <p:strVal val="#ppt_y"/>
                                          </p:val>
                                        </p:tav>
                                      </p:tavLst>
                                    </p:anim>
                                  </p:childTnLst>
                                </p:cTn>
                              </p:par>
                            </p:childTnLst>
                          </p:cTn>
                        </p:par>
                        <p:par>
                          <p:cTn id="84" fill="hold">
                            <p:stCondLst>
                              <p:cond delay="11100"/>
                            </p:stCondLst>
                            <p:childTnLst>
                              <p:par>
                                <p:cTn id="85" presetID="9" presetClass="entr" presetSubtype="0" fill="hold" nodeType="afterEffect">
                                  <p:stCondLst>
                                    <p:cond delay="100"/>
                                  </p:stCondLst>
                                  <p:childTnLst>
                                    <p:set>
                                      <p:cBhvr>
                                        <p:cTn id="86" dur="1" fill="hold">
                                          <p:stCondLst>
                                            <p:cond delay="0"/>
                                          </p:stCondLst>
                                        </p:cTn>
                                        <p:tgtEl>
                                          <p:spTgt spid="107"/>
                                        </p:tgtEl>
                                        <p:attrNameLst>
                                          <p:attrName>style.visibility</p:attrName>
                                        </p:attrNameLst>
                                      </p:cBhvr>
                                      <p:to>
                                        <p:strVal val="visible"/>
                                      </p:to>
                                    </p:set>
                                    <p:animEffect transition="in" filter="dissolve">
                                      <p:cBhvr>
                                        <p:cTn id="87" dur="500"/>
                                        <p:tgtEl>
                                          <p:spTgt spid="107"/>
                                        </p:tgtEl>
                                      </p:cBhvr>
                                    </p:animEffect>
                                  </p:childTnLst>
                                </p:cTn>
                              </p:par>
                            </p:childTnLst>
                          </p:cTn>
                        </p:par>
                        <p:par>
                          <p:cTn id="88" fill="hold">
                            <p:stCondLst>
                              <p:cond delay="11700"/>
                            </p:stCondLst>
                            <p:childTnLst>
                              <p:par>
                                <p:cTn id="89" presetID="2" presetClass="entr" presetSubtype="8"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 calcmode="lin" valueType="num">
                                      <p:cBhvr additive="base">
                                        <p:cTn id="91" dur="500" fill="hold"/>
                                        <p:tgtEl>
                                          <p:spTgt spid="58"/>
                                        </p:tgtEl>
                                        <p:attrNameLst>
                                          <p:attrName>ppt_x</p:attrName>
                                        </p:attrNameLst>
                                      </p:cBhvr>
                                      <p:tavLst>
                                        <p:tav tm="0">
                                          <p:val>
                                            <p:strVal val="0-#ppt_w/2"/>
                                          </p:val>
                                        </p:tav>
                                        <p:tav tm="100000">
                                          <p:val>
                                            <p:strVal val="#ppt_x"/>
                                          </p:val>
                                        </p:tav>
                                      </p:tavLst>
                                    </p:anim>
                                    <p:anim calcmode="lin" valueType="num">
                                      <p:cBhvr additive="base">
                                        <p:cTn id="92" dur="500" fill="hold"/>
                                        <p:tgtEl>
                                          <p:spTgt spid="58"/>
                                        </p:tgtEl>
                                        <p:attrNameLst>
                                          <p:attrName>ppt_y</p:attrName>
                                        </p:attrNameLst>
                                      </p:cBhvr>
                                      <p:tavLst>
                                        <p:tav tm="0">
                                          <p:val>
                                            <p:strVal val="#ppt_y"/>
                                          </p:val>
                                        </p:tav>
                                        <p:tav tm="100000">
                                          <p:val>
                                            <p:strVal val="#ppt_y"/>
                                          </p:val>
                                        </p:tav>
                                      </p:tavLst>
                                    </p:anim>
                                  </p:childTnLst>
                                </p:cTn>
                              </p:par>
                            </p:childTnLst>
                          </p:cTn>
                        </p:par>
                        <p:par>
                          <p:cTn id="93" fill="hold">
                            <p:stCondLst>
                              <p:cond delay="12200"/>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57"/>
                                        </p:tgtEl>
                                        <p:attrNameLst>
                                          <p:attrName>style.visibility</p:attrName>
                                        </p:attrNameLst>
                                      </p:cBhvr>
                                      <p:to>
                                        <p:strVal val="visible"/>
                                      </p:to>
                                    </p:set>
                                    <p:anim calcmode="lin" valueType="num">
                                      <p:cBhvr>
                                        <p:cTn id="96"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57"/>
                                        </p:tgtEl>
                                        <p:attrNameLst>
                                          <p:attrName>ppt_y</p:attrName>
                                        </p:attrNameLst>
                                      </p:cBhvr>
                                      <p:tavLst>
                                        <p:tav tm="0">
                                          <p:val>
                                            <p:strVal val="#ppt_y"/>
                                          </p:val>
                                        </p:tav>
                                        <p:tav tm="100000">
                                          <p:val>
                                            <p:strVal val="#ppt_y"/>
                                          </p:val>
                                        </p:tav>
                                      </p:tavLst>
                                    </p:anim>
                                    <p:anim calcmode="lin" valueType="num">
                                      <p:cBhvr>
                                        <p:cTn id="98"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500" tmFilter="0,0; .5, 1; 1, 1"/>
                                        <p:tgtEl>
                                          <p:spTgt spid="57"/>
                                        </p:tgtEl>
                                      </p:cBhvr>
                                    </p:animEffect>
                                  </p:childTnLst>
                                </p:cTn>
                              </p:par>
                            </p:childTnLst>
                          </p:cTn>
                        </p:par>
                        <p:par>
                          <p:cTn id="101" fill="hold">
                            <p:stCondLst>
                              <p:cond delay="12950"/>
                            </p:stCondLst>
                            <p:childTnLst>
                              <p:par>
                                <p:cTn id="102" presetID="1" presetClass="emph" presetSubtype="2" fill="hold" grpId="0" nodeType="afterEffect">
                                  <p:stCondLst>
                                    <p:cond delay="0"/>
                                  </p:stCondLst>
                                  <p:childTnLst>
                                    <p:animClr clrSpc="rgb" dir="cw">
                                      <p:cBhvr>
                                        <p:cTn id="103" dur="300" fill="hold"/>
                                        <p:tgtEl>
                                          <p:spTgt spid="55"/>
                                        </p:tgtEl>
                                        <p:attrNameLst>
                                          <p:attrName>fillcolor</p:attrName>
                                        </p:attrNameLst>
                                      </p:cBhvr>
                                      <p:to>
                                        <a:srgbClr val="00AEEF"/>
                                      </p:to>
                                    </p:animClr>
                                    <p:set>
                                      <p:cBhvr>
                                        <p:cTn id="104" dur="300" fill="hold"/>
                                        <p:tgtEl>
                                          <p:spTgt spid="55"/>
                                        </p:tgtEl>
                                        <p:attrNameLst>
                                          <p:attrName>fill.type</p:attrName>
                                        </p:attrNameLst>
                                      </p:cBhvr>
                                      <p:to>
                                        <p:strVal val="solid"/>
                                      </p:to>
                                    </p:set>
                                    <p:set>
                                      <p:cBhvr>
                                        <p:cTn id="105" dur="300" fill="hold"/>
                                        <p:tgtEl>
                                          <p:spTgt spid="5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4" grpId="0"/>
      <p:bldP spid="97" grpId="0"/>
      <p:bldP spid="100" grpId="0"/>
      <p:bldP spid="103" grpId="0"/>
      <p:bldP spid="106" grpId="0"/>
      <p:bldP spid="55" grpId="0" animBg="1"/>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0"/>
          <p:cNvSpPr txBox="1"/>
          <p:nvPr/>
        </p:nvSpPr>
        <p:spPr>
          <a:xfrm>
            <a:off x="472721" y="2039887"/>
            <a:ext cx="3416320" cy="1015663"/>
          </a:xfrm>
          <a:prstGeom prst="rect">
            <a:avLst/>
          </a:prstGeom>
          <a:noFill/>
        </p:spPr>
        <p:txBody>
          <a:bodyPr wrap="none" rtlCol="0">
            <a:spAutoFit/>
          </a:bodyPr>
          <a:lstStyle/>
          <a:p>
            <a:r>
              <a:rPr lang="zh-CN" altLang="en-US" sz="6000" spc="300" dirty="0">
                <a:solidFill>
                  <a:srgbClr val="0070C0"/>
                </a:solidFill>
                <a:latin typeface="黑体" panose="02010609060101010101" pitchFamily="2" charset="-122"/>
                <a:ea typeface="黑体" panose="02010609060101010101" pitchFamily="2" charset="-122"/>
              </a:rPr>
              <a:t>系统介绍</a:t>
            </a:r>
            <a:endParaRPr lang="zh-CN" altLang="en-US" sz="6000" spc="300" dirty="0">
              <a:solidFill>
                <a:srgbClr val="0070C0"/>
              </a:solidFill>
              <a:latin typeface="黑体" panose="02010609060101010101" pitchFamily="2" charset="-122"/>
              <a:ea typeface="黑体" panose="02010609060101010101" pitchFamily="2" charset="-122"/>
            </a:endParaRPr>
          </a:p>
        </p:txBody>
      </p:sp>
      <p:sp>
        <p:nvSpPr>
          <p:cNvPr id="10" name="TextBox 11"/>
          <p:cNvSpPr txBox="1"/>
          <p:nvPr/>
        </p:nvSpPr>
        <p:spPr>
          <a:xfrm>
            <a:off x="472721" y="3147883"/>
            <a:ext cx="2278188" cy="400110"/>
          </a:xfrm>
          <a:prstGeom prst="rect">
            <a:avLst/>
          </a:prstGeom>
          <a:noFill/>
        </p:spPr>
        <p:txBody>
          <a:bodyPr wrap="none" rtlCol="0">
            <a:spAutoFit/>
          </a:bodyPr>
          <a:lstStyle/>
          <a:p>
            <a:r>
              <a:rPr lang="en-GB" altLang="zh-CN" sz="2000" dirty="0">
                <a:solidFill>
                  <a:schemeClr val="bg1"/>
                </a:solidFill>
              </a:rPr>
              <a:t>System introduction</a:t>
            </a:r>
            <a:endParaRPr lang="zh-CN" altLang="en-US" sz="2000" spc="300" dirty="0">
              <a:solidFill>
                <a:schemeClr val="bg1"/>
              </a:solidFill>
              <a:latin typeface="汉仪细等线" panose="01010104010101010101" pitchFamily="2" charset="-122"/>
              <a:ea typeface="汉仪细等线" panose="01010104010101010101" pitchFamily="2" charset="-122"/>
            </a:endParaRPr>
          </a:p>
        </p:txBody>
      </p:sp>
      <p:sp>
        <p:nvSpPr>
          <p:cNvPr id="11" name="TextBox 21"/>
          <p:cNvSpPr txBox="1"/>
          <p:nvPr/>
        </p:nvSpPr>
        <p:spPr>
          <a:xfrm>
            <a:off x="616641" y="1037877"/>
            <a:ext cx="1454244" cy="1015663"/>
          </a:xfrm>
          <a:prstGeom prst="rect">
            <a:avLst/>
          </a:prstGeom>
          <a:noFill/>
        </p:spPr>
        <p:txBody>
          <a:bodyPr wrap="none" rtlCol="0">
            <a:spAutoFit/>
          </a:bodyPr>
          <a:lstStyle/>
          <a:p>
            <a:r>
              <a:rPr lang="en-US" altLang="zh-CN" sz="6000" spc="300" dirty="0">
                <a:solidFill>
                  <a:srgbClr val="0070C0"/>
                </a:solidFill>
                <a:latin typeface="黑体" panose="02010609060101010101" pitchFamily="2" charset="-122"/>
                <a:ea typeface="黑体" panose="02010609060101010101" pitchFamily="2" charset="-122"/>
              </a:rPr>
              <a:t>02.</a:t>
            </a:r>
            <a:endParaRPr lang="zh-CN" altLang="en-US" sz="6000" spc="300" dirty="0">
              <a:solidFill>
                <a:srgbClr val="0070C0"/>
              </a:solidFill>
              <a:latin typeface="黑体" panose="02010609060101010101" pitchFamily="2" charset="-122"/>
              <a:ea typeface="黑体" panose="02010609060101010101" pitchFamily="2" charset="-122"/>
            </a:endParaRPr>
          </a:p>
        </p:txBody>
      </p:sp>
      <p:pic>
        <p:nvPicPr>
          <p:cNvPr id="3" name="图片 2" descr="图形用户界面&#10;&#10;描述已自动生成"/>
          <p:cNvPicPr>
            <a:picLocks noChangeAspect="1"/>
          </p:cNvPicPr>
          <p:nvPr/>
        </p:nvPicPr>
        <p:blipFill>
          <a:blip r:embed="rId1">
            <a:alphaModFix amt="85000"/>
            <a:extLst>
              <a:ext uri="{28A0092B-C50C-407E-A947-70E740481C1C}">
                <a14:useLocalDpi xmlns:a14="http://schemas.microsoft.com/office/drawing/2010/main" val="0"/>
              </a:ext>
            </a:extLst>
          </a:blip>
          <a:stretch>
            <a:fillRect/>
          </a:stretch>
        </p:blipFill>
        <p:spPr>
          <a:xfrm>
            <a:off x="3730060" y="27561"/>
            <a:ext cx="5040313" cy="5040313"/>
          </a:xfrm>
          <a:prstGeom prst="rect">
            <a:avLst/>
          </a:prstGeom>
          <a:effectLst>
            <a:outerShdw blurRad="50800" dist="50800" dir="5400000" algn="ctr" rotWithShape="0">
              <a:srgbClr val="000000"/>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11"/>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11"/>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2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10"/>
                                        </p:tgtEl>
                                        <p:attrNameLst>
                                          <p:attrName>ppt_y</p:attrName>
                                        </p:attrNameLst>
                                      </p:cBhvr>
                                      <p:tavLst>
                                        <p:tav tm="0">
                                          <p:val>
                                            <p:strVal val="#ppt_y"/>
                                          </p:val>
                                        </p:tav>
                                        <p:tav tm="100000">
                                          <p:val>
                                            <p:strVal val="#ppt_y"/>
                                          </p:val>
                                        </p:tav>
                                      </p:tavLst>
                                    </p:anim>
                                    <p:anim calcmode="lin" valueType="num">
                                      <p:cBhvr>
                                        <p:cTn id="27" dur="2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P spid="11" grpId="1"/>
      <p:bldP spid="11" grpId="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0"/>
          <p:cNvSpPr txBox="1"/>
          <p:nvPr/>
        </p:nvSpPr>
        <p:spPr>
          <a:xfrm>
            <a:off x="324122" y="304313"/>
            <a:ext cx="2569934" cy="523220"/>
          </a:xfrm>
          <a:prstGeom prst="rect">
            <a:avLst/>
          </a:prstGeom>
          <a:noFill/>
        </p:spPr>
        <p:txBody>
          <a:bodyPr wrap="none" rtlCol="0">
            <a:spAutoFit/>
          </a:bodyPr>
          <a:lstStyle/>
          <a:p>
            <a:r>
              <a:rPr lang="zh-CN" altLang="en-US" sz="2800" spc="300" dirty="0">
                <a:solidFill>
                  <a:srgbClr val="0070C0"/>
                </a:solidFill>
                <a:latin typeface="黑体" panose="02010609060101010101" pitchFamily="2" charset="-122"/>
                <a:ea typeface="黑体" panose="02010609060101010101" pitchFamily="2" charset="-122"/>
              </a:rPr>
              <a:t>公司业务介绍</a:t>
            </a:r>
            <a:endParaRPr lang="zh-CN" altLang="en-US" sz="2800" spc="300" dirty="0">
              <a:solidFill>
                <a:srgbClr val="0070C0"/>
              </a:solidFill>
              <a:latin typeface="黑体" panose="02010609060101010101" pitchFamily="2" charset="-122"/>
              <a:ea typeface="黑体" panose="02010609060101010101" pitchFamily="2" charset="-122"/>
            </a:endParaRPr>
          </a:p>
        </p:txBody>
      </p:sp>
      <p:sp>
        <p:nvSpPr>
          <p:cNvPr id="20" name="TextBox 11"/>
          <p:cNvSpPr txBox="1"/>
          <p:nvPr/>
        </p:nvSpPr>
        <p:spPr>
          <a:xfrm>
            <a:off x="2700412" y="565923"/>
            <a:ext cx="1975284" cy="276999"/>
          </a:xfrm>
          <a:prstGeom prst="rect">
            <a:avLst/>
          </a:prstGeom>
          <a:noFill/>
        </p:spPr>
        <p:txBody>
          <a:bodyPr wrap="none" rtlCol="0">
            <a:spAutoFit/>
          </a:bodyPr>
          <a:lstStyle/>
          <a:p>
            <a:r>
              <a:rPr lang="en-GB" altLang="zh-CN" sz="1200" dirty="0">
                <a:solidFill>
                  <a:schemeClr val="bg1"/>
                </a:solidFill>
              </a:rPr>
              <a:t>Introduction to the company</a:t>
            </a:r>
            <a:endParaRPr lang="zh-CN" altLang="en-US" sz="1200" dirty="0">
              <a:solidFill>
                <a:schemeClr val="bg1"/>
              </a:solidFill>
              <a:latin typeface="汉仪细等线" panose="01010104010101010101" pitchFamily="2" charset="-122"/>
              <a:ea typeface="汉仪细等线" panose="01010104010101010101" pitchFamily="2" charset="-122"/>
            </a:endParaRPr>
          </a:p>
        </p:txBody>
      </p:sp>
      <p:sp>
        <p:nvSpPr>
          <p:cNvPr id="3" name="文本框 2"/>
          <p:cNvSpPr txBox="1"/>
          <p:nvPr/>
        </p:nvSpPr>
        <p:spPr>
          <a:xfrm>
            <a:off x="432223" y="936024"/>
            <a:ext cx="8136678" cy="3763594"/>
          </a:xfrm>
          <a:prstGeom prst="rect">
            <a:avLst/>
          </a:prstGeom>
          <a:noFill/>
        </p:spPr>
        <p:txBody>
          <a:bodyPr wrap="square" rtlCol="0">
            <a:spAutoFit/>
          </a:bodyPr>
          <a:lstStyle/>
          <a:p>
            <a:r>
              <a:rPr lang="zh-CN" altLang="en-US" sz="1400" dirty="0">
                <a:solidFill>
                  <a:schemeClr val="bg1"/>
                </a:solidFill>
                <a:latin typeface="黑体" panose="02010609060101010101" pitchFamily="2" charset="-122"/>
                <a:ea typeface="黑体" panose="02010609060101010101" pitchFamily="2" charset="-122"/>
              </a:rPr>
              <a:t>   </a:t>
            </a:r>
            <a:r>
              <a:rPr lang="zh-CN" altLang="zh-CN" sz="1400" dirty="0">
                <a:solidFill>
                  <a:schemeClr val="bg1"/>
                </a:solidFill>
                <a:latin typeface="黑体" panose="02010609060101010101" pitchFamily="2" charset="-122"/>
                <a:ea typeface="黑体" panose="02010609060101010101" pitchFamily="2" charset="-122"/>
              </a:rPr>
              <a:t>通微智慧科技有限公司作为工业级智能物联应用解决方案的领先厂商，从环境监控切入，推出集信息采集、设备控制、数据分析于一体的车间温湿度监控系统解决方案。</a:t>
            </a:r>
            <a:endParaRPr lang="zh-CN" altLang="zh-CN" sz="1400" dirty="0">
              <a:solidFill>
                <a:schemeClr val="bg1"/>
              </a:solidFill>
              <a:latin typeface="黑体" panose="02010609060101010101" pitchFamily="2" charset="-122"/>
              <a:ea typeface="黑体" panose="02010609060101010101" pitchFamily="2" charset="-122"/>
            </a:endParaRPr>
          </a:p>
          <a:p>
            <a:r>
              <a:rPr lang="zh-CN" altLang="en-US" sz="1400" dirty="0">
                <a:solidFill>
                  <a:schemeClr val="bg1"/>
                </a:solidFill>
                <a:latin typeface="黑体" panose="02010609060101010101" pitchFamily="2" charset="-122"/>
                <a:ea typeface="黑体" panose="02010609060101010101" pitchFamily="2" charset="-122"/>
              </a:rPr>
              <a:t>   </a:t>
            </a:r>
            <a:r>
              <a:rPr lang="zh-CN" altLang="zh-CN" sz="1400" dirty="0">
                <a:solidFill>
                  <a:schemeClr val="bg1"/>
                </a:solidFill>
                <a:latin typeface="黑体" panose="02010609060101010101" pitchFamily="2" charset="-122"/>
                <a:ea typeface="黑体" panose="02010609060101010101" pitchFamily="2" charset="-122"/>
              </a:rPr>
              <a:t>系统实现库区内立体、全方位、自动化监测，做到实时、在线查看和管理环境信息、报警信息，并可对历史数据进行回放、分析，从而实现信息化、智能化的监测和管理。</a:t>
            </a:r>
            <a:endParaRPr lang="zh-CN" altLang="zh-CN" sz="1400" dirty="0">
              <a:solidFill>
                <a:schemeClr val="bg1"/>
              </a:solidFill>
              <a:latin typeface="黑体" panose="02010609060101010101" pitchFamily="2" charset="-122"/>
              <a:ea typeface="黑体" panose="02010609060101010101" pitchFamily="2" charset="-122"/>
            </a:endParaRPr>
          </a:p>
          <a:p>
            <a:r>
              <a:rPr lang="zh-CN" altLang="en-US" sz="1400" dirty="0">
                <a:solidFill>
                  <a:schemeClr val="bg1"/>
                </a:solidFill>
                <a:latin typeface="黑体" panose="02010609060101010101" pitchFamily="2" charset="-122"/>
                <a:ea typeface="黑体" panose="02010609060101010101" pitchFamily="2" charset="-122"/>
              </a:rPr>
              <a:t>   </a:t>
            </a:r>
            <a:r>
              <a:rPr lang="zh-CN" altLang="zh-CN" sz="1400" dirty="0">
                <a:solidFill>
                  <a:schemeClr val="bg1"/>
                </a:solidFill>
                <a:latin typeface="黑体" panose="02010609060101010101" pitchFamily="2" charset="-122"/>
                <a:ea typeface="黑体" panose="02010609060101010101" pitchFamily="2" charset="-122"/>
              </a:rPr>
              <a:t>本套监控系统具有嵌入式，网络化，集成度高等优点。监控系统的总体功能如下：</a:t>
            </a:r>
            <a:endParaRPr lang="zh-CN" altLang="zh-CN" sz="1400" dirty="0">
              <a:solidFill>
                <a:schemeClr val="bg1"/>
              </a:solidFill>
              <a:latin typeface="黑体" panose="02010609060101010101" pitchFamily="2" charset="-122"/>
              <a:ea typeface="黑体" panose="02010609060101010101" pitchFamily="2" charset="-122"/>
            </a:endParaRPr>
          </a:p>
          <a:p>
            <a:r>
              <a:rPr lang="zh-CN" altLang="en-US" sz="1400" dirty="0">
                <a:solidFill>
                  <a:schemeClr val="bg1"/>
                </a:solidFill>
                <a:latin typeface="黑体" panose="02010609060101010101" pitchFamily="2" charset="-122"/>
                <a:ea typeface="黑体" panose="02010609060101010101" pitchFamily="2" charset="-122"/>
              </a:rPr>
              <a:t>   </a:t>
            </a:r>
            <a:r>
              <a:rPr lang="zh-CN" altLang="zh-CN" sz="1400" dirty="0">
                <a:solidFill>
                  <a:schemeClr val="bg1"/>
                </a:solidFill>
                <a:latin typeface="黑体" panose="02010609060101010101" pitchFamily="2" charset="-122"/>
                <a:ea typeface="黑体" panose="02010609060101010101" pitchFamily="2" charset="-122"/>
              </a:rPr>
              <a:t>现场设备全部采用嵌入式设备，可靠性高，稳定性好。监控设备采用低功耗</a:t>
            </a:r>
            <a:r>
              <a:rPr lang="en-US" altLang="zh-CN" sz="1400" dirty="0">
                <a:solidFill>
                  <a:schemeClr val="bg1"/>
                </a:solidFill>
                <a:latin typeface="黑体" panose="02010609060101010101" pitchFamily="2" charset="-122"/>
                <a:ea typeface="黑体" panose="02010609060101010101" pitchFamily="2" charset="-122"/>
              </a:rPr>
              <a:t>ARM</a:t>
            </a:r>
            <a:r>
              <a:rPr lang="zh-CN" altLang="zh-CN" sz="1400" dirty="0">
                <a:solidFill>
                  <a:schemeClr val="bg1"/>
                </a:solidFill>
                <a:latin typeface="黑体" panose="02010609060101010101" pitchFamily="2" charset="-122"/>
                <a:ea typeface="黑体" panose="02010609060101010101" pitchFamily="2" charset="-122"/>
              </a:rPr>
              <a:t>芯片和嵌入式操作系统作为软件平台，稳定性高。硬件上采用嵌入式</a:t>
            </a:r>
            <a:r>
              <a:rPr lang="en-US" altLang="zh-CN" sz="1400" dirty="0">
                <a:solidFill>
                  <a:schemeClr val="bg1"/>
                </a:solidFill>
                <a:latin typeface="黑体" panose="02010609060101010101" pitchFamily="2" charset="-122"/>
                <a:ea typeface="黑体" panose="02010609060101010101" pitchFamily="2" charset="-122"/>
              </a:rPr>
              <a:t>SOC</a:t>
            </a:r>
            <a:r>
              <a:rPr lang="zh-CN" altLang="zh-CN" sz="1400" dirty="0">
                <a:solidFill>
                  <a:schemeClr val="bg1"/>
                </a:solidFill>
                <a:latin typeface="黑体" panose="02010609060101010101" pitchFamily="2" charset="-122"/>
                <a:ea typeface="黑体" panose="02010609060101010101" pitchFamily="2" charset="-122"/>
              </a:rPr>
              <a:t>技术，系统结构紧凑，发热量低，无需硬盘、显示器等易损部件，不会感染病毒，配有</a:t>
            </a:r>
            <a:r>
              <a:rPr lang="en-US" altLang="zh-CN" sz="1400" dirty="0">
                <a:solidFill>
                  <a:schemeClr val="bg1"/>
                </a:solidFill>
                <a:latin typeface="黑体" panose="02010609060101010101" pitchFamily="2" charset="-122"/>
                <a:ea typeface="黑体" panose="02010609060101010101" pitchFamily="2" charset="-122"/>
              </a:rPr>
              <a:t>Watchdog</a:t>
            </a:r>
            <a:r>
              <a:rPr lang="zh-CN" altLang="zh-CN" sz="1400" dirty="0">
                <a:solidFill>
                  <a:schemeClr val="bg1"/>
                </a:solidFill>
                <a:latin typeface="黑体" panose="02010609060101010101" pitchFamily="2" charset="-122"/>
                <a:ea typeface="黑体" panose="02010609060101010101" pitchFamily="2" charset="-122"/>
              </a:rPr>
              <a:t>系统防止死机，具有故障自动恢复功能。所有设备按照工业级设备标准进行防浪涌、防雷击、防静电等设计，芯片选型材采用工业级产品，保证在现场恶劣环境下的系统稳定。</a:t>
            </a:r>
            <a:endParaRPr lang="zh-CN" altLang="zh-CN" sz="1400" dirty="0">
              <a:solidFill>
                <a:schemeClr val="bg1"/>
              </a:solidFill>
              <a:latin typeface="黑体" panose="02010609060101010101" pitchFamily="2" charset="-122"/>
              <a:ea typeface="黑体" panose="02010609060101010101" pitchFamily="2" charset="-122"/>
            </a:endParaRPr>
          </a:p>
          <a:p>
            <a:r>
              <a:rPr lang="zh-CN" altLang="en-US" sz="1400" dirty="0">
                <a:solidFill>
                  <a:schemeClr val="bg1"/>
                </a:solidFill>
                <a:latin typeface="黑体" panose="02010609060101010101" pitchFamily="2" charset="-122"/>
                <a:ea typeface="黑体" panose="02010609060101010101" pitchFamily="2" charset="-122"/>
              </a:rPr>
              <a:t>    </a:t>
            </a:r>
            <a:r>
              <a:rPr lang="zh-CN" altLang="zh-CN" sz="1400" dirty="0">
                <a:solidFill>
                  <a:schemeClr val="bg1"/>
                </a:solidFill>
                <a:latin typeface="黑体" panose="02010609060101010101" pitchFamily="2" charset="-122"/>
                <a:ea typeface="黑体" panose="02010609060101010101" pitchFamily="2" charset="-122"/>
              </a:rPr>
              <a:t>组网方式多种多样，广域网支持以太网</a:t>
            </a:r>
            <a:r>
              <a:rPr lang="en-US" altLang="zh-CN" sz="1400" dirty="0">
                <a:solidFill>
                  <a:schemeClr val="bg1"/>
                </a:solidFill>
                <a:latin typeface="黑体" panose="02010609060101010101" pitchFamily="2" charset="-122"/>
                <a:ea typeface="黑体" panose="02010609060101010101" pitchFamily="2" charset="-122"/>
              </a:rPr>
              <a:t>/4G/5G/NBIOT</a:t>
            </a:r>
            <a:r>
              <a:rPr lang="zh-CN" altLang="zh-CN" sz="1400" dirty="0">
                <a:solidFill>
                  <a:schemeClr val="bg1"/>
                </a:solidFill>
                <a:latin typeface="黑体" panose="02010609060101010101" pitchFamily="2" charset="-122"/>
                <a:ea typeface="黑体" panose="02010609060101010101" pitchFamily="2" charset="-122"/>
              </a:rPr>
              <a:t>等物联网连技术；本地基于有线</a:t>
            </a:r>
            <a:r>
              <a:rPr lang="en-US" altLang="zh-CN" sz="1400" dirty="0">
                <a:solidFill>
                  <a:schemeClr val="bg1"/>
                </a:solidFill>
                <a:latin typeface="黑体" panose="02010609060101010101" pitchFamily="2" charset="-122"/>
                <a:ea typeface="黑体" panose="02010609060101010101" pitchFamily="2" charset="-122"/>
              </a:rPr>
              <a:t>RS485</a:t>
            </a:r>
            <a:r>
              <a:rPr lang="zh-CN" altLang="zh-CN" sz="1400" dirty="0">
                <a:solidFill>
                  <a:schemeClr val="bg1"/>
                </a:solidFill>
                <a:latin typeface="黑体" panose="02010609060101010101" pitchFamily="2" charset="-122"/>
                <a:ea typeface="黑体" panose="02010609060101010101" pitchFamily="2" charset="-122"/>
              </a:rPr>
              <a:t>以及无线</a:t>
            </a:r>
            <a:r>
              <a:rPr lang="en-US" altLang="zh-CN" sz="1400" dirty="0">
                <a:solidFill>
                  <a:schemeClr val="bg1"/>
                </a:solidFill>
                <a:latin typeface="黑体" panose="02010609060101010101" pitchFamily="2" charset="-122"/>
                <a:ea typeface="黑体" panose="02010609060101010101" pitchFamily="2" charset="-122"/>
              </a:rPr>
              <a:t>LORA/ZIGBEE</a:t>
            </a:r>
            <a:r>
              <a:rPr lang="zh-CN" altLang="zh-CN" sz="1400" dirty="0">
                <a:solidFill>
                  <a:schemeClr val="bg1"/>
                </a:solidFill>
                <a:latin typeface="黑体" panose="02010609060101010101" pitchFamily="2" charset="-122"/>
                <a:ea typeface="黑体" panose="02010609060101010101" pitchFamily="2" charset="-122"/>
              </a:rPr>
              <a:t>，组网灵活。系统对监控节点分布广、数量大的多点集中智能监控提供了最有效的监控手段。</a:t>
            </a:r>
            <a:endParaRPr lang="zh-CN" altLang="zh-CN" sz="1400" dirty="0">
              <a:solidFill>
                <a:schemeClr val="bg1"/>
              </a:solidFill>
              <a:latin typeface="黑体" panose="02010609060101010101" pitchFamily="2" charset="-122"/>
              <a:ea typeface="黑体" panose="02010609060101010101" pitchFamily="2" charset="-122"/>
            </a:endParaRPr>
          </a:p>
          <a:p>
            <a:r>
              <a:rPr lang="zh-CN" altLang="en-US" sz="1400" dirty="0">
                <a:solidFill>
                  <a:schemeClr val="bg1"/>
                </a:solidFill>
                <a:latin typeface="黑体" panose="02010609060101010101" pitchFamily="2" charset="-122"/>
                <a:ea typeface="黑体" panose="02010609060101010101" pitchFamily="2" charset="-122"/>
              </a:rPr>
              <a:t>    </a:t>
            </a:r>
            <a:r>
              <a:rPr lang="zh-CN" altLang="zh-CN" sz="1400" dirty="0">
                <a:solidFill>
                  <a:schemeClr val="bg1"/>
                </a:solidFill>
                <a:latin typeface="黑体" panose="02010609060101010101" pitchFamily="2" charset="-122"/>
                <a:ea typeface="黑体" panose="02010609060101010101" pitchFamily="2" charset="-122"/>
              </a:rPr>
              <a:t>监控系统使用标准协议，扩展方便，便于集成，使得增添监控节点或是增加监控信息非常方便，更实现了即插即用系统集成扩容的平滑过渡，这样需求方可以很方便地根据自身的需求和投资预算进行项目的投资。</a:t>
            </a:r>
            <a:endParaRPr lang="zh-CN" altLang="zh-CN" sz="14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400" dirty="0">
                <a:solidFill>
                  <a:schemeClr val="bg1"/>
                </a:solidFill>
                <a:latin typeface="黑体" panose="02010609060101010101" pitchFamily="2" charset="-122"/>
                <a:ea typeface="黑体" panose="02010609060101010101" pitchFamily="2" charset="-122"/>
              </a:rPr>
              <a:t> </a:t>
            </a:r>
            <a:endParaRPr kumimoji="1" lang="zh-CN" altLang="en-US" sz="1400" dirty="0">
              <a:solidFill>
                <a:schemeClr val="bg1"/>
              </a:solidFill>
              <a:latin typeface="黑体" panose="02010609060101010101" pitchFamily="2" charset="-122"/>
              <a:ea typeface="黑体" panose="0201060906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19"/>
                                        </p:tgtEl>
                                      </p:cBhvr>
                                    </p:animEffect>
                                    <p:animScale>
                                      <p:cBhvr>
                                        <p:cTn id="11" dur="250" autoRev="1" fill="hold"/>
                                        <p:tgtEl>
                                          <p:spTgt spid="19"/>
                                        </p:tgtEl>
                                      </p:cBhvr>
                                      <p:by x="105000" y="105000"/>
                                    </p:animScale>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 calcmode="lin" valueType="num">
                                      <p:cBhvr>
                                        <p:cTn id="15" dur="2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6" dur="200" fill="hold"/>
                                        <p:tgtEl>
                                          <p:spTgt spid="20"/>
                                        </p:tgtEl>
                                        <p:attrNameLst>
                                          <p:attrName>ppt_y</p:attrName>
                                        </p:attrNameLst>
                                      </p:cBhvr>
                                      <p:tavLst>
                                        <p:tav tm="0">
                                          <p:val>
                                            <p:strVal val="#ppt_y"/>
                                          </p:val>
                                        </p:tav>
                                        <p:tav tm="100000">
                                          <p:val>
                                            <p:strVal val="#ppt_y"/>
                                          </p:val>
                                        </p:tav>
                                      </p:tavLst>
                                    </p:anim>
                                    <p:anim calcmode="lin" valueType="num">
                                      <p:cBhvr>
                                        <p:cTn id="17" dur="2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8" dur="2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 name="平行四边形 7"/>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方案架构优势</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4" name="Group 7"/>
          <p:cNvGrpSpPr/>
          <p:nvPr/>
        </p:nvGrpSpPr>
        <p:grpSpPr bwMode="auto">
          <a:xfrm>
            <a:off x="181375" y="395829"/>
            <a:ext cx="216018" cy="113981"/>
            <a:chOff x="0" y="0"/>
            <a:chExt cx="1041399" cy="549275"/>
          </a:xfrm>
          <a:solidFill>
            <a:srgbClr val="133E73"/>
          </a:solidFill>
        </p:grpSpPr>
        <p:sp>
          <p:nvSpPr>
            <p:cNvPr id="15"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8" name="组合 17"/>
          <p:cNvGrpSpPr/>
          <p:nvPr/>
        </p:nvGrpSpPr>
        <p:grpSpPr>
          <a:xfrm>
            <a:off x="389028" y="853640"/>
            <a:ext cx="2230948" cy="3859900"/>
            <a:chOff x="7369233" y="1692941"/>
            <a:chExt cx="2761229" cy="7060445"/>
          </a:xfrm>
        </p:grpSpPr>
        <p:sp>
          <p:nvSpPr>
            <p:cNvPr id="19" name="矩形 18"/>
            <p:cNvSpPr/>
            <p:nvPr/>
          </p:nvSpPr>
          <p:spPr>
            <a:xfrm>
              <a:off x="7866086" y="1851769"/>
              <a:ext cx="1871547" cy="619270"/>
            </a:xfrm>
            <a:prstGeom prst="rect">
              <a:avLst/>
            </a:prstGeom>
            <a:gradFill flip="none" rotWithShape="1">
              <a:gsLst>
                <a:gs pos="0">
                  <a:srgbClr val="00AFF0"/>
                </a:gs>
                <a:gs pos="96000">
                  <a:srgbClr val="0070C0"/>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2" name="文本框 21"/>
            <p:cNvSpPr txBox="1"/>
            <p:nvPr/>
          </p:nvSpPr>
          <p:spPr>
            <a:xfrm>
              <a:off x="7369233" y="1692941"/>
              <a:ext cx="2761229" cy="810103"/>
            </a:xfrm>
            <a:prstGeom prst="rect">
              <a:avLst/>
            </a:prstGeom>
            <a:noFill/>
          </p:spPr>
          <p:txBody>
            <a:bodyPr wrap="square" rtlCol="0">
              <a:spAutoFit/>
            </a:bodyPr>
            <a:lstStyle/>
            <a:p>
              <a:pPr algn="ctr">
                <a:lnSpc>
                  <a:spcPct val="150000"/>
                </a:lnSpc>
              </a:pPr>
              <a:r>
                <a:rPr lang="zh-CN" altLang="en-US" dirty="0">
                  <a:solidFill>
                    <a:schemeClr val="bg1"/>
                  </a:solidFill>
                  <a:latin typeface="黑体" panose="02010609060101010101" pitchFamily="2" charset="-122"/>
                  <a:ea typeface="黑体" panose="02010609060101010101" pitchFamily="2" charset="-122"/>
                  <a:cs typeface="+mn-ea"/>
                  <a:sym typeface="+mn-lt"/>
                </a:rPr>
                <a:t>先进性</a:t>
              </a:r>
              <a:endParaRPr lang="zh-CN" altLang="en-US" dirty="0">
                <a:solidFill>
                  <a:schemeClr val="bg1"/>
                </a:solidFill>
                <a:latin typeface="黑体" panose="02010609060101010101" pitchFamily="2" charset="-122"/>
                <a:ea typeface="黑体" panose="02010609060101010101" pitchFamily="2" charset="-122"/>
                <a:cs typeface="+mn-ea"/>
                <a:sym typeface="+mn-lt"/>
              </a:endParaRPr>
            </a:p>
          </p:txBody>
        </p:sp>
        <p:sp>
          <p:nvSpPr>
            <p:cNvPr id="23" name="矩形 22"/>
            <p:cNvSpPr/>
            <p:nvPr/>
          </p:nvSpPr>
          <p:spPr>
            <a:xfrm>
              <a:off x="7866086" y="2914144"/>
              <a:ext cx="1871547" cy="619270"/>
            </a:xfrm>
            <a:prstGeom prst="rect">
              <a:avLst/>
            </a:prstGeom>
            <a:gradFill flip="none" rotWithShape="1">
              <a:gsLst>
                <a:gs pos="0">
                  <a:srgbClr val="00AFF0"/>
                </a:gs>
                <a:gs pos="96000">
                  <a:srgbClr val="0070C0"/>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cs typeface="+mn-ea"/>
                <a:sym typeface="+mn-lt"/>
              </a:endParaRPr>
            </a:p>
          </p:txBody>
        </p:sp>
        <p:sp>
          <p:nvSpPr>
            <p:cNvPr id="24" name="矩形 23"/>
            <p:cNvSpPr/>
            <p:nvPr/>
          </p:nvSpPr>
          <p:spPr>
            <a:xfrm>
              <a:off x="7866086" y="3936073"/>
              <a:ext cx="1871547" cy="619270"/>
            </a:xfrm>
            <a:prstGeom prst="rect">
              <a:avLst/>
            </a:prstGeom>
            <a:gradFill flip="none" rotWithShape="1">
              <a:gsLst>
                <a:gs pos="0">
                  <a:srgbClr val="00AFF0"/>
                </a:gs>
                <a:gs pos="96000">
                  <a:srgbClr val="0070C0"/>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sym typeface="+mn-lt"/>
              </a:endParaRPr>
            </a:p>
          </p:txBody>
        </p:sp>
        <p:sp>
          <p:nvSpPr>
            <p:cNvPr id="25" name="矩形 24"/>
            <p:cNvSpPr/>
            <p:nvPr/>
          </p:nvSpPr>
          <p:spPr>
            <a:xfrm>
              <a:off x="7866086" y="4998449"/>
              <a:ext cx="1871547" cy="619270"/>
            </a:xfrm>
            <a:prstGeom prst="rect">
              <a:avLst/>
            </a:prstGeom>
            <a:gradFill flip="none" rotWithShape="1">
              <a:gsLst>
                <a:gs pos="0">
                  <a:srgbClr val="00AFF0"/>
                </a:gs>
                <a:gs pos="96000">
                  <a:srgbClr val="0070C0"/>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sym typeface="+mn-lt"/>
              </a:endParaRPr>
            </a:p>
          </p:txBody>
        </p:sp>
        <p:sp>
          <p:nvSpPr>
            <p:cNvPr id="26" name="矩形 25"/>
            <p:cNvSpPr/>
            <p:nvPr/>
          </p:nvSpPr>
          <p:spPr>
            <a:xfrm>
              <a:off x="7866086" y="6060825"/>
              <a:ext cx="1871547" cy="619270"/>
            </a:xfrm>
            <a:prstGeom prst="rect">
              <a:avLst/>
            </a:prstGeom>
            <a:gradFill flip="none" rotWithShape="1">
              <a:gsLst>
                <a:gs pos="0">
                  <a:srgbClr val="00AFF0"/>
                </a:gs>
                <a:gs pos="96000">
                  <a:srgbClr val="0070C0"/>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sym typeface="+mn-lt"/>
              </a:endParaRPr>
            </a:p>
          </p:txBody>
        </p:sp>
        <p:sp>
          <p:nvSpPr>
            <p:cNvPr id="27" name="矩形 26"/>
            <p:cNvSpPr/>
            <p:nvPr/>
          </p:nvSpPr>
          <p:spPr>
            <a:xfrm>
              <a:off x="7866086" y="7123204"/>
              <a:ext cx="1871547" cy="619270"/>
            </a:xfrm>
            <a:prstGeom prst="rect">
              <a:avLst/>
            </a:prstGeom>
            <a:gradFill flip="none" rotWithShape="1">
              <a:gsLst>
                <a:gs pos="0">
                  <a:srgbClr val="00AFF0"/>
                </a:gs>
                <a:gs pos="96000">
                  <a:srgbClr val="0070C0"/>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sym typeface="+mn-lt"/>
              </a:endParaRPr>
            </a:p>
          </p:txBody>
        </p:sp>
        <p:sp>
          <p:nvSpPr>
            <p:cNvPr id="33" name="矩形 32"/>
            <p:cNvSpPr/>
            <p:nvPr/>
          </p:nvSpPr>
          <p:spPr>
            <a:xfrm>
              <a:off x="7878524" y="8134116"/>
              <a:ext cx="1871547" cy="619270"/>
            </a:xfrm>
            <a:prstGeom prst="rect">
              <a:avLst/>
            </a:prstGeom>
            <a:gradFill flip="none" rotWithShape="1">
              <a:gsLst>
                <a:gs pos="0">
                  <a:srgbClr val="00AFF0"/>
                </a:gs>
                <a:gs pos="96000">
                  <a:srgbClr val="0070C0"/>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a:cs typeface="+mn-ea"/>
                <a:sym typeface="+mn-lt"/>
              </a:endParaRPr>
            </a:p>
          </p:txBody>
        </p:sp>
      </p:grpSp>
      <p:sp>
        <p:nvSpPr>
          <p:cNvPr id="2" name="Rectangle 2"/>
          <p:cNvSpPr>
            <a:spLocks noChangeArrowheads="1"/>
          </p:cNvSpPr>
          <p:nvPr/>
        </p:nvSpPr>
        <p:spPr bwMode="auto">
          <a:xfrm>
            <a:off x="4378380" y="-275974"/>
            <a:ext cx="760343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endParaRPr lang="zh-CN" altLang="en-US"/>
          </a:p>
        </p:txBody>
      </p:sp>
      <p:sp>
        <p:nvSpPr>
          <p:cNvPr id="5" name="文本框 4"/>
          <p:cNvSpPr txBox="1"/>
          <p:nvPr/>
        </p:nvSpPr>
        <p:spPr>
          <a:xfrm>
            <a:off x="1065921" y="1493509"/>
            <a:ext cx="877163" cy="369332"/>
          </a:xfrm>
          <a:prstGeom prst="rect">
            <a:avLst/>
          </a:prstGeom>
          <a:noFill/>
        </p:spPr>
        <p:txBody>
          <a:bodyPr wrap="none" rtlCol="0">
            <a:spAutoFit/>
          </a:bodyPr>
          <a:lstStyle/>
          <a:p>
            <a:r>
              <a:rPr kumimoji="1" lang="zh-CN" altLang="en-US" dirty="0">
                <a:solidFill>
                  <a:schemeClr val="bg1"/>
                </a:solidFill>
                <a:latin typeface="黑体" panose="02010609060101010101" pitchFamily="2" charset="-122"/>
                <a:ea typeface="黑体" panose="02010609060101010101" pitchFamily="2" charset="-122"/>
              </a:rPr>
              <a:t>可靠性</a:t>
            </a:r>
            <a:endParaRPr kumimoji="1" lang="zh-CN" altLang="en-US" dirty="0">
              <a:solidFill>
                <a:schemeClr val="bg1"/>
              </a:solidFill>
              <a:latin typeface="黑体" panose="02010609060101010101" pitchFamily="2" charset="-122"/>
              <a:ea typeface="黑体" panose="02010609060101010101" pitchFamily="2" charset="-122"/>
            </a:endParaRPr>
          </a:p>
        </p:txBody>
      </p:sp>
      <p:sp>
        <p:nvSpPr>
          <p:cNvPr id="28" name="文本框 27"/>
          <p:cNvSpPr txBox="1"/>
          <p:nvPr/>
        </p:nvSpPr>
        <p:spPr>
          <a:xfrm>
            <a:off x="1107943" y="2064555"/>
            <a:ext cx="877163" cy="369332"/>
          </a:xfrm>
          <a:prstGeom prst="rect">
            <a:avLst/>
          </a:prstGeom>
          <a:noFill/>
        </p:spPr>
        <p:txBody>
          <a:bodyPr wrap="none" rtlCol="0">
            <a:spAutoFit/>
          </a:bodyPr>
          <a:lstStyle/>
          <a:p>
            <a:r>
              <a:rPr kumimoji="1" lang="zh-CN" altLang="en-US" dirty="0">
                <a:solidFill>
                  <a:schemeClr val="bg1"/>
                </a:solidFill>
                <a:latin typeface="黑体" panose="02010609060101010101" pitchFamily="2" charset="-122"/>
                <a:ea typeface="黑体" panose="02010609060101010101" pitchFamily="2" charset="-122"/>
              </a:rPr>
              <a:t>灵活性</a:t>
            </a:r>
            <a:endParaRPr kumimoji="1" lang="zh-CN" altLang="en-US" dirty="0">
              <a:solidFill>
                <a:schemeClr val="bg1"/>
              </a:solidFill>
              <a:latin typeface="黑体" panose="02010609060101010101" pitchFamily="2" charset="-122"/>
              <a:ea typeface="黑体" panose="02010609060101010101" pitchFamily="2" charset="-122"/>
            </a:endParaRPr>
          </a:p>
        </p:txBody>
      </p:sp>
      <p:sp>
        <p:nvSpPr>
          <p:cNvPr id="29" name="文本框 28"/>
          <p:cNvSpPr txBox="1"/>
          <p:nvPr/>
        </p:nvSpPr>
        <p:spPr>
          <a:xfrm>
            <a:off x="1107942" y="2650992"/>
            <a:ext cx="877163" cy="369332"/>
          </a:xfrm>
          <a:prstGeom prst="rect">
            <a:avLst/>
          </a:prstGeom>
          <a:noFill/>
        </p:spPr>
        <p:txBody>
          <a:bodyPr wrap="none" rtlCol="0">
            <a:spAutoFit/>
          </a:bodyPr>
          <a:lstStyle/>
          <a:p>
            <a:r>
              <a:rPr kumimoji="1" lang="zh-CN" altLang="en-US" dirty="0">
                <a:solidFill>
                  <a:schemeClr val="bg1"/>
                </a:solidFill>
                <a:latin typeface="黑体" panose="02010609060101010101" pitchFamily="2" charset="-122"/>
                <a:ea typeface="黑体" panose="02010609060101010101" pitchFamily="2" charset="-122"/>
              </a:rPr>
              <a:t>包容性</a:t>
            </a:r>
            <a:endParaRPr kumimoji="1" lang="zh-CN" altLang="en-US" dirty="0">
              <a:solidFill>
                <a:schemeClr val="bg1"/>
              </a:solidFill>
              <a:latin typeface="黑体" panose="02010609060101010101" pitchFamily="2" charset="-122"/>
              <a:ea typeface="黑体" panose="02010609060101010101" pitchFamily="2" charset="-122"/>
            </a:endParaRPr>
          </a:p>
        </p:txBody>
      </p:sp>
      <p:sp>
        <p:nvSpPr>
          <p:cNvPr id="30" name="文本框 29"/>
          <p:cNvSpPr txBox="1"/>
          <p:nvPr/>
        </p:nvSpPr>
        <p:spPr>
          <a:xfrm>
            <a:off x="1125090" y="3245014"/>
            <a:ext cx="877163" cy="369332"/>
          </a:xfrm>
          <a:prstGeom prst="rect">
            <a:avLst/>
          </a:prstGeom>
          <a:noFill/>
        </p:spPr>
        <p:txBody>
          <a:bodyPr wrap="none" rtlCol="0">
            <a:spAutoFit/>
          </a:bodyPr>
          <a:lstStyle/>
          <a:p>
            <a:r>
              <a:rPr kumimoji="1" lang="zh-CN" altLang="en-US" dirty="0">
                <a:solidFill>
                  <a:schemeClr val="bg1"/>
                </a:solidFill>
                <a:latin typeface="黑体" panose="02010609060101010101" pitchFamily="2" charset="-122"/>
                <a:ea typeface="黑体" panose="02010609060101010101" pitchFamily="2" charset="-122"/>
              </a:rPr>
              <a:t>扩展性</a:t>
            </a:r>
            <a:endParaRPr kumimoji="1" lang="zh-CN" altLang="en-US" dirty="0">
              <a:solidFill>
                <a:schemeClr val="bg1"/>
              </a:solidFill>
              <a:latin typeface="黑体" panose="02010609060101010101" pitchFamily="2" charset="-122"/>
              <a:ea typeface="黑体" panose="02010609060101010101" pitchFamily="2" charset="-122"/>
            </a:endParaRPr>
          </a:p>
        </p:txBody>
      </p:sp>
      <p:sp>
        <p:nvSpPr>
          <p:cNvPr id="31" name="文本框 30"/>
          <p:cNvSpPr txBox="1"/>
          <p:nvPr/>
        </p:nvSpPr>
        <p:spPr>
          <a:xfrm>
            <a:off x="1009673" y="3822328"/>
            <a:ext cx="1107996" cy="369332"/>
          </a:xfrm>
          <a:prstGeom prst="rect">
            <a:avLst/>
          </a:prstGeom>
          <a:noFill/>
        </p:spPr>
        <p:txBody>
          <a:bodyPr wrap="none" rtlCol="0">
            <a:spAutoFit/>
          </a:bodyPr>
          <a:lstStyle/>
          <a:p>
            <a:r>
              <a:rPr kumimoji="1" lang="zh-CN" altLang="en-US" dirty="0">
                <a:solidFill>
                  <a:schemeClr val="bg1"/>
                </a:solidFill>
                <a:latin typeface="黑体" panose="02010609060101010101" pitchFamily="2" charset="-122"/>
                <a:ea typeface="黑体" panose="02010609060101010101" pitchFamily="2" charset="-122"/>
              </a:rPr>
              <a:t>施工简化</a:t>
            </a:r>
            <a:endParaRPr kumimoji="1" lang="zh-CN" altLang="en-US" dirty="0">
              <a:solidFill>
                <a:schemeClr val="bg1"/>
              </a:solidFill>
              <a:latin typeface="黑体" panose="02010609060101010101" pitchFamily="2" charset="-122"/>
              <a:ea typeface="黑体" panose="02010609060101010101" pitchFamily="2" charset="-122"/>
            </a:endParaRPr>
          </a:p>
        </p:txBody>
      </p:sp>
      <p:sp>
        <p:nvSpPr>
          <p:cNvPr id="32" name="文本框 31"/>
          <p:cNvSpPr txBox="1"/>
          <p:nvPr/>
        </p:nvSpPr>
        <p:spPr>
          <a:xfrm>
            <a:off x="884526" y="4339305"/>
            <a:ext cx="1338828" cy="369332"/>
          </a:xfrm>
          <a:prstGeom prst="rect">
            <a:avLst/>
          </a:prstGeom>
          <a:noFill/>
        </p:spPr>
        <p:txBody>
          <a:bodyPr wrap="none" rtlCol="0">
            <a:spAutoFit/>
          </a:bodyPr>
          <a:lstStyle/>
          <a:p>
            <a:r>
              <a:rPr kumimoji="1" lang="zh-CN" altLang="en-US" dirty="0">
                <a:solidFill>
                  <a:schemeClr val="bg1"/>
                </a:solidFill>
                <a:latin typeface="黑体" panose="02010609060101010101" pitchFamily="2" charset="-122"/>
                <a:ea typeface="黑体" panose="02010609060101010101" pitchFamily="2" charset="-122"/>
              </a:rPr>
              <a:t>建设时间短</a:t>
            </a:r>
            <a:endParaRPr kumimoji="1" lang="zh-CN" altLang="en-US" dirty="0">
              <a:solidFill>
                <a:schemeClr val="bg1"/>
              </a:solidFill>
              <a:latin typeface="黑体" panose="02010609060101010101" pitchFamily="2" charset="-122"/>
              <a:ea typeface="黑体" panose="02010609060101010101" pitchFamily="2" charset="-122"/>
            </a:endParaRPr>
          </a:p>
        </p:txBody>
      </p:sp>
      <p:pic>
        <p:nvPicPr>
          <p:cNvPr id="21" name="图片 20" descr="图示&#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452296" y="395829"/>
            <a:ext cx="6351402" cy="4406797"/>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3"/>
                                        </p:tgtEl>
                                        <p:attrNameLst>
                                          <p:attrName>ppt_y</p:attrName>
                                        </p:attrNameLst>
                                      </p:cBhvr>
                                      <p:tavLst>
                                        <p:tav tm="0">
                                          <p:val>
                                            <p:strVal val="#ppt_y"/>
                                          </p:val>
                                        </p:tav>
                                        <p:tav tm="100000">
                                          <p:val>
                                            <p:strVal val="#ppt_y"/>
                                          </p:val>
                                        </p:tav>
                                      </p:tavLst>
                                    </p:anim>
                                    <p:anim calcmode="lin" valueType="num">
                                      <p:cBhvr>
                                        <p:cTn id="1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3"/>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2"/>
                                        </p:tgtEl>
                                        <p:attrNameLst>
                                          <p:attrName>fillcolor</p:attrName>
                                        </p:attrNameLst>
                                      </p:cBhvr>
                                      <p:to>
                                        <a:srgbClr val="00AEEF"/>
                                      </p:to>
                                    </p:animClr>
                                    <p:set>
                                      <p:cBhvr>
                                        <p:cTn id="20" dur="300" fill="hold"/>
                                        <p:tgtEl>
                                          <p:spTgt spid="12"/>
                                        </p:tgtEl>
                                        <p:attrNameLst>
                                          <p:attrName>fill.type</p:attrName>
                                        </p:attrNameLst>
                                      </p:cBhvr>
                                      <p:to>
                                        <p:strVal val="solid"/>
                                      </p:to>
                                    </p:set>
                                    <p:set>
                                      <p:cBhvr>
                                        <p:cTn id="21" dur="300" fill="hold"/>
                                        <p:tgtEl>
                                          <p:spTgt spid="12"/>
                                        </p:tgtEl>
                                        <p:attrNameLst>
                                          <p:attrName>fill.on</p:attrName>
                                        </p:attrNameLst>
                                      </p:cBhvr>
                                      <p:to>
                                        <p:strVal val="true"/>
                                      </p:to>
                                    </p:set>
                                  </p:childTnLst>
                                </p:cTn>
                              </p:par>
                            </p:childTnLst>
                          </p:cTn>
                        </p:par>
                        <p:par>
                          <p:cTn id="22" fill="hold">
                            <p:stCondLst>
                              <p:cond delay="1750"/>
                            </p:stCondLst>
                            <p:childTnLst>
                              <p:par>
                                <p:cTn id="23" presetID="22" presetClass="entr" presetSubtype="2"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right)">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0"/>
          <p:cNvSpPr txBox="1"/>
          <p:nvPr/>
        </p:nvSpPr>
        <p:spPr>
          <a:xfrm>
            <a:off x="396220" y="1268148"/>
            <a:ext cx="5840060" cy="1015663"/>
          </a:xfrm>
          <a:prstGeom prst="rect">
            <a:avLst/>
          </a:prstGeom>
          <a:noFill/>
        </p:spPr>
        <p:txBody>
          <a:bodyPr wrap="none" rtlCol="0">
            <a:spAutoFit/>
          </a:bodyPr>
          <a:lstStyle/>
          <a:p>
            <a:r>
              <a:rPr lang="zh-CN" altLang="en-US" sz="6000" spc="300" dirty="0">
                <a:solidFill>
                  <a:srgbClr val="0070C0"/>
                </a:solidFill>
                <a:latin typeface="黑体" panose="02010609060101010101" pitchFamily="2" charset="-122"/>
                <a:ea typeface="黑体" panose="02010609060101010101" pitchFamily="2" charset="-122"/>
              </a:rPr>
              <a:t>现场监控子系统</a:t>
            </a:r>
            <a:endParaRPr lang="zh-CN" altLang="en-US" sz="6000" spc="300" dirty="0">
              <a:solidFill>
                <a:srgbClr val="0070C0"/>
              </a:solidFill>
              <a:latin typeface="黑体" panose="02010609060101010101" pitchFamily="2" charset="-122"/>
              <a:ea typeface="黑体" panose="02010609060101010101" pitchFamily="2" charset="-122"/>
            </a:endParaRPr>
          </a:p>
        </p:txBody>
      </p:sp>
      <p:sp>
        <p:nvSpPr>
          <p:cNvPr id="10" name="TextBox 11"/>
          <p:cNvSpPr txBox="1"/>
          <p:nvPr/>
        </p:nvSpPr>
        <p:spPr>
          <a:xfrm>
            <a:off x="396220" y="2376144"/>
            <a:ext cx="3305777" cy="400110"/>
          </a:xfrm>
          <a:prstGeom prst="rect">
            <a:avLst/>
          </a:prstGeom>
          <a:noFill/>
        </p:spPr>
        <p:txBody>
          <a:bodyPr wrap="none" rtlCol="0">
            <a:spAutoFit/>
          </a:bodyPr>
          <a:lstStyle/>
          <a:p>
            <a:r>
              <a:rPr lang="en-GB" altLang="zh-CN" sz="2000" dirty="0">
                <a:solidFill>
                  <a:schemeClr val="bg1"/>
                </a:solidFill>
              </a:rPr>
              <a:t>On-site monitoring subsystem</a:t>
            </a:r>
            <a:endParaRPr lang="zh-CN" altLang="en-US" sz="2000" spc="300" dirty="0">
              <a:solidFill>
                <a:schemeClr val="bg1"/>
              </a:solidFill>
              <a:latin typeface="汉仪细等线" panose="01010104010101010101" pitchFamily="2" charset="-122"/>
              <a:ea typeface="汉仪细等线" panose="01010104010101010101" pitchFamily="2" charset="-122"/>
            </a:endParaRPr>
          </a:p>
        </p:txBody>
      </p:sp>
      <p:sp>
        <p:nvSpPr>
          <p:cNvPr id="11" name="TextBox 21"/>
          <p:cNvSpPr txBox="1"/>
          <p:nvPr/>
        </p:nvSpPr>
        <p:spPr>
          <a:xfrm>
            <a:off x="540140" y="266138"/>
            <a:ext cx="1454244" cy="1015663"/>
          </a:xfrm>
          <a:prstGeom prst="rect">
            <a:avLst/>
          </a:prstGeom>
          <a:noFill/>
        </p:spPr>
        <p:txBody>
          <a:bodyPr wrap="none" rtlCol="0">
            <a:spAutoFit/>
          </a:bodyPr>
          <a:lstStyle/>
          <a:p>
            <a:r>
              <a:rPr lang="en-US" altLang="zh-CN" sz="6000" spc="300" dirty="0">
                <a:solidFill>
                  <a:srgbClr val="0070C0"/>
                </a:solidFill>
                <a:latin typeface="黑体" panose="02010609060101010101" pitchFamily="2" charset="-122"/>
                <a:ea typeface="黑体" panose="02010609060101010101" pitchFamily="2" charset="-122"/>
              </a:rPr>
              <a:t>03.</a:t>
            </a:r>
            <a:endParaRPr lang="zh-CN" altLang="en-US" sz="6000" spc="300" dirty="0">
              <a:solidFill>
                <a:srgbClr val="0070C0"/>
              </a:solidFill>
              <a:latin typeface="黑体" panose="02010609060101010101" pitchFamily="2" charset="-122"/>
              <a:ea typeface="黑体" panose="02010609060101010101" pitchFamily="2" charset="-122"/>
            </a:endParaRPr>
          </a:p>
        </p:txBody>
      </p:sp>
      <p:pic>
        <p:nvPicPr>
          <p:cNvPr id="7" name="图片 6"/>
          <p:cNvPicPr>
            <a:picLocks noChangeAspect="1"/>
          </p:cNvPicPr>
          <p:nvPr/>
        </p:nvPicPr>
        <p:blipFill rotWithShape="1">
          <a:blip r:embed="rId1">
            <a:alphaModFix amt="85000"/>
          </a:blip>
          <a:srcRect l="17810" r="14844"/>
          <a:stretch>
            <a:fillRect/>
          </a:stretch>
        </p:blipFill>
        <p:spPr>
          <a:xfrm>
            <a:off x="5873504" y="589894"/>
            <a:ext cx="3096075" cy="437272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11"/>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11"/>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2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10"/>
                                        </p:tgtEl>
                                        <p:attrNameLst>
                                          <p:attrName>ppt_y</p:attrName>
                                        </p:attrNameLst>
                                      </p:cBhvr>
                                      <p:tavLst>
                                        <p:tav tm="0">
                                          <p:val>
                                            <p:strVal val="#ppt_y"/>
                                          </p:val>
                                        </p:tav>
                                        <p:tav tm="100000">
                                          <p:val>
                                            <p:strVal val="#ppt_y"/>
                                          </p:val>
                                        </p:tav>
                                      </p:tavLst>
                                    </p:anim>
                                    <p:anim calcmode="lin" valueType="num">
                                      <p:cBhvr>
                                        <p:cTn id="27" dur="2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10"/>
                                        </p:tgtEl>
                                      </p:cBhvr>
                                    </p:animEffect>
                                  </p:childTnLst>
                                </p:cTn>
                              </p:par>
                            </p:childTnLst>
                          </p:cTn>
                        </p:par>
                        <p:par>
                          <p:cTn id="30" fill="hold">
                            <p:stCondLst>
                              <p:cond delay="4239"/>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P spid="11" grpId="1"/>
      <p:bldP spid="11" grpId="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41096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温湿度监测</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4721471" y="864018"/>
            <a:ext cx="4032336" cy="3650038"/>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对监管区域内重要区域的温度、湿度进行实时监测。</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监控必要性：</a:t>
            </a:r>
            <a:r>
              <a:rPr lang="zh-CN" altLang="zh-CN" sz="1200" dirty="0">
                <a:solidFill>
                  <a:schemeClr val="bg1"/>
                </a:solidFill>
                <a:latin typeface="黑体" panose="02010609060101010101" pitchFamily="2" charset="-122"/>
                <a:ea typeface="黑体" panose="02010609060101010101" pitchFamily="2" charset="-122"/>
              </a:rPr>
              <a:t>按照行业标准，机房管理区域温度应该控制在</a:t>
            </a:r>
            <a:r>
              <a:rPr lang="en-US" altLang="zh-CN" sz="1200" dirty="0">
                <a:solidFill>
                  <a:schemeClr val="bg1"/>
                </a:solidFill>
                <a:latin typeface="黑体" panose="02010609060101010101" pitchFamily="2" charset="-122"/>
                <a:ea typeface="黑体" panose="02010609060101010101" pitchFamily="2" charset="-122"/>
              </a:rPr>
              <a:t>22-25</a:t>
            </a:r>
            <a:r>
              <a:rPr lang="zh-CN" altLang="zh-CN" sz="1200" dirty="0">
                <a:solidFill>
                  <a:schemeClr val="bg1"/>
                </a:solidFill>
                <a:latin typeface="黑体" panose="02010609060101010101" pitchFamily="2" charset="-122"/>
                <a:ea typeface="黑体" panose="02010609060101010101" pitchFamily="2" charset="-122"/>
              </a:rPr>
              <a:t>℃，湿度应该控制在</a:t>
            </a:r>
            <a:r>
              <a:rPr lang="en-US" altLang="zh-CN" sz="1200" dirty="0">
                <a:solidFill>
                  <a:schemeClr val="bg1"/>
                </a:solidFill>
                <a:latin typeface="黑体" panose="02010609060101010101" pitchFamily="2" charset="-122"/>
                <a:ea typeface="黑体" panose="02010609060101010101" pitchFamily="2" charset="-122"/>
              </a:rPr>
              <a:t>40%-60%</a:t>
            </a:r>
            <a:r>
              <a:rPr lang="zh-CN" altLang="zh-CN" sz="1200" dirty="0">
                <a:solidFill>
                  <a:schemeClr val="bg1"/>
                </a:solidFill>
                <a:latin typeface="黑体" panose="02010609060101010101" pitchFamily="2" charset="-122"/>
                <a:ea typeface="黑体" panose="02010609060101010101" pitchFamily="2" charset="-122"/>
              </a:rPr>
              <a:t>，超过正常范围，将影响监管区域主设备的正常工作，严重时可能损坏设备。为保证监管区域设备正常运行及工作人员有个良好的工作环境，对监管区域温湿度的监测是必不可少的。</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将温湿度传感器</a:t>
            </a:r>
            <a:r>
              <a:rPr lang="en-US" altLang="zh-CN" sz="1200" dirty="0">
                <a:solidFill>
                  <a:schemeClr val="bg1"/>
                </a:solidFill>
                <a:latin typeface="黑体" panose="02010609060101010101" pitchFamily="2" charset="-122"/>
                <a:ea typeface="黑体" panose="02010609060101010101" pitchFamily="2" charset="-122"/>
              </a:rPr>
              <a:t>RS485</a:t>
            </a:r>
            <a:r>
              <a:rPr lang="zh-CN" altLang="zh-CN" sz="1200" dirty="0">
                <a:solidFill>
                  <a:schemeClr val="bg1"/>
                </a:solidFill>
                <a:latin typeface="黑体" panose="02010609060101010101" pitchFamily="2" charset="-122"/>
                <a:ea typeface="黑体" panose="02010609060101010101" pitchFamily="2" charset="-122"/>
              </a:rPr>
              <a:t>信号或者</a:t>
            </a:r>
            <a:r>
              <a:rPr lang="en-US" altLang="zh-CN" sz="1200" dirty="0">
                <a:solidFill>
                  <a:schemeClr val="bg1"/>
                </a:solidFill>
                <a:latin typeface="黑体" panose="02010609060101010101" pitchFamily="2" charset="-122"/>
                <a:ea typeface="黑体" panose="02010609060101010101" pitchFamily="2" charset="-122"/>
              </a:rPr>
              <a:t>LORA</a:t>
            </a:r>
            <a:r>
              <a:rPr lang="zh-CN" altLang="zh-CN" sz="1200" dirty="0">
                <a:solidFill>
                  <a:schemeClr val="bg1"/>
                </a:solidFill>
                <a:latin typeface="黑体" panose="02010609060101010101" pitchFamily="2" charset="-122"/>
                <a:ea typeface="黑体" panose="02010609060101010101" pitchFamily="2" charset="-122"/>
              </a:rPr>
              <a:t>无线，连接到智慧物联网关，设备可以设置地址码，智慧物联网关通过地址码或序列号来辨识不同的变送器，每个传感器上面有液晶屏显示。</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实时显示温湿度传感器所在位置的温度、湿度变化情况。</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7" name="图片 6" descr="图形用户界面, 图示&#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3913" y="1008031"/>
            <a:ext cx="4324126" cy="3002243"/>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0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常用参数监控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14413" y="792012"/>
            <a:ext cx="3035197" cy="3830087"/>
          </a:xfrm>
          <a:prstGeom prst="rect">
            <a:avLst/>
          </a:prstGeom>
          <a:noFill/>
        </p:spPr>
        <p:txBody>
          <a:bodyPr wrap="square" rtlCol="0">
            <a:spAutoFit/>
          </a:bodyPr>
          <a:lstStyle/>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对监控区域内的漏水，烟雾探测，对入侵及破坏进行探测，实现对环境和安防的实时管理及报警。</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监控必要性：</a:t>
            </a:r>
            <a:r>
              <a:rPr lang="zh-CN" altLang="zh-CN" sz="1200" dirty="0">
                <a:solidFill>
                  <a:schemeClr val="bg1"/>
                </a:solidFill>
                <a:latin typeface="黑体" panose="02010609060101010101" pitchFamily="2" charset="-122"/>
                <a:ea typeface="黑体" panose="02010609060101010101" pitchFamily="2" charset="-122"/>
              </a:rPr>
              <a:t>主要针对监管区域、配电间及电池间等房间的窗边、水管分布处等地方产生的漏水情况，渗漏发生时产生告警通知。特别是针对监管区域空调管道分布处，监控空调漏水，可以监控空调管道损坏，及时维修，避免管道损坏影响空调的功效，造成不必要的损失。</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在监管区域易漏水的下方或周围铺设漏水感应线，将感应线接到漏水控制器上，再将控制器的输出信号接到</a:t>
            </a:r>
            <a:r>
              <a:rPr lang="en-US" altLang="zh-CN" sz="1200" dirty="0">
                <a:solidFill>
                  <a:schemeClr val="bg1"/>
                </a:solidFill>
                <a:latin typeface="黑体" panose="02010609060101010101" pitchFamily="2" charset="-122"/>
                <a:ea typeface="黑体" panose="02010609060101010101" pitchFamily="2" charset="-122"/>
              </a:rPr>
              <a:t>SG-II</a:t>
            </a:r>
            <a:r>
              <a:rPr lang="zh-CN" altLang="zh-CN" sz="1200" dirty="0">
                <a:solidFill>
                  <a:schemeClr val="bg1"/>
                </a:solidFill>
                <a:latin typeface="黑体" panose="02010609060101010101" pitchFamily="2" charset="-122"/>
                <a:ea typeface="黑体" panose="02010609060101010101" pitchFamily="2" charset="-122"/>
              </a:rPr>
              <a:t>系列智慧物联网关或开关扩展模块。这样当漏水感应线检测到有水时，系统会立即报警并通知监管区域管理人员。</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实时检测并记录漏水报警情况</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5" name="图片 4" descr="图示&#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2236" y="940588"/>
            <a:ext cx="5167423" cy="3451724"/>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460" y="2477223"/>
            <a:ext cx="85865" cy="85865"/>
          </a:xfrm>
          <a:prstGeom prst="rect">
            <a:avLst/>
          </a:prstGeom>
        </p:spPr>
      </p:pic>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460" y="2448648"/>
            <a:ext cx="85865" cy="858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定位漏水监测</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14413" y="792012"/>
            <a:ext cx="3035197" cy="3927037"/>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对监管区域内的空调的冷凝水、窗户和易漏水等位置进行定位监测，且实时报警，可具体检测到某一处漏水。</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监控必要性：</a:t>
            </a:r>
            <a:r>
              <a:rPr lang="zh-CN" altLang="zh-CN" sz="1200" dirty="0">
                <a:solidFill>
                  <a:schemeClr val="bg1"/>
                </a:solidFill>
                <a:latin typeface="黑体" panose="02010609060101010101" pitchFamily="2" charset="-122"/>
                <a:ea typeface="黑体" panose="02010609060101010101" pitchFamily="2" charset="-122"/>
              </a:rPr>
              <a:t>与区域漏水监控相同，不同的是定位漏水能够判断漏水距离漏水绳起点的具体位置，排查漏水点更简单。</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在监管区域易漏水的下方或周围铺设漏水感应线，将感应线接到漏水控制器上，再将控制器的输出信号接到</a:t>
            </a:r>
            <a:r>
              <a:rPr lang="en-US" altLang="zh-CN" sz="1200" dirty="0">
                <a:solidFill>
                  <a:schemeClr val="bg1"/>
                </a:solidFill>
                <a:latin typeface="黑体" panose="02010609060101010101" pitchFamily="2" charset="-122"/>
                <a:ea typeface="黑体" panose="02010609060101010101" pitchFamily="2" charset="-122"/>
              </a:rPr>
              <a:t>SG-II</a:t>
            </a:r>
            <a:r>
              <a:rPr lang="zh-CN" altLang="zh-CN" sz="1200" dirty="0">
                <a:solidFill>
                  <a:schemeClr val="bg1"/>
                </a:solidFill>
                <a:latin typeface="黑体" panose="02010609060101010101" pitchFamily="2" charset="-122"/>
                <a:ea typeface="黑体" panose="02010609060101010101" pitchFamily="2" charset="-122"/>
              </a:rPr>
              <a:t>系列智慧物联网关。这样当漏水感应线检测到有水时，系统会立即报警并通知监管区域管理人员。</a:t>
            </a:r>
            <a:r>
              <a:rPr lang="en-US" altLang="zh-CN" sz="1200" dirty="0">
                <a:solidFill>
                  <a:schemeClr val="bg1"/>
                </a:solidFill>
                <a:latin typeface="黑体" panose="02010609060101010101" pitchFamily="2" charset="-122"/>
                <a:ea typeface="黑体" panose="02010609060101010101" pitchFamily="2" charset="-122"/>
              </a:rPr>
              <a:t>                                                                       </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实时检测记录具体漏水位置并进行报警。</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5" name="图片 4" descr="文本, 日程表&#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63798" y="1253423"/>
            <a:ext cx="5200135" cy="2634844"/>
          </a:xfrm>
          <a:prstGeom prst="rect">
            <a:avLst/>
          </a:prstGeom>
        </p:spPr>
      </p:pic>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110" y="2693123"/>
            <a:ext cx="85865" cy="858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市电监测</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14413" y="792012"/>
            <a:ext cx="3035197" cy="4051687"/>
          </a:xfrm>
          <a:prstGeom prst="rect">
            <a:avLst/>
          </a:prstGeom>
          <a:noFill/>
        </p:spPr>
        <p:txBody>
          <a:bodyPr wrap="square" rtlCol="0">
            <a:spAutoFit/>
          </a:bodyPr>
          <a:lstStyle/>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对监管区域内的供配电系统的供电与否以及市电质量进行实时监测。</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chemeClr val="bg1"/>
                </a:solidFill>
                <a:latin typeface="黑体" panose="02010609060101010101" pitchFamily="2" charset="-122"/>
                <a:ea typeface="黑体" panose="02010609060101010101" pitchFamily="2" charset="-122"/>
              </a:rPr>
              <a:t>监控必要性：市电监控是监管区域监控最重要的监控内容之一，市电断电是最常见的故障，需要值班人员及时处理。市电监控在市电断电时及时通知相关管理人员，管理人员根据通知做出通知用户、关闭服务器等行为，避免造成重大损失。星火物联智能监控系统也可以在市电停电时做出联动动作，比如启动发电机、关闭服务器等等。</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在配电柜中安装一个电量仪，将电量仪的数据线与</a:t>
            </a:r>
            <a:r>
              <a:rPr lang="en-US" altLang="zh-CN" sz="1200" dirty="0">
                <a:solidFill>
                  <a:schemeClr val="bg1"/>
                </a:solidFill>
                <a:latin typeface="黑体" panose="02010609060101010101" pitchFamily="2" charset="-122"/>
                <a:ea typeface="黑体" panose="02010609060101010101" pitchFamily="2" charset="-122"/>
              </a:rPr>
              <a:t>SG-II</a:t>
            </a:r>
            <a:r>
              <a:rPr lang="zh-CN" altLang="zh-CN" sz="1200" dirty="0">
                <a:solidFill>
                  <a:schemeClr val="bg1"/>
                </a:solidFill>
                <a:latin typeface="黑体" panose="02010609060101010101" pitchFamily="2" charset="-122"/>
                <a:ea typeface="黑体" panose="02010609060101010101" pitchFamily="2" charset="-122"/>
              </a:rPr>
              <a:t>系列智慧物联网关</a:t>
            </a:r>
            <a:r>
              <a:rPr lang="en-US" altLang="zh-CN" sz="1200" dirty="0">
                <a:solidFill>
                  <a:schemeClr val="bg1"/>
                </a:solidFill>
                <a:latin typeface="黑体" panose="02010609060101010101" pitchFamily="2" charset="-122"/>
                <a:ea typeface="黑体" panose="02010609060101010101" pitchFamily="2" charset="-122"/>
              </a:rPr>
              <a:t>485</a:t>
            </a:r>
            <a:r>
              <a:rPr lang="zh-CN" altLang="zh-CN" sz="1200" dirty="0">
                <a:solidFill>
                  <a:schemeClr val="bg1"/>
                </a:solidFill>
                <a:latin typeface="黑体" panose="02010609060101010101" pitchFamily="2" charset="-122"/>
                <a:ea typeface="黑体" panose="02010609060101010101" pitchFamily="2" charset="-122"/>
              </a:rPr>
              <a:t>总线接口相连。电量仪的接法和安装参见其安装手册。</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实时参数：</a:t>
            </a:r>
            <a:r>
              <a:rPr lang="zh-CN" altLang="zh-CN" sz="1200" dirty="0">
                <a:solidFill>
                  <a:schemeClr val="bg1"/>
                </a:solidFill>
                <a:latin typeface="黑体" panose="02010609060101010101" pitchFamily="2" charset="-122"/>
                <a:ea typeface="黑体" panose="02010609060101010101" pitchFamily="2" charset="-122"/>
              </a:rPr>
              <a:t>监控三相或者单相电的相电压、相电流、有功功率、无功功率、视在功率、功率因数、有功电度、无功电度等。</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5" name="图片 4" descr="图示&#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779" y="1522666"/>
            <a:ext cx="5647257" cy="1994979"/>
          </a:xfrm>
          <a:prstGeom prst="rect">
            <a:avLst/>
          </a:prstGeom>
        </p:spPr>
      </p:pic>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6613" y="2952192"/>
            <a:ext cx="85865" cy="85865"/>
          </a:xfrm>
          <a:prstGeom prst="rect">
            <a:avLst/>
          </a:prstGeom>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4388" y="2936317"/>
            <a:ext cx="85865" cy="858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配电开关监测</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14413" y="792012"/>
            <a:ext cx="3035197" cy="3927037"/>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对监管区域内的供配电系统的重要配电开关进行实时监测。</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监控必要性：对监管区域空调、列头柜等重要的空气开关进行监控，在这些空气开关发生跳闸或者掉电时及时通知值班人员，是配电监控的一个重要方面。同时在简单应用的场合，可以用来检测市电是否停电。</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在配电柜中安装一个配电开关监测模块，将模块的数据线与</a:t>
            </a:r>
            <a:r>
              <a:rPr lang="en-US" altLang="zh-CN" sz="1200" dirty="0">
                <a:solidFill>
                  <a:schemeClr val="bg1"/>
                </a:solidFill>
                <a:latin typeface="黑体" panose="02010609060101010101" pitchFamily="2" charset="-122"/>
                <a:ea typeface="黑体" panose="02010609060101010101" pitchFamily="2" charset="-122"/>
              </a:rPr>
              <a:t>SG-II</a:t>
            </a:r>
            <a:r>
              <a:rPr lang="zh-CN" altLang="zh-CN" sz="1200" dirty="0">
                <a:solidFill>
                  <a:schemeClr val="bg1"/>
                </a:solidFill>
                <a:latin typeface="黑体" panose="02010609060101010101" pitchFamily="2" charset="-122"/>
                <a:ea typeface="黑体" panose="02010609060101010101" pitchFamily="2" charset="-122"/>
              </a:rPr>
              <a:t>智慧物联网关</a:t>
            </a:r>
            <a:r>
              <a:rPr lang="en-US" altLang="zh-CN" sz="1200" dirty="0">
                <a:solidFill>
                  <a:schemeClr val="bg1"/>
                </a:solidFill>
                <a:latin typeface="黑体" panose="02010609060101010101" pitchFamily="2" charset="-122"/>
                <a:ea typeface="黑体" panose="02010609060101010101" pitchFamily="2" charset="-122"/>
              </a:rPr>
              <a:t>RS485</a:t>
            </a:r>
            <a:r>
              <a:rPr lang="zh-CN" altLang="zh-CN" sz="1200" dirty="0">
                <a:solidFill>
                  <a:schemeClr val="bg1"/>
                </a:solidFill>
                <a:latin typeface="黑体" panose="02010609060101010101" pitchFamily="2" charset="-122"/>
                <a:ea typeface="黑体" panose="02010609060101010101" pitchFamily="2" charset="-122"/>
              </a:rPr>
              <a:t>总线接口相连。配电开关的接法和安装参见其安装手册。</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实时参数：</a:t>
            </a:r>
            <a:r>
              <a:rPr lang="zh-CN" altLang="zh-CN" sz="1200" dirty="0">
                <a:solidFill>
                  <a:schemeClr val="bg1"/>
                </a:solidFill>
                <a:latin typeface="黑体" panose="02010609060101010101" pitchFamily="2" charset="-122"/>
                <a:ea typeface="黑体" panose="02010609060101010101" pitchFamily="2" charset="-122"/>
              </a:rPr>
              <a:t>每一个配电开关监测模块可以监测</a:t>
            </a:r>
            <a:r>
              <a:rPr lang="en-US" altLang="zh-CN" sz="1200" dirty="0">
                <a:solidFill>
                  <a:schemeClr val="bg1"/>
                </a:solidFill>
                <a:latin typeface="黑体" panose="02010609060101010101" pitchFamily="2" charset="-122"/>
                <a:ea typeface="黑体" panose="02010609060101010101" pitchFamily="2" charset="-122"/>
              </a:rPr>
              <a:t>8</a:t>
            </a:r>
            <a:r>
              <a:rPr lang="zh-CN" altLang="zh-CN" sz="1200" dirty="0">
                <a:solidFill>
                  <a:schemeClr val="bg1"/>
                </a:solidFill>
                <a:latin typeface="黑体" panose="02010609060101010101" pitchFamily="2" charset="-122"/>
                <a:ea typeface="黑体" panose="02010609060101010101" pitchFamily="2" charset="-122"/>
              </a:rPr>
              <a:t>路配电开关状态。</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3" name="图片 2" descr="配电开关"/>
          <p:cNvPicPr>
            <a:picLocks noChangeAspect="1"/>
          </p:cNvPicPr>
          <p:nvPr/>
        </p:nvPicPr>
        <p:blipFill>
          <a:blip r:embed="rId1"/>
          <a:stretch>
            <a:fillRect/>
          </a:stretch>
        </p:blipFill>
        <p:spPr>
          <a:xfrm>
            <a:off x="326390" y="791845"/>
            <a:ext cx="5306695" cy="365823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03187" cy="338554"/>
          </a:xfrm>
          <a:prstGeom prst="rect">
            <a:avLst/>
          </a:prstGeom>
          <a:noFill/>
        </p:spPr>
        <p:txBody>
          <a:bodyPr wrap="none" rtlCol="0">
            <a:spAutoFit/>
          </a:bodyPr>
          <a:lstStyle/>
          <a:p>
            <a:r>
              <a:rPr lang="en-US" altLang="zh-CN" sz="1600" b="1" spc="300" dirty="0">
                <a:solidFill>
                  <a:srgbClr val="0070C0"/>
                </a:solidFill>
                <a:latin typeface="黑体" panose="02010609060101010101" pitchFamily="2" charset="-122"/>
                <a:ea typeface="黑体" panose="02010609060101010101" pitchFamily="2" charset="-122"/>
              </a:rPr>
              <a:t>UPS</a:t>
            </a:r>
            <a:r>
              <a:rPr lang="zh-CN" altLang="en-US" sz="1600" b="1" spc="300" dirty="0">
                <a:solidFill>
                  <a:srgbClr val="0070C0"/>
                </a:solidFill>
                <a:latin typeface="黑体" panose="02010609060101010101" pitchFamily="2" charset="-122"/>
                <a:ea typeface="黑体" panose="02010609060101010101" pitchFamily="2" charset="-122"/>
              </a:rPr>
              <a:t>监测</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45613" y="571750"/>
            <a:ext cx="3035197" cy="4236353"/>
          </a:xfrm>
          <a:prstGeom prst="rect">
            <a:avLst/>
          </a:prstGeom>
          <a:noFill/>
        </p:spPr>
        <p:txBody>
          <a:bodyPr wrap="square" rtlCol="0">
            <a:spAutoFit/>
          </a:bodyPr>
          <a:lstStyle/>
          <a:p>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对监管区域内的</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运行状态进行实时监测。</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chemeClr val="bg1"/>
                </a:solidFill>
                <a:latin typeface="黑体" panose="02010609060101010101" pitchFamily="2" charset="-122"/>
                <a:ea typeface="黑体" panose="02010609060101010101" pitchFamily="2" charset="-122"/>
              </a:rPr>
              <a:t>监控必要性：</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是监管区域动力系统中最重要的设备，是监管区域市电故障时服务器和网络等主设备不间断工作的重要甚至唯一的保障。</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的重要性有目共睹，</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工作状态的监控也就显得非常必要。</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需要</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提供智能通讯口及正确的通讯协议，用数据线将</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串口直接连接到</a:t>
            </a:r>
            <a:r>
              <a:rPr lang="en-US" altLang="zh-CN" sz="1200" dirty="0">
                <a:solidFill>
                  <a:schemeClr val="bg1"/>
                </a:solidFill>
                <a:latin typeface="黑体" panose="02010609060101010101" pitchFamily="2" charset="-122"/>
                <a:ea typeface="黑体" panose="02010609060101010101" pitchFamily="2" charset="-122"/>
              </a:rPr>
              <a:t>IDM600</a:t>
            </a:r>
            <a:r>
              <a:rPr lang="zh-CN" altLang="zh-CN" sz="1200" dirty="0">
                <a:solidFill>
                  <a:schemeClr val="bg1"/>
                </a:solidFill>
                <a:latin typeface="黑体" panose="02010609060101010101" pitchFamily="2" charset="-122"/>
                <a:ea typeface="黑体" panose="02010609060101010101" pitchFamily="2" charset="-122"/>
              </a:rPr>
              <a:t>智能设备监控器相对应的串口上由智能设备监控器根据</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厂家提供的通信协议将数据采集处理后上传至监控中心</a:t>
            </a:r>
            <a:endParaRPr lang="en-US"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rgbClr val="00AFF0"/>
                </a:solidFill>
                <a:latin typeface="黑体" panose="02010609060101010101" pitchFamily="2" charset="-122"/>
                <a:ea typeface="黑体" panose="02010609060101010101" pitchFamily="2" charset="-122"/>
              </a:rPr>
              <a:t>监测内容：</a:t>
            </a:r>
            <a:endParaRPr lang="zh-CN" altLang="zh-CN" sz="1200" dirty="0">
              <a:solidFill>
                <a:srgbClr val="00AFF0"/>
              </a:solidFill>
              <a:latin typeface="黑体" panose="02010609060101010101" pitchFamily="2" charset="-122"/>
              <a:ea typeface="黑体" panose="02010609060101010101" pitchFamily="2" charset="-122"/>
            </a:endParaRPr>
          </a:p>
          <a:p>
            <a:r>
              <a:rPr lang="zh-CN" altLang="zh-CN" sz="1200" dirty="0">
                <a:solidFill>
                  <a:schemeClr val="bg1"/>
                </a:solidFill>
                <a:latin typeface="黑体" panose="02010609060101010101" pitchFamily="2" charset="-122"/>
                <a:ea typeface="黑体" panose="02010609060101010101" pitchFamily="2" charset="-122"/>
              </a:rPr>
              <a:t>实时参数：输入电压、输入频率、输入电流、输出电压、输出频率、输出电流、电池温度、电池电压、电池电量百分比、电池剩余供电时间等。</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chemeClr val="bg1"/>
                </a:solidFill>
                <a:latin typeface="黑体" panose="02010609060101010101" pitchFamily="2" charset="-122"/>
                <a:ea typeface="黑体" panose="02010609060101010101" pitchFamily="2" charset="-122"/>
              </a:rPr>
              <a:t>工作状态：旁路工作状态、在线状态、电池供电状态、电池充电状态等。</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chemeClr val="bg1"/>
                </a:solidFill>
                <a:latin typeface="黑体" panose="02010609060101010101" pitchFamily="2" charset="-122"/>
                <a:ea typeface="黑体" panose="02010609060101010101" pitchFamily="2" charset="-122"/>
              </a:rPr>
              <a:t>报警信息：输入越限报警、输出过载报警电池异常报警、整流器故障报警、逆变器故障报警等。</a:t>
            </a:r>
            <a:endParaRPr lang="zh-CN" altLang="zh-CN" sz="1200" dirty="0">
              <a:solidFill>
                <a:schemeClr val="bg1"/>
              </a:solidFill>
              <a:latin typeface="黑体" panose="02010609060101010101" pitchFamily="2" charset="-122"/>
              <a:ea typeface="黑体" panose="02010609060101010101" pitchFamily="2" charset="-122"/>
            </a:endParaRPr>
          </a:p>
        </p:txBody>
      </p:sp>
      <p:sp>
        <p:nvSpPr>
          <p:cNvPr id="3" name="文本框 2"/>
          <p:cNvSpPr txBox="1"/>
          <p:nvPr/>
        </p:nvSpPr>
        <p:spPr>
          <a:xfrm>
            <a:off x="756250" y="3816264"/>
            <a:ext cx="4536378" cy="1077218"/>
          </a:xfrm>
          <a:prstGeom prst="rect">
            <a:avLst/>
          </a:prstGeom>
          <a:noFill/>
          <a:ln>
            <a:noFill/>
          </a:ln>
        </p:spPr>
        <p:txBody>
          <a:bodyPr wrap="square" rtlCol="0">
            <a:spAutoFit/>
          </a:bodyPr>
          <a:lstStyle/>
          <a:p>
            <a:r>
              <a:rPr lang="zh-CN" altLang="zh-CN" sz="1600" b="1" dirty="0">
                <a:solidFill>
                  <a:srgbClr val="00AFF0"/>
                </a:solidFill>
                <a:latin typeface="黑体" panose="02010609060101010101" pitchFamily="2" charset="-122"/>
                <a:ea typeface="黑体" panose="02010609060101010101" pitchFamily="2" charset="-122"/>
              </a:rPr>
              <a:t>注意：</a:t>
            </a:r>
            <a:r>
              <a:rPr lang="en-US" altLang="zh-CN" sz="1600" b="1" dirty="0">
                <a:solidFill>
                  <a:srgbClr val="00AFF0"/>
                </a:solidFill>
                <a:latin typeface="黑体" panose="02010609060101010101" pitchFamily="2" charset="-122"/>
                <a:ea typeface="黑体" panose="02010609060101010101" pitchFamily="2" charset="-122"/>
              </a:rPr>
              <a:t>UPS</a:t>
            </a:r>
            <a:r>
              <a:rPr lang="zh-CN" altLang="zh-CN" sz="1600" b="1" dirty="0">
                <a:solidFill>
                  <a:srgbClr val="00AFF0"/>
                </a:solidFill>
                <a:latin typeface="黑体" panose="02010609060101010101" pitchFamily="2" charset="-122"/>
                <a:ea typeface="黑体" panose="02010609060101010101" pitchFamily="2" charset="-122"/>
              </a:rPr>
              <a:t>监测的内容需要根据</a:t>
            </a:r>
            <a:r>
              <a:rPr lang="en-US" altLang="zh-CN" sz="1600" b="1" dirty="0">
                <a:solidFill>
                  <a:srgbClr val="00AFF0"/>
                </a:solidFill>
                <a:latin typeface="黑体" panose="02010609060101010101" pitchFamily="2" charset="-122"/>
                <a:ea typeface="黑体" panose="02010609060101010101" pitchFamily="2" charset="-122"/>
              </a:rPr>
              <a:t>UPS</a:t>
            </a:r>
            <a:r>
              <a:rPr lang="zh-CN" altLang="zh-CN" sz="1600" b="1" dirty="0">
                <a:solidFill>
                  <a:srgbClr val="00AFF0"/>
                </a:solidFill>
                <a:latin typeface="黑体" panose="02010609060101010101" pitchFamily="2" charset="-122"/>
                <a:ea typeface="黑体" panose="02010609060101010101" pitchFamily="2" charset="-122"/>
              </a:rPr>
              <a:t>所提供的协议而略有变化，上面的内容只作参考。</a:t>
            </a:r>
            <a:r>
              <a:rPr lang="en-US" altLang="zh-CN" sz="1600" b="1" dirty="0">
                <a:solidFill>
                  <a:srgbClr val="00AFF0"/>
                </a:solidFill>
                <a:latin typeface="黑体" panose="02010609060101010101" pitchFamily="2" charset="-122"/>
                <a:ea typeface="黑体" panose="02010609060101010101" pitchFamily="2" charset="-122"/>
              </a:rPr>
              <a:t>UPS</a:t>
            </a:r>
            <a:r>
              <a:rPr lang="zh-CN" altLang="zh-CN" sz="1600" b="1" dirty="0">
                <a:solidFill>
                  <a:srgbClr val="00AFF0"/>
                </a:solidFill>
                <a:latin typeface="黑体" panose="02010609060101010101" pitchFamily="2" charset="-122"/>
                <a:ea typeface="黑体" panose="02010609060101010101" pitchFamily="2" charset="-122"/>
              </a:rPr>
              <a:t>一般不进行远程关机控制，以免发生意外。</a:t>
            </a:r>
            <a:endParaRPr lang="zh-CN" altLang="zh-CN" sz="1600" dirty="0">
              <a:solidFill>
                <a:srgbClr val="00AFF0"/>
              </a:solidFill>
              <a:latin typeface="黑体" panose="02010609060101010101" pitchFamily="2" charset="-122"/>
              <a:ea typeface="黑体" panose="02010609060101010101" pitchFamily="2" charset="-122"/>
            </a:endParaRPr>
          </a:p>
          <a:p>
            <a:endParaRPr kumimoji="1" lang="zh-CN" altLang="en-US" sz="1600" dirty="0">
              <a:solidFill>
                <a:srgbClr val="00AFF0"/>
              </a:solidFill>
              <a:latin typeface="黑体" panose="02010609060101010101" pitchFamily="2" charset="-122"/>
              <a:ea typeface="黑体" panose="02010609060101010101" pitchFamily="2" charset="-122"/>
            </a:endParaRPr>
          </a:p>
        </p:txBody>
      </p:sp>
      <p:pic>
        <p:nvPicPr>
          <p:cNvPr id="7" name="图片 6" descr="文本&#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914" y="1324953"/>
            <a:ext cx="5301840" cy="210238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0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2392001"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高标准蓄电池组监测</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45613" y="571750"/>
            <a:ext cx="3035197" cy="4051687"/>
          </a:xfrm>
          <a:prstGeom prst="rect">
            <a:avLst/>
          </a:prstGeom>
          <a:noFill/>
        </p:spPr>
        <p:txBody>
          <a:bodyPr wrap="square" rtlCol="0">
            <a:spAutoFit/>
          </a:bodyPr>
          <a:lstStyle/>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高可靠数据中心的</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后备电池或者其他要求比较高的蓄电池组。</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对一组蓄电池组（不超过</a:t>
            </a:r>
            <a:r>
              <a:rPr lang="en-US" altLang="zh-CN" sz="1200" dirty="0">
                <a:solidFill>
                  <a:schemeClr val="bg1"/>
                </a:solidFill>
                <a:latin typeface="黑体" panose="02010609060101010101" pitchFamily="2" charset="-122"/>
                <a:ea typeface="黑体" panose="02010609060101010101" pitchFamily="2" charset="-122"/>
              </a:rPr>
              <a:t>255</a:t>
            </a:r>
            <a:r>
              <a:rPr lang="zh-CN" altLang="zh-CN" sz="1200" dirty="0">
                <a:solidFill>
                  <a:schemeClr val="bg1"/>
                </a:solidFill>
                <a:latin typeface="黑体" panose="02010609060101010101" pitchFamily="2" charset="-122"/>
                <a:ea typeface="黑体" panose="02010609060101010101" pitchFamily="2" charset="-122"/>
              </a:rPr>
              <a:t>个），星火物联建议用一台</a:t>
            </a:r>
            <a:r>
              <a:rPr lang="en-US" altLang="zh-CN" sz="1200" dirty="0">
                <a:solidFill>
                  <a:schemeClr val="bg1"/>
                </a:solidFill>
                <a:latin typeface="黑体" panose="02010609060101010101" pitchFamily="2" charset="-122"/>
                <a:ea typeface="黑体" panose="02010609060101010101" pitchFamily="2" charset="-122"/>
              </a:rPr>
              <a:t>MINI</a:t>
            </a:r>
            <a:r>
              <a:rPr lang="zh-CN" altLang="en-US" sz="1200" dirty="0">
                <a:solidFill>
                  <a:schemeClr val="bg1"/>
                </a:solidFill>
                <a:latin typeface="黑体" panose="02010609060101010101" pitchFamily="2" charset="-122"/>
                <a:ea typeface="黑体" panose="02010609060101010101" pitchFamily="2" charset="-122"/>
              </a:rPr>
              <a:t>网关</a:t>
            </a:r>
            <a:r>
              <a:rPr lang="zh-CN" altLang="zh-CN" sz="1200" dirty="0">
                <a:solidFill>
                  <a:schemeClr val="bg1"/>
                </a:solidFill>
                <a:latin typeface="黑体" panose="02010609060101010101" pitchFamily="2" charset="-122"/>
                <a:ea typeface="黑体" panose="02010609060101010101" pitchFamily="2" charset="-122"/>
              </a:rPr>
              <a:t>与蓄电池相应数量的蓄电池监测单元来实现在线监测功能，蓄电池监控器最多可多扩展支持</a:t>
            </a:r>
            <a:r>
              <a:rPr lang="en-US" altLang="zh-CN" sz="1200" dirty="0">
                <a:solidFill>
                  <a:schemeClr val="bg1"/>
                </a:solidFill>
                <a:latin typeface="黑体" panose="02010609060101010101" pitchFamily="2" charset="-122"/>
                <a:ea typeface="黑体" panose="02010609060101010101" pitchFamily="2" charset="-122"/>
              </a:rPr>
              <a:t>255</a:t>
            </a:r>
            <a:r>
              <a:rPr lang="zh-CN" altLang="zh-CN" sz="1200" dirty="0">
                <a:solidFill>
                  <a:schemeClr val="bg1"/>
                </a:solidFill>
                <a:latin typeface="黑体" panose="02010609060101010101" pitchFamily="2" charset="-122"/>
                <a:ea typeface="黑体" panose="02010609060101010101" pitchFamily="2" charset="-122"/>
              </a:rPr>
              <a:t>个蓄电池监测单元。监测单元能够采集单体蓄电池的内阻、电压、内部温度等值，通过</a:t>
            </a:r>
            <a:r>
              <a:rPr lang="en-US" altLang="zh-CN" sz="1200" dirty="0">
                <a:solidFill>
                  <a:schemeClr val="bg1"/>
                </a:solidFill>
                <a:latin typeface="黑体" panose="02010609060101010101" pitchFamily="2" charset="-122"/>
                <a:ea typeface="黑体" panose="02010609060101010101" pitchFamily="2" charset="-122"/>
              </a:rPr>
              <a:t>S-BUS</a:t>
            </a:r>
            <a:r>
              <a:rPr lang="zh-CN" altLang="zh-CN" sz="1200" dirty="0">
                <a:solidFill>
                  <a:schemeClr val="bg1"/>
                </a:solidFill>
                <a:latin typeface="黑体" panose="02010609060101010101" pitchFamily="2" charset="-122"/>
                <a:ea typeface="黑体" panose="02010609060101010101" pitchFamily="2" charset="-122"/>
              </a:rPr>
              <a:t>总线上传至</a:t>
            </a:r>
            <a:r>
              <a:rPr lang="en-US" altLang="zh-CN" sz="1200" dirty="0">
                <a:solidFill>
                  <a:schemeClr val="bg1"/>
                </a:solidFill>
                <a:latin typeface="黑体" panose="02010609060101010101" pitchFamily="2" charset="-122"/>
                <a:ea typeface="黑体" panose="02010609060101010101" pitchFamily="2" charset="-122"/>
              </a:rPr>
              <a:t>MINI</a:t>
            </a:r>
            <a:r>
              <a:rPr lang="zh-CN" altLang="en-US" sz="1200" dirty="0">
                <a:solidFill>
                  <a:schemeClr val="bg1"/>
                </a:solidFill>
                <a:latin typeface="黑体" panose="02010609060101010101" pitchFamily="2" charset="-122"/>
                <a:ea typeface="黑体" panose="02010609060101010101" pitchFamily="2" charset="-122"/>
              </a:rPr>
              <a:t>网关</a:t>
            </a:r>
            <a:r>
              <a:rPr lang="zh-CN" altLang="zh-CN" sz="1200" dirty="0">
                <a:solidFill>
                  <a:schemeClr val="bg1"/>
                </a:solidFill>
                <a:latin typeface="黑体" panose="02010609060101010101" pitchFamily="2" charset="-122"/>
                <a:ea typeface="黑体" panose="02010609060101010101" pitchFamily="2" charset="-122"/>
              </a:rPr>
              <a:t>，再通过电流传感器测量蓄电池组的充放电电流，</a:t>
            </a:r>
            <a:r>
              <a:rPr lang="en-US" altLang="zh-CN" sz="1200" dirty="0">
                <a:solidFill>
                  <a:schemeClr val="bg1"/>
                </a:solidFill>
                <a:latin typeface="黑体" panose="02010609060101010101" pitchFamily="2" charset="-122"/>
                <a:ea typeface="黑体" panose="02010609060101010101" pitchFamily="2" charset="-122"/>
              </a:rPr>
              <a:t>MINI</a:t>
            </a:r>
            <a:r>
              <a:rPr lang="zh-CN" altLang="en-US" sz="1200" dirty="0">
                <a:solidFill>
                  <a:schemeClr val="bg1"/>
                </a:solidFill>
                <a:latin typeface="黑体" panose="02010609060101010101" pitchFamily="2" charset="-122"/>
                <a:ea typeface="黑体" panose="02010609060101010101" pitchFamily="2" charset="-122"/>
              </a:rPr>
              <a:t>网关</a:t>
            </a:r>
            <a:r>
              <a:rPr lang="zh-CN" altLang="zh-CN" sz="1200" dirty="0">
                <a:solidFill>
                  <a:schemeClr val="bg1"/>
                </a:solidFill>
                <a:latin typeface="黑体" panose="02010609060101010101" pitchFamily="2" charset="-122"/>
                <a:ea typeface="黑体" panose="02010609060101010101" pitchFamily="2" charset="-122"/>
              </a:rPr>
              <a:t>将各蓄电池监测单元所采集的参数上传至</a:t>
            </a:r>
            <a:r>
              <a:rPr lang="en-US" altLang="zh-CN" sz="1200" dirty="0" err="1">
                <a:solidFill>
                  <a:schemeClr val="bg1"/>
                </a:solidFill>
                <a:latin typeface="黑体" panose="02010609060101010101" pitchFamily="2" charset="-122"/>
                <a:ea typeface="黑体" panose="02010609060101010101" pitchFamily="2" charset="-122"/>
              </a:rPr>
              <a:t>SmartCloud</a:t>
            </a:r>
            <a:r>
              <a:rPr lang="zh-CN" altLang="zh-CN" sz="1200" dirty="0">
                <a:solidFill>
                  <a:schemeClr val="bg1"/>
                </a:solidFill>
                <a:latin typeface="黑体" panose="02010609060101010101" pitchFamily="2" charset="-122"/>
                <a:ea typeface="黑体" panose="02010609060101010101" pitchFamily="2" charset="-122"/>
              </a:rPr>
              <a:t>智慧物联管理平台，实现电池状态和电池寿命实时在线管理。</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在线监测每节电池的电压、内阻、电池表面温度、蓄电池总电压、充放电电流；预测电池组中落后的蓄电池和蓄电池组的后备时间。</a:t>
            </a:r>
            <a:endParaRPr lang="zh-CN" altLang="zh-CN" sz="1200" dirty="0">
              <a:solidFill>
                <a:schemeClr val="bg1"/>
              </a:solidFill>
              <a:latin typeface="黑体" panose="02010609060101010101" pitchFamily="2" charset="-122"/>
              <a:ea typeface="黑体" panose="02010609060101010101" pitchFamily="2" charset="-122"/>
            </a:endParaRPr>
          </a:p>
        </p:txBody>
      </p:sp>
      <p:sp>
        <p:nvSpPr>
          <p:cNvPr id="5" name="文本框 4"/>
          <p:cNvSpPr txBox="1"/>
          <p:nvPr/>
        </p:nvSpPr>
        <p:spPr>
          <a:xfrm>
            <a:off x="397586" y="3096401"/>
            <a:ext cx="4392366" cy="1510542"/>
          </a:xfrm>
          <a:prstGeom prst="rect">
            <a:avLst/>
          </a:prstGeom>
          <a:noFill/>
        </p:spPr>
        <p:txBody>
          <a:bodyPr wrap="square" rtlCol="0">
            <a:spAutoFit/>
          </a:bodyPr>
          <a:lstStyle/>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监控必要性：</a:t>
            </a:r>
            <a:r>
              <a:rPr lang="zh-CN" altLang="zh-CN" sz="1200" dirty="0">
                <a:solidFill>
                  <a:schemeClr val="bg1"/>
                </a:solidFill>
                <a:latin typeface="黑体" panose="02010609060101010101" pitchFamily="2" charset="-122"/>
                <a:ea typeface="黑体" panose="02010609060101010101" pitchFamily="2" charset="-122"/>
              </a:rPr>
              <a:t>在对蓄电池要求较高的场合，蓄电池组在线监测提供的精确到单体电池的工作状态监测是非常必要的。对电池工作状态异常或者电池损坏给出报警或预警，提前维护和更换，避免</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使用后备电池组工作时，无法达到预计的供电时间要求。</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endParaRPr kumimoji="1" lang="zh-CN" altLang="en-US" dirty="0"/>
          </a:p>
        </p:txBody>
      </p:sp>
      <p:pic>
        <p:nvPicPr>
          <p:cNvPr id="3" name="图片 2" descr="电池监测"/>
          <p:cNvPicPr>
            <a:picLocks noChangeAspect="1"/>
          </p:cNvPicPr>
          <p:nvPr/>
        </p:nvPicPr>
        <p:blipFill>
          <a:blip r:embed="rId1"/>
          <a:stretch>
            <a:fillRect/>
          </a:stretch>
        </p:blipFill>
        <p:spPr>
          <a:xfrm>
            <a:off x="396240" y="935990"/>
            <a:ext cx="5151120" cy="184975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39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2146742"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普通蓄电池组监测</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14413" y="792012"/>
            <a:ext cx="3035197" cy="3650038"/>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普通监管区域的</a:t>
            </a:r>
            <a:r>
              <a:rPr lang="en-US" altLang="zh-CN" sz="1200" dirty="0">
                <a:solidFill>
                  <a:schemeClr val="bg1"/>
                </a:solidFill>
                <a:latin typeface="黑体" panose="02010609060101010101" pitchFamily="2" charset="-122"/>
                <a:ea typeface="黑体" panose="02010609060101010101" pitchFamily="2" charset="-122"/>
              </a:rPr>
              <a:t>UPS</a:t>
            </a:r>
            <a:r>
              <a:rPr lang="zh-CN" altLang="zh-CN" sz="1200" dirty="0">
                <a:solidFill>
                  <a:schemeClr val="bg1"/>
                </a:solidFill>
                <a:latin typeface="黑体" panose="02010609060101010101" pitchFamily="2" charset="-122"/>
                <a:ea typeface="黑体" panose="02010609060101010101" pitchFamily="2" charset="-122"/>
              </a:rPr>
              <a:t>后备电池</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使用</a:t>
            </a:r>
            <a:r>
              <a:rPr lang="en-US" altLang="zh-CN" sz="1200" dirty="0">
                <a:solidFill>
                  <a:schemeClr val="bg1"/>
                </a:solidFill>
                <a:latin typeface="黑体" panose="02010609060101010101" pitchFamily="2" charset="-122"/>
                <a:ea typeface="黑体" panose="02010609060101010101" pitchFamily="2" charset="-122"/>
              </a:rPr>
              <a:t>SG-II</a:t>
            </a:r>
            <a:r>
              <a:rPr lang="zh-CN" altLang="zh-CN" sz="1200" dirty="0">
                <a:solidFill>
                  <a:schemeClr val="bg1"/>
                </a:solidFill>
                <a:latin typeface="黑体" panose="02010609060101010101" pitchFamily="2" charset="-122"/>
                <a:ea typeface="黑体" panose="02010609060101010101" pitchFamily="2" charset="-122"/>
              </a:rPr>
              <a:t>，可以实现对</a:t>
            </a:r>
            <a:r>
              <a:rPr lang="en-US" altLang="zh-CN" sz="1200" dirty="0">
                <a:solidFill>
                  <a:schemeClr val="bg1"/>
                </a:solidFill>
                <a:latin typeface="黑体" panose="02010609060101010101" pitchFamily="2" charset="-122"/>
                <a:ea typeface="黑体" panose="02010609060101010101" pitchFamily="2" charset="-122"/>
              </a:rPr>
              <a:t>24</a:t>
            </a:r>
            <a:r>
              <a:rPr lang="zh-CN" altLang="zh-CN" sz="1200" dirty="0">
                <a:solidFill>
                  <a:schemeClr val="bg1"/>
                </a:solidFill>
                <a:latin typeface="黑体" panose="02010609060101010101" pitchFamily="2" charset="-122"/>
                <a:ea typeface="黑体" panose="02010609060101010101" pitchFamily="2" charset="-122"/>
              </a:rPr>
              <a:t>个单体蓄电池的监控以及蓄电池组充放电电流和温度的监测，当蓄电池组电池个数多于</a:t>
            </a:r>
            <a:r>
              <a:rPr lang="en-US" altLang="zh-CN" sz="1200" dirty="0">
                <a:solidFill>
                  <a:schemeClr val="bg1"/>
                </a:solidFill>
                <a:latin typeface="黑体" panose="02010609060101010101" pitchFamily="2" charset="-122"/>
                <a:ea typeface="黑体" panose="02010609060101010101" pitchFamily="2" charset="-122"/>
              </a:rPr>
              <a:t>24</a:t>
            </a:r>
            <a:r>
              <a:rPr lang="zh-CN" altLang="zh-CN" sz="1200" dirty="0">
                <a:solidFill>
                  <a:schemeClr val="bg1"/>
                </a:solidFill>
                <a:latin typeface="黑体" panose="02010609060101010101" pitchFamily="2" charset="-122"/>
                <a:ea typeface="黑体" panose="02010609060101010101" pitchFamily="2" charset="-122"/>
              </a:rPr>
              <a:t>个时，可以采用多个蓄电池监控器，蓄电池监控器通过级联方式接至智慧物联网关的</a:t>
            </a:r>
            <a:r>
              <a:rPr lang="en-US" altLang="zh-CN" sz="1200" dirty="0">
                <a:solidFill>
                  <a:schemeClr val="bg1"/>
                </a:solidFill>
                <a:latin typeface="黑体" panose="02010609060101010101" pitchFamily="2" charset="-122"/>
                <a:ea typeface="黑体" panose="02010609060101010101" pitchFamily="2" charset="-122"/>
              </a:rPr>
              <a:t>RS485</a:t>
            </a:r>
            <a:r>
              <a:rPr lang="zh-CN" altLang="zh-CN" sz="1200" dirty="0">
                <a:solidFill>
                  <a:schemeClr val="bg1"/>
                </a:solidFill>
                <a:latin typeface="黑体" panose="02010609060101010101" pitchFamily="2" charset="-122"/>
                <a:ea typeface="黑体" panose="02010609060101010101" pitchFamily="2" charset="-122"/>
              </a:rPr>
              <a:t>总线，智慧物联网关将各蓄电池监测单元所采集的参数上传至</a:t>
            </a:r>
            <a:r>
              <a:rPr lang="en-US" altLang="zh-CN" sz="1200" dirty="0" err="1">
                <a:solidFill>
                  <a:schemeClr val="bg1"/>
                </a:solidFill>
                <a:latin typeface="黑体" panose="02010609060101010101" pitchFamily="2" charset="-122"/>
                <a:ea typeface="黑体" panose="02010609060101010101" pitchFamily="2" charset="-122"/>
              </a:rPr>
              <a:t>SmartCloud</a:t>
            </a:r>
            <a:r>
              <a:rPr lang="zh-CN" altLang="zh-CN" sz="1200" dirty="0">
                <a:solidFill>
                  <a:schemeClr val="bg1"/>
                </a:solidFill>
                <a:latin typeface="黑体" panose="02010609060101010101" pitchFamily="2" charset="-122"/>
                <a:ea typeface="黑体" panose="02010609060101010101" pitchFamily="2" charset="-122"/>
              </a:rPr>
              <a:t>智慧物联管理平台，实现电池状态和电池寿命实时在线管理。</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在线监测每节电池的电压、蓄电池总电压、充放电电流；预测电池组中落后的蓄电池。</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5" name="图片 4" descr="图示&#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3799" y="713228"/>
            <a:ext cx="5322064" cy="4183117"/>
          </a:xfrm>
          <a:prstGeom prst="rect">
            <a:avLst/>
          </a:prstGeom>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485" y="2185123"/>
            <a:ext cx="111265" cy="1112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3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普通空调监控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14413" y="792012"/>
            <a:ext cx="3035197" cy="3970318"/>
          </a:xfrm>
          <a:prstGeom prst="rect">
            <a:avLst/>
          </a:prstGeom>
          <a:noFill/>
        </p:spPr>
        <p:txBody>
          <a:bodyPr wrap="square" rtlCol="0">
            <a:spAutoFit/>
          </a:bodyPr>
          <a:lstStyle/>
          <a:p>
            <a:r>
              <a:rPr lang="zh-CN" altLang="zh-CN" sz="1200" dirty="0">
                <a:solidFill>
                  <a:srgbClr val="00AFF0"/>
                </a:solidFill>
                <a:latin typeface="黑体" panose="02010609060101010101" pitchFamily="2" charset="-122"/>
                <a:ea typeface="黑体" panose="02010609060101010101" pitchFamily="2" charset="-122"/>
              </a:rPr>
              <a:t>控制对象：</a:t>
            </a:r>
            <a:r>
              <a:rPr lang="zh-CN" altLang="zh-CN" sz="1200" dirty="0">
                <a:solidFill>
                  <a:schemeClr val="bg1"/>
                </a:solidFill>
                <a:latin typeface="黑体" panose="02010609060101010101" pitchFamily="2" charset="-122"/>
                <a:ea typeface="黑体" panose="02010609060101010101" pitchFamily="2" charset="-122"/>
              </a:rPr>
              <a:t>对监管区域内的普通空调进行控制。</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rgbClr val="00AFF0"/>
                </a:solidFill>
                <a:latin typeface="黑体" panose="02010609060101010101" pitchFamily="2" charset="-122"/>
                <a:ea typeface="黑体" panose="02010609060101010101" pitchFamily="2" charset="-122"/>
              </a:rPr>
              <a:t>监控必要性：</a:t>
            </a:r>
            <a:r>
              <a:rPr lang="zh-CN" altLang="zh-CN" sz="1200" dirty="0">
                <a:solidFill>
                  <a:schemeClr val="bg1"/>
                </a:solidFill>
                <a:latin typeface="黑体" panose="02010609060101010101" pitchFamily="2" charset="-122"/>
                <a:ea typeface="黑体" panose="02010609060101010101" pitchFamily="2" charset="-122"/>
              </a:rPr>
              <a:t>针对使用普通空调作为监管区域温湿度调控设备的场合，实现空调工作状态、电源状态的监测、空调远程控制以及根据温度状态自动开关空调是非常必要的。</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rgbClr val="00AFF0"/>
                </a:solidFill>
                <a:latin typeface="黑体" panose="02010609060101010101" pitchFamily="2" charset="-122"/>
                <a:ea typeface="黑体" panose="02010609060101010101" pitchFamily="2" charset="-122"/>
              </a:rPr>
              <a:t>监测实现：</a:t>
            </a:r>
            <a:r>
              <a:rPr lang="en-US" altLang="zh-CN" sz="1200" dirty="0">
                <a:solidFill>
                  <a:schemeClr val="bg1"/>
                </a:solidFill>
                <a:latin typeface="黑体" panose="02010609060101010101" pitchFamily="2" charset="-122"/>
                <a:ea typeface="黑体" panose="02010609060101010101" pitchFamily="2" charset="-122"/>
              </a:rPr>
              <a:t>JZ-IEM</a:t>
            </a:r>
            <a:r>
              <a:rPr lang="zh-CN" altLang="zh-CN" sz="1200" dirty="0">
                <a:solidFill>
                  <a:schemeClr val="bg1"/>
                </a:solidFill>
                <a:latin typeface="黑体" panose="02010609060101010101" pitchFamily="2" charset="-122"/>
                <a:ea typeface="黑体" panose="02010609060101010101" pitchFamily="2" charset="-122"/>
              </a:rPr>
              <a:t>系列智慧物联网关自带</a:t>
            </a:r>
            <a:r>
              <a:rPr lang="en-US" altLang="zh-CN" sz="1200" dirty="0">
                <a:solidFill>
                  <a:schemeClr val="bg1"/>
                </a:solidFill>
                <a:latin typeface="黑体" panose="02010609060101010101" pitchFamily="2" charset="-122"/>
                <a:ea typeface="黑体" panose="02010609060101010101" pitchFamily="2" charset="-122"/>
              </a:rPr>
              <a:t>4</a:t>
            </a:r>
            <a:r>
              <a:rPr lang="zh-CN" altLang="zh-CN" sz="1200" dirty="0">
                <a:solidFill>
                  <a:schemeClr val="bg1"/>
                </a:solidFill>
                <a:latin typeface="黑体" panose="02010609060101010101" pitchFamily="2" charset="-122"/>
                <a:ea typeface="黑体" panose="02010609060101010101" pitchFamily="2" charset="-122"/>
              </a:rPr>
              <a:t>路普通空调控制接口，只需外接红外控制器即可实现对每台普通空调的控制，并能与监管区域新风实现联动，达到监管区域节能的效果。另外增加空调状态检测器，可以监测空调的停机、运行等状态，为空调监控提供完善的反馈功能。</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rgbClr val="00AFF0"/>
                </a:solidFill>
                <a:latin typeface="黑体" panose="02010609060101010101" pitchFamily="2" charset="-122"/>
                <a:ea typeface="黑体" panose="02010609060101010101" pitchFamily="2" charset="-122"/>
              </a:rPr>
              <a:t>监控内容：</a:t>
            </a:r>
            <a:r>
              <a:rPr lang="zh-CN" altLang="zh-CN" sz="1200" dirty="0">
                <a:solidFill>
                  <a:schemeClr val="bg1"/>
                </a:solidFill>
                <a:latin typeface="黑体" panose="02010609060101010101" pitchFamily="2" charset="-122"/>
                <a:ea typeface="黑体" panose="02010609060101010101" pitchFamily="2" charset="-122"/>
              </a:rPr>
              <a:t>空调运行状态、空调的远程手动和自动控制，对普通空调的控制提供两种模式的控制，自动控制、手动控制。自动模式包括温湿度联动控制、多空调轮值控制、定时开关控制等；手动模式即通过智慧物联网关网页或者</a:t>
            </a:r>
            <a:r>
              <a:rPr lang="en-US" altLang="zh-CN" sz="1200" dirty="0" err="1">
                <a:solidFill>
                  <a:schemeClr val="bg1"/>
                </a:solidFill>
                <a:latin typeface="黑体" panose="02010609060101010101" pitchFamily="2" charset="-122"/>
                <a:ea typeface="黑体" panose="02010609060101010101" pitchFamily="2" charset="-122"/>
              </a:rPr>
              <a:t>SmartCloud</a:t>
            </a:r>
            <a:r>
              <a:rPr lang="zh-CN" altLang="zh-CN" sz="1200" dirty="0">
                <a:solidFill>
                  <a:schemeClr val="bg1"/>
                </a:solidFill>
                <a:latin typeface="黑体" panose="02010609060101010101" pitchFamily="2" charset="-122"/>
                <a:ea typeface="黑体" panose="02010609060101010101" pitchFamily="2" charset="-122"/>
              </a:rPr>
              <a:t>监控管理平台来远程控制空调。</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20" name="图片 19" descr="空调监控"/>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8890" y="1368060"/>
            <a:ext cx="5270500" cy="2527300"/>
          </a:xfrm>
          <a:prstGeom prst="rect">
            <a:avLst/>
          </a:prstGeom>
          <a:noFill/>
          <a:ln>
            <a:noFill/>
          </a:ln>
        </p:spPr>
      </p:pic>
      <p:pic>
        <p:nvPicPr>
          <p:cNvPr id="5" name="图片 4" descr="电脑萤幕的截图&#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0562" y="2160126"/>
            <a:ext cx="857776" cy="624203"/>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6400" y="3600246"/>
            <a:ext cx="383144" cy="9210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6635" y="3197948"/>
            <a:ext cx="111265" cy="111265"/>
          </a:xfrm>
          <a:prstGeom prst="rect">
            <a:avLst/>
          </a:prstGeom>
        </p:spPr>
      </p:pic>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17456" y="2658960"/>
            <a:ext cx="118044" cy="108473"/>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275" y="3603421"/>
            <a:ext cx="383144" cy="921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精密空调监控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14413" y="792012"/>
            <a:ext cx="3035197" cy="3830087"/>
          </a:xfrm>
          <a:prstGeom prst="rect">
            <a:avLst/>
          </a:prstGeom>
          <a:noFill/>
        </p:spPr>
        <p:txBody>
          <a:bodyPr wrap="square" rtlCol="0">
            <a:spAutoFit/>
          </a:bodyPr>
          <a:lstStyle/>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对监管区域内的精密空调的运行状态进行实时监测。</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精密空调是智能型的设备，其自带智能通讯口或智能通讯卡。通过设置不同的通讯地址，以满足对精密空调的集中管理、监测。用数据线将精密空调智能通讯口直接连接到</a:t>
            </a:r>
            <a:r>
              <a:rPr lang="en-US" altLang="zh-CN" sz="1200" dirty="0">
                <a:solidFill>
                  <a:schemeClr val="bg1"/>
                </a:solidFill>
                <a:latin typeface="黑体" panose="02010609060101010101" pitchFamily="2" charset="-122"/>
                <a:ea typeface="黑体" panose="02010609060101010101" pitchFamily="2" charset="-122"/>
              </a:rPr>
              <a:t>SG-II</a:t>
            </a:r>
            <a:r>
              <a:rPr lang="zh-CN" altLang="zh-CN" sz="1200" dirty="0">
                <a:solidFill>
                  <a:schemeClr val="bg1"/>
                </a:solidFill>
                <a:latin typeface="黑体" panose="02010609060101010101" pitchFamily="2" charset="-122"/>
                <a:ea typeface="黑体" panose="02010609060101010101" pitchFamily="2" charset="-122"/>
              </a:rPr>
              <a:t>智能监控器相应的串口上，由智能监控器通过</a:t>
            </a:r>
            <a:r>
              <a:rPr lang="en-US" altLang="zh-CN" sz="1200" dirty="0">
                <a:solidFill>
                  <a:schemeClr val="bg1"/>
                </a:solidFill>
                <a:latin typeface="黑体" panose="02010609060101010101" pitchFamily="2" charset="-122"/>
                <a:ea typeface="黑体" panose="02010609060101010101" pitchFamily="2" charset="-122"/>
              </a:rPr>
              <a:t>IP</a:t>
            </a:r>
            <a:r>
              <a:rPr lang="zh-CN" altLang="zh-CN" sz="1200" dirty="0">
                <a:solidFill>
                  <a:schemeClr val="bg1"/>
                </a:solidFill>
                <a:latin typeface="黑体" panose="02010609060101010101" pitchFamily="2" charset="-122"/>
                <a:ea typeface="黑体" panose="02010609060101010101" pitchFamily="2" charset="-122"/>
              </a:rPr>
              <a:t>网络将数据传送到</a:t>
            </a:r>
            <a:r>
              <a:rPr lang="en-US" altLang="zh-CN" sz="1200" dirty="0" err="1">
                <a:solidFill>
                  <a:schemeClr val="bg1"/>
                </a:solidFill>
                <a:latin typeface="黑体" panose="02010609060101010101" pitchFamily="2" charset="-122"/>
                <a:ea typeface="黑体" panose="02010609060101010101" pitchFamily="2" charset="-122"/>
              </a:rPr>
              <a:t>SmartCloud</a:t>
            </a:r>
            <a:r>
              <a:rPr lang="zh-CN" altLang="zh-CN" sz="1200" dirty="0">
                <a:solidFill>
                  <a:schemeClr val="bg1"/>
                </a:solidFill>
                <a:latin typeface="黑体" panose="02010609060101010101" pitchFamily="2" charset="-122"/>
                <a:ea typeface="黑体" panose="02010609060101010101" pitchFamily="2" charset="-122"/>
              </a:rPr>
              <a:t>智慧物联管理平台上，实现对每台精密空调运行参数的监测和控制。</a:t>
            </a:r>
            <a:endParaRPr lang="zh-CN" altLang="zh-CN" sz="1200" dirty="0">
              <a:solidFill>
                <a:schemeClr val="bg1"/>
              </a:solidFill>
              <a:latin typeface="黑体" panose="02010609060101010101" pitchFamily="2" charset="-122"/>
              <a:ea typeface="黑体" panose="02010609060101010101" pitchFamily="2" charset="-122"/>
            </a:endParaRPr>
          </a:p>
          <a:p>
            <a:pPr>
              <a:lnSpc>
                <a:spcPct val="12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回风温度、回风湿度、回风温湿度限值、温度设定值、湿度设定值、运行模式、压缩机状态、加热器运行状态、制冷器运行状态、除湿器运行状态、压缩机高低压报警、主风扇过载报警、滤网堵塞报警、组件过热告警等。</a:t>
            </a:r>
            <a:endParaRPr lang="zh-CN" altLang="zh-CN" sz="1200" dirty="0">
              <a:solidFill>
                <a:schemeClr val="bg1"/>
              </a:solidFill>
              <a:latin typeface="黑体" panose="02010609060101010101" pitchFamily="2" charset="-122"/>
              <a:ea typeface="黑体" panose="02010609060101010101" pitchFamily="2" charset="-122"/>
            </a:endParaRPr>
          </a:p>
        </p:txBody>
      </p:sp>
      <p:sp>
        <p:nvSpPr>
          <p:cNvPr id="3" name="文本框 2"/>
          <p:cNvSpPr txBox="1"/>
          <p:nvPr/>
        </p:nvSpPr>
        <p:spPr>
          <a:xfrm>
            <a:off x="624115" y="3734957"/>
            <a:ext cx="4320360" cy="738664"/>
          </a:xfrm>
          <a:prstGeom prst="rect">
            <a:avLst/>
          </a:prstGeom>
          <a:noFill/>
          <a:ln>
            <a:noFill/>
          </a:ln>
        </p:spPr>
        <p:txBody>
          <a:bodyPr wrap="square" rtlCol="0">
            <a:spAutoFit/>
          </a:bodyPr>
          <a:lstStyle/>
          <a:p>
            <a:r>
              <a:rPr lang="zh-CN" altLang="zh-CN" sz="1400" b="1" dirty="0">
                <a:solidFill>
                  <a:srgbClr val="00AFF0"/>
                </a:solidFill>
                <a:latin typeface="黑体" panose="02010609060101010101" pitchFamily="2" charset="-122"/>
                <a:ea typeface="黑体" panose="02010609060101010101" pitchFamily="2" charset="-122"/>
              </a:rPr>
              <a:t>注意</a:t>
            </a:r>
            <a:r>
              <a:rPr lang="en-US" altLang="zh-CN" sz="1400" b="1" dirty="0">
                <a:solidFill>
                  <a:srgbClr val="00AFF0"/>
                </a:solidFill>
                <a:latin typeface="黑体" panose="02010609060101010101" pitchFamily="2" charset="-122"/>
                <a:ea typeface="黑体" panose="02010609060101010101" pitchFamily="2" charset="-122"/>
              </a:rPr>
              <a:t>:</a:t>
            </a:r>
            <a:r>
              <a:rPr lang="zh-CN" altLang="zh-CN" sz="1400" b="1" dirty="0">
                <a:solidFill>
                  <a:srgbClr val="00AFF0"/>
                </a:solidFill>
                <a:latin typeface="黑体" panose="02010609060101010101" pitchFamily="2" charset="-122"/>
                <a:ea typeface="黑体" panose="02010609060101010101" pitchFamily="2" charset="-122"/>
              </a:rPr>
              <a:t>空调的所有监测参数具体情况依据空调厂商提供的通讯协议略有变化</a:t>
            </a:r>
            <a:r>
              <a:rPr lang="zh-CN" altLang="zh-CN" sz="1400" dirty="0">
                <a:solidFill>
                  <a:srgbClr val="00AFF0"/>
                </a:solidFill>
                <a:latin typeface="黑体" panose="02010609060101010101" pitchFamily="2" charset="-122"/>
                <a:ea typeface="黑体" panose="02010609060101010101" pitchFamily="2" charset="-122"/>
              </a:rPr>
              <a:t>。</a:t>
            </a:r>
            <a:endParaRPr lang="zh-CN" altLang="zh-CN" sz="1400" dirty="0">
              <a:solidFill>
                <a:srgbClr val="00AFF0"/>
              </a:solidFill>
              <a:latin typeface="黑体" panose="02010609060101010101" pitchFamily="2" charset="-122"/>
              <a:ea typeface="黑体" panose="02010609060101010101" pitchFamily="2" charset="-122"/>
            </a:endParaRPr>
          </a:p>
          <a:p>
            <a:endParaRPr kumimoji="1" lang="zh-CN" altLang="en-US" sz="1400" dirty="0">
              <a:solidFill>
                <a:srgbClr val="00AFF0"/>
              </a:solidFill>
            </a:endParaRPr>
          </a:p>
        </p:txBody>
      </p:sp>
      <p:pic>
        <p:nvPicPr>
          <p:cNvPr id="19" name="图片 18" descr="监控精密空调"/>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60018" y="1403028"/>
            <a:ext cx="5270500" cy="1981200"/>
          </a:xfrm>
          <a:prstGeom prst="rect">
            <a:avLst/>
          </a:prstGeom>
          <a:noFill/>
          <a:ln>
            <a:noFill/>
          </a:ln>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997" y="2830405"/>
            <a:ext cx="111265" cy="111265"/>
          </a:xfrm>
          <a:prstGeom prst="rect">
            <a:avLst/>
          </a:prstGeom>
        </p:spPr>
      </p:pic>
      <p:sp>
        <p:nvSpPr>
          <p:cNvPr id="23" name="矩形 22"/>
          <p:cNvSpPr/>
          <p:nvPr/>
        </p:nvSpPr>
        <p:spPr>
          <a:xfrm>
            <a:off x="4676324" y="2191876"/>
            <a:ext cx="576048" cy="72006"/>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a:p>
        </p:txBody>
      </p:sp>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0180" y="3240216"/>
            <a:ext cx="383144" cy="92102"/>
          </a:xfrm>
          <a:prstGeom prst="rect">
            <a:avLst/>
          </a:prstGeom>
        </p:spPr>
      </p:pic>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9705" y="3243391"/>
            <a:ext cx="383144" cy="92102"/>
          </a:xfrm>
          <a:prstGeom prst="rect">
            <a:avLst/>
          </a:prstGeom>
        </p:spPr>
      </p:pic>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2405" y="3246566"/>
            <a:ext cx="383144" cy="921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新风系统监控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902059"/>
            <a:ext cx="3035197" cy="3373039"/>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控制对象：</a:t>
            </a:r>
            <a:r>
              <a:rPr lang="zh-CN" altLang="zh-CN" sz="1200" dirty="0">
                <a:solidFill>
                  <a:schemeClr val="bg1"/>
                </a:solidFill>
                <a:latin typeface="黑体" panose="02010609060101010101" pitchFamily="2" charset="-122"/>
                <a:ea typeface="黑体" panose="02010609060101010101" pitchFamily="2" charset="-122"/>
              </a:rPr>
              <a:t>对监管区域内的新风系统进行监控。</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监测实现：</a:t>
            </a:r>
            <a:r>
              <a:rPr lang="zh-CN" altLang="zh-CN" sz="1200" dirty="0">
                <a:solidFill>
                  <a:schemeClr val="bg1"/>
                </a:solidFill>
                <a:latin typeface="黑体" panose="02010609060101010101" pitchFamily="2" charset="-122"/>
                <a:ea typeface="黑体" panose="02010609060101010101" pitchFamily="2" charset="-122"/>
              </a:rPr>
              <a:t>使用输入输出模块</a:t>
            </a:r>
            <a:r>
              <a:rPr lang="en-US" altLang="zh-CN" sz="1200" dirty="0">
                <a:solidFill>
                  <a:schemeClr val="bg1"/>
                </a:solidFill>
                <a:latin typeface="黑体" panose="02010609060101010101" pitchFamily="2" charset="-122"/>
                <a:ea typeface="黑体" panose="02010609060101010101" pitchFamily="2" charset="-122"/>
              </a:rPr>
              <a:t>IOC10</a:t>
            </a:r>
            <a:r>
              <a:rPr lang="zh-CN" altLang="zh-CN" sz="1200" dirty="0">
                <a:solidFill>
                  <a:schemeClr val="bg1"/>
                </a:solidFill>
                <a:latin typeface="黑体" panose="02010609060101010101" pitchFamily="2" charset="-122"/>
                <a:ea typeface="黑体" panose="02010609060101010101" pitchFamily="2" charset="-122"/>
              </a:rPr>
              <a:t>，输入输出模块同时具备开关量输入和继电器输出，继电器输出通过交流接触器扩流控制新风机电源，实现新风机的启动和停止，同时可以监测新风机状态输出的开关量，得到新风状态的反馈，在新风机没有状态输出时，可以采用压差开关，监测新风机工作状态，形成新风机监控系统。</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监控内容：</a:t>
            </a:r>
            <a:r>
              <a:rPr lang="zh-CN" altLang="zh-CN" sz="1200" dirty="0">
                <a:solidFill>
                  <a:schemeClr val="bg1"/>
                </a:solidFill>
                <a:latin typeface="黑体" panose="02010609060101010101" pitchFamily="2" charset="-122"/>
                <a:ea typeface="黑体" panose="02010609060101010101" pitchFamily="2" charset="-122"/>
              </a:rPr>
              <a:t>控制新风机启停，同时监控新风机工作状态。</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3" name="图片 2" descr="图片7"/>
          <p:cNvPicPr>
            <a:picLocks noChangeAspect="1"/>
          </p:cNvPicPr>
          <p:nvPr/>
        </p:nvPicPr>
        <p:blipFill>
          <a:blip r:embed="rId1"/>
          <a:stretch>
            <a:fillRect/>
          </a:stretch>
        </p:blipFill>
        <p:spPr>
          <a:xfrm>
            <a:off x="396240" y="1080135"/>
            <a:ext cx="5157470" cy="287845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门禁系统</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724664" y="633707"/>
            <a:ext cx="3035197" cy="4154984"/>
          </a:xfrm>
          <a:prstGeom prst="rect">
            <a:avLst/>
          </a:prstGeom>
          <a:noFill/>
        </p:spPr>
        <p:txBody>
          <a:bodyPr wrap="square" rtlCol="0">
            <a:spAutoFit/>
          </a:bodyPr>
          <a:lstStyle/>
          <a:p>
            <a:r>
              <a:rPr lang="zh-CN" altLang="zh-CN" sz="1200" dirty="0">
                <a:solidFill>
                  <a:srgbClr val="00AFF0"/>
                </a:solidFill>
                <a:latin typeface="黑体" panose="02010609060101010101" pitchFamily="2" charset="-122"/>
                <a:ea typeface="黑体" panose="02010609060101010101" pitchFamily="2" charset="-122"/>
              </a:rPr>
              <a:t>监测对像：</a:t>
            </a:r>
            <a:r>
              <a:rPr lang="zh-CN" altLang="zh-CN" sz="1200" dirty="0">
                <a:solidFill>
                  <a:schemeClr val="bg1"/>
                </a:solidFill>
                <a:latin typeface="黑体" panose="02010609060101010101" pitchFamily="2" charset="-122"/>
                <a:ea typeface="黑体" panose="02010609060101010101" pitchFamily="2" charset="-122"/>
              </a:rPr>
              <a:t>对监管区域内的重要门实施门禁进出管理。</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rgbClr val="00AFF0"/>
                </a:solidFill>
                <a:latin typeface="黑体" panose="02010609060101010101" pitchFamily="2" charset="-122"/>
                <a:ea typeface="黑体" panose="02010609060101010101" pitchFamily="2" charset="-122"/>
              </a:rPr>
              <a:t>监测实现：</a:t>
            </a:r>
            <a:r>
              <a:rPr lang="en-US" altLang="zh-CN" sz="1200" dirty="0">
                <a:solidFill>
                  <a:schemeClr val="bg1"/>
                </a:solidFill>
                <a:latin typeface="黑体" panose="02010609060101010101" pitchFamily="2" charset="-122"/>
                <a:ea typeface="黑体" panose="02010609060101010101" pitchFamily="2" charset="-122"/>
              </a:rPr>
              <a:t>1</a:t>
            </a:r>
            <a:r>
              <a:rPr lang="zh-CN" altLang="zh-CN" sz="1200" dirty="0">
                <a:solidFill>
                  <a:schemeClr val="bg1"/>
                </a:solidFill>
                <a:latin typeface="黑体" panose="02010609060101010101" pitchFamily="2" charset="-122"/>
                <a:ea typeface="黑体" panose="02010609060101010101" pitchFamily="2" charset="-122"/>
              </a:rPr>
              <a:t>、智慧物联网关自带一路门禁接口，包括读卡器接口、出门按钮接口、电锁接口、门磁接口，可以实现一个门的进出入管理功能。</a:t>
            </a:r>
            <a:endParaRPr lang="zh-CN" altLang="zh-CN" sz="1200" dirty="0">
              <a:solidFill>
                <a:schemeClr val="bg1"/>
              </a:solidFill>
              <a:latin typeface="黑体" panose="02010609060101010101" pitchFamily="2" charset="-122"/>
              <a:ea typeface="黑体" panose="02010609060101010101" pitchFamily="2" charset="-122"/>
            </a:endParaRPr>
          </a:p>
          <a:p>
            <a:r>
              <a:rPr lang="en-US" altLang="zh-CN" sz="1200" dirty="0">
                <a:solidFill>
                  <a:schemeClr val="bg1"/>
                </a:solidFill>
                <a:latin typeface="黑体" panose="02010609060101010101" pitchFamily="2" charset="-122"/>
                <a:ea typeface="黑体" panose="02010609060101010101" pitchFamily="2" charset="-122"/>
              </a:rPr>
              <a:t>2</a:t>
            </a:r>
            <a:r>
              <a:rPr lang="zh-CN" altLang="zh-CN" sz="1200" dirty="0">
                <a:solidFill>
                  <a:schemeClr val="bg1"/>
                </a:solidFill>
                <a:latin typeface="黑体" panose="02010609060101010101" pitchFamily="2" charset="-122"/>
                <a:ea typeface="黑体" panose="02010609060101010101" pitchFamily="2" charset="-122"/>
              </a:rPr>
              <a:t>、当监管区域门超过智慧物联网关所拥有的门禁数量时，则需要增加网络门禁控制器来进行管理，门禁控制器可选用单门、双门、四门控制器和非接触式读卡器或指纹一体机，门禁控制器通过</a:t>
            </a:r>
            <a:r>
              <a:rPr lang="en-US" altLang="zh-CN" sz="1200" dirty="0">
                <a:solidFill>
                  <a:schemeClr val="bg1"/>
                </a:solidFill>
                <a:latin typeface="黑体" panose="02010609060101010101" pitchFamily="2" charset="-122"/>
                <a:ea typeface="黑体" panose="02010609060101010101" pitchFamily="2" charset="-122"/>
              </a:rPr>
              <a:t>TCP/IP</a:t>
            </a:r>
            <a:r>
              <a:rPr lang="zh-CN" altLang="zh-CN" sz="1200" dirty="0">
                <a:solidFill>
                  <a:schemeClr val="bg1"/>
                </a:solidFill>
                <a:latin typeface="黑体" panose="02010609060101010101" pitchFamily="2" charset="-122"/>
                <a:ea typeface="黑体" panose="02010609060101010101" pitchFamily="2" charset="-122"/>
              </a:rPr>
              <a:t>将门禁数据上传至</a:t>
            </a:r>
            <a:r>
              <a:rPr lang="en-US" altLang="zh-CN" sz="1200" dirty="0" err="1">
                <a:solidFill>
                  <a:schemeClr val="bg1"/>
                </a:solidFill>
                <a:latin typeface="黑体" panose="02010609060101010101" pitchFamily="2" charset="-122"/>
                <a:ea typeface="黑体" panose="02010609060101010101" pitchFamily="2" charset="-122"/>
              </a:rPr>
              <a:t>SmartCloud</a:t>
            </a:r>
            <a:r>
              <a:rPr lang="zh-CN" altLang="zh-CN" sz="1200" dirty="0">
                <a:solidFill>
                  <a:schemeClr val="bg1"/>
                </a:solidFill>
                <a:latin typeface="黑体" panose="02010609060101010101" pitchFamily="2" charset="-122"/>
                <a:ea typeface="黑体" panose="02010609060101010101" pitchFamily="2" charset="-122"/>
              </a:rPr>
              <a:t>智慧物联管理平台上，监控平台统一进行发卡、查询记录、同步等进出入管理。</a:t>
            </a:r>
            <a:endParaRPr lang="zh-CN" altLang="zh-CN" sz="1200" dirty="0">
              <a:solidFill>
                <a:schemeClr val="bg1"/>
              </a:solidFill>
              <a:latin typeface="黑体" panose="02010609060101010101" pitchFamily="2" charset="-122"/>
              <a:ea typeface="黑体" panose="02010609060101010101" pitchFamily="2" charset="-122"/>
            </a:endParaRPr>
          </a:p>
          <a:p>
            <a:r>
              <a:rPr lang="zh-CN" altLang="zh-CN" sz="1200" dirty="0">
                <a:solidFill>
                  <a:srgbClr val="00AFF0"/>
                </a:solidFill>
                <a:latin typeface="黑体" panose="02010609060101010101" pitchFamily="2" charset="-122"/>
                <a:ea typeface="黑体" panose="02010609060101010101" pitchFamily="2" charset="-122"/>
              </a:rPr>
              <a:t>监测内容： </a:t>
            </a:r>
            <a:r>
              <a:rPr lang="zh-CN" altLang="zh-CN" sz="1200" dirty="0">
                <a:solidFill>
                  <a:schemeClr val="bg1"/>
                </a:solidFill>
                <a:latin typeface="黑体" panose="02010609060101010101" pitchFamily="2" charset="-122"/>
                <a:ea typeface="黑体" panose="02010609060101010101" pitchFamily="2" charset="-122"/>
              </a:rPr>
              <a:t>门禁进出入管理，有效地监视并管理门的开启与关闭保证授权人员自由出入，限制未授权人员的进入，对暴力强行侵入的行为及其他异常情况予以报警；同时对进入人员代码、出入时间、出入门号码进行登记存储与管理，以实现对出入事件或人员的有效检索，最终目的是保证防护区域内的安全，实现智能化管理。 </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20" name="图片 19"/>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116409" y="710411"/>
            <a:ext cx="2387600" cy="3835400"/>
          </a:xfrm>
          <a:prstGeom prst="rect">
            <a:avLst/>
          </a:prstGeom>
          <a:noFill/>
          <a:ln>
            <a:noFill/>
          </a:ln>
        </p:spPr>
      </p:pic>
      <p:sp>
        <p:nvSpPr>
          <p:cNvPr id="5" name="文本框 4"/>
          <p:cNvSpPr txBox="1"/>
          <p:nvPr/>
        </p:nvSpPr>
        <p:spPr>
          <a:xfrm>
            <a:off x="650696" y="4671024"/>
            <a:ext cx="2465713" cy="276999"/>
          </a:xfrm>
          <a:prstGeom prst="rect">
            <a:avLst/>
          </a:prstGeom>
          <a:noFill/>
        </p:spPr>
        <p:txBody>
          <a:bodyPr wrap="square" rtlCol="0">
            <a:spAutoFit/>
          </a:bodyPr>
          <a:lstStyle/>
          <a:p>
            <a:r>
              <a:rPr lang="en-US" altLang="zh-CN" sz="1200" dirty="0">
                <a:solidFill>
                  <a:srgbClr val="0070C0"/>
                </a:solidFill>
                <a:latin typeface="黑体" panose="02010609060101010101" pitchFamily="2" charset="-122"/>
                <a:ea typeface="黑体" panose="02010609060101010101" pitchFamily="2" charset="-122"/>
              </a:rPr>
              <a:t>1</a:t>
            </a:r>
            <a:r>
              <a:rPr lang="zh-CN" altLang="zh-CN" sz="1200" dirty="0">
                <a:solidFill>
                  <a:srgbClr val="0070C0"/>
                </a:solidFill>
                <a:latin typeface="黑体" panose="02010609060101010101" pitchFamily="2" charset="-122"/>
                <a:ea typeface="黑体" panose="02010609060101010101" pitchFamily="2" charset="-122"/>
              </a:rPr>
              <a:t>、</a:t>
            </a:r>
            <a:r>
              <a:rPr lang="en-US" altLang="zh-CN" sz="1200" dirty="0">
                <a:solidFill>
                  <a:srgbClr val="0070C0"/>
                </a:solidFill>
                <a:latin typeface="黑体" panose="02010609060101010101" pitchFamily="2" charset="-122"/>
                <a:ea typeface="黑体" panose="02010609060101010101" pitchFamily="2" charset="-122"/>
              </a:rPr>
              <a:t>IOTM</a:t>
            </a:r>
            <a:r>
              <a:rPr lang="zh-CN" altLang="zh-CN" sz="1200" dirty="0">
                <a:solidFill>
                  <a:srgbClr val="0070C0"/>
                </a:solidFill>
                <a:latin typeface="黑体" panose="02010609060101010101" pitchFamily="2" charset="-122"/>
                <a:ea typeface="黑体" panose="02010609060101010101" pitchFamily="2" charset="-122"/>
              </a:rPr>
              <a:t>系列主机自带门禁接口 </a:t>
            </a:r>
            <a:endParaRPr kumimoji="1" lang="zh-CN" altLang="en-US" sz="1200" dirty="0">
              <a:solidFill>
                <a:srgbClr val="0070C0"/>
              </a:solidFill>
              <a:latin typeface="黑体" panose="02010609060101010101" pitchFamily="2" charset="-122"/>
              <a:ea typeface="黑体" panose="02010609060101010101" pitchFamily="2" charset="-122"/>
            </a:endParaRPr>
          </a:p>
        </p:txBody>
      </p:sp>
      <p:sp>
        <p:nvSpPr>
          <p:cNvPr id="22" name="文本框 21"/>
          <p:cNvSpPr txBox="1"/>
          <p:nvPr/>
        </p:nvSpPr>
        <p:spPr>
          <a:xfrm>
            <a:off x="3521876" y="4632924"/>
            <a:ext cx="1449977" cy="276999"/>
          </a:xfrm>
          <a:prstGeom prst="rect">
            <a:avLst/>
          </a:prstGeom>
          <a:noFill/>
        </p:spPr>
        <p:txBody>
          <a:bodyPr wrap="square" rtlCol="0">
            <a:spAutoFit/>
          </a:bodyPr>
          <a:lstStyle/>
          <a:p>
            <a:r>
              <a:rPr lang="en-US" altLang="zh-CN" sz="1200" dirty="0">
                <a:solidFill>
                  <a:srgbClr val="0070C0"/>
                </a:solidFill>
                <a:latin typeface="黑体" panose="02010609060101010101" pitchFamily="2" charset="-122"/>
                <a:ea typeface="黑体" panose="02010609060101010101" pitchFamily="2" charset="-122"/>
              </a:rPr>
              <a:t>2.</a:t>
            </a:r>
            <a:r>
              <a:rPr lang="zh-CN" altLang="en-US" sz="1200" dirty="0">
                <a:solidFill>
                  <a:srgbClr val="0070C0"/>
                </a:solidFill>
                <a:latin typeface="黑体" panose="02010609060101010101" pitchFamily="2" charset="-122"/>
                <a:ea typeface="黑体" panose="02010609060101010101" pitchFamily="2" charset="-122"/>
              </a:rPr>
              <a:t>采用门禁控制器</a:t>
            </a:r>
            <a:endParaRPr kumimoji="1" lang="zh-CN" altLang="en-US" sz="1200" dirty="0">
              <a:solidFill>
                <a:srgbClr val="0070C0"/>
              </a:solidFill>
              <a:latin typeface="黑体" panose="02010609060101010101" pitchFamily="2" charset="-122"/>
              <a:ea typeface="黑体" panose="02010609060101010101" pitchFamily="2" charset="-122"/>
            </a:endParaRPr>
          </a:p>
        </p:txBody>
      </p:sp>
      <p:pic>
        <p:nvPicPr>
          <p:cNvPr id="7" name="图片 6" descr="图形用户界面&#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367" y="771237"/>
            <a:ext cx="2173901" cy="3713747"/>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132" y="2423694"/>
            <a:ext cx="433172" cy="1112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视频监控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1168579"/>
            <a:ext cx="3035197" cy="2542043"/>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对监管区域内的整体图像。</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监测实现： </a:t>
            </a:r>
            <a:endParaRPr lang="zh-CN" altLang="zh-CN" sz="1200" dirty="0">
              <a:solidFill>
                <a:srgbClr val="00AFF0"/>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方式一、视频服务器接入方式：针对模拟摄像机</a:t>
            </a:r>
            <a:endParaRPr lang="en-US"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说明：</a:t>
            </a:r>
            <a:r>
              <a:rPr lang="zh-CN" altLang="zh-CN" sz="1200" dirty="0">
                <a:solidFill>
                  <a:schemeClr val="bg1"/>
                </a:solidFill>
                <a:latin typeface="黑体" panose="02010609060101010101" pitchFamily="2" charset="-122"/>
                <a:ea typeface="黑体" panose="02010609060101010101" pitchFamily="2" charset="-122"/>
              </a:rPr>
              <a:t>该种模式采用视频服务器的方式将监控系统（</a:t>
            </a:r>
            <a:r>
              <a:rPr lang="en-US" altLang="zh-CN" sz="1200" dirty="0">
                <a:solidFill>
                  <a:schemeClr val="bg1"/>
                </a:solidFill>
                <a:latin typeface="黑体" panose="02010609060101010101" pitchFamily="2" charset="-122"/>
                <a:ea typeface="黑体" panose="02010609060101010101" pitchFamily="2" charset="-122"/>
              </a:rPr>
              <a:t>DVR</a:t>
            </a:r>
            <a:r>
              <a:rPr lang="zh-CN" altLang="zh-CN" sz="1200" dirty="0">
                <a:solidFill>
                  <a:schemeClr val="bg1"/>
                </a:solidFill>
                <a:latin typeface="黑体" panose="02010609060101010101" pitchFamily="2" charset="-122"/>
                <a:ea typeface="黑体" panose="02010609060101010101" pitchFamily="2" charset="-122"/>
              </a:rPr>
              <a:t>方式）接入到监管区域监控系统平台。实现平台对远程监控的统一管理。</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3" name="图片 2" descr="视频"/>
          <p:cNvPicPr>
            <a:picLocks noChangeAspect="1"/>
          </p:cNvPicPr>
          <p:nvPr/>
        </p:nvPicPr>
        <p:blipFill>
          <a:blip r:embed="rId1"/>
          <a:stretch>
            <a:fillRect/>
          </a:stretch>
        </p:blipFill>
        <p:spPr>
          <a:xfrm>
            <a:off x="539750" y="1168400"/>
            <a:ext cx="4924425" cy="271462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视频监控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1168579"/>
            <a:ext cx="3035197" cy="891719"/>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对监管区域内的整体图像。</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监测实现： </a:t>
            </a:r>
            <a:endParaRPr lang="zh-CN" altLang="zh-CN" sz="1200" dirty="0">
              <a:solidFill>
                <a:srgbClr val="00AFF0"/>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方式一、该方式为</a:t>
            </a:r>
            <a:r>
              <a:rPr lang="en-US" altLang="zh-CN" sz="1200" dirty="0">
                <a:solidFill>
                  <a:schemeClr val="bg1"/>
                </a:solidFill>
                <a:latin typeface="黑体" panose="02010609060101010101" pitchFamily="2" charset="-122"/>
                <a:ea typeface="黑体" panose="02010609060101010101" pitchFamily="2" charset="-122"/>
              </a:rPr>
              <a:t>IP</a:t>
            </a:r>
            <a:r>
              <a:rPr lang="zh-CN" altLang="zh-CN" sz="1200" dirty="0">
                <a:solidFill>
                  <a:schemeClr val="bg1"/>
                </a:solidFill>
                <a:latin typeface="黑体" panose="02010609060101010101" pitchFamily="2" charset="-122"/>
                <a:ea typeface="黑体" panose="02010609060101010101" pitchFamily="2" charset="-122"/>
              </a:rPr>
              <a:t>摄像机的接入方式。 </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5" name="图片 4" descr="图片6"/>
          <p:cNvPicPr>
            <a:picLocks noChangeAspect="1"/>
          </p:cNvPicPr>
          <p:nvPr/>
        </p:nvPicPr>
        <p:blipFill>
          <a:blip r:embed="rId1"/>
          <a:stretch>
            <a:fillRect/>
          </a:stretch>
        </p:blipFill>
        <p:spPr>
          <a:xfrm>
            <a:off x="181610" y="1002030"/>
            <a:ext cx="5471795" cy="301752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2146742"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设备网络中断监控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1168579"/>
            <a:ext cx="3035197" cy="2542043"/>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支持</a:t>
            </a:r>
            <a:r>
              <a:rPr lang="en-US" altLang="zh-CN" sz="1200" dirty="0">
                <a:solidFill>
                  <a:schemeClr val="bg1"/>
                </a:solidFill>
                <a:latin typeface="黑体" panose="02010609060101010101" pitchFamily="2" charset="-122"/>
                <a:ea typeface="黑体" panose="02010609060101010101" pitchFamily="2" charset="-122"/>
              </a:rPr>
              <a:t>ping</a:t>
            </a:r>
            <a:r>
              <a:rPr lang="zh-CN" altLang="zh-CN" sz="1200" dirty="0">
                <a:solidFill>
                  <a:schemeClr val="bg1"/>
                </a:solidFill>
                <a:latin typeface="黑体" panose="02010609060101010101" pitchFamily="2" charset="-122"/>
                <a:ea typeface="黑体" panose="02010609060101010101" pitchFamily="2" charset="-122"/>
              </a:rPr>
              <a:t>监测的网络设备。</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监测效果：</a:t>
            </a:r>
            <a:r>
              <a:rPr lang="zh-CN" altLang="zh-CN" sz="1200" dirty="0">
                <a:solidFill>
                  <a:schemeClr val="bg1"/>
                </a:solidFill>
                <a:latin typeface="黑体" panose="02010609060101010101" pitchFamily="2" charset="-122"/>
                <a:ea typeface="黑体" panose="02010609060101010101" pitchFamily="2" charset="-122"/>
              </a:rPr>
              <a:t>监控中心平台添加对网络设备的定时数据包检测，从返回的监测数据判断设备的工作状态，当设备工作异常时，发出预警，提醒值班人员注意，当设备当机或者网络中断时，发出告警，通知值班人员及时处理。</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智慧物联管理平台到监控对象的平均响应时间、丢包率 </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5" name="图片 4" descr="图形用户界面&#10;&#10;低可信度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18914" y="1440066"/>
            <a:ext cx="5313228" cy="168468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3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656223"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设备端口监控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1168579"/>
            <a:ext cx="3035197" cy="3096040"/>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zh-CN" altLang="zh-CN" sz="1200" dirty="0">
                <a:solidFill>
                  <a:schemeClr val="bg1"/>
                </a:solidFill>
                <a:latin typeface="黑体" panose="02010609060101010101" pitchFamily="2" charset="-122"/>
                <a:ea typeface="黑体" panose="02010609060101010101" pitchFamily="2" charset="-122"/>
              </a:rPr>
              <a:t>路由器和交换机等网络设备端口。</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监控必要性：</a:t>
            </a:r>
            <a:r>
              <a:rPr lang="zh-CN" altLang="zh-CN" sz="1200" dirty="0">
                <a:solidFill>
                  <a:schemeClr val="bg1"/>
                </a:solidFill>
                <a:latin typeface="黑体" panose="02010609060101010101" pitchFamily="2" charset="-122"/>
                <a:ea typeface="黑体" panose="02010609060101010101" pitchFamily="2" charset="-122"/>
              </a:rPr>
              <a:t>在对网络设备端口要求比较高的信息中心监管区域非常有必要。</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监测效果：</a:t>
            </a:r>
            <a:r>
              <a:rPr lang="zh-CN" altLang="zh-CN" sz="1200" dirty="0">
                <a:solidFill>
                  <a:schemeClr val="bg1"/>
                </a:solidFill>
                <a:latin typeface="黑体" panose="02010609060101010101" pitchFamily="2" charset="-122"/>
                <a:ea typeface="黑体" panose="02010609060101010101" pitchFamily="2" charset="-122"/>
              </a:rPr>
              <a:t>监控中心平台使用网络设备支持的</a:t>
            </a:r>
            <a:r>
              <a:rPr lang="en-US" altLang="zh-CN" sz="1200" dirty="0">
                <a:solidFill>
                  <a:schemeClr val="bg1"/>
                </a:solidFill>
                <a:latin typeface="黑体" panose="02010609060101010101" pitchFamily="2" charset="-122"/>
                <a:ea typeface="黑体" panose="02010609060101010101" pitchFamily="2" charset="-122"/>
              </a:rPr>
              <a:t>SNMP</a:t>
            </a:r>
            <a:r>
              <a:rPr lang="zh-CN" altLang="zh-CN" sz="1200" dirty="0">
                <a:solidFill>
                  <a:schemeClr val="bg1"/>
                </a:solidFill>
                <a:latin typeface="黑体" panose="02010609060101010101" pitchFamily="2" charset="-122"/>
                <a:ea typeface="黑体" panose="02010609060101010101" pitchFamily="2" charset="-122"/>
              </a:rPr>
              <a:t>协议管理接口，取得网络设备各端口的相关状态信息，通过计算分析取得端口状态是否正常，当设备端口工作异常时，发出告警，提醒值班人员注意。</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网络设备端口的</a:t>
            </a:r>
            <a:r>
              <a:rPr lang="en-US" altLang="zh-CN" sz="1200" dirty="0">
                <a:solidFill>
                  <a:schemeClr val="bg1"/>
                </a:solidFill>
                <a:latin typeface="黑体" panose="02010609060101010101" pitchFamily="2" charset="-122"/>
                <a:ea typeface="黑体" panose="02010609060101010101" pitchFamily="2" charset="-122"/>
              </a:rPr>
              <a:t>MAC</a:t>
            </a:r>
            <a:r>
              <a:rPr lang="zh-CN" altLang="zh-CN" sz="1200" dirty="0">
                <a:solidFill>
                  <a:schemeClr val="bg1"/>
                </a:solidFill>
                <a:latin typeface="黑体" panose="02010609060101010101" pitchFamily="2" charset="-122"/>
                <a:ea typeface="黑体" panose="02010609060101010101" pitchFamily="2" charset="-122"/>
              </a:rPr>
              <a:t>信息、流量信息、异常信息、收发状态等等。</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3" name="图片 2" descr="设备端口监控"/>
          <p:cNvPicPr>
            <a:picLocks noChangeAspect="1"/>
          </p:cNvPicPr>
          <p:nvPr/>
        </p:nvPicPr>
        <p:blipFill>
          <a:blip r:embed="rId1"/>
          <a:stretch>
            <a:fillRect/>
          </a:stretch>
        </p:blipFill>
        <p:spPr>
          <a:xfrm>
            <a:off x="251460" y="935990"/>
            <a:ext cx="5250180" cy="301498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41096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服务器监控</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1168579"/>
            <a:ext cx="3035197" cy="1999715"/>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监测对象：</a:t>
            </a:r>
            <a:r>
              <a:rPr lang="en-US" altLang="zh-CN" sz="1200" dirty="0">
                <a:solidFill>
                  <a:schemeClr val="bg1"/>
                </a:solidFill>
                <a:latin typeface="黑体" panose="02010609060101010101" pitchFamily="2" charset="-122"/>
                <a:ea typeface="黑体" panose="02010609060101010101" pitchFamily="2" charset="-122"/>
              </a:rPr>
              <a:t>windows</a:t>
            </a:r>
            <a:r>
              <a:rPr lang="zh-CN" altLang="zh-CN" sz="1200" dirty="0">
                <a:solidFill>
                  <a:schemeClr val="bg1"/>
                </a:solidFill>
                <a:latin typeface="黑体" panose="02010609060101010101" pitchFamily="2" charset="-122"/>
                <a:ea typeface="黑体" panose="02010609060101010101" pitchFamily="2" charset="-122"/>
              </a:rPr>
              <a:t>或者</a:t>
            </a:r>
            <a:r>
              <a:rPr lang="en-US" altLang="zh-CN" sz="1200" dirty="0" err="1">
                <a:solidFill>
                  <a:schemeClr val="bg1"/>
                </a:solidFill>
                <a:latin typeface="黑体" panose="02010609060101010101" pitchFamily="2" charset="-122"/>
                <a:ea typeface="黑体" panose="02010609060101010101" pitchFamily="2" charset="-122"/>
              </a:rPr>
              <a:t>linux</a:t>
            </a:r>
            <a:r>
              <a:rPr lang="zh-CN" altLang="zh-CN" sz="1200" dirty="0">
                <a:solidFill>
                  <a:schemeClr val="bg1"/>
                </a:solidFill>
                <a:latin typeface="黑体" panose="02010609060101010101" pitchFamily="2" charset="-122"/>
                <a:ea typeface="黑体" panose="02010609060101010101" pitchFamily="2" charset="-122"/>
              </a:rPr>
              <a:t>服务器。</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监测效果：</a:t>
            </a:r>
            <a:r>
              <a:rPr lang="zh-CN" altLang="zh-CN" sz="1200" dirty="0">
                <a:solidFill>
                  <a:schemeClr val="bg1"/>
                </a:solidFill>
                <a:latin typeface="黑体" panose="02010609060101010101" pitchFamily="2" charset="-122"/>
                <a:ea typeface="黑体" panose="02010609060101010101" pitchFamily="2" charset="-122"/>
              </a:rPr>
              <a:t>监控中心平台使用服务器支持的</a:t>
            </a:r>
            <a:r>
              <a:rPr lang="en-US" altLang="zh-CN" sz="1200" dirty="0">
                <a:solidFill>
                  <a:schemeClr val="bg1"/>
                </a:solidFill>
                <a:latin typeface="黑体" panose="02010609060101010101" pitchFamily="2" charset="-122"/>
                <a:ea typeface="黑体" panose="02010609060101010101" pitchFamily="2" charset="-122"/>
              </a:rPr>
              <a:t>SNMP</a:t>
            </a:r>
            <a:r>
              <a:rPr lang="zh-CN" altLang="zh-CN" sz="1200" dirty="0">
                <a:solidFill>
                  <a:schemeClr val="bg1"/>
                </a:solidFill>
                <a:latin typeface="黑体" panose="02010609060101010101" pitchFamily="2" charset="-122"/>
                <a:ea typeface="黑体" panose="02010609060101010101" pitchFamily="2" charset="-122"/>
              </a:rPr>
              <a:t>协议管理接口，取得服务器的相关状态信息，当服务器运行出现异常时，发出告警，提醒值班人员注意。</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监测内容：</a:t>
            </a:r>
            <a:r>
              <a:rPr lang="zh-CN" altLang="zh-CN" sz="1200" dirty="0">
                <a:solidFill>
                  <a:schemeClr val="bg1"/>
                </a:solidFill>
                <a:latin typeface="黑体" panose="02010609060101010101" pitchFamily="2" charset="-122"/>
                <a:ea typeface="黑体" panose="02010609060101010101" pitchFamily="2" charset="-122"/>
              </a:rPr>
              <a:t>硬盘内存大小和利用率、</a:t>
            </a:r>
            <a:r>
              <a:rPr lang="en-US" altLang="zh-CN" sz="1200" dirty="0">
                <a:solidFill>
                  <a:schemeClr val="bg1"/>
                </a:solidFill>
                <a:latin typeface="黑体" panose="02010609060101010101" pitchFamily="2" charset="-122"/>
                <a:ea typeface="黑体" panose="02010609060101010101" pitchFamily="2" charset="-122"/>
              </a:rPr>
              <a:t>CPU</a:t>
            </a:r>
            <a:r>
              <a:rPr lang="zh-CN" altLang="zh-CN" sz="1200" dirty="0">
                <a:solidFill>
                  <a:schemeClr val="bg1"/>
                </a:solidFill>
                <a:latin typeface="黑体" panose="02010609060101010101" pitchFamily="2" charset="-122"/>
                <a:ea typeface="黑体" panose="02010609060101010101" pitchFamily="2" charset="-122"/>
              </a:rPr>
              <a:t>利用率、</a:t>
            </a:r>
            <a:r>
              <a:rPr lang="en-US" altLang="zh-CN" sz="1200" dirty="0">
                <a:solidFill>
                  <a:schemeClr val="bg1"/>
                </a:solidFill>
                <a:latin typeface="黑体" panose="02010609060101010101" pitchFamily="2" charset="-122"/>
                <a:ea typeface="黑体" panose="02010609060101010101" pitchFamily="2" charset="-122"/>
              </a:rPr>
              <a:t>CPU</a:t>
            </a:r>
            <a:r>
              <a:rPr lang="zh-CN" altLang="zh-CN" sz="1200" dirty="0">
                <a:solidFill>
                  <a:schemeClr val="bg1"/>
                </a:solidFill>
                <a:latin typeface="黑体" panose="02010609060101010101" pitchFamily="2" charset="-122"/>
                <a:ea typeface="黑体" panose="02010609060101010101" pitchFamily="2" charset="-122"/>
              </a:rPr>
              <a:t>温度等等。</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3" name="图片 2" descr="服务器监控"/>
          <p:cNvPicPr>
            <a:picLocks noChangeAspect="1"/>
          </p:cNvPicPr>
          <p:nvPr/>
        </p:nvPicPr>
        <p:blipFill>
          <a:blip r:embed="rId1"/>
          <a:stretch>
            <a:fillRect/>
          </a:stretch>
        </p:blipFill>
        <p:spPr>
          <a:xfrm>
            <a:off x="181610" y="1168400"/>
            <a:ext cx="5378450" cy="262382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0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0"/>
          <p:cNvSpPr txBox="1"/>
          <p:nvPr/>
        </p:nvSpPr>
        <p:spPr>
          <a:xfrm>
            <a:off x="396220" y="1268148"/>
            <a:ext cx="5032147" cy="1015663"/>
          </a:xfrm>
          <a:prstGeom prst="rect">
            <a:avLst/>
          </a:prstGeom>
          <a:noFill/>
        </p:spPr>
        <p:txBody>
          <a:bodyPr wrap="none" rtlCol="0">
            <a:spAutoFit/>
          </a:bodyPr>
          <a:lstStyle/>
          <a:p>
            <a:r>
              <a:rPr lang="zh-CN" altLang="en-US" sz="6000" spc="300" dirty="0">
                <a:solidFill>
                  <a:srgbClr val="0070C0"/>
                </a:solidFill>
                <a:latin typeface="黑体" panose="02010609060101010101" pitchFamily="2" charset="-122"/>
                <a:ea typeface="黑体" panose="02010609060101010101" pitchFamily="2" charset="-122"/>
              </a:rPr>
              <a:t>软件设计方案</a:t>
            </a:r>
            <a:endParaRPr lang="zh-CN" altLang="en-US" sz="6000" spc="300" dirty="0">
              <a:solidFill>
                <a:srgbClr val="0070C0"/>
              </a:solidFill>
              <a:latin typeface="黑体" panose="02010609060101010101" pitchFamily="2" charset="-122"/>
              <a:ea typeface="黑体" panose="02010609060101010101" pitchFamily="2" charset="-122"/>
            </a:endParaRPr>
          </a:p>
        </p:txBody>
      </p:sp>
      <p:sp>
        <p:nvSpPr>
          <p:cNvPr id="10" name="TextBox 11"/>
          <p:cNvSpPr txBox="1"/>
          <p:nvPr/>
        </p:nvSpPr>
        <p:spPr>
          <a:xfrm>
            <a:off x="396220" y="2376144"/>
            <a:ext cx="2760820" cy="400110"/>
          </a:xfrm>
          <a:prstGeom prst="rect">
            <a:avLst/>
          </a:prstGeom>
          <a:noFill/>
        </p:spPr>
        <p:txBody>
          <a:bodyPr wrap="none" rtlCol="0">
            <a:spAutoFit/>
          </a:bodyPr>
          <a:lstStyle/>
          <a:p>
            <a:r>
              <a:rPr lang="en-GB" altLang="zh-CN" sz="2000" dirty="0">
                <a:solidFill>
                  <a:schemeClr val="bg1"/>
                </a:solidFill>
              </a:rPr>
              <a:t>Software Design Scheme</a:t>
            </a:r>
            <a:endParaRPr lang="zh-CN" altLang="en-US" sz="2000" spc="300" dirty="0">
              <a:solidFill>
                <a:schemeClr val="bg1"/>
              </a:solidFill>
              <a:latin typeface="汉仪细等线" panose="01010104010101010101" pitchFamily="2" charset="-122"/>
              <a:ea typeface="汉仪细等线" panose="01010104010101010101" pitchFamily="2" charset="-122"/>
            </a:endParaRPr>
          </a:p>
        </p:txBody>
      </p:sp>
      <p:sp>
        <p:nvSpPr>
          <p:cNvPr id="11" name="TextBox 21"/>
          <p:cNvSpPr txBox="1"/>
          <p:nvPr/>
        </p:nvSpPr>
        <p:spPr>
          <a:xfrm>
            <a:off x="540140" y="266138"/>
            <a:ext cx="1454244" cy="1015663"/>
          </a:xfrm>
          <a:prstGeom prst="rect">
            <a:avLst/>
          </a:prstGeom>
          <a:noFill/>
        </p:spPr>
        <p:txBody>
          <a:bodyPr wrap="none" rtlCol="0">
            <a:spAutoFit/>
          </a:bodyPr>
          <a:lstStyle/>
          <a:p>
            <a:r>
              <a:rPr lang="en-US" altLang="zh-CN" sz="6000" spc="300" dirty="0">
                <a:solidFill>
                  <a:srgbClr val="0070C0"/>
                </a:solidFill>
                <a:latin typeface="黑体" panose="02010609060101010101" pitchFamily="2" charset="-122"/>
                <a:ea typeface="黑体" panose="02010609060101010101" pitchFamily="2" charset="-122"/>
              </a:rPr>
              <a:t>04.</a:t>
            </a:r>
            <a:endParaRPr lang="zh-CN" altLang="en-US" sz="6000" spc="300" dirty="0">
              <a:solidFill>
                <a:srgbClr val="0070C0"/>
              </a:solidFill>
              <a:latin typeface="黑体" panose="02010609060101010101" pitchFamily="2" charset="-122"/>
              <a:ea typeface="黑体" panose="02010609060101010101" pitchFamily="2" charset="-122"/>
            </a:endParaRPr>
          </a:p>
        </p:txBody>
      </p:sp>
      <p:pic>
        <p:nvPicPr>
          <p:cNvPr id="6" name="图片 5"/>
          <p:cNvPicPr>
            <a:picLocks noChangeAspect="1"/>
          </p:cNvPicPr>
          <p:nvPr/>
        </p:nvPicPr>
        <p:blipFill rotWithShape="1">
          <a:blip r:embed="rId1" cstate="screen">
            <a:alphaModFix amt="85000"/>
          </a:blip>
          <a:srcRect/>
          <a:stretch>
            <a:fillRect/>
          </a:stretch>
        </p:blipFill>
        <p:spPr>
          <a:xfrm>
            <a:off x="3996520" y="864018"/>
            <a:ext cx="5399913" cy="40191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11"/>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11"/>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2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10"/>
                                        </p:tgtEl>
                                        <p:attrNameLst>
                                          <p:attrName>ppt_y</p:attrName>
                                        </p:attrNameLst>
                                      </p:cBhvr>
                                      <p:tavLst>
                                        <p:tav tm="0">
                                          <p:val>
                                            <p:strVal val="#ppt_y"/>
                                          </p:val>
                                        </p:tav>
                                        <p:tav tm="100000">
                                          <p:val>
                                            <p:strVal val="#ppt_y"/>
                                          </p:val>
                                        </p:tav>
                                      </p:tavLst>
                                    </p:anim>
                                    <p:anim calcmode="lin" valueType="num">
                                      <p:cBhvr>
                                        <p:cTn id="27" dur="2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10"/>
                                        </p:tgtEl>
                                      </p:cBhvr>
                                    </p:animEffect>
                                  </p:childTnLst>
                                </p:cTn>
                              </p:par>
                            </p:childTnLst>
                          </p:cTn>
                        </p:par>
                        <p:par>
                          <p:cTn id="30" fill="hold">
                            <p:stCondLst>
                              <p:cond delay="4119"/>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P spid="11" grpId="1"/>
      <p:bldP spid="11" grpId="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86"/>
          <p:cNvGrpSpPr/>
          <p:nvPr/>
        </p:nvGrpSpPr>
        <p:grpSpPr>
          <a:xfrm>
            <a:off x="4481817" y="1560244"/>
            <a:ext cx="4296779" cy="2471249"/>
            <a:chOff x="4552949" y="1591929"/>
            <a:chExt cx="4366119" cy="2522498"/>
          </a:xfrm>
        </p:grpSpPr>
        <p:pic>
          <p:nvPicPr>
            <p:cNvPr id="23" name="Picture 3"/>
            <p:cNvPicPr>
              <a:picLocks noChangeAspect="1" noChangeArrowheads="1"/>
            </p:cNvPicPr>
            <p:nvPr/>
          </p:nvPicPr>
          <p:blipFill rotWithShape="1">
            <a:blip r:embed="rId1" cstate="screen"/>
            <a:srcRect/>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rotWithShape="1">
            <a:blip r:embed="rId2" cstate="screen"/>
            <a:srcRect/>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p:cNvPicPr>
              <a:picLocks noChangeAspect="1" noChangeArrowheads="1"/>
            </p:cNvPicPr>
            <p:nvPr/>
          </p:nvPicPr>
          <p:blipFill rotWithShape="1">
            <a:blip r:embed="rId1" cstate="screen"/>
            <a:srcRect/>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p:cNvPicPr>
              <a:picLocks noChangeAspect="1" noChangeArrowheads="1"/>
            </p:cNvPicPr>
            <p:nvPr/>
          </p:nvPicPr>
          <p:blipFill rotWithShape="1">
            <a:blip r:embed="rId1" cstate="screen"/>
            <a:srcRect/>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rotWithShape="1">
            <a:blip r:embed="rId1" cstate="screen"/>
            <a:srcRect/>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rotWithShape="1">
            <a:blip r:embed="rId1" cstate="screen"/>
            <a:srcRect/>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rotWithShape="1">
            <a:blip r:embed="rId3" cstate="screen"/>
            <a:srcRect/>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1" name="平行四边形 116"/>
            <p:cNvSpPr/>
            <p:nvPr/>
          </p:nvSpPr>
          <p:spPr>
            <a:xfrm rot="16200000">
              <a:off x="6645902" y="2019619"/>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2"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3" name="五边形 118"/>
            <p:cNvSpPr/>
            <p:nvPr/>
          </p:nvSpPr>
          <p:spPr>
            <a:xfrm flipH="1">
              <a:off x="5503720" y="3371869"/>
              <a:ext cx="2227320" cy="568209"/>
            </a:xfrm>
            <a:prstGeom prst="homePlate">
              <a:avLst>
                <a:gd name="adj" fmla="val 37444"/>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34"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5" name="平行四边形 120"/>
            <p:cNvSpPr/>
            <p:nvPr/>
          </p:nvSpPr>
          <p:spPr>
            <a:xfrm rot="16200000">
              <a:off x="7122935" y="2758157"/>
              <a:ext cx="740288" cy="477033"/>
            </a:xfrm>
            <a:prstGeom prst="parallelogram">
              <a:avLst>
                <a:gd name="adj" fmla="val 36484"/>
              </a:avLst>
            </a:prstGeom>
            <a:solidFill>
              <a:srgbClr val="0070C0"/>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6"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7"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8" name="平行四边形 123"/>
            <p:cNvSpPr/>
            <p:nvPr/>
          </p:nvSpPr>
          <p:spPr>
            <a:xfrm rot="16200000">
              <a:off x="7599968" y="3505766"/>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9"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40" name="五边形 125"/>
            <p:cNvSpPr/>
            <p:nvPr/>
          </p:nvSpPr>
          <p:spPr>
            <a:xfrm flipH="1">
              <a:off x="5022115" y="2625012"/>
              <a:ext cx="2238255" cy="568209"/>
            </a:xfrm>
            <a:prstGeom prst="homePlate">
              <a:avLst>
                <a:gd name="adj" fmla="val 37444"/>
              </a:avLst>
            </a:prstGeom>
            <a:solidFill>
              <a:srgbClr val="0070C0"/>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dirty="0">
                <a:sym typeface="Batang" panose="02030600000101010101" charset="-127"/>
              </a:endParaRPr>
            </a:p>
          </p:txBody>
        </p:sp>
        <p:sp>
          <p:nvSpPr>
            <p:cNvPr id="41" name="五边形 126"/>
            <p:cNvSpPr/>
            <p:nvPr/>
          </p:nvSpPr>
          <p:spPr>
            <a:xfrm flipH="1">
              <a:off x="4552949" y="1883949"/>
              <a:ext cx="2227320" cy="568209"/>
            </a:xfrm>
            <a:prstGeom prst="homePlate">
              <a:avLst>
                <a:gd name="adj" fmla="val 40583"/>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42"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00AEEF"/>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900" dirty="0"/>
            </a:p>
          </p:txBody>
        </p:sp>
        <p:sp>
          <p:nvSpPr>
            <p:cNvPr id="43"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4"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5" name="矩形 130"/>
            <p:cNvSpPr/>
            <p:nvPr/>
          </p:nvSpPr>
          <p:spPr>
            <a:xfrm rot="10800000">
              <a:off x="7377911" y="3371869"/>
              <a:ext cx="354683" cy="56820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pic>
          <p:nvPicPr>
            <p:cNvPr id="46" name="Picture 3"/>
            <p:cNvPicPr>
              <a:picLocks noChangeAspect="1" noChangeArrowheads="1"/>
            </p:cNvPicPr>
            <p:nvPr/>
          </p:nvPicPr>
          <p:blipFill rotWithShape="1">
            <a:blip r:embed="rId3" cstate="screen"/>
            <a:srcRect/>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p:cNvPicPr>
              <a:picLocks noChangeAspect="1" noChangeArrowheads="1"/>
            </p:cNvPicPr>
            <p:nvPr/>
          </p:nvPicPr>
          <p:blipFill rotWithShape="1">
            <a:blip r:embed="rId3" cstate="screen"/>
            <a:srcRect/>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8" name="组合 133"/>
            <p:cNvGrpSpPr>
              <a:grpSpLocks noChangeAspect="1"/>
            </p:cNvGrpSpPr>
            <p:nvPr/>
          </p:nvGrpSpPr>
          <p:grpSpPr>
            <a:xfrm>
              <a:off x="7088733" y="1591929"/>
              <a:ext cx="339976" cy="286883"/>
              <a:chOff x="2162176" y="-104775"/>
              <a:chExt cx="1655763" cy="1417638"/>
            </a:xfrm>
            <a:solidFill>
              <a:srgbClr val="3666D7"/>
            </a:solidFill>
          </p:grpSpPr>
          <p:sp>
            <p:nvSpPr>
              <p:cNvPr id="7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rgbClr val="00AEEF"/>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sp>
            <p:nvSpPr>
              <p:cNvPr id="7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grpSp>
        <p:pic>
          <p:nvPicPr>
            <p:cNvPr id="49" name="Picture 5" descr="\\MAGNUM\Projects\Microsoft\Cloud Power FY12\Design\ICONS_PNG\Increase.png"/>
            <p:cNvPicPr>
              <a:picLocks noChangeAspect="1" noChangeArrowheads="1"/>
            </p:cNvPicPr>
            <p:nvPr/>
          </p:nvPicPr>
          <p:blipFill rotWithShape="1">
            <a:blip r:embed="rId4" cstate="screen">
              <a:duotone>
                <a:prstClr val="black"/>
                <a:srgbClr val="393F59">
                  <a:tint val="45000"/>
                  <a:satMod val="400000"/>
                </a:srgbClr>
              </a:duotone>
            </a:blip>
            <a:srcRect/>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0" name="文本框 137"/>
            <p:cNvSpPr txBox="1"/>
            <p:nvPr/>
          </p:nvSpPr>
          <p:spPr>
            <a:xfrm>
              <a:off x="5007689" y="1998337"/>
              <a:ext cx="1125827"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自主研发</a:t>
              </a:r>
              <a:endPar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51" name="文本框 138"/>
            <p:cNvSpPr txBox="1"/>
            <p:nvPr/>
          </p:nvSpPr>
          <p:spPr>
            <a:xfrm>
              <a:off x="5407901" y="2735217"/>
              <a:ext cx="1125827"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实时监控</a:t>
              </a:r>
              <a:endPar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52" name="文本框 139"/>
            <p:cNvSpPr txBox="1"/>
            <p:nvPr/>
          </p:nvSpPr>
          <p:spPr>
            <a:xfrm>
              <a:off x="5808113" y="3472097"/>
              <a:ext cx="1594942"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日常运维管理</a:t>
              </a:r>
              <a:endPar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grpSp>
          <p:nvGrpSpPr>
            <p:cNvPr id="53" name="组合 140"/>
            <p:cNvGrpSpPr/>
            <p:nvPr/>
          </p:nvGrpSpPr>
          <p:grpSpPr>
            <a:xfrm>
              <a:off x="6901085" y="2030573"/>
              <a:ext cx="218826" cy="477753"/>
              <a:chOff x="5038767" y="1303073"/>
              <a:chExt cx="325210" cy="720403"/>
            </a:xfrm>
          </p:grpSpPr>
          <p:sp>
            <p:nvSpPr>
              <p:cNvPr id="66"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7"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8"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9"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70"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4" name="组合 147"/>
            <p:cNvGrpSpPr/>
            <p:nvPr/>
          </p:nvGrpSpPr>
          <p:grpSpPr>
            <a:xfrm>
              <a:off x="7386672" y="2749493"/>
              <a:ext cx="224012" cy="498227"/>
              <a:chOff x="5846145" y="2700653"/>
              <a:chExt cx="332915" cy="751275"/>
            </a:xfrm>
          </p:grpSpPr>
          <p:sp>
            <p:nvSpPr>
              <p:cNvPr id="6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5" name="组合 154"/>
            <p:cNvGrpSpPr/>
            <p:nvPr/>
          </p:nvGrpSpPr>
          <p:grpSpPr>
            <a:xfrm>
              <a:off x="7866225" y="3512668"/>
              <a:ext cx="224026" cy="495498"/>
              <a:chOff x="6669441" y="4079707"/>
              <a:chExt cx="332935" cy="747160"/>
            </a:xfrm>
          </p:grpSpPr>
          <p:sp>
            <p:nvSpPr>
              <p:cNvPr id="56"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7"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8"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9"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0"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grpSp>
        <p:nvGrpSpPr>
          <p:cNvPr id="73" name="Group 87"/>
          <p:cNvGrpSpPr/>
          <p:nvPr/>
        </p:nvGrpSpPr>
        <p:grpSpPr>
          <a:xfrm>
            <a:off x="453137" y="866483"/>
            <a:ext cx="4087567" cy="1200329"/>
            <a:chOff x="-116821" y="2818866"/>
            <a:chExt cx="4153531" cy="1225219"/>
          </a:xfrm>
        </p:grpSpPr>
        <p:sp>
          <p:nvSpPr>
            <p:cNvPr id="74" name="椭圆 10"/>
            <p:cNvSpPr/>
            <p:nvPr/>
          </p:nvSpPr>
          <p:spPr>
            <a:xfrm>
              <a:off x="-116821" y="3232793"/>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1</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6" name="矩形 9"/>
            <p:cNvSpPr/>
            <p:nvPr/>
          </p:nvSpPr>
          <p:spPr>
            <a:xfrm>
              <a:off x="308715" y="2818866"/>
              <a:ext cx="3727995" cy="1225219"/>
            </a:xfrm>
            <a:prstGeom prst="rect">
              <a:avLst/>
            </a:prstGeom>
          </p:spPr>
          <p:txBody>
            <a:bodyPr wrap="square">
              <a:spAutoFit/>
            </a:bodyPr>
            <a:lstStyle/>
            <a:p>
              <a:r>
                <a:rPr lang="zh-CN" altLang="zh-CN" sz="1200" dirty="0">
                  <a:solidFill>
                    <a:schemeClr val="bg1"/>
                  </a:solidFill>
                  <a:latin typeface="黑体" panose="02010609060101010101" pitchFamily="2" charset="-122"/>
                  <a:ea typeface="黑体" panose="02010609060101010101" pitchFamily="2" charset="-122"/>
                </a:rPr>
                <a:t>通微智慧智慧管理平台是通微智慧自主研发的一套集数据采集、处理、报警、记录、查询、运维一体的网络化管理业务综合软件平台，平台基于</a:t>
              </a:r>
              <a:r>
                <a:rPr lang="en-US" altLang="zh-CN" sz="1200" dirty="0">
                  <a:solidFill>
                    <a:schemeClr val="bg1"/>
                  </a:solidFill>
                  <a:latin typeface="黑体" panose="02010609060101010101" pitchFamily="2" charset="-122"/>
                  <a:ea typeface="黑体" panose="02010609060101010101" pitchFamily="2" charset="-122"/>
                </a:rPr>
                <a:t>java</a:t>
              </a:r>
              <a:r>
                <a:rPr lang="zh-CN" altLang="zh-CN" sz="1200" dirty="0">
                  <a:solidFill>
                    <a:schemeClr val="bg1"/>
                  </a:solidFill>
                  <a:latin typeface="黑体" panose="02010609060101010101" pitchFamily="2" charset="-122"/>
                  <a:ea typeface="黑体" panose="02010609060101010101" pitchFamily="2" charset="-122"/>
                </a:rPr>
                <a:t>开发，完全跨平台，可运行于</a:t>
              </a:r>
              <a:r>
                <a:rPr lang="en-US" altLang="zh-CN" sz="1200" dirty="0">
                  <a:solidFill>
                    <a:schemeClr val="bg1"/>
                  </a:solidFill>
                  <a:latin typeface="黑体" panose="02010609060101010101" pitchFamily="2" charset="-122"/>
                  <a:ea typeface="黑体" panose="02010609060101010101" pitchFamily="2" charset="-122"/>
                </a:rPr>
                <a:t>windows/</a:t>
              </a:r>
              <a:r>
                <a:rPr lang="en-US" altLang="zh-CN" sz="1200" dirty="0" err="1">
                  <a:solidFill>
                    <a:schemeClr val="bg1"/>
                  </a:solidFill>
                  <a:latin typeface="黑体" panose="02010609060101010101" pitchFamily="2" charset="-122"/>
                  <a:ea typeface="黑体" panose="02010609060101010101" pitchFamily="2" charset="-122"/>
                </a:rPr>
                <a:t>linux</a:t>
              </a:r>
              <a:r>
                <a:rPr lang="zh-CN" altLang="zh-CN" sz="1200" dirty="0">
                  <a:solidFill>
                    <a:schemeClr val="bg1"/>
                  </a:solidFill>
                  <a:latin typeface="黑体" panose="02010609060101010101" pitchFamily="2" charset="-122"/>
                  <a:ea typeface="黑体" panose="02010609060101010101" pitchFamily="2" charset="-122"/>
                </a:rPr>
                <a:t>操作系统上，页面支持基于最新</a:t>
              </a:r>
              <a:r>
                <a:rPr lang="en-US" altLang="zh-CN" sz="1200" dirty="0">
                  <a:solidFill>
                    <a:schemeClr val="bg1"/>
                  </a:solidFill>
                  <a:latin typeface="黑体" panose="02010609060101010101" pitchFamily="2" charset="-122"/>
                  <a:ea typeface="黑体" panose="02010609060101010101" pitchFamily="2" charset="-122"/>
                </a:rPr>
                <a:t>H5</a:t>
              </a:r>
              <a:r>
                <a:rPr lang="zh-CN" altLang="zh-CN" sz="1200" dirty="0">
                  <a:solidFill>
                    <a:schemeClr val="bg1"/>
                  </a:solidFill>
                  <a:latin typeface="黑体" panose="02010609060101010101" pitchFamily="2" charset="-122"/>
                  <a:ea typeface="黑体" panose="02010609060101010101" pitchFamily="2" charset="-122"/>
                </a:rPr>
                <a:t>标准，既可以本地部署，也支持云端租赁。</a:t>
              </a:r>
              <a:endParaRPr lang="zh-CN" altLang="zh-CN" sz="1200" dirty="0">
                <a:solidFill>
                  <a:schemeClr val="bg1"/>
                </a:solidFill>
                <a:latin typeface="黑体" panose="02010609060101010101" pitchFamily="2" charset="-122"/>
                <a:ea typeface="黑体" panose="02010609060101010101" pitchFamily="2" charset="-122"/>
              </a:endParaRPr>
            </a:p>
          </p:txBody>
        </p:sp>
      </p:grpSp>
      <p:grpSp>
        <p:nvGrpSpPr>
          <p:cNvPr id="77" name="Group 91"/>
          <p:cNvGrpSpPr/>
          <p:nvPr/>
        </p:nvGrpSpPr>
        <p:grpSpPr>
          <a:xfrm>
            <a:off x="459411" y="2103102"/>
            <a:ext cx="3971899" cy="1200329"/>
            <a:chOff x="-119970" y="2901241"/>
            <a:chExt cx="4035997" cy="1225219"/>
          </a:xfrm>
        </p:grpSpPr>
        <p:sp>
          <p:nvSpPr>
            <p:cNvPr id="78" name="椭圆 10"/>
            <p:cNvSpPr/>
            <p:nvPr/>
          </p:nvSpPr>
          <p:spPr>
            <a:xfrm>
              <a:off x="-119970" y="3291211"/>
              <a:ext cx="349697" cy="3496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2</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0" name="矩形 9"/>
            <p:cNvSpPr/>
            <p:nvPr/>
          </p:nvSpPr>
          <p:spPr>
            <a:xfrm>
              <a:off x="305566" y="2901241"/>
              <a:ext cx="3610461" cy="1225219"/>
            </a:xfrm>
            <a:prstGeom prst="rect">
              <a:avLst/>
            </a:prstGeom>
          </p:spPr>
          <p:txBody>
            <a:bodyPr wrap="square">
              <a:spAutoFit/>
            </a:bodyPr>
            <a:lstStyle/>
            <a:p>
              <a:r>
                <a:rPr lang="zh-CN" altLang="zh-CN" sz="1200" dirty="0">
                  <a:solidFill>
                    <a:schemeClr val="bg1"/>
                  </a:solidFill>
                  <a:latin typeface="黑体" panose="02010609060101010101" pitchFamily="2" charset="-122"/>
                  <a:ea typeface="黑体" panose="02010609060101010101" pitchFamily="2" charset="-122"/>
                </a:rPr>
                <a:t>在监控中心服务器上安装集中监控平台软件，实时集中地监测各分布环境参数的环境、使用的状态，根据需要远程遥控一些设备，如空调、灯光、风机等。对各种信息进行分级、分类处理，通过现场的告警和远程无线（如手机短信）告警，通知相关人员及时处理相关问题。</a:t>
              </a:r>
              <a:endParaRPr lang="zh-CN" altLang="zh-CN" sz="1200" dirty="0">
                <a:solidFill>
                  <a:schemeClr val="bg1"/>
                </a:solidFill>
                <a:latin typeface="黑体" panose="02010609060101010101" pitchFamily="2" charset="-122"/>
                <a:ea typeface="黑体" panose="02010609060101010101" pitchFamily="2" charset="-122"/>
              </a:endParaRPr>
            </a:p>
          </p:txBody>
        </p:sp>
      </p:grpSp>
      <p:grpSp>
        <p:nvGrpSpPr>
          <p:cNvPr id="81" name="Group 95"/>
          <p:cNvGrpSpPr/>
          <p:nvPr/>
        </p:nvGrpSpPr>
        <p:grpSpPr>
          <a:xfrm>
            <a:off x="459411" y="3382844"/>
            <a:ext cx="4335423" cy="1328762"/>
            <a:chOff x="-129495" y="3005380"/>
            <a:chExt cx="4405387" cy="1356315"/>
          </a:xfrm>
        </p:grpSpPr>
        <p:sp>
          <p:nvSpPr>
            <p:cNvPr id="82" name="椭圆 10"/>
            <p:cNvSpPr/>
            <p:nvPr/>
          </p:nvSpPr>
          <p:spPr>
            <a:xfrm>
              <a:off x="-129495" y="3435034"/>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3</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4" name="矩形 9"/>
            <p:cNvSpPr/>
            <p:nvPr/>
          </p:nvSpPr>
          <p:spPr>
            <a:xfrm>
              <a:off x="379492" y="3005380"/>
              <a:ext cx="3896400" cy="1356315"/>
            </a:xfrm>
            <a:prstGeom prst="rect">
              <a:avLst/>
            </a:prstGeom>
          </p:spPr>
          <p:txBody>
            <a:bodyPr wrap="square">
              <a:spAutoFit/>
            </a:bodyPr>
            <a:lstStyle/>
            <a:p>
              <a:pPr algn="just">
                <a:lnSpc>
                  <a:spcPct val="114000"/>
                </a:lnSpc>
              </a:pPr>
              <a:r>
                <a:rPr lang="zh-CN" altLang="zh-CN" sz="1200" dirty="0">
                  <a:solidFill>
                    <a:schemeClr val="bg1"/>
                  </a:solidFill>
                  <a:latin typeface="黑体" panose="02010609060101010101" pitchFamily="2" charset="-122"/>
                  <a:ea typeface="黑体" panose="02010609060101010101" pitchFamily="2" charset="-122"/>
                </a:rPr>
                <a:t>集中监控平台软件柔和进了运营维护信息管理系统，将日常运维管理，如：各监测点的实时监控信息、运维人员的日常询查和身份识别等，和告警事件的处理管理，如：告警信息处理、人员通知、处理情况的反馈等，进行系统的管理，提高运维工作的效率和水平。 </a:t>
              </a:r>
              <a:endParaRPr lang="zh-CN" altLang="en-US" sz="1200" dirty="0">
                <a:solidFill>
                  <a:schemeClr val="bg1"/>
                </a:solidFill>
                <a:latin typeface="黑体" panose="02010609060101010101" pitchFamily="2" charset="-122"/>
                <a:ea typeface="黑体" panose="02010609060101010101" pitchFamily="2" charset="-122"/>
              </a:endParaRPr>
            </a:p>
          </p:txBody>
        </p:sp>
      </p:grpSp>
      <p:sp>
        <p:nvSpPr>
          <p:cNvPr id="95" name="平行四边形 94"/>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7" name="平行四边形 96"/>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平行四边形 97"/>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平行四边形 98"/>
          <p:cNvSpPr/>
          <p:nvPr/>
        </p:nvSpPr>
        <p:spPr>
          <a:xfrm flipV="1">
            <a:off x="2871408" y="121138"/>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运行环境</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01" name="Group 7"/>
          <p:cNvGrpSpPr/>
          <p:nvPr/>
        </p:nvGrpSpPr>
        <p:grpSpPr bwMode="auto">
          <a:xfrm>
            <a:off x="181375" y="395829"/>
            <a:ext cx="216018" cy="113981"/>
            <a:chOff x="0" y="0"/>
            <a:chExt cx="1041399" cy="549275"/>
          </a:xfrm>
          <a:solidFill>
            <a:srgbClr val="133E73"/>
          </a:solidFill>
        </p:grpSpPr>
        <p:sp>
          <p:nvSpPr>
            <p:cNvPr id="102"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ustDataLst>
      <p:tags r:id="rId5"/>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slide(fromTop)">
                                      <p:cBhvr>
                                        <p:cTn id="7" dur="500"/>
                                        <p:tgtEl>
                                          <p:spTgt spid="7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slide(fromTop)">
                                      <p:cBhvr>
                                        <p:cTn id="11" dur="500"/>
                                        <p:tgtEl>
                                          <p:spTgt spid="77"/>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slide(fromTop)">
                                      <p:cBhvr>
                                        <p:cTn id="15" dur="5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0-#ppt_w/2"/>
                                          </p:val>
                                        </p:tav>
                                        <p:tav tm="100000">
                                          <p:val>
                                            <p:strVal val="#ppt_x"/>
                                          </p:val>
                                        </p:tav>
                                      </p:tavLst>
                                    </p:anim>
                                    <p:anim calcmode="lin" valueType="num">
                                      <p:cBhvr additive="base">
                                        <p:cTn id="25" dur="500" fill="hold"/>
                                        <p:tgtEl>
                                          <p:spTgt spid="101"/>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00"/>
                                        </p:tgtEl>
                                        <p:attrNameLst>
                                          <p:attrName>style.visibility</p:attrName>
                                        </p:attrNameLst>
                                      </p:cBhvr>
                                      <p:to>
                                        <p:strVal val="visible"/>
                                      </p:to>
                                    </p:set>
                                    <p:anim calcmode="lin" valueType="num">
                                      <p:cBhvr>
                                        <p:cTn id="29" dur="500" fill="hold"/>
                                        <p:tgtEl>
                                          <p:spTgt spid="10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00"/>
                                        </p:tgtEl>
                                        <p:attrNameLst>
                                          <p:attrName>ppt_y</p:attrName>
                                        </p:attrNameLst>
                                      </p:cBhvr>
                                      <p:tavLst>
                                        <p:tav tm="0">
                                          <p:val>
                                            <p:strVal val="#ppt_y"/>
                                          </p:val>
                                        </p:tav>
                                        <p:tav tm="100000">
                                          <p:val>
                                            <p:strVal val="#ppt_y"/>
                                          </p:val>
                                        </p:tav>
                                      </p:tavLst>
                                    </p:anim>
                                    <p:anim calcmode="lin" valueType="num">
                                      <p:cBhvr>
                                        <p:cTn id="31" dur="500" fill="hold"/>
                                        <p:tgtEl>
                                          <p:spTgt spid="10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0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00"/>
                                        </p:tgtEl>
                                      </p:cBhvr>
                                    </p:animEffect>
                                  </p:childTnLst>
                                </p:cTn>
                              </p:par>
                            </p:childTnLst>
                          </p:cTn>
                        </p:par>
                        <p:par>
                          <p:cTn id="34" fill="hold">
                            <p:stCondLst>
                              <p:cond delay="1649"/>
                            </p:stCondLst>
                            <p:childTnLst>
                              <p:par>
                                <p:cTn id="35" presetID="1" presetClass="emph" presetSubtype="2" fill="hold" grpId="0" nodeType="afterEffect">
                                  <p:stCondLst>
                                    <p:cond delay="0"/>
                                  </p:stCondLst>
                                  <p:childTnLst>
                                    <p:animClr clrSpc="rgb" dir="cw">
                                      <p:cBhvr>
                                        <p:cTn id="36" dur="300" fill="hold"/>
                                        <p:tgtEl>
                                          <p:spTgt spid="98"/>
                                        </p:tgtEl>
                                        <p:attrNameLst>
                                          <p:attrName>fillcolor</p:attrName>
                                        </p:attrNameLst>
                                      </p:cBhvr>
                                      <p:to>
                                        <a:srgbClr val="00AEEF"/>
                                      </p:to>
                                    </p:animClr>
                                    <p:set>
                                      <p:cBhvr>
                                        <p:cTn id="37" dur="300" fill="hold"/>
                                        <p:tgtEl>
                                          <p:spTgt spid="98"/>
                                        </p:tgtEl>
                                        <p:attrNameLst>
                                          <p:attrName>fill.type</p:attrName>
                                        </p:attrNameLst>
                                      </p:cBhvr>
                                      <p:to>
                                        <p:strVal val="solid"/>
                                      </p:to>
                                    </p:set>
                                    <p:set>
                                      <p:cBhvr>
                                        <p:cTn id="38" dur="300" fill="hold"/>
                                        <p:tgtEl>
                                          <p:spTgt spid="9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0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平行四边形 94"/>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7" name="平行四边形 96"/>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平行四边形 97"/>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平行四边形 98"/>
          <p:cNvSpPr/>
          <p:nvPr/>
        </p:nvSpPr>
        <p:spPr>
          <a:xfrm flipV="1">
            <a:off x="2871408" y="121138"/>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10"/>
          <p:cNvSpPr txBox="1"/>
          <p:nvPr/>
        </p:nvSpPr>
        <p:spPr>
          <a:xfrm>
            <a:off x="443913" y="266816"/>
            <a:ext cx="2226892" cy="338554"/>
          </a:xfrm>
          <a:prstGeom prst="rect">
            <a:avLst/>
          </a:prstGeom>
          <a:noFill/>
        </p:spPr>
        <p:txBody>
          <a:bodyPr wrap="none" rtlCol="0">
            <a:spAutoFit/>
          </a:bodyPr>
          <a:lstStyle/>
          <a:p>
            <a:r>
              <a:rPr lang="en-US" altLang="zh-CN" sz="1600" b="1" spc="300" dirty="0">
                <a:solidFill>
                  <a:srgbClr val="0070C0"/>
                </a:solidFill>
                <a:latin typeface="黑体" panose="02010609060101010101" pitchFamily="2" charset="-122"/>
                <a:ea typeface="黑体" panose="02010609060101010101" pitchFamily="2" charset="-122"/>
              </a:rPr>
              <a:t>SAAS</a:t>
            </a:r>
            <a:r>
              <a:rPr lang="zh-CN" altLang="en-US" sz="1600" b="1" spc="300" dirty="0">
                <a:solidFill>
                  <a:srgbClr val="0070C0"/>
                </a:solidFill>
                <a:latin typeface="黑体" panose="02010609060101010101" pitchFamily="2" charset="-122"/>
                <a:ea typeface="黑体" panose="02010609060101010101" pitchFamily="2" charset="-122"/>
              </a:rPr>
              <a:t>平台功能模块</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01" name="Group 7"/>
          <p:cNvGrpSpPr/>
          <p:nvPr/>
        </p:nvGrpSpPr>
        <p:grpSpPr bwMode="auto">
          <a:xfrm>
            <a:off x="181375" y="395829"/>
            <a:ext cx="216018" cy="113981"/>
            <a:chOff x="0" y="0"/>
            <a:chExt cx="1041399" cy="549275"/>
          </a:xfrm>
          <a:solidFill>
            <a:srgbClr val="133E73"/>
          </a:solidFill>
        </p:grpSpPr>
        <p:sp>
          <p:nvSpPr>
            <p:cNvPr id="102"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pic>
        <p:nvPicPr>
          <p:cNvPr id="75" name="图片 74"/>
          <p:cNvPicPr>
            <a:picLocks noChangeAspect="1"/>
          </p:cNvPicPr>
          <p:nvPr/>
        </p:nvPicPr>
        <p:blipFill>
          <a:blip r:embed="rId1">
            <a:extLst>
              <a:ext uri="{28A0092B-C50C-407E-A947-70E740481C1C}">
                <a14:useLocalDpi xmlns:a14="http://schemas.microsoft.com/office/drawing/2010/main" val="0"/>
              </a:ext>
            </a:extLst>
          </a:blip>
          <a:srcRect l="26439" t="3276" r="27185" b="2921"/>
          <a:stretch>
            <a:fillRect/>
          </a:stretch>
        </p:blipFill>
        <p:spPr bwMode="auto">
          <a:xfrm>
            <a:off x="2988436" y="590896"/>
            <a:ext cx="2848644" cy="4328279"/>
          </a:xfrm>
          <a:prstGeom prst="rect">
            <a:avLst/>
          </a:prstGeom>
          <a:noFill/>
          <a:ln>
            <a:noFill/>
          </a:ln>
        </p:spPr>
      </p:pic>
    </p:spTree>
    <p:custDataLst>
      <p:tags r:id="rId2"/>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00" fill="hold"/>
                                        <p:tgtEl>
                                          <p:spTgt spid="101"/>
                                        </p:tgtEl>
                                        <p:attrNameLst>
                                          <p:attrName>ppt_x</p:attrName>
                                        </p:attrNameLst>
                                      </p:cBhvr>
                                      <p:tavLst>
                                        <p:tav tm="0">
                                          <p:val>
                                            <p:strVal val="0-#ppt_w/2"/>
                                          </p:val>
                                        </p:tav>
                                        <p:tav tm="100000">
                                          <p:val>
                                            <p:strVal val="#ppt_x"/>
                                          </p:val>
                                        </p:tav>
                                      </p:tavLst>
                                    </p:anim>
                                    <p:anim calcmode="lin" valueType="num">
                                      <p:cBhvr additive="base">
                                        <p:cTn id="8" dur="500" fill="hold"/>
                                        <p:tgtEl>
                                          <p:spTgt spid="10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0"/>
                                        </p:tgtEl>
                                        <p:attrNameLst>
                                          <p:attrName>style.visibility</p:attrName>
                                        </p:attrNameLst>
                                      </p:cBhvr>
                                      <p:to>
                                        <p:strVal val="visible"/>
                                      </p:to>
                                    </p:set>
                                    <p:anim calcmode="lin" valueType="num">
                                      <p:cBhvr>
                                        <p:cTn id="12" dur="500" fill="hold"/>
                                        <p:tgtEl>
                                          <p:spTgt spid="10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0"/>
                                        </p:tgtEl>
                                        <p:attrNameLst>
                                          <p:attrName>ppt_y</p:attrName>
                                        </p:attrNameLst>
                                      </p:cBhvr>
                                      <p:tavLst>
                                        <p:tav tm="0">
                                          <p:val>
                                            <p:strVal val="#ppt_y"/>
                                          </p:val>
                                        </p:tav>
                                        <p:tav tm="100000">
                                          <p:val>
                                            <p:strVal val="#ppt_y"/>
                                          </p:val>
                                        </p:tav>
                                      </p:tavLst>
                                    </p:anim>
                                    <p:anim calcmode="lin" valueType="num">
                                      <p:cBhvr>
                                        <p:cTn id="14" dur="500" fill="hold"/>
                                        <p:tgtEl>
                                          <p:spTgt spid="10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0"/>
                                        </p:tgtEl>
                                      </p:cBhvr>
                                    </p:animEffect>
                                  </p:childTnLst>
                                </p:cTn>
                              </p:par>
                            </p:childTnLst>
                          </p:cTn>
                        </p:par>
                        <p:par>
                          <p:cTn id="17" fill="hold">
                            <p:stCondLst>
                              <p:cond delay="1450"/>
                            </p:stCondLst>
                            <p:childTnLst>
                              <p:par>
                                <p:cTn id="18" presetID="1" presetClass="emph" presetSubtype="2" fill="hold" grpId="0" nodeType="afterEffect">
                                  <p:stCondLst>
                                    <p:cond delay="0"/>
                                  </p:stCondLst>
                                  <p:childTnLst>
                                    <p:animClr clrSpc="rgb" dir="cw">
                                      <p:cBhvr>
                                        <p:cTn id="19" dur="300" fill="hold"/>
                                        <p:tgtEl>
                                          <p:spTgt spid="98"/>
                                        </p:tgtEl>
                                        <p:attrNameLst>
                                          <p:attrName>fillcolor</p:attrName>
                                        </p:attrNameLst>
                                      </p:cBhvr>
                                      <p:to>
                                        <a:srgbClr val="00AEEF"/>
                                      </p:to>
                                    </p:animClr>
                                    <p:set>
                                      <p:cBhvr>
                                        <p:cTn id="20" dur="300" fill="hold"/>
                                        <p:tgtEl>
                                          <p:spTgt spid="98"/>
                                        </p:tgtEl>
                                        <p:attrNameLst>
                                          <p:attrName>fill.type</p:attrName>
                                        </p:attrNameLst>
                                      </p:cBhvr>
                                      <p:to>
                                        <p:strVal val="solid"/>
                                      </p:to>
                                    </p:set>
                                    <p:set>
                                      <p:cBhvr>
                                        <p:cTn id="21" dur="300" fill="hold"/>
                                        <p:tgtEl>
                                          <p:spTgt spid="9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0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数据大屏</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173433" y="3561887"/>
            <a:ext cx="8607520" cy="1011302"/>
          </a:xfrm>
          <a:prstGeom prst="rect">
            <a:avLst/>
          </a:prstGeom>
          <a:noFill/>
        </p:spPr>
        <p:txBody>
          <a:bodyPr wrap="square" rtlCol="0">
            <a:spAutoFit/>
          </a:bodyPr>
          <a:lstStyle/>
          <a:p>
            <a:pPr>
              <a:lnSpc>
                <a:spcPct val="150000"/>
              </a:lnSpc>
            </a:pPr>
            <a:r>
              <a:rPr lang="zh-CN" altLang="zh-CN" sz="1400" dirty="0">
                <a:solidFill>
                  <a:schemeClr val="bg1"/>
                </a:solidFill>
                <a:latin typeface="黑体" panose="02010609060101010101" pitchFamily="2" charset="-122"/>
                <a:ea typeface="黑体" panose="02010609060101010101" pitchFamily="2" charset="-122"/>
              </a:rPr>
              <a:t>数据大屏为管理和决策者提供整个环境参数管理系统的整体概况、统计比较和趋势分析，满足商业智能和数据分析的需要，通过灵活的数据交互和探索分析能力，发现更多的数据潜在价值，为管理者制定决策，提供更全面的数据支撑。</a:t>
            </a:r>
            <a:endParaRPr lang="zh-CN" altLang="zh-CN" sz="1400" dirty="0">
              <a:solidFill>
                <a:schemeClr val="bg1"/>
              </a:solidFill>
              <a:latin typeface="黑体" panose="02010609060101010101" pitchFamily="2" charset="-122"/>
              <a:ea typeface="黑体" panose="02010609060101010101" pitchFamily="2" charset="-122"/>
            </a:endParaRPr>
          </a:p>
        </p:txBody>
      </p:sp>
      <p:pic>
        <p:nvPicPr>
          <p:cNvPr id="21" name="图片 20" descr="园林灌溉监控系统"/>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00563" y="1049904"/>
            <a:ext cx="4280390" cy="2340608"/>
          </a:xfrm>
          <a:prstGeom prst="rect">
            <a:avLst/>
          </a:prstGeom>
          <a:noFill/>
          <a:ln>
            <a:solidFill>
              <a:srgbClr val="0070C0"/>
            </a:solidFill>
          </a:ln>
        </p:spPr>
      </p:pic>
      <p:pic>
        <p:nvPicPr>
          <p:cNvPr id="5" name="图片 4" descr="图形用户界面&#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33" y="1039846"/>
            <a:ext cx="4212177" cy="23693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后台管理</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237575" y="3349724"/>
            <a:ext cx="8649740" cy="364972"/>
          </a:xfrm>
          <a:prstGeom prst="rect">
            <a:avLst/>
          </a:prstGeom>
          <a:noFill/>
        </p:spPr>
        <p:txBody>
          <a:bodyPr wrap="square" rtlCol="0">
            <a:spAutoFit/>
          </a:bodyPr>
          <a:lstStyle/>
          <a:p>
            <a:pPr>
              <a:lnSpc>
                <a:spcPct val="150000"/>
              </a:lnSpc>
            </a:pPr>
            <a:r>
              <a:rPr lang="zh-CN" altLang="zh-CN" sz="1400" dirty="0">
                <a:solidFill>
                  <a:schemeClr val="bg1"/>
                </a:solidFill>
                <a:latin typeface="黑体" panose="02010609060101010101" pitchFamily="2" charset="-122"/>
                <a:ea typeface="黑体" panose="02010609060101010101" pitchFamily="2" charset="-122"/>
              </a:rPr>
              <a:t>后台管理主要针对环境参数系统的管理人员，为系统提供配置，设备管理，统计分析，报表导出等工具。</a:t>
            </a:r>
            <a:endParaRPr lang="zh-CN" altLang="zh-CN" sz="1400" dirty="0">
              <a:solidFill>
                <a:schemeClr val="bg1"/>
              </a:solidFill>
              <a:latin typeface="黑体" panose="02010609060101010101" pitchFamily="2" charset="-122"/>
              <a:ea typeface="黑体" panose="02010609060101010101" pitchFamily="2" charset="-122"/>
            </a:endParaRPr>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617056" y="865619"/>
            <a:ext cx="4206117" cy="2271429"/>
          </a:xfrm>
          <a:prstGeom prst="rect">
            <a:avLst/>
          </a:prstGeom>
          <a:noFill/>
          <a:ln>
            <a:solidFill>
              <a:srgbClr val="0070C0"/>
            </a:solidFill>
          </a:ln>
        </p:spPr>
      </p:pic>
      <p:pic>
        <p:nvPicPr>
          <p:cNvPr id="5" name="图片 4" descr="电脑的屏幕&#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687" y="865619"/>
            <a:ext cx="3983382" cy="231100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界面展示</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1172271"/>
            <a:ext cx="3033272" cy="2819041"/>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显示形式多样化：</a:t>
            </a:r>
            <a:r>
              <a:rPr lang="zh-CN" altLang="zh-CN" sz="1200" dirty="0">
                <a:solidFill>
                  <a:schemeClr val="bg1"/>
                </a:solidFill>
                <a:latin typeface="黑体" panose="02010609060101010101" pitchFamily="2" charset="-122"/>
                <a:ea typeface="黑体" panose="02010609060101010101" pitchFamily="2" charset="-122"/>
              </a:rPr>
              <a:t>监控软件能实现电子地图上环境参数位置和实时监测数据的显示，监测数据列表式分类显示。</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可通过标准</a:t>
            </a:r>
            <a:r>
              <a:rPr lang="en-US" altLang="zh-CN" sz="1200" dirty="0">
                <a:solidFill>
                  <a:schemeClr val="bg1"/>
                </a:solidFill>
                <a:latin typeface="黑体" panose="02010609060101010101" pitchFamily="2" charset="-122"/>
                <a:ea typeface="黑体" panose="02010609060101010101" pitchFamily="2" charset="-122"/>
              </a:rPr>
              <a:t>Web</a:t>
            </a:r>
            <a:r>
              <a:rPr lang="zh-CN" altLang="zh-CN" sz="1200" dirty="0">
                <a:solidFill>
                  <a:schemeClr val="bg1"/>
                </a:solidFill>
                <a:latin typeface="黑体" panose="02010609060101010101" pitchFamily="2" charset="-122"/>
                <a:ea typeface="黑体" panose="02010609060101010101" pitchFamily="2" charset="-122"/>
              </a:rPr>
              <a:t>浏览器浏览相关数据。</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可通过树形列表来查看每个站点下环境参数的详细信息。</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具有电子地图，方便清晰地显示各监控点具有组态图功能。对管理的区域和监控的对象有直观的显示，可自行编辑改动，将设备的状态直观地显示在组态图上。</a:t>
            </a:r>
            <a:endParaRPr lang="zh-CN" altLang="zh-CN" sz="1200" dirty="0">
              <a:solidFill>
                <a:schemeClr val="bg1"/>
              </a:solidFill>
              <a:latin typeface="黑体" panose="02010609060101010101" pitchFamily="2" charset="-122"/>
              <a:ea typeface="黑体" panose="02010609060101010101" pitchFamily="2" charset="-122"/>
            </a:endParaRPr>
          </a:p>
        </p:txBody>
      </p:sp>
      <p:pic>
        <p:nvPicPr>
          <p:cNvPr id="20" name="图片 19" descr="图形用户界面&#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3433" y="1039845"/>
            <a:ext cx="5447876" cy="306443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165704"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界面展示</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48952" y="806247"/>
            <a:ext cx="3033272" cy="2819041"/>
          </a:xfrm>
          <a:prstGeom prst="rect">
            <a:avLst/>
          </a:prstGeom>
          <a:noFill/>
        </p:spPr>
        <p:txBody>
          <a:bodyPr wrap="square" rtlCol="0">
            <a:spAutoFit/>
          </a:bodyPr>
          <a:lstStyle/>
          <a:p>
            <a:pPr>
              <a:lnSpc>
                <a:spcPct val="150000"/>
              </a:lnSpc>
            </a:pPr>
            <a:r>
              <a:rPr lang="zh-CN" altLang="zh-CN" sz="1200" dirty="0">
                <a:solidFill>
                  <a:srgbClr val="00AFF0"/>
                </a:solidFill>
                <a:latin typeface="黑体" panose="02010609060101010101" pitchFamily="2" charset="-122"/>
                <a:ea typeface="黑体" panose="02010609060101010101" pitchFamily="2" charset="-122"/>
              </a:rPr>
              <a:t>显示形式多样化：</a:t>
            </a:r>
            <a:r>
              <a:rPr lang="zh-CN" altLang="zh-CN" sz="1200" dirty="0">
                <a:solidFill>
                  <a:schemeClr val="bg1"/>
                </a:solidFill>
                <a:latin typeface="黑体" panose="02010609060101010101" pitchFamily="2" charset="-122"/>
                <a:ea typeface="黑体" panose="02010609060101010101" pitchFamily="2" charset="-122"/>
              </a:rPr>
              <a:t>监控软件能实现电子地图上环境参数位置和实时监测数据的显示，监测数据列表式分类显示。</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可通过标准</a:t>
            </a:r>
            <a:r>
              <a:rPr lang="en-US" altLang="zh-CN" sz="1200" dirty="0">
                <a:solidFill>
                  <a:schemeClr val="bg1"/>
                </a:solidFill>
                <a:latin typeface="黑体" panose="02010609060101010101" pitchFamily="2" charset="-122"/>
                <a:ea typeface="黑体" panose="02010609060101010101" pitchFamily="2" charset="-122"/>
              </a:rPr>
              <a:t>Web</a:t>
            </a:r>
            <a:r>
              <a:rPr lang="zh-CN" altLang="zh-CN" sz="1200" dirty="0">
                <a:solidFill>
                  <a:schemeClr val="bg1"/>
                </a:solidFill>
                <a:latin typeface="黑体" panose="02010609060101010101" pitchFamily="2" charset="-122"/>
                <a:ea typeface="黑体" panose="02010609060101010101" pitchFamily="2" charset="-122"/>
              </a:rPr>
              <a:t>浏览器浏览相关数据。</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可通过树形列表来查看每个站点下环境参数的详细信息。</a:t>
            </a:r>
            <a:endParaRPr lang="zh-CN"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具有电子地图，方便清晰地显示各监控点具有组态图功能。对管理的区域和监控的对象有直观的显示，可自行编辑改动，将设备的状态直观地显示在组态图上。</a:t>
            </a:r>
            <a:endParaRPr lang="zh-CN" altLang="zh-CN" sz="1200" dirty="0">
              <a:solidFill>
                <a:schemeClr val="bg1"/>
              </a:solidFill>
              <a:latin typeface="黑体" panose="02010609060101010101" pitchFamily="2" charset="-122"/>
              <a:ea typeface="黑体" panose="02010609060101010101" pitchFamily="2" charset="-122"/>
            </a:endParaRPr>
          </a:p>
        </p:txBody>
      </p:sp>
      <p:sp>
        <p:nvSpPr>
          <p:cNvPr id="3" name="文本框 2"/>
          <p:cNvSpPr txBox="1"/>
          <p:nvPr/>
        </p:nvSpPr>
        <p:spPr>
          <a:xfrm>
            <a:off x="251515" y="3764435"/>
            <a:ext cx="1212224" cy="880049"/>
          </a:xfrm>
          <a:prstGeom prst="rect">
            <a:avLst/>
          </a:prstGeom>
          <a:noFill/>
        </p:spPr>
        <p:txBody>
          <a:bodyPr wrap="square" rtlCol="0">
            <a:spAutoFit/>
          </a:bodyPr>
          <a:lstStyle/>
          <a:p>
            <a:pPr>
              <a:lnSpc>
                <a:spcPct val="150000"/>
              </a:lnSpc>
            </a:pPr>
            <a:r>
              <a:rPr lang="zh-CN" altLang="zh-CN" sz="1200" b="1" dirty="0">
                <a:solidFill>
                  <a:srgbClr val="00AFF0"/>
                </a:solidFill>
                <a:latin typeface="黑体" panose="02010609060101010101" pitchFamily="2" charset="-122"/>
                <a:ea typeface="黑体" panose="02010609060101010101" pitchFamily="2" charset="-122"/>
              </a:rPr>
              <a:t>操作员管理</a:t>
            </a:r>
            <a:r>
              <a:rPr lang="zh-CN" altLang="en-US" sz="1200" b="1" dirty="0">
                <a:solidFill>
                  <a:srgbClr val="00AFF0"/>
                </a:solidFill>
                <a:latin typeface="黑体" panose="02010609060101010101" pitchFamily="2" charset="-122"/>
                <a:ea typeface="黑体" panose="02010609060101010101" pitchFamily="2" charset="-122"/>
              </a:rPr>
              <a:t>：</a:t>
            </a:r>
            <a:endParaRPr lang="zh-CN" altLang="zh-CN" sz="1200" dirty="0">
              <a:solidFill>
                <a:srgbClr val="00AFF0"/>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权限管理</a:t>
            </a:r>
            <a:endParaRPr lang="en-US" altLang="zh-CN" sz="1200" dirty="0">
              <a:solidFill>
                <a:schemeClr val="bg1"/>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用户操作管理</a:t>
            </a:r>
            <a:endParaRPr kumimoji="1" lang="zh-CN" altLang="en-US" sz="1200" dirty="0">
              <a:solidFill>
                <a:schemeClr val="bg1"/>
              </a:solidFill>
              <a:latin typeface="黑体" panose="02010609060101010101" pitchFamily="2" charset="-122"/>
              <a:ea typeface="黑体" panose="02010609060101010101" pitchFamily="2" charset="-122"/>
            </a:endParaRPr>
          </a:p>
        </p:txBody>
      </p:sp>
      <p:sp>
        <p:nvSpPr>
          <p:cNvPr id="20" name="文本框 19"/>
          <p:cNvSpPr txBox="1"/>
          <p:nvPr/>
        </p:nvSpPr>
        <p:spPr>
          <a:xfrm>
            <a:off x="1587945" y="3744339"/>
            <a:ext cx="3406392" cy="1157048"/>
          </a:xfrm>
          <a:prstGeom prst="rect">
            <a:avLst/>
          </a:prstGeom>
          <a:noFill/>
        </p:spPr>
        <p:txBody>
          <a:bodyPr wrap="square" rtlCol="0">
            <a:spAutoFit/>
          </a:bodyPr>
          <a:lstStyle/>
          <a:p>
            <a:pPr>
              <a:lnSpc>
                <a:spcPct val="150000"/>
              </a:lnSpc>
            </a:pPr>
            <a:r>
              <a:rPr lang="zh-CN" altLang="en-US" sz="1200" b="1" dirty="0">
                <a:solidFill>
                  <a:srgbClr val="00AFF0"/>
                </a:solidFill>
                <a:latin typeface="黑体" panose="02010609060101010101" pitchFamily="2" charset="-122"/>
                <a:ea typeface="黑体" panose="02010609060101010101" pitchFamily="2" charset="-122"/>
              </a:rPr>
              <a:t>报警</a:t>
            </a:r>
            <a:r>
              <a:rPr lang="zh-CN" altLang="zh-CN" sz="1200" b="1" dirty="0">
                <a:solidFill>
                  <a:srgbClr val="00AFF0"/>
                </a:solidFill>
                <a:latin typeface="黑体" panose="02010609060101010101" pitchFamily="2" charset="-122"/>
                <a:ea typeface="黑体" panose="02010609060101010101" pitchFamily="2" charset="-122"/>
              </a:rPr>
              <a:t>管理</a:t>
            </a:r>
            <a:r>
              <a:rPr lang="zh-CN" altLang="en-US" sz="1200" b="1" dirty="0">
                <a:solidFill>
                  <a:srgbClr val="00AFF0"/>
                </a:solidFill>
                <a:latin typeface="黑体" panose="02010609060101010101" pitchFamily="2" charset="-122"/>
                <a:ea typeface="黑体" panose="02010609060101010101" pitchFamily="2" charset="-122"/>
              </a:rPr>
              <a:t>：</a:t>
            </a:r>
            <a:endParaRPr lang="zh-CN" altLang="zh-CN" sz="1200" dirty="0">
              <a:solidFill>
                <a:srgbClr val="00AFF0"/>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可以灵活设置报警的条件</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多级报警模式</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完善的报警方式</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网络中断告警</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报警分组打包</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多种默认的策略</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配置告警</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过滤功能 </a:t>
            </a:r>
            <a:endParaRPr kumimoji="1" lang="zh-CN" altLang="en-US" sz="1200" dirty="0">
              <a:solidFill>
                <a:schemeClr val="bg1"/>
              </a:solidFill>
              <a:latin typeface="黑体" panose="02010609060101010101" pitchFamily="2" charset="-122"/>
              <a:ea typeface="黑体" panose="02010609060101010101" pitchFamily="2" charset="-122"/>
            </a:endParaRPr>
          </a:p>
        </p:txBody>
      </p:sp>
      <p:sp>
        <p:nvSpPr>
          <p:cNvPr id="21" name="文本框 20"/>
          <p:cNvSpPr txBox="1"/>
          <p:nvPr/>
        </p:nvSpPr>
        <p:spPr>
          <a:xfrm>
            <a:off x="4994336" y="3794581"/>
            <a:ext cx="3687887" cy="1157048"/>
          </a:xfrm>
          <a:prstGeom prst="rect">
            <a:avLst/>
          </a:prstGeom>
          <a:noFill/>
        </p:spPr>
        <p:txBody>
          <a:bodyPr wrap="square" rtlCol="0">
            <a:spAutoFit/>
          </a:bodyPr>
          <a:lstStyle/>
          <a:p>
            <a:pPr>
              <a:lnSpc>
                <a:spcPct val="150000"/>
              </a:lnSpc>
            </a:pPr>
            <a:r>
              <a:rPr lang="zh-CN" altLang="en-US" sz="1200" b="1" dirty="0">
                <a:solidFill>
                  <a:srgbClr val="00AFF0"/>
                </a:solidFill>
                <a:latin typeface="黑体" panose="02010609060101010101" pitchFamily="2" charset="-122"/>
                <a:ea typeface="黑体" panose="02010609060101010101" pitchFamily="2" charset="-122"/>
              </a:rPr>
              <a:t>数据</a:t>
            </a:r>
            <a:r>
              <a:rPr lang="zh-CN" altLang="zh-CN" sz="1200" b="1" dirty="0">
                <a:solidFill>
                  <a:srgbClr val="00AFF0"/>
                </a:solidFill>
                <a:latin typeface="黑体" panose="02010609060101010101" pitchFamily="2" charset="-122"/>
                <a:ea typeface="黑体" panose="02010609060101010101" pitchFamily="2" charset="-122"/>
              </a:rPr>
              <a:t>管理</a:t>
            </a:r>
            <a:r>
              <a:rPr lang="zh-CN" altLang="en-US" sz="1200" b="1" dirty="0">
                <a:solidFill>
                  <a:srgbClr val="00AFF0"/>
                </a:solidFill>
                <a:latin typeface="黑体" panose="02010609060101010101" pitchFamily="2" charset="-122"/>
                <a:ea typeface="黑体" panose="02010609060101010101" pitchFamily="2" charset="-122"/>
              </a:rPr>
              <a:t>：</a:t>
            </a:r>
            <a:endParaRPr lang="zh-CN" altLang="zh-CN" sz="1200" dirty="0">
              <a:solidFill>
                <a:srgbClr val="00AFF0"/>
              </a:solidFill>
              <a:latin typeface="黑体" panose="02010609060101010101" pitchFamily="2" charset="-122"/>
              <a:ea typeface="黑体" panose="02010609060101010101" pitchFamily="2" charset="-122"/>
            </a:endParaRPr>
          </a:p>
          <a:p>
            <a:pPr>
              <a:lnSpc>
                <a:spcPct val="150000"/>
              </a:lnSpc>
            </a:pPr>
            <a:r>
              <a:rPr lang="zh-CN" altLang="zh-CN" sz="1200" dirty="0">
                <a:solidFill>
                  <a:schemeClr val="bg1"/>
                </a:solidFill>
                <a:latin typeface="黑体" panose="02010609060101010101" pitchFamily="2" charset="-122"/>
                <a:ea typeface="黑体" panose="02010609060101010101" pitchFamily="2" charset="-122"/>
              </a:rPr>
              <a:t>数据查询功能丰富</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提供数据备份和恢复功</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能远程控制与联动</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远程管理和控制</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灵活设置联动功能</a:t>
            </a:r>
            <a:r>
              <a:rPr lang="zh-CN" altLang="en-US" sz="1200" dirty="0">
                <a:solidFill>
                  <a:schemeClr val="bg1"/>
                </a:solidFill>
                <a:latin typeface="黑体" panose="02010609060101010101" pitchFamily="2" charset="-122"/>
                <a:ea typeface="黑体" panose="02010609060101010101" pitchFamily="2" charset="-122"/>
              </a:rPr>
              <a:t>；</a:t>
            </a:r>
            <a:r>
              <a:rPr lang="zh-CN" altLang="zh-CN" sz="1200" dirty="0">
                <a:solidFill>
                  <a:schemeClr val="bg1"/>
                </a:solidFill>
                <a:latin typeface="黑体" panose="02010609060101010101" pitchFamily="2" charset="-122"/>
                <a:ea typeface="黑体" panose="02010609060101010101" pitchFamily="2" charset="-122"/>
              </a:rPr>
              <a:t>不断更新的运维功能</a:t>
            </a:r>
            <a:r>
              <a:rPr lang="zh-CN" altLang="en-US" sz="1200" dirty="0">
                <a:solidFill>
                  <a:schemeClr val="bg1"/>
                </a:solidFill>
                <a:latin typeface="黑体" panose="02010609060101010101" pitchFamily="2" charset="-122"/>
                <a:ea typeface="黑体" panose="02010609060101010101" pitchFamily="2" charset="-122"/>
              </a:rPr>
              <a:t>；</a:t>
            </a:r>
            <a:r>
              <a:rPr kumimoji="1" lang="zh-CN" altLang="en-US" sz="1200" dirty="0">
                <a:solidFill>
                  <a:schemeClr val="bg1"/>
                </a:solidFill>
                <a:latin typeface="黑体" panose="02010609060101010101" pitchFamily="2" charset="-122"/>
                <a:ea typeface="黑体" panose="02010609060101010101" pitchFamily="2" charset="-122"/>
              </a:rPr>
              <a:t>自动生成报告</a:t>
            </a:r>
            <a:endParaRPr kumimoji="1" lang="zh-CN" altLang="en-US" sz="1200" dirty="0">
              <a:solidFill>
                <a:schemeClr val="bg1"/>
              </a:solidFill>
              <a:latin typeface="黑体" panose="02010609060101010101" pitchFamily="2" charset="-122"/>
              <a:ea typeface="黑体" panose="02010609060101010101" pitchFamily="2" charset="-122"/>
            </a:endParaRPr>
          </a:p>
        </p:txBody>
      </p:sp>
      <p:pic>
        <p:nvPicPr>
          <p:cNvPr id="22" name="图片 21" descr="图形用户界面&#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8890" y="864791"/>
            <a:ext cx="5119195" cy="287954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149"/>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flipV="1">
            <a:off x="-1475936" y="143958"/>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47"/>
          <p:cNvCxnSpPr/>
          <p:nvPr/>
        </p:nvCxnSpPr>
        <p:spPr>
          <a:xfrm>
            <a:off x="-395846" y="287970"/>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平行四边形 11"/>
          <p:cNvSpPr/>
          <p:nvPr/>
        </p:nvSpPr>
        <p:spPr>
          <a:xfrm flipV="1">
            <a:off x="1359282" y="127869"/>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flipV="1">
            <a:off x="2223354" y="121140"/>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0"/>
          <p:cNvSpPr txBox="1"/>
          <p:nvPr/>
        </p:nvSpPr>
        <p:spPr>
          <a:xfrm>
            <a:off x="443913" y="266816"/>
            <a:ext cx="1348446" cy="338554"/>
          </a:xfrm>
          <a:prstGeom prst="rect">
            <a:avLst/>
          </a:prstGeom>
          <a:noFill/>
        </p:spPr>
        <p:txBody>
          <a:bodyPr wrap="none" rtlCol="0">
            <a:spAutoFit/>
          </a:bodyPr>
          <a:lstStyle/>
          <a:p>
            <a:r>
              <a:rPr lang="zh-CN" altLang="en-US" sz="1600" b="1" spc="300" dirty="0">
                <a:solidFill>
                  <a:srgbClr val="0070C0"/>
                </a:solidFill>
                <a:latin typeface="黑体" panose="02010609060101010101" pitchFamily="2" charset="-122"/>
                <a:ea typeface="黑体" panose="02010609060101010101" pitchFamily="2" charset="-122"/>
              </a:rPr>
              <a:t>移动端</a:t>
            </a:r>
            <a:r>
              <a:rPr lang="en-US" altLang="zh-CN" sz="1600" b="1" spc="300" dirty="0">
                <a:solidFill>
                  <a:srgbClr val="0070C0"/>
                </a:solidFill>
                <a:latin typeface="黑体" panose="02010609060101010101" pitchFamily="2" charset="-122"/>
                <a:ea typeface="黑体" panose="02010609060101010101" pitchFamily="2" charset="-122"/>
              </a:rPr>
              <a:t>APP</a:t>
            </a:r>
            <a:endParaRPr lang="zh-CN" altLang="en-US" sz="1600" b="1" spc="300" dirty="0">
              <a:solidFill>
                <a:srgbClr val="0070C0"/>
              </a:solidFill>
              <a:latin typeface="黑体" panose="02010609060101010101" pitchFamily="2" charset="-122"/>
              <a:ea typeface="黑体" panose="02010609060101010101" pitchFamily="2" charset="-122"/>
            </a:endParaRPr>
          </a:p>
        </p:txBody>
      </p:sp>
      <p:grpSp>
        <p:nvGrpSpPr>
          <p:cNvPr id="15" name="Group 7"/>
          <p:cNvGrpSpPr/>
          <p:nvPr/>
        </p:nvGrpSpPr>
        <p:grpSpPr bwMode="auto">
          <a:xfrm>
            <a:off x="181375" y="395829"/>
            <a:ext cx="216018" cy="113981"/>
            <a:chOff x="0" y="0"/>
            <a:chExt cx="1041399" cy="549275"/>
          </a:xfrm>
          <a:solidFill>
            <a:srgbClr val="133E73"/>
          </a:solidFill>
        </p:grpSpPr>
        <p:sp>
          <p:nvSpPr>
            <p:cNvPr id="16" name="Freeform 16"/>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7"/>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8"/>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Rectangle 2"/>
          <p:cNvSpPr>
            <a:spLocks noChangeArrowheads="1"/>
          </p:cNvSpPr>
          <p:nvPr/>
        </p:nvSpPr>
        <p:spPr bwMode="auto">
          <a:xfrm>
            <a:off x="443913" y="936024"/>
            <a:ext cx="90011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5652658" y="1172271"/>
            <a:ext cx="3033272" cy="1011302"/>
          </a:xfrm>
          <a:prstGeom prst="rect">
            <a:avLst/>
          </a:prstGeom>
          <a:noFill/>
        </p:spPr>
        <p:txBody>
          <a:bodyPr wrap="square" rtlCol="0">
            <a:spAutoFit/>
          </a:bodyPr>
          <a:lstStyle/>
          <a:p>
            <a:pPr>
              <a:lnSpc>
                <a:spcPct val="150000"/>
              </a:lnSpc>
            </a:pPr>
            <a:r>
              <a:rPr lang="zh-CN" altLang="zh-CN" sz="1400" dirty="0">
                <a:solidFill>
                  <a:schemeClr val="bg1"/>
                </a:solidFill>
                <a:latin typeface="黑体" panose="02010609060101010101" pitchFamily="2" charset="-122"/>
                <a:ea typeface="黑体" panose="02010609060101010101" pitchFamily="2" charset="-122"/>
              </a:rPr>
              <a:t>移动</a:t>
            </a:r>
            <a:r>
              <a:rPr lang="en-US" altLang="zh-CN" sz="1400" dirty="0">
                <a:solidFill>
                  <a:schemeClr val="bg1"/>
                </a:solidFill>
                <a:latin typeface="黑体" panose="02010609060101010101" pitchFamily="2" charset="-122"/>
                <a:ea typeface="黑体" panose="02010609060101010101" pitchFamily="2" charset="-122"/>
              </a:rPr>
              <a:t>APP</a:t>
            </a:r>
            <a:r>
              <a:rPr lang="zh-CN" altLang="zh-CN" sz="1400" dirty="0">
                <a:solidFill>
                  <a:schemeClr val="bg1"/>
                </a:solidFill>
                <a:latin typeface="黑体" panose="02010609060101010101" pitchFamily="2" charset="-122"/>
                <a:ea typeface="黑体" panose="02010609060101010101" pitchFamily="2" charset="-122"/>
              </a:rPr>
              <a:t>支持管理环境参数的实时信息，支持工单管理，派发，查看，通知等，支持考勤，拍照上传。</a:t>
            </a:r>
            <a:endParaRPr lang="zh-CN" altLang="zh-CN" sz="1400" dirty="0">
              <a:solidFill>
                <a:schemeClr val="bg1"/>
              </a:solidFill>
              <a:latin typeface="黑体" panose="02010609060101010101" pitchFamily="2" charset="-122"/>
              <a:ea typeface="黑体" panose="02010609060101010101" pitchFamily="2" charset="-122"/>
            </a:endParaRPr>
          </a:p>
        </p:txBody>
      </p:sp>
      <p:pic>
        <p:nvPicPr>
          <p:cNvPr id="20" name="图片 19" descr="Screenshot_20201128_154132_com.tongwei.agricultur"/>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65125" y="904698"/>
            <a:ext cx="1782256" cy="3868799"/>
          </a:xfrm>
          <a:prstGeom prst="rect">
            <a:avLst/>
          </a:prstGeom>
          <a:noFill/>
          <a:ln>
            <a:noFill/>
          </a:ln>
          <a:effectLst/>
        </p:spPr>
      </p:pic>
      <p:pic>
        <p:nvPicPr>
          <p:cNvPr id="21" name="图片 2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88436" y="925425"/>
            <a:ext cx="1782257" cy="3858673"/>
          </a:xfrm>
          <a:prstGeom prst="rect">
            <a:avLst/>
          </a:prstGeom>
          <a:noFill/>
          <a:ln>
            <a:noFill/>
          </a:ln>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4"/>
                                        </p:tgtEl>
                                        <p:attrNameLst>
                                          <p:attrName>ppt_y</p:attrName>
                                        </p:attrNameLst>
                                      </p:cBhvr>
                                      <p:tavLst>
                                        <p:tav tm="0">
                                          <p:val>
                                            <p:strVal val="#ppt_y"/>
                                          </p:val>
                                        </p:tav>
                                        <p:tav tm="100000">
                                          <p:val>
                                            <p:strVal val="#ppt_y"/>
                                          </p:val>
                                        </p:tav>
                                      </p:tavLst>
                                    </p:anim>
                                    <p:anim calcmode="lin" valueType="num">
                                      <p:cBhvr>
                                        <p:cTn id="14"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4"/>
                                        </p:tgtEl>
                                      </p:cBhvr>
                                    </p:animEffect>
                                  </p:childTnLst>
                                </p:cTn>
                              </p:par>
                            </p:childTnLst>
                          </p:cTn>
                        </p:par>
                        <p:par>
                          <p:cTn id="17" fill="hold">
                            <p:stCondLst>
                              <p:cond delay="1250"/>
                            </p:stCondLst>
                            <p:childTnLst>
                              <p:par>
                                <p:cTn id="18" presetID="1" presetClass="emph" presetSubtype="2" fill="hold" grpId="0" nodeType="afterEffect">
                                  <p:stCondLst>
                                    <p:cond delay="0"/>
                                  </p:stCondLst>
                                  <p:childTnLst>
                                    <p:animClr clrSpc="rgb" dir="cw">
                                      <p:cBhvr>
                                        <p:cTn id="19" dur="300" fill="hold"/>
                                        <p:tgtEl>
                                          <p:spTgt spid="13"/>
                                        </p:tgtEl>
                                        <p:attrNameLst>
                                          <p:attrName>fillcolor</p:attrName>
                                        </p:attrNameLst>
                                      </p:cBhvr>
                                      <p:to>
                                        <a:srgbClr val="00AEEF"/>
                                      </p:to>
                                    </p:animClr>
                                    <p:set>
                                      <p:cBhvr>
                                        <p:cTn id="20" dur="300" fill="hold"/>
                                        <p:tgtEl>
                                          <p:spTgt spid="13"/>
                                        </p:tgtEl>
                                        <p:attrNameLst>
                                          <p:attrName>fill.type</p:attrName>
                                        </p:attrNameLst>
                                      </p:cBhvr>
                                      <p:to>
                                        <p:strVal val="solid"/>
                                      </p:to>
                                    </p:set>
                                    <p:set>
                                      <p:cBhvr>
                                        <p:cTn id="21" dur="3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cstate="screen">
            <a:lum/>
          </a:blip>
          <a:srcRect/>
          <a:stretch>
            <a:fillRect l="-1000" r="-1000"/>
          </a:stretch>
        </a:blipFill>
        <a:effectLst/>
      </p:bgPr>
    </p:bg>
    <p:spTree>
      <p:nvGrpSpPr>
        <p:cNvPr id="1" name=""/>
        <p:cNvGrpSpPr/>
        <p:nvPr/>
      </p:nvGrpSpPr>
      <p:grpSpPr>
        <a:xfrm>
          <a:off x="0" y="0"/>
          <a:ext cx="0" cy="0"/>
          <a:chOff x="0" y="0"/>
          <a:chExt cx="0" cy="0"/>
        </a:xfrm>
      </p:grpSpPr>
      <p:sp>
        <p:nvSpPr>
          <p:cNvPr id="3" name="TextBox 5"/>
          <p:cNvSpPr txBox="1"/>
          <p:nvPr/>
        </p:nvSpPr>
        <p:spPr>
          <a:xfrm>
            <a:off x="4860592" y="2655461"/>
            <a:ext cx="3672800" cy="584775"/>
          </a:xfrm>
          <a:prstGeom prst="rect">
            <a:avLst/>
          </a:prstGeom>
          <a:noFill/>
        </p:spPr>
        <p:txBody>
          <a:bodyPr wrap="none" rtlCol="0">
            <a:spAutoFit/>
          </a:bodyPr>
          <a:lstStyle/>
          <a:p>
            <a:r>
              <a:rPr lang="zh-CN" altLang="en-US" sz="3200" dirty="0">
                <a:solidFill>
                  <a:srgbClr val="00AEEF"/>
                </a:solidFill>
                <a:latin typeface="黑体" panose="02010609060101010101" pitchFamily="2" charset="-122"/>
                <a:ea typeface="黑体" panose="02010609060101010101" pitchFamily="2" charset="-122"/>
              </a:rPr>
              <a:t>演示完毕 感谢聆听</a:t>
            </a:r>
            <a:endParaRPr lang="zh-CN" altLang="en-US" sz="3200" dirty="0">
              <a:solidFill>
                <a:srgbClr val="00AEEF"/>
              </a:solidFill>
              <a:latin typeface="黑体" panose="02010609060101010101" pitchFamily="2" charset="-122"/>
              <a:ea typeface="黑体" panose="02010609060101010101" pitchFamily="2" charset="-122"/>
            </a:endParaRPr>
          </a:p>
        </p:txBody>
      </p:sp>
      <p:sp>
        <p:nvSpPr>
          <p:cNvPr id="4" name="TextBox 6"/>
          <p:cNvSpPr txBox="1"/>
          <p:nvPr/>
        </p:nvSpPr>
        <p:spPr>
          <a:xfrm>
            <a:off x="6224382" y="3312222"/>
            <a:ext cx="2236510" cy="338554"/>
          </a:xfrm>
          <a:prstGeom prst="rect">
            <a:avLst/>
          </a:prstGeom>
          <a:noFill/>
        </p:spPr>
        <p:txBody>
          <a:bodyPr wrap="none" rtlCol="0">
            <a:spAutoFit/>
          </a:bodyPr>
          <a:lstStyle/>
          <a:p>
            <a:r>
              <a:rPr lang="en-US" altLang="zh-CN" sz="1600" dirty="0">
                <a:solidFill>
                  <a:schemeClr val="bg1"/>
                </a:solidFill>
                <a:latin typeface="黑体" panose="02010609060101010101" pitchFamily="2" charset="-122"/>
                <a:ea typeface="黑体" panose="02010609060101010101" pitchFamily="2" charset="-122"/>
              </a:rPr>
              <a:t>Thanks for listening</a:t>
            </a:r>
            <a:endParaRPr lang="zh-CN" altLang="en-US" sz="1600" dirty="0">
              <a:solidFill>
                <a:schemeClr val="bg1"/>
              </a:solidFill>
              <a:latin typeface="黑体" panose="02010609060101010101" pitchFamily="2" charset="-122"/>
              <a:ea typeface="黑体" panose="02010609060101010101" pitchFamily="2" charset="-122"/>
            </a:endParaRPr>
          </a:p>
        </p:txBody>
      </p:sp>
      <p:cxnSp>
        <p:nvCxnSpPr>
          <p:cNvPr id="5" name="直接连接符 4"/>
          <p:cNvCxnSpPr/>
          <p:nvPr/>
        </p:nvCxnSpPr>
        <p:spPr>
          <a:xfrm>
            <a:off x="7812838" y="3960276"/>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0" y="0"/>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srgbClr val="000F21"/>
                </a:solidFill>
                <a:latin typeface="Calibri" panose="020F0502020204030204"/>
                <a:ea typeface="宋体" panose="02010600030101010101" pitchFamily="2" charset="-122"/>
              </a:rPr>
              <a:t>PPT</a:t>
            </a:r>
            <a:r>
              <a:rPr lang="zh-CN" altLang="en-US" sz="100" dirty="0">
                <a:solidFill>
                  <a:srgbClr val="000F21"/>
                </a:solidFill>
                <a:latin typeface="Calibri" panose="020F0502020204030204"/>
                <a:ea typeface="宋体" panose="02010600030101010101" pitchFamily="2" charset="-122"/>
              </a:rPr>
              <a:t>模板下载：</a:t>
            </a:r>
            <a:r>
              <a:rPr lang="en-US" altLang="zh-CN" sz="100" dirty="0">
                <a:solidFill>
                  <a:srgbClr val="000F21"/>
                </a:solidFill>
                <a:latin typeface="Calibri" panose="020F0502020204030204"/>
                <a:ea typeface="宋体" panose="02010600030101010101" pitchFamily="2" charset="-122"/>
              </a:rPr>
              <a:t>www.1ppt.com/moban/     </a:t>
            </a:r>
            <a:r>
              <a:rPr lang="zh-CN" altLang="en-US" sz="100" dirty="0">
                <a:solidFill>
                  <a:srgbClr val="000F21"/>
                </a:solidFill>
                <a:latin typeface="Calibri" panose="020F0502020204030204"/>
                <a:ea typeface="宋体" panose="02010600030101010101" pitchFamily="2" charset="-122"/>
              </a:rPr>
              <a:t>行业</a:t>
            </a:r>
            <a:r>
              <a:rPr lang="en-US" altLang="zh-CN" sz="100" dirty="0">
                <a:solidFill>
                  <a:srgbClr val="000F21"/>
                </a:solidFill>
                <a:latin typeface="Calibri" panose="020F0502020204030204"/>
                <a:ea typeface="宋体" panose="02010600030101010101" pitchFamily="2" charset="-122"/>
              </a:rPr>
              <a:t>PPT</a:t>
            </a:r>
            <a:r>
              <a:rPr lang="zh-CN" altLang="en-US" sz="100" dirty="0">
                <a:solidFill>
                  <a:srgbClr val="000F21"/>
                </a:solidFill>
                <a:latin typeface="Calibri" panose="020F0502020204030204"/>
                <a:ea typeface="宋体" panose="02010600030101010101" pitchFamily="2" charset="-122"/>
              </a:rPr>
              <a:t>模板：</a:t>
            </a:r>
            <a:r>
              <a:rPr lang="en-US" altLang="zh-CN" sz="100" dirty="0">
                <a:solidFill>
                  <a:srgbClr val="000F21"/>
                </a:solidFill>
                <a:latin typeface="Calibri" panose="020F0502020204030204"/>
                <a:ea typeface="宋体" panose="02010600030101010101" pitchFamily="2" charset="-122"/>
              </a:rPr>
              <a:t>www.1ppt.com/hangye/ </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srgbClr val="000F21"/>
                </a:solidFill>
                <a:latin typeface="Calibri" panose="020F0502020204030204"/>
                <a:ea typeface="宋体" panose="02010600030101010101" pitchFamily="2" charset="-122"/>
              </a:rPr>
              <a:t>节日</a:t>
            </a:r>
            <a:r>
              <a:rPr lang="en-US" altLang="zh-CN" sz="100" dirty="0">
                <a:solidFill>
                  <a:srgbClr val="000F21"/>
                </a:solidFill>
                <a:latin typeface="Calibri" panose="020F0502020204030204"/>
                <a:ea typeface="宋体" panose="02010600030101010101" pitchFamily="2" charset="-122"/>
              </a:rPr>
              <a:t>PPT</a:t>
            </a:r>
            <a:r>
              <a:rPr lang="zh-CN" altLang="en-US" sz="100" dirty="0">
                <a:solidFill>
                  <a:srgbClr val="000F21"/>
                </a:solidFill>
                <a:latin typeface="Calibri" panose="020F0502020204030204"/>
                <a:ea typeface="宋体" panose="02010600030101010101" pitchFamily="2" charset="-122"/>
              </a:rPr>
              <a:t>模板：</a:t>
            </a:r>
            <a:r>
              <a:rPr lang="en-US" altLang="zh-CN" sz="100" dirty="0">
                <a:solidFill>
                  <a:srgbClr val="000F21"/>
                </a:solidFill>
                <a:latin typeface="Calibri" panose="020F0502020204030204"/>
                <a:ea typeface="宋体" panose="02010600030101010101" pitchFamily="2" charset="-122"/>
              </a:rPr>
              <a:t>www.1ppt.com/jieri/           PPT</a:t>
            </a:r>
            <a:r>
              <a:rPr lang="zh-CN" altLang="en-US" sz="100" dirty="0">
                <a:solidFill>
                  <a:srgbClr val="000F21"/>
                </a:solidFill>
                <a:latin typeface="Calibri" panose="020F0502020204030204"/>
                <a:ea typeface="宋体" panose="02010600030101010101" pitchFamily="2" charset="-122"/>
              </a:rPr>
              <a:t>素材下载：</a:t>
            </a:r>
            <a:r>
              <a:rPr lang="en-US" altLang="zh-CN" sz="100" dirty="0">
                <a:solidFill>
                  <a:srgbClr val="000F21"/>
                </a:solidFill>
                <a:latin typeface="Calibri" panose="020F0502020204030204"/>
                <a:ea typeface="宋体" panose="02010600030101010101" pitchFamily="2" charset="-122"/>
              </a:rPr>
              <a:t>www.1ppt.com/sucai/</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en-US" altLang="zh-CN" sz="100" dirty="0">
                <a:solidFill>
                  <a:srgbClr val="000F21"/>
                </a:solidFill>
                <a:latin typeface="Calibri" panose="020F0502020204030204"/>
                <a:ea typeface="宋体" panose="02010600030101010101" pitchFamily="2" charset="-122"/>
              </a:rPr>
              <a:t>PPT</a:t>
            </a:r>
            <a:r>
              <a:rPr lang="zh-CN" altLang="en-US" sz="100" dirty="0">
                <a:solidFill>
                  <a:srgbClr val="000F21"/>
                </a:solidFill>
                <a:latin typeface="Calibri" panose="020F0502020204030204"/>
                <a:ea typeface="宋体" panose="02010600030101010101" pitchFamily="2" charset="-122"/>
              </a:rPr>
              <a:t>背景图片：</a:t>
            </a:r>
            <a:r>
              <a:rPr lang="en-US" altLang="zh-CN" sz="100" dirty="0">
                <a:solidFill>
                  <a:srgbClr val="000F21"/>
                </a:solidFill>
                <a:latin typeface="Calibri" panose="020F0502020204030204"/>
                <a:ea typeface="宋体" panose="02010600030101010101" pitchFamily="2" charset="-122"/>
              </a:rPr>
              <a:t>www.1ppt.com/beijing/      PPT</a:t>
            </a:r>
            <a:r>
              <a:rPr lang="zh-CN" altLang="en-US" sz="100" dirty="0">
                <a:solidFill>
                  <a:srgbClr val="000F21"/>
                </a:solidFill>
                <a:latin typeface="Calibri" panose="020F0502020204030204"/>
                <a:ea typeface="宋体" panose="02010600030101010101" pitchFamily="2" charset="-122"/>
              </a:rPr>
              <a:t>图表下载：</a:t>
            </a:r>
            <a:r>
              <a:rPr lang="en-US" altLang="zh-CN" sz="100" dirty="0">
                <a:solidFill>
                  <a:srgbClr val="000F21"/>
                </a:solidFill>
                <a:latin typeface="Calibri" panose="020F0502020204030204"/>
                <a:ea typeface="宋体" panose="02010600030101010101" pitchFamily="2" charset="-122"/>
              </a:rPr>
              <a:t>www.1ppt.com/tubiao/      </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srgbClr val="000F21"/>
                </a:solidFill>
                <a:latin typeface="Calibri" panose="020F0502020204030204"/>
                <a:ea typeface="宋体" panose="02010600030101010101" pitchFamily="2" charset="-122"/>
              </a:rPr>
              <a:t>优秀</a:t>
            </a:r>
            <a:r>
              <a:rPr lang="en-US" altLang="zh-CN" sz="100" dirty="0">
                <a:solidFill>
                  <a:srgbClr val="000F21"/>
                </a:solidFill>
                <a:latin typeface="Calibri" panose="020F0502020204030204"/>
                <a:ea typeface="宋体" panose="02010600030101010101" pitchFamily="2" charset="-122"/>
              </a:rPr>
              <a:t>PPT</a:t>
            </a:r>
            <a:r>
              <a:rPr lang="zh-CN" altLang="en-US" sz="100" dirty="0">
                <a:solidFill>
                  <a:srgbClr val="000F21"/>
                </a:solidFill>
                <a:latin typeface="Calibri" panose="020F0502020204030204"/>
                <a:ea typeface="宋体" panose="02010600030101010101" pitchFamily="2" charset="-122"/>
              </a:rPr>
              <a:t>下载：</a:t>
            </a:r>
            <a:r>
              <a:rPr lang="en-US" altLang="zh-CN" sz="100" dirty="0">
                <a:solidFill>
                  <a:srgbClr val="000F21"/>
                </a:solidFill>
                <a:latin typeface="Calibri" panose="020F0502020204030204"/>
                <a:ea typeface="宋体" panose="02010600030101010101" pitchFamily="2" charset="-122"/>
              </a:rPr>
              <a:t>www.1ppt.com/xiazai/        PPT</a:t>
            </a:r>
            <a:r>
              <a:rPr lang="zh-CN" altLang="en-US" sz="100" dirty="0">
                <a:solidFill>
                  <a:srgbClr val="000F21"/>
                </a:solidFill>
                <a:latin typeface="Calibri" panose="020F0502020204030204"/>
                <a:ea typeface="宋体" panose="02010600030101010101" pitchFamily="2" charset="-122"/>
              </a:rPr>
              <a:t>教程： </a:t>
            </a:r>
            <a:r>
              <a:rPr lang="en-US" altLang="zh-CN" sz="100" dirty="0">
                <a:solidFill>
                  <a:srgbClr val="000F21"/>
                </a:solidFill>
                <a:latin typeface="Calibri" panose="020F0502020204030204"/>
                <a:ea typeface="宋体" panose="02010600030101010101" pitchFamily="2" charset="-122"/>
              </a:rPr>
              <a:t>www.1ppt.com/powerpoint/      </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en-US" altLang="zh-CN" sz="100" dirty="0">
                <a:solidFill>
                  <a:srgbClr val="000F21"/>
                </a:solidFill>
                <a:latin typeface="Calibri" panose="020F0502020204030204"/>
                <a:ea typeface="宋体" panose="02010600030101010101" pitchFamily="2" charset="-122"/>
              </a:rPr>
              <a:t>Word</a:t>
            </a:r>
            <a:r>
              <a:rPr lang="zh-CN" altLang="en-US" sz="100" dirty="0">
                <a:solidFill>
                  <a:srgbClr val="000F21"/>
                </a:solidFill>
                <a:latin typeface="Calibri" panose="020F0502020204030204"/>
                <a:ea typeface="宋体" panose="02010600030101010101" pitchFamily="2" charset="-122"/>
              </a:rPr>
              <a:t>教程： </a:t>
            </a:r>
            <a:r>
              <a:rPr lang="en-US" altLang="zh-CN" sz="100" dirty="0">
                <a:solidFill>
                  <a:srgbClr val="000F21"/>
                </a:solidFill>
                <a:latin typeface="Calibri" panose="020F0502020204030204"/>
                <a:ea typeface="宋体" panose="02010600030101010101" pitchFamily="2" charset="-122"/>
              </a:rPr>
              <a:t>www.1ppt.com/word/              Excel</a:t>
            </a:r>
            <a:r>
              <a:rPr lang="zh-CN" altLang="en-US" sz="100" dirty="0">
                <a:solidFill>
                  <a:srgbClr val="000F21"/>
                </a:solidFill>
                <a:latin typeface="Calibri" panose="020F0502020204030204"/>
                <a:ea typeface="宋体" panose="02010600030101010101" pitchFamily="2" charset="-122"/>
              </a:rPr>
              <a:t>教程：</a:t>
            </a:r>
            <a:r>
              <a:rPr lang="en-US" altLang="zh-CN" sz="100" dirty="0">
                <a:solidFill>
                  <a:srgbClr val="000F21"/>
                </a:solidFill>
                <a:latin typeface="Calibri" panose="020F0502020204030204"/>
                <a:ea typeface="宋体" panose="02010600030101010101" pitchFamily="2" charset="-122"/>
              </a:rPr>
              <a:t>www.1ppt.com/excel/  </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srgbClr val="000F21"/>
                </a:solidFill>
                <a:latin typeface="Calibri" panose="020F0502020204030204"/>
                <a:ea typeface="宋体" panose="02010600030101010101" pitchFamily="2" charset="-122"/>
              </a:rPr>
              <a:t>资料下载：</a:t>
            </a:r>
            <a:r>
              <a:rPr lang="en-US" altLang="zh-CN" sz="100" dirty="0">
                <a:solidFill>
                  <a:srgbClr val="000F21"/>
                </a:solidFill>
                <a:latin typeface="Calibri" panose="020F0502020204030204"/>
                <a:ea typeface="宋体" panose="02010600030101010101" pitchFamily="2" charset="-122"/>
              </a:rPr>
              <a:t>www.1ppt.com/ziliao/                PPT</a:t>
            </a:r>
            <a:r>
              <a:rPr lang="zh-CN" altLang="en-US" sz="100" dirty="0">
                <a:solidFill>
                  <a:srgbClr val="000F21"/>
                </a:solidFill>
                <a:latin typeface="Calibri" panose="020F0502020204030204"/>
                <a:ea typeface="宋体" panose="02010600030101010101" pitchFamily="2" charset="-122"/>
              </a:rPr>
              <a:t>课件下载：</a:t>
            </a:r>
            <a:r>
              <a:rPr lang="en-US" altLang="zh-CN" sz="100" dirty="0">
                <a:solidFill>
                  <a:srgbClr val="000F21"/>
                </a:solidFill>
                <a:latin typeface="Calibri" panose="020F0502020204030204"/>
                <a:ea typeface="宋体" panose="02010600030101010101" pitchFamily="2" charset="-122"/>
              </a:rPr>
              <a:t>www.1ppt.com/kejian/ </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srgbClr val="000F21"/>
                </a:solidFill>
                <a:latin typeface="Calibri" panose="020F0502020204030204"/>
                <a:ea typeface="宋体" panose="02010600030101010101" pitchFamily="2" charset="-122"/>
              </a:rPr>
              <a:t>范文下载：</a:t>
            </a:r>
            <a:r>
              <a:rPr lang="en-US" altLang="zh-CN" sz="100" dirty="0">
                <a:solidFill>
                  <a:srgbClr val="000F21"/>
                </a:solidFill>
                <a:latin typeface="Calibri" panose="020F0502020204030204"/>
                <a:ea typeface="宋体" panose="02010600030101010101" pitchFamily="2" charset="-122"/>
              </a:rPr>
              <a:t>www.1ppt.com/fanwen/             </a:t>
            </a:r>
            <a:r>
              <a:rPr lang="zh-CN" altLang="en-US" sz="100" dirty="0">
                <a:solidFill>
                  <a:srgbClr val="000F21"/>
                </a:solidFill>
                <a:latin typeface="Calibri" panose="020F0502020204030204"/>
                <a:ea typeface="宋体" panose="02010600030101010101" pitchFamily="2" charset="-122"/>
              </a:rPr>
              <a:t>试卷下载：</a:t>
            </a:r>
            <a:r>
              <a:rPr lang="en-US" altLang="zh-CN" sz="100" dirty="0">
                <a:solidFill>
                  <a:srgbClr val="000F21"/>
                </a:solidFill>
                <a:latin typeface="Calibri" panose="020F0502020204030204"/>
                <a:ea typeface="宋体" panose="02010600030101010101" pitchFamily="2" charset="-122"/>
              </a:rPr>
              <a:t>www.1ppt.com/shiti/  </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srgbClr val="000F21"/>
                </a:solidFill>
                <a:latin typeface="Calibri" panose="020F0502020204030204"/>
                <a:ea typeface="宋体" panose="02010600030101010101" pitchFamily="2" charset="-122"/>
              </a:rPr>
              <a:t>教案下载：</a:t>
            </a:r>
            <a:r>
              <a:rPr lang="en-US" altLang="zh-CN" sz="100" dirty="0">
                <a:solidFill>
                  <a:srgbClr val="000F21"/>
                </a:solidFill>
                <a:latin typeface="Calibri" panose="020F0502020204030204"/>
                <a:ea typeface="宋体" panose="02010600030101010101" pitchFamily="2" charset="-122"/>
              </a:rPr>
              <a:t>www.1ppt.com/jiaoan/        </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zh-CN" altLang="en-US" sz="100" dirty="0">
                <a:solidFill>
                  <a:srgbClr val="000F21"/>
                </a:solidFill>
                <a:latin typeface="Calibri" panose="020F0502020204030204"/>
                <a:ea typeface="宋体" panose="02010600030101010101" pitchFamily="2" charset="-122"/>
              </a:rPr>
              <a:t>字体下载：</a:t>
            </a:r>
            <a:r>
              <a:rPr lang="en-US" altLang="zh-CN" sz="100" dirty="0">
                <a:solidFill>
                  <a:srgbClr val="000F21"/>
                </a:solidFill>
                <a:latin typeface="Calibri" panose="020F0502020204030204"/>
                <a:ea typeface="宋体" panose="02010600030101010101" pitchFamily="2" charset="-122"/>
              </a:rPr>
              <a:t>www.1ppt.com/ziti/</a:t>
            </a:r>
            <a:endParaRPr lang="en-US" altLang="zh-CN" sz="100" dirty="0">
              <a:solidFill>
                <a:srgbClr val="000F21"/>
              </a:solidFill>
              <a:latin typeface="Calibri" panose="020F0502020204030204"/>
              <a:ea typeface="宋体" panose="02010600030101010101" pitchFamily="2" charset="-122"/>
            </a:endParaRPr>
          </a:p>
          <a:p>
            <a:pPr eaLnBrk="1" fontAlgn="auto" hangingPunct="1">
              <a:spcBef>
                <a:spcPts val="0"/>
              </a:spcBef>
              <a:spcAft>
                <a:spcPts val="0"/>
              </a:spcAft>
            </a:pPr>
            <a:r>
              <a:rPr lang="en-US" altLang="zh-CN" sz="100" dirty="0">
                <a:solidFill>
                  <a:srgbClr val="000F21"/>
                </a:solidFill>
                <a:latin typeface="Calibri" panose="020F0502020204030204"/>
                <a:ea typeface="宋体" panose="02010600030101010101" pitchFamily="2" charset="-122"/>
              </a:rPr>
              <a:t> </a:t>
            </a:r>
            <a:endParaRPr lang="zh-CN" altLang="en-US" sz="100" dirty="0">
              <a:solidFill>
                <a:srgbClr val="000F21"/>
              </a:solidFill>
              <a:latin typeface="Calibri" panose="020F0502020204030204"/>
              <a:ea typeface="宋体" panose="02010600030101010101" pitchFamily="2" charset="-122"/>
            </a:endParaRPr>
          </a:p>
        </p:txBody>
      </p:sp>
      <p:pic>
        <p:nvPicPr>
          <p:cNvPr id="9" name="图片 8" descr="图标&#10;&#10;低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514" y="311373"/>
            <a:ext cx="1040705" cy="4452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89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
                                        </p:tgtEl>
                                      </p:cBhvr>
                                    </p:animEffect>
                                    <p:animScale>
                                      <p:cBhvr>
                                        <p:cTn id="15" dur="250" autoRev="1" fill="hold"/>
                                        <p:tgtEl>
                                          <p:spTgt spid="3"/>
                                        </p:tgtEl>
                                      </p:cBhvr>
                                      <p:by x="105000" y="105000"/>
                                    </p:animScale>
                                  </p:childTnLst>
                                </p:cTn>
                              </p:par>
                            </p:childTnLst>
                          </p:cTn>
                        </p:par>
                        <p:par>
                          <p:cTn id="16" fill="hold">
                            <p:stCondLst>
                              <p:cond delay="139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anim calcmode="lin" valueType="num">
                                      <p:cBhvr>
                                        <p:cTn id="21"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gtEl>
                                      </p:cBhvr>
                                    </p:animEffect>
                                  </p:childTnLst>
                                </p:cTn>
                              </p:par>
                            </p:childTnLst>
                          </p:cTn>
                        </p:par>
                        <p:par>
                          <p:cTn id="24" fill="hold">
                            <p:stCondLst>
                              <p:cond delay="2849"/>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tags/tag1.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2.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3.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4.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5.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6.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7.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8.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9.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0.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1.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2.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3.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4.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5.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6.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7.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8.xml><?xml version="1.0" encoding="utf-8"?>
<p:tagLst xmlns:p="http://schemas.openxmlformats.org/presentationml/2006/main">
  <p:tag name="KSO_WM_DIAGRAM_VIRTUALLY_FRAME" val="{&quot;height&quot;:243.5550393700787,&quot;left&quot;:33.31582677165354,&quot;top&quot;:107.96598425196851,&quot;width&quot;:632.8961417322835}"/>
</p:tagLst>
</file>

<file path=ppt/tags/tag19.xml><?xml version="1.0" encoding="utf-8"?>
<p:tagLst xmlns:p="http://schemas.openxmlformats.org/presentationml/2006/main">
  <p:tag name="TIMING" val="|3.5"/>
</p:tagLst>
</file>

<file path=ppt/tags/tag20.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1.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2.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3.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4.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5.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6.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7.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8.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29.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0.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1.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2.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3.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4.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5.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6.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7.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8.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39.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0.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1.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2.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3.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4.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5.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6.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7.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8.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49.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0.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1.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2.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3.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4.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5.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6.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7.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8.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59.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0.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1.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2.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3.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4.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5.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6.xml><?xml version="1.0" encoding="utf-8"?>
<p:tagLst xmlns:p="http://schemas.openxmlformats.org/presentationml/2006/main">
  <p:tag name="KSO_WM_DIAGRAM_VIRTUALLY_FRAME" val="{&quot;height&quot;:273.7523622047244,&quot;left&quot;:53.877480314960636,&quot;top&quot;:80.36125984251969,&quot;width&quot;:614.5451968503936}"/>
</p:tagLst>
</file>

<file path=ppt/tags/tag67.xml><?xml version="1.0" encoding="utf-8"?>
<p:tagLst xmlns:p="http://schemas.openxmlformats.org/presentationml/2006/main">
  <p:tag name="TIMING" val="|4.1"/>
</p:tagLst>
</file>

<file path=ppt/tags/tag68.xml><?xml version="1.0" encoding="utf-8"?>
<p:tagLst xmlns:p="http://schemas.openxmlformats.org/presentationml/2006/main">
  <p:tag name="TIMING" val="|4.1"/>
</p:tagLst>
</file>

<file path=ppt/tags/tag69.xml><?xml version="1.0" encoding="utf-8"?>
<p:tagLst xmlns:p="http://schemas.openxmlformats.org/presentationml/2006/main">
  <p:tag name="ISPRING_PRESENTATION_TITLE" val="bt578455"/>
</p:tagLst>
</file>

<file path=ppt/theme/theme1.xml><?xml version="1.0" encoding="utf-8"?>
<a:theme xmlns:a="http://schemas.openxmlformats.org/drawingml/2006/main" name="第一PPT，www.1ppt.com">
  <a:themeElements>
    <a:clrScheme name="自定义 353">
      <a:dk1>
        <a:sysClr val="windowText" lastClr="000000"/>
      </a:dk1>
      <a:lt1>
        <a:sysClr val="window" lastClr="FFFFFF"/>
      </a:lt1>
      <a:dk2>
        <a:srgbClr val="34833F"/>
      </a:dk2>
      <a:lt2>
        <a:srgbClr val="E7E6E6"/>
      </a:lt2>
      <a:accent1>
        <a:srgbClr val="34833F"/>
      </a:accent1>
      <a:accent2>
        <a:srgbClr val="D24977"/>
      </a:accent2>
      <a:accent3>
        <a:srgbClr val="34833F"/>
      </a:accent3>
      <a:accent4>
        <a:srgbClr val="D24977"/>
      </a:accent4>
      <a:accent5>
        <a:srgbClr val="34833F"/>
      </a:accent5>
      <a:accent6>
        <a:srgbClr val="D24977"/>
      </a:accent6>
      <a:hlink>
        <a:srgbClr val="34833F"/>
      </a:hlink>
      <a:folHlink>
        <a:srgbClr val="D24977"/>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7861</Words>
  <Application>WPS 演示</Application>
  <PresentationFormat>自定义</PresentationFormat>
  <Paragraphs>345</Paragraphs>
  <Slides>37</Slides>
  <Notes>37</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37</vt:i4>
      </vt:variant>
    </vt:vector>
  </HeadingPairs>
  <TitlesOfParts>
    <vt:vector size="61" baseType="lpstr">
      <vt:lpstr>Arial</vt:lpstr>
      <vt:lpstr>宋体</vt:lpstr>
      <vt:lpstr>Wingdings</vt:lpstr>
      <vt:lpstr>Calibri</vt:lpstr>
      <vt:lpstr>Calibri Light</vt:lpstr>
      <vt:lpstr>黑体</vt:lpstr>
      <vt:lpstr>汉仪细等线</vt:lpstr>
      <vt:lpstr>微软雅黑</vt:lpstr>
      <vt:lpstr>FontAwesome</vt:lpstr>
      <vt:lpstr>AMGDT</vt:lpstr>
      <vt:lpstr>Lato</vt:lpstr>
      <vt:lpstr>MS PGothic</vt:lpstr>
      <vt:lpstr>Gill Sans</vt:lpstr>
      <vt:lpstr>Arial Unicode MS</vt:lpstr>
      <vt:lpstr>Batang</vt:lpstr>
      <vt:lpstr>Tahoma</vt:lpstr>
      <vt:lpstr>Calibri</vt:lpstr>
      <vt:lpstr>AcadEref</vt:lpstr>
      <vt:lpstr>Constantia</vt:lpstr>
      <vt:lpstr>Batang</vt:lpstr>
      <vt:lpstr>FontAwesome</vt:lpstr>
      <vt:lpstr>汉仪细等线</vt:lpstr>
      <vt:lpstr>微软雅黑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蓝色互联网</dc:title>
  <dc:creator/>
  <cp:keywords>第一PPT模板网-WWW.1PPT.COM</cp:keywords>
  <cp:lastModifiedBy>蔡成想</cp:lastModifiedBy>
  <cp:revision>5</cp:revision>
  <dcterms:created xsi:type="dcterms:W3CDTF">2022-03-25T08:19:00Z</dcterms:created>
  <dcterms:modified xsi:type="dcterms:W3CDTF">2025-12-29T02:46:55Z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2052-12.1.0.24034</vt:lpwstr>
  </property>
  <property fmtid="{D5CDD505-2E9C-101B-9397-08002B2CF9AE}" pid="3" name="ICV">
    <vt:lpwstr>52D340A962604F3092E1E33B25AF5EA4_12</vt:lpwstr>
  </property>
</Properties>
</file>