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notesSlides/notesSlide2.xml" ContentType="application/vnd.openxmlformats-officedocument.presentationml.notesSlide+xml"/>
  <Override PartName="/ppt/comments/comment1.xml" ContentType="application/vnd.openxmlformats-officedocument.presentationml.comments+xml"/>
  <Override PartName="/ppt/notesSlides/notesSlide3.xml" ContentType="application/vnd.openxmlformats-officedocument.presentationml.notesSlide+xml"/>
  <Override PartName="/ppt/notesSlides/notesSlide4.xml" ContentType="application/vnd.openxmlformats-officedocument.presentationml.notesSlide+xml"/>
  <Override PartName="/ppt/comments/comment2.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56" r:id="rId2"/>
  </p:sldMasterIdLst>
  <p:notesMasterIdLst>
    <p:notesMasterId r:id="rId29"/>
  </p:notesMasterIdLst>
  <p:sldIdLst>
    <p:sldId id="463" r:id="rId3"/>
    <p:sldId id="266" r:id="rId4"/>
    <p:sldId id="339" r:id="rId5"/>
    <p:sldId id="258" r:id="rId6"/>
    <p:sldId id="365" r:id="rId7"/>
    <p:sldId id="262" r:id="rId8"/>
    <p:sldId id="369" r:id="rId9"/>
    <p:sldId id="345" r:id="rId10"/>
    <p:sldId id="346" r:id="rId11"/>
    <p:sldId id="366" r:id="rId12"/>
    <p:sldId id="347" r:id="rId13"/>
    <p:sldId id="372" r:id="rId14"/>
    <p:sldId id="371" r:id="rId15"/>
    <p:sldId id="349" r:id="rId16"/>
    <p:sldId id="376" r:id="rId17"/>
    <p:sldId id="464" r:id="rId18"/>
    <p:sldId id="351" r:id="rId19"/>
    <p:sldId id="352" r:id="rId20"/>
    <p:sldId id="353" r:id="rId21"/>
    <p:sldId id="354" r:id="rId22"/>
    <p:sldId id="367" r:id="rId23"/>
    <p:sldId id="360" r:id="rId24"/>
    <p:sldId id="373" r:id="rId25"/>
    <p:sldId id="374" r:id="rId26"/>
    <p:sldId id="375" r:id="rId27"/>
    <p:sldId id="338" r:id="rId2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Z Jh" initials="ZJ" lastIdx="16"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78343"/>
    <a:srgbClr val="E4D6D1"/>
    <a:srgbClr val="AA884B"/>
    <a:srgbClr val="CFAFA1"/>
    <a:srgbClr val="CB997D"/>
    <a:srgbClr val="FE6601"/>
    <a:srgbClr val="3E8BC2"/>
    <a:srgbClr val="C9F3FD"/>
    <a:srgbClr val="F1EDE9"/>
    <a:srgbClr val="4ED5E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9113" autoAdjust="0"/>
    <p:restoredTop sz="93992" autoAdjust="0"/>
  </p:normalViewPr>
  <p:slideViewPr>
    <p:cSldViewPr>
      <p:cViewPr varScale="1">
        <p:scale>
          <a:sx n="68" d="100"/>
          <a:sy n="68" d="100"/>
        </p:scale>
        <p:origin x="76" y="276"/>
      </p:cViewPr>
      <p:guideLst>
        <p:guide orient="horz" pos="2160"/>
        <p:guide pos="3840"/>
      </p:guideLst>
    </p:cSldViewPr>
  </p:slideViewPr>
  <p:notesTextViewPr>
    <p:cViewPr>
      <p:scale>
        <a:sx n="3" d="2"/>
        <a:sy n="3" d="2"/>
      </p:scale>
      <p:origin x="0" y="0"/>
    </p:cViewPr>
  </p:notesTextViewPr>
  <p:sorterViewPr>
    <p:cViewPr>
      <p:scale>
        <a:sx n="200" d="100"/>
        <a:sy n="2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commentAuthors" Target="commentAuthors.xml"/><Relationship Id="rId8" Type="http://schemas.openxmlformats.org/officeDocument/2006/relationships/slide" Target="slides/slide6.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9-06-06T21:36:31.840" idx="2">
    <p:pos x="5940" y="793"/>
    <p:text>云：配网自动化主站+PMS 2.0等；</p:text>
  </p:cm>
  <p:cm authorId="1" dt="2019-06-06T21:37:53.875" idx="3">
    <p:pos x="5940" y="929"/>
    <p:text>管：4G、5G、光纤专网、230M专网等；</p:text>
  </p:cm>
  <p:cm authorId="1" dt="2019-06-06T21:38:18.902" idx="4">
    <p:pos x="5940" y="1065"/>
    <p:text>边：智能配变终端；</p:text>
  </p:cm>
  <p:cm authorId="1" dt="2019-06-06T21:39:33.103" idx="5">
    <p:pos x="5940" y="1201"/>
    <p:text>端：低压故障传感器、智能塑壳断路器、智能漏保、其他智能装置；</p:text>
  </p:cm>
</p:cmLst>
</file>

<file path=ppt/comments/comment2.xml><?xml version="1.0" encoding="utf-8"?>
<p:cmLst xmlns:a="http://schemas.openxmlformats.org/drawingml/2006/main" xmlns:r="http://schemas.openxmlformats.org/officeDocument/2006/relationships" xmlns:p="http://schemas.openxmlformats.org/presentationml/2006/main">
  <p:cm authorId="1" dt="2019-06-06T21:48:34.917" idx="13">
    <p:pos x="7257" y="969"/>
    <p:text>内置HPLC、RS-485。
       2 内含特征信号注入，可实现拓扑动态识别。</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7F1DD2-9A69-4A30-A20B-8ED9F9F614F2}" type="datetimeFigureOut">
              <a:rPr lang="zh-CN" altLang="en-US" smtClean="0"/>
              <a:pPr/>
              <a:t>2022-09-25</a:t>
            </a:fld>
            <a:endParaRPr lang="zh-CN" alt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ltLang="zh-CN"/>
              <a:t>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9E2EF1F-5AB9-4920-AF5B-E1DBE1708744}" type="slidenum">
              <a:rPr lang="zh-CN" altLang="en-US" smtClean="0"/>
              <a:pPr/>
              <a:t>‹#›</a:t>
            </a:fld>
            <a:endParaRPr lang="zh-CN" altLang="en-US"/>
          </a:p>
        </p:txBody>
      </p:sp>
    </p:spTree>
    <p:extLst>
      <p:ext uri="{BB962C8B-B14F-4D97-AF65-F5344CB8AC3E}">
        <p14:creationId xmlns:p14="http://schemas.microsoft.com/office/powerpoint/2010/main" val="23101568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9E2EF1F-5AB9-4920-AF5B-E1DBE1708744}" type="slidenum">
              <a:rPr lang="zh-CN" altLang="en-US" smtClean="0"/>
              <a:pPr/>
              <a:t>2</a:t>
            </a:fld>
            <a:endParaRPr lang="zh-CN" altLang="en-US"/>
          </a:p>
        </p:txBody>
      </p:sp>
    </p:spTree>
    <p:extLst>
      <p:ext uri="{BB962C8B-B14F-4D97-AF65-F5344CB8AC3E}">
        <p14:creationId xmlns:p14="http://schemas.microsoft.com/office/powerpoint/2010/main" val="16607222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pc="100" dirty="0">
                <a:solidFill>
                  <a:schemeClr val="tx1"/>
                </a:solidFill>
                <a:uFillTx/>
              </a:rPr>
              <a:t>云-管-边-端</a:t>
            </a:r>
            <a:endParaRPr lang="zh-CN" altLang="en-US" dirty="0"/>
          </a:p>
        </p:txBody>
      </p:sp>
      <p:sp>
        <p:nvSpPr>
          <p:cNvPr id="4" name="灯片编号占位符 3"/>
          <p:cNvSpPr>
            <a:spLocks noGrp="1"/>
          </p:cNvSpPr>
          <p:nvPr>
            <p:ph type="sldNum" sz="quarter" idx="5"/>
          </p:nvPr>
        </p:nvSpPr>
        <p:spPr/>
        <p:txBody>
          <a:bodyPr/>
          <a:lstStyle/>
          <a:p>
            <a:fld id="{A9E2EF1F-5AB9-4920-AF5B-E1DBE1708744}" type="slidenum">
              <a:rPr lang="zh-CN" altLang="en-US" smtClean="0"/>
              <a:pPr/>
              <a:t>11</a:t>
            </a:fld>
            <a:endParaRPr lang="zh-CN" altLang="en-US"/>
          </a:p>
        </p:txBody>
      </p:sp>
    </p:spTree>
    <p:extLst>
      <p:ext uri="{BB962C8B-B14F-4D97-AF65-F5344CB8AC3E}">
        <p14:creationId xmlns:p14="http://schemas.microsoft.com/office/powerpoint/2010/main" val="42417575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pc="100" dirty="0">
                <a:solidFill>
                  <a:schemeClr val="tx1"/>
                </a:solidFill>
                <a:uFillTx/>
              </a:rPr>
              <a:t>云-管-边-端</a:t>
            </a:r>
            <a:endParaRPr lang="zh-CN" altLang="en-US" dirty="0"/>
          </a:p>
        </p:txBody>
      </p:sp>
      <p:sp>
        <p:nvSpPr>
          <p:cNvPr id="4" name="灯片编号占位符 3"/>
          <p:cNvSpPr>
            <a:spLocks noGrp="1"/>
          </p:cNvSpPr>
          <p:nvPr>
            <p:ph type="sldNum" sz="quarter" idx="5"/>
          </p:nvPr>
        </p:nvSpPr>
        <p:spPr/>
        <p:txBody>
          <a:bodyPr/>
          <a:lstStyle/>
          <a:p>
            <a:fld id="{A9E2EF1F-5AB9-4920-AF5B-E1DBE1708744}" type="slidenum">
              <a:rPr lang="zh-CN" altLang="en-US" smtClean="0"/>
              <a:pPr/>
              <a:t>12</a:t>
            </a:fld>
            <a:endParaRPr lang="zh-CN" altLang="en-US"/>
          </a:p>
        </p:txBody>
      </p:sp>
    </p:spTree>
    <p:extLst>
      <p:ext uri="{BB962C8B-B14F-4D97-AF65-F5344CB8AC3E}">
        <p14:creationId xmlns:p14="http://schemas.microsoft.com/office/powerpoint/2010/main" val="10216745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pc="100" dirty="0">
                <a:solidFill>
                  <a:schemeClr val="tx1"/>
                </a:solidFill>
                <a:uFillTx/>
              </a:rPr>
              <a:t>云-管-边-端</a:t>
            </a:r>
            <a:endParaRPr lang="zh-CN" altLang="en-US" dirty="0"/>
          </a:p>
        </p:txBody>
      </p:sp>
      <p:sp>
        <p:nvSpPr>
          <p:cNvPr id="4" name="灯片编号占位符 3"/>
          <p:cNvSpPr>
            <a:spLocks noGrp="1"/>
          </p:cNvSpPr>
          <p:nvPr>
            <p:ph type="sldNum" sz="quarter" idx="5"/>
          </p:nvPr>
        </p:nvSpPr>
        <p:spPr/>
        <p:txBody>
          <a:bodyPr/>
          <a:lstStyle/>
          <a:p>
            <a:fld id="{A9E2EF1F-5AB9-4920-AF5B-E1DBE1708744}" type="slidenum">
              <a:rPr lang="zh-CN" altLang="en-US" smtClean="0"/>
              <a:pPr/>
              <a:t>13</a:t>
            </a:fld>
            <a:endParaRPr lang="zh-CN" altLang="en-US"/>
          </a:p>
        </p:txBody>
      </p:sp>
    </p:spTree>
    <p:extLst>
      <p:ext uri="{BB962C8B-B14F-4D97-AF65-F5344CB8AC3E}">
        <p14:creationId xmlns:p14="http://schemas.microsoft.com/office/powerpoint/2010/main" val="165313003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officeplus.cn/Template/Home.shtml" TargetMode="External"/><Relationship Id="rId2" Type="http://schemas.openxmlformats.org/officeDocument/2006/relationships/image" Target="../media/image7.jpeg"/><Relationship Id="rId1" Type="http://schemas.openxmlformats.org/officeDocument/2006/relationships/slideMaster" Target="../slideMasters/slideMaster2.xml"/><Relationship Id="rId5" Type="http://schemas.microsoft.com/office/2007/relationships/hdphoto" Target="../media/hdphoto1.wdp"/><Relationship Id="rId4" Type="http://schemas.openxmlformats.org/officeDocument/2006/relationships/image" Target="../media/image8.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1.jpeg"/><Relationship Id="rId2" Type="http://schemas.openxmlformats.org/officeDocument/2006/relationships/hyperlink" Target="http://www.officeplus.cn/Template/Home.shtml" TargetMode="External"/><Relationship Id="rId1" Type="http://schemas.openxmlformats.org/officeDocument/2006/relationships/slideMaster" Target="../slideMasters/slideMaster2.xml"/><Relationship Id="rId6" Type="http://schemas.openxmlformats.org/officeDocument/2006/relationships/image" Target="../media/image10.jpeg"/><Relationship Id="rId5" Type="http://schemas.openxmlformats.org/officeDocument/2006/relationships/image" Target="../media/image9.jpeg"/><Relationship Id="rId4" Type="http://schemas.microsoft.com/office/2007/relationships/hdphoto" Target="../media/hdphoto1.wdp"/></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标题幻灯片">
    <p:bg>
      <p:bgPr>
        <a:solidFill>
          <a:schemeClr val="bg1"/>
        </a:solidFill>
        <a:effectLst/>
      </p:bgPr>
    </p:bg>
    <p:spTree>
      <p:nvGrpSpPr>
        <p:cNvPr id="1" name=""/>
        <p:cNvGrpSpPr/>
        <p:nvPr/>
      </p:nvGrpSpPr>
      <p:grpSpPr>
        <a:xfrm>
          <a:off x="0" y="0"/>
          <a:ext cx="0" cy="0"/>
          <a:chOff x="0" y="0"/>
          <a:chExt cx="0" cy="0"/>
        </a:xfrm>
      </p:grpSpPr>
      <p:pic>
        <p:nvPicPr>
          <p:cNvPr id="10" name="图片 9"/>
          <p:cNvPicPr>
            <a:picLocks noChangeAspect="1"/>
          </p:cNvPicPr>
          <p:nvPr userDrawn="1"/>
        </p:nvPicPr>
        <p:blipFill rotWithShape="1">
          <a:blip r:embed="rId2" cstate="print">
            <a:extLst>
              <a:ext uri="{28A0092B-C50C-407E-A947-70E740481C1C}">
                <a14:useLocalDpi xmlns:a14="http://schemas.microsoft.com/office/drawing/2010/main" val="0"/>
              </a:ext>
            </a:extLst>
          </a:blip>
          <a:srcRect l="18336" b="4696"/>
          <a:stretch>
            <a:fillRect/>
          </a:stretch>
        </p:blipFill>
        <p:spPr>
          <a:xfrm rot="5400000">
            <a:off x="2667000" y="-2667000"/>
            <a:ext cx="6858000" cy="12192000"/>
          </a:xfrm>
          <a:prstGeom prst="rect">
            <a:avLst/>
          </a:prstGeom>
        </p:spPr>
      </p:pic>
      <p:sp>
        <p:nvSpPr>
          <p:cNvPr id="9801" name="副标题 2"/>
          <p:cNvSpPr>
            <a:spLocks noGrp="1"/>
          </p:cNvSpPr>
          <p:nvPr userDrawn="1">
            <p:ph type="subTitle" idx="1" hasCustomPrompt="1"/>
          </p:nvPr>
        </p:nvSpPr>
        <p:spPr>
          <a:xfrm>
            <a:off x="6451002" y="2492896"/>
            <a:ext cx="5069486" cy="399287"/>
          </a:xfrm>
        </p:spPr>
        <p:txBody>
          <a:bodyPr anchor="t">
            <a:normAutofit/>
          </a:bodyPr>
          <a:lstStyle>
            <a:lvl1pPr marL="0" marR="0" indent="0" algn="r" defTabSz="913765" rtl="0" eaLnBrk="1" fontAlgn="auto" latinLnBrk="0" hangingPunct="1">
              <a:lnSpc>
                <a:spcPct val="90000"/>
              </a:lnSpc>
              <a:spcBef>
                <a:spcPts val="1000"/>
              </a:spcBef>
              <a:spcAft>
                <a:spcPts val="0"/>
              </a:spcAft>
              <a:buClrTx/>
              <a:buSzTx/>
              <a:buFont typeface="Arial" pitchFamily="34" charset="0"/>
              <a:buNone/>
              <a:defRPr sz="1800">
                <a:solidFill>
                  <a:schemeClr val="tx1"/>
                </a:solidFill>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r" defTabSz="913765" rtl="0" eaLnBrk="1" fontAlgn="auto" latinLnBrk="0" hangingPunct="1">
              <a:lnSpc>
                <a:spcPct val="90000"/>
              </a:lnSpc>
              <a:spcBef>
                <a:spcPts val="1000"/>
              </a:spcBef>
              <a:spcAft>
                <a:spcPts val="0"/>
              </a:spcAft>
              <a:buClrTx/>
              <a:buSzTx/>
              <a:buFont typeface="Arial" pitchFamily="34" charset="0"/>
              <a:buNone/>
              <a:defRPr/>
            </a:pPr>
            <a:r>
              <a:rPr lang="en-US" altLang="zh-CN" dirty="0"/>
              <a:t>Click to edit Master subtitle style</a:t>
            </a:r>
          </a:p>
        </p:txBody>
      </p:sp>
      <p:sp>
        <p:nvSpPr>
          <p:cNvPr id="9802" name="标题 1"/>
          <p:cNvSpPr>
            <a:spLocks noGrp="1"/>
          </p:cNvSpPr>
          <p:nvPr userDrawn="1">
            <p:ph type="ctrTitle" hasCustomPrompt="1"/>
          </p:nvPr>
        </p:nvSpPr>
        <p:spPr>
          <a:xfrm>
            <a:off x="6451002" y="1672982"/>
            <a:ext cx="5069486" cy="687417"/>
          </a:xfrm>
        </p:spPr>
        <p:txBody>
          <a:bodyPr anchor="b">
            <a:normAutofit/>
          </a:bodyPr>
          <a:lstStyle>
            <a:lvl1pPr algn="r">
              <a:lnSpc>
                <a:spcPct val="100000"/>
              </a:lnSpc>
              <a:defRPr sz="2800">
                <a:solidFill>
                  <a:schemeClr val="tx1"/>
                </a:solidFill>
                <a:effectLst/>
              </a:defRPr>
            </a:lvl1pPr>
          </a:lstStyle>
          <a:p>
            <a:r>
              <a:rPr lang="en-US" altLang="zh-CN" dirty="0"/>
              <a:t>Click to edit Master title style</a:t>
            </a:r>
            <a:endParaRPr lang="zh-CN" altLang="en-US" dirty="0"/>
          </a:p>
        </p:txBody>
      </p:sp>
      <p:sp>
        <p:nvSpPr>
          <p:cNvPr id="8" name="文本占位符 13"/>
          <p:cNvSpPr>
            <a:spLocks noGrp="1"/>
          </p:cNvSpPr>
          <p:nvPr userDrawn="1">
            <p:ph type="body" sz="quarter" idx="10" hasCustomPrompt="1"/>
          </p:nvPr>
        </p:nvSpPr>
        <p:spPr>
          <a:xfrm>
            <a:off x="677093" y="5400675"/>
            <a:ext cx="5069487" cy="371475"/>
          </a:xfrm>
        </p:spPr>
        <p:txBody>
          <a:bodyPr anchor="ctr">
            <a:normAutofit/>
          </a:bodyPr>
          <a:lstStyle>
            <a:lvl1pPr marL="0" indent="0" algn="l">
              <a:buNone/>
              <a:defRPr sz="1600" b="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dirty="0"/>
              <a:t>Signature</a:t>
            </a:r>
          </a:p>
        </p:txBody>
      </p:sp>
      <p:sp>
        <p:nvSpPr>
          <p:cNvPr id="9" name="文本占位符 13"/>
          <p:cNvSpPr>
            <a:spLocks noGrp="1"/>
          </p:cNvSpPr>
          <p:nvPr userDrawn="1">
            <p:ph type="body" sz="quarter" idx="11" hasCustomPrompt="1"/>
          </p:nvPr>
        </p:nvSpPr>
        <p:spPr>
          <a:xfrm>
            <a:off x="677093" y="5772150"/>
            <a:ext cx="5069487" cy="371475"/>
          </a:xfrm>
        </p:spPr>
        <p:txBody>
          <a:bodyPr anchor="ctr">
            <a:normAutofit/>
          </a:bodyPr>
          <a:lstStyle>
            <a:lvl1pPr marL="0" indent="0" algn="l">
              <a:buNone/>
              <a:defRPr sz="1600" b="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dirty="0"/>
              <a:t>Date</a:t>
            </a:r>
            <a:endParaRPr lang="zh-CN" alt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节标题">
    <p:bg>
      <p:bgRef idx="1001">
        <a:schemeClr val="bg1"/>
      </p:bgRef>
    </p:bg>
    <p:spTree>
      <p:nvGrpSpPr>
        <p:cNvPr id="1" name=""/>
        <p:cNvGrpSpPr/>
        <p:nvPr/>
      </p:nvGrpSpPr>
      <p:grpSpPr>
        <a:xfrm>
          <a:off x="0" y="0"/>
          <a:ext cx="0" cy="0"/>
          <a:chOff x="0" y="0"/>
          <a:chExt cx="0" cy="0"/>
        </a:xfrm>
      </p:grpSpPr>
      <p:pic>
        <p:nvPicPr>
          <p:cNvPr id="13" name="图片 12"/>
          <p:cNvPicPr>
            <a:picLocks noChangeAspect="1"/>
          </p:cNvPicPr>
          <p:nvPr userDrawn="1"/>
        </p:nvPicPr>
        <p:blipFill rotWithShape="1">
          <a:blip r:embed="rId2" cstate="print">
            <a:extLst>
              <a:ext uri="{28A0092B-C50C-407E-A947-70E740481C1C}">
                <a14:useLocalDpi xmlns:a14="http://schemas.microsoft.com/office/drawing/2010/main" val="0"/>
              </a:ext>
            </a:extLst>
          </a:blip>
          <a:srcRect t="37812" b="37812"/>
          <a:stretch>
            <a:fillRect/>
          </a:stretch>
        </p:blipFill>
        <p:spPr>
          <a:xfrm>
            <a:off x="0" y="1943100"/>
            <a:ext cx="12192000" cy="2971800"/>
          </a:xfrm>
          <a:prstGeom prst="rect">
            <a:avLst/>
          </a:prstGeom>
        </p:spPr>
      </p:pic>
      <p:sp>
        <p:nvSpPr>
          <p:cNvPr id="20" name="标题 1"/>
          <p:cNvSpPr>
            <a:spLocks noGrp="1"/>
          </p:cNvSpPr>
          <p:nvPr>
            <p:ph type="title" hasCustomPrompt="1"/>
          </p:nvPr>
        </p:nvSpPr>
        <p:spPr>
          <a:xfrm>
            <a:off x="669925" y="2606713"/>
            <a:ext cx="6432600" cy="656792"/>
          </a:xfrm>
        </p:spPr>
        <p:txBody>
          <a:bodyPr anchor="b">
            <a:normAutofit/>
          </a:bodyPr>
          <a:lstStyle>
            <a:lvl1pPr>
              <a:defRPr sz="2400" b="1">
                <a:solidFill>
                  <a:schemeClr val="tx1"/>
                </a:solidFill>
              </a:defRPr>
            </a:lvl1pPr>
          </a:lstStyle>
          <a:p>
            <a:r>
              <a:rPr lang="en-US" altLang="zh-CN" dirty="0"/>
              <a:t>Click to edit Master title style</a:t>
            </a:r>
            <a:endParaRPr lang="zh-CN" altLang="en-US" dirty="0"/>
          </a:p>
        </p:txBody>
      </p:sp>
      <p:sp>
        <p:nvSpPr>
          <p:cNvPr id="21" name="文本占位符 2"/>
          <p:cNvSpPr>
            <a:spLocks noGrp="1"/>
          </p:cNvSpPr>
          <p:nvPr>
            <p:ph type="body" idx="1" hasCustomPrompt="1"/>
          </p:nvPr>
        </p:nvSpPr>
        <p:spPr>
          <a:xfrm>
            <a:off x="669925" y="3392869"/>
            <a:ext cx="6432600" cy="1015623"/>
          </a:xfrm>
        </p:spPr>
        <p:txBody>
          <a:bodyPr anchor="t">
            <a:normAutofit/>
          </a:bodyPr>
          <a:lstStyle>
            <a:lvl1pPr marL="0" indent="0">
              <a:buNone/>
              <a:defRPr sz="11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ltLang="zh-CN"/>
              <a:t>Edit Master text styles</a:t>
            </a:r>
            <a:endParaRPr lang="en-US" altLang="zh-CN" dirty="0"/>
          </a:p>
        </p:txBody>
      </p:sp>
      <p:cxnSp>
        <p:nvCxnSpPr>
          <p:cNvPr id="5" name="直接连接符 4"/>
          <p:cNvCxnSpPr/>
          <p:nvPr userDrawn="1"/>
        </p:nvCxnSpPr>
        <p:spPr>
          <a:xfrm>
            <a:off x="0" y="1943100"/>
            <a:ext cx="12192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userDrawn="1"/>
        </p:nvCxnSpPr>
        <p:spPr>
          <a:xfrm>
            <a:off x="0" y="4914900"/>
            <a:ext cx="12192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hasCustomPrompt="1"/>
          </p:nvPr>
        </p:nvSpPr>
        <p:spPr/>
        <p:txBody>
          <a:bodyPr/>
          <a:lstStyle/>
          <a:p>
            <a:r>
              <a:rPr lang="en-US" altLang="zh-CN" dirty="0"/>
              <a:t>Click to edit Master title style</a:t>
            </a:r>
            <a:endParaRPr lang="zh-CN" altLang="en-US" dirty="0"/>
          </a:p>
        </p:txBody>
      </p:sp>
      <p:sp>
        <p:nvSpPr>
          <p:cNvPr id="3" name="内容占位符 2"/>
          <p:cNvSpPr>
            <a:spLocks noGrp="1"/>
          </p:cNvSpPr>
          <p:nvPr>
            <p:ph idx="1" hasCustomPrompt="1"/>
          </p:nvPr>
        </p:nvSpPr>
        <p:spPr/>
        <p:txBody>
          <a:bodyPr/>
          <a:lstStyle/>
          <a:p>
            <a:pPr lvl="0"/>
            <a:r>
              <a:rPr lang="en-US" altLang="zh-CN" dirty="0"/>
              <a:t>Edit Master text styles</a:t>
            </a:r>
          </a:p>
          <a:p>
            <a:pPr lvl="1"/>
            <a:r>
              <a:rPr lang="en-US" altLang="zh-CN" dirty="0"/>
              <a:t>Second level</a:t>
            </a:r>
          </a:p>
          <a:p>
            <a:pPr lvl="2"/>
            <a:r>
              <a:rPr lang="en-US" altLang="zh-CN" dirty="0"/>
              <a:t>Third level</a:t>
            </a:r>
          </a:p>
          <a:p>
            <a:pPr lvl="3"/>
            <a:r>
              <a:rPr lang="en-US" altLang="zh-CN" dirty="0"/>
              <a:t>Fourth level</a:t>
            </a:r>
          </a:p>
          <a:p>
            <a:pPr lvl="4"/>
            <a:r>
              <a:rPr lang="en-US" altLang="zh-CN" dirty="0"/>
              <a:t>Fifth level</a:t>
            </a:r>
            <a:endParaRPr lang="zh-CN"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p:txBody>
          <a:bodyPr/>
          <a:lstStyle/>
          <a:p>
            <a:r>
              <a:rPr lang="en-US" altLang="zh-CN" dirty="0"/>
              <a:t>Click to edit Master title style</a:t>
            </a:r>
            <a:endParaRPr lang="zh-CN" altLang="en-US" dirty="0"/>
          </a:p>
        </p:txBody>
      </p:sp>
      <p:cxnSp>
        <p:nvCxnSpPr>
          <p:cNvPr id="9" name="直接连接符 8"/>
          <p:cNvCxnSpPr/>
          <p:nvPr userDrawn="1"/>
        </p:nvCxnSpPr>
        <p:spPr>
          <a:xfrm>
            <a:off x="669924" y="6240463"/>
            <a:ext cx="1085056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 name="日期占位符 5"/>
          <p:cNvSpPr>
            <a:spLocks noGrp="1"/>
          </p:cNvSpPr>
          <p:nvPr>
            <p:ph type="dt" sz="half" idx="10"/>
          </p:nvPr>
        </p:nvSpPr>
        <p:spPr/>
        <p:txBody>
          <a:bodyPr/>
          <a:lstStyle/>
          <a:p>
            <a:fld id="{93D31F3C-1533-4ADE-ADA4-C66B5AA4B42B}" type="datetime1">
              <a:rPr lang="zh-CN" altLang="en-US" smtClean="0"/>
              <a:pPr/>
              <a:t>2022-09-25</a:t>
            </a:fld>
            <a:endParaRPr lang="zh-CN" altLang="en-US"/>
          </a:p>
        </p:txBody>
      </p:sp>
      <p:sp>
        <p:nvSpPr>
          <p:cNvPr id="7" name="页脚占位符 6"/>
          <p:cNvSpPr>
            <a:spLocks noGrp="1"/>
          </p:cNvSpPr>
          <p:nvPr>
            <p:ph type="ftr" sz="quarter" idx="11"/>
          </p:nvPr>
        </p:nvSpPr>
        <p:spPr/>
        <p:txBody>
          <a:bodyPr/>
          <a:lstStyle/>
          <a:p>
            <a:endParaRPr lang="zh-CN" altLang="en-US" dirty="0"/>
          </a:p>
        </p:txBody>
      </p:sp>
      <p:sp>
        <p:nvSpPr>
          <p:cNvPr id="8" name="灯片编号占位符 7"/>
          <p:cNvSpPr>
            <a:spLocks noGrp="1"/>
          </p:cNvSpPr>
          <p:nvPr>
            <p:ph type="sldNum" sz="quarter" idx="12"/>
          </p:nvPr>
        </p:nvSpPr>
        <p:spPr/>
        <p:txBody>
          <a:bodyPr/>
          <a:lstStyle/>
          <a:p>
            <a:fld id="{5DD3DB80-B894-403A-B48E-6FDC1A72010E}"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末尾幻灯片">
    <p:spTree>
      <p:nvGrpSpPr>
        <p:cNvPr id="1" name=""/>
        <p:cNvGrpSpPr/>
        <p:nvPr/>
      </p:nvGrpSpPr>
      <p:grpSpPr>
        <a:xfrm>
          <a:off x="0" y="0"/>
          <a:ext cx="0" cy="0"/>
          <a:chOff x="0" y="0"/>
          <a:chExt cx="0" cy="0"/>
        </a:xfrm>
      </p:grpSpPr>
      <p:pic>
        <p:nvPicPr>
          <p:cNvPr id="18" name="图片 17"/>
          <p:cNvPicPr>
            <a:picLocks noChangeAspect="1"/>
          </p:cNvPicPr>
          <p:nvPr userDrawn="1"/>
        </p:nvPicPr>
        <p:blipFill rotWithShape="1">
          <a:blip r:embed="rId2" cstate="print">
            <a:extLst>
              <a:ext uri="{28A0092B-C50C-407E-A947-70E740481C1C}">
                <a14:useLocalDpi xmlns:a14="http://schemas.microsoft.com/office/drawing/2010/main" val="0"/>
              </a:ext>
            </a:extLst>
          </a:blip>
          <a:srcRect l="18336" b="4696"/>
          <a:stretch>
            <a:fillRect/>
          </a:stretch>
        </p:blipFill>
        <p:spPr>
          <a:xfrm rot="5400000">
            <a:off x="2667000" y="-2667000"/>
            <a:ext cx="6858000" cy="12192000"/>
          </a:xfrm>
          <a:prstGeom prst="rect">
            <a:avLst/>
          </a:prstGeom>
        </p:spPr>
      </p:pic>
      <p:sp>
        <p:nvSpPr>
          <p:cNvPr id="13" name="标题 1"/>
          <p:cNvSpPr>
            <a:spLocks noGrp="1"/>
          </p:cNvSpPr>
          <p:nvPr>
            <p:ph type="ctrTitle" hasCustomPrompt="1"/>
          </p:nvPr>
        </p:nvSpPr>
        <p:spPr>
          <a:xfrm>
            <a:off x="669925" y="1992532"/>
            <a:ext cx="4489971" cy="655784"/>
          </a:xfrm>
        </p:spPr>
        <p:txBody>
          <a:bodyPr anchor="ctr">
            <a:normAutofit/>
          </a:bodyPr>
          <a:lstStyle>
            <a:lvl1pPr marL="0" indent="0" algn="l">
              <a:buFont typeface="Arial" pitchFamily="34" charset="0"/>
              <a:buNone/>
              <a:defRPr sz="3200">
                <a:solidFill>
                  <a:schemeClr val="tx1"/>
                </a:solidFill>
                <a:effectLst/>
              </a:defRPr>
            </a:lvl1pPr>
          </a:lstStyle>
          <a:p>
            <a:r>
              <a:rPr lang="en-US" altLang="zh-CN" dirty="0"/>
              <a:t>Conclusion</a:t>
            </a:r>
            <a:endParaRPr lang="zh-CN" altLang="en-US" dirty="0"/>
          </a:p>
        </p:txBody>
      </p:sp>
      <p:sp>
        <p:nvSpPr>
          <p:cNvPr id="14" name="文本占位符 62"/>
          <p:cNvSpPr>
            <a:spLocks noGrp="1"/>
          </p:cNvSpPr>
          <p:nvPr>
            <p:ph type="body" sz="quarter" idx="17" hasCustomPrompt="1"/>
          </p:nvPr>
        </p:nvSpPr>
        <p:spPr>
          <a:xfrm>
            <a:off x="669925" y="2834493"/>
            <a:ext cx="4489971" cy="310871"/>
          </a:xfrm>
        </p:spPr>
        <p:txBody>
          <a:bodyPr vert="horz" lIns="91440" tIns="45720" rIns="91440" bIns="45720" rtlCol="0">
            <a:normAutofit/>
          </a:bodyPr>
          <a:lstStyle>
            <a:lvl1pPr marL="0" indent="0" algn="l">
              <a:buNone/>
              <a:defRPr lang="zh-CN" altLang="en-US" sz="1600" smtClean="0">
                <a:solidFill>
                  <a:schemeClr val="tx1"/>
                </a:solidFill>
                <a:effectLst/>
              </a:defRPr>
            </a:lvl1pPr>
            <a:lvl2pPr>
              <a:defRPr lang="zh-CN" altLang="en-US" sz="2000" smtClean="0"/>
            </a:lvl2pPr>
            <a:lvl3pPr>
              <a:defRPr lang="zh-CN" altLang="en-US" sz="1800" smtClean="0"/>
            </a:lvl3pPr>
            <a:lvl4pPr>
              <a:defRPr lang="zh-CN" altLang="en-US" sz="1600" smtClean="0"/>
            </a:lvl4pPr>
            <a:lvl5pPr>
              <a:defRPr lang="zh-CN" altLang="en-US" sz="1600"/>
            </a:lvl5pPr>
          </a:lstStyle>
          <a:p>
            <a:pPr lvl="0"/>
            <a:r>
              <a:rPr lang="en-US" altLang="zh-CN" dirty="0"/>
              <a:t>Signature</a:t>
            </a:r>
          </a:p>
        </p:txBody>
      </p:sp>
      <p:sp>
        <p:nvSpPr>
          <p:cNvPr id="15" name="文本占位符 62"/>
          <p:cNvSpPr>
            <a:spLocks noGrp="1"/>
          </p:cNvSpPr>
          <p:nvPr>
            <p:ph type="body" sz="quarter" idx="18" hasCustomPrompt="1"/>
          </p:nvPr>
        </p:nvSpPr>
        <p:spPr>
          <a:xfrm>
            <a:off x="669925" y="3150127"/>
            <a:ext cx="4489971" cy="310871"/>
          </a:xfrm>
        </p:spPr>
        <p:txBody>
          <a:bodyPr vert="horz" lIns="91440" tIns="45720" rIns="91440" bIns="45720" rtlCol="0">
            <a:normAutofit/>
          </a:bodyPr>
          <a:lstStyle>
            <a:lvl1pPr marL="0" indent="0" algn="l">
              <a:buNone/>
              <a:defRPr lang="zh-CN" altLang="en-US" sz="1600" smtClean="0">
                <a:solidFill>
                  <a:schemeClr val="tx1"/>
                </a:solidFill>
                <a:effectLst/>
              </a:defRPr>
            </a:lvl1pPr>
            <a:lvl2pPr>
              <a:defRPr lang="zh-CN" altLang="en-US" sz="2000" smtClean="0"/>
            </a:lvl2pPr>
            <a:lvl3pPr>
              <a:defRPr lang="zh-CN" altLang="en-US" sz="1800" smtClean="0"/>
            </a:lvl3pPr>
            <a:lvl4pPr>
              <a:defRPr lang="zh-CN" altLang="en-US" sz="1600" smtClean="0"/>
            </a:lvl4pPr>
            <a:lvl5pPr>
              <a:defRPr lang="zh-CN" altLang="en-US" sz="1600"/>
            </a:lvl5pPr>
          </a:lstStyle>
          <a:p>
            <a:pPr lvl="0"/>
            <a:r>
              <a:rPr lang="en-US" altLang="zh-CN" dirty="0"/>
              <a:t>Date</a:t>
            </a:r>
            <a:endParaRPr lang="zh-CN" alt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0A7256F9-A925-4CFD-A87F-45A4D722E369}" type="datetimeFigureOut">
              <a:rPr lang="zh-CN" altLang="en-US" smtClean="0"/>
              <a:pPr/>
              <a:t>2022-09-25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FB71594-6E0F-4971-AC35-DE59DD8768FA}"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模板使用技巧 1">
    <p:spTree>
      <p:nvGrpSpPr>
        <p:cNvPr id="1" name=""/>
        <p:cNvGrpSpPr/>
        <p:nvPr/>
      </p:nvGrpSpPr>
      <p:grpSpPr>
        <a:xfrm>
          <a:off x="0" y="0"/>
          <a:ext cx="0" cy="0"/>
          <a:chOff x="0" y="0"/>
          <a:chExt cx="0" cy="0"/>
        </a:xfrm>
      </p:grpSpPr>
      <p:sp>
        <p:nvSpPr>
          <p:cNvPr id="4" name="矩形 3"/>
          <p:cNvSpPr/>
          <p:nvPr userDrawn="1"/>
        </p:nvSpPr>
        <p:spPr>
          <a:xfrm>
            <a:off x="440603" y="759873"/>
            <a:ext cx="1713931" cy="369332"/>
          </a:xfrm>
          <a:prstGeom prst="rect">
            <a:avLst/>
          </a:prstGeom>
        </p:spPr>
        <p:txBody>
          <a:bodyPr wrap="none">
            <a:spAutoFit/>
          </a:bodyPr>
          <a:lstStyle/>
          <a:p>
            <a:pPr defTabSz="608965"/>
            <a:r>
              <a:rPr lang="zh-CN" altLang="en-US" sz="1800">
                <a:solidFill>
                  <a:schemeClr val="tx1">
                    <a:lumMod val="75000"/>
                    <a:lumOff val="25000"/>
                  </a:schemeClr>
                </a:solidFill>
                <a:latin typeface="Segoe UI Light"/>
                <a:ea typeface="微软雅黑"/>
                <a:cs typeface="Segoe UI Light"/>
              </a:rPr>
              <a:t>模板使用技巧</a:t>
            </a:r>
            <a:r>
              <a:rPr lang="en-US" altLang="zh-CN" sz="1800">
                <a:solidFill>
                  <a:schemeClr val="tx1">
                    <a:lumMod val="75000"/>
                    <a:lumOff val="25000"/>
                  </a:schemeClr>
                </a:solidFill>
                <a:latin typeface="Segoe UI Light"/>
                <a:ea typeface="微软雅黑"/>
                <a:cs typeface="Segoe UI Light"/>
              </a:rPr>
              <a:t> 1</a:t>
            </a:r>
            <a:endParaRPr lang="zh-CN" altLang="en-US" sz="1800" dirty="0">
              <a:solidFill>
                <a:schemeClr val="tx1">
                  <a:lumMod val="75000"/>
                  <a:lumOff val="25000"/>
                </a:schemeClr>
              </a:solidFill>
              <a:latin typeface="Segoe UI Light"/>
              <a:ea typeface="微软雅黑"/>
              <a:cs typeface="Segoe UI Light"/>
            </a:endParaRPr>
          </a:p>
        </p:txBody>
      </p:sp>
      <p:sp>
        <p:nvSpPr>
          <p:cNvPr id="5" name="矩形 4"/>
          <p:cNvSpPr/>
          <p:nvPr userDrawn="1"/>
        </p:nvSpPr>
        <p:spPr>
          <a:xfrm>
            <a:off x="440603" y="182445"/>
            <a:ext cx="777777" cy="246221"/>
          </a:xfrm>
          <a:prstGeom prst="rect">
            <a:avLst/>
          </a:prstGeom>
        </p:spPr>
        <p:txBody>
          <a:bodyPr wrap="none">
            <a:spAutoFit/>
          </a:bodyPr>
          <a:lstStyle/>
          <a:p>
            <a:pPr defTabSz="608965"/>
            <a:r>
              <a:rPr kumimoji="1" lang="en-US" altLang="zh-CN" sz="1000" dirty="0">
                <a:solidFill>
                  <a:schemeClr val="tx1">
                    <a:lumMod val="75000"/>
                    <a:lumOff val="25000"/>
                  </a:schemeClr>
                </a:solidFill>
                <a:latin typeface="Segoe UI Light"/>
                <a:ea typeface="微软雅黑" charset="0"/>
                <a:cs typeface="Segoe UI Light"/>
              </a:rPr>
              <a:t>OfficePLUS</a:t>
            </a:r>
            <a:endParaRPr lang="zh-CN" altLang="en-US" sz="1000" dirty="0">
              <a:solidFill>
                <a:schemeClr val="tx1">
                  <a:lumMod val="75000"/>
                  <a:lumOff val="25000"/>
                </a:schemeClr>
              </a:solidFill>
              <a:latin typeface="Segoe UI Light"/>
              <a:ea typeface="微软雅黑" charset="0"/>
              <a:cs typeface="Segoe UI Light"/>
            </a:endParaRPr>
          </a:p>
        </p:txBody>
      </p:sp>
      <p:sp>
        <p:nvSpPr>
          <p:cNvPr id="9" name="文本框 8"/>
          <p:cNvSpPr txBox="1"/>
          <p:nvPr userDrawn="1"/>
        </p:nvSpPr>
        <p:spPr>
          <a:xfrm>
            <a:off x="431800" y="1174234"/>
            <a:ext cx="3467616" cy="584775"/>
          </a:xfrm>
          <a:prstGeom prst="rect">
            <a:avLst/>
          </a:prstGeom>
          <a:noFill/>
        </p:spPr>
        <p:txBody>
          <a:bodyPr wrap="none" rtlCol="0">
            <a:spAutoFit/>
          </a:bodyPr>
          <a:lstStyle/>
          <a:p>
            <a:r>
              <a:rPr lang="zh-CN" altLang="en-US" sz="3200" b="1">
                <a:solidFill>
                  <a:schemeClr val="tx1">
                    <a:lumMod val="85000"/>
                    <a:lumOff val="15000"/>
                  </a:schemeClr>
                </a:solidFill>
                <a:latin typeface="微软雅黑" pitchFamily="34" charset="-122"/>
                <a:ea typeface="微软雅黑" pitchFamily="34" charset="-122"/>
              </a:rPr>
              <a:t>一键调整模板颜色</a:t>
            </a:r>
            <a:endParaRPr lang="en-US" sz="3200" b="1">
              <a:solidFill>
                <a:schemeClr val="tx1">
                  <a:lumMod val="85000"/>
                  <a:lumOff val="15000"/>
                </a:schemeClr>
              </a:solidFill>
              <a:latin typeface="微软雅黑" pitchFamily="34" charset="-122"/>
              <a:ea typeface="微软雅黑" pitchFamily="34" charset="-122"/>
            </a:endParaRPr>
          </a:p>
        </p:txBody>
      </p:sp>
      <p:pic>
        <p:nvPicPr>
          <p:cNvPr id="10" name="图片 9"/>
          <p:cNvPicPr>
            <a:picLocks noChangeAspect="1"/>
          </p:cNvPicPr>
          <p:nvPr userDrawn="1"/>
        </p:nvPicPr>
        <p:blipFill>
          <a:blip r:embed="rId2" cstate="print"/>
          <a:stretch>
            <a:fillRect/>
          </a:stretch>
        </p:blipFill>
        <p:spPr>
          <a:xfrm>
            <a:off x="431800" y="2138895"/>
            <a:ext cx="5295899" cy="3847021"/>
          </a:xfrm>
          <a:prstGeom prst="rect">
            <a:avLst/>
          </a:prstGeom>
          <a:ln>
            <a:solidFill>
              <a:schemeClr val="bg1">
                <a:lumMod val="65000"/>
              </a:schemeClr>
            </a:solidFill>
          </a:ln>
        </p:spPr>
      </p:pic>
      <p:pic>
        <p:nvPicPr>
          <p:cNvPr id="11" name="图片 10"/>
          <p:cNvPicPr>
            <a:picLocks noChangeAspect="1"/>
          </p:cNvPicPr>
          <p:nvPr userDrawn="1"/>
        </p:nvPicPr>
        <p:blipFill>
          <a:blip r:embed="rId3" cstate="print"/>
          <a:stretch>
            <a:fillRect/>
          </a:stretch>
        </p:blipFill>
        <p:spPr>
          <a:xfrm>
            <a:off x="6464300" y="2138895"/>
            <a:ext cx="5295900" cy="3847022"/>
          </a:xfrm>
          <a:prstGeom prst="rect">
            <a:avLst/>
          </a:prstGeom>
          <a:ln>
            <a:solidFill>
              <a:schemeClr val="bg1">
                <a:lumMod val="65000"/>
              </a:schemeClr>
            </a:solidFill>
          </a:ln>
        </p:spPr>
      </p:pic>
      <p:sp>
        <p:nvSpPr>
          <p:cNvPr id="12" name="文本框 11"/>
          <p:cNvSpPr txBox="1"/>
          <p:nvPr userDrawn="1"/>
        </p:nvSpPr>
        <p:spPr>
          <a:xfrm>
            <a:off x="333477" y="6061002"/>
            <a:ext cx="3183885" cy="276999"/>
          </a:xfrm>
          <a:prstGeom prst="rect">
            <a:avLst/>
          </a:prstGeom>
          <a:noFill/>
        </p:spPr>
        <p:txBody>
          <a:bodyPr wrap="none" rtlCol="0">
            <a:spAutoFit/>
          </a:bodyPr>
          <a:lstStyle/>
          <a:p>
            <a:r>
              <a:rPr lang="en-US" sz="1200" spc="150">
                <a:latin typeface="微软雅黑" pitchFamily="34" charset="-122"/>
                <a:ea typeface="微软雅黑" pitchFamily="34" charset="-122"/>
              </a:rPr>
              <a:t>1.</a:t>
            </a:r>
            <a:r>
              <a:rPr lang="zh-CN" altLang="en-US" sz="1200" spc="150">
                <a:latin typeface="微软雅黑" pitchFamily="34" charset="-122"/>
                <a:ea typeface="微软雅黑" pitchFamily="34" charset="-122"/>
              </a:rPr>
              <a:t> 选择“设计”</a:t>
            </a:r>
            <a:r>
              <a:rPr lang="en-US" altLang="zh-CN" sz="1200" spc="150">
                <a:latin typeface="微软雅黑" pitchFamily="34" charset="-122"/>
                <a:ea typeface="微软雅黑" pitchFamily="34" charset="-122"/>
              </a:rPr>
              <a:t>-</a:t>
            </a:r>
            <a:r>
              <a:rPr lang="zh-CN" altLang="en-US" sz="1200" spc="150">
                <a:latin typeface="微软雅黑" pitchFamily="34" charset="-122"/>
                <a:ea typeface="微软雅黑" pitchFamily="34" charset="-122"/>
              </a:rPr>
              <a:t>“变体”</a:t>
            </a:r>
            <a:r>
              <a:rPr lang="en-US" altLang="zh-CN" sz="1200" spc="150">
                <a:latin typeface="微软雅黑" pitchFamily="34" charset="-122"/>
                <a:ea typeface="微软雅黑" pitchFamily="34" charset="-122"/>
              </a:rPr>
              <a:t>-</a:t>
            </a:r>
            <a:r>
              <a:rPr lang="zh-CN" altLang="en-US" sz="1200" spc="150">
                <a:latin typeface="微软雅黑" pitchFamily="34" charset="-122"/>
                <a:ea typeface="微软雅黑" pitchFamily="34" charset="-122"/>
              </a:rPr>
              <a:t>“颜色”；</a:t>
            </a:r>
            <a:endParaRPr lang="en-US" sz="1200" spc="150">
              <a:latin typeface="微软雅黑" pitchFamily="34" charset="-122"/>
              <a:ea typeface="微软雅黑" pitchFamily="34" charset="-122"/>
            </a:endParaRPr>
          </a:p>
        </p:txBody>
      </p:sp>
      <p:sp>
        <p:nvSpPr>
          <p:cNvPr id="13" name="文本框 12"/>
          <p:cNvSpPr txBox="1"/>
          <p:nvPr userDrawn="1"/>
        </p:nvSpPr>
        <p:spPr>
          <a:xfrm>
            <a:off x="6360651" y="6061002"/>
            <a:ext cx="4562467" cy="276999"/>
          </a:xfrm>
          <a:prstGeom prst="rect">
            <a:avLst/>
          </a:prstGeom>
          <a:noFill/>
        </p:spPr>
        <p:txBody>
          <a:bodyPr wrap="none" rtlCol="0">
            <a:spAutoFit/>
          </a:bodyPr>
          <a:lstStyle/>
          <a:p>
            <a:r>
              <a:rPr lang="en-US" sz="1200" spc="150">
                <a:latin typeface="微软雅黑" pitchFamily="34" charset="-122"/>
                <a:ea typeface="微软雅黑" pitchFamily="34" charset="-122"/>
              </a:rPr>
              <a:t>2.</a:t>
            </a:r>
            <a:r>
              <a:rPr lang="zh-CN" altLang="en-US" sz="1200" spc="150">
                <a:latin typeface="微软雅黑" pitchFamily="34" charset="-122"/>
                <a:ea typeface="微软雅黑" pitchFamily="34" charset="-122"/>
              </a:rPr>
              <a:t> 选择你喜欢的颜色搭配，模板一秒调整为你选颜色。</a:t>
            </a:r>
            <a:endParaRPr lang="en-US" sz="1200" spc="150">
              <a:latin typeface="微软雅黑" pitchFamily="34" charset="-122"/>
              <a:ea typeface="微软雅黑" pitchFamily="34" charset="-122"/>
            </a:endParaRPr>
          </a:p>
        </p:txBody>
      </p:sp>
      <p:pic>
        <p:nvPicPr>
          <p:cNvPr id="14" name="图片 13"/>
          <p:cNvPicPr>
            <a:picLocks noChangeAspect="1"/>
          </p:cNvPicPr>
          <p:nvPr userDrawn="1"/>
        </p:nvPicPr>
        <p:blipFill>
          <a:blip r:embed="rId4" cstate="print"/>
          <a:stretch>
            <a:fillRect/>
          </a:stretch>
        </p:blipFill>
        <p:spPr>
          <a:xfrm>
            <a:off x="3005928" y="2609333"/>
            <a:ext cx="819667" cy="819667"/>
          </a:xfrm>
          <a:prstGeom prst="rect">
            <a:avLst/>
          </a:prstGeom>
          <a:effectLst>
            <a:outerShdw blurRad="50800" dist="38100" dir="2700000" algn="tl" rotWithShape="0">
              <a:prstClr val="black">
                <a:alpha val="40000"/>
              </a:prstClr>
            </a:outerShdw>
          </a:effectLst>
        </p:spPr>
      </p:pic>
      <p:pic>
        <p:nvPicPr>
          <p:cNvPr id="15" name="图片 14"/>
          <p:cNvPicPr>
            <a:picLocks noChangeAspect="1"/>
          </p:cNvPicPr>
          <p:nvPr userDrawn="1"/>
        </p:nvPicPr>
        <p:blipFill>
          <a:blip r:embed="rId4" cstate="print"/>
          <a:stretch>
            <a:fillRect/>
          </a:stretch>
        </p:blipFill>
        <p:spPr>
          <a:xfrm>
            <a:off x="10787853" y="4257158"/>
            <a:ext cx="819667" cy="819667"/>
          </a:xfrm>
          <a:prstGeom prst="rect">
            <a:avLst/>
          </a:prstGeom>
          <a:effectLst>
            <a:outerShdw blurRad="50800" dist="38100" dir="2700000" algn="tl" rotWithShape="0">
              <a:prstClr val="black">
                <a:alpha val="40000"/>
              </a:prstClr>
            </a:outerShdw>
          </a:effectLst>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模板使用技巧 2">
    <p:spTree>
      <p:nvGrpSpPr>
        <p:cNvPr id="1" name=""/>
        <p:cNvGrpSpPr/>
        <p:nvPr/>
      </p:nvGrpSpPr>
      <p:grpSpPr>
        <a:xfrm>
          <a:off x="0" y="0"/>
          <a:ext cx="0" cy="0"/>
          <a:chOff x="0" y="0"/>
          <a:chExt cx="0" cy="0"/>
        </a:xfrm>
      </p:grpSpPr>
      <p:sp>
        <p:nvSpPr>
          <p:cNvPr id="3" name="矩形 2"/>
          <p:cNvSpPr/>
          <p:nvPr userDrawn="1"/>
        </p:nvSpPr>
        <p:spPr>
          <a:xfrm>
            <a:off x="440603" y="759873"/>
            <a:ext cx="1750800" cy="369332"/>
          </a:xfrm>
          <a:prstGeom prst="rect">
            <a:avLst/>
          </a:prstGeom>
        </p:spPr>
        <p:txBody>
          <a:bodyPr wrap="none">
            <a:spAutoFit/>
          </a:bodyPr>
          <a:lstStyle/>
          <a:p>
            <a:pPr defTabSz="608965"/>
            <a:r>
              <a:rPr lang="zh-CN" altLang="en-US" sz="1800">
                <a:solidFill>
                  <a:schemeClr val="tx1">
                    <a:lumMod val="75000"/>
                    <a:lumOff val="25000"/>
                  </a:schemeClr>
                </a:solidFill>
                <a:latin typeface="Segoe UI Light"/>
                <a:ea typeface="微软雅黑"/>
                <a:cs typeface="Segoe UI Light"/>
              </a:rPr>
              <a:t>模板使用技巧</a:t>
            </a:r>
            <a:r>
              <a:rPr lang="en-US" altLang="zh-CN" sz="1800">
                <a:solidFill>
                  <a:schemeClr val="tx1">
                    <a:lumMod val="75000"/>
                    <a:lumOff val="25000"/>
                  </a:schemeClr>
                </a:solidFill>
                <a:latin typeface="Segoe UI Light"/>
                <a:ea typeface="微软雅黑"/>
                <a:cs typeface="Segoe UI Light"/>
              </a:rPr>
              <a:t> 2</a:t>
            </a:r>
            <a:endParaRPr lang="zh-CN" altLang="en-US" sz="1800" dirty="0">
              <a:solidFill>
                <a:schemeClr val="tx1">
                  <a:lumMod val="75000"/>
                  <a:lumOff val="25000"/>
                </a:schemeClr>
              </a:solidFill>
              <a:latin typeface="Segoe UI Light"/>
              <a:ea typeface="微软雅黑"/>
              <a:cs typeface="Segoe UI Light"/>
            </a:endParaRPr>
          </a:p>
        </p:txBody>
      </p:sp>
      <p:sp>
        <p:nvSpPr>
          <p:cNvPr id="4" name="矩形 3"/>
          <p:cNvSpPr/>
          <p:nvPr userDrawn="1"/>
        </p:nvSpPr>
        <p:spPr>
          <a:xfrm>
            <a:off x="440603" y="182445"/>
            <a:ext cx="777777" cy="246221"/>
          </a:xfrm>
          <a:prstGeom prst="rect">
            <a:avLst/>
          </a:prstGeom>
        </p:spPr>
        <p:txBody>
          <a:bodyPr wrap="none">
            <a:spAutoFit/>
          </a:bodyPr>
          <a:lstStyle/>
          <a:p>
            <a:pPr defTabSz="608965"/>
            <a:r>
              <a:rPr kumimoji="1" lang="en-US" altLang="zh-CN" sz="1000" dirty="0">
                <a:solidFill>
                  <a:schemeClr val="tx1">
                    <a:lumMod val="75000"/>
                    <a:lumOff val="25000"/>
                  </a:schemeClr>
                </a:solidFill>
                <a:latin typeface="Segoe UI Light"/>
                <a:ea typeface="微软雅黑" charset="0"/>
                <a:cs typeface="Segoe UI Light"/>
              </a:rPr>
              <a:t>OfficePLUS</a:t>
            </a:r>
            <a:endParaRPr lang="zh-CN" altLang="en-US" sz="1000" dirty="0">
              <a:solidFill>
                <a:schemeClr val="tx1">
                  <a:lumMod val="75000"/>
                  <a:lumOff val="25000"/>
                </a:schemeClr>
              </a:solidFill>
              <a:latin typeface="Segoe UI Light"/>
              <a:ea typeface="微软雅黑" charset="0"/>
              <a:cs typeface="Segoe UI Light"/>
            </a:endParaRPr>
          </a:p>
        </p:txBody>
      </p:sp>
      <p:pic>
        <p:nvPicPr>
          <p:cNvPr id="5" name="图片 4"/>
          <p:cNvPicPr>
            <a:picLocks noChangeAspect="1"/>
          </p:cNvPicPr>
          <p:nvPr userDrawn="1"/>
        </p:nvPicPr>
        <p:blipFill>
          <a:blip r:embed="rId2" cstate="print"/>
          <a:stretch>
            <a:fillRect/>
          </a:stretch>
        </p:blipFill>
        <p:spPr>
          <a:xfrm>
            <a:off x="431800" y="2138895"/>
            <a:ext cx="5295899" cy="3847021"/>
          </a:xfrm>
          <a:prstGeom prst="rect">
            <a:avLst/>
          </a:prstGeom>
          <a:ln>
            <a:solidFill>
              <a:schemeClr val="bg1">
                <a:lumMod val="65000"/>
              </a:schemeClr>
            </a:solidFill>
          </a:ln>
        </p:spPr>
      </p:pic>
      <p:pic>
        <p:nvPicPr>
          <p:cNvPr id="6" name="图片 5"/>
          <p:cNvPicPr>
            <a:picLocks noChangeAspect="1"/>
          </p:cNvPicPr>
          <p:nvPr userDrawn="1"/>
        </p:nvPicPr>
        <p:blipFill>
          <a:blip r:embed="rId3" cstate="print"/>
          <a:stretch>
            <a:fillRect/>
          </a:stretch>
        </p:blipFill>
        <p:spPr>
          <a:xfrm>
            <a:off x="6464301" y="2138895"/>
            <a:ext cx="5295900" cy="3847022"/>
          </a:xfrm>
          <a:prstGeom prst="rect">
            <a:avLst/>
          </a:prstGeom>
          <a:ln>
            <a:solidFill>
              <a:schemeClr val="bg1">
                <a:lumMod val="65000"/>
              </a:schemeClr>
            </a:solidFill>
          </a:ln>
        </p:spPr>
      </p:pic>
      <p:sp>
        <p:nvSpPr>
          <p:cNvPr id="7" name="文本框 6"/>
          <p:cNvSpPr txBox="1"/>
          <p:nvPr userDrawn="1"/>
        </p:nvSpPr>
        <p:spPr>
          <a:xfrm>
            <a:off x="431800" y="1174234"/>
            <a:ext cx="3467616" cy="584775"/>
          </a:xfrm>
          <a:prstGeom prst="rect">
            <a:avLst/>
          </a:prstGeom>
          <a:noFill/>
        </p:spPr>
        <p:txBody>
          <a:bodyPr wrap="none" rtlCol="0">
            <a:spAutoFit/>
          </a:bodyPr>
          <a:lstStyle/>
          <a:p>
            <a:r>
              <a:rPr lang="zh-CN" altLang="en-US" sz="3200" b="1">
                <a:solidFill>
                  <a:schemeClr val="tx1">
                    <a:lumMod val="85000"/>
                    <a:lumOff val="15000"/>
                  </a:schemeClr>
                </a:solidFill>
                <a:latin typeface="微软雅黑" pitchFamily="34" charset="-122"/>
                <a:ea typeface="微软雅黑" pitchFamily="34" charset="-122"/>
              </a:rPr>
              <a:t>随时添加模板样式</a:t>
            </a:r>
            <a:endParaRPr lang="en-US" sz="3200" b="1">
              <a:solidFill>
                <a:schemeClr val="tx1">
                  <a:lumMod val="85000"/>
                  <a:lumOff val="15000"/>
                </a:schemeClr>
              </a:solidFill>
              <a:latin typeface="微软雅黑" pitchFamily="34" charset="-122"/>
              <a:ea typeface="微软雅黑" pitchFamily="34" charset="-122"/>
            </a:endParaRPr>
          </a:p>
        </p:txBody>
      </p:sp>
      <p:sp>
        <p:nvSpPr>
          <p:cNvPr id="8" name="文本框 7"/>
          <p:cNvSpPr txBox="1"/>
          <p:nvPr userDrawn="1"/>
        </p:nvSpPr>
        <p:spPr>
          <a:xfrm>
            <a:off x="333477" y="6061002"/>
            <a:ext cx="3010761" cy="276999"/>
          </a:xfrm>
          <a:prstGeom prst="rect">
            <a:avLst/>
          </a:prstGeom>
          <a:noFill/>
        </p:spPr>
        <p:txBody>
          <a:bodyPr wrap="none" rtlCol="0">
            <a:spAutoFit/>
          </a:bodyPr>
          <a:lstStyle/>
          <a:p>
            <a:r>
              <a:rPr lang="en-US" sz="1200" spc="150">
                <a:latin typeface="微软雅黑" pitchFamily="34" charset="-122"/>
                <a:ea typeface="微软雅黑" pitchFamily="34" charset="-122"/>
              </a:rPr>
              <a:t>1.</a:t>
            </a:r>
            <a:r>
              <a:rPr lang="zh-CN" altLang="en-US" sz="1200" spc="150">
                <a:latin typeface="微软雅黑" pitchFamily="34" charset="-122"/>
                <a:ea typeface="微软雅黑" pitchFamily="34" charset="-122"/>
              </a:rPr>
              <a:t> 选择“开始”</a:t>
            </a:r>
            <a:r>
              <a:rPr lang="en-US" altLang="zh-CN" sz="1200" spc="150">
                <a:latin typeface="微软雅黑" pitchFamily="34" charset="-122"/>
                <a:ea typeface="微软雅黑" pitchFamily="34" charset="-122"/>
              </a:rPr>
              <a:t>-</a:t>
            </a:r>
            <a:r>
              <a:rPr lang="zh-CN" altLang="en-US" sz="1200" spc="150">
                <a:latin typeface="微软雅黑" pitchFamily="34" charset="-122"/>
                <a:ea typeface="微软雅黑" pitchFamily="34" charset="-122"/>
              </a:rPr>
              <a:t>“新建幻灯片”；</a:t>
            </a:r>
            <a:endParaRPr lang="en-US" sz="1200" spc="150">
              <a:latin typeface="微软雅黑" pitchFamily="34" charset="-122"/>
              <a:ea typeface="微软雅黑" pitchFamily="34" charset="-122"/>
            </a:endParaRPr>
          </a:p>
        </p:txBody>
      </p:sp>
      <p:sp>
        <p:nvSpPr>
          <p:cNvPr id="9" name="文本框 8"/>
          <p:cNvSpPr txBox="1"/>
          <p:nvPr userDrawn="1"/>
        </p:nvSpPr>
        <p:spPr>
          <a:xfrm>
            <a:off x="6360651" y="6061002"/>
            <a:ext cx="5256567" cy="276999"/>
          </a:xfrm>
          <a:prstGeom prst="rect">
            <a:avLst/>
          </a:prstGeom>
          <a:noFill/>
        </p:spPr>
        <p:txBody>
          <a:bodyPr wrap="none" rtlCol="0">
            <a:spAutoFit/>
          </a:bodyPr>
          <a:lstStyle/>
          <a:p>
            <a:r>
              <a:rPr lang="en-US" sz="1200" spc="150">
                <a:latin typeface="微软雅黑" pitchFamily="34" charset="-122"/>
                <a:ea typeface="微软雅黑" pitchFamily="34" charset="-122"/>
              </a:rPr>
              <a:t>2.</a:t>
            </a:r>
            <a:r>
              <a:rPr lang="zh-CN" altLang="en-US" sz="1200" spc="150">
                <a:latin typeface="微软雅黑" pitchFamily="34" charset="-122"/>
                <a:ea typeface="微软雅黑" pitchFamily="34" charset="-122"/>
              </a:rPr>
              <a:t> 选择你需要的页面，如封面页，目录页，副标题页，内容页等</a:t>
            </a:r>
            <a:r>
              <a:rPr lang="en-US" altLang="zh-CN" sz="1200" spc="150">
                <a:latin typeface="微软雅黑" pitchFamily="34" charset="-122"/>
                <a:ea typeface="微软雅黑" pitchFamily="34" charset="-122"/>
              </a:rPr>
              <a:t>…</a:t>
            </a:r>
            <a:endParaRPr lang="en-US" sz="1200" spc="150">
              <a:latin typeface="微软雅黑" pitchFamily="34" charset="-122"/>
              <a:ea typeface="微软雅黑" pitchFamily="34" charset="-122"/>
            </a:endParaRPr>
          </a:p>
        </p:txBody>
      </p:sp>
      <p:pic>
        <p:nvPicPr>
          <p:cNvPr id="10" name="图片 9"/>
          <p:cNvPicPr>
            <a:picLocks noChangeAspect="1"/>
          </p:cNvPicPr>
          <p:nvPr userDrawn="1"/>
        </p:nvPicPr>
        <p:blipFill>
          <a:blip r:embed="rId4" cstate="print"/>
          <a:stretch>
            <a:fillRect/>
          </a:stretch>
        </p:blipFill>
        <p:spPr>
          <a:xfrm>
            <a:off x="700878" y="2428358"/>
            <a:ext cx="819667" cy="819667"/>
          </a:xfrm>
          <a:prstGeom prst="rect">
            <a:avLst/>
          </a:prstGeom>
          <a:effectLst>
            <a:outerShdw blurRad="50800" dist="38100" dir="2700000" algn="tl" rotWithShape="0">
              <a:prstClr val="black">
                <a:alpha val="40000"/>
              </a:prstClr>
            </a:outerShdw>
          </a:effectLst>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关注微软Office文档">
    <p:spTree>
      <p:nvGrpSpPr>
        <p:cNvPr id="1" name=""/>
        <p:cNvGrpSpPr/>
        <p:nvPr/>
      </p:nvGrpSpPr>
      <p:grpSpPr>
        <a:xfrm>
          <a:off x="0" y="0"/>
          <a:ext cx="0" cy="0"/>
          <a:chOff x="0" y="0"/>
          <a:chExt cx="0" cy="0"/>
        </a:xfrm>
      </p:grpSpPr>
      <p:sp>
        <p:nvSpPr>
          <p:cNvPr id="3" name="矩形 2"/>
          <p:cNvSpPr/>
          <p:nvPr userDrawn="1"/>
        </p:nvSpPr>
        <p:spPr>
          <a:xfrm>
            <a:off x="0" y="3429000"/>
            <a:ext cx="12192000" cy="3429000"/>
          </a:xfrm>
          <a:prstGeom prst="rect">
            <a:avLst/>
          </a:prstGeom>
          <a:solidFill>
            <a:srgbClr val="E73A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400" dirty="0">
              <a:latin typeface="微软雅黑" pitchFamily="34" charset="-122"/>
              <a:ea typeface="微软雅黑" pitchFamily="34" charset="-122"/>
            </a:endParaRPr>
          </a:p>
        </p:txBody>
      </p:sp>
      <p:sp>
        <p:nvSpPr>
          <p:cNvPr id="4" name="矩形: 圆角 3"/>
          <p:cNvSpPr/>
          <p:nvPr userDrawn="1"/>
        </p:nvSpPr>
        <p:spPr>
          <a:xfrm>
            <a:off x="1079465" y="1527629"/>
            <a:ext cx="3802742" cy="3802742"/>
          </a:xfrm>
          <a:prstGeom prst="roundRect">
            <a:avLst>
              <a:gd name="adj" fmla="val 5598"/>
            </a:avLst>
          </a:prstGeom>
          <a:solidFill>
            <a:schemeClr val="bg1"/>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400" dirty="0">
              <a:latin typeface="微软雅黑" pitchFamily="34" charset="-122"/>
              <a:ea typeface="微软雅黑" pitchFamily="34" charset="-122"/>
            </a:endParaRPr>
          </a:p>
        </p:txBody>
      </p:sp>
      <p:pic>
        <p:nvPicPr>
          <p:cNvPr id="5" name="图片 4" descr="图片包含 纵横字谜, 文字&#10;&#10;已生成极高可信度的说明"/>
          <p:cNvPicPr>
            <a:picLocks noChangeAspect="1"/>
          </p:cNvPicPr>
          <p:nvPr userDrawn="1"/>
        </p:nvPicPr>
        <p:blipFill>
          <a:blip r:embed="rId2" cstate="print">
            <a:clrChange>
              <a:clrFrom>
                <a:srgbClr val="FFFFFF"/>
              </a:clrFrom>
              <a:clrTo>
                <a:srgbClr val="FFFFFF">
                  <a:alpha val="0"/>
                </a:srgbClr>
              </a:clrTo>
            </a:clrChange>
          </a:blip>
          <a:stretch>
            <a:fillRect/>
          </a:stretch>
        </p:blipFill>
        <p:spPr>
          <a:xfrm>
            <a:off x="1308065" y="1756229"/>
            <a:ext cx="3345542" cy="3345542"/>
          </a:xfrm>
          <a:prstGeom prst="rect">
            <a:avLst/>
          </a:prstGeom>
        </p:spPr>
      </p:pic>
      <p:sp>
        <p:nvSpPr>
          <p:cNvPr id="6" name="文本框 5"/>
          <p:cNvSpPr txBox="1"/>
          <p:nvPr userDrawn="1"/>
        </p:nvSpPr>
        <p:spPr>
          <a:xfrm>
            <a:off x="5239657" y="1566506"/>
            <a:ext cx="6013185" cy="3549241"/>
          </a:xfrm>
          <a:prstGeom prst="rect">
            <a:avLst/>
          </a:prstGeom>
          <a:noFill/>
        </p:spPr>
        <p:txBody>
          <a:bodyPr wrap="none" rtlCol="0">
            <a:spAutoFit/>
          </a:bodyPr>
          <a:lstStyle/>
          <a:p>
            <a:pPr>
              <a:lnSpc>
                <a:spcPct val="150000"/>
              </a:lnSpc>
              <a:spcBef>
                <a:spcPts val="600"/>
              </a:spcBef>
            </a:pPr>
            <a:r>
              <a:rPr lang="zh-CN" altLang="en-US" sz="3600" b="1" kern="0">
                <a:effectLst>
                  <a:outerShdw blurRad="38100" dist="38100" dir="2700000" algn="tl">
                    <a:srgbClr val="000000">
                      <a:alpha val="43137"/>
                    </a:srgbClr>
                  </a:outerShdw>
                </a:effectLst>
                <a:latin typeface="微软雅黑" pitchFamily="34" charset="-122"/>
                <a:ea typeface="微软雅黑" pitchFamily="34" charset="-122"/>
                <a:cs typeface="+mn-ea"/>
                <a:sym typeface="+mn-lt"/>
              </a:rPr>
              <a:t>办公模板更新</a:t>
            </a:r>
            <a:endParaRPr lang="en-US" altLang="zh-CN" sz="3600" b="1" kern="0">
              <a:effectLst>
                <a:outerShdw blurRad="38100" dist="38100" dir="2700000" algn="tl">
                  <a:srgbClr val="000000">
                    <a:alpha val="43137"/>
                  </a:srgbClr>
                </a:outerShdw>
              </a:effectLst>
              <a:latin typeface="微软雅黑" pitchFamily="34" charset="-122"/>
              <a:ea typeface="微软雅黑" pitchFamily="34" charset="-122"/>
              <a:cs typeface="+mn-ea"/>
              <a:sym typeface="+mn-lt"/>
            </a:endParaRPr>
          </a:p>
          <a:p>
            <a:pPr>
              <a:lnSpc>
                <a:spcPct val="150000"/>
              </a:lnSpc>
              <a:spcBef>
                <a:spcPts val="600"/>
              </a:spcBef>
            </a:pPr>
            <a:r>
              <a:rPr lang="zh-CN" altLang="en-US" sz="3600" b="1" kern="0">
                <a:effectLst>
                  <a:outerShdw blurRad="38100" dist="38100" dir="2700000" algn="tl">
                    <a:srgbClr val="000000">
                      <a:alpha val="43137"/>
                    </a:srgbClr>
                  </a:outerShdw>
                </a:effectLst>
                <a:latin typeface="微软雅黑" pitchFamily="34" charset="-122"/>
                <a:ea typeface="微软雅黑" pitchFamily="34" charset="-122"/>
                <a:cs typeface="+mn-ea"/>
                <a:sym typeface="+mn-lt"/>
              </a:rPr>
              <a:t>微软</a:t>
            </a:r>
            <a:endParaRPr lang="en-US" altLang="zh-CN" sz="3600" b="1" kern="0">
              <a:effectLst>
                <a:outerShdw blurRad="38100" dist="38100" dir="2700000" algn="tl">
                  <a:srgbClr val="000000">
                    <a:alpha val="43137"/>
                  </a:srgbClr>
                </a:outerShdw>
              </a:effectLst>
              <a:latin typeface="微软雅黑" pitchFamily="34" charset="-122"/>
              <a:ea typeface="微软雅黑" pitchFamily="34" charset="-122"/>
              <a:cs typeface="+mn-ea"/>
              <a:sym typeface="+mn-lt"/>
            </a:endParaRPr>
          </a:p>
          <a:p>
            <a:pPr>
              <a:lnSpc>
                <a:spcPct val="150000"/>
              </a:lnSpc>
              <a:spcBef>
                <a:spcPts val="600"/>
              </a:spcBef>
            </a:pPr>
            <a:r>
              <a:rPr lang="zh-CN" altLang="en-US" sz="3600" b="1" kern="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mn-ea"/>
                <a:sym typeface="+mn-lt"/>
              </a:rPr>
              <a:t>微信扫码关注</a:t>
            </a:r>
            <a:endParaRPr lang="en-US" altLang="zh-CN" sz="3600" b="1" kern="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mn-ea"/>
              <a:sym typeface="+mn-lt"/>
            </a:endParaRPr>
          </a:p>
          <a:p>
            <a:pPr>
              <a:lnSpc>
                <a:spcPct val="150000"/>
              </a:lnSpc>
              <a:spcBef>
                <a:spcPts val="600"/>
              </a:spcBef>
            </a:pPr>
            <a:r>
              <a:rPr lang="zh-CN" altLang="en-US" sz="3600" b="1" kern="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mn-ea"/>
                <a:sym typeface="+mn-lt"/>
              </a:rPr>
              <a:t>「 微软</a:t>
            </a:r>
            <a:r>
              <a:rPr lang="en-US" altLang="zh-CN" sz="3600" b="1" kern="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mn-ea"/>
                <a:sym typeface="+mn-lt"/>
              </a:rPr>
              <a:t>Office</a:t>
            </a:r>
            <a:r>
              <a:rPr lang="zh-CN" altLang="en-US" sz="3600" b="1" kern="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mn-ea"/>
                <a:sym typeface="+mn-lt"/>
              </a:rPr>
              <a:t>文档 」服务号</a:t>
            </a:r>
            <a:endParaRPr lang="en-US" altLang="zh-CN" sz="3600" b="1" kern="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mn-ea"/>
              <a:sym typeface="+mn-lt"/>
            </a:endParaRPr>
          </a:p>
        </p:txBody>
      </p:sp>
      <p:pic>
        <p:nvPicPr>
          <p:cNvPr id="7" name="图片 6">
            <a:hlinkClick r:id="rId3"/>
          </p:cNvPr>
          <p:cNvPicPr>
            <a:picLocks noChangeAspect="1"/>
          </p:cNvPicPr>
          <p:nvPr userDrawn="1"/>
        </p:nvPicPr>
        <p:blipFill>
          <a:blip r:embed="rId4" cstate="print">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5239657" y="6345797"/>
            <a:ext cx="1712686" cy="226074"/>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微软黑科技">
    <p:spTree>
      <p:nvGrpSpPr>
        <p:cNvPr id="1" name=""/>
        <p:cNvGrpSpPr/>
        <p:nvPr/>
      </p:nvGrpSpPr>
      <p:grpSpPr>
        <a:xfrm>
          <a:off x="0" y="0"/>
          <a:ext cx="0" cy="0"/>
          <a:chOff x="0" y="0"/>
          <a:chExt cx="0" cy="0"/>
        </a:xfrm>
      </p:grpSpPr>
      <p:cxnSp>
        <p:nvCxnSpPr>
          <p:cNvPr id="4" name="直接连接符 3"/>
          <p:cNvCxnSpPr/>
          <p:nvPr userDrawn="1"/>
        </p:nvCxnSpPr>
        <p:spPr>
          <a:xfrm>
            <a:off x="0" y="657288"/>
            <a:ext cx="12192000" cy="0"/>
          </a:xfrm>
          <a:prstGeom prst="line">
            <a:avLst/>
          </a:prstGeom>
          <a:ln>
            <a:solidFill>
              <a:srgbClr val="E73A1C"/>
            </a:solidFill>
          </a:ln>
        </p:spPr>
        <p:style>
          <a:lnRef idx="1">
            <a:schemeClr val="accent1"/>
          </a:lnRef>
          <a:fillRef idx="0">
            <a:schemeClr val="accent1"/>
          </a:fillRef>
          <a:effectRef idx="0">
            <a:schemeClr val="accent1"/>
          </a:effectRef>
          <a:fontRef idx="minor">
            <a:schemeClr val="tx1"/>
          </a:fontRef>
        </p:style>
      </p:cxnSp>
      <p:sp>
        <p:nvSpPr>
          <p:cNvPr id="6" name="矩形 5"/>
          <p:cNvSpPr/>
          <p:nvPr userDrawn="1"/>
        </p:nvSpPr>
        <p:spPr>
          <a:xfrm>
            <a:off x="0" y="3091547"/>
            <a:ext cx="12192000" cy="3766453"/>
          </a:xfrm>
          <a:prstGeom prst="rect">
            <a:avLst/>
          </a:prstGeom>
          <a:solidFill>
            <a:srgbClr val="E73A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400" dirty="0">
              <a:latin typeface="微软雅黑" pitchFamily="34" charset="-122"/>
              <a:ea typeface="微软雅黑" pitchFamily="34" charset="-122"/>
            </a:endParaRPr>
          </a:p>
        </p:txBody>
      </p:sp>
      <p:sp>
        <p:nvSpPr>
          <p:cNvPr id="8" name="矩形: 圆角 7"/>
          <p:cNvSpPr/>
          <p:nvPr userDrawn="1"/>
        </p:nvSpPr>
        <p:spPr>
          <a:xfrm>
            <a:off x="621395" y="1362836"/>
            <a:ext cx="3462340" cy="3462340"/>
          </a:xfrm>
          <a:prstGeom prst="roundRect">
            <a:avLst>
              <a:gd name="adj" fmla="val 5598"/>
            </a:avLst>
          </a:prstGeom>
          <a:solidFill>
            <a:schemeClr val="bg1"/>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400" dirty="0">
              <a:latin typeface="微软雅黑" pitchFamily="34" charset="-122"/>
              <a:ea typeface="微软雅黑" pitchFamily="34" charset="-122"/>
            </a:endParaRPr>
          </a:p>
        </p:txBody>
      </p:sp>
      <p:sp>
        <p:nvSpPr>
          <p:cNvPr id="9" name="矩形: 圆角 8"/>
          <p:cNvSpPr/>
          <p:nvPr userDrawn="1"/>
        </p:nvSpPr>
        <p:spPr>
          <a:xfrm>
            <a:off x="4374467" y="1362836"/>
            <a:ext cx="3462340" cy="3462340"/>
          </a:xfrm>
          <a:prstGeom prst="roundRect">
            <a:avLst>
              <a:gd name="adj" fmla="val 5598"/>
            </a:avLst>
          </a:prstGeom>
          <a:solidFill>
            <a:schemeClr val="bg1"/>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400" dirty="0">
              <a:latin typeface="微软雅黑" pitchFamily="34" charset="-122"/>
              <a:ea typeface="微软雅黑" pitchFamily="34" charset="-122"/>
            </a:endParaRPr>
          </a:p>
        </p:txBody>
      </p:sp>
      <p:sp>
        <p:nvSpPr>
          <p:cNvPr id="10" name="文本框 9"/>
          <p:cNvSpPr txBox="1"/>
          <p:nvPr userDrawn="1"/>
        </p:nvSpPr>
        <p:spPr>
          <a:xfrm>
            <a:off x="1656327" y="286129"/>
            <a:ext cx="8879354" cy="670120"/>
          </a:xfrm>
          <a:prstGeom prst="rect">
            <a:avLst/>
          </a:prstGeom>
          <a:solidFill>
            <a:schemeClr val="bg1"/>
          </a:solidFill>
        </p:spPr>
        <p:txBody>
          <a:bodyPr wrap="none" rtlCol="0">
            <a:spAutoFit/>
          </a:bodyPr>
          <a:lstStyle/>
          <a:p>
            <a:pPr algn="ctr">
              <a:lnSpc>
                <a:spcPct val="130000"/>
              </a:lnSpc>
              <a:spcBef>
                <a:spcPts val="600"/>
              </a:spcBef>
            </a:pPr>
            <a:r>
              <a:rPr lang="zh-CN" altLang="en-US" sz="3200" b="1" kern="0">
                <a:latin typeface="微软雅黑" pitchFamily="34" charset="-122"/>
                <a:ea typeface="微软雅黑" pitchFamily="34" charset="-122"/>
                <a:cs typeface="+mn-ea"/>
                <a:sym typeface="+mn-lt"/>
              </a:rPr>
              <a:t> 微信扫描小程序码，使用微软移动办公黑科技 </a:t>
            </a:r>
            <a:endParaRPr lang="en-US" sz="3200" b="1" kern="0" dirty="0">
              <a:latin typeface="微软雅黑" pitchFamily="34" charset="-122"/>
              <a:ea typeface="微软雅黑" pitchFamily="34" charset="-122"/>
              <a:cs typeface="+mn-ea"/>
              <a:sym typeface="+mn-lt"/>
            </a:endParaRPr>
          </a:p>
        </p:txBody>
      </p:sp>
      <p:cxnSp>
        <p:nvCxnSpPr>
          <p:cNvPr id="11" name="直接连接符 10"/>
          <p:cNvCxnSpPr/>
          <p:nvPr userDrawn="1"/>
        </p:nvCxnSpPr>
        <p:spPr>
          <a:xfrm flipH="1">
            <a:off x="1523089" y="369629"/>
            <a:ext cx="266460" cy="622048"/>
          </a:xfrm>
          <a:prstGeom prst="line">
            <a:avLst/>
          </a:prstGeom>
          <a:ln>
            <a:solidFill>
              <a:srgbClr val="E73A1C"/>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userDrawn="1"/>
        </p:nvCxnSpPr>
        <p:spPr>
          <a:xfrm flipH="1">
            <a:off x="10402443" y="369629"/>
            <a:ext cx="266460" cy="622048"/>
          </a:xfrm>
          <a:prstGeom prst="line">
            <a:avLst/>
          </a:prstGeom>
          <a:ln>
            <a:solidFill>
              <a:srgbClr val="E73A1C"/>
            </a:solidFill>
          </a:ln>
        </p:spPr>
        <p:style>
          <a:lnRef idx="1">
            <a:schemeClr val="accent1"/>
          </a:lnRef>
          <a:fillRef idx="0">
            <a:schemeClr val="accent1"/>
          </a:fillRef>
          <a:effectRef idx="0">
            <a:schemeClr val="accent1"/>
          </a:effectRef>
          <a:fontRef idx="minor">
            <a:schemeClr val="tx1"/>
          </a:fontRef>
        </p:style>
      </p:cxnSp>
      <p:sp>
        <p:nvSpPr>
          <p:cNvPr id="13" name="矩形: 圆角 12"/>
          <p:cNvSpPr/>
          <p:nvPr userDrawn="1"/>
        </p:nvSpPr>
        <p:spPr>
          <a:xfrm>
            <a:off x="8159751" y="1362836"/>
            <a:ext cx="3462340" cy="3462340"/>
          </a:xfrm>
          <a:prstGeom prst="roundRect">
            <a:avLst>
              <a:gd name="adj" fmla="val 5598"/>
            </a:avLst>
          </a:prstGeom>
          <a:solidFill>
            <a:schemeClr val="bg1"/>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400" dirty="0">
              <a:latin typeface="微软雅黑" pitchFamily="34" charset="-122"/>
              <a:ea typeface="微软雅黑" pitchFamily="34" charset="-122"/>
            </a:endParaRPr>
          </a:p>
        </p:txBody>
      </p:sp>
      <p:sp>
        <p:nvSpPr>
          <p:cNvPr id="17" name="文本框 16"/>
          <p:cNvSpPr txBox="1"/>
          <p:nvPr userDrawn="1"/>
        </p:nvSpPr>
        <p:spPr>
          <a:xfrm>
            <a:off x="987447" y="5138740"/>
            <a:ext cx="2730235" cy="907428"/>
          </a:xfrm>
          <a:prstGeom prst="rect">
            <a:avLst/>
          </a:prstGeom>
          <a:noFill/>
        </p:spPr>
        <p:txBody>
          <a:bodyPr wrap="none" rtlCol="0">
            <a:spAutoFit/>
          </a:bodyPr>
          <a:lstStyle/>
          <a:p>
            <a:pPr algn="ctr">
              <a:lnSpc>
                <a:spcPct val="140000"/>
              </a:lnSpc>
            </a:pPr>
            <a:r>
              <a:rPr lang="zh-CN" altLang="en-US" sz="2000" kern="0">
                <a:solidFill>
                  <a:schemeClr val="bg1">
                    <a:alpha val="77000"/>
                  </a:schemeClr>
                </a:solidFill>
                <a:effectLst>
                  <a:outerShdw blurRad="38100" dist="38100" dir="2700000" algn="tl">
                    <a:srgbClr val="000000">
                      <a:alpha val="43137"/>
                    </a:srgbClr>
                  </a:outerShdw>
                </a:effectLst>
                <a:latin typeface="微软雅黑" pitchFamily="34" charset="-122"/>
                <a:ea typeface="微软雅黑" pitchFamily="34" charset="-122"/>
                <a:cs typeface="+mn-ea"/>
                <a:sym typeface="+mn-lt"/>
              </a:rPr>
              <a:t>在微信访问</a:t>
            </a:r>
            <a:r>
              <a:rPr lang="en-US" altLang="zh-CN" sz="2000" kern="0">
                <a:solidFill>
                  <a:schemeClr val="bg1">
                    <a:alpha val="77000"/>
                  </a:schemeClr>
                </a:solidFill>
                <a:effectLst>
                  <a:outerShdw blurRad="38100" dist="38100" dir="2700000" algn="tl">
                    <a:srgbClr val="000000">
                      <a:alpha val="43137"/>
                    </a:srgbClr>
                  </a:outerShdw>
                </a:effectLst>
                <a:latin typeface="微软雅黑" pitchFamily="34" charset="-122"/>
                <a:ea typeface="微软雅黑" pitchFamily="34" charset="-122"/>
                <a:cs typeface="+mn-ea"/>
                <a:sym typeface="+mn-lt"/>
              </a:rPr>
              <a:t>OneDrive</a:t>
            </a:r>
          </a:p>
          <a:p>
            <a:pPr algn="ctr">
              <a:lnSpc>
                <a:spcPct val="140000"/>
              </a:lnSpc>
            </a:pPr>
            <a:r>
              <a:rPr lang="zh-CN" altLang="en-US" sz="2000" b="1" kern="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mn-ea"/>
                <a:sym typeface="+mn-lt"/>
              </a:rPr>
              <a:t> 「 微软</a:t>
            </a:r>
            <a:r>
              <a:rPr lang="en-US" altLang="zh-CN" sz="2000" b="1" kern="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mn-ea"/>
                <a:sym typeface="+mn-lt"/>
              </a:rPr>
              <a:t>Office</a:t>
            </a:r>
            <a:r>
              <a:rPr lang="zh-CN" altLang="en-US" sz="2000" b="1" kern="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mn-ea"/>
                <a:sym typeface="+mn-lt"/>
              </a:rPr>
              <a:t>文档 」</a:t>
            </a:r>
            <a:endParaRPr lang="en-US" sz="2000" b="1" kern="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mn-ea"/>
              <a:sym typeface="+mn-lt"/>
            </a:endParaRPr>
          </a:p>
        </p:txBody>
      </p:sp>
      <p:sp>
        <p:nvSpPr>
          <p:cNvPr id="18" name="文本框 17"/>
          <p:cNvSpPr txBox="1"/>
          <p:nvPr userDrawn="1"/>
        </p:nvSpPr>
        <p:spPr>
          <a:xfrm>
            <a:off x="4862328" y="5138740"/>
            <a:ext cx="2467342" cy="907428"/>
          </a:xfrm>
          <a:prstGeom prst="rect">
            <a:avLst/>
          </a:prstGeom>
          <a:noFill/>
        </p:spPr>
        <p:txBody>
          <a:bodyPr wrap="none" rtlCol="0">
            <a:spAutoFit/>
          </a:bodyPr>
          <a:lstStyle/>
          <a:p>
            <a:pPr algn="ctr">
              <a:lnSpc>
                <a:spcPct val="140000"/>
              </a:lnSpc>
            </a:pPr>
            <a:r>
              <a:rPr lang="zh-CN" altLang="en-US" sz="2000" kern="0">
                <a:solidFill>
                  <a:schemeClr val="bg1">
                    <a:alpha val="77000"/>
                  </a:schemeClr>
                </a:solidFill>
                <a:effectLst>
                  <a:outerShdw blurRad="38100" dist="38100" dir="2700000" algn="tl">
                    <a:srgbClr val="000000">
                      <a:alpha val="43137"/>
                    </a:srgbClr>
                  </a:outerShdw>
                </a:effectLst>
                <a:latin typeface="微软雅黑" pitchFamily="34" charset="-122"/>
                <a:ea typeface="微软雅黑" pitchFamily="34" charset="-122"/>
                <a:cs typeface="+mn-ea"/>
                <a:sym typeface="+mn-lt"/>
              </a:rPr>
              <a:t>让你的文档会说话</a:t>
            </a:r>
            <a:endParaRPr lang="en-US" altLang="zh-CN" sz="2000" kern="0">
              <a:solidFill>
                <a:schemeClr val="bg1">
                  <a:alpha val="77000"/>
                </a:schemeClr>
              </a:solidFill>
              <a:effectLst>
                <a:outerShdw blurRad="38100" dist="38100" dir="2700000" algn="tl">
                  <a:srgbClr val="000000">
                    <a:alpha val="43137"/>
                  </a:srgbClr>
                </a:outerShdw>
              </a:effectLst>
              <a:latin typeface="微软雅黑" pitchFamily="34" charset="-122"/>
              <a:ea typeface="微软雅黑" pitchFamily="34" charset="-122"/>
              <a:cs typeface="+mn-ea"/>
              <a:sym typeface="+mn-lt"/>
            </a:endParaRPr>
          </a:p>
          <a:p>
            <a:pPr algn="ctr">
              <a:lnSpc>
                <a:spcPct val="140000"/>
              </a:lnSpc>
            </a:pPr>
            <a:r>
              <a:rPr lang="zh-CN" altLang="en-US" sz="2000" b="1" kern="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mn-ea"/>
                <a:sym typeface="+mn-lt"/>
              </a:rPr>
              <a:t> 「 微软听听文档 」</a:t>
            </a:r>
          </a:p>
        </p:txBody>
      </p:sp>
      <p:sp>
        <p:nvSpPr>
          <p:cNvPr id="19" name="文本框 18"/>
          <p:cNvSpPr txBox="1"/>
          <p:nvPr userDrawn="1"/>
        </p:nvSpPr>
        <p:spPr>
          <a:xfrm>
            <a:off x="8644425" y="5138740"/>
            <a:ext cx="2492990" cy="907428"/>
          </a:xfrm>
          <a:prstGeom prst="rect">
            <a:avLst/>
          </a:prstGeom>
          <a:noFill/>
        </p:spPr>
        <p:txBody>
          <a:bodyPr wrap="none" rtlCol="0">
            <a:spAutoFit/>
          </a:bodyPr>
          <a:lstStyle/>
          <a:p>
            <a:pPr algn="ctr">
              <a:lnSpc>
                <a:spcPct val="140000"/>
              </a:lnSpc>
            </a:pPr>
            <a:r>
              <a:rPr lang="zh-CN" altLang="en-US" sz="2000" kern="0">
                <a:solidFill>
                  <a:schemeClr val="bg1">
                    <a:alpha val="77000"/>
                  </a:schemeClr>
                </a:solidFill>
                <a:effectLst>
                  <a:outerShdw blurRad="38100" dist="38100" dir="2700000" algn="tl">
                    <a:srgbClr val="000000">
                      <a:alpha val="43137"/>
                    </a:srgbClr>
                  </a:outerShdw>
                </a:effectLst>
                <a:latin typeface="微软雅黑" pitchFamily="34" charset="-122"/>
                <a:ea typeface="微软雅黑" pitchFamily="34" charset="-122"/>
                <a:cs typeface="+mn-ea"/>
                <a:sym typeface="+mn-lt"/>
              </a:rPr>
              <a:t>你的文档创作小助手</a:t>
            </a:r>
            <a:endParaRPr lang="en-US" altLang="zh-CN" sz="2000" kern="0">
              <a:solidFill>
                <a:schemeClr val="bg1">
                  <a:alpha val="77000"/>
                </a:schemeClr>
              </a:solidFill>
              <a:effectLst>
                <a:outerShdw blurRad="38100" dist="38100" dir="2700000" algn="tl">
                  <a:srgbClr val="000000">
                    <a:alpha val="43137"/>
                  </a:srgbClr>
                </a:outerShdw>
              </a:effectLst>
              <a:latin typeface="微软雅黑" pitchFamily="34" charset="-122"/>
              <a:ea typeface="微软雅黑" pitchFamily="34" charset="-122"/>
              <a:cs typeface="+mn-ea"/>
              <a:sym typeface="+mn-lt"/>
            </a:endParaRPr>
          </a:p>
          <a:p>
            <a:pPr algn="ctr">
              <a:lnSpc>
                <a:spcPct val="140000"/>
              </a:lnSpc>
            </a:pPr>
            <a:r>
              <a:rPr lang="zh-CN" altLang="en-US" sz="2000" b="1" kern="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mn-ea"/>
                <a:sym typeface="+mn-lt"/>
              </a:rPr>
              <a:t> 「 微软</a:t>
            </a:r>
            <a:r>
              <a:rPr lang="en-US" altLang="zh-CN" sz="2000" b="1" kern="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mn-ea"/>
                <a:sym typeface="+mn-lt"/>
              </a:rPr>
              <a:t>AI</a:t>
            </a:r>
            <a:r>
              <a:rPr lang="zh-CN" altLang="en-US" sz="2000" b="1" kern="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mn-ea"/>
                <a:sym typeface="+mn-lt"/>
              </a:rPr>
              <a:t>识图 」</a:t>
            </a:r>
          </a:p>
        </p:txBody>
      </p:sp>
      <p:cxnSp>
        <p:nvCxnSpPr>
          <p:cNvPr id="20" name="直接连接符 19"/>
          <p:cNvCxnSpPr/>
          <p:nvPr userDrawn="1"/>
        </p:nvCxnSpPr>
        <p:spPr>
          <a:xfrm>
            <a:off x="4198035" y="5330650"/>
            <a:ext cx="0" cy="653143"/>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userDrawn="1"/>
        </p:nvCxnSpPr>
        <p:spPr>
          <a:xfrm>
            <a:off x="7976215" y="5330650"/>
            <a:ext cx="0" cy="653143"/>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pic>
        <p:nvPicPr>
          <p:cNvPr id="22" name="图片 21">
            <a:hlinkClick r:id="rId2"/>
          </p:cNvPr>
          <p:cNvPicPr>
            <a:picLocks noChangeAspect="1"/>
          </p:cNvPicPr>
          <p:nvPr userDrawn="1"/>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5239657" y="6345797"/>
            <a:ext cx="1712686" cy="226074"/>
          </a:xfrm>
          <a:prstGeom prst="rect">
            <a:avLst/>
          </a:prstGeom>
        </p:spPr>
      </p:pic>
      <p:pic>
        <p:nvPicPr>
          <p:cNvPr id="3" name="图片 2"/>
          <p:cNvPicPr>
            <a:picLocks noChangeAspect="1"/>
          </p:cNvPicPr>
          <p:nvPr userDrawn="1"/>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728716" y="1726788"/>
            <a:ext cx="2743200" cy="2743200"/>
          </a:xfrm>
          <a:prstGeom prst="rect">
            <a:avLst/>
          </a:prstGeom>
        </p:spPr>
      </p:pic>
      <p:pic>
        <p:nvPicPr>
          <p:cNvPr id="7" name="图片 6"/>
          <p:cNvPicPr>
            <a:picLocks noChangeAspect="1"/>
          </p:cNvPicPr>
          <p:nvPr userDrawn="1"/>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74482" y="1726788"/>
            <a:ext cx="2743200" cy="2743200"/>
          </a:xfrm>
          <a:prstGeom prst="rect">
            <a:avLst/>
          </a:prstGeom>
        </p:spPr>
      </p:pic>
      <p:pic>
        <p:nvPicPr>
          <p:cNvPr id="24" name="图片 23"/>
          <p:cNvPicPr>
            <a:picLocks noChangeAspect="1"/>
          </p:cNvPicPr>
          <p:nvPr userDrawn="1"/>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519320" y="1726788"/>
            <a:ext cx="2743200" cy="27432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slideLayout" Target="../slideLayouts/slideLayout9.xml"/><Relationship Id="rId1" Type="http://schemas.openxmlformats.org/officeDocument/2006/relationships/slideLayout" Target="../slideLayouts/slideLayout8.xml"/><Relationship Id="rId5" Type="http://schemas.openxmlformats.org/officeDocument/2006/relationships/theme" Target="../theme/theme2.xml"/><Relationship Id="rId4"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69924" y="1"/>
            <a:ext cx="10850563" cy="1028699"/>
          </a:xfrm>
          <a:prstGeom prst="rect">
            <a:avLst/>
          </a:prstGeom>
        </p:spPr>
        <p:txBody>
          <a:bodyPr vert="horz" lIns="91440" tIns="45720" rIns="91440" bIns="45720" rtlCol="0" anchor="b">
            <a:normAutofit/>
          </a:bodyPr>
          <a:lstStyle/>
          <a:p>
            <a:r>
              <a:rPr lang="en-US" altLang="zh-CN" dirty="0"/>
              <a:t>Click to edit Master title style</a:t>
            </a:r>
            <a:endParaRPr lang="zh-CN" altLang="en-US" dirty="0"/>
          </a:p>
        </p:txBody>
      </p:sp>
      <p:sp>
        <p:nvSpPr>
          <p:cNvPr id="3" name="文本占位符 2"/>
          <p:cNvSpPr>
            <a:spLocks noGrp="1"/>
          </p:cNvSpPr>
          <p:nvPr>
            <p:ph type="body" idx="1"/>
          </p:nvPr>
        </p:nvSpPr>
        <p:spPr>
          <a:xfrm>
            <a:off x="669924" y="1123950"/>
            <a:ext cx="10850563" cy="5019675"/>
          </a:xfrm>
          <a:prstGeom prst="rect">
            <a:avLst/>
          </a:prstGeom>
        </p:spPr>
        <p:txBody>
          <a:bodyPr vert="horz" lIns="91440" tIns="45720" rIns="91440" bIns="45720" rtlCol="0">
            <a:normAutofit/>
          </a:bodyPr>
          <a:lstStyle/>
          <a:p>
            <a:pPr lvl="0"/>
            <a:r>
              <a:rPr lang="en-US" altLang="zh-CN" dirty="0"/>
              <a:t>Edit Master text styles</a:t>
            </a:r>
          </a:p>
          <a:p>
            <a:pPr lvl="1"/>
            <a:r>
              <a:rPr lang="en-US" altLang="zh-CN" dirty="0"/>
              <a:t>Second level</a:t>
            </a:r>
          </a:p>
          <a:p>
            <a:pPr lvl="2"/>
            <a:r>
              <a:rPr lang="en-US" altLang="zh-CN" dirty="0"/>
              <a:t>Third level</a:t>
            </a:r>
          </a:p>
          <a:p>
            <a:pPr lvl="3"/>
            <a:r>
              <a:rPr lang="en-US" altLang="zh-CN" dirty="0"/>
              <a:t>Fourth level</a:t>
            </a:r>
          </a:p>
          <a:p>
            <a:pPr lvl="4"/>
            <a:r>
              <a:rPr lang="en-US" altLang="zh-CN" dirty="0"/>
              <a:t>Fifth level</a:t>
            </a:r>
            <a:endParaRPr lang="zh-CN" altLang="en-US" dirty="0"/>
          </a:p>
        </p:txBody>
      </p:sp>
      <p:sp>
        <p:nvSpPr>
          <p:cNvPr id="14" name="平行四边形 13"/>
          <p:cNvSpPr/>
          <p:nvPr userDrawn="1"/>
        </p:nvSpPr>
        <p:spPr>
          <a:xfrm flipH="1">
            <a:off x="669923" y="1006281"/>
            <a:ext cx="10850562" cy="1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p>
        </p:txBody>
      </p:sp>
      <p:sp>
        <p:nvSpPr>
          <p:cNvPr id="17" name="日期占位符 3"/>
          <p:cNvSpPr>
            <a:spLocks noGrp="1"/>
          </p:cNvSpPr>
          <p:nvPr>
            <p:ph type="dt" sz="half" idx="2"/>
          </p:nvPr>
        </p:nvSpPr>
        <p:spPr>
          <a:xfrm>
            <a:off x="5401732" y="6238875"/>
            <a:ext cx="1388536" cy="206381"/>
          </a:xfrm>
          <a:prstGeom prst="rect">
            <a:avLst/>
          </a:prstGeom>
        </p:spPr>
        <p:txBody>
          <a:bodyPr vert="horz" lIns="91440" tIns="45720" rIns="91440" bIns="45720" rtlCol="0" anchor="ctr"/>
          <a:lstStyle>
            <a:lvl1pPr algn="ctr">
              <a:defRPr sz="1000">
                <a:solidFill>
                  <a:schemeClr val="tx1">
                    <a:lumMod val="50000"/>
                    <a:lumOff val="50000"/>
                  </a:schemeClr>
                </a:solidFill>
              </a:defRPr>
            </a:lvl1pPr>
          </a:lstStyle>
          <a:p>
            <a:fld id="{93D31F3C-1533-4ADE-ADA4-C66B5AA4B42B}" type="datetime1">
              <a:rPr lang="zh-CN" altLang="en-US" smtClean="0"/>
              <a:pPr/>
              <a:t>2022-09-25</a:t>
            </a:fld>
            <a:endParaRPr lang="zh-CN" altLang="en-US"/>
          </a:p>
        </p:txBody>
      </p:sp>
      <p:sp>
        <p:nvSpPr>
          <p:cNvPr id="18" name="页脚占位符 4"/>
          <p:cNvSpPr>
            <a:spLocks noGrp="1"/>
          </p:cNvSpPr>
          <p:nvPr>
            <p:ph type="ftr" sz="quarter" idx="3"/>
          </p:nvPr>
        </p:nvSpPr>
        <p:spPr>
          <a:xfrm>
            <a:off x="669924" y="6238875"/>
            <a:ext cx="4140201" cy="206381"/>
          </a:xfrm>
          <a:prstGeom prst="rect">
            <a:avLst/>
          </a:prstGeom>
        </p:spPr>
        <p:txBody>
          <a:bodyPr vert="horz" lIns="91440" tIns="45720" rIns="91440" bIns="45720" rtlCol="0" anchor="ctr"/>
          <a:lstStyle>
            <a:lvl1pPr algn="l">
              <a:defRPr sz="1000">
                <a:solidFill>
                  <a:schemeClr val="tx1">
                    <a:lumMod val="50000"/>
                    <a:lumOff val="50000"/>
                  </a:schemeClr>
                </a:solidFill>
              </a:defRPr>
            </a:lvl1pPr>
          </a:lstStyle>
          <a:p>
            <a:r>
              <a:rPr lang="en-US" altLang="zh-CN" dirty="0"/>
              <a:t>www.islide.cc</a:t>
            </a:r>
            <a:endParaRPr lang="zh-CN" altLang="en-US" dirty="0"/>
          </a:p>
        </p:txBody>
      </p:sp>
      <p:sp>
        <p:nvSpPr>
          <p:cNvPr id="19" name="灯片编号占位符 5"/>
          <p:cNvSpPr>
            <a:spLocks noGrp="1"/>
          </p:cNvSpPr>
          <p:nvPr>
            <p:ph type="sldNum" sz="quarter" idx="4"/>
          </p:nvPr>
        </p:nvSpPr>
        <p:spPr>
          <a:xfrm>
            <a:off x="8610599" y="6238875"/>
            <a:ext cx="2909888" cy="206381"/>
          </a:xfrm>
          <a:prstGeom prst="rect">
            <a:avLst/>
          </a:prstGeom>
        </p:spPr>
        <p:txBody>
          <a:bodyPr vert="horz" lIns="91440" tIns="45720" rIns="91440" bIns="45720" rtlCol="0" anchor="ctr"/>
          <a:lstStyle>
            <a:lvl1pPr algn="r">
              <a:defRPr sz="1000">
                <a:solidFill>
                  <a:schemeClr val="tx1">
                    <a:lumMod val="50000"/>
                    <a:lumOff val="50000"/>
                  </a:schemeClr>
                </a:solidFill>
              </a:defRPr>
            </a:lvl1pPr>
          </a:lstStyle>
          <a:p>
            <a:fld id="{5DD3DB80-B894-403A-B48E-6FDC1A72010E}"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hf hdr="0" dt="0"/>
  <p:txStyles>
    <p:titleStyle>
      <a:lvl1pPr algn="l" defTabSz="913765" rtl="0" eaLnBrk="1" latinLnBrk="0" hangingPunct="1">
        <a:lnSpc>
          <a:spcPct val="90000"/>
        </a:lnSpc>
        <a:spcBef>
          <a:spcPct val="0"/>
        </a:spcBef>
        <a:buNone/>
        <a:defRPr sz="2800" b="1" kern="1200">
          <a:solidFill>
            <a:schemeClr val="tx1"/>
          </a:solidFill>
          <a:latin typeface="+mj-lt"/>
          <a:ea typeface="+mj-ea"/>
          <a:cs typeface="+mj-cs"/>
        </a:defRPr>
      </a:lvl1pPr>
    </p:titleStyle>
    <p:bodyStyle>
      <a:lvl1pPr marL="228600" indent="-228600" algn="l" defTabSz="913765" rtl="0" eaLnBrk="1" latinLnBrk="0" hangingPunct="1">
        <a:lnSpc>
          <a:spcPct val="90000"/>
        </a:lnSpc>
        <a:spcBef>
          <a:spcPts val="1000"/>
        </a:spcBef>
        <a:buFont typeface="Arial" pitchFamily="34" charset="0"/>
        <a:buChar char="•"/>
        <a:defRPr sz="2000" kern="1200">
          <a:solidFill>
            <a:schemeClr val="tx1"/>
          </a:solidFill>
          <a:latin typeface="+mn-lt"/>
          <a:ea typeface="+mn-ea"/>
          <a:cs typeface="+mn-cs"/>
        </a:defRPr>
      </a:lvl1pPr>
      <a:lvl2pPr marL="685800" indent="-228600" algn="l" defTabSz="913765"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2pPr>
      <a:lvl3pPr marL="1143000" indent="-228600" algn="l" defTabSz="913765" rtl="0" eaLnBrk="1" latinLnBrk="0" hangingPunct="1">
        <a:lnSpc>
          <a:spcPct val="90000"/>
        </a:lnSpc>
        <a:spcBef>
          <a:spcPts val="500"/>
        </a:spcBef>
        <a:buFont typeface="Arial" pitchFamily="34" charset="0"/>
        <a:buChar char="•"/>
        <a:defRPr sz="1600" kern="1200">
          <a:solidFill>
            <a:schemeClr val="tx1"/>
          </a:solidFill>
          <a:latin typeface="+mn-lt"/>
          <a:ea typeface="+mn-ea"/>
          <a:cs typeface="+mn-cs"/>
        </a:defRPr>
      </a:lvl3pPr>
      <a:lvl4pPr marL="1600200" indent="-228600" algn="l" defTabSz="913765" rtl="0" eaLnBrk="1" latinLnBrk="0" hangingPunct="1">
        <a:lnSpc>
          <a:spcPct val="90000"/>
        </a:lnSpc>
        <a:spcBef>
          <a:spcPts val="500"/>
        </a:spcBef>
        <a:buFont typeface="Arial" pitchFamily="34" charset="0"/>
        <a:buChar char="•"/>
        <a:defRPr sz="1400" kern="1200">
          <a:solidFill>
            <a:schemeClr val="tx1"/>
          </a:solidFill>
          <a:latin typeface="+mn-lt"/>
          <a:ea typeface="+mn-ea"/>
          <a:cs typeface="+mn-cs"/>
        </a:defRPr>
      </a:lvl4pPr>
      <a:lvl5pPr marL="2057400" indent="-228600" algn="l" defTabSz="913765" rtl="0" eaLnBrk="1" latinLnBrk="0" hangingPunct="1">
        <a:lnSpc>
          <a:spcPct val="90000"/>
        </a:lnSpc>
        <a:spcBef>
          <a:spcPts val="500"/>
        </a:spcBef>
        <a:buFont typeface="Arial" pitchFamily="34" charset="0"/>
        <a:buChar char="•"/>
        <a:defRPr sz="1400" kern="1200">
          <a:solidFill>
            <a:schemeClr val="tx1"/>
          </a:solidFill>
          <a:latin typeface="+mn-lt"/>
          <a:ea typeface="+mn-ea"/>
          <a:cs typeface="+mn-cs"/>
        </a:defRPr>
      </a:lvl5pPr>
      <a:lvl6pPr marL="2514600" indent="-228600" algn="l" defTabSz="913765"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3765"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3765"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3765"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comments" Target="../comments/comment1.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12" Type="http://schemas.microsoft.com/office/2007/relationships/hdphoto" Target="../media/hdphoto2.wdp"/><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s>
</file>

<file path=ppt/slides/_rels/slide1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4.xml"/><Relationship Id="rId5" Type="http://schemas.openxmlformats.org/officeDocument/2006/relationships/comments" Target="../comments/comment2.xml"/><Relationship Id="rId4" Type="http://schemas.microsoft.com/office/2007/relationships/hdphoto" Target="../media/hdphoto3.wdp"/></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png"/><Relationship Id="rId1" Type="http://schemas.openxmlformats.org/officeDocument/2006/relationships/slideLayout" Target="../slideLayouts/slideLayout4.xml"/><Relationship Id="rId5" Type="http://schemas.openxmlformats.org/officeDocument/2006/relationships/image" Target="../media/image34.jpeg"/><Relationship Id="rId4" Type="http://schemas.openxmlformats.org/officeDocument/2006/relationships/image" Target="../media/image33.jpeg"/></Relationships>
</file>

<file path=ppt/slides/_rels/slide2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4.xml"/><Relationship Id="rId5" Type="http://schemas.openxmlformats.org/officeDocument/2006/relationships/image" Target="../media/image38.jpeg"/><Relationship Id="rId4" Type="http://schemas.openxmlformats.org/officeDocument/2006/relationships/image" Target="../media/image37.jpeg"/></Relationships>
</file>

<file path=ppt/slides/_rels/slide2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4.xml"/><Relationship Id="rId5" Type="http://schemas.openxmlformats.org/officeDocument/2006/relationships/image" Target="../media/image42.jpeg"/><Relationship Id="rId4" Type="http://schemas.openxmlformats.org/officeDocument/2006/relationships/image" Target="../media/image41.jpeg"/></Relationships>
</file>

<file path=ppt/slides/_rels/slide2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4.xml"/><Relationship Id="rId5" Type="http://schemas.openxmlformats.org/officeDocument/2006/relationships/image" Target="../media/image46.jpeg"/><Relationship Id="rId4" Type="http://schemas.openxmlformats.org/officeDocument/2006/relationships/image" Target="../media/image45.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副标题 38"/>
          <p:cNvSpPr>
            <a:spLocks noGrp="1"/>
          </p:cNvSpPr>
          <p:nvPr>
            <p:ph type="subTitle" idx="1"/>
          </p:nvPr>
        </p:nvSpPr>
        <p:spPr>
          <a:xfrm>
            <a:off x="6960098" y="2955096"/>
            <a:ext cx="4560390" cy="399287"/>
          </a:xfrm>
        </p:spPr>
        <p:txBody>
          <a:bodyPr>
            <a:noAutofit/>
          </a:bodyPr>
          <a:lstStyle/>
          <a:p>
            <a:r>
              <a:rPr lang="zh-CN" altLang="en-US" sz="2400" dirty="0"/>
              <a:t>智能台区整体解决方案</a:t>
            </a:r>
            <a:endParaRPr lang="en-US" altLang="zh-CN" sz="2400" dirty="0"/>
          </a:p>
        </p:txBody>
      </p:sp>
      <p:sp>
        <p:nvSpPr>
          <p:cNvPr id="2" name="标题 1"/>
          <p:cNvSpPr>
            <a:spLocks noGrp="1"/>
          </p:cNvSpPr>
          <p:nvPr>
            <p:ph type="ctrTitle"/>
          </p:nvPr>
        </p:nvSpPr>
        <p:spPr>
          <a:xfrm>
            <a:off x="6282813" y="1672982"/>
            <a:ext cx="5237675" cy="819914"/>
          </a:xfrm>
        </p:spPr>
        <p:txBody>
          <a:bodyPr>
            <a:noAutofit/>
          </a:bodyPr>
          <a:lstStyle/>
          <a:p>
            <a:r>
              <a:rPr lang="zh-CN" altLang="en-US" sz="4800" dirty="0"/>
              <a:t>智能台区建设方案</a:t>
            </a:r>
          </a:p>
        </p:txBody>
      </p:sp>
      <p:cxnSp>
        <p:nvCxnSpPr>
          <p:cNvPr id="10" name="直接连接符 9"/>
          <p:cNvCxnSpPr/>
          <p:nvPr/>
        </p:nvCxnSpPr>
        <p:spPr>
          <a:xfrm>
            <a:off x="11520488" y="1720482"/>
            <a:ext cx="0" cy="16002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0cd5ff57-a39c-496a-8f96-726bae8f6252"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nvGrpSpPr>
        <p:grpSpPr>
          <a:xfrm>
            <a:off x="2813219" y="0"/>
            <a:ext cx="5373650" cy="6858000"/>
            <a:chOff x="2813219" y="0"/>
            <a:chExt cx="5373650" cy="6858000"/>
          </a:xfrm>
        </p:grpSpPr>
        <p:grpSp>
          <p:nvGrpSpPr>
            <p:cNvPr id="3" name="ïśḻîde"/>
            <p:cNvGrpSpPr/>
            <p:nvPr/>
          </p:nvGrpSpPr>
          <p:grpSpPr>
            <a:xfrm>
              <a:off x="4630358" y="0"/>
              <a:ext cx="670431" cy="6858000"/>
              <a:chOff x="4630358" y="0"/>
              <a:chExt cx="670431" cy="6858000"/>
            </a:xfrm>
          </p:grpSpPr>
          <p:sp>
            <p:nvSpPr>
              <p:cNvPr id="15" name="îsľïde"/>
              <p:cNvSpPr/>
              <p:nvPr/>
            </p:nvSpPr>
            <p:spPr bwMode="auto">
              <a:xfrm>
                <a:off x="4907471" y="0"/>
                <a:ext cx="72008" cy="6858000"/>
              </a:xfrm>
              <a:prstGeom prst="rect">
                <a:avLst/>
              </a:prstGeom>
              <a:solidFill>
                <a:schemeClr val="tx2">
                  <a:lumMod val="20000"/>
                  <a:lumOff val="80000"/>
                </a:schemeClr>
              </a:solidFill>
              <a:ln w="19050">
                <a:noFill/>
                <a:round/>
              </a:ln>
            </p:spPr>
            <p:txBody>
              <a:bodyPr anchor="ctr"/>
              <a:lstStyle/>
              <a:p>
                <a:pPr algn="ctr"/>
                <a:endParaRPr/>
              </a:p>
            </p:txBody>
          </p:sp>
          <p:sp>
            <p:nvSpPr>
              <p:cNvPr id="16" name="i$1íḍè"/>
              <p:cNvSpPr/>
              <p:nvPr/>
            </p:nvSpPr>
            <p:spPr bwMode="auto">
              <a:xfrm>
                <a:off x="4658169" y="846063"/>
                <a:ext cx="642620" cy="754380"/>
              </a:xfrm>
              <a:prstGeom prst="ellipse">
                <a:avLst/>
              </a:prstGeom>
              <a:solidFill>
                <a:schemeClr val="bg1"/>
              </a:solidFill>
              <a:ln w="57150">
                <a:solidFill>
                  <a:schemeClr val="bg1"/>
                </a:solidFill>
                <a:round/>
              </a:ln>
            </p:spPr>
            <p:txBody>
              <a:bodyPr rot="0" spcFirstLastPara="0" vert="horz" wrap="none" lIns="90000" tIns="46800" rIns="90000" bIns="46800" anchor="ctr" anchorCtr="1" forceAA="0" compatLnSpc="1">
                <a:normAutofit/>
              </a:bodyPr>
              <a:lstStyle/>
              <a:p>
                <a:pPr algn="ctr"/>
                <a:r>
                  <a:rPr lang="en-US" altLang="zh-CN" sz="2800" dirty="0">
                    <a:solidFill>
                      <a:schemeClr val="tx2"/>
                    </a:solidFill>
                    <a:latin typeface="Impact" pitchFamily="34" charset="0"/>
                  </a:rPr>
                  <a:t>01</a:t>
                </a:r>
              </a:p>
            </p:txBody>
          </p:sp>
          <p:sp>
            <p:nvSpPr>
              <p:cNvPr id="17" name="iṣḷíḍê"/>
              <p:cNvSpPr/>
              <p:nvPr/>
            </p:nvSpPr>
            <p:spPr bwMode="auto">
              <a:xfrm>
                <a:off x="4630358" y="2122221"/>
                <a:ext cx="642664" cy="642664"/>
              </a:xfrm>
              <a:prstGeom prst="ellipse">
                <a:avLst/>
              </a:prstGeom>
              <a:solidFill>
                <a:schemeClr val="bg1"/>
              </a:solidFill>
              <a:ln w="57150">
                <a:solidFill>
                  <a:schemeClr val="bg1"/>
                </a:solidFill>
                <a:round/>
              </a:ln>
            </p:spPr>
            <p:txBody>
              <a:bodyPr rot="0" spcFirstLastPara="0" vert="horz" wrap="none" lIns="90000" tIns="46800" rIns="90000" bIns="46800" anchor="ctr" anchorCtr="1" forceAA="0" compatLnSpc="1">
                <a:normAutofit fontScale="92500" lnSpcReduction="10000"/>
              </a:bodyPr>
              <a:lstStyle/>
              <a:p>
                <a:pPr algn="ctr"/>
                <a:r>
                  <a:rPr lang="en-US" altLang="zh-CN" sz="2800" dirty="0">
                    <a:solidFill>
                      <a:schemeClr val="tx2"/>
                    </a:solidFill>
                    <a:latin typeface="Impact" pitchFamily="34" charset="0"/>
                  </a:rPr>
                  <a:t>02</a:t>
                </a:r>
              </a:p>
            </p:txBody>
          </p:sp>
          <p:sp>
            <p:nvSpPr>
              <p:cNvPr id="18" name="i$lïďè"/>
              <p:cNvSpPr/>
              <p:nvPr/>
            </p:nvSpPr>
            <p:spPr bwMode="auto">
              <a:xfrm>
                <a:off x="4632048" y="3494292"/>
                <a:ext cx="642664" cy="642664"/>
              </a:xfrm>
              <a:prstGeom prst="ellipse">
                <a:avLst/>
              </a:prstGeom>
              <a:solidFill>
                <a:schemeClr val="bg1"/>
              </a:solidFill>
              <a:ln w="57150">
                <a:solidFill>
                  <a:schemeClr val="bg1"/>
                </a:solidFill>
                <a:round/>
              </a:ln>
            </p:spPr>
            <p:txBody>
              <a:bodyPr rot="0" spcFirstLastPara="0" vert="horz" wrap="none" lIns="90000" tIns="46800" rIns="90000" bIns="46800" anchor="ctr" anchorCtr="1" forceAA="0" compatLnSpc="1">
                <a:normAutofit fontScale="92500" lnSpcReduction="10000"/>
              </a:bodyPr>
              <a:lstStyle/>
              <a:p>
                <a:pPr algn="ctr"/>
                <a:r>
                  <a:rPr lang="en-US" altLang="zh-CN" sz="2800" dirty="0">
                    <a:solidFill>
                      <a:schemeClr val="tx2"/>
                    </a:solidFill>
                    <a:latin typeface="Impact" pitchFamily="34" charset="0"/>
                  </a:rPr>
                  <a:t>03</a:t>
                </a:r>
              </a:p>
            </p:txBody>
          </p:sp>
          <p:sp>
            <p:nvSpPr>
              <p:cNvPr id="19" name="î$lïḋè"/>
              <p:cNvSpPr/>
              <p:nvPr/>
            </p:nvSpPr>
            <p:spPr bwMode="auto">
              <a:xfrm>
                <a:off x="4645999" y="4866363"/>
                <a:ext cx="642664" cy="642664"/>
              </a:xfrm>
              <a:prstGeom prst="ellipse">
                <a:avLst/>
              </a:prstGeom>
              <a:solidFill>
                <a:schemeClr val="bg1"/>
              </a:solidFill>
              <a:ln w="57150">
                <a:solidFill>
                  <a:schemeClr val="bg1"/>
                </a:solidFill>
                <a:round/>
              </a:ln>
            </p:spPr>
            <p:txBody>
              <a:bodyPr rot="0" spcFirstLastPara="0" vert="horz" wrap="none" lIns="90000" tIns="46800" rIns="90000" bIns="46800" anchor="ctr" anchorCtr="1" forceAA="0" compatLnSpc="1">
                <a:normAutofit fontScale="92500" lnSpcReduction="10000"/>
              </a:bodyPr>
              <a:lstStyle/>
              <a:p>
                <a:pPr algn="ctr"/>
                <a:r>
                  <a:rPr lang="en-US" altLang="zh-CN" sz="2800" dirty="0">
                    <a:solidFill>
                      <a:schemeClr val="tx2"/>
                    </a:solidFill>
                    <a:latin typeface="Impact" pitchFamily="34" charset="0"/>
                  </a:rPr>
                  <a:t>04</a:t>
                </a:r>
              </a:p>
            </p:txBody>
          </p:sp>
        </p:grpSp>
        <p:sp>
          <p:nvSpPr>
            <p:cNvPr id="6" name="iš1ïḓê"/>
            <p:cNvSpPr txBox="1"/>
            <p:nvPr/>
          </p:nvSpPr>
          <p:spPr>
            <a:xfrm>
              <a:off x="2847802" y="3625053"/>
              <a:ext cx="1497344" cy="381143"/>
            </a:xfrm>
            <a:prstGeom prst="rect">
              <a:avLst/>
            </a:prstGeom>
            <a:noFill/>
          </p:spPr>
          <p:txBody>
            <a:bodyPr wrap="none" lIns="90000" tIns="46800" rIns="90000" bIns="46800" anchor="b" anchorCtr="0">
              <a:normAutofit lnSpcReduction="10000"/>
            </a:bodyPr>
            <a:lstStyle/>
            <a:p>
              <a:pPr algn="r"/>
              <a:r>
                <a:rPr sz="2000" b="1" dirty="0"/>
                <a:t>三、</a:t>
              </a:r>
              <a:r>
                <a:rPr lang="zh-CN" altLang="en-US" sz="2000" b="1" dirty="0"/>
                <a:t>建设</a:t>
              </a:r>
              <a:r>
                <a:rPr sz="2000" b="1" dirty="0" err="1"/>
                <a:t>方案</a:t>
              </a:r>
              <a:endParaRPr sz="2000" b="1" dirty="0"/>
            </a:p>
          </p:txBody>
        </p:sp>
        <p:sp>
          <p:nvSpPr>
            <p:cNvPr id="8" name="ïṣ1ïḋê"/>
            <p:cNvSpPr txBox="1"/>
            <p:nvPr/>
          </p:nvSpPr>
          <p:spPr>
            <a:xfrm>
              <a:off x="2813219" y="2252982"/>
              <a:ext cx="1497344" cy="381143"/>
            </a:xfrm>
            <a:prstGeom prst="rect">
              <a:avLst/>
            </a:prstGeom>
            <a:noFill/>
          </p:spPr>
          <p:txBody>
            <a:bodyPr wrap="none" lIns="90000" tIns="46800" rIns="90000" bIns="46800" anchor="b" anchorCtr="0">
              <a:normAutofit lnSpcReduction="10000"/>
            </a:bodyPr>
            <a:lstStyle/>
            <a:p>
              <a:pPr algn="r"/>
              <a:r>
                <a:rPr sz="2000" b="1" dirty="0"/>
                <a:t>二、建设目标</a:t>
              </a:r>
            </a:p>
          </p:txBody>
        </p:sp>
        <p:sp>
          <p:nvSpPr>
            <p:cNvPr id="10" name="îṥḻïḋè"/>
            <p:cNvSpPr txBox="1"/>
            <p:nvPr/>
          </p:nvSpPr>
          <p:spPr>
            <a:xfrm>
              <a:off x="2885716" y="1032682"/>
              <a:ext cx="1497344" cy="381143"/>
            </a:xfrm>
            <a:prstGeom prst="rect">
              <a:avLst/>
            </a:prstGeom>
            <a:noFill/>
          </p:spPr>
          <p:txBody>
            <a:bodyPr wrap="none" lIns="90000" tIns="46800" rIns="90000" bIns="46800" anchor="b" anchorCtr="0">
              <a:normAutofit lnSpcReduction="10000"/>
            </a:bodyPr>
            <a:lstStyle/>
            <a:p>
              <a:pPr algn="r"/>
              <a:r>
                <a:rPr sz="2000" b="1" dirty="0"/>
                <a:t>一、</a:t>
              </a:r>
              <a:r>
                <a:rPr lang="zh-CN" altLang="en-US" sz="2000" b="1" dirty="0"/>
                <a:t>建设</a:t>
              </a:r>
              <a:r>
                <a:rPr sz="2000" b="1" dirty="0" err="1"/>
                <a:t>背景</a:t>
              </a:r>
              <a:endParaRPr sz="2000" b="1" dirty="0"/>
            </a:p>
          </p:txBody>
        </p:sp>
        <p:grpSp>
          <p:nvGrpSpPr>
            <p:cNvPr id="12" name="ïṡlîdè"/>
            <p:cNvGrpSpPr/>
            <p:nvPr/>
          </p:nvGrpSpPr>
          <p:grpSpPr>
            <a:xfrm>
              <a:off x="6367594" y="2047414"/>
              <a:ext cx="1819275" cy="2271004"/>
              <a:chOff x="6367594" y="2047414"/>
              <a:chExt cx="1819275" cy="2271004"/>
            </a:xfrm>
          </p:grpSpPr>
          <p:sp>
            <p:nvSpPr>
              <p:cNvPr id="13" name="íṧľíḋe"/>
              <p:cNvSpPr/>
              <p:nvPr/>
            </p:nvSpPr>
            <p:spPr>
              <a:xfrm>
                <a:off x="6367594" y="3177958"/>
                <a:ext cx="1819275" cy="1140460"/>
              </a:xfrm>
              <a:prstGeom prst="rect">
                <a:avLst/>
              </a:prstGeom>
            </p:spPr>
            <p:txBody>
              <a:bodyPr wrap="none" lIns="90000" tIns="46800" rIns="90000" bIns="46800" anchor="ctr" anchorCtr="0">
                <a:noAutofit/>
              </a:bodyPr>
              <a:lstStyle/>
              <a:p>
                <a:pPr>
                  <a:lnSpc>
                    <a:spcPct val="150000"/>
                  </a:lnSpc>
                </a:pPr>
                <a:r>
                  <a:rPr lang="zh-CN" altLang="en-US" sz="2400" b="1" spc="300" dirty="0">
                    <a:solidFill>
                      <a:schemeClr val="tx2"/>
                    </a:solidFill>
                  </a:rPr>
                  <a:t>汇报内容</a:t>
                </a:r>
                <a:endParaRPr lang="zh-CN" altLang="zh-CN" sz="2400" b="1" spc="300" dirty="0">
                  <a:solidFill>
                    <a:schemeClr val="tx2"/>
                  </a:solidFill>
                </a:endParaRPr>
              </a:p>
            </p:txBody>
          </p:sp>
          <p:sp>
            <p:nvSpPr>
              <p:cNvPr id="14" name="í$ľíḓe"/>
              <p:cNvSpPr/>
              <p:nvPr/>
            </p:nvSpPr>
            <p:spPr bwMode="auto">
              <a:xfrm>
                <a:off x="6820350" y="2047414"/>
                <a:ext cx="913765" cy="869950"/>
              </a:xfrm>
              <a:custGeom>
                <a:avLst/>
                <a:gdLst>
                  <a:gd name="T0" fmla="*/ 0 w 3951"/>
                  <a:gd name="T1" fmla="*/ 1583116 h 3950"/>
                  <a:gd name="T2" fmla="*/ 108452 w 3951"/>
                  <a:gd name="T3" fmla="*/ 1477575 h 3950"/>
                  <a:gd name="T4" fmla="*/ 1692401 w 3951"/>
                  <a:gd name="T5" fmla="*/ 1477575 h 3950"/>
                  <a:gd name="T6" fmla="*/ 1800397 w 3951"/>
                  <a:gd name="T7" fmla="*/ 1583116 h 3950"/>
                  <a:gd name="T8" fmla="*/ 756431 w 3951"/>
                  <a:gd name="T9" fmla="*/ 771741 h 3950"/>
                  <a:gd name="T10" fmla="*/ 1044422 w 3951"/>
                  <a:gd name="T11" fmla="*/ 771741 h 3950"/>
                  <a:gd name="T12" fmla="*/ 1512406 w 3951"/>
                  <a:gd name="T13" fmla="*/ 771741 h 3950"/>
                  <a:gd name="T14" fmla="*/ 1512406 w 3951"/>
                  <a:gd name="T15" fmla="*/ 1547936 h 3950"/>
                  <a:gd name="T16" fmla="*/ 1044422 w 3951"/>
                  <a:gd name="T17" fmla="*/ 1547936 h 3950"/>
                  <a:gd name="T18" fmla="*/ 756431 w 3951"/>
                  <a:gd name="T19" fmla="*/ 1547936 h 3950"/>
                  <a:gd name="T20" fmla="*/ 288446 w 3951"/>
                  <a:gd name="T21" fmla="*/ 1547936 h 3950"/>
                  <a:gd name="T22" fmla="*/ 288446 w 3951"/>
                  <a:gd name="T23" fmla="*/ 771741 h 3950"/>
                  <a:gd name="T24" fmla="*/ 1296413 w 3951"/>
                  <a:gd name="T25" fmla="*/ 1512755 h 3950"/>
                  <a:gd name="T26" fmla="*/ 1296413 w 3951"/>
                  <a:gd name="T27" fmla="*/ 1301673 h 3950"/>
                  <a:gd name="T28" fmla="*/ 1512406 w 3951"/>
                  <a:gd name="T29" fmla="*/ 1266493 h 3950"/>
                  <a:gd name="T30" fmla="*/ 1296413 w 3951"/>
                  <a:gd name="T31" fmla="*/ 1266493 h 3950"/>
                  <a:gd name="T32" fmla="*/ 1512406 w 3951"/>
                  <a:gd name="T33" fmla="*/ 806922 h 3950"/>
                  <a:gd name="T34" fmla="*/ 1044422 w 3951"/>
                  <a:gd name="T35" fmla="*/ 1512755 h 3950"/>
                  <a:gd name="T36" fmla="*/ 1044422 w 3951"/>
                  <a:gd name="T37" fmla="*/ 1301673 h 3950"/>
                  <a:gd name="T38" fmla="*/ 1260415 w 3951"/>
                  <a:gd name="T39" fmla="*/ 1266493 h 3950"/>
                  <a:gd name="T40" fmla="*/ 1044422 w 3951"/>
                  <a:gd name="T41" fmla="*/ 1266493 h 3950"/>
                  <a:gd name="T42" fmla="*/ 1260415 w 3951"/>
                  <a:gd name="T43" fmla="*/ 806922 h 3950"/>
                  <a:gd name="T44" fmla="*/ 792430 w 3951"/>
                  <a:gd name="T45" fmla="*/ 1512755 h 3950"/>
                  <a:gd name="T46" fmla="*/ 792430 w 3951"/>
                  <a:gd name="T47" fmla="*/ 1301673 h 3950"/>
                  <a:gd name="T48" fmla="*/ 1008423 w 3951"/>
                  <a:gd name="T49" fmla="*/ 1266493 h 3950"/>
                  <a:gd name="T50" fmla="*/ 792430 w 3951"/>
                  <a:gd name="T51" fmla="*/ 1266493 h 3950"/>
                  <a:gd name="T52" fmla="*/ 1008423 w 3951"/>
                  <a:gd name="T53" fmla="*/ 806922 h 3950"/>
                  <a:gd name="T54" fmla="*/ 540438 w 3951"/>
                  <a:gd name="T55" fmla="*/ 1512755 h 3950"/>
                  <a:gd name="T56" fmla="*/ 540438 w 3951"/>
                  <a:gd name="T57" fmla="*/ 1301673 h 3950"/>
                  <a:gd name="T58" fmla="*/ 756431 w 3951"/>
                  <a:gd name="T59" fmla="*/ 1266493 h 3950"/>
                  <a:gd name="T60" fmla="*/ 540438 w 3951"/>
                  <a:gd name="T61" fmla="*/ 1266493 h 3950"/>
                  <a:gd name="T62" fmla="*/ 756431 w 3951"/>
                  <a:gd name="T63" fmla="*/ 806922 h 3950"/>
                  <a:gd name="T64" fmla="*/ 288446 w 3951"/>
                  <a:gd name="T65" fmla="*/ 1512755 h 3950"/>
                  <a:gd name="T66" fmla="*/ 288446 w 3951"/>
                  <a:gd name="T67" fmla="*/ 1301673 h 3950"/>
                  <a:gd name="T68" fmla="*/ 504439 w 3951"/>
                  <a:gd name="T69" fmla="*/ 1266493 h 3950"/>
                  <a:gd name="T70" fmla="*/ 288446 w 3951"/>
                  <a:gd name="T71" fmla="*/ 1266493 h 3950"/>
                  <a:gd name="T72" fmla="*/ 504439 w 3951"/>
                  <a:gd name="T73" fmla="*/ 806922 h 3950"/>
                  <a:gd name="T74" fmla="*/ 0 w 3951"/>
                  <a:gd name="T75" fmla="*/ 316623 h 3950"/>
                  <a:gd name="T76" fmla="*/ 252447 w 3951"/>
                  <a:gd name="T77" fmla="*/ 492525 h 3950"/>
                  <a:gd name="T78" fmla="*/ 1260415 w 3951"/>
                  <a:gd name="T79" fmla="*/ 140721 h 3950"/>
                  <a:gd name="T80" fmla="*/ 1548405 w 3951"/>
                  <a:gd name="T81" fmla="*/ 140721 h 3950"/>
                  <a:gd name="T82" fmla="*/ 1800397 w 3951"/>
                  <a:gd name="T83" fmla="*/ 703607 h 3950"/>
                  <a:gd name="T84" fmla="*/ 1296413 w 3951"/>
                  <a:gd name="T85" fmla="*/ 105541 h 3950"/>
                  <a:gd name="T86" fmla="*/ 1512406 w 3951"/>
                  <a:gd name="T87" fmla="*/ 457345 h 3950"/>
                  <a:gd name="T88" fmla="*/ 288446 w 3951"/>
                  <a:gd name="T89" fmla="*/ 105541 h 3950"/>
                  <a:gd name="T90" fmla="*/ 504439 w 3951"/>
                  <a:gd name="T91" fmla="*/ 457345 h 395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3951" h="3950">
                    <a:moveTo>
                      <a:pt x="3556" y="3950"/>
                    </a:moveTo>
                    <a:cubicBezTo>
                      <a:pt x="396" y="3950"/>
                      <a:pt x="396" y="3950"/>
                      <a:pt x="396" y="3950"/>
                    </a:cubicBezTo>
                    <a:cubicBezTo>
                      <a:pt x="177" y="3950"/>
                      <a:pt x="0" y="3773"/>
                      <a:pt x="0" y="3555"/>
                    </a:cubicBezTo>
                    <a:cubicBezTo>
                      <a:pt x="0" y="1738"/>
                      <a:pt x="0" y="1738"/>
                      <a:pt x="0" y="1738"/>
                    </a:cubicBezTo>
                    <a:cubicBezTo>
                      <a:pt x="244" y="1738"/>
                      <a:pt x="244" y="1738"/>
                      <a:pt x="244" y="1738"/>
                    </a:cubicBezTo>
                    <a:cubicBezTo>
                      <a:pt x="243" y="2424"/>
                      <a:pt x="238" y="3318"/>
                      <a:pt x="238" y="3318"/>
                    </a:cubicBezTo>
                    <a:cubicBezTo>
                      <a:pt x="238" y="3536"/>
                      <a:pt x="494" y="3713"/>
                      <a:pt x="712" y="3713"/>
                    </a:cubicBezTo>
                    <a:cubicBezTo>
                      <a:pt x="3240" y="3713"/>
                      <a:pt x="3240" y="3713"/>
                      <a:pt x="3240" y="3713"/>
                    </a:cubicBezTo>
                    <a:cubicBezTo>
                      <a:pt x="3458" y="3713"/>
                      <a:pt x="3714" y="3536"/>
                      <a:pt x="3714" y="3318"/>
                    </a:cubicBezTo>
                    <a:cubicBezTo>
                      <a:pt x="3714" y="3318"/>
                      <a:pt x="3709" y="2404"/>
                      <a:pt x="3707" y="1738"/>
                    </a:cubicBezTo>
                    <a:cubicBezTo>
                      <a:pt x="3951" y="1738"/>
                      <a:pt x="3951" y="1738"/>
                      <a:pt x="3951" y="1738"/>
                    </a:cubicBezTo>
                    <a:cubicBezTo>
                      <a:pt x="3951" y="3555"/>
                      <a:pt x="3951" y="3555"/>
                      <a:pt x="3951" y="3555"/>
                    </a:cubicBezTo>
                    <a:cubicBezTo>
                      <a:pt x="3951" y="3773"/>
                      <a:pt x="3774" y="3950"/>
                      <a:pt x="3556" y="3950"/>
                    </a:cubicBezTo>
                    <a:close/>
                    <a:moveTo>
                      <a:pt x="1186" y="1733"/>
                    </a:moveTo>
                    <a:cubicBezTo>
                      <a:pt x="1660" y="1733"/>
                      <a:pt x="1660" y="1733"/>
                      <a:pt x="1660" y="1733"/>
                    </a:cubicBezTo>
                    <a:cubicBezTo>
                      <a:pt x="1739" y="1733"/>
                      <a:pt x="1739" y="1733"/>
                      <a:pt x="1739" y="1733"/>
                    </a:cubicBezTo>
                    <a:cubicBezTo>
                      <a:pt x="2213" y="1733"/>
                      <a:pt x="2213" y="1733"/>
                      <a:pt x="2213" y="1733"/>
                    </a:cubicBezTo>
                    <a:cubicBezTo>
                      <a:pt x="2292" y="1733"/>
                      <a:pt x="2292" y="1733"/>
                      <a:pt x="2292" y="1733"/>
                    </a:cubicBezTo>
                    <a:cubicBezTo>
                      <a:pt x="2766" y="1733"/>
                      <a:pt x="2766" y="1733"/>
                      <a:pt x="2766" y="1733"/>
                    </a:cubicBezTo>
                    <a:cubicBezTo>
                      <a:pt x="2845" y="1733"/>
                      <a:pt x="2845" y="1733"/>
                      <a:pt x="2845" y="1733"/>
                    </a:cubicBezTo>
                    <a:cubicBezTo>
                      <a:pt x="3319" y="1733"/>
                      <a:pt x="3319" y="1733"/>
                      <a:pt x="3319" y="1733"/>
                    </a:cubicBezTo>
                    <a:cubicBezTo>
                      <a:pt x="3398" y="1733"/>
                      <a:pt x="3398" y="1733"/>
                      <a:pt x="3398" y="1733"/>
                    </a:cubicBezTo>
                    <a:cubicBezTo>
                      <a:pt x="3398" y="3476"/>
                      <a:pt x="3398" y="3476"/>
                      <a:pt x="3398" y="3476"/>
                    </a:cubicBezTo>
                    <a:cubicBezTo>
                      <a:pt x="3319" y="3476"/>
                      <a:pt x="3319" y="3476"/>
                      <a:pt x="3319" y="3476"/>
                    </a:cubicBezTo>
                    <a:cubicBezTo>
                      <a:pt x="2845" y="3476"/>
                      <a:pt x="2845" y="3476"/>
                      <a:pt x="2845" y="3476"/>
                    </a:cubicBezTo>
                    <a:cubicBezTo>
                      <a:pt x="2766" y="3476"/>
                      <a:pt x="2766" y="3476"/>
                      <a:pt x="2766" y="3476"/>
                    </a:cubicBezTo>
                    <a:cubicBezTo>
                      <a:pt x="2292" y="3476"/>
                      <a:pt x="2292" y="3476"/>
                      <a:pt x="2292" y="3476"/>
                    </a:cubicBezTo>
                    <a:cubicBezTo>
                      <a:pt x="2213" y="3476"/>
                      <a:pt x="2213" y="3476"/>
                      <a:pt x="2213" y="3476"/>
                    </a:cubicBezTo>
                    <a:cubicBezTo>
                      <a:pt x="1739" y="3476"/>
                      <a:pt x="1739" y="3476"/>
                      <a:pt x="1739" y="3476"/>
                    </a:cubicBezTo>
                    <a:cubicBezTo>
                      <a:pt x="1660" y="3476"/>
                      <a:pt x="1660" y="3476"/>
                      <a:pt x="1660" y="3476"/>
                    </a:cubicBezTo>
                    <a:cubicBezTo>
                      <a:pt x="1186" y="3476"/>
                      <a:pt x="1186" y="3476"/>
                      <a:pt x="1186" y="3476"/>
                    </a:cubicBezTo>
                    <a:cubicBezTo>
                      <a:pt x="1107" y="3476"/>
                      <a:pt x="1107" y="3476"/>
                      <a:pt x="1107" y="3476"/>
                    </a:cubicBezTo>
                    <a:cubicBezTo>
                      <a:pt x="633" y="3476"/>
                      <a:pt x="633" y="3476"/>
                      <a:pt x="633" y="3476"/>
                    </a:cubicBezTo>
                    <a:cubicBezTo>
                      <a:pt x="554" y="3476"/>
                      <a:pt x="554" y="3476"/>
                      <a:pt x="554" y="3476"/>
                    </a:cubicBezTo>
                    <a:cubicBezTo>
                      <a:pt x="554" y="1733"/>
                      <a:pt x="554" y="1733"/>
                      <a:pt x="554" y="1733"/>
                    </a:cubicBezTo>
                    <a:cubicBezTo>
                      <a:pt x="633" y="1733"/>
                      <a:pt x="633" y="1733"/>
                      <a:pt x="633" y="1733"/>
                    </a:cubicBezTo>
                    <a:cubicBezTo>
                      <a:pt x="1107" y="1733"/>
                      <a:pt x="1107" y="1733"/>
                      <a:pt x="1107" y="1733"/>
                    </a:cubicBezTo>
                    <a:lnTo>
                      <a:pt x="1186" y="1733"/>
                    </a:lnTo>
                    <a:close/>
                    <a:moveTo>
                      <a:pt x="2845" y="3397"/>
                    </a:moveTo>
                    <a:cubicBezTo>
                      <a:pt x="3319" y="3397"/>
                      <a:pt x="3319" y="3397"/>
                      <a:pt x="3319" y="3397"/>
                    </a:cubicBezTo>
                    <a:cubicBezTo>
                      <a:pt x="3319" y="2923"/>
                      <a:pt x="3319" y="2923"/>
                      <a:pt x="3319" y="2923"/>
                    </a:cubicBezTo>
                    <a:cubicBezTo>
                      <a:pt x="2845" y="2923"/>
                      <a:pt x="2845" y="2923"/>
                      <a:pt x="2845" y="2923"/>
                    </a:cubicBezTo>
                    <a:lnTo>
                      <a:pt x="2845" y="3397"/>
                    </a:lnTo>
                    <a:close/>
                    <a:moveTo>
                      <a:pt x="2845" y="2844"/>
                    </a:moveTo>
                    <a:cubicBezTo>
                      <a:pt x="3319" y="2844"/>
                      <a:pt x="3319" y="2844"/>
                      <a:pt x="3319" y="2844"/>
                    </a:cubicBezTo>
                    <a:cubicBezTo>
                      <a:pt x="3319" y="2370"/>
                      <a:pt x="3319" y="2370"/>
                      <a:pt x="3319" y="2370"/>
                    </a:cubicBezTo>
                    <a:cubicBezTo>
                      <a:pt x="2845" y="2370"/>
                      <a:pt x="2845" y="2370"/>
                      <a:pt x="2845" y="2370"/>
                    </a:cubicBezTo>
                    <a:lnTo>
                      <a:pt x="2845" y="2844"/>
                    </a:lnTo>
                    <a:close/>
                    <a:moveTo>
                      <a:pt x="2845" y="2291"/>
                    </a:moveTo>
                    <a:cubicBezTo>
                      <a:pt x="3319" y="2291"/>
                      <a:pt x="3319" y="2291"/>
                      <a:pt x="3319" y="2291"/>
                    </a:cubicBezTo>
                    <a:cubicBezTo>
                      <a:pt x="3319" y="1812"/>
                      <a:pt x="3319" y="1812"/>
                      <a:pt x="3319" y="1812"/>
                    </a:cubicBezTo>
                    <a:cubicBezTo>
                      <a:pt x="2845" y="1812"/>
                      <a:pt x="2845" y="1812"/>
                      <a:pt x="2845" y="1812"/>
                    </a:cubicBezTo>
                    <a:lnTo>
                      <a:pt x="2845" y="2291"/>
                    </a:lnTo>
                    <a:close/>
                    <a:moveTo>
                      <a:pt x="2292" y="3397"/>
                    </a:moveTo>
                    <a:cubicBezTo>
                      <a:pt x="2766" y="3397"/>
                      <a:pt x="2766" y="3397"/>
                      <a:pt x="2766" y="3397"/>
                    </a:cubicBezTo>
                    <a:cubicBezTo>
                      <a:pt x="2766" y="2923"/>
                      <a:pt x="2766" y="2923"/>
                      <a:pt x="2766" y="2923"/>
                    </a:cubicBezTo>
                    <a:cubicBezTo>
                      <a:pt x="2292" y="2923"/>
                      <a:pt x="2292" y="2923"/>
                      <a:pt x="2292" y="2923"/>
                    </a:cubicBezTo>
                    <a:lnTo>
                      <a:pt x="2292" y="3397"/>
                    </a:lnTo>
                    <a:close/>
                    <a:moveTo>
                      <a:pt x="2292" y="2844"/>
                    </a:moveTo>
                    <a:cubicBezTo>
                      <a:pt x="2766" y="2844"/>
                      <a:pt x="2766" y="2844"/>
                      <a:pt x="2766" y="2844"/>
                    </a:cubicBezTo>
                    <a:cubicBezTo>
                      <a:pt x="2766" y="2370"/>
                      <a:pt x="2766" y="2370"/>
                      <a:pt x="2766" y="2370"/>
                    </a:cubicBezTo>
                    <a:cubicBezTo>
                      <a:pt x="2292" y="2370"/>
                      <a:pt x="2292" y="2370"/>
                      <a:pt x="2292" y="2370"/>
                    </a:cubicBezTo>
                    <a:lnTo>
                      <a:pt x="2292" y="2844"/>
                    </a:lnTo>
                    <a:close/>
                    <a:moveTo>
                      <a:pt x="2292" y="2291"/>
                    </a:moveTo>
                    <a:cubicBezTo>
                      <a:pt x="2766" y="2291"/>
                      <a:pt x="2766" y="2291"/>
                      <a:pt x="2766" y="2291"/>
                    </a:cubicBezTo>
                    <a:cubicBezTo>
                      <a:pt x="2766" y="1812"/>
                      <a:pt x="2766" y="1812"/>
                      <a:pt x="2766" y="1812"/>
                    </a:cubicBezTo>
                    <a:cubicBezTo>
                      <a:pt x="2292" y="1812"/>
                      <a:pt x="2292" y="1812"/>
                      <a:pt x="2292" y="1812"/>
                    </a:cubicBezTo>
                    <a:lnTo>
                      <a:pt x="2292" y="2291"/>
                    </a:lnTo>
                    <a:close/>
                    <a:moveTo>
                      <a:pt x="1739" y="3397"/>
                    </a:moveTo>
                    <a:cubicBezTo>
                      <a:pt x="2213" y="3397"/>
                      <a:pt x="2213" y="3397"/>
                      <a:pt x="2213" y="3397"/>
                    </a:cubicBezTo>
                    <a:cubicBezTo>
                      <a:pt x="2213" y="2923"/>
                      <a:pt x="2213" y="2923"/>
                      <a:pt x="2213" y="2923"/>
                    </a:cubicBezTo>
                    <a:cubicBezTo>
                      <a:pt x="1739" y="2923"/>
                      <a:pt x="1739" y="2923"/>
                      <a:pt x="1739" y="2923"/>
                    </a:cubicBezTo>
                    <a:lnTo>
                      <a:pt x="1739" y="3397"/>
                    </a:lnTo>
                    <a:close/>
                    <a:moveTo>
                      <a:pt x="1739" y="2844"/>
                    </a:moveTo>
                    <a:cubicBezTo>
                      <a:pt x="2213" y="2844"/>
                      <a:pt x="2213" y="2844"/>
                      <a:pt x="2213" y="2844"/>
                    </a:cubicBezTo>
                    <a:cubicBezTo>
                      <a:pt x="2213" y="2370"/>
                      <a:pt x="2213" y="2370"/>
                      <a:pt x="2213" y="2370"/>
                    </a:cubicBezTo>
                    <a:cubicBezTo>
                      <a:pt x="1739" y="2370"/>
                      <a:pt x="1739" y="2370"/>
                      <a:pt x="1739" y="2370"/>
                    </a:cubicBezTo>
                    <a:lnTo>
                      <a:pt x="1739" y="2844"/>
                    </a:lnTo>
                    <a:close/>
                    <a:moveTo>
                      <a:pt x="1739" y="2291"/>
                    </a:moveTo>
                    <a:cubicBezTo>
                      <a:pt x="2213" y="2291"/>
                      <a:pt x="2213" y="2291"/>
                      <a:pt x="2213" y="2291"/>
                    </a:cubicBezTo>
                    <a:cubicBezTo>
                      <a:pt x="2213" y="1812"/>
                      <a:pt x="2213" y="1812"/>
                      <a:pt x="2213" y="1812"/>
                    </a:cubicBezTo>
                    <a:cubicBezTo>
                      <a:pt x="1739" y="1812"/>
                      <a:pt x="1739" y="1812"/>
                      <a:pt x="1739" y="1812"/>
                    </a:cubicBezTo>
                    <a:lnTo>
                      <a:pt x="1739" y="2291"/>
                    </a:lnTo>
                    <a:close/>
                    <a:moveTo>
                      <a:pt x="1186" y="3397"/>
                    </a:moveTo>
                    <a:cubicBezTo>
                      <a:pt x="1660" y="3397"/>
                      <a:pt x="1660" y="3397"/>
                      <a:pt x="1660" y="3397"/>
                    </a:cubicBezTo>
                    <a:cubicBezTo>
                      <a:pt x="1660" y="2923"/>
                      <a:pt x="1660" y="2923"/>
                      <a:pt x="1660" y="2923"/>
                    </a:cubicBezTo>
                    <a:cubicBezTo>
                      <a:pt x="1186" y="2923"/>
                      <a:pt x="1186" y="2923"/>
                      <a:pt x="1186" y="2923"/>
                    </a:cubicBezTo>
                    <a:lnTo>
                      <a:pt x="1186" y="3397"/>
                    </a:lnTo>
                    <a:close/>
                    <a:moveTo>
                      <a:pt x="1186" y="2844"/>
                    </a:moveTo>
                    <a:cubicBezTo>
                      <a:pt x="1660" y="2844"/>
                      <a:pt x="1660" y="2844"/>
                      <a:pt x="1660" y="2844"/>
                    </a:cubicBezTo>
                    <a:cubicBezTo>
                      <a:pt x="1660" y="2370"/>
                      <a:pt x="1660" y="2370"/>
                      <a:pt x="1660" y="2370"/>
                    </a:cubicBezTo>
                    <a:cubicBezTo>
                      <a:pt x="1186" y="2370"/>
                      <a:pt x="1186" y="2370"/>
                      <a:pt x="1186" y="2370"/>
                    </a:cubicBezTo>
                    <a:lnTo>
                      <a:pt x="1186" y="2844"/>
                    </a:lnTo>
                    <a:close/>
                    <a:moveTo>
                      <a:pt x="1186" y="2291"/>
                    </a:moveTo>
                    <a:cubicBezTo>
                      <a:pt x="1660" y="2291"/>
                      <a:pt x="1660" y="2291"/>
                      <a:pt x="1660" y="2291"/>
                    </a:cubicBezTo>
                    <a:cubicBezTo>
                      <a:pt x="1660" y="1812"/>
                      <a:pt x="1660" y="1812"/>
                      <a:pt x="1660" y="1812"/>
                    </a:cubicBezTo>
                    <a:cubicBezTo>
                      <a:pt x="1186" y="1812"/>
                      <a:pt x="1186" y="1812"/>
                      <a:pt x="1186" y="1812"/>
                    </a:cubicBezTo>
                    <a:lnTo>
                      <a:pt x="1186" y="2291"/>
                    </a:lnTo>
                    <a:close/>
                    <a:moveTo>
                      <a:pt x="633" y="3397"/>
                    </a:moveTo>
                    <a:cubicBezTo>
                      <a:pt x="1107" y="3397"/>
                      <a:pt x="1107" y="3397"/>
                      <a:pt x="1107" y="3397"/>
                    </a:cubicBezTo>
                    <a:cubicBezTo>
                      <a:pt x="1107" y="2923"/>
                      <a:pt x="1107" y="2923"/>
                      <a:pt x="1107" y="2923"/>
                    </a:cubicBezTo>
                    <a:cubicBezTo>
                      <a:pt x="633" y="2923"/>
                      <a:pt x="633" y="2923"/>
                      <a:pt x="633" y="2923"/>
                    </a:cubicBezTo>
                    <a:lnTo>
                      <a:pt x="633" y="3397"/>
                    </a:lnTo>
                    <a:close/>
                    <a:moveTo>
                      <a:pt x="633" y="2844"/>
                    </a:moveTo>
                    <a:cubicBezTo>
                      <a:pt x="1107" y="2844"/>
                      <a:pt x="1107" y="2844"/>
                      <a:pt x="1107" y="2844"/>
                    </a:cubicBezTo>
                    <a:cubicBezTo>
                      <a:pt x="1107" y="2370"/>
                      <a:pt x="1107" y="2370"/>
                      <a:pt x="1107" y="2370"/>
                    </a:cubicBezTo>
                    <a:cubicBezTo>
                      <a:pt x="633" y="2370"/>
                      <a:pt x="633" y="2370"/>
                      <a:pt x="633" y="2370"/>
                    </a:cubicBezTo>
                    <a:lnTo>
                      <a:pt x="633" y="2844"/>
                    </a:lnTo>
                    <a:close/>
                    <a:moveTo>
                      <a:pt x="633" y="2291"/>
                    </a:moveTo>
                    <a:cubicBezTo>
                      <a:pt x="1107" y="2291"/>
                      <a:pt x="1107" y="2291"/>
                      <a:pt x="1107" y="2291"/>
                    </a:cubicBezTo>
                    <a:cubicBezTo>
                      <a:pt x="1107" y="1812"/>
                      <a:pt x="1107" y="1812"/>
                      <a:pt x="1107" y="1812"/>
                    </a:cubicBezTo>
                    <a:cubicBezTo>
                      <a:pt x="633" y="1812"/>
                      <a:pt x="633" y="1812"/>
                      <a:pt x="633" y="1812"/>
                    </a:cubicBezTo>
                    <a:lnTo>
                      <a:pt x="633" y="2291"/>
                    </a:lnTo>
                    <a:close/>
                    <a:moveTo>
                      <a:pt x="0" y="711"/>
                    </a:moveTo>
                    <a:cubicBezTo>
                      <a:pt x="0" y="493"/>
                      <a:pt x="177" y="316"/>
                      <a:pt x="396" y="316"/>
                    </a:cubicBezTo>
                    <a:cubicBezTo>
                      <a:pt x="554" y="316"/>
                      <a:pt x="554" y="316"/>
                      <a:pt x="554" y="316"/>
                    </a:cubicBezTo>
                    <a:cubicBezTo>
                      <a:pt x="554" y="1106"/>
                      <a:pt x="554" y="1106"/>
                      <a:pt x="554" y="1106"/>
                    </a:cubicBezTo>
                    <a:cubicBezTo>
                      <a:pt x="870" y="1106"/>
                      <a:pt x="858" y="1106"/>
                      <a:pt x="1186" y="1106"/>
                    </a:cubicBezTo>
                    <a:cubicBezTo>
                      <a:pt x="1186" y="316"/>
                      <a:pt x="1186" y="316"/>
                      <a:pt x="1186" y="316"/>
                    </a:cubicBezTo>
                    <a:cubicBezTo>
                      <a:pt x="2766" y="316"/>
                      <a:pt x="2766" y="316"/>
                      <a:pt x="2766" y="316"/>
                    </a:cubicBezTo>
                    <a:cubicBezTo>
                      <a:pt x="2766" y="1106"/>
                      <a:pt x="2766" y="1106"/>
                      <a:pt x="2766" y="1106"/>
                    </a:cubicBezTo>
                    <a:cubicBezTo>
                      <a:pt x="3070" y="1106"/>
                      <a:pt x="3070" y="1106"/>
                      <a:pt x="3398" y="1106"/>
                    </a:cubicBezTo>
                    <a:cubicBezTo>
                      <a:pt x="3398" y="316"/>
                      <a:pt x="3398" y="316"/>
                      <a:pt x="3398" y="316"/>
                    </a:cubicBezTo>
                    <a:cubicBezTo>
                      <a:pt x="3556" y="316"/>
                      <a:pt x="3556" y="316"/>
                      <a:pt x="3556" y="316"/>
                    </a:cubicBezTo>
                    <a:cubicBezTo>
                      <a:pt x="3774" y="316"/>
                      <a:pt x="3951" y="493"/>
                      <a:pt x="3951" y="711"/>
                    </a:cubicBezTo>
                    <a:cubicBezTo>
                      <a:pt x="3951" y="1580"/>
                      <a:pt x="3951" y="1580"/>
                      <a:pt x="3951" y="1580"/>
                    </a:cubicBezTo>
                    <a:cubicBezTo>
                      <a:pt x="2260" y="1580"/>
                      <a:pt x="1897" y="1580"/>
                      <a:pt x="0" y="1580"/>
                    </a:cubicBezTo>
                    <a:lnTo>
                      <a:pt x="0" y="711"/>
                    </a:lnTo>
                    <a:close/>
                    <a:moveTo>
                      <a:pt x="2845" y="237"/>
                    </a:moveTo>
                    <a:cubicBezTo>
                      <a:pt x="2845" y="106"/>
                      <a:pt x="2951" y="0"/>
                      <a:pt x="3082" y="0"/>
                    </a:cubicBezTo>
                    <a:cubicBezTo>
                      <a:pt x="3213" y="0"/>
                      <a:pt x="3319" y="106"/>
                      <a:pt x="3319" y="237"/>
                    </a:cubicBezTo>
                    <a:cubicBezTo>
                      <a:pt x="3319" y="1027"/>
                      <a:pt x="3319" y="1027"/>
                      <a:pt x="3319" y="1027"/>
                    </a:cubicBezTo>
                    <a:cubicBezTo>
                      <a:pt x="3319" y="1027"/>
                      <a:pt x="3138" y="1027"/>
                      <a:pt x="2845" y="1027"/>
                    </a:cubicBezTo>
                    <a:cubicBezTo>
                      <a:pt x="2845" y="891"/>
                      <a:pt x="2845" y="237"/>
                      <a:pt x="2845" y="237"/>
                    </a:cubicBezTo>
                    <a:close/>
                    <a:moveTo>
                      <a:pt x="633" y="237"/>
                    </a:moveTo>
                    <a:cubicBezTo>
                      <a:pt x="633" y="106"/>
                      <a:pt x="739" y="0"/>
                      <a:pt x="870" y="0"/>
                    </a:cubicBezTo>
                    <a:cubicBezTo>
                      <a:pt x="1001" y="0"/>
                      <a:pt x="1107" y="106"/>
                      <a:pt x="1107" y="237"/>
                    </a:cubicBezTo>
                    <a:cubicBezTo>
                      <a:pt x="1107" y="1027"/>
                      <a:pt x="1107" y="1027"/>
                      <a:pt x="1107" y="1027"/>
                    </a:cubicBezTo>
                    <a:cubicBezTo>
                      <a:pt x="1107" y="1027"/>
                      <a:pt x="847" y="1027"/>
                      <a:pt x="633" y="1027"/>
                    </a:cubicBezTo>
                    <a:cubicBezTo>
                      <a:pt x="633" y="1072"/>
                      <a:pt x="633" y="237"/>
                      <a:pt x="633" y="237"/>
                    </a:cubicBezTo>
                    <a:close/>
                  </a:path>
                </a:pathLst>
              </a:custGeom>
              <a:solidFill>
                <a:schemeClr val="tx2"/>
              </a:solidFill>
              <a:ln>
                <a:noFill/>
              </a:ln>
            </p:spPr>
            <p:txBody>
              <a:bodyPr anchor="ctr"/>
              <a:lstStyle/>
              <a:p>
                <a:pPr algn="ctr"/>
                <a:endParaRPr/>
              </a:p>
            </p:txBody>
          </p:sp>
        </p:grpSp>
        <p:sp>
          <p:nvSpPr>
            <p:cNvPr id="21" name="iš1ïḓê"/>
            <p:cNvSpPr txBox="1"/>
            <p:nvPr/>
          </p:nvSpPr>
          <p:spPr>
            <a:xfrm>
              <a:off x="2869078" y="4997124"/>
              <a:ext cx="1497344" cy="381143"/>
            </a:xfrm>
            <a:prstGeom prst="rect">
              <a:avLst/>
            </a:prstGeom>
            <a:noFill/>
          </p:spPr>
          <p:txBody>
            <a:bodyPr wrap="none" lIns="90000" tIns="46800" rIns="90000" bIns="46800" anchor="b" anchorCtr="0">
              <a:normAutofit lnSpcReduction="10000"/>
            </a:bodyPr>
            <a:lstStyle/>
            <a:p>
              <a:pPr algn="r"/>
              <a:r>
                <a:rPr sz="2000" b="1" dirty="0" err="1"/>
                <a:t>四、工程</a:t>
              </a:r>
              <a:r>
                <a:rPr lang="zh-CN" altLang="en-US" sz="2000" b="1" dirty="0"/>
                <a:t>实施</a:t>
              </a:r>
              <a:endParaRPr sz="2000" b="1" dirty="0"/>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4000" dirty="0"/>
              <a:t>建设背景</a:t>
            </a:r>
          </a:p>
        </p:txBody>
      </p:sp>
      <p:sp>
        <p:nvSpPr>
          <p:cNvPr id="3" name="文本占位符 2"/>
          <p:cNvSpPr>
            <a:spLocks noGrp="1"/>
          </p:cNvSpPr>
          <p:nvPr>
            <p:ph type="body" idx="1"/>
          </p:nvPr>
        </p:nvSpPr>
        <p:spPr/>
        <p:txBody>
          <a:bodyPr>
            <a:normAutofit/>
          </a:bodyPr>
          <a:lstStyle/>
          <a:p>
            <a:pPr lvl="0">
              <a:lnSpc>
                <a:spcPct val="100000"/>
              </a:lnSpc>
            </a:pPr>
            <a:r>
              <a:rPr lang="zh-CN" altLang="en-US" sz="2400" dirty="0"/>
              <a:t>智能台区建设方案汇报</a:t>
            </a:r>
          </a:p>
        </p:txBody>
      </p:sp>
      <p:sp>
        <p:nvSpPr>
          <p:cNvPr id="5" name="文本框 4"/>
          <p:cNvSpPr txBox="1"/>
          <p:nvPr/>
        </p:nvSpPr>
        <p:spPr>
          <a:xfrm>
            <a:off x="10473337" y="4042832"/>
            <a:ext cx="1023516" cy="889909"/>
          </a:xfrm>
          <a:prstGeom prst="rect">
            <a:avLst/>
          </a:prstGeom>
          <a:noFill/>
          <a:ln w="117475">
            <a:noFill/>
          </a:ln>
        </p:spPr>
        <p:txBody>
          <a:bodyPr wrap="none" rtlCol="0">
            <a:prstTxWarp prst="textPlain">
              <a:avLst/>
            </a:prstTxWarp>
            <a:spAutoFit/>
          </a:bodyPr>
          <a:lstStyle/>
          <a:p>
            <a:r>
              <a:rPr lang="en-US" altLang="zh-CN" spc="100" dirty="0">
                <a:solidFill>
                  <a:schemeClr val="tx2">
                    <a:lumMod val="40000"/>
                    <a:lumOff val="60000"/>
                  </a:schemeClr>
                </a:solidFill>
                <a:latin typeface="Impact" pitchFamily="34" charset="0"/>
                <a:cs typeface="Arial" pitchFamily="34" charset="0"/>
              </a:rPr>
              <a:t>/01</a:t>
            </a:r>
            <a:endParaRPr lang="zh-CN" altLang="en-US" spc="100" dirty="0">
              <a:solidFill>
                <a:schemeClr val="tx2">
                  <a:lumMod val="40000"/>
                  <a:lumOff val="60000"/>
                </a:schemeClr>
              </a:solidFill>
              <a:latin typeface="Impact" pitchFamily="34" charset="0"/>
              <a:cs typeface="Arial"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文本框 6"/>
          <p:cNvSpPr txBox="1"/>
          <p:nvPr/>
        </p:nvSpPr>
        <p:spPr>
          <a:xfrm>
            <a:off x="551815" y="1143635"/>
            <a:ext cx="11290935" cy="4617720"/>
          </a:xfrm>
          <a:prstGeom prst="rect">
            <a:avLst/>
          </a:prstGeom>
          <a:noFill/>
        </p:spPr>
        <p:txBody>
          <a:bodyPr wrap="square" rtlCol="0" anchor="t">
            <a:spAutoFit/>
          </a:bodyPr>
          <a:lstStyle/>
          <a:p>
            <a:pPr>
              <a:lnSpc>
                <a:spcPct val="150000"/>
              </a:lnSpc>
            </a:pPr>
            <a:r>
              <a:rPr lang="en-US" altLang="zh-CN" dirty="0"/>
              <a:t>	</a:t>
            </a:r>
            <a:r>
              <a:rPr lang="zh-CN" altLang="zh-CN" dirty="0"/>
              <a:t>面对经济发展新常态以及能源供需新格局，国家电网公司顺应能源革命和数字革命融合发展趋势，做出全面推进“三型两网”建设</a:t>
            </a:r>
            <a:r>
              <a:rPr lang="zh-CN" altLang="en-US" dirty="0"/>
              <a:t>。</a:t>
            </a:r>
            <a:r>
              <a:rPr lang="zh-CN" altLang="zh-CN" dirty="0"/>
              <a:t>提出充分应用移动互联、人工智能等现代信息技术和先进通信技术，实现电力系统各个环节万物互联、人机交互，打造状态全面感知、信息高效处理、应用便捷灵活的泛在电力物联网，为电网安全经济运行、提高经营绩效、改善服务质量，以及培育发展战略性新兴产业，提供强有力的数据资源支撑，为管理创新、业务创新和价值创造开拓一条新路”。</a:t>
            </a:r>
          </a:p>
          <a:p>
            <a:pPr>
              <a:lnSpc>
                <a:spcPct val="150000"/>
              </a:lnSpc>
            </a:pPr>
            <a:r>
              <a:rPr lang="en-US" altLang="zh-CN" dirty="0"/>
              <a:t>	</a:t>
            </a:r>
            <a:r>
              <a:rPr lang="zh-CN" altLang="zh-CN" dirty="0"/>
              <a:t>低压配电网处于整个电网的末端，具有分布广、供用电环境复杂、运行维护难度大等特点，长期以来缺乏智能高效的运行监测、运维管理手段。随着配电网精益化管理要求的不断提升，推进低压配电网向智能化发展，成为建设“</a:t>
            </a:r>
            <a:r>
              <a:rPr lang="en-US" altLang="zh-CN" dirty="0"/>
              <a:t>1135</a:t>
            </a:r>
            <a:r>
              <a:rPr lang="zh-CN" altLang="zh-CN" dirty="0"/>
              <a:t>”新时代一流现代化配电网的重要战略之一。开展以新型智能配变终端为核心的配电物联网建设与应用，优化“云、管、边、端”顶层架构，提升区域能源管理能力，满足分布式能源接入、多元化负荷管控需求。以低成本的软件</a:t>
            </a:r>
            <a:r>
              <a:rPr lang="en-US" altLang="zh-CN" dirty="0"/>
              <a:t>APP</a:t>
            </a:r>
            <a:r>
              <a:rPr lang="zh-CN" altLang="zh-CN" dirty="0"/>
              <a:t>方式，实现配电网业务的灵活、快速部署。依托云边协同管理和就地化决策机制，助推低压配电网由被动管理向主动管理模式变革。</a:t>
            </a:r>
            <a:endParaRPr lang="zh-CN" altLang="en-US" sz="1600" dirty="0"/>
          </a:p>
        </p:txBody>
      </p:sp>
      <p:sp>
        <p:nvSpPr>
          <p:cNvPr id="8" name="标题 7"/>
          <p:cNvSpPr>
            <a:spLocks noGrp="1"/>
          </p:cNvSpPr>
          <p:nvPr>
            <p:ph type="title"/>
          </p:nvPr>
        </p:nvSpPr>
        <p:spPr>
          <a:xfrm>
            <a:off x="1631504" y="347239"/>
            <a:ext cx="3590290" cy="656590"/>
          </a:xfrm>
        </p:spPr>
        <p:txBody>
          <a:bodyPr>
            <a:noAutofit/>
          </a:bodyPr>
          <a:lstStyle/>
          <a:p>
            <a:r>
              <a:rPr lang="zh-CN" altLang="en-US" sz="3600" dirty="0"/>
              <a:t>建设</a:t>
            </a:r>
            <a:r>
              <a:rPr lang="zh-CN" altLang="zh-CN" sz="3600" dirty="0"/>
              <a:t>背景</a:t>
            </a:r>
          </a:p>
        </p:txBody>
      </p:sp>
      <p:sp>
        <p:nvSpPr>
          <p:cNvPr id="2" name="文本框 1"/>
          <p:cNvSpPr txBox="1"/>
          <p:nvPr/>
        </p:nvSpPr>
        <p:spPr>
          <a:xfrm>
            <a:off x="622935" y="260985"/>
            <a:ext cx="862965" cy="749935"/>
          </a:xfrm>
          <a:prstGeom prst="rect">
            <a:avLst/>
          </a:prstGeom>
          <a:noFill/>
          <a:ln w="117475">
            <a:noFill/>
          </a:ln>
        </p:spPr>
        <p:txBody>
          <a:bodyPr wrap="square" rtlCol="0">
            <a:prstTxWarp prst="textPlain">
              <a:avLst/>
            </a:prstTxWarp>
            <a:spAutoFit/>
          </a:bodyPr>
          <a:lstStyle/>
          <a:p>
            <a:pPr algn="l"/>
            <a:r>
              <a:rPr lang="en-US" altLang="zh-CN" spc="100" dirty="0">
                <a:solidFill>
                  <a:schemeClr val="tx2">
                    <a:lumMod val="40000"/>
                    <a:lumOff val="60000"/>
                  </a:schemeClr>
                </a:solidFill>
                <a:latin typeface="Impact" pitchFamily="34" charset="0"/>
                <a:cs typeface="Arial" pitchFamily="34" charset="0"/>
              </a:rPr>
              <a:t>01</a:t>
            </a:r>
            <a:r>
              <a:rPr lang="en-US" altLang="zh-CN" spc="100" dirty="0">
                <a:solidFill>
                  <a:schemeClr val="tx2">
                    <a:lumMod val="40000"/>
                    <a:lumOff val="60000"/>
                  </a:schemeClr>
                </a:solidFill>
                <a:latin typeface="Impact" pitchFamily="34" charset="0"/>
                <a:cs typeface="Arial" pitchFamily="34" charset="0"/>
                <a:sym typeface="+mn-ea"/>
              </a:rPr>
              <a:t>/</a:t>
            </a:r>
            <a:endParaRPr lang="zh-CN" altLang="en-US" spc="100" dirty="0">
              <a:solidFill>
                <a:schemeClr val="tx2">
                  <a:lumMod val="40000"/>
                  <a:lumOff val="60000"/>
                </a:schemeClr>
              </a:solidFill>
              <a:latin typeface="Impact" pitchFamily="34" charset="0"/>
              <a:cs typeface="Arial"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4000" dirty="0"/>
              <a:t>建设目标</a:t>
            </a:r>
          </a:p>
        </p:txBody>
      </p:sp>
      <p:sp>
        <p:nvSpPr>
          <p:cNvPr id="3" name="文本占位符 2"/>
          <p:cNvSpPr>
            <a:spLocks noGrp="1"/>
          </p:cNvSpPr>
          <p:nvPr>
            <p:ph type="body" idx="1"/>
          </p:nvPr>
        </p:nvSpPr>
        <p:spPr/>
        <p:txBody>
          <a:bodyPr>
            <a:normAutofit/>
          </a:bodyPr>
          <a:lstStyle/>
          <a:p>
            <a:pPr lvl="0">
              <a:lnSpc>
                <a:spcPct val="100000"/>
              </a:lnSpc>
            </a:pPr>
            <a:r>
              <a:rPr lang="zh-CN" altLang="en-US" sz="2400" dirty="0"/>
              <a:t>智能台区建设方案汇报</a:t>
            </a:r>
          </a:p>
        </p:txBody>
      </p:sp>
      <p:sp>
        <p:nvSpPr>
          <p:cNvPr id="5" name="文本框 4"/>
          <p:cNvSpPr txBox="1"/>
          <p:nvPr/>
        </p:nvSpPr>
        <p:spPr>
          <a:xfrm>
            <a:off x="10473337" y="4042832"/>
            <a:ext cx="1023516" cy="889909"/>
          </a:xfrm>
          <a:prstGeom prst="rect">
            <a:avLst/>
          </a:prstGeom>
          <a:noFill/>
          <a:ln w="117475">
            <a:noFill/>
          </a:ln>
        </p:spPr>
        <p:txBody>
          <a:bodyPr wrap="none" rtlCol="0">
            <a:prstTxWarp prst="textPlain">
              <a:avLst/>
            </a:prstTxWarp>
            <a:spAutoFit/>
          </a:bodyPr>
          <a:lstStyle/>
          <a:p>
            <a:r>
              <a:rPr lang="en-US" altLang="zh-CN" spc="100" dirty="0">
                <a:solidFill>
                  <a:schemeClr val="tx2">
                    <a:lumMod val="40000"/>
                    <a:lumOff val="60000"/>
                  </a:schemeClr>
                </a:solidFill>
                <a:latin typeface="Impact" pitchFamily="34" charset="0"/>
                <a:cs typeface="Arial" pitchFamily="34" charset="0"/>
              </a:rPr>
              <a:t>/02</a:t>
            </a:r>
            <a:endParaRPr lang="zh-CN" altLang="en-US" spc="100" dirty="0">
              <a:solidFill>
                <a:schemeClr val="tx2">
                  <a:lumMod val="40000"/>
                  <a:lumOff val="60000"/>
                </a:schemeClr>
              </a:solidFill>
              <a:latin typeface="Impact" pitchFamily="34" charset="0"/>
              <a:cs typeface="Arial"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5DD3DB80-B894-403A-B48E-6FDC1A72010E}" type="slidenum">
              <a:rPr lang="zh-CN" altLang="en-US" smtClean="0"/>
              <a:pPr/>
              <a:t>6</a:t>
            </a:fld>
            <a:endParaRPr lang="zh-CN" altLang="en-US"/>
          </a:p>
        </p:txBody>
      </p:sp>
      <p:sp>
        <p:nvSpPr>
          <p:cNvPr id="8" name="标题 7"/>
          <p:cNvSpPr>
            <a:spLocks noGrp="1"/>
          </p:cNvSpPr>
          <p:nvPr>
            <p:ph type="title"/>
          </p:nvPr>
        </p:nvSpPr>
        <p:spPr>
          <a:xfrm>
            <a:off x="1593056" y="327343"/>
            <a:ext cx="3590290" cy="656590"/>
          </a:xfrm>
        </p:spPr>
        <p:txBody>
          <a:bodyPr>
            <a:noAutofit/>
          </a:bodyPr>
          <a:lstStyle/>
          <a:p>
            <a:r>
              <a:rPr lang="zh-CN" altLang="zh-CN" sz="3600" dirty="0"/>
              <a:t>建设目标</a:t>
            </a:r>
          </a:p>
        </p:txBody>
      </p:sp>
      <p:sp>
        <p:nvSpPr>
          <p:cNvPr id="9" name="文本框 8"/>
          <p:cNvSpPr txBox="1"/>
          <p:nvPr/>
        </p:nvSpPr>
        <p:spPr>
          <a:xfrm>
            <a:off x="622935" y="260985"/>
            <a:ext cx="862965" cy="749935"/>
          </a:xfrm>
          <a:prstGeom prst="rect">
            <a:avLst/>
          </a:prstGeom>
          <a:noFill/>
          <a:ln w="117475">
            <a:noFill/>
          </a:ln>
        </p:spPr>
        <p:txBody>
          <a:bodyPr wrap="square" rtlCol="0">
            <a:prstTxWarp prst="textPlain">
              <a:avLst/>
            </a:prstTxWarp>
            <a:spAutoFit/>
          </a:bodyPr>
          <a:lstStyle/>
          <a:p>
            <a:pPr algn="l"/>
            <a:r>
              <a:rPr lang="en-US" altLang="zh-CN" spc="100" dirty="0">
                <a:solidFill>
                  <a:schemeClr val="tx2">
                    <a:lumMod val="40000"/>
                    <a:lumOff val="60000"/>
                  </a:schemeClr>
                </a:solidFill>
                <a:latin typeface="Impact" pitchFamily="34" charset="0"/>
                <a:cs typeface="Arial" pitchFamily="34" charset="0"/>
              </a:rPr>
              <a:t>02</a:t>
            </a:r>
            <a:r>
              <a:rPr lang="en-US" altLang="zh-CN" spc="100" dirty="0">
                <a:solidFill>
                  <a:schemeClr val="tx2">
                    <a:lumMod val="40000"/>
                    <a:lumOff val="60000"/>
                  </a:schemeClr>
                </a:solidFill>
                <a:latin typeface="Impact" pitchFamily="34" charset="0"/>
                <a:cs typeface="Arial" pitchFamily="34" charset="0"/>
                <a:sym typeface="+mn-ea"/>
              </a:rPr>
              <a:t>/</a:t>
            </a:r>
            <a:endParaRPr lang="zh-CN" altLang="en-US" spc="100" dirty="0">
              <a:solidFill>
                <a:schemeClr val="tx2">
                  <a:lumMod val="40000"/>
                  <a:lumOff val="60000"/>
                </a:schemeClr>
              </a:solidFill>
              <a:latin typeface="Impact" pitchFamily="34" charset="0"/>
              <a:cs typeface="Arial" pitchFamily="34" charset="0"/>
            </a:endParaRPr>
          </a:p>
        </p:txBody>
      </p:sp>
      <p:grpSp>
        <p:nvGrpSpPr>
          <p:cNvPr id="14" name="组合 13"/>
          <p:cNvGrpSpPr/>
          <p:nvPr/>
        </p:nvGrpSpPr>
        <p:grpSpPr>
          <a:xfrm>
            <a:off x="741960" y="1743344"/>
            <a:ext cx="595630" cy="590881"/>
            <a:chOff x="2116" y="2451"/>
            <a:chExt cx="938" cy="816"/>
          </a:xfrm>
        </p:grpSpPr>
        <p:sp>
          <p:nvSpPr>
            <p:cNvPr id="11" name="椭圆 10"/>
            <p:cNvSpPr/>
            <p:nvPr/>
          </p:nvSpPr>
          <p:spPr>
            <a:xfrm>
              <a:off x="2116" y="2451"/>
              <a:ext cx="816" cy="816"/>
            </a:xfrm>
            <a:prstGeom prst="ellipse">
              <a:avLst/>
            </a:prstGeom>
            <a:solidFill>
              <a:srgbClr val="A78343"/>
            </a:solidFill>
            <a:ln>
              <a:noFill/>
            </a:ln>
          </p:spPr>
          <p:style>
            <a:lnRef idx="2">
              <a:schemeClr val="accent6"/>
            </a:lnRef>
            <a:fillRef idx="1">
              <a:schemeClr val="lt1"/>
            </a:fillRef>
            <a:effectRef idx="0">
              <a:schemeClr val="accent6"/>
            </a:effectRef>
            <a:fontRef idx="minor">
              <a:schemeClr val="dk1"/>
            </a:fontRef>
          </p:style>
          <p:txBody>
            <a:bodyPr rtlCol="0" anchor="ctr">
              <a:scene3d>
                <a:camera prst="orthographicFront"/>
                <a:lightRig rig="threePt" dir="t"/>
              </a:scene3d>
            </a:bodyPr>
            <a:lstStyle/>
            <a:p>
              <a:pPr algn="ctr">
                <a:lnSpc>
                  <a:spcPct val="100000"/>
                </a:lnSpc>
              </a:pPr>
              <a:endParaRPr lang="en-US" altLang="zh-CN">
                <a:ln w="22225">
                  <a:solidFill>
                    <a:schemeClr val="accent2"/>
                  </a:solidFill>
                  <a:prstDash val="solid"/>
                </a:ln>
                <a:solidFill>
                  <a:schemeClr val="accent2">
                    <a:lumMod val="40000"/>
                    <a:lumOff val="60000"/>
                  </a:schemeClr>
                </a:solidFill>
                <a:effectLst/>
              </a:endParaRPr>
            </a:p>
          </p:txBody>
        </p:sp>
        <p:sp>
          <p:nvSpPr>
            <p:cNvPr id="12" name="文本框 11"/>
            <p:cNvSpPr txBox="1"/>
            <p:nvPr/>
          </p:nvSpPr>
          <p:spPr>
            <a:xfrm>
              <a:off x="2126" y="2512"/>
              <a:ext cx="929" cy="720"/>
            </a:xfrm>
            <a:prstGeom prst="rect">
              <a:avLst/>
            </a:prstGeom>
            <a:noFill/>
          </p:spPr>
          <p:txBody>
            <a:bodyPr wrap="square" rtlCol="0">
              <a:spAutoFit/>
              <a:scene3d>
                <a:camera prst="orthographicFront"/>
                <a:lightRig rig="threePt" dir="t"/>
              </a:scene3d>
            </a:bodyPr>
            <a:lstStyle/>
            <a:p>
              <a:r>
                <a:rPr lang="en-US" altLang="zh-CN" sz="2400" b="1" dirty="0">
                  <a:solidFill>
                    <a:schemeClr val="bg1"/>
                  </a:solidFill>
                  <a:effectLst>
                    <a:outerShdw blurRad="38100" dist="19050" dir="2700000" algn="tl" rotWithShape="0">
                      <a:schemeClr val="dk1">
                        <a:alpha val="40000"/>
                      </a:schemeClr>
                    </a:outerShdw>
                  </a:effectLst>
                </a:rPr>
                <a:t>01</a:t>
              </a:r>
            </a:p>
          </p:txBody>
        </p:sp>
      </p:grpSp>
      <p:sp>
        <p:nvSpPr>
          <p:cNvPr id="13" name="文本框 12"/>
          <p:cNvSpPr txBox="1"/>
          <p:nvPr/>
        </p:nvSpPr>
        <p:spPr>
          <a:xfrm>
            <a:off x="1317905" y="1829869"/>
            <a:ext cx="2666365" cy="417830"/>
          </a:xfrm>
          <a:prstGeom prst="rect">
            <a:avLst/>
          </a:prstGeom>
          <a:noFill/>
        </p:spPr>
        <p:txBody>
          <a:bodyPr wrap="none" rtlCol="0">
            <a:spAutoFit/>
          </a:bodyPr>
          <a:lstStyle/>
          <a:p>
            <a:pPr algn="l"/>
            <a:r>
              <a:rPr lang="zh-CN" altLang="en-US" sz="2000" spc="100">
                <a:solidFill>
                  <a:schemeClr val="accent1"/>
                </a:solidFill>
                <a:effectLst>
                  <a:outerShdw blurRad="38100" dist="25400" dir="5400000" algn="ctr" rotWithShape="0">
                    <a:srgbClr val="6E747A">
                      <a:alpha val="43000"/>
                    </a:srgbClr>
                  </a:outerShdw>
                </a:effectLst>
                <a:uFillTx/>
                <a:sym typeface="+mn-ea"/>
              </a:rPr>
              <a:t> 台区电源侧综合监测</a:t>
            </a:r>
          </a:p>
        </p:txBody>
      </p:sp>
      <p:sp>
        <p:nvSpPr>
          <p:cNvPr id="31" name="文本框 30"/>
          <p:cNvSpPr txBox="1"/>
          <p:nvPr/>
        </p:nvSpPr>
        <p:spPr>
          <a:xfrm>
            <a:off x="1369340" y="2608306"/>
            <a:ext cx="2666365" cy="417830"/>
          </a:xfrm>
          <a:prstGeom prst="rect">
            <a:avLst/>
          </a:prstGeom>
          <a:noFill/>
        </p:spPr>
        <p:txBody>
          <a:bodyPr wrap="none" rtlCol="0">
            <a:spAutoFit/>
          </a:bodyPr>
          <a:lstStyle/>
          <a:p>
            <a:pPr algn="l"/>
            <a:r>
              <a:rPr lang="zh-CN" altLang="en-US" sz="2000" spc="100">
                <a:solidFill>
                  <a:schemeClr val="accent1"/>
                </a:solidFill>
                <a:effectLst>
                  <a:outerShdw blurRad="38100" dist="25400" dir="5400000" algn="ctr" rotWithShape="0">
                    <a:srgbClr val="6E747A">
                      <a:alpha val="43000"/>
                    </a:srgbClr>
                  </a:outerShdw>
                </a:effectLst>
                <a:uFillTx/>
                <a:sym typeface="+mn-ea"/>
              </a:rPr>
              <a:t> 低压线路状态全感知</a:t>
            </a:r>
          </a:p>
        </p:txBody>
      </p:sp>
      <p:grpSp>
        <p:nvGrpSpPr>
          <p:cNvPr id="33" name="组合 32"/>
          <p:cNvGrpSpPr/>
          <p:nvPr/>
        </p:nvGrpSpPr>
        <p:grpSpPr>
          <a:xfrm>
            <a:off x="793395" y="2521781"/>
            <a:ext cx="596265" cy="590881"/>
            <a:chOff x="2116" y="2451"/>
            <a:chExt cx="939" cy="816"/>
          </a:xfrm>
        </p:grpSpPr>
        <p:sp>
          <p:nvSpPr>
            <p:cNvPr id="34" name="椭圆 33"/>
            <p:cNvSpPr/>
            <p:nvPr/>
          </p:nvSpPr>
          <p:spPr>
            <a:xfrm>
              <a:off x="2116" y="2451"/>
              <a:ext cx="816" cy="816"/>
            </a:xfrm>
            <a:prstGeom prst="ellipse">
              <a:avLst/>
            </a:prstGeom>
            <a:solidFill>
              <a:srgbClr val="A78343"/>
            </a:solidFill>
            <a:ln>
              <a:noFill/>
            </a:ln>
          </p:spPr>
          <p:style>
            <a:lnRef idx="2">
              <a:schemeClr val="accent6"/>
            </a:lnRef>
            <a:fillRef idx="1">
              <a:schemeClr val="lt1"/>
            </a:fillRef>
            <a:effectRef idx="0">
              <a:schemeClr val="accent6"/>
            </a:effectRef>
            <a:fontRef idx="minor">
              <a:schemeClr val="dk1"/>
            </a:fontRef>
          </p:style>
          <p:txBody>
            <a:bodyPr rtlCol="0" anchor="ctr">
              <a:scene3d>
                <a:camera prst="orthographicFront"/>
                <a:lightRig rig="threePt" dir="t"/>
              </a:scene3d>
            </a:bodyPr>
            <a:lstStyle/>
            <a:p>
              <a:pPr algn="ctr">
                <a:lnSpc>
                  <a:spcPct val="100000"/>
                </a:lnSpc>
              </a:pPr>
              <a:endParaRPr lang="en-US" altLang="zh-CN">
                <a:ln w="22225">
                  <a:solidFill>
                    <a:schemeClr val="accent2"/>
                  </a:solidFill>
                  <a:prstDash val="solid"/>
                </a:ln>
                <a:solidFill>
                  <a:schemeClr val="accent2">
                    <a:lumMod val="40000"/>
                    <a:lumOff val="60000"/>
                  </a:schemeClr>
                </a:solidFill>
                <a:effectLst/>
              </a:endParaRPr>
            </a:p>
          </p:txBody>
        </p:sp>
        <p:sp>
          <p:nvSpPr>
            <p:cNvPr id="35" name="文本框 34"/>
            <p:cNvSpPr txBox="1"/>
            <p:nvPr/>
          </p:nvSpPr>
          <p:spPr>
            <a:xfrm>
              <a:off x="2126" y="2512"/>
              <a:ext cx="929" cy="720"/>
            </a:xfrm>
            <a:prstGeom prst="rect">
              <a:avLst/>
            </a:prstGeom>
            <a:noFill/>
          </p:spPr>
          <p:txBody>
            <a:bodyPr wrap="square" rtlCol="0">
              <a:spAutoFit/>
              <a:scene3d>
                <a:camera prst="orthographicFront"/>
                <a:lightRig rig="threePt" dir="t"/>
              </a:scene3d>
            </a:bodyPr>
            <a:lstStyle/>
            <a:p>
              <a:r>
                <a:rPr lang="en-US" altLang="zh-CN" sz="2400" b="1" dirty="0">
                  <a:solidFill>
                    <a:schemeClr val="bg1"/>
                  </a:solidFill>
                  <a:effectLst>
                    <a:outerShdw blurRad="38100" dist="19050" dir="2700000" algn="tl" rotWithShape="0">
                      <a:schemeClr val="dk1">
                        <a:alpha val="40000"/>
                      </a:schemeClr>
                    </a:outerShdw>
                  </a:effectLst>
                </a:rPr>
                <a:t>02</a:t>
              </a:r>
            </a:p>
          </p:txBody>
        </p:sp>
      </p:grpSp>
      <p:grpSp>
        <p:nvGrpSpPr>
          <p:cNvPr id="38" name="组合 37"/>
          <p:cNvGrpSpPr/>
          <p:nvPr/>
        </p:nvGrpSpPr>
        <p:grpSpPr>
          <a:xfrm>
            <a:off x="843469" y="3338848"/>
            <a:ext cx="596265" cy="565537"/>
            <a:chOff x="2116" y="2451"/>
            <a:chExt cx="939" cy="816"/>
          </a:xfrm>
        </p:grpSpPr>
        <p:sp>
          <p:nvSpPr>
            <p:cNvPr id="39" name="椭圆 38"/>
            <p:cNvSpPr/>
            <p:nvPr/>
          </p:nvSpPr>
          <p:spPr>
            <a:xfrm>
              <a:off x="2116" y="2451"/>
              <a:ext cx="816" cy="816"/>
            </a:xfrm>
            <a:prstGeom prst="ellipse">
              <a:avLst/>
            </a:prstGeom>
            <a:solidFill>
              <a:srgbClr val="A78343"/>
            </a:solidFill>
            <a:ln>
              <a:noFill/>
            </a:ln>
          </p:spPr>
          <p:style>
            <a:lnRef idx="2">
              <a:schemeClr val="accent6"/>
            </a:lnRef>
            <a:fillRef idx="1">
              <a:schemeClr val="lt1"/>
            </a:fillRef>
            <a:effectRef idx="0">
              <a:schemeClr val="accent6"/>
            </a:effectRef>
            <a:fontRef idx="minor">
              <a:schemeClr val="dk1"/>
            </a:fontRef>
          </p:style>
          <p:txBody>
            <a:bodyPr rtlCol="0" anchor="ctr">
              <a:scene3d>
                <a:camera prst="orthographicFront"/>
                <a:lightRig rig="threePt" dir="t"/>
              </a:scene3d>
            </a:bodyPr>
            <a:lstStyle/>
            <a:p>
              <a:pPr algn="ctr">
                <a:lnSpc>
                  <a:spcPct val="100000"/>
                </a:lnSpc>
              </a:pPr>
              <a:endParaRPr lang="en-US" altLang="zh-CN">
                <a:ln w="22225">
                  <a:solidFill>
                    <a:schemeClr val="accent2"/>
                  </a:solidFill>
                  <a:prstDash val="solid"/>
                </a:ln>
                <a:solidFill>
                  <a:schemeClr val="accent2">
                    <a:lumMod val="40000"/>
                    <a:lumOff val="60000"/>
                  </a:schemeClr>
                </a:solidFill>
                <a:effectLst/>
              </a:endParaRPr>
            </a:p>
          </p:txBody>
        </p:sp>
        <p:sp>
          <p:nvSpPr>
            <p:cNvPr id="40" name="文本框 39"/>
            <p:cNvSpPr txBox="1"/>
            <p:nvPr/>
          </p:nvSpPr>
          <p:spPr>
            <a:xfrm>
              <a:off x="2126" y="2512"/>
              <a:ext cx="929" cy="720"/>
            </a:xfrm>
            <a:prstGeom prst="rect">
              <a:avLst/>
            </a:prstGeom>
            <a:noFill/>
          </p:spPr>
          <p:txBody>
            <a:bodyPr wrap="square" rtlCol="0">
              <a:spAutoFit/>
              <a:scene3d>
                <a:camera prst="orthographicFront"/>
                <a:lightRig rig="threePt" dir="t"/>
              </a:scene3d>
            </a:bodyPr>
            <a:lstStyle/>
            <a:p>
              <a:r>
                <a:rPr lang="en-US" altLang="zh-CN" sz="2400" b="1">
                  <a:solidFill>
                    <a:schemeClr val="bg1"/>
                  </a:solidFill>
                  <a:effectLst>
                    <a:outerShdw blurRad="38100" dist="19050" dir="2700000" algn="tl" rotWithShape="0">
                      <a:schemeClr val="dk1">
                        <a:alpha val="40000"/>
                      </a:schemeClr>
                    </a:outerShdw>
                  </a:effectLst>
                </a:rPr>
                <a:t>03</a:t>
              </a:r>
            </a:p>
          </p:txBody>
        </p:sp>
      </p:grpSp>
      <p:sp>
        <p:nvSpPr>
          <p:cNvPr id="41" name="文本框 40"/>
          <p:cNvSpPr txBox="1"/>
          <p:nvPr/>
        </p:nvSpPr>
        <p:spPr>
          <a:xfrm>
            <a:off x="1419414" y="3425373"/>
            <a:ext cx="2519032" cy="400110"/>
          </a:xfrm>
          <a:prstGeom prst="rect">
            <a:avLst/>
          </a:prstGeom>
          <a:noFill/>
        </p:spPr>
        <p:txBody>
          <a:bodyPr wrap="square" rtlCol="0">
            <a:spAutoFit/>
          </a:bodyPr>
          <a:lstStyle/>
          <a:p>
            <a:pPr algn="dist"/>
            <a:r>
              <a:rPr lang="zh-CN" altLang="en-US" sz="2000" spc="100" dirty="0">
                <a:solidFill>
                  <a:schemeClr val="accent1"/>
                </a:solidFill>
                <a:effectLst>
                  <a:outerShdw blurRad="38100" dist="25400" dir="5400000" algn="ctr" rotWithShape="0">
                    <a:srgbClr val="6E747A">
                      <a:alpha val="43000"/>
                    </a:srgbClr>
                  </a:outerShdw>
                </a:effectLst>
                <a:uFillTx/>
                <a:sym typeface="+mn-ea"/>
              </a:rPr>
              <a:t>  拓扑动态识别</a:t>
            </a:r>
          </a:p>
        </p:txBody>
      </p:sp>
      <p:grpSp>
        <p:nvGrpSpPr>
          <p:cNvPr id="22" name="组合 21"/>
          <p:cNvGrpSpPr/>
          <p:nvPr/>
        </p:nvGrpSpPr>
        <p:grpSpPr>
          <a:xfrm>
            <a:off x="4296146" y="2572791"/>
            <a:ext cx="596265" cy="518160"/>
            <a:chOff x="2116" y="2451"/>
            <a:chExt cx="939" cy="816"/>
          </a:xfrm>
        </p:grpSpPr>
        <p:sp>
          <p:nvSpPr>
            <p:cNvPr id="23" name="椭圆 22"/>
            <p:cNvSpPr/>
            <p:nvPr/>
          </p:nvSpPr>
          <p:spPr>
            <a:xfrm>
              <a:off x="2116" y="2451"/>
              <a:ext cx="816" cy="816"/>
            </a:xfrm>
            <a:prstGeom prst="ellipse">
              <a:avLst/>
            </a:prstGeom>
            <a:solidFill>
              <a:srgbClr val="A78343"/>
            </a:solidFill>
            <a:ln>
              <a:noFill/>
            </a:ln>
          </p:spPr>
          <p:style>
            <a:lnRef idx="2">
              <a:schemeClr val="accent6"/>
            </a:lnRef>
            <a:fillRef idx="1">
              <a:schemeClr val="lt1"/>
            </a:fillRef>
            <a:effectRef idx="0">
              <a:schemeClr val="accent6"/>
            </a:effectRef>
            <a:fontRef idx="minor">
              <a:schemeClr val="dk1"/>
            </a:fontRef>
          </p:style>
          <p:txBody>
            <a:bodyPr rtlCol="0" anchor="ctr">
              <a:scene3d>
                <a:camera prst="orthographicFront"/>
                <a:lightRig rig="threePt" dir="t"/>
              </a:scene3d>
            </a:bodyPr>
            <a:lstStyle/>
            <a:p>
              <a:pPr algn="ctr">
                <a:lnSpc>
                  <a:spcPct val="100000"/>
                </a:lnSpc>
              </a:pPr>
              <a:endParaRPr lang="en-US" altLang="zh-CN">
                <a:ln w="22225">
                  <a:solidFill>
                    <a:schemeClr val="accent2"/>
                  </a:solidFill>
                  <a:prstDash val="solid"/>
                </a:ln>
                <a:solidFill>
                  <a:schemeClr val="accent2">
                    <a:lumMod val="40000"/>
                    <a:lumOff val="60000"/>
                  </a:schemeClr>
                </a:solidFill>
                <a:effectLst/>
              </a:endParaRPr>
            </a:p>
          </p:txBody>
        </p:sp>
        <p:sp>
          <p:nvSpPr>
            <p:cNvPr id="24" name="文本框 23"/>
            <p:cNvSpPr txBox="1"/>
            <p:nvPr/>
          </p:nvSpPr>
          <p:spPr>
            <a:xfrm>
              <a:off x="2126" y="2512"/>
              <a:ext cx="929" cy="720"/>
            </a:xfrm>
            <a:prstGeom prst="rect">
              <a:avLst/>
            </a:prstGeom>
            <a:noFill/>
          </p:spPr>
          <p:txBody>
            <a:bodyPr wrap="square" rtlCol="0">
              <a:spAutoFit/>
              <a:scene3d>
                <a:camera prst="orthographicFront"/>
                <a:lightRig rig="threePt" dir="t"/>
              </a:scene3d>
            </a:bodyPr>
            <a:lstStyle/>
            <a:p>
              <a:r>
                <a:rPr lang="en-US" altLang="zh-CN" sz="2400" b="1">
                  <a:solidFill>
                    <a:schemeClr val="bg1"/>
                  </a:solidFill>
                  <a:effectLst>
                    <a:outerShdw blurRad="38100" dist="19050" dir="2700000" algn="tl" rotWithShape="0">
                      <a:schemeClr val="dk1">
                        <a:alpha val="40000"/>
                      </a:schemeClr>
                    </a:outerShdw>
                  </a:effectLst>
                </a:rPr>
                <a:t>04</a:t>
              </a:r>
            </a:p>
          </p:txBody>
        </p:sp>
      </p:grpSp>
      <p:sp>
        <p:nvSpPr>
          <p:cNvPr id="25" name="文本框 24"/>
          <p:cNvSpPr txBox="1"/>
          <p:nvPr/>
        </p:nvSpPr>
        <p:spPr>
          <a:xfrm>
            <a:off x="4872091" y="2823787"/>
            <a:ext cx="2749550" cy="417830"/>
          </a:xfrm>
          <a:prstGeom prst="rect">
            <a:avLst/>
          </a:prstGeom>
          <a:noFill/>
        </p:spPr>
        <p:txBody>
          <a:bodyPr wrap="none" rtlCol="0">
            <a:spAutoFit/>
          </a:bodyPr>
          <a:lstStyle/>
          <a:p>
            <a:pPr algn="l"/>
            <a:r>
              <a:rPr lang="zh-CN" altLang="en-US" sz="2000" spc="100" dirty="0">
                <a:solidFill>
                  <a:schemeClr val="accent1"/>
                </a:solidFill>
                <a:effectLst>
                  <a:outerShdw blurRad="38100" dist="25400" dir="5400000" algn="ctr" rotWithShape="0">
                    <a:srgbClr val="6E747A">
                      <a:alpha val="43000"/>
                    </a:srgbClr>
                  </a:outerShdw>
                </a:effectLst>
                <a:uFillTx/>
                <a:sym typeface="+mn-ea"/>
              </a:rPr>
              <a:t> 低压故障告警及定位 </a:t>
            </a:r>
          </a:p>
        </p:txBody>
      </p:sp>
      <p:grpSp>
        <p:nvGrpSpPr>
          <p:cNvPr id="28" name="组合 27"/>
          <p:cNvGrpSpPr/>
          <p:nvPr/>
        </p:nvGrpSpPr>
        <p:grpSpPr>
          <a:xfrm>
            <a:off x="4296146" y="3453880"/>
            <a:ext cx="596265" cy="518160"/>
            <a:chOff x="2116" y="2451"/>
            <a:chExt cx="939" cy="816"/>
          </a:xfrm>
        </p:grpSpPr>
        <p:sp>
          <p:nvSpPr>
            <p:cNvPr id="29" name="椭圆 28"/>
            <p:cNvSpPr/>
            <p:nvPr/>
          </p:nvSpPr>
          <p:spPr>
            <a:xfrm>
              <a:off x="2116" y="2451"/>
              <a:ext cx="816" cy="816"/>
            </a:xfrm>
            <a:prstGeom prst="ellipse">
              <a:avLst/>
            </a:prstGeom>
            <a:solidFill>
              <a:srgbClr val="A78343"/>
            </a:solidFill>
            <a:ln>
              <a:noFill/>
            </a:ln>
          </p:spPr>
          <p:style>
            <a:lnRef idx="2">
              <a:schemeClr val="accent6"/>
            </a:lnRef>
            <a:fillRef idx="1">
              <a:schemeClr val="lt1"/>
            </a:fillRef>
            <a:effectRef idx="0">
              <a:schemeClr val="accent6"/>
            </a:effectRef>
            <a:fontRef idx="minor">
              <a:schemeClr val="dk1"/>
            </a:fontRef>
          </p:style>
          <p:txBody>
            <a:bodyPr rtlCol="0" anchor="ctr">
              <a:scene3d>
                <a:camera prst="orthographicFront"/>
                <a:lightRig rig="threePt" dir="t"/>
              </a:scene3d>
            </a:bodyPr>
            <a:lstStyle/>
            <a:p>
              <a:pPr algn="ctr">
                <a:lnSpc>
                  <a:spcPct val="100000"/>
                </a:lnSpc>
              </a:pPr>
              <a:endParaRPr lang="en-US" altLang="zh-CN">
                <a:ln w="22225">
                  <a:solidFill>
                    <a:schemeClr val="accent2"/>
                  </a:solidFill>
                  <a:prstDash val="solid"/>
                </a:ln>
                <a:solidFill>
                  <a:schemeClr val="accent2">
                    <a:lumMod val="40000"/>
                    <a:lumOff val="60000"/>
                  </a:schemeClr>
                </a:solidFill>
                <a:effectLst/>
              </a:endParaRPr>
            </a:p>
          </p:txBody>
        </p:sp>
        <p:sp>
          <p:nvSpPr>
            <p:cNvPr id="30" name="文本框 29"/>
            <p:cNvSpPr txBox="1"/>
            <p:nvPr/>
          </p:nvSpPr>
          <p:spPr>
            <a:xfrm>
              <a:off x="2126" y="2512"/>
              <a:ext cx="929" cy="720"/>
            </a:xfrm>
            <a:prstGeom prst="rect">
              <a:avLst/>
            </a:prstGeom>
            <a:noFill/>
          </p:spPr>
          <p:txBody>
            <a:bodyPr wrap="square" rtlCol="0">
              <a:spAutoFit/>
              <a:scene3d>
                <a:camera prst="orthographicFront"/>
                <a:lightRig rig="threePt" dir="t"/>
              </a:scene3d>
            </a:bodyPr>
            <a:lstStyle/>
            <a:p>
              <a:r>
                <a:rPr lang="en-US" altLang="zh-CN" sz="2400" b="1" dirty="0">
                  <a:solidFill>
                    <a:schemeClr val="bg1"/>
                  </a:solidFill>
                  <a:effectLst>
                    <a:outerShdw blurRad="38100" dist="19050" dir="2700000" algn="tl" rotWithShape="0">
                      <a:schemeClr val="dk1">
                        <a:alpha val="40000"/>
                      </a:schemeClr>
                    </a:outerShdw>
                  </a:effectLst>
                </a:rPr>
                <a:t>05</a:t>
              </a:r>
            </a:p>
          </p:txBody>
        </p:sp>
      </p:grpSp>
      <p:sp>
        <p:nvSpPr>
          <p:cNvPr id="32" name="文本框 31"/>
          <p:cNvSpPr txBox="1"/>
          <p:nvPr/>
        </p:nvSpPr>
        <p:spPr>
          <a:xfrm>
            <a:off x="4887620" y="3504275"/>
            <a:ext cx="3211135" cy="400110"/>
          </a:xfrm>
          <a:prstGeom prst="rect">
            <a:avLst/>
          </a:prstGeom>
          <a:noFill/>
        </p:spPr>
        <p:txBody>
          <a:bodyPr wrap="none" rtlCol="0">
            <a:spAutoFit/>
          </a:bodyPr>
          <a:lstStyle/>
          <a:p>
            <a:pPr algn="l"/>
            <a:r>
              <a:rPr lang="zh-CN" altLang="en-US" sz="2000" spc="100" dirty="0">
                <a:solidFill>
                  <a:schemeClr val="accent1"/>
                </a:solidFill>
                <a:effectLst>
                  <a:outerShdw blurRad="38100" dist="25400" dir="5400000" algn="ctr" rotWithShape="0">
                    <a:srgbClr val="6E747A">
                      <a:alpha val="43000"/>
                    </a:srgbClr>
                  </a:outerShdw>
                </a:effectLst>
                <a:uFillTx/>
                <a:sym typeface="+mn-ea"/>
              </a:rPr>
              <a:t> 线路设备故障风险预判  </a:t>
            </a:r>
          </a:p>
        </p:txBody>
      </p:sp>
      <p:grpSp>
        <p:nvGrpSpPr>
          <p:cNvPr id="36" name="组合 35"/>
          <p:cNvGrpSpPr/>
          <p:nvPr/>
        </p:nvGrpSpPr>
        <p:grpSpPr>
          <a:xfrm>
            <a:off x="4296146" y="4334970"/>
            <a:ext cx="596265" cy="518160"/>
            <a:chOff x="2116" y="2451"/>
            <a:chExt cx="939" cy="816"/>
          </a:xfrm>
        </p:grpSpPr>
        <p:sp>
          <p:nvSpPr>
            <p:cNvPr id="42" name="椭圆 41"/>
            <p:cNvSpPr/>
            <p:nvPr/>
          </p:nvSpPr>
          <p:spPr>
            <a:xfrm>
              <a:off x="2116" y="2451"/>
              <a:ext cx="816" cy="816"/>
            </a:xfrm>
            <a:prstGeom prst="ellipse">
              <a:avLst/>
            </a:prstGeom>
            <a:solidFill>
              <a:srgbClr val="A78343"/>
            </a:solidFill>
            <a:ln>
              <a:noFill/>
            </a:ln>
          </p:spPr>
          <p:style>
            <a:lnRef idx="2">
              <a:schemeClr val="accent6"/>
            </a:lnRef>
            <a:fillRef idx="1">
              <a:schemeClr val="lt1"/>
            </a:fillRef>
            <a:effectRef idx="0">
              <a:schemeClr val="accent6"/>
            </a:effectRef>
            <a:fontRef idx="minor">
              <a:schemeClr val="dk1"/>
            </a:fontRef>
          </p:style>
          <p:txBody>
            <a:bodyPr rtlCol="0" anchor="ctr">
              <a:scene3d>
                <a:camera prst="orthographicFront"/>
                <a:lightRig rig="threePt" dir="t"/>
              </a:scene3d>
            </a:bodyPr>
            <a:lstStyle/>
            <a:p>
              <a:pPr algn="ctr">
                <a:lnSpc>
                  <a:spcPct val="100000"/>
                </a:lnSpc>
              </a:pPr>
              <a:endParaRPr lang="en-US" altLang="zh-CN">
                <a:ln w="22225">
                  <a:solidFill>
                    <a:schemeClr val="accent2"/>
                  </a:solidFill>
                  <a:prstDash val="solid"/>
                </a:ln>
                <a:solidFill>
                  <a:schemeClr val="accent2">
                    <a:lumMod val="40000"/>
                    <a:lumOff val="60000"/>
                  </a:schemeClr>
                </a:solidFill>
                <a:effectLst/>
              </a:endParaRPr>
            </a:p>
          </p:txBody>
        </p:sp>
        <p:sp>
          <p:nvSpPr>
            <p:cNvPr id="43" name="文本框 42"/>
            <p:cNvSpPr txBox="1"/>
            <p:nvPr/>
          </p:nvSpPr>
          <p:spPr>
            <a:xfrm>
              <a:off x="2126" y="2512"/>
              <a:ext cx="929" cy="720"/>
            </a:xfrm>
            <a:prstGeom prst="rect">
              <a:avLst/>
            </a:prstGeom>
            <a:noFill/>
          </p:spPr>
          <p:txBody>
            <a:bodyPr wrap="square" rtlCol="0">
              <a:spAutoFit/>
              <a:scene3d>
                <a:camera prst="orthographicFront"/>
                <a:lightRig rig="threePt" dir="t"/>
              </a:scene3d>
            </a:bodyPr>
            <a:lstStyle/>
            <a:p>
              <a:r>
                <a:rPr lang="en-US" altLang="zh-CN" sz="2400" b="1" dirty="0">
                  <a:solidFill>
                    <a:schemeClr val="bg1"/>
                  </a:solidFill>
                  <a:effectLst>
                    <a:outerShdw blurRad="38100" dist="19050" dir="2700000" algn="tl" rotWithShape="0">
                      <a:schemeClr val="dk1">
                        <a:alpha val="40000"/>
                      </a:schemeClr>
                    </a:outerShdw>
                  </a:effectLst>
                </a:rPr>
                <a:t>06</a:t>
              </a:r>
            </a:p>
          </p:txBody>
        </p:sp>
      </p:grpSp>
      <p:sp>
        <p:nvSpPr>
          <p:cNvPr id="44" name="文本框 43"/>
          <p:cNvSpPr txBox="1"/>
          <p:nvPr/>
        </p:nvSpPr>
        <p:spPr>
          <a:xfrm>
            <a:off x="4899351" y="4317259"/>
            <a:ext cx="2722290" cy="400110"/>
          </a:xfrm>
          <a:prstGeom prst="rect">
            <a:avLst/>
          </a:prstGeom>
          <a:noFill/>
        </p:spPr>
        <p:txBody>
          <a:bodyPr wrap="square" rtlCol="0">
            <a:spAutoFit/>
          </a:bodyPr>
          <a:lstStyle/>
          <a:p>
            <a:pPr algn="dist"/>
            <a:r>
              <a:rPr lang="zh-CN" altLang="en-US" sz="2000" spc="100" dirty="0">
                <a:solidFill>
                  <a:schemeClr val="accent1"/>
                </a:solidFill>
                <a:effectLst>
                  <a:outerShdw blurRad="38100" dist="25400" dir="5400000" algn="ctr" rotWithShape="0">
                    <a:srgbClr val="6E747A">
                      <a:alpha val="43000"/>
                    </a:srgbClr>
                  </a:outerShdw>
                </a:effectLst>
                <a:uFillTx/>
                <a:sym typeface="+mn-ea"/>
              </a:rPr>
              <a:t> 剩余电流全管控</a:t>
            </a:r>
          </a:p>
        </p:txBody>
      </p:sp>
      <p:grpSp>
        <p:nvGrpSpPr>
          <p:cNvPr id="45" name="组合 44"/>
          <p:cNvGrpSpPr/>
          <p:nvPr/>
        </p:nvGrpSpPr>
        <p:grpSpPr>
          <a:xfrm>
            <a:off x="8253555" y="3453880"/>
            <a:ext cx="596265" cy="518160"/>
            <a:chOff x="2116" y="2451"/>
            <a:chExt cx="939" cy="816"/>
          </a:xfrm>
        </p:grpSpPr>
        <p:sp>
          <p:nvSpPr>
            <p:cNvPr id="46" name="椭圆 45"/>
            <p:cNvSpPr/>
            <p:nvPr/>
          </p:nvSpPr>
          <p:spPr>
            <a:xfrm>
              <a:off x="2116" y="2451"/>
              <a:ext cx="816" cy="816"/>
            </a:xfrm>
            <a:prstGeom prst="ellipse">
              <a:avLst/>
            </a:prstGeom>
            <a:solidFill>
              <a:srgbClr val="A78343"/>
            </a:solidFill>
            <a:ln>
              <a:noFill/>
            </a:ln>
          </p:spPr>
          <p:style>
            <a:lnRef idx="2">
              <a:schemeClr val="accent6"/>
            </a:lnRef>
            <a:fillRef idx="1">
              <a:schemeClr val="lt1"/>
            </a:fillRef>
            <a:effectRef idx="0">
              <a:schemeClr val="accent6"/>
            </a:effectRef>
            <a:fontRef idx="minor">
              <a:schemeClr val="dk1"/>
            </a:fontRef>
          </p:style>
          <p:txBody>
            <a:bodyPr rtlCol="0" anchor="ctr">
              <a:scene3d>
                <a:camera prst="orthographicFront"/>
                <a:lightRig rig="threePt" dir="t"/>
              </a:scene3d>
            </a:bodyPr>
            <a:lstStyle/>
            <a:p>
              <a:pPr algn="ctr">
                <a:lnSpc>
                  <a:spcPct val="100000"/>
                </a:lnSpc>
              </a:pPr>
              <a:endParaRPr lang="en-US" altLang="zh-CN">
                <a:ln w="22225">
                  <a:solidFill>
                    <a:schemeClr val="accent2"/>
                  </a:solidFill>
                  <a:prstDash val="solid"/>
                </a:ln>
                <a:solidFill>
                  <a:schemeClr val="accent2">
                    <a:lumMod val="40000"/>
                    <a:lumOff val="60000"/>
                  </a:schemeClr>
                </a:solidFill>
                <a:effectLst/>
              </a:endParaRPr>
            </a:p>
          </p:txBody>
        </p:sp>
        <p:sp>
          <p:nvSpPr>
            <p:cNvPr id="47" name="文本框 46"/>
            <p:cNvSpPr txBox="1"/>
            <p:nvPr/>
          </p:nvSpPr>
          <p:spPr>
            <a:xfrm>
              <a:off x="2126" y="2512"/>
              <a:ext cx="929" cy="720"/>
            </a:xfrm>
            <a:prstGeom prst="rect">
              <a:avLst/>
            </a:prstGeom>
            <a:noFill/>
          </p:spPr>
          <p:txBody>
            <a:bodyPr wrap="square" rtlCol="0">
              <a:spAutoFit/>
              <a:scene3d>
                <a:camera prst="orthographicFront"/>
                <a:lightRig rig="threePt" dir="t"/>
              </a:scene3d>
            </a:bodyPr>
            <a:lstStyle/>
            <a:p>
              <a:r>
                <a:rPr lang="en-US" altLang="zh-CN" sz="2400" b="1">
                  <a:solidFill>
                    <a:schemeClr val="bg1"/>
                  </a:solidFill>
                  <a:effectLst>
                    <a:outerShdw blurRad="38100" dist="19050" dir="2700000" algn="tl" rotWithShape="0">
                      <a:schemeClr val="dk1">
                        <a:alpha val="40000"/>
                      </a:schemeClr>
                    </a:outerShdw>
                  </a:effectLst>
                </a:rPr>
                <a:t>07</a:t>
              </a:r>
            </a:p>
          </p:txBody>
        </p:sp>
      </p:grpSp>
      <p:sp>
        <p:nvSpPr>
          <p:cNvPr id="48" name="文本框 47"/>
          <p:cNvSpPr txBox="1"/>
          <p:nvPr/>
        </p:nvSpPr>
        <p:spPr>
          <a:xfrm>
            <a:off x="8829500" y="3504045"/>
            <a:ext cx="2399665" cy="417830"/>
          </a:xfrm>
          <a:prstGeom prst="rect">
            <a:avLst/>
          </a:prstGeom>
          <a:noFill/>
        </p:spPr>
        <p:txBody>
          <a:bodyPr wrap="none" rtlCol="0">
            <a:spAutoFit/>
          </a:bodyPr>
          <a:lstStyle/>
          <a:p>
            <a:pPr algn="l"/>
            <a:r>
              <a:rPr lang="zh-CN" altLang="en-US" sz="2000" spc="100" dirty="0">
                <a:solidFill>
                  <a:schemeClr val="accent1"/>
                </a:solidFill>
                <a:effectLst>
                  <a:outerShdw blurRad="38100" dist="25400" dir="5400000" algn="ctr" rotWithShape="0">
                    <a:srgbClr val="6E747A">
                      <a:alpha val="43000"/>
                    </a:srgbClr>
                  </a:outerShdw>
                </a:effectLst>
                <a:uFillTx/>
                <a:sym typeface="+mn-ea"/>
              </a:rPr>
              <a:t> 电能质量综合治理</a:t>
            </a:r>
          </a:p>
        </p:txBody>
      </p:sp>
      <p:grpSp>
        <p:nvGrpSpPr>
          <p:cNvPr id="49" name="组合 48"/>
          <p:cNvGrpSpPr/>
          <p:nvPr/>
        </p:nvGrpSpPr>
        <p:grpSpPr>
          <a:xfrm>
            <a:off x="8233235" y="4311610"/>
            <a:ext cx="596265" cy="518160"/>
            <a:chOff x="2116" y="2451"/>
            <a:chExt cx="939" cy="816"/>
          </a:xfrm>
        </p:grpSpPr>
        <p:sp>
          <p:nvSpPr>
            <p:cNvPr id="50" name="椭圆 49"/>
            <p:cNvSpPr/>
            <p:nvPr/>
          </p:nvSpPr>
          <p:spPr>
            <a:xfrm>
              <a:off x="2116" y="2451"/>
              <a:ext cx="816" cy="816"/>
            </a:xfrm>
            <a:prstGeom prst="ellipse">
              <a:avLst/>
            </a:prstGeom>
            <a:solidFill>
              <a:srgbClr val="A78343"/>
            </a:solidFill>
            <a:ln>
              <a:noFill/>
            </a:ln>
          </p:spPr>
          <p:style>
            <a:lnRef idx="2">
              <a:schemeClr val="accent6"/>
            </a:lnRef>
            <a:fillRef idx="1">
              <a:schemeClr val="lt1"/>
            </a:fillRef>
            <a:effectRef idx="0">
              <a:schemeClr val="accent6"/>
            </a:effectRef>
            <a:fontRef idx="minor">
              <a:schemeClr val="dk1"/>
            </a:fontRef>
          </p:style>
          <p:txBody>
            <a:bodyPr rtlCol="0" anchor="ctr">
              <a:scene3d>
                <a:camera prst="orthographicFront"/>
                <a:lightRig rig="threePt" dir="t"/>
              </a:scene3d>
            </a:bodyPr>
            <a:lstStyle/>
            <a:p>
              <a:pPr algn="ctr">
                <a:lnSpc>
                  <a:spcPct val="100000"/>
                </a:lnSpc>
              </a:pPr>
              <a:endParaRPr lang="en-US" altLang="zh-CN">
                <a:ln w="22225">
                  <a:solidFill>
                    <a:schemeClr val="accent2"/>
                  </a:solidFill>
                  <a:prstDash val="solid"/>
                </a:ln>
                <a:solidFill>
                  <a:schemeClr val="accent2">
                    <a:lumMod val="40000"/>
                    <a:lumOff val="60000"/>
                  </a:schemeClr>
                </a:solidFill>
                <a:effectLst/>
              </a:endParaRPr>
            </a:p>
          </p:txBody>
        </p:sp>
        <p:sp>
          <p:nvSpPr>
            <p:cNvPr id="51" name="文本框 50"/>
            <p:cNvSpPr txBox="1"/>
            <p:nvPr/>
          </p:nvSpPr>
          <p:spPr>
            <a:xfrm>
              <a:off x="2126" y="2512"/>
              <a:ext cx="929" cy="720"/>
            </a:xfrm>
            <a:prstGeom prst="rect">
              <a:avLst/>
            </a:prstGeom>
            <a:noFill/>
          </p:spPr>
          <p:txBody>
            <a:bodyPr wrap="square" rtlCol="0">
              <a:spAutoFit/>
              <a:scene3d>
                <a:camera prst="orthographicFront"/>
                <a:lightRig rig="threePt" dir="t"/>
              </a:scene3d>
            </a:bodyPr>
            <a:lstStyle/>
            <a:p>
              <a:r>
                <a:rPr lang="en-US" altLang="zh-CN" sz="2400" b="1">
                  <a:solidFill>
                    <a:schemeClr val="bg1"/>
                  </a:solidFill>
                  <a:effectLst>
                    <a:outerShdw blurRad="38100" dist="19050" dir="2700000" algn="tl" rotWithShape="0">
                      <a:schemeClr val="dk1">
                        <a:alpha val="40000"/>
                      </a:schemeClr>
                    </a:outerShdw>
                  </a:effectLst>
                </a:rPr>
                <a:t>08</a:t>
              </a:r>
            </a:p>
          </p:txBody>
        </p:sp>
      </p:grpSp>
      <p:sp>
        <p:nvSpPr>
          <p:cNvPr id="52" name="文本框 51"/>
          <p:cNvSpPr txBox="1"/>
          <p:nvPr/>
        </p:nvSpPr>
        <p:spPr>
          <a:xfrm>
            <a:off x="8809180" y="4361775"/>
            <a:ext cx="2216150" cy="417830"/>
          </a:xfrm>
          <a:prstGeom prst="rect">
            <a:avLst/>
          </a:prstGeom>
          <a:noFill/>
        </p:spPr>
        <p:txBody>
          <a:bodyPr wrap="none" rtlCol="0">
            <a:spAutoFit/>
          </a:bodyPr>
          <a:lstStyle/>
          <a:p>
            <a:pPr algn="l"/>
            <a:r>
              <a:rPr lang="zh-CN" altLang="en-US" sz="2000" spc="100" dirty="0">
                <a:solidFill>
                  <a:schemeClr val="accent1"/>
                </a:solidFill>
                <a:effectLst>
                  <a:outerShdw blurRad="38100" dist="25400" dir="5400000" algn="ctr" rotWithShape="0">
                    <a:srgbClr val="6E747A">
                      <a:alpha val="43000"/>
                    </a:srgbClr>
                  </a:outerShdw>
                </a:effectLst>
                <a:uFillTx/>
                <a:sym typeface="+mn-ea"/>
              </a:rPr>
              <a:t>  线损精益化管理</a:t>
            </a:r>
          </a:p>
        </p:txBody>
      </p:sp>
      <p:grpSp>
        <p:nvGrpSpPr>
          <p:cNvPr id="53" name="组合 52"/>
          <p:cNvGrpSpPr/>
          <p:nvPr/>
        </p:nvGrpSpPr>
        <p:grpSpPr>
          <a:xfrm>
            <a:off x="8293789" y="5143088"/>
            <a:ext cx="596265" cy="518160"/>
            <a:chOff x="2116" y="2451"/>
            <a:chExt cx="939" cy="816"/>
          </a:xfrm>
        </p:grpSpPr>
        <p:sp>
          <p:nvSpPr>
            <p:cNvPr id="54" name="椭圆 53"/>
            <p:cNvSpPr/>
            <p:nvPr/>
          </p:nvSpPr>
          <p:spPr>
            <a:xfrm>
              <a:off x="2116" y="2451"/>
              <a:ext cx="816" cy="816"/>
            </a:xfrm>
            <a:prstGeom prst="ellipse">
              <a:avLst/>
            </a:prstGeom>
            <a:solidFill>
              <a:srgbClr val="A78343"/>
            </a:solidFill>
            <a:ln>
              <a:noFill/>
            </a:ln>
          </p:spPr>
          <p:style>
            <a:lnRef idx="2">
              <a:schemeClr val="accent6"/>
            </a:lnRef>
            <a:fillRef idx="1">
              <a:schemeClr val="lt1"/>
            </a:fillRef>
            <a:effectRef idx="0">
              <a:schemeClr val="accent6"/>
            </a:effectRef>
            <a:fontRef idx="minor">
              <a:schemeClr val="dk1"/>
            </a:fontRef>
          </p:style>
          <p:txBody>
            <a:bodyPr rtlCol="0" anchor="ctr">
              <a:scene3d>
                <a:camera prst="orthographicFront"/>
                <a:lightRig rig="threePt" dir="t"/>
              </a:scene3d>
            </a:bodyPr>
            <a:lstStyle/>
            <a:p>
              <a:pPr algn="ctr">
                <a:lnSpc>
                  <a:spcPct val="100000"/>
                </a:lnSpc>
              </a:pPr>
              <a:endParaRPr lang="en-US" altLang="zh-CN">
                <a:ln w="22225">
                  <a:solidFill>
                    <a:schemeClr val="accent2"/>
                  </a:solidFill>
                  <a:prstDash val="solid"/>
                </a:ln>
                <a:solidFill>
                  <a:schemeClr val="accent2">
                    <a:lumMod val="40000"/>
                    <a:lumOff val="60000"/>
                  </a:schemeClr>
                </a:solidFill>
                <a:effectLst/>
              </a:endParaRPr>
            </a:p>
          </p:txBody>
        </p:sp>
        <p:sp>
          <p:nvSpPr>
            <p:cNvPr id="55" name="文本框 54"/>
            <p:cNvSpPr txBox="1"/>
            <p:nvPr/>
          </p:nvSpPr>
          <p:spPr>
            <a:xfrm>
              <a:off x="2126" y="2512"/>
              <a:ext cx="929" cy="720"/>
            </a:xfrm>
            <a:prstGeom prst="rect">
              <a:avLst/>
            </a:prstGeom>
            <a:noFill/>
          </p:spPr>
          <p:txBody>
            <a:bodyPr wrap="square" rtlCol="0">
              <a:spAutoFit/>
              <a:scene3d>
                <a:camera prst="orthographicFront"/>
                <a:lightRig rig="threePt" dir="t"/>
              </a:scene3d>
            </a:bodyPr>
            <a:lstStyle/>
            <a:p>
              <a:r>
                <a:rPr lang="en-US" altLang="zh-CN" sz="2400" b="1">
                  <a:solidFill>
                    <a:schemeClr val="bg1"/>
                  </a:solidFill>
                  <a:effectLst>
                    <a:outerShdw blurRad="38100" dist="19050" dir="2700000" algn="tl" rotWithShape="0">
                      <a:schemeClr val="dk1">
                        <a:alpha val="40000"/>
                      </a:schemeClr>
                    </a:outerShdw>
                  </a:effectLst>
                </a:rPr>
                <a:t>09</a:t>
              </a:r>
            </a:p>
          </p:txBody>
        </p:sp>
      </p:grpSp>
      <p:sp>
        <p:nvSpPr>
          <p:cNvPr id="56" name="文本框 55"/>
          <p:cNvSpPr txBox="1"/>
          <p:nvPr/>
        </p:nvSpPr>
        <p:spPr>
          <a:xfrm>
            <a:off x="8869734" y="5193253"/>
            <a:ext cx="2482850" cy="417830"/>
          </a:xfrm>
          <a:prstGeom prst="rect">
            <a:avLst/>
          </a:prstGeom>
          <a:noFill/>
        </p:spPr>
        <p:txBody>
          <a:bodyPr wrap="none" rtlCol="0">
            <a:spAutoFit/>
          </a:bodyPr>
          <a:lstStyle/>
          <a:p>
            <a:pPr algn="l"/>
            <a:r>
              <a:rPr lang="zh-CN" altLang="en-US" sz="2000" spc="100">
                <a:solidFill>
                  <a:schemeClr val="accent1"/>
                </a:solidFill>
                <a:effectLst>
                  <a:outerShdw blurRad="38100" dist="25400" dir="5400000" algn="ctr" rotWithShape="0">
                    <a:srgbClr val="6E747A">
                      <a:alpha val="43000"/>
                    </a:srgbClr>
                  </a:outerShdw>
                </a:effectLst>
                <a:uFillTx/>
                <a:sym typeface="+mn-ea"/>
              </a:rPr>
              <a:t> 存量智能设备接入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5DD3DB80-B894-403A-B48E-6FDC1A72010E}" type="slidenum">
              <a:rPr lang="zh-CN" altLang="en-US" smtClean="0"/>
              <a:pPr/>
              <a:t>7</a:t>
            </a:fld>
            <a:endParaRPr lang="zh-CN" altLang="en-US"/>
          </a:p>
        </p:txBody>
      </p:sp>
      <p:sp>
        <p:nvSpPr>
          <p:cNvPr id="8" name="标题 7"/>
          <p:cNvSpPr>
            <a:spLocks noGrp="1"/>
          </p:cNvSpPr>
          <p:nvPr>
            <p:ph type="title"/>
          </p:nvPr>
        </p:nvSpPr>
        <p:spPr>
          <a:xfrm>
            <a:off x="1593056" y="327343"/>
            <a:ext cx="3590290" cy="656590"/>
          </a:xfrm>
        </p:spPr>
        <p:txBody>
          <a:bodyPr>
            <a:noAutofit/>
          </a:bodyPr>
          <a:lstStyle/>
          <a:p>
            <a:r>
              <a:rPr lang="zh-CN" altLang="zh-CN" sz="3600" dirty="0"/>
              <a:t>建设目标</a:t>
            </a:r>
          </a:p>
        </p:txBody>
      </p:sp>
      <p:sp>
        <p:nvSpPr>
          <p:cNvPr id="9" name="文本框 8"/>
          <p:cNvSpPr txBox="1"/>
          <p:nvPr/>
        </p:nvSpPr>
        <p:spPr>
          <a:xfrm>
            <a:off x="622935" y="260985"/>
            <a:ext cx="862965" cy="749935"/>
          </a:xfrm>
          <a:prstGeom prst="rect">
            <a:avLst/>
          </a:prstGeom>
          <a:noFill/>
          <a:ln w="117475">
            <a:noFill/>
          </a:ln>
        </p:spPr>
        <p:txBody>
          <a:bodyPr wrap="square" rtlCol="0">
            <a:prstTxWarp prst="textPlain">
              <a:avLst/>
            </a:prstTxWarp>
            <a:spAutoFit/>
          </a:bodyPr>
          <a:lstStyle/>
          <a:p>
            <a:pPr algn="l"/>
            <a:r>
              <a:rPr lang="en-US" altLang="zh-CN" spc="100" dirty="0">
                <a:solidFill>
                  <a:schemeClr val="tx2">
                    <a:lumMod val="40000"/>
                    <a:lumOff val="60000"/>
                  </a:schemeClr>
                </a:solidFill>
                <a:latin typeface="Impact" pitchFamily="34" charset="0"/>
                <a:cs typeface="Arial" pitchFamily="34" charset="0"/>
              </a:rPr>
              <a:t>02</a:t>
            </a:r>
            <a:r>
              <a:rPr lang="en-US" altLang="zh-CN" spc="100" dirty="0">
                <a:solidFill>
                  <a:schemeClr val="tx2">
                    <a:lumMod val="40000"/>
                    <a:lumOff val="60000"/>
                  </a:schemeClr>
                </a:solidFill>
                <a:latin typeface="Impact" pitchFamily="34" charset="0"/>
                <a:cs typeface="Arial" pitchFamily="34" charset="0"/>
                <a:sym typeface="+mn-ea"/>
              </a:rPr>
              <a:t>/</a:t>
            </a:r>
            <a:endParaRPr lang="zh-CN" altLang="en-US" spc="100" dirty="0">
              <a:solidFill>
                <a:schemeClr val="tx2">
                  <a:lumMod val="40000"/>
                  <a:lumOff val="60000"/>
                </a:schemeClr>
              </a:solidFill>
              <a:latin typeface="Impact" pitchFamily="34" charset="0"/>
              <a:cs typeface="Arial" pitchFamily="34" charset="0"/>
            </a:endParaRPr>
          </a:p>
        </p:txBody>
      </p:sp>
      <p:sp>
        <p:nvSpPr>
          <p:cNvPr id="10" name="文本框 9"/>
          <p:cNvSpPr txBox="1"/>
          <p:nvPr/>
        </p:nvSpPr>
        <p:spPr>
          <a:xfrm>
            <a:off x="1559560" y="1681480"/>
            <a:ext cx="10012680" cy="914400"/>
          </a:xfrm>
          <a:prstGeom prst="rect">
            <a:avLst/>
          </a:prstGeom>
          <a:noFill/>
        </p:spPr>
        <p:txBody>
          <a:bodyPr wrap="square" rtlCol="0" anchor="t">
            <a:spAutoFit/>
          </a:bodyPr>
          <a:lstStyle/>
          <a:p>
            <a:pPr>
              <a:lnSpc>
                <a:spcPct val="150000"/>
              </a:lnSpc>
            </a:pPr>
            <a:r>
              <a:rPr lang="zh-CN" altLang="en-US" spc="100">
                <a:solidFill>
                  <a:schemeClr val="tx1"/>
                </a:solidFill>
                <a:uFillTx/>
              </a:rPr>
              <a:t>监测台区电源侧（综配箱、配电箱、箱变）电气量、开关量、非电气量，分路出线开关三遥（二遥）监测。</a:t>
            </a:r>
          </a:p>
        </p:txBody>
      </p:sp>
      <p:grpSp>
        <p:nvGrpSpPr>
          <p:cNvPr id="14" name="组合 13"/>
          <p:cNvGrpSpPr/>
          <p:nvPr/>
        </p:nvGrpSpPr>
        <p:grpSpPr>
          <a:xfrm>
            <a:off x="839470" y="1268095"/>
            <a:ext cx="595630" cy="518160"/>
            <a:chOff x="2116" y="2451"/>
            <a:chExt cx="938" cy="816"/>
          </a:xfrm>
        </p:grpSpPr>
        <p:sp>
          <p:nvSpPr>
            <p:cNvPr id="11" name="椭圆 10"/>
            <p:cNvSpPr/>
            <p:nvPr/>
          </p:nvSpPr>
          <p:spPr>
            <a:xfrm>
              <a:off x="2116" y="2451"/>
              <a:ext cx="816" cy="816"/>
            </a:xfrm>
            <a:prstGeom prst="ellipse">
              <a:avLst/>
            </a:prstGeom>
            <a:solidFill>
              <a:srgbClr val="A78343"/>
            </a:solidFill>
            <a:ln>
              <a:noFill/>
            </a:ln>
          </p:spPr>
          <p:style>
            <a:lnRef idx="2">
              <a:schemeClr val="accent6"/>
            </a:lnRef>
            <a:fillRef idx="1">
              <a:schemeClr val="lt1"/>
            </a:fillRef>
            <a:effectRef idx="0">
              <a:schemeClr val="accent6"/>
            </a:effectRef>
            <a:fontRef idx="minor">
              <a:schemeClr val="dk1"/>
            </a:fontRef>
          </p:style>
          <p:txBody>
            <a:bodyPr rtlCol="0" anchor="ctr">
              <a:scene3d>
                <a:camera prst="orthographicFront"/>
                <a:lightRig rig="threePt" dir="t"/>
              </a:scene3d>
            </a:bodyPr>
            <a:lstStyle/>
            <a:p>
              <a:pPr algn="ctr">
                <a:lnSpc>
                  <a:spcPct val="100000"/>
                </a:lnSpc>
              </a:pPr>
              <a:endParaRPr lang="en-US" altLang="zh-CN">
                <a:ln w="22225">
                  <a:solidFill>
                    <a:schemeClr val="accent2"/>
                  </a:solidFill>
                  <a:prstDash val="solid"/>
                </a:ln>
                <a:solidFill>
                  <a:schemeClr val="accent2">
                    <a:lumMod val="40000"/>
                    <a:lumOff val="60000"/>
                  </a:schemeClr>
                </a:solidFill>
                <a:effectLst/>
              </a:endParaRPr>
            </a:p>
          </p:txBody>
        </p:sp>
        <p:sp>
          <p:nvSpPr>
            <p:cNvPr id="12" name="文本框 11"/>
            <p:cNvSpPr txBox="1"/>
            <p:nvPr/>
          </p:nvSpPr>
          <p:spPr>
            <a:xfrm>
              <a:off x="2126" y="2512"/>
              <a:ext cx="929" cy="720"/>
            </a:xfrm>
            <a:prstGeom prst="rect">
              <a:avLst/>
            </a:prstGeom>
            <a:noFill/>
          </p:spPr>
          <p:txBody>
            <a:bodyPr wrap="square" rtlCol="0">
              <a:spAutoFit/>
              <a:scene3d>
                <a:camera prst="orthographicFront"/>
                <a:lightRig rig="threePt" dir="t"/>
              </a:scene3d>
            </a:bodyPr>
            <a:lstStyle/>
            <a:p>
              <a:r>
                <a:rPr lang="en-US" altLang="zh-CN" sz="2400" b="1">
                  <a:solidFill>
                    <a:schemeClr val="bg1"/>
                  </a:solidFill>
                  <a:effectLst>
                    <a:outerShdw blurRad="38100" dist="19050" dir="2700000" algn="tl" rotWithShape="0">
                      <a:schemeClr val="dk1">
                        <a:alpha val="40000"/>
                      </a:schemeClr>
                    </a:outerShdw>
                  </a:effectLst>
                </a:rPr>
                <a:t>01</a:t>
              </a:r>
            </a:p>
          </p:txBody>
        </p:sp>
      </p:grpSp>
      <p:sp>
        <p:nvSpPr>
          <p:cNvPr id="13" name="文本框 12"/>
          <p:cNvSpPr txBox="1"/>
          <p:nvPr/>
        </p:nvSpPr>
        <p:spPr>
          <a:xfrm>
            <a:off x="1415415" y="1321435"/>
            <a:ext cx="2666365" cy="417830"/>
          </a:xfrm>
          <a:prstGeom prst="rect">
            <a:avLst/>
          </a:prstGeom>
          <a:noFill/>
        </p:spPr>
        <p:txBody>
          <a:bodyPr wrap="none" rtlCol="0">
            <a:spAutoFit/>
          </a:bodyPr>
          <a:lstStyle/>
          <a:p>
            <a:pPr algn="l"/>
            <a:r>
              <a:rPr lang="zh-CN" altLang="en-US" sz="2000" spc="100">
                <a:solidFill>
                  <a:schemeClr val="accent1"/>
                </a:solidFill>
                <a:effectLst>
                  <a:outerShdw blurRad="38100" dist="25400" dir="5400000" algn="ctr" rotWithShape="0">
                    <a:srgbClr val="6E747A">
                      <a:alpha val="43000"/>
                    </a:srgbClr>
                  </a:outerShdw>
                </a:effectLst>
                <a:uFillTx/>
                <a:sym typeface="+mn-ea"/>
              </a:rPr>
              <a:t> 台区电源侧综合监测</a:t>
            </a:r>
          </a:p>
        </p:txBody>
      </p:sp>
      <p:sp>
        <p:nvSpPr>
          <p:cNvPr id="27" name="文本框 26"/>
          <p:cNvSpPr txBox="1"/>
          <p:nvPr/>
        </p:nvSpPr>
        <p:spPr>
          <a:xfrm>
            <a:off x="1559560" y="3121660"/>
            <a:ext cx="10518775" cy="502920"/>
          </a:xfrm>
          <a:prstGeom prst="rect">
            <a:avLst/>
          </a:prstGeom>
          <a:noFill/>
        </p:spPr>
        <p:txBody>
          <a:bodyPr wrap="square" rtlCol="0" anchor="t">
            <a:spAutoFit/>
          </a:bodyPr>
          <a:lstStyle/>
          <a:p>
            <a:pPr>
              <a:lnSpc>
                <a:spcPct val="150000"/>
              </a:lnSpc>
            </a:pPr>
            <a:r>
              <a:rPr lang="zh-CN" altLang="en-US" spc="100">
                <a:solidFill>
                  <a:schemeClr val="tx1"/>
                </a:solidFill>
                <a:uFillTx/>
              </a:rPr>
              <a:t>监测低压线路电气量、开关量、非电气量（温度、湿度），主动上报低压故障事件及位置。</a:t>
            </a:r>
          </a:p>
        </p:txBody>
      </p:sp>
      <p:sp>
        <p:nvSpPr>
          <p:cNvPr id="31" name="文本框 30"/>
          <p:cNvSpPr txBox="1"/>
          <p:nvPr/>
        </p:nvSpPr>
        <p:spPr>
          <a:xfrm>
            <a:off x="1415415" y="2761615"/>
            <a:ext cx="2666365" cy="417830"/>
          </a:xfrm>
          <a:prstGeom prst="rect">
            <a:avLst/>
          </a:prstGeom>
          <a:noFill/>
        </p:spPr>
        <p:txBody>
          <a:bodyPr wrap="none" rtlCol="0">
            <a:spAutoFit/>
          </a:bodyPr>
          <a:lstStyle/>
          <a:p>
            <a:pPr algn="l"/>
            <a:r>
              <a:rPr lang="zh-CN" altLang="en-US" sz="2000" spc="100">
                <a:solidFill>
                  <a:schemeClr val="accent1"/>
                </a:solidFill>
                <a:effectLst>
                  <a:outerShdw blurRad="38100" dist="25400" dir="5400000" algn="ctr" rotWithShape="0">
                    <a:srgbClr val="6E747A">
                      <a:alpha val="43000"/>
                    </a:srgbClr>
                  </a:outerShdw>
                </a:effectLst>
                <a:uFillTx/>
                <a:sym typeface="+mn-ea"/>
              </a:rPr>
              <a:t> 低压线路状态全感知</a:t>
            </a:r>
          </a:p>
        </p:txBody>
      </p:sp>
      <p:grpSp>
        <p:nvGrpSpPr>
          <p:cNvPr id="33" name="组合 32"/>
          <p:cNvGrpSpPr/>
          <p:nvPr/>
        </p:nvGrpSpPr>
        <p:grpSpPr>
          <a:xfrm>
            <a:off x="839470" y="2708275"/>
            <a:ext cx="596265" cy="518160"/>
            <a:chOff x="2116" y="2451"/>
            <a:chExt cx="939" cy="816"/>
          </a:xfrm>
        </p:grpSpPr>
        <p:sp>
          <p:nvSpPr>
            <p:cNvPr id="34" name="椭圆 33"/>
            <p:cNvSpPr/>
            <p:nvPr/>
          </p:nvSpPr>
          <p:spPr>
            <a:xfrm>
              <a:off x="2116" y="2451"/>
              <a:ext cx="816" cy="816"/>
            </a:xfrm>
            <a:prstGeom prst="ellipse">
              <a:avLst/>
            </a:prstGeom>
            <a:solidFill>
              <a:srgbClr val="A78343"/>
            </a:solidFill>
            <a:ln>
              <a:noFill/>
            </a:ln>
          </p:spPr>
          <p:style>
            <a:lnRef idx="2">
              <a:schemeClr val="accent6"/>
            </a:lnRef>
            <a:fillRef idx="1">
              <a:schemeClr val="lt1"/>
            </a:fillRef>
            <a:effectRef idx="0">
              <a:schemeClr val="accent6"/>
            </a:effectRef>
            <a:fontRef idx="minor">
              <a:schemeClr val="dk1"/>
            </a:fontRef>
          </p:style>
          <p:txBody>
            <a:bodyPr rtlCol="0" anchor="ctr">
              <a:scene3d>
                <a:camera prst="orthographicFront"/>
                <a:lightRig rig="threePt" dir="t"/>
              </a:scene3d>
            </a:bodyPr>
            <a:lstStyle/>
            <a:p>
              <a:pPr algn="ctr">
                <a:lnSpc>
                  <a:spcPct val="100000"/>
                </a:lnSpc>
              </a:pPr>
              <a:endParaRPr lang="en-US" altLang="zh-CN">
                <a:ln w="22225">
                  <a:solidFill>
                    <a:schemeClr val="accent2"/>
                  </a:solidFill>
                  <a:prstDash val="solid"/>
                </a:ln>
                <a:solidFill>
                  <a:schemeClr val="accent2">
                    <a:lumMod val="40000"/>
                    <a:lumOff val="60000"/>
                  </a:schemeClr>
                </a:solidFill>
                <a:effectLst/>
              </a:endParaRPr>
            </a:p>
          </p:txBody>
        </p:sp>
        <p:sp>
          <p:nvSpPr>
            <p:cNvPr id="35" name="文本框 34"/>
            <p:cNvSpPr txBox="1"/>
            <p:nvPr/>
          </p:nvSpPr>
          <p:spPr>
            <a:xfrm>
              <a:off x="2126" y="2512"/>
              <a:ext cx="929" cy="720"/>
            </a:xfrm>
            <a:prstGeom prst="rect">
              <a:avLst/>
            </a:prstGeom>
            <a:noFill/>
          </p:spPr>
          <p:txBody>
            <a:bodyPr wrap="square" rtlCol="0">
              <a:spAutoFit/>
              <a:scene3d>
                <a:camera prst="orthographicFront"/>
                <a:lightRig rig="threePt" dir="t"/>
              </a:scene3d>
            </a:bodyPr>
            <a:lstStyle/>
            <a:p>
              <a:r>
                <a:rPr lang="en-US" altLang="zh-CN" sz="2400" b="1">
                  <a:solidFill>
                    <a:schemeClr val="bg1"/>
                  </a:solidFill>
                  <a:effectLst>
                    <a:outerShdw blurRad="38100" dist="19050" dir="2700000" algn="tl" rotWithShape="0">
                      <a:schemeClr val="dk1">
                        <a:alpha val="40000"/>
                      </a:schemeClr>
                    </a:outerShdw>
                  </a:effectLst>
                </a:rPr>
                <a:t>02</a:t>
              </a:r>
            </a:p>
          </p:txBody>
        </p:sp>
      </p:grpSp>
      <p:sp>
        <p:nvSpPr>
          <p:cNvPr id="37" name="文本框 36"/>
          <p:cNvSpPr txBox="1"/>
          <p:nvPr/>
        </p:nvSpPr>
        <p:spPr>
          <a:xfrm>
            <a:off x="1559560" y="4130040"/>
            <a:ext cx="9925050" cy="2148840"/>
          </a:xfrm>
          <a:prstGeom prst="rect">
            <a:avLst/>
          </a:prstGeom>
          <a:noFill/>
        </p:spPr>
        <p:txBody>
          <a:bodyPr wrap="square" rtlCol="0" anchor="t">
            <a:spAutoFit/>
          </a:bodyPr>
          <a:lstStyle/>
          <a:p>
            <a:pPr algn="just">
              <a:lnSpc>
                <a:spcPct val="150000"/>
              </a:lnSpc>
            </a:pPr>
            <a:r>
              <a:rPr lang="zh-CN" altLang="en-US" spc="100" dirty="0">
                <a:solidFill>
                  <a:schemeClr val="accent1"/>
                </a:solidFill>
                <a:effectLst>
                  <a:outerShdw blurRad="38100" dist="25400" dir="5400000" algn="ctr" rotWithShape="0">
                    <a:srgbClr val="6E747A">
                      <a:alpha val="43000"/>
                    </a:srgbClr>
                  </a:outerShdw>
                </a:effectLst>
                <a:uFillTx/>
                <a:cs typeface="微软雅黑" charset="0"/>
              </a:rPr>
              <a:t>●</a:t>
            </a:r>
            <a:r>
              <a:rPr lang="zh-CN" altLang="en-US" spc="100" dirty="0">
                <a:solidFill>
                  <a:schemeClr val="tx1"/>
                </a:solidFill>
                <a:uFillTx/>
              </a:rPr>
              <a:t>低压线路监测装置（含智能漏保、智能塑壳）  采用 特征信号注入式方法识别低压供电拓扑。智能配变终端APP 在供电路径设备更新时或周期发起供电路径拓扑测试，形成拓扑描述文件，并通过智能配变终端上送至主站。</a:t>
            </a:r>
          </a:p>
          <a:p>
            <a:pPr algn="just">
              <a:lnSpc>
                <a:spcPct val="150000"/>
              </a:lnSpc>
            </a:pPr>
            <a:r>
              <a:rPr lang="zh-CN" altLang="en-US" spc="100" dirty="0">
                <a:solidFill>
                  <a:schemeClr val="accent1"/>
                </a:solidFill>
                <a:effectLst>
                  <a:outerShdw blurRad="38100" dist="25400" dir="5400000" algn="ctr" rotWithShape="0">
                    <a:srgbClr val="6E747A">
                      <a:alpha val="43000"/>
                    </a:srgbClr>
                  </a:outerShdw>
                </a:effectLst>
                <a:uFillTx/>
                <a:cs typeface="微软雅黑" charset="0"/>
                <a:sym typeface="+mn-ea"/>
              </a:rPr>
              <a:t>●</a:t>
            </a:r>
            <a:r>
              <a:rPr lang="zh-CN" altLang="en-US" spc="100" dirty="0">
                <a:solidFill>
                  <a:schemeClr val="tx1"/>
                </a:solidFill>
                <a:uFillTx/>
              </a:rPr>
              <a:t>智能配变终端-APP基于低压线路采集的冗余数据，采用对应数据分析算法，主动识别供电路径拓扑，形成拓扑描述文件。</a:t>
            </a:r>
          </a:p>
        </p:txBody>
      </p:sp>
      <p:grpSp>
        <p:nvGrpSpPr>
          <p:cNvPr id="38" name="组合 37"/>
          <p:cNvGrpSpPr/>
          <p:nvPr/>
        </p:nvGrpSpPr>
        <p:grpSpPr>
          <a:xfrm>
            <a:off x="839470" y="3716020"/>
            <a:ext cx="596265" cy="518160"/>
            <a:chOff x="2116" y="2451"/>
            <a:chExt cx="939" cy="816"/>
          </a:xfrm>
        </p:grpSpPr>
        <p:sp>
          <p:nvSpPr>
            <p:cNvPr id="39" name="椭圆 38"/>
            <p:cNvSpPr/>
            <p:nvPr/>
          </p:nvSpPr>
          <p:spPr>
            <a:xfrm>
              <a:off x="2116" y="2451"/>
              <a:ext cx="816" cy="816"/>
            </a:xfrm>
            <a:prstGeom prst="ellipse">
              <a:avLst/>
            </a:prstGeom>
            <a:solidFill>
              <a:srgbClr val="A78343"/>
            </a:solidFill>
            <a:ln>
              <a:noFill/>
            </a:ln>
          </p:spPr>
          <p:style>
            <a:lnRef idx="2">
              <a:schemeClr val="accent6"/>
            </a:lnRef>
            <a:fillRef idx="1">
              <a:schemeClr val="lt1"/>
            </a:fillRef>
            <a:effectRef idx="0">
              <a:schemeClr val="accent6"/>
            </a:effectRef>
            <a:fontRef idx="minor">
              <a:schemeClr val="dk1"/>
            </a:fontRef>
          </p:style>
          <p:txBody>
            <a:bodyPr rtlCol="0" anchor="ctr">
              <a:scene3d>
                <a:camera prst="orthographicFront"/>
                <a:lightRig rig="threePt" dir="t"/>
              </a:scene3d>
            </a:bodyPr>
            <a:lstStyle/>
            <a:p>
              <a:pPr algn="ctr">
                <a:lnSpc>
                  <a:spcPct val="100000"/>
                </a:lnSpc>
              </a:pPr>
              <a:endParaRPr lang="en-US" altLang="zh-CN">
                <a:ln w="22225">
                  <a:solidFill>
                    <a:schemeClr val="accent2"/>
                  </a:solidFill>
                  <a:prstDash val="solid"/>
                </a:ln>
                <a:solidFill>
                  <a:schemeClr val="accent2">
                    <a:lumMod val="40000"/>
                    <a:lumOff val="60000"/>
                  </a:schemeClr>
                </a:solidFill>
                <a:effectLst/>
              </a:endParaRPr>
            </a:p>
          </p:txBody>
        </p:sp>
        <p:sp>
          <p:nvSpPr>
            <p:cNvPr id="40" name="文本框 39"/>
            <p:cNvSpPr txBox="1"/>
            <p:nvPr/>
          </p:nvSpPr>
          <p:spPr>
            <a:xfrm>
              <a:off x="2126" y="2512"/>
              <a:ext cx="929" cy="720"/>
            </a:xfrm>
            <a:prstGeom prst="rect">
              <a:avLst/>
            </a:prstGeom>
            <a:noFill/>
          </p:spPr>
          <p:txBody>
            <a:bodyPr wrap="square" rtlCol="0">
              <a:spAutoFit/>
              <a:scene3d>
                <a:camera prst="orthographicFront"/>
                <a:lightRig rig="threePt" dir="t"/>
              </a:scene3d>
            </a:bodyPr>
            <a:lstStyle/>
            <a:p>
              <a:r>
                <a:rPr lang="en-US" altLang="zh-CN" sz="2400" b="1">
                  <a:solidFill>
                    <a:schemeClr val="bg1"/>
                  </a:solidFill>
                  <a:effectLst>
                    <a:outerShdw blurRad="38100" dist="19050" dir="2700000" algn="tl" rotWithShape="0">
                      <a:schemeClr val="dk1">
                        <a:alpha val="40000"/>
                      </a:schemeClr>
                    </a:outerShdw>
                  </a:effectLst>
                </a:rPr>
                <a:t>03</a:t>
              </a:r>
            </a:p>
          </p:txBody>
        </p:sp>
      </p:grpSp>
      <p:sp>
        <p:nvSpPr>
          <p:cNvPr id="41" name="文本框 40"/>
          <p:cNvSpPr txBox="1"/>
          <p:nvPr/>
        </p:nvSpPr>
        <p:spPr>
          <a:xfrm>
            <a:off x="1415415" y="3769360"/>
            <a:ext cx="1949450" cy="417830"/>
          </a:xfrm>
          <a:prstGeom prst="rect">
            <a:avLst/>
          </a:prstGeom>
          <a:noFill/>
        </p:spPr>
        <p:txBody>
          <a:bodyPr wrap="none" rtlCol="0">
            <a:spAutoFit/>
          </a:bodyPr>
          <a:lstStyle/>
          <a:p>
            <a:pPr algn="l"/>
            <a:r>
              <a:rPr lang="zh-CN" altLang="en-US" sz="2000" spc="100">
                <a:solidFill>
                  <a:schemeClr val="accent1"/>
                </a:solidFill>
                <a:effectLst>
                  <a:outerShdw blurRad="38100" dist="25400" dir="5400000" algn="ctr" rotWithShape="0">
                    <a:srgbClr val="6E747A">
                      <a:alpha val="43000"/>
                    </a:srgbClr>
                  </a:outerShdw>
                </a:effectLst>
                <a:uFillTx/>
                <a:sym typeface="+mn-ea"/>
              </a:rPr>
              <a:t>  拓扑动态识别</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5DD3DB80-B894-403A-B48E-6FDC1A72010E}" type="slidenum">
              <a:rPr lang="zh-CN" altLang="en-US" smtClean="0"/>
              <a:pPr/>
              <a:t>8</a:t>
            </a:fld>
            <a:endParaRPr lang="zh-CN" altLang="en-US"/>
          </a:p>
        </p:txBody>
      </p:sp>
      <p:sp>
        <p:nvSpPr>
          <p:cNvPr id="8" name="标题 7"/>
          <p:cNvSpPr>
            <a:spLocks noGrp="1"/>
          </p:cNvSpPr>
          <p:nvPr>
            <p:ph type="title"/>
          </p:nvPr>
        </p:nvSpPr>
        <p:spPr>
          <a:xfrm>
            <a:off x="1630680" y="332656"/>
            <a:ext cx="3590290" cy="656590"/>
          </a:xfrm>
        </p:spPr>
        <p:txBody>
          <a:bodyPr>
            <a:noAutofit/>
          </a:bodyPr>
          <a:lstStyle/>
          <a:p>
            <a:r>
              <a:rPr lang="zh-CN" altLang="zh-CN" sz="3600" dirty="0"/>
              <a:t>建设目标</a:t>
            </a:r>
          </a:p>
        </p:txBody>
      </p:sp>
      <p:sp>
        <p:nvSpPr>
          <p:cNvPr id="9" name="文本框 8"/>
          <p:cNvSpPr txBox="1"/>
          <p:nvPr/>
        </p:nvSpPr>
        <p:spPr>
          <a:xfrm>
            <a:off x="622935" y="260985"/>
            <a:ext cx="862965" cy="749935"/>
          </a:xfrm>
          <a:prstGeom prst="rect">
            <a:avLst/>
          </a:prstGeom>
          <a:noFill/>
          <a:ln w="117475">
            <a:noFill/>
          </a:ln>
        </p:spPr>
        <p:txBody>
          <a:bodyPr wrap="square" rtlCol="0">
            <a:prstTxWarp prst="textPlain">
              <a:avLst/>
            </a:prstTxWarp>
            <a:spAutoFit/>
          </a:bodyPr>
          <a:lstStyle/>
          <a:p>
            <a:pPr algn="l"/>
            <a:r>
              <a:rPr lang="en-US" altLang="zh-CN" spc="100" dirty="0">
                <a:solidFill>
                  <a:schemeClr val="tx2">
                    <a:lumMod val="40000"/>
                    <a:lumOff val="60000"/>
                  </a:schemeClr>
                </a:solidFill>
                <a:latin typeface="Impact" pitchFamily="34" charset="0"/>
                <a:cs typeface="Arial" pitchFamily="34" charset="0"/>
              </a:rPr>
              <a:t>02</a:t>
            </a:r>
            <a:r>
              <a:rPr lang="en-US" altLang="zh-CN" spc="100" dirty="0">
                <a:solidFill>
                  <a:schemeClr val="tx2">
                    <a:lumMod val="40000"/>
                    <a:lumOff val="60000"/>
                  </a:schemeClr>
                </a:solidFill>
                <a:latin typeface="Impact" pitchFamily="34" charset="0"/>
                <a:cs typeface="Arial" pitchFamily="34" charset="0"/>
                <a:sym typeface="+mn-ea"/>
              </a:rPr>
              <a:t>/</a:t>
            </a:r>
            <a:endParaRPr lang="zh-CN" altLang="en-US" spc="100" dirty="0">
              <a:solidFill>
                <a:schemeClr val="tx2">
                  <a:lumMod val="40000"/>
                  <a:lumOff val="60000"/>
                </a:schemeClr>
              </a:solidFill>
              <a:latin typeface="Impact" pitchFamily="34" charset="0"/>
              <a:cs typeface="Arial" pitchFamily="34" charset="0"/>
            </a:endParaRPr>
          </a:p>
        </p:txBody>
      </p:sp>
      <p:sp>
        <p:nvSpPr>
          <p:cNvPr id="10" name="文本框 9"/>
          <p:cNvSpPr txBox="1"/>
          <p:nvPr/>
        </p:nvSpPr>
        <p:spPr>
          <a:xfrm>
            <a:off x="1559560" y="1681480"/>
            <a:ext cx="10012680" cy="1325880"/>
          </a:xfrm>
          <a:prstGeom prst="rect">
            <a:avLst/>
          </a:prstGeom>
          <a:noFill/>
        </p:spPr>
        <p:txBody>
          <a:bodyPr wrap="square" rtlCol="0" anchor="t">
            <a:spAutoFit/>
          </a:bodyPr>
          <a:lstStyle/>
          <a:p>
            <a:pPr>
              <a:lnSpc>
                <a:spcPct val="150000"/>
              </a:lnSpc>
            </a:pPr>
            <a:r>
              <a:rPr lang="zh-CN" altLang="en-US" spc="100">
                <a:solidFill>
                  <a:schemeClr val="tx1"/>
                </a:solidFill>
                <a:uFillTx/>
              </a:rPr>
              <a:t>智能配变终端APP综合配变、智能低压断路器、低压故障传感器的实时数据和告警信息，实现低压线路故障点在拓扑图上的定位。故障发生后，智能配变终端综合分析智能低压断路器或低压故障传感器的故障信息，精确核定故障的类型和范围。</a:t>
            </a:r>
          </a:p>
        </p:txBody>
      </p:sp>
      <p:grpSp>
        <p:nvGrpSpPr>
          <p:cNvPr id="14" name="组合 13"/>
          <p:cNvGrpSpPr/>
          <p:nvPr/>
        </p:nvGrpSpPr>
        <p:grpSpPr>
          <a:xfrm>
            <a:off x="839470" y="1268095"/>
            <a:ext cx="596265" cy="518160"/>
            <a:chOff x="2116" y="2451"/>
            <a:chExt cx="939" cy="816"/>
          </a:xfrm>
        </p:grpSpPr>
        <p:sp>
          <p:nvSpPr>
            <p:cNvPr id="11" name="椭圆 10"/>
            <p:cNvSpPr/>
            <p:nvPr/>
          </p:nvSpPr>
          <p:spPr>
            <a:xfrm>
              <a:off x="2116" y="2451"/>
              <a:ext cx="816" cy="816"/>
            </a:xfrm>
            <a:prstGeom prst="ellipse">
              <a:avLst/>
            </a:prstGeom>
            <a:solidFill>
              <a:srgbClr val="A78343"/>
            </a:solidFill>
            <a:ln>
              <a:noFill/>
            </a:ln>
          </p:spPr>
          <p:style>
            <a:lnRef idx="2">
              <a:schemeClr val="accent6"/>
            </a:lnRef>
            <a:fillRef idx="1">
              <a:schemeClr val="lt1"/>
            </a:fillRef>
            <a:effectRef idx="0">
              <a:schemeClr val="accent6"/>
            </a:effectRef>
            <a:fontRef idx="minor">
              <a:schemeClr val="dk1"/>
            </a:fontRef>
          </p:style>
          <p:txBody>
            <a:bodyPr rtlCol="0" anchor="ctr">
              <a:scene3d>
                <a:camera prst="orthographicFront"/>
                <a:lightRig rig="threePt" dir="t"/>
              </a:scene3d>
            </a:bodyPr>
            <a:lstStyle/>
            <a:p>
              <a:pPr algn="ctr">
                <a:lnSpc>
                  <a:spcPct val="100000"/>
                </a:lnSpc>
              </a:pPr>
              <a:endParaRPr lang="en-US" altLang="zh-CN">
                <a:ln w="22225">
                  <a:solidFill>
                    <a:schemeClr val="accent2"/>
                  </a:solidFill>
                  <a:prstDash val="solid"/>
                </a:ln>
                <a:solidFill>
                  <a:schemeClr val="accent2">
                    <a:lumMod val="40000"/>
                    <a:lumOff val="60000"/>
                  </a:schemeClr>
                </a:solidFill>
                <a:effectLst/>
              </a:endParaRPr>
            </a:p>
          </p:txBody>
        </p:sp>
        <p:sp>
          <p:nvSpPr>
            <p:cNvPr id="12" name="文本框 11"/>
            <p:cNvSpPr txBox="1"/>
            <p:nvPr/>
          </p:nvSpPr>
          <p:spPr>
            <a:xfrm>
              <a:off x="2126" y="2512"/>
              <a:ext cx="929" cy="720"/>
            </a:xfrm>
            <a:prstGeom prst="rect">
              <a:avLst/>
            </a:prstGeom>
            <a:noFill/>
          </p:spPr>
          <p:txBody>
            <a:bodyPr wrap="square" rtlCol="0">
              <a:spAutoFit/>
              <a:scene3d>
                <a:camera prst="orthographicFront"/>
                <a:lightRig rig="threePt" dir="t"/>
              </a:scene3d>
            </a:bodyPr>
            <a:lstStyle/>
            <a:p>
              <a:r>
                <a:rPr lang="en-US" altLang="zh-CN" sz="2400" b="1">
                  <a:solidFill>
                    <a:schemeClr val="bg1"/>
                  </a:solidFill>
                  <a:effectLst>
                    <a:outerShdw blurRad="38100" dist="19050" dir="2700000" algn="tl" rotWithShape="0">
                      <a:schemeClr val="dk1">
                        <a:alpha val="40000"/>
                      </a:schemeClr>
                    </a:outerShdw>
                  </a:effectLst>
                </a:rPr>
                <a:t>04</a:t>
              </a:r>
            </a:p>
          </p:txBody>
        </p:sp>
      </p:grpSp>
      <p:sp>
        <p:nvSpPr>
          <p:cNvPr id="13" name="文本框 12"/>
          <p:cNvSpPr txBox="1"/>
          <p:nvPr/>
        </p:nvSpPr>
        <p:spPr>
          <a:xfrm>
            <a:off x="1415415" y="1321435"/>
            <a:ext cx="2749550" cy="417830"/>
          </a:xfrm>
          <a:prstGeom prst="rect">
            <a:avLst/>
          </a:prstGeom>
          <a:noFill/>
        </p:spPr>
        <p:txBody>
          <a:bodyPr wrap="none" rtlCol="0">
            <a:spAutoFit/>
          </a:bodyPr>
          <a:lstStyle/>
          <a:p>
            <a:pPr algn="l"/>
            <a:r>
              <a:rPr lang="zh-CN" altLang="en-US" sz="2000" spc="100" dirty="0">
                <a:solidFill>
                  <a:schemeClr val="accent1"/>
                </a:solidFill>
                <a:effectLst>
                  <a:outerShdw blurRad="38100" dist="25400" dir="5400000" algn="ctr" rotWithShape="0">
                    <a:srgbClr val="6E747A">
                      <a:alpha val="43000"/>
                    </a:srgbClr>
                  </a:outerShdw>
                </a:effectLst>
                <a:uFillTx/>
                <a:sym typeface="+mn-ea"/>
              </a:rPr>
              <a:t> 低压故障告警及定位 </a:t>
            </a:r>
          </a:p>
        </p:txBody>
      </p:sp>
      <p:sp>
        <p:nvSpPr>
          <p:cNvPr id="37" name="文本框 36"/>
          <p:cNvSpPr txBox="1"/>
          <p:nvPr/>
        </p:nvSpPr>
        <p:spPr>
          <a:xfrm>
            <a:off x="1559560" y="3501390"/>
            <a:ext cx="9925050" cy="1325880"/>
          </a:xfrm>
          <a:prstGeom prst="rect">
            <a:avLst/>
          </a:prstGeom>
          <a:noFill/>
        </p:spPr>
        <p:txBody>
          <a:bodyPr wrap="square" rtlCol="0" anchor="t">
            <a:spAutoFit/>
          </a:bodyPr>
          <a:lstStyle/>
          <a:p>
            <a:pPr algn="just">
              <a:lnSpc>
                <a:spcPct val="150000"/>
              </a:lnSpc>
            </a:pPr>
            <a:r>
              <a:rPr lang="zh-CN" altLang="en-US" spc="100">
                <a:uFillTx/>
              </a:rPr>
              <a:t>根据低压配电网络拓扑结构，通过供电线路实时在线监测，感知并分析每天线路重要节点及关键设备的重载程度及持续时间，及时发现潜在的故障高风险设备。提前感知故障隐患，定位线路故障风险点，开展主动运维和电网改造。</a:t>
            </a:r>
          </a:p>
        </p:txBody>
      </p:sp>
      <p:grpSp>
        <p:nvGrpSpPr>
          <p:cNvPr id="38" name="组合 37"/>
          <p:cNvGrpSpPr/>
          <p:nvPr/>
        </p:nvGrpSpPr>
        <p:grpSpPr>
          <a:xfrm>
            <a:off x="839470" y="3087370"/>
            <a:ext cx="596265" cy="518160"/>
            <a:chOff x="2116" y="2451"/>
            <a:chExt cx="939" cy="816"/>
          </a:xfrm>
        </p:grpSpPr>
        <p:sp>
          <p:nvSpPr>
            <p:cNvPr id="39" name="椭圆 38"/>
            <p:cNvSpPr/>
            <p:nvPr/>
          </p:nvSpPr>
          <p:spPr>
            <a:xfrm>
              <a:off x="2116" y="2451"/>
              <a:ext cx="816" cy="816"/>
            </a:xfrm>
            <a:prstGeom prst="ellipse">
              <a:avLst/>
            </a:prstGeom>
            <a:solidFill>
              <a:srgbClr val="A78343"/>
            </a:solidFill>
            <a:ln>
              <a:noFill/>
            </a:ln>
          </p:spPr>
          <p:style>
            <a:lnRef idx="2">
              <a:schemeClr val="accent6"/>
            </a:lnRef>
            <a:fillRef idx="1">
              <a:schemeClr val="lt1"/>
            </a:fillRef>
            <a:effectRef idx="0">
              <a:schemeClr val="accent6"/>
            </a:effectRef>
            <a:fontRef idx="minor">
              <a:schemeClr val="dk1"/>
            </a:fontRef>
          </p:style>
          <p:txBody>
            <a:bodyPr rtlCol="0" anchor="ctr">
              <a:scene3d>
                <a:camera prst="orthographicFront"/>
                <a:lightRig rig="threePt" dir="t"/>
              </a:scene3d>
            </a:bodyPr>
            <a:lstStyle/>
            <a:p>
              <a:pPr algn="ctr">
                <a:lnSpc>
                  <a:spcPct val="100000"/>
                </a:lnSpc>
              </a:pPr>
              <a:endParaRPr lang="en-US" altLang="zh-CN">
                <a:ln w="22225">
                  <a:solidFill>
                    <a:schemeClr val="accent2"/>
                  </a:solidFill>
                  <a:prstDash val="solid"/>
                </a:ln>
                <a:solidFill>
                  <a:schemeClr val="accent2">
                    <a:lumMod val="40000"/>
                    <a:lumOff val="60000"/>
                  </a:schemeClr>
                </a:solidFill>
                <a:effectLst/>
              </a:endParaRPr>
            </a:p>
          </p:txBody>
        </p:sp>
        <p:sp>
          <p:nvSpPr>
            <p:cNvPr id="40" name="文本框 39"/>
            <p:cNvSpPr txBox="1"/>
            <p:nvPr/>
          </p:nvSpPr>
          <p:spPr>
            <a:xfrm>
              <a:off x="2126" y="2512"/>
              <a:ext cx="929" cy="720"/>
            </a:xfrm>
            <a:prstGeom prst="rect">
              <a:avLst/>
            </a:prstGeom>
            <a:noFill/>
          </p:spPr>
          <p:txBody>
            <a:bodyPr wrap="square" rtlCol="0">
              <a:spAutoFit/>
              <a:scene3d>
                <a:camera prst="orthographicFront"/>
                <a:lightRig rig="threePt" dir="t"/>
              </a:scene3d>
            </a:bodyPr>
            <a:lstStyle/>
            <a:p>
              <a:r>
                <a:rPr lang="en-US" altLang="zh-CN" sz="2400" b="1">
                  <a:solidFill>
                    <a:schemeClr val="bg1"/>
                  </a:solidFill>
                  <a:effectLst>
                    <a:outerShdw blurRad="38100" dist="19050" dir="2700000" algn="tl" rotWithShape="0">
                      <a:schemeClr val="dk1">
                        <a:alpha val="40000"/>
                      </a:schemeClr>
                    </a:outerShdw>
                  </a:effectLst>
                </a:rPr>
                <a:t>05</a:t>
              </a:r>
            </a:p>
          </p:txBody>
        </p:sp>
      </p:grpSp>
      <p:sp>
        <p:nvSpPr>
          <p:cNvPr id="41" name="文本框 40"/>
          <p:cNvSpPr txBox="1"/>
          <p:nvPr/>
        </p:nvSpPr>
        <p:spPr>
          <a:xfrm>
            <a:off x="1415415" y="3140710"/>
            <a:ext cx="3182620" cy="417830"/>
          </a:xfrm>
          <a:prstGeom prst="rect">
            <a:avLst/>
          </a:prstGeom>
          <a:noFill/>
        </p:spPr>
        <p:txBody>
          <a:bodyPr wrap="none" rtlCol="0">
            <a:spAutoFit/>
          </a:bodyPr>
          <a:lstStyle/>
          <a:p>
            <a:pPr algn="l"/>
            <a:r>
              <a:rPr lang="zh-CN" altLang="en-US" sz="2000" spc="100">
                <a:solidFill>
                  <a:schemeClr val="accent1"/>
                </a:solidFill>
                <a:effectLst>
                  <a:outerShdw blurRad="38100" dist="25400" dir="5400000" algn="ctr" rotWithShape="0">
                    <a:srgbClr val="6E747A">
                      <a:alpha val="43000"/>
                    </a:srgbClr>
                  </a:outerShdw>
                </a:effectLst>
                <a:uFillTx/>
                <a:sym typeface="+mn-ea"/>
              </a:rPr>
              <a:t>  线路设备故障风险预判  </a:t>
            </a:r>
          </a:p>
        </p:txBody>
      </p:sp>
      <p:sp>
        <p:nvSpPr>
          <p:cNvPr id="2" name="文本框 1"/>
          <p:cNvSpPr txBox="1"/>
          <p:nvPr/>
        </p:nvSpPr>
        <p:spPr>
          <a:xfrm>
            <a:off x="1559560" y="5301615"/>
            <a:ext cx="9925050" cy="914400"/>
          </a:xfrm>
          <a:prstGeom prst="rect">
            <a:avLst/>
          </a:prstGeom>
          <a:noFill/>
        </p:spPr>
        <p:txBody>
          <a:bodyPr wrap="square" rtlCol="0" anchor="t">
            <a:spAutoFit/>
          </a:bodyPr>
          <a:lstStyle/>
          <a:p>
            <a:pPr algn="just">
              <a:lnSpc>
                <a:spcPct val="150000"/>
              </a:lnSpc>
            </a:pPr>
            <a:r>
              <a:rPr lang="zh-CN" altLang="en-US" spc="100">
                <a:uFillTx/>
              </a:rPr>
              <a:t>采集台区三级保护（总保、中保、户保）的数据电压、负荷电流、剩余电流、动作状态等信息，管理剩余电流动作值，发送试跳、合闸、分闸控制命令。</a:t>
            </a:r>
          </a:p>
        </p:txBody>
      </p:sp>
      <p:grpSp>
        <p:nvGrpSpPr>
          <p:cNvPr id="5" name="组合 4"/>
          <p:cNvGrpSpPr/>
          <p:nvPr/>
        </p:nvGrpSpPr>
        <p:grpSpPr>
          <a:xfrm>
            <a:off x="839470" y="4887595"/>
            <a:ext cx="596265" cy="518160"/>
            <a:chOff x="2116" y="2451"/>
            <a:chExt cx="939" cy="816"/>
          </a:xfrm>
        </p:grpSpPr>
        <p:sp>
          <p:nvSpPr>
            <p:cNvPr id="6" name="椭圆 5"/>
            <p:cNvSpPr/>
            <p:nvPr/>
          </p:nvSpPr>
          <p:spPr>
            <a:xfrm>
              <a:off x="2116" y="2451"/>
              <a:ext cx="816" cy="816"/>
            </a:xfrm>
            <a:prstGeom prst="ellipse">
              <a:avLst/>
            </a:prstGeom>
            <a:solidFill>
              <a:srgbClr val="A78343"/>
            </a:solidFill>
            <a:ln>
              <a:noFill/>
            </a:ln>
          </p:spPr>
          <p:style>
            <a:lnRef idx="2">
              <a:schemeClr val="accent6"/>
            </a:lnRef>
            <a:fillRef idx="1">
              <a:schemeClr val="lt1"/>
            </a:fillRef>
            <a:effectRef idx="0">
              <a:schemeClr val="accent6"/>
            </a:effectRef>
            <a:fontRef idx="minor">
              <a:schemeClr val="dk1"/>
            </a:fontRef>
          </p:style>
          <p:txBody>
            <a:bodyPr rtlCol="0" anchor="ctr">
              <a:scene3d>
                <a:camera prst="orthographicFront"/>
                <a:lightRig rig="threePt" dir="t"/>
              </a:scene3d>
            </a:bodyPr>
            <a:lstStyle/>
            <a:p>
              <a:pPr algn="ctr">
                <a:lnSpc>
                  <a:spcPct val="100000"/>
                </a:lnSpc>
              </a:pPr>
              <a:endParaRPr lang="en-US" altLang="zh-CN">
                <a:ln w="22225">
                  <a:solidFill>
                    <a:schemeClr val="accent2"/>
                  </a:solidFill>
                  <a:prstDash val="solid"/>
                </a:ln>
                <a:solidFill>
                  <a:schemeClr val="accent2">
                    <a:lumMod val="40000"/>
                    <a:lumOff val="60000"/>
                  </a:schemeClr>
                </a:solidFill>
                <a:effectLst/>
              </a:endParaRPr>
            </a:p>
          </p:txBody>
        </p:sp>
        <p:sp>
          <p:nvSpPr>
            <p:cNvPr id="7" name="文本框 6"/>
            <p:cNvSpPr txBox="1"/>
            <p:nvPr/>
          </p:nvSpPr>
          <p:spPr>
            <a:xfrm>
              <a:off x="2126" y="2512"/>
              <a:ext cx="929" cy="720"/>
            </a:xfrm>
            <a:prstGeom prst="rect">
              <a:avLst/>
            </a:prstGeom>
            <a:noFill/>
          </p:spPr>
          <p:txBody>
            <a:bodyPr wrap="square" rtlCol="0">
              <a:spAutoFit/>
              <a:scene3d>
                <a:camera prst="orthographicFront"/>
                <a:lightRig rig="threePt" dir="t"/>
              </a:scene3d>
            </a:bodyPr>
            <a:lstStyle/>
            <a:p>
              <a:r>
                <a:rPr lang="en-US" altLang="zh-CN" sz="2400" b="1">
                  <a:solidFill>
                    <a:schemeClr val="bg1"/>
                  </a:solidFill>
                  <a:effectLst>
                    <a:outerShdw blurRad="38100" dist="19050" dir="2700000" algn="tl" rotWithShape="0">
                      <a:schemeClr val="dk1">
                        <a:alpha val="40000"/>
                      </a:schemeClr>
                    </a:outerShdw>
                  </a:effectLst>
                </a:rPr>
                <a:t>06</a:t>
              </a:r>
            </a:p>
          </p:txBody>
        </p:sp>
      </p:grpSp>
      <p:sp>
        <p:nvSpPr>
          <p:cNvPr id="15" name="文本框 14"/>
          <p:cNvSpPr txBox="1"/>
          <p:nvPr/>
        </p:nvSpPr>
        <p:spPr>
          <a:xfrm>
            <a:off x="1415415" y="4940935"/>
            <a:ext cx="2132965" cy="417830"/>
          </a:xfrm>
          <a:prstGeom prst="rect">
            <a:avLst/>
          </a:prstGeom>
          <a:noFill/>
        </p:spPr>
        <p:txBody>
          <a:bodyPr wrap="none" rtlCol="0">
            <a:spAutoFit/>
          </a:bodyPr>
          <a:lstStyle/>
          <a:p>
            <a:pPr algn="l"/>
            <a:r>
              <a:rPr lang="zh-CN" altLang="en-US" sz="2000" spc="100">
                <a:solidFill>
                  <a:schemeClr val="accent1"/>
                </a:solidFill>
                <a:effectLst>
                  <a:outerShdw blurRad="38100" dist="25400" dir="5400000" algn="ctr" rotWithShape="0">
                    <a:srgbClr val="6E747A">
                      <a:alpha val="43000"/>
                    </a:srgbClr>
                  </a:outerShdw>
                </a:effectLst>
                <a:uFillTx/>
                <a:sym typeface="+mn-ea"/>
              </a:rPr>
              <a:t> 剩余电流全管控</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5DD3DB80-B894-403A-B48E-6FDC1A72010E}" type="slidenum">
              <a:rPr lang="zh-CN" altLang="en-US" smtClean="0"/>
              <a:pPr/>
              <a:t>9</a:t>
            </a:fld>
            <a:endParaRPr lang="zh-CN" altLang="en-US"/>
          </a:p>
        </p:txBody>
      </p:sp>
      <p:sp>
        <p:nvSpPr>
          <p:cNvPr id="8" name="标题 7"/>
          <p:cNvSpPr>
            <a:spLocks noGrp="1"/>
          </p:cNvSpPr>
          <p:nvPr>
            <p:ph type="title"/>
          </p:nvPr>
        </p:nvSpPr>
        <p:spPr>
          <a:xfrm>
            <a:off x="1630680" y="332656"/>
            <a:ext cx="3590290" cy="656590"/>
          </a:xfrm>
        </p:spPr>
        <p:txBody>
          <a:bodyPr>
            <a:noAutofit/>
          </a:bodyPr>
          <a:lstStyle/>
          <a:p>
            <a:r>
              <a:rPr lang="zh-CN" altLang="zh-CN" sz="3600" dirty="0"/>
              <a:t>建设目标</a:t>
            </a:r>
          </a:p>
        </p:txBody>
      </p:sp>
      <p:sp>
        <p:nvSpPr>
          <p:cNvPr id="9" name="文本框 8"/>
          <p:cNvSpPr txBox="1"/>
          <p:nvPr/>
        </p:nvSpPr>
        <p:spPr>
          <a:xfrm>
            <a:off x="622935" y="260985"/>
            <a:ext cx="862965" cy="749935"/>
          </a:xfrm>
          <a:prstGeom prst="rect">
            <a:avLst/>
          </a:prstGeom>
          <a:noFill/>
          <a:ln w="117475">
            <a:noFill/>
          </a:ln>
        </p:spPr>
        <p:txBody>
          <a:bodyPr wrap="square" rtlCol="0">
            <a:prstTxWarp prst="textPlain">
              <a:avLst/>
            </a:prstTxWarp>
            <a:spAutoFit/>
          </a:bodyPr>
          <a:lstStyle/>
          <a:p>
            <a:pPr algn="l"/>
            <a:r>
              <a:rPr lang="en-US" altLang="zh-CN" spc="100" dirty="0">
                <a:solidFill>
                  <a:schemeClr val="tx2">
                    <a:lumMod val="40000"/>
                    <a:lumOff val="60000"/>
                  </a:schemeClr>
                </a:solidFill>
                <a:latin typeface="Impact" pitchFamily="34" charset="0"/>
                <a:cs typeface="Arial" pitchFamily="34" charset="0"/>
              </a:rPr>
              <a:t>02</a:t>
            </a:r>
            <a:r>
              <a:rPr lang="en-US" altLang="zh-CN" spc="100" dirty="0">
                <a:solidFill>
                  <a:schemeClr val="tx2">
                    <a:lumMod val="40000"/>
                    <a:lumOff val="60000"/>
                  </a:schemeClr>
                </a:solidFill>
                <a:latin typeface="Impact" pitchFamily="34" charset="0"/>
                <a:cs typeface="Arial" pitchFamily="34" charset="0"/>
                <a:sym typeface="+mn-ea"/>
              </a:rPr>
              <a:t>/</a:t>
            </a:r>
            <a:endParaRPr lang="zh-CN" altLang="en-US" spc="100" dirty="0">
              <a:solidFill>
                <a:schemeClr val="tx2">
                  <a:lumMod val="40000"/>
                  <a:lumOff val="60000"/>
                </a:schemeClr>
              </a:solidFill>
              <a:latin typeface="Impact" pitchFamily="34" charset="0"/>
              <a:cs typeface="Arial" pitchFamily="34" charset="0"/>
            </a:endParaRPr>
          </a:p>
        </p:txBody>
      </p:sp>
      <p:sp>
        <p:nvSpPr>
          <p:cNvPr id="10" name="文本框 9"/>
          <p:cNvSpPr txBox="1"/>
          <p:nvPr/>
        </p:nvSpPr>
        <p:spPr>
          <a:xfrm>
            <a:off x="1559560" y="1681480"/>
            <a:ext cx="10012680" cy="914400"/>
          </a:xfrm>
          <a:prstGeom prst="rect">
            <a:avLst/>
          </a:prstGeom>
          <a:noFill/>
        </p:spPr>
        <p:txBody>
          <a:bodyPr wrap="square" rtlCol="0" anchor="t">
            <a:spAutoFit/>
          </a:bodyPr>
          <a:lstStyle/>
          <a:p>
            <a:pPr>
              <a:lnSpc>
                <a:spcPct val="150000"/>
              </a:lnSpc>
            </a:pPr>
            <a:r>
              <a:rPr lang="zh-CN" altLang="en-US" spc="100">
                <a:solidFill>
                  <a:schemeClr val="tx1"/>
                </a:solidFill>
                <a:uFillTx/>
              </a:rPr>
              <a:t>采集电压、谐波、三相不平衡等电能质量数据，协调控制无功补偿装置、换相开关等设备，实现台区电能质量问题综合治理。</a:t>
            </a:r>
          </a:p>
        </p:txBody>
      </p:sp>
      <p:grpSp>
        <p:nvGrpSpPr>
          <p:cNvPr id="14" name="组合 13"/>
          <p:cNvGrpSpPr/>
          <p:nvPr/>
        </p:nvGrpSpPr>
        <p:grpSpPr>
          <a:xfrm>
            <a:off x="839470" y="1268095"/>
            <a:ext cx="596265" cy="518160"/>
            <a:chOff x="2116" y="2451"/>
            <a:chExt cx="939" cy="816"/>
          </a:xfrm>
        </p:grpSpPr>
        <p:sp>
          <p:nvSpPr>
            <p:cNvPr id="11" name="椭圆 10"/>
            <p:cNvSpPr/>
            <p:nvPr/>
          </p:nvSpPr>
          <p:spPr>
            <a:xfrm>
              <a:off x="2116" y="2451"/>
              <a:ext cx="816" cy="816"/>
            </a:xfrm>
            <a:prstGeom prst="ellipse">
              <a:avLst/>
            </a:prstGeom>
            <a:solidFill>
              <a:srgbClr val="A78343"/>
            </a:solidFill>
            <a:ln>
              <a:noFill/>
            </a:ln>
          </p:spPr>
          <p:style>
            <a:lnRef idx="2">
              <a:schemeClr val="accent6"/>
            </a:lnRef>
            <a:fillRef idx="1">
              <a:schemeClr val="lt1"/>
            </a:fillRef>
            <a:effectRef idx="0">
              <a:schemeClr val="accent6"/>
            </a:effectRef>
            <a:fontRef idx="minor">
              <a:schemeClr val="dk1"/>
            </a:fontRef>
          </p:style>
          <p:txBody>
            <a:bodyPr rtlCol="0" anchor="ctr">
              <a:scene3d>
                <a:camera prst="orthographicFront"/>
                <a:lightRig rig="threePt" dir="t"/>
              </a:scene3d>
            </a:bodyPr>
            <a:lstStyle/>
            <a:p>
              <a:pPr algn="ctr">
                <a:lnSpc>
                  <a:spcPct val="100000"/>
                </a:lnSpc>
              </a:pPr>
              <a:endParaRPr lang="en-US" altLang="zh-CN">
                <a:ln w="22225">
                  <a:solidFill>
                    <a:schemeClr val="accent2"/>
                  </a:solidFill>
                  <a:prstDash val="solid"/>
                </a:ln>
                <a:solidFill>
                  <a:schemeClr val="accent2">
                    <a:lumMod val="40000"/>
                    <a:lumOff val="60000"/>
                  </a:schemeClr>
                </a:solidFill>
                <a:effectLst/>
              </a:endParaRPr>
            </a:p>
          </p:txBody>
        </p:sp>
        <p:sp>
          <p:nvSpPr>
            <p:cNvPr id="12" name="文本框 11"/>
            <p:cNvSpPr txBox="1"/>
            <p:nvPr/>
          </p:nvSpPr>
          <p:spPr>
            <a:xfrm>
              <a:off x="2126" y="2512"/>
              <a:ext cx="929" cy="720"/>
            </a:xfrm>
            <a:prstGeom prst="rect">
              <a:avLst/>
            </a:prstGeom>
            <a:noFill/>
          </p:spPr>
          <p:txBody>
            <a:bodyPr wrap="square" rtlCol="0">
              <a:spAutoFit/>
              <a:scene3d>
                <a:camera prst="orthographicFront"/>
                <a:lightRig rig="threePt" dir="t"/>
              </a:scene3d>
            </a:bodyPr>
            <a:lstStyle/>
            <a:p>
              <a:r>
                <a:rPr lang="en-US" altLang="zh-CN" sz="2400" b="1">
                  <a:solidFill>
                    <a:schemeClr val="bg1"/>
                  </a:solidFill>
                  <a:effectLst>
                    <a:outerShdw blurRad="38100" dist="19050" dir="2700000" algn="tl" rotWithShape="0">
                      <a:schemeClr val="dk1">
                        <a:alpha val="40000"/>
                      </a:schemeClr>
                    </a:outerShdw>
                  </a:effectLst>
                </a:rPr>
                <a:t>07</a:t>
              </a:r>
            </a:p>
          </p:txBody>
        </p:sp>
      </p:grpSp>
      <p:sp>
        <p:nvSpPr>
          <p:cNvPr id="13" name="文本框 12"/>
          <p:cNvSpPr txBox="1"/>
          <p:nvPr/>
        </p:nvSpPr>
        <p:spPr>
          <a:xfrm>
            <a:off x="1415415" y="1321435"/>
            <a:ext cx="2399665" cy="417830"/>
          </a:xfrm>
          <a:prstGeom prst="rect">
            <a:avLst/>
          </a:prstGeom>
          <a:noFill/>
        </p:spPr>
        <p:txBody>
          <a:bodyPr wrap="none" rtlCol="0">
            <a:spAutoFit/>
          </a:bodyPr>
          <a:lstStyle/>
          <a:p>
            <a:pPr algn="l"/>
            <a:r>
              <a:rPr lang="zh-CN" altLang="en-US" sz="2000" spc="100" dirty="0">
                <a:solidFill>
                  <a:schemeClr val="accent1"/>
                </a:solidFill>
                <a:effectLst>
                  <a:outerShdw blurRad="38100" dist="25400" dir="5400000" algn="ctr" rotWithShape="0">
                    <a:srgbClr val="6E747A">
                      <a:alpha val="43000"/>
                    </a:srgbClr>
                  </a:outerShdw>
                </a:effectLst>
                <a:uFillTx/>
                <a:sym typeface="+mn-ea"/>
              </a:rPr>
              <a:t> 电能质量综合治理</a:t>
            </a:r>
          </a:p>
        </p:txBody>
      </p:sp>
      <p:sp>
        <p:nvSpPr>
          <p:cNvPr id="37" name="文本框 36"/>
          <p:cNvSpPr txBox="1"/>
          <p:nvPr/>
        </p:nvSpPr>
        <p:spPr>
          <a:xfrm>
            <a:off x="1559560" y="3501390"/>
            <a:ext cx="9925050" cy="914400"/>
          </a:xfrm>
          <a:prstGeom prst="rect">
            <a:avLst/>
          </a:prstGeom>
          <a:noFill/>
        </p:spPr>
        <p:txBody>
          <a:bodyPr wrap="square" rtlCol="0" anchor="t">
            <a:spAutoFit/>
          </a:bodyPr>
          <a:lstStyle/>
          <a:p>
            <a:pPr algn="just">
              <a:lnSpc>
                <a:spcPct val="150000"/>
              </a:lnSpc>
            </a:pPr>
            <a:r>
              <a:rPr lang="zh-CN" altLang="en-US" spc="100">
                <a:uFillTx/>
              </a:rPr>
              <a:t>采集数据结合拓扑结构，实现对各节点的供入电量、供出电量、线损和线损率分时统计、日统计，当各分路、分段线损率超过理论最大值或波动异常，发出异常报警。        </a:t>
            </a:r>
          </a:p>
        </p:txBody>
      </p:sp>
      <p:grpSp>
        <p:nvGrpSpPr>
          <p:cNvPr id="38" name="组合 37"/>
          <p:cNvGrpSpPr/>
          <p:nvPr/>
        </p:nvGrpSpPr>
        <p:grpSpPr>
          <a:xfrm>
            <a:off x="839470" y="3087370"/>
            <a:ext cx="596265" cy="518160"/>
            <a:chOff x="2116" y="2451"/>
            <a:chExt cx="939" cy="816"/>
          </a:xfrm>
        </p:grpSpPr>
        <p:sp>
          <p:nvSpPr>
            <p:cNvPr id="39" name="椭圆 38"/>
            <p:cNvSpPr/>
            <p:nvPr/>
          </p:nvSpPr>
          <p:spPr>
            <a:xfrm>
              <a:off x="2116" y="2451"/>
              <a:ext cx="816" cy="816"/>
            </a:xfrm>
            <a:prstGeom prst="ellipse">
              <a:avLst/>
            </a:prstGeom>
            <a:solidFill>
              <a:srgbClr val="A78343"/>
            </a:solidFill>
            <a:ln>
              <a:noFill/>
            </a:ln>
          </p:spPr>
          <p:style>
            <a:lnRef idx="2">
              <a:schemeClr val="accent6"/>
            </a:lnRef>
            <a:fillRef idx="1">
              <a:schemeClr val="lt1"/>
            </a:fillRef>
            <a:effectRef idx="0">
              <a:schemeClr val="accent6"/>
            </a:effectRef>
            <a:fontRef idx="minor">
              <a:schemeClr val="dk1"/>
            </a:fontRef>
          </p:style>
          <p:txBody>
            <a:bodyPr rtlCol="0" anchor="ctr">
              <a:scene3d>
                <a:camera prst="orthographicFront"/>
                <a:lightRig rig="threePt" dir="t"/>
              </a:scene3d>
            </a:bodyPr>
            <a:lstStyle/>
            <a:p>
              <a:pPr algn="ctr">
                <a:lnSpc>
                  <a:spcPct val="100000"/>
                </a:lnSpc>
              </a:pPr>
              <a:endParaRPr lang="en-US" altLang="zh-CN">
                <a:ln w="22225">
                  <a:solidFill>
                    <a:schemeClr val="accent2"/>
                  </a:solidFill>
                  <a:prstDash val="solid"/>
                </a:ln>
                <a:solidFill>
                  <a:schemeClr val="accent2">
                    <a:lumMod val="40000"/>
                    <a:lumOff val="60000"/>
                  </a:schemeClr>
                </a:solidFill>
                <a:effectLst/>
              </a:endParaRPr>
            </a:p>
          </p:txBody>
        </p:sp>
        <p:sp>
          <p:nvSpPr>
            <p:cNvPr id="40" name="文本框 39"/>
            <p:cNvSpPr txBox="1"/>
            <p:nvPr/>
          </p:nvSpPr>
          <p:spPr>
            <a:xfrm>
              <a:off x="2126" y="2512"/>
              <a:ext cx="929" cy="720"/>
            </a:xfrm>
            <a:prstGeom prst="rect">
              <a:avLst/>
            </a:prstGeom>
            <a:noFill/>
          </p:spPr>
          <p:txBody>
            <a:bodyPr wrap="square" rtlCol="0">
              <a:spAutoFit/>
              <a:scene3d>
                <a:camera prst="orthographicFront"/>
                <a:lightRig rig="threePt" dir="t"/>
              </a:scene3d>
            </a:bodyPr>
            <a:lstStyle/>
            <a:p>
              <a:r>
                <a:rPr lang="en-US" altLang="zh-CN" sz="2400" b="1">
                  <a:solidFill>
                    <a:schemeClr val="bg1"/>
                  </a:solidFill>
                  <a:effectLst>
                    <a:outerShdw blurRad="38100" dist="19050" dir="2700000" algn="tl" rotWithShape="0">
                      <a:schemeClr val="dk1">
                        <a:alpha val="40000"/>
                      </a:schemeClr>
                    </a:outerShdw>
                  </a:effectLst>
                </a:rPr>
                <a:t>08</a:t>
              </a:r>
            </a:p>
          </p:txBody>
        </p:sp>
      </p:grpSp>
      <p:sp>
        <p:nvSpPr>
          <p:cNvPr id="41" name="文本框 40"/>
          <p:cNvSpPr txBox="1"/>
          <p:nvPr/>
        </p:nvSpPr>
        <p:spPr>
          <a:xfrm>
            <a:off x="1415415" y="3140710"/>
            <a:ext cx="2216150" cy="417830"/>
          </a:xfrm>
          <a:prstGeom prst="rect">
            <a:avLst/>
          </a:prstGeom>
          <a:noFill/>
        </p:spPr>
        <p:txBody>
          <a:bodyPr wrap="none" rtlCol="0">
            <a:spAutoFit/>
          </a:bodyPr>
          <a:lstStyle/>
          <a:p>
            <a:pPr algn="l"/>
            <a:r>
              <a:rPr lang="zh-CN" altLang="en-US" sz="2000" spc="100" dirty="0">
                <a:solidFill>
                  <a:schemeClr val="accent1"/>
                </a:solidFill>
                <a:effectLst>
                  <a:outerShdw blurRad="38100" dist="25400" dir="5400000" algn="ctr" rotWithShape="0">
                    <a:srgbClr val="6E747A">
                      <a:alpha val="43000"/>
                    </a:srgbClr>
                  </a:outerShdw>
                </a:effectLst>
                <a:uFillTx/>
                <a:sym typeface="+mn-ea"/>
              </a:rPr>
              <a:t>  线损精益化管理</a:t>
            </a:r>
          </a:p>
        </p:txBody>
      </p:sp>
      <p:sp>
        <p:nvSpPr>
          <p:cNvPr id="2" name="文本框 1"/>
          <p:cNvSpPr txBox="1"/>
          <p:nvPr/>
        </p:nvSpPr>
        <p:spPr>
          <a:xfrm>
            <a:off x="1559560" y="5301615"/>
            <a:ext cx="9925050" cy="502920"/>
          </a:xfrm>
          <a:prstGeom prst="rect">
            <a:avLst/>
          </a:prstGeom>
          <a:noFill/>
        </p:spPr>
        <p:txBody>
          <a:bodyPr wrap="square" rtlCol="0" anchor="t">
            <a:spAutoFit/>
          </a:bodyPr>
          <a:lstStyle/>
          <a:p>
            <a:pPr algn="just">
              <a:lnSpc>
                <a:spcPct val="150000"/>
              </a:lnSpc>
            </a:pPr>
            <a:r>
              <a:rPr lang="zh-CN" altLang="en-US" spc="100">
                <a:uFillTx/>
              </a:rPr>
              <a:t>监测配电变压器电气量、开关量、非电气量，低压出线数据监测。</a:t>
            </a:r>
          </a:p>
        </p:txBody>
      </p:sp>
      <p:grpSp>
        <p:nvGrpSpPr>
          <p:cNvPr id="5" name="组合 4"/>
          <p:cNvGrpSpPr/>
          <p:nvPr/>
        </p:nvGrpSpPr>
        <p:grpSpPr>
          <a:xfrm>
            <a:off x="839470" y="4887595"/>
            <a:ext cx="596265" cy="518160"/>
            <a:chOff x="2116" y="2451"/>
            <a:chExt cx="939" cy="816"/>
          </a:xfrm>
        </p:grpSpPr>
        <p:sp>
          <p:nvSpPr>
            <p:cNvPr id="6" name="椭圆 5"/>
            <p:cNvSpPr/>
            <p:nvPr/>
          </p:nvSpPr>
          <p:spPr>
            <a:xfrm>
              <a:off x="2116" y="2451"/>
              <a:ext cx="816" cy="816"/>
            </a:xfrm>
            <a:prstGeom prst="ellipse">
              <a:avLst/>
            </a:prstGeom>
            <a:solidFill>
              <a:srgbClr val="A78343"/>
            </a:solidFill>
            <a:ln>
              <a:noFill/>
            </a:ln>
          </p:spPr>
          <p:style>
            <a:lnRef idx="2">
              <a:schemeClr val="accent6"/>
            </a:lnRef>
            <a:fillRef idx="1">
              <a:schemeClr val="lt1"/>
            </a:fillRef>
            <a:effectRef idx="0">
              <a:schemeClr val="accent6"/>
            </a:effectRef>
            <a:fontRef idx="minor">
              <a:schemeClr val="dk1"/>
            </a:fontRef>
          </p:style>
          <p:txBody>
            <a:bodyPr rtlCol="0" anchor="ctr">
              <a:scene3d>
                <a:camera prst="orthographicFront"/>
                <a:lightRig rig="threePt" dir="t"/>
              </a:scene3d>
            </a:bodyPr>
            <a:lstStyle/>
            <a:p>
              <a:pPr algn="ctr">
                <a:lnSpc>
                  <a:spcPct val="100000"/>
                </a:lnSpc>
              </a:pPr>
              <a:endParaRPr lang="en-US" altLang="zh-CN">
                <a:ln w="22225">
                  <a:solidFill>
                    <a:schemeClr val="accent2"/>
                  </a:solidFill>
                  <a:prstDash val="solid"/>
                </a:ln>
                <a:solidFill>
                  <a:schemeClr val="accent2">
                    <a:lumMod val="40000"/>
                    <a:lumOff val="60000"/>
                  </a:schemeClr>
                </a:solidFill>
                <a:effectLst/>
              </a:endParaRPr>
            </a:p>
          </p:txBody>
        </p:sp>
        <p:sp>
          <p:nvSpPr>
            <p:cNvPr id="7" name="文本框 6"/>
            <p:cNvSpPr txBox="1"/>
            <p:nvPr/>
          </p:nvSpPr>
          <p:spPr>
            <a:xfrm>
              <a:off x="2126" y="2512"/>
              <a:ext cx="929" cy="720"/>
            </a:xfrm>
            <a:prstGeom prst="rect">
              <a:avLst/>
            </a:prstGeom>
            <a:noFill/>
          </p:spPr>
          <p:txBody>
            <a:bodyPr wrap="square" rtlCol="0">
              <a:spAutoFit/>
              <a:scene3d>
                <a:camera prst="orthographicFront"/>
                <a:lightRig rig="threePt" dir="t"/>
              </a:scene3d>
            </a:bodyPr>
            <a:lstStyle/>
            <a:p>
              <a:r>
                <a:rPr lang="en-US" altLang="zh-CN" sz="2400" b="1">
                  <a:solidFill>
                    <a:schemeClr val="bg1"/>
                  </a:solidFill>
                  <a:effectLst>
                    <a:outerShdw blurRad="38100" dist="19050" dir="2700000" algn="tl" rotWithShape="0">
                      <a:schemeClr val="dk1">
                        <a:alpha val="40000"/>
                      </a:schemeClr>
                    </a:outerShdw>
                  </a:effectLst>
                </a:rPr>
                <a:t>09</a:t>
              </a:r>
            </a:p>
          </p:txBody>
        </p:sp>
      </p:grpSp>
      <p:sp>
        <p:nvSpPr>
          <p:cNvPr id="15" name="文本框 14"/>
          <p:cNvSpPr txBox="1"/>
          <p:nvPr/>
        </p:nvSpPr>
        <p:spPr>
          <a:xfrm>
            <a:off x="1415415" y="4940935"/>
            <a:ext cx="2482850" cy="417830"/>
          </a:xfrm>
          <a:prstGeom prst="rect">
            <a:avLst/>
          </a:prstGeom>
          <a:noFill/>
        </p:spPr>
        <p:txBody>
          <a:bodyPr wrap="none" rtlCol="0">
            <a:spAutoFit/>
          </a:bodyPr>
          <a:lstStyle/>
          <a:p>
            <a:pPr algn="l"/>
            <a:r>
              <a:rPr lang="zh-CN" altLang="en-US" sz="2000" spc="100">
                <a:solidFill>
                  <a:schemeClr val="accent1"/>
                </a:solidFill>
                <a:effectLst>
                  <a:outerShdw blurRad="38100" dist="25400" dir="5400000" algn="ctr" rotWithShape="0">
                    <a:srgbClr val="6E747A">
                      <a:alpha val="43000"/>
                    </a:srgbClr>
                  </a:outerShdw>
                </a:effectLst>
                <a:uFillTx/>
                <a:sym typeface="+mn-ea"/>
              </a:rPr>
              <a:t> 存量智能设备接入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4000" dirty="0"/>
              <a:t>建设方案</a:t>
            </a:r>
          </a:p>
        </p:txBody>
      </p:sp>
      <p:sp>
        <p:nvSpPr>
          <p:cNvPr id="3" name="文本占位符 2"/>
          <p:cNvSpPr>
            <a:spLocks noGrp="1"/>
          </p:cNvSpPr>
          <p:nvPr>
            <p:ph type="body" idx="1"/>
          </p:nvPr>
        </p:nvSpPr>
        <p:spPr/>
        <p:txBody>
          <a:bodyPr>
            <a:normAutofit/>
          </a:bodyPr>
          <a:lstStyle/>
          <a:p>
            <a:pPr lvl="0">
              <a:lnSpc>
                <a:spcPct val="100000"/>
              </a:lnSpc>
            </a:pPr>
            <a:r>
              <a:rPr lang="zh-CN" altLang="en-US" sz="2400" dirty="0"/>
              <a:t>智能台区建设方案汇报</a:t>
            </a:r>
          </a:p>
        </p:txBody>
      </p:sp>
      <p:sp>
        <p:nvSpPr>
          <p:cNvPr id="5" name="文本框 4"/>
          <p:cNvSpPr txBox="1"/>
          <p:nvPr/>
        </p:nvSpPr>
        <p:spPr>
          <a:xfrm>
            <a:off x="10473337" y="4042832"/>
            <a:ext cx="1023516" cy="889909"/>
          </a:xfrm>
          <a:prstGeom prst="rect">
            <a:avLst/>
          </a:prstGeom>
          <a:noFill/>
          <a:ln w="117475">
            <a:noFill/>
          </a:ln>
        </p:spPr>
        <p:txBody>
          <a:bodyPr wrap="none" rtlCol="0">
            <a:prstTxWarp prst="textPlain">
              <a:avLst/>
            </a:prstTxWarp>
            <a:spAutoFit/>
          </a:bodyPr>
          <a:lstStyle/>
          <a:p>
            <a:r>
              <a:rPr lang="en-US" altLang="zh-CN" spc="100" dirty="0">
                <a:solidFill>
                  <a:schemeClr val="tx2">
                    <a:lumMod val="40000"/>
                    <a:lumOff val="60000"/>
                  </a:schemeClr>
                </a:solidFill>
                <a:latin typeface="Impact" pitchFamily="34" charset="0"/>
                <a:cs typeface="Arial" pitchFamily="34" charset="0"/>
              </a:rPr>
              <a:t>/03</a:t>
            </a:r>
            <a:endParaRPr lang="zh-CN" altLang="en-US" spc="100" dirty="0">
              <a:solidFill>
                <a:schemeClr val="tx2">
                  <a:lumMod val="40000"/>
                  <a:lumOff val="60000"/>
                </a:schemeClr>
              </a:solidFill>
              <a:latin typeface="Impact" pitchFamily="34" charset="0"/>
              <a:cs typeface="Arial"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5DD3DB80-B894-403A-B48E-6FDC1A72010E}" type="slidenum">
              <a:rPr lang="zh-CN" altLang="en-US" smtClean="0"/>
              <a:pPr/>
              <a:t>11</a:t>
            </a:fld>
            <a:endParaRPr lang="zh-CN" altLang="en-US" dirty="0"/>
          </a:p>
        </p:txBody>
      </p:sp>
      <p:sp>
        <p:nvSpPr>
          <p:cNvPr id="8" name="标题 7"/>
          <p:cNvSpPr>
            <a:spLocks noGrp="1"/>
          </p:cNvSpPr>
          <p:nvPr>
            <p:ph type="title"/>
          </p:nvPr>
        </p:nvSpPr>
        <p:spPr>
          <a:xfrm>
            <a:off x="1562016" y="332656"/>
            <a:ext cx="3590290" cy="656590"/>
          </a:xfrm>
        </p:spPr>
        <p:txBody>
          <a:bodyPr>
            <a:noAutofit/>
          </a:bodyPr>
          <a:lstStyle/>
          <a:p>
            <a:r>
              <a:rPr lang="zh-CN" altLang="zh-CN" sz="3600" dirty="0"/>
              <a:t>方案介绍</a:t>
            </a:r>
          </a:p>
        </p:txBody>
      </p:sp>
      <p:sp>
        <p:nvSpPr>
          <p:cNvPr id="9" name="文本框 8"/>
          <p:cNvSpPr txBox="1"/>
          <p:nvPr/>
        </p:nvSpPr>
        <p:spPr>
          <a:xfrm>
            <a:off x="622935" y="260985"/>
            <a:ext cx="862965" cy="749935"/>
          </a:xfrm>
          <a:prstGeom prst="rect">
            <a:avLst/>
          </a:prstGeom>
          <a:noFill/>
          <a:ln w="117475">
            <a:noFill/>
          </a:ln>
        </p:spPr>
        <p:txBody>
          <a:bodyPr wrap="square" rtlCol="0">
            <a:prstTxWarp prst="textPlain">
              <a:avLst/>
            </a:prstTxWarp>
            <a:spAutoFit/>
          </a:bodyPr>
          <a:lstStyle/>
          <a:p>
            <a:pPr algn="l"/>
            <a:r>
              <a:rPr lang="en-US" altLang="zh-CN" spc="100" dirty="0">
                <a:solidFill>
                  <a:schemeClr val="tx2">
                    <a:lumMod val="40000"/>
                    <a:lumOff val="60000"/>
                  </a:schemeClr>
                </a:solidFill>
                <a:latin typeface="Impact" pitchFamily="34" charset="0"/>
                <a:cs typeface="Arial" pitchFamily="34" charset="0"/>
              </a:rPr>
              <a:t>03</a:t>
            </a:r>
            <a:r>
              <a:rPr lang="en-US" altLang="zh-CN" spc="100" dirty="0">
                <a:solidFill>
                  <a:schemeClr val="tx2">
                    <a:lumMod val="40000"/>
                    <a:lumOff val="60000"/>
                  </a:schemeClr>
                </a:solidFill>
                <a:latin typeface="Impact" pitchFamily="34" charset="0"/>
                <a:cs typeface="Arial" pitchFamily="34" charset="0"/>
                <a:sym typeface="+mn-ea"/>
              </a:rPr>
              <a:t>/</a:t>
            </a:r>
            <a:endParaRPr lang="zh-CN" altLang="en-US" spc="100" dirty="0">
              <a:solidFill>
                <a:schemeClr val="tx2">
                  <a:lumMod val="40000"/>
                  <a:lumOff val="60000"/>
                </a:schemeClr>
              </a:solidFill>
              <a:latin typeface="Impact" pitchFamily="34" charset="0"/>
              <a:cs typeface="Arial" pitchFamily="34" charset="0"/>
            </a:endParaRPr>
          </a:p>
        </p:txBody>
      </p:sp>
      <p:grpSp>
        <p:nvGrpSpPr>
          <p:cNvPr id="14" name="组合 13"/>
          <p:cNvGrpSpPr/>
          <p:nvPr/>
        </p:nvGrpSpPr>
        <p:grpSpPr>
          <a:xfrm>
            <a:off x="839470" y="1268095"/>
            <a:ext cx="596265" cy="518160"/>
            <a:chOff x="2116" y="2451"/>
            <a:chExt cx="939" cy="816"/>
          </a:xfrm>
        </p:grpSpPr>
        <p:sp>
          <p:nvSpPr>
            <p:cNvPr id="11" name="椭圆 10"/>
            <p:cNvSpPr/>
            <p:nvPr/>
          </p:nvSpPr>
          <p:spPr>
            <a:xfrm>
              <a:off x="2116" y="2451"/>
              <a:ext cx="816" cy="816"/>
            </a:xfrm>
            <a:prstGeom prst="ellipse">
              <a:avLst/>
            </a:prstGeom>
            <a:solidFill>
              <a:srgbClr val="A78343"/>
            </a:solidFill>
            <a:ln>
              <a:noFill/>
            </a:ln>
          </p:spPr>
          <p:style>
            <a:lnRef idx="2">
              <a:schemeClr val="accent6"/>
            </a:lnRef>
            <a:fillRef idx="1">
              <a:schemeClr val="lt1"/>
            </a:fillRef>
            <a:effectRef idx="0">
              <a:schemeClr val="accent6"/>
            </a:effectRef>
            <a:fontRef idx="minor">
              <a:schemeClr val="dk1"/>
            </a:fontRef>
          </p:style>
          <p:txBody>
            <a:bodyPr rtlCol="0" anchor="ctr">
              <a:scene3d>
                <a:camera prst="orthographicFront"/>
                <a:lightRig rig="threePt" dir="t"/>
              </a:scene3d>
            </a:bodyPr>
            <a:lstStyle/>
            <a:p>
              <a:pPr algn="ctr">
                <a:lnSpc>
                  <a:spcPct val="100000"/>
                </a:lnSpc>
              </a:pPr>
              <a:endParaRPr lang="en-US" altLang="zh-CN">
                <a:ln w="22225">
                  <a:solidFill>
                    <a:schemeClr val="accent2"/>
                  </a:solidFill>
                  <a:prstDash val="solid"/>
                </a:ln>
                <a:solidFill>
                  <a:schemeClr val="accent2">
                    <a:lumMod val="40000"/>
                    <a:lumOff val="60000"/>
                  </a:schemeClr>
                </a:solidFill>
                <a:effectLst/>
              </a:endParaRPr>
            </a:p>
          </p:txBody>
        </p:sp>
        <p:sp>
          <p:nvSpPr>
            <p:cNvPr id="12" name="文本框 11"/>
            <p:cNvSpPr txBox="1"/>
            <p:nvPr/>
          </p:nvSpPr>
          <p:spPr>
            <a:xfrm>
              <a:off x="2126" y="2512"/>
              <a:ext cx="929" cy="720"/>
            </a:xfrm>
            <a:prstGeom prst="rect">
              <a:avLst/>
            </a:prstGeom>
            <a:noFill/>
          </p:spPr>
          <p:txBody>
            <a:bodyPr wrap="square" rtlCol="0">
              <a:spAutoFit/>
              <a:scene3d>
                <a:camera prst="orthographicFront"/>
                <a:lightRig rig="threePt" dir="t"/>
              </a:scene3d>
            </a:bodyPr>
            <a:lstStyle/>
            <a:p>
              <a:r>
                <a:rPr lang="en-US" altLang="zh-CN" sz="2400" b="1">
                  <a:solidFill>
                    <a:schemeClr val="bg1"/>
                  </a:solidFill>
                  <a:effectLst>
                    <a:outerShdw blurRad="38100" dist="19050" dir="2700000" algn="tl" rotWithShape="0">
                      <a:schemeClr val="dk1">
                        <a:alpha val="40000"/>
                      </a:schemeClr>
                    </a:outerShdw>
                  </a:effectLst>
                </a:rPr>
                <a:t>01</a:t>
              </a:r>
            </a:p>
          </p:txBody>
        </p:sp>
      </p:grpSp>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4447" y="1258130"/>
            <a:ext cx="8555717" cy="4816354"/>
          </a:xfrm>
          <a:prstGeom prst="rect">
            <a:avLst/>
          </a:prstGeom>
        </p:spPr>
      </p:pic>
      <p:sp>
        <p:nvSpPr>
          <p:cNvPr id="2" name="文本框 1"/>
          <p:cNvSpPr txBox="1"/>
          <p:nvPr/>
        </p:nvSpPr>
        <p:spPr>
          <a:xfrm>
            <a:off x="8469652" y="2492896"/>
            <a:ext cx="3512500" cy="369332"/>
          </a:xfrm>
          <a:prstGeom prst="rect">
            <a:avLst/>
          </a:prstGeom>
          <a:noFill/>
        </p:spPr>
        <p:txBody>
          <a:bodyPr wrap="none" rtlCol="0">
            <a:spAutoFit/>
          </a:bodyPr>
          <a:lstStyle/>
          <a:p>
            <a:r>
              <a:rPr lang="zh-CN" altLang="en-US" dirty="0"/>
              <a:t>：配网自动化主站</a:t>
            </a:r>
            <a:r>
              <a:rPr lang="en-US" altLang="zh-CN" dirty="0"/>
              <a:t>+PMS 2.0</a:t>
            </a:r>
            <a:r>
              <a:rPr lang="zh-CN" altLang="en-US" dirty="0"/>
              <a:t>等。</a:t>
            </a:r>
          </a:p>
        </p:txBody>
      </p:sp>
      <p:sp>
        <p:nvSpPr>
          <p:cNvPr id="13" name="文本框 12"/>
          <p:cNvSpPr txBox="1"/>
          <p:nvPr/>
        </p:nvSpPr>
        <p:spPr>
          <a:xfrm>
            <a:off x="8469651" y="3298837"/>
            <a:ext cx="3722349" cy="458459"/>
          </a:xfrm>
          <a:prstGeom prst="rect">
            <a:avLst/>
          </a:prstGeom>
          <a:noFill/>
        </p:spPr>
        <p:txBody>
          <a:bodyPr wrap="square" rtlCol="0">
            <a:spAutoFit/>
          </a:bodyPr>
          <a:lstStyle/>
          <a:p>
            <a:pPr>
              <a:lnSpc>
                <a:spcPct val="150000"/>
              </a:lnSpc>
            </a:pPr>
            <a:r>
              <a:rPr lang="zh-CN" altLang="en-US" dirty="0"/>
              <a:t>：</a:t>
            </a:r>
            <a:r>
              <a:rPr lang="en-US" altLang="zh-CN" dirty="0"/>
              <a:t>4G</a:t>
            </a:r>
            <a:r>
              <a:rPr lang="zh-CN" altLang="en-US" dirty="0"/>
              <a:t>、</a:t>
            </a:r>
            <a:r>
              <a:rPr lang="en-US" altLang="zh-CN" dirty="0"/>
              <a:t>5G</a:t>
            </a:r>
            <a:r>
              <a:rPr lang="zh-CN" altLang="en-US" dirty="0"/>
              <a:t>、光纤专网、</a:t>
            </a:r>
            <a:r>
              <a:rPr lang="en-US" altLang="zh-CN" dirty="0"/>
              <a:t>230M</a:t>
            </a:r>
            <a:r>
              <a:rPr lang="zh-CN" altLang="en-US" dirty="0"/>
              <a:t>专网。</a:t>
            </a:r>
          </a:p>
        </p:txBody>
      </p:sp>
      <p:sp>
        <p:nvSpPr>
          <p:cNvPr id="15" name="文本框 14"/>
          <p:cNvSpPr txBox="1"/>
          <p:nvPr/>
        </p:nvSpPr>
        <p:spPr>
          <a:xfrm>
            <a:off x="8469650" y="4172794"/>
            <a:ext cx="3531005" cy="458459"/>
          </a:xfrm>
          <a:prstGeom prst="rect">
            <a:avLst/>
          </a:prstGeom>
          <a:noFill/>
        </p:spPr>
        <p:txBody>
          <a:bodyPr wrap="square" rtlCol="0">
            <a:spAutoFit/>
          </a:bodyPr>
          <a:lstStyle/>
          <a:p>
            <a:pPr>
              <a:lnSpc>
                <a:spcPct val="150000"/>
              </a:lnSpc>
            </a:pPr>
            <a:r>
              <a:rPr lang="zh-CN" altLang="en-US" dirty="0"/>
              <a:t>：智能配变终端。</a:t>
            </a:r>
          </a:p>
        </p:txBody>
      </p:sp>
      <p:sp>
        <p:nvSpPr>
          <p:cNvPr id="16" name="文本框 15"/>
          <p:cNvSpPr txBox="1"/>
          <p:nvPr/>
        </p:nvSpPr>
        <p:spPr>
          <a:xfrm>
            <a:off x="8479461" y="4914420"/>
            <a:ext cx="3531005" cy="873957"/>
          </a:xfrm>
          <a:prstGeom prst="rect">
            <a:avLst/>
          </a:prstGeom>
          <a:noFill/>
        </p:spPr>
        <p:txBody>
          <a:bodyPr wrap="square" rtlCol="0">
            <a:spAutoFit/>
          </a:bodyPr>
          <a:lstStyle/>
          <a:p>
            <a:pPr>
              <a:lnSpc>
                <a:spcPct val="150000"/>
              </a:lnSpc>
            </a:pPr>
            <a:r>
              <a:rPr lang="zh-CN" altLang="en-US" dirty="0"/>
              <a:t>：</a:t>
            </a:r>
            <a:r>
              <a:rPr lang="zh-CN" altLang="en-US" dirty="0">
                <a:solidFill>
                  <a:srgbClr val="FF0000"/>
                </a:solidFill>
              </a:rPr>
              <a:t>低压线路监测装置、物联塑壳、物联漏保</a:t>
            </a:r>
            <a:r>
              <a:rPr lang="zh-CN" altLang="en-US" dirty="0"/>
              <a:t>、其他低压智能装置。</a:t>
            </a:r>
          </a:p>
        </p:txBody>
      </p:sp>
      <p:sp>
        <p:nvSpPr>
          <p:cNvPr id="3" name="矩形: 圆角 2"/>
          <p:cNvSpPr/>
          <p:nvPr/>
        </p:nvSpPr>
        <p:spPr>
          <a:xfrm>
            <a:off x="1329462" y="5336251"/>
            <a:ext cx="1886218" cy="446570"/>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rgbClr val="FF0000"/>
                </a:solidFill>
              </a:rPr>
              <a:t>低压线路监测装置</a:t>
            </a:r>
          </a:p>
        </p:txBody>
      </p:sp>
      <p:sp>
        <p:nvSpPr>
          <p:cNvPr id="17" name="矩形: 圆角 16"/>
          <p:cNvSpPr/>
          <p:nvPr/>
        </p:nvSpPr>
        <p:spPr>
          <a:xfrm>
            <a:off x="3340353" y="5486825"/>
            <a:ext cx="1099463" cy="446570"/>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rgbClr val="FF0000"/>
                </a:solidFill>
              </a:rPr>
              <a:t>物联漏保</a:t>
            </a:r>
          </a:p>
        </p:txBody>
      </p:sp>
      <p:sp>
        <p:nvSpPr>
          <p:cNvPr id="18" name="矩形: 圆角 17"/>
          <p:cNvSpPr/>
          <p:nvPr/>
        </p:nvSpPr>
        <p:spPr>
          <a:xfrm>
            <a:off x="5148251" y="5370291"/>
            <a:ext cx="1099463" cy="446570"/>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rgbClr val="FF0000"/>
                </a:solidFill>
              </a:rPr>
              <a:t>物联塑壳</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5DD3DB80-B894-403A-B48E-6FDC1A72010E}" type="slidenum">
              <a:rPr lang="zh-CN" altLang="en-US" smtClean="0"/>
              <a:pPr/>
              <a:t>12</a:t>
            </a:fld>
            <a:endParaRPr lang="zh-CN" altLang="en-US"/>
          </a:p>
        </p:txBody>
      </p:sp>
      <p:sp>
        <p:nvSpPr>
          <p:cNvPr id="8" name="标题 7"/>
          <p:cNvSpPr>
            <a:spLocks noGrp="1"/>
          </p:cNvSpPr>
          <p:nvPr>
            <p:ph type="title"/>
          </p:nvPr>
        </p:nvSpPr>
        <p:spPr>
          <a:xfrm>
            <a:off x="1562016" y="332656"/>
            <a:ext cx="3590290" cy="656590"/>
          </a:xfrm>
        </p:spPr>
        <p:txBody>
          <a:bodyPr>
            <a:noAutofit/>
          </a:bodyPr>
          <a:lstStyle/>
          <a:p>
            <a:r>
              <a:rPr lang="zh-CN" altLang="zh-CN" sz="3600" dirty="0"/>
              <a:t>方案介绍</a:t>
            </a:r>
          </a:p>
        </p:txBody>
      </p:sp>
      <p:sp>
        <p:nvSpPr>
          <p:cNvPr id="9" name="文本框 8"/>
          <p:cNvSpPr txBox="1"/>
          <p:nvPr/>
        </p:nvSpPr>
        <p:spPr>
          <a:xfrm>
            <a:off x="622935" y="260985"/>
            <a:ext cx="862965" cy="749935"/>
          </a:xfrm>
          <a:prstGeom prst="rect">
            <a:avLst/>
          </a:prstGeom>
          <a:noFill/>
          <a:ln w="117475">
            <a:noFill/>
          </a:ln>
        </p:spPr>
        <p:txBody>
          <a:bodyPr wrap="square" rtlCol="0">
            <a:prstTxWarp prst="textPlain">
              <a:avLst/>
            </a:prstTxWarp>
            <a:spAutoFit/>
          </a:bodyPr>
          <a:lstStyle/>
          <a:p>
            <a:pPr algn="l"/>
            <a:r>
              <a:rPr lang="en-US" altLang="zh-CN" spc="100" dirty="0">
                <a:solidFill>
                  <a:schemeClr val="tx2">
                    <a:lumMod val="40000"/>
                    <a:lumOff val="60000"/>
                  </a:schemeClr>
                </a:solidFill>
                <a:latin typeface="Impact" pitchFamily="34" charset="0"/>
                <a:cs typeface="Arial" pitchFamily="34" charset="0"/>
              </a:rPr>
              <a:t>03</a:t>
            </a:r>
            <a:r>
              <a:rPr lang="en-US" altLang="zh-CN" spc="100" dirty="0">
                <a:solidFill>
                  <a:schemeClr val="tx2">
                    <a:lumMod val="40000"/>
                    <a:lumOff val="60000"/>
                  </a:schemeClr>
                </a:solidFill>
                <a:latin typeface="Impact" pitchFamily="34" charset="0"/>
                <a:cs typeface="Arial" pitchFamily="34" charset="0"/>
                <a:sym typeface="+mn-ea"/>
              </a:rPr>
              <a:t>/</a:t>
            </a:r>
            <a:endParaRPr lang="zh-CN" altLang="en-US" spc="100" dirty="0">
              <a:solidFill>
                <a:schemeClr val="tx2">
                  <a:lumMod val="40000"/>
                  <a:lumOff val="60000"/>
                </a:schemeClr>
              </a:solidFill>
              <a:latin typeface="Impact" pitchFamily="34" charset="0"/>
              <a:cs typeface="Arial" pitchFamily="34" charset="0"/>
            </a:endParaRPr>
          </a:p>
        </p:txBody>
      </p:sp>
      <p:grpSp>
        <p:nvGrpSpPr>
          <p:cNvPr id="14" name="组合 13"/>
          <p:cNvGrpSpPr/>
          <p:nvPr/>
        </p:nvGrpSpPr>
        <p:grpSpPr>
          <a:xfrm>
            <a:off x="839470" y="1268095"/>
            <a:ext cx="596265" cy="518160"/>
            <a:chOff x="2116" y="2451"/>
            <a:chExt cx="939" cy="816"/>
          </a:xfrm>
        </p:grpSpPr>
        <p:sp>
          <p:nvSpPr>
            <p:cNvPr id="11" name="椭圆 10"/>
            <p:cNvSpPr/>
            <p:nvPr/>
          </p:nvSpPr>
          <p:spPr>
            <a:xfrm>
              <a:off x="2116" y="2451"/>
              <a:ext cx="816" cy="816"/>
            </a:xfrm>
            <a:prstGeom prst="ellipse">
              <a:avLst/>
            </a:prstGeom>
            <a:solidFill>
              <a:srgbClr val="A78343"/>
            </a:solidFill>
            <a:ln>
              <a:noFill/>
            </a:ln>
          </p:spPr>
          <p:style>
            <a:lnRef idx="2">
              <a:schemeClr val="accent6"/>
            </a:lnRef>
            <a:fillRef idx="1">
              <a:schemeClr val="lt1"/>
            </a:fillRef>
            <a:effectRef idx="0">
              <a:schemeClr val="accent6"/>
            </a:effectRef>
            <a:fontRef idx="minor">
              <a:schemeClr val="dk1"/>
            </a:fontRef>
          </p:style>
          <p:txBody>
            <a:bodyPr rtlCol="0" anchor="ctr">
              <a:scene3d>
                <a:camera prst="orthographicFront"/>
                <a:lightRig rig="threePt" dir="t"/>
              </a:scene3d>
            </a:bodyPr>
            <a:lstStyle/>
            <a:p>
              <a:pPr algn="ctr">
                <a:lnSpc>
                  <a:spcPct val="100000"/>
                </a:lnSpc>
              </a:pPr>
              <a:endParaRPr lang="en-US" altLang="zh-CN">
                <a:ln w="22225">
                  <a:solidFill>
                    <a:schemeClr val="accent2"/>
                  </a:solidFill>
                  <a:prstDash val="solid"/>
                </a:ln>
                <a:solidFill>
                  <a:schemeClr val="accent2">
                    <a:lumMod val="40000"/>
                    <a:lumOff val="60000"/>
                  </a:schemeClr>
                </a:solidFill>
                <a:effectLst/>
              </a:endParaRPr>
            </a:p>
          </p:txBody>
        </p:sp>
        <p:sp>
          <p:nvSpPr>
            <p:cNvPr id="12" name="文本框 11"/>
            <p:cNvSpPr txBox="1"/>
            <p:nvPr/>
          </p:nvSpPr>
          <p:spPr>
            <a:xfrm>
              <a:off x="2126" y="2512"/>
              <a:ext cx="929" cy="720"/>
            </a:xfrm>
            <a:prstGeom prst="rect">
              <a:avLst/>
            </a:prstGeom>
            <a:noFill/>
          </p:spPr>
          <p:txBody>
            <a:bodyPr wrap="square" rtlCol="0">
              <a:spAutoFit/>
              <a:scene3d>
                <a:camera prst="orthographicFront"/>
                <a:lightRig rig="threePt" dir="t"/>
              </a:scene3d>
            </a:bodyPr>
            <a:lstStyle/>
            <a:p>
              <a:r>
                <a:rPr lang="en-US" altLang="zh-CN" sz="2400" b="1" dirty="0">
                  <a:solidFill>
                    <a:schemeClr val="bg1"/>
                  </a:solidFill>
                  <a:effectLst>
                    <a:outerShdw blurRad="38100" dist="19050" dir="2700000" algn="tl" rotWithShape="0">
                      <a:schemeClr val="dk1">
                        <a:alpha val="40000"/>
                      </a:schemeClr>
                    </a:outerShdw>
                  </a:effectLst>
                </a:rPr>
                <a:t>02</a:t>
              </a:r>
            </a:p>
          </p:txBody>
        </p:sp>
      </p:grpSp>
      <p:sp>
        <p:nvSpPr>
          <p:cNvPr id="13" name="文本框 12"/>
          <p:cNvSpPr txBox="1"/>
          <p:nvPr/>
        </p:nvSpPr>
        <p:spPr>
          <a:xfrm>
            <a:off x="1415415" y="1340485"/>
            <a:ext cx="268022" cy="400110"/>
          </a:xfrm>
          <a:prstGeom prst="rect">
            <a:avLst/>
          </a:prstGeom>
          <a:noFill/>
        </p:spPr>
        <p:txBody>
          <a:bodyPr wrap="none" rtlCol="0">
            <a:spAutoFit/>
          </a:bodyPr>
          <a:lstStyle/>
          <a:p>
            <a:pPr algn="l"/>
            <a:r>
              <a:rPr lang="zh-CN" altLang="en-US" sz="2000" spc="100" dirty="0">
                <a:solidFill>
                  <a:schemeClr val="accent1"/>
                </a:solidFill>
                <a:effectLst>
                  <a:outerShdw blurRad="38100" dist="25400" dir="5400000" algn="ctr" rotWithShape="0">
                    <a:srgbClr val="6E747A">
                      <a:alpha val="43000"/>
                    </a:srgbClr>
                  </a:outerShdw>
                </a:effectLst>
                <a:uFillTx/>
                <a:sym typeface="+mn-ea"/>
              </a:rPr>
              <a:t> </a:t>
            </a:r>
          </a:p>
        </p:txBody>
      </p:sp>
      <p:sp>
        <p:nvSpPr>
          <p:cNvPr id="7" name="文本框 6"/>
          <p:cNvSpPr txBox="1"/>
          <p:nvPr/>
        </p:nvSpPr>
        <p:spPr>
          <a:xfrm>
            <a:off x="7001445" y="1475250"/>
            <a:ext cx="3834680" cy="4197944"/>
          </a:xfrm>
          <a:prstGeom prst="rect">
            <a:avLst/>
          </a:prstGeom>
          <a:noFill/>
        </p:spPr>
        <p:txBody>
          <a:bodyPr wrap="square" rtlCol="0">
            <a:spAutoFit/>
          </a:bodyPr>
          <a:lstStyle/>
          <a:p>
            <a:pPr>
              <a:lnSpc>
                <a:spcPct val="150000"/>
              </a:lnSpc>
            </a:pPr>
            <a:r>
              <a:rPr lang="en-US" altLang="zh-CN" dirty="0"/>
              <a:t>	</a:t>
            </a:r>
            <a:r>
              <a:rPr lang="zh-CN" altLang="en-US" dirty="0"/>
              <a:t>以</a:t>
            </a:r>
            <a:r>
              <a:rPr lang="zh-CN" altLang="zh-CN" dirty="0"/>
              <a:t>智能配变终端为</a:t>
            </a:r>
            <a:r>
              <a:rPr lang="zh-CN" altLang="en-US" dirty="0"/>
              <a:t>边缘计算资源平台，开展台区</a:t>
            </a:r>
            <a:r>
              <a:rPr lang="zh-CN" altLang="en-US" dirty="0">
                <a:solidFill>
                  <a:srgbClr val="FF0000"/>
                </a:solidFill>
              </a:rPr>
              <a:t>低压线路监测、物联塑壳、物联漏保</a:t>
            </a:r>
            <a:r>
              <a:rPr lang="zh-CN" altLang="en-US" dirty="0"/>
              <a:t>、及其他低压智能装置信息全接入，满足</a:t>
            </a:r>
            <a:r>
              <a:rPr lang="zh-CN" altLang="zh-CN" dirty="0"/>
              <a:t>多元化负荷管控需求。</a:t>
            </a:r>
            <a:endParaRPr lang="en-US" altLang="zh-CN" dirty="0"/>
          </a:p>
          <a:p>
            <a:pPr>
              <a:lnSpc>
                <a:spcPct val="150000"/>
              </a:lnSpc>
            </a:pPr>
            <a:r>
              <a:rPr lang="en-US" altLang="zh-CN" dirty="0"/>
              <a:t>	</a:t>
            </a:r>
            <a:r>
              <a:rPr lang="zh-CN" altLang="en-US" dirty="0"/>
              <a:t>以</a:t>
            </a:r>
            <a:r>
              <a:rPr lang="zh-CN" altLang="zh-CN" dirty="0"/>
              <a:t>配变终端</a:t>
            </a:r>
            <a:r>
              <a:rPr lang="zh-CN" altLang="en-US" dirty="0"/>
              <a:t>软件</a:t>
            </a:r>
            <a:r>
              <a:rPr lang="en-US" altLang="zh-CN" dirty="0"/>
              <a:t>APP</a:t>
            </a:r>
            <a:r>
              <a:rPr lang="zh-CN" altLang="en-US" dirty="0"/>
              <a:t>方式，实现台区电源侧综合监测、低压线路状态全感知、拓扑动态识别、低压故障告警及定位、剩余电流全管控、电能质量综合治理等应用。</a:t>
            </a:r>
            <a:endParaRPr lang="en-US" altLang="zh-CN" dirty="0"/>
          </a:p>
        </p:txBody>
      </p:sp>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2455" r="27364" b="86781"/>
          <a:stretch>
            <a:fillRect/>
          </a:stretch>
        </p:blipFill>
        <p:spPr>
          <a:xfrm>
            <a:off x="808811" y="1186141"/>
            <a:ext cx="6192634" cy="656590"/>
          </a:xfrm>
          <a:prstGeom prst="rect">
            <a:avLst/>
          </a:prstGeom>
        </p:spPr>
      </p:pic>
      <p:pic>
        <p:nvPicPr>
          <p:cNvPr id="15" name="图片 14"/>
          <p:cNvPicPr>
            <a:picLocks noChangeAspect="1"/>
          </p:cNvPicPr>
          <p:nvPr/>
        </p:nvPicPr>
        <p:blipFill rotWithShape="1">
          <a:blip r:embed="rId3" cstate="print">
            <a:extLst>
              <a:ext uri="{28A0092B-C50C-407E-A947-70E740481C1C}">
                <a14:useLocalDpi xmlns:a14="http://schemas.microsoft.com/office/drawing/2010/main" val="0"/>
              </a:ext>
            </a:extLst>
          </a:blip>
          <a:srcRect l="25715" t="10833" r="27364" b="15537"/>
          <a:stretch>
            <a:fillRect/>
          </a:stretch>
        </p:blipFill>
        <p:spPr>
          <a:xfrm>
            <a:off x="961909" y="1634470"/>
            <a:ext cx="5134091" cy="4535304"/>
          </a:xfrm>
          <a:prstGeom prst="rect">
            <a:avLst/>
          </a:prstGeom>
        </p:spPr>
      </p:pic>
      <p:sp>
        <p:nvSpPr>
          <p:cNvPr id="2" name="矩形: 圆角 1"/>
          <p:cNvSpPr/>
          <p:nvPr/>
        </p:nvSpPr>
        <p:spPr>
          <a:xfrm>
            <a:off x="1847528" y="2962402"/>
            <a:ext cx="720080" cy="190365"/>
          </a:xfrm>
          <a:prstGeom prst="roundRect">
            <a:avLst/>
          </a:prstGeom>
          <a:solidFill>
            <a:srgbClr val="C9F3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700" b="1" dirty="0">
                <a:solidFill>
                  <a:schemeClr val="tx1"/>
                </a:solidFill>
              </a:rPr>
              <a:t>台区电源综合监测</a:t>
            </a:r>
          </a:p>
        </p:txBody>
      </p:sp>
      <p:sp>
        <p:nvSpPr>
          <p:cNvPr id="16" name="矩形: 圆角 15"/>
          <p:cNvSpPr/>
          <p:nvPr/>
        </p:nvSpPr>
        <p:spPr>
          <a:xfrm>
            <a:off x="2842818" y="2955356"/>
            <a:ext cx="720080" cy="190365"/>
          </a:xfrm>
          <a:prstGeom prst="roundRect">
            <a:avLst/>
          </a:prstGeom>
          <a:solidFill>
            <a:srgbClr val="C9F3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700" b="1" dirty="0">
                <a:solidFill>
                  <a:schemeClr val="tx1"/>
                </a:solidFill>
              </a:rPr>
              <a:t>低压线路状态全感知</a:t>
            </a:r>
          </a:p>
        </p:txBody>
      </p:sp>
      <p:sp>
        <p:nvSpPr>
          <p:cNvPr id="17" name="矩形: 圆角 16"/>
          <p:cNvSpPr/>
          <p:nvPr/>
        </p:nvSpPr>
        <p:spPr>
          <a:xfrm>
            <a:off x="3863752" y="2953064"/>
            <a:ext cx="720080" cy="190365"/>
          </a:xfrm>
          <a:prstGeom prst="roundRect">
            <a:avLst/>
          </a:prstGeom>
          <a:solidFill>
            <a:srgbClr val="C9F3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700" b="1" dirty="0">
                <a:solidFill>
                  <a:schemeClr val="tx1"/>
                </a:solidFill>
              </a:rPr>
              <a:t>拓扑动态</a:t>
            </a:r>
            <a:endParaRPr lang="en-US" altLang="zh-CN" sz="700" b="1" dirty="0">
              <a:solidFill>
                <a:schemeClr val="tx1"/>
              </a:solidFill>
            </a:endParaRPr>
          </a:p>
          <a:p>
            <a:pPr algn="ctr"/>
            <a:r>
              <a:rPr lang="zh-CN" altLang="en-US" sz="700" b="1" dirty="0">
                <a:solidFill>
                  <a:schemeClr val="tx1"/>
                </a:solidFill>
              </a:rPr>
              <a:t>识别</a:t>
            </a:r>
          </a:p>
        </p:txBody>
      </p:sp>
      <p:sp>
        <p:nvSpPr>
          <p:cNvPr id="18" name="矩形: 圆角 17"/>
          <p:cNvSpPr/>
          <p:nvPr/>
        </p:nvSpPr>
        <p:spPr>
          <a:xfrm>
            <a:off x="4871864" y="2924944"/>
            <a:ext cx="720080" cy="190365"/>
          </a:xfrm>
          <a:prstGeom prst="roundRect">
            <a:avLst/>
          </a:prstGeom>
          <a:solidFill>
            <a:srgbClr val="C9F3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700" b="1" dirty="0">
                <a:solidFill>
                  <a:schemeClr val="tx1"/>
                </a:solidFill>
              </a:rPr>
              <a:t>低压故障告警及定位</a:t>
            </a:r>
          </a:p>
        </p:txBody>
      </p:sp>
      <p:sp>
        <p:nvSpPr>
          <p:cNvPr id="19" name="矩形: 圆角 18"/>
          <p:cNvSpPr/>
          <p:nvPr/>
        </p:nvSpPr>
        <p:spPr>
          <a:xfrm>
            <a:off x="1849551" y="3717032"/>
            <a:ext cx="720080" cy="190365"/>
          </a:xfrm>
          <a:prstGeom prst="roundRect">
            <a:avLst/>
          </a:prstGeom>
          <a:solidFill>
            <a:srgbClr val="C9F3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700" b="1" dirty="0">
                <a:solidFill>
                  <a:schemeClr val="tx1"/>
                </a:solidFill>
              </a:rPr>
              <a:t>线路设备故障风险预判</a:t>
            </a:r>
          </a:p>
        </p:txBody>
      </p:sp>
      <p:sp>
        <p:nvSpPr>
          <p:cNvPr id="20" name="矩形: 圆角 19"/>
          <p:cNvSpPr/>
          <p:nvPr/>
        </p:nvSpPr>
        <p:spPr>
          <a:xfrm>
            <a:off x="2855640" y="3715933"/>
            <a:ext cx="720080" cy="190365"/>
          </a:xfrm>
          <a:prstGeom prst="roundRect">
            <a:avLst/>
          </a:prstGeom>
          <a:solidFill>
            <a:srgbClr val="C9F3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700" b="1" dirty="0">
                <a:solidFill>
                  <a:schemeClr val="tx1"/>
                </a:solidFill>
              </a:rPr>
              <a:t>剩余电流全管控</a:t>
            </a:r>
          </a:p>
        </p:txBody>
      </p:sp>
      <p:sp>
        <p:nvSpPr>
          <p:cNvPr id="21" name="矩形: 圆角 20"/>
          <p:cNvSpPr/>
          <p:nvPr/>
        </p:nvSpPr>
        <p:spPr>
          <a:xfrm>
            <a:off x="3863752" y="3727102"/>
            <a:ext cx="720080" cy="190365"/>
          </a:xfrm>
          <a:prstGeom prst="roundRect">
            <a:avLst/>
          </a:prstGeom>
          <a:solidFill>
            <a:srgbClr val="C9F3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700" b="1" dirty="0">
                <a:solidFill>
                  <a:schemeClr val="tx1"/>
                </a:solidFill>
              </a:rPr>
              <a:t>电能质量综合治理</a:t>
            </a:r>
          </a:p>
        </p:txBody>
      </p:sp>
      <p:sp>
        <p:nvSpPr>
          <p:cNvPr id="23" name="矩形: 圆角 22"/>
          <p:cNvSpPr/>
          <p:nvPr/>
        </p:nvSpPr>
        <p:spPr>
          <a:xfrm>
            <a:off x="4871864" y="3718634"/>
            <a:ext cx="720080" cy="190365"/>
          </a:xfrm>
          <a:prstGeom prst="roundRect">
            <a:avLst/>
          </a:prstGeom>
          <a:solidFill>
            <a:srgbClr val="C9F3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700" b="1" dirty="0">
                <a:solidFill>
                  <a:schemeClr val="tx1"/>
                </a:solidFill>
              </a:rPr>
              <a:t>线损精益化管理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5DD3DB80-B894-403A-B48E-6FDC1A72010E}" type="slidenum">
              <a:rPr lang="zh-CN" altLang="en-US" smtClean="0"/>
              <a:pPr/>
              <a:t>13</a:t>
            </a:fld>
            <a:endParaRPr lang="zh-CN" altLang="en-US"/>
          </a:p>
        </p:txBody>
      </p:sp>
      <p:sp>
        <p:nvSpPr>
          <p:cNvPr id="8" name="标题 7"/>
          <p:cNvSpPr>
            <a:spLocks noGrp="1"/>
          </p:cNvSpPr>
          <p:nvPr>
            <p:ph type="title"/>
          </p:nvPr>
        </p:nvSpPr>
        <p:spPr>
          <a:xfrm>
            <a:off x="1562016" y="332656"/>
            <a:ext cx="3590290" cy="656590"/>
          </a:xfrm>
        </p:spPr>
        <p:txBody>
          <a:bodyPr>
            <a:noAutofit/>
          </a:bodyPr>
          <a:lstStyle/>
          <a:p>
            <a:r>
              <a:rPr lang="zh-CN" altLang="zh-CN" sz="3600" dirty="0"/>
              <a:t>方案介绍</a:t>
            </a:r>
          </a:p>
        </p:txBody>
      </p:sp>
      <p:sp>
        <p:nvSpPr>
          <p:cNvPr id="9" name="文本框 8"/>
          <p:cNvSpPr txBox="1"/>
          <p:nvPr/>
        </p:nvSpPr>
        <p:spPr>
          <a:xfrm>
            <a:off x="622935" y="260985"/>
            <a:ext cx="862965" cy="749935"/>
          </a:xfrm>
          <a:prstGeom prst="rect">
            <a:avLst/>
          </a:prstGeom>
          <a:noFill/>
          <a:ln w="117475">
            <a:noFill/>
          </a:ln>
        </p:spPr>
        <p:txBody>
          <a:bodyPr wrap="square" rtlCol="0">
            <a:prstTxWarp prst="textPlain">
              <a:avLst/>
            </a:prstTxWarp>
            <a:spAutoFit/>
          </a:bodyPr>
          <a:lstStyle/>
          <a:p>
            <a:pPr algn="l"/>
            <a:r>
              <a:rPr lang="en-US" altLang="zh-CN" spc="100" dirty="0">
                <a:solidFill>
                  <a:schemeClr val="tx2">
                    <a:lumMod val="40000"/>
                    <a:lumOff val="60000"/>
                  </a:schemeClr>
                </a:solidFill>
                <a:latin typeface="Impact" pitchFamily="34" charset="0"/>
                <a:cs typeface="Arial" pitchFamily="34" charset="0"/>
              </a:rPr>
              <a:t>03</a:t>
            </a:r>
            <a:r>
              <a:rPr lang="en-US" altLang="zh-CN" spc="100" dirty="0">
                <a:solidFill>
                  <a:schemeClr val="tx2">
                    <a:lumMod val="40000"/>
                    <a:lumOff val="60000"/>
                  </a:schemeClr>
                </a:solidFill>
                <a:latin typeface="Impact" pitchFamily="34" charset="0"/>
                <a:cs typeface="Arial" pitchFamily="34" charset="0"/>
                <a:sym typeface="+mn-ea"/>
              </a:rPr>
              <a:t>/</a:t>
            </a:r>
            <a:endParaRPr lang="zh-CN" altLang="en-US" spc="100" dirty="0">
              <a:solidFill>
                <a:schemeClr val="tx2">
                  <a:lumMod val="40000"/>
                  <a:lumOff val="60000"/>
                </a:schemeClr>
              </a:solidFill>
              <a:latin typeface="Impact" pitchFamily="34" charset="0"/>
              <a:cs typeface="Arial" pitchFamily="34" charset="0"/>
            </a:endParaRPr>
          </a:p>
        </p:txBody>
      </p:sp>
      <p:grpSp>
        <p:nvGrpSpPr>
          <p:cNvPr id="14" name="组合 13"/>
          <p:cNvGrpSpPr/>
          <p:nvPr/>
        </p:nvGrpSpPr>
        <p:grpSpPr>
          <a:xfrm>
            <a:off x="839470" y="1268095"/>
            <a:ext cx="596265" cy="518160"/>
            <a:chOff x="2116" y="2451"/>
            <a:chExt cx="939" cy="816"/>
          </a:xfrm>
        </p:grpSpPr>
        <p:sp>
          <p:nvSpPr>
            <p:cNvPr id="11" name="椭圆 10"/>
            <p:cNvSpPr/>
            <p:nvPr/>
          </p:nvSpPr>
          <p:spPr>
            <a:xfrm>
              <a:off x="2116" y="2451"/>
              <a:ext cx="816" cy="816"/>
            </a:xfrm>
            <a:prstGeom prst="ellipse">
              <a:avLst/>
            </a:prstGeom>
            <a:solidFill>
              <a:srgbClr val="A78343"/>
            </a:solidFill>
            <a:ln>
              <a:noFill/>
            </a:ln>
          </p:spPr>
          <p:style>
            <a:lnRef idx="2">
              <a:schemeClr val="accent6"/>
            </a:lnRef>
            <a:fillRef idx="1">
              <a:schemeClr val="lt1"/>
            </a:fillRef>
            <a:effectRef idx="0">
              <a:schemeClr val="accent6"/>
            </a:effectRef>
            <a:fontRef idx="minor">
              <a:schemeClr val="dk1"/>
            </a:fontRef>
          </p:style>
          <p:txBody>
            <a:bodyPr rtlCol="0" anchor="ctr">
              <a:scene3d>
                <a:camera prst="orthographicFront"/>
                <a:lightRig rig="threePt" dir="t"/>
              </a:scene3d>
            </a:bodyPr>
            <a:lstStyle/>
            <a:p>
              <a:pPr algn="ctr">
                <a:lnSpc>
                  <a:spcPct val="100000"/>
                </a:lnSpc>
              </a:pPr>
              <a:endParaRPr lang="en-US" altLang="zh-CN">
                <a:ln w="22225">
                  <a:solidFill>
                    <a:schemeClr val="accent2"/>
                  </a:solidFill>
                  <a:prstDash val="solid"/>
                </a:ln>
                <a:solidFill>
                  <a:schemeClr val="accent2">
                    <a:lumMod val="40000"/>
                    <a:lumOff val="60000"/>
                  </a:schemeClr>
                </a:solidFill>
                <a:effectLst/>
              </a:endParaRPr>
            </a:p>
          </p:txBody>
        </p:sp>
        <p:sp>
          <p:nvSpPr>
            <p:cNvPr id="12" name="文本框 11"/>
            <p:cNvSpPr txBox="1"/>
            <p:nvPr/>
          </p:nvSpPr>
          <p:spPr>
            <a:xfrm>
              <a:off x="2126" y="2512"/>
              <a:ext cx="929" cy="720"/>
            </a:xfrm>
            <a:prstGeom prst="rect">
              <a:avLst/>
            </a:prstGeom>
            <a:noFill/>
          </p:spPr>
          <p:txBody>
            <a:bodyPr wrap="square" rtlCol="0">
              <a:spAutoFit/>
              <a:scene3d>
                <a:camera prst="orthographicFront"/>
                <a:lightRig rig="threePt" dir="t"/>
              </a:scene3d>
            </a:bodyPr>
            <a:lstStyle/>
            <a:p>
              <a:r>
                <a:rPr lang="en-US" altLang="zh-CN" sz="2400" b="1" dirty="0">
                  <a:solidFill>
                    <a:schemeClr val="bg1"/>
                  </a:solidFill>
                  <a:effectLst>
                    <a:outerShdw blurRad="38100" dist="19050" dir="2700000" algn="tl" rotWithShape="0">
                      <a:schemeClr val="dk1">
                        <a:alpha val="40000"/>
                      </a:schemeClr>
                    </a:outerShdw>
                  </a:effectLst>
                </a:rPr>
                <a:t>02</a:t>
              </a:r>
            </a:p>
          </p:txBody>
        </p:sp>
      </p:grpSp>
      <p:sp>
        <p:nvSpPr>
          <p:cNvPr id="13" name="文本框 12"/>
          <p:cNvSpPr txBox="1"/>
          <p:nvPr/>
        </p:nvSpPr>
        <p:spPr>
          <a:xfrm>
            <a:off x="1415415" y="1340485"/>
            <a:ext cx="268022" cy="400110"/>
          </a:xfrm>
          <a:prstGeom prst="rect">
            <a:avLst/>
          </a:prstGeom>
          <a:noFill/>
        </p:spPr>
        <p:txBody>
          <a:bodyPr wrap="none" rtlCol="0">
            <a:spAutoFit/>
          </a:bodyPr>
          <a:lstStyle/>
          <a:p>
            <a:pPr algn="l"/>
            <a:r>
              <a:rPr lang="zh-CN" altLang="en-US" sz="2000" spc="100" dirty="0">
                <a:solidFill>
                  <a:schemeClr val="accent1"/>
                </a:solidFill>
                <a:effectLst>
                  <a:outerShdw blurRad="38100" dist="25400" dir="5400000" algn="ctr" rotWithShape="0">
                    <a:srgbClr val="6E747A">
                      <a:alpha val="43000"/>
                    </a:srgbClr>
                  </a:outerShdw>
                </a:effectLst>
                <a:uFillTx/>
                <a:sym typeface="+mn-ea"/>
              </a:rPr>
              <a:t> </a:t>
            </a:r>
          </a:p>
        </p:txBody>
      </p:sp>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b="86880"/>
          <a:stretch>
            <a:fillRect/>
          </a:stretch>
        </p:blipFill>
        <p:spPr>
          <a:xfrm>
            <a:off x="707351" y="1280051"/>
            <a:ext cx="8889909" cy="656590"/>
          </a:xfrm>
          <a:prstGeom prst="rect">
            <a:avLst/>
          </a:prstGeom>
        </p:spPr>
      </p:pic>
      <p:pic>
        <p:nvPicPr>
          <p:cNvPr id="15" name="图片 14"/>
          <p:cNvPicPr>
            <a:picLocks noChangeAspect="1"/>
          </p:cNvPicPr>
          <p:nvPr/>
        </p:nvPicPr>
        <p:blipFill rotWithShape="1">
          <a:blip r:embed="rId3" cstate="print">
            <a:extLst>
              <a:ext uri="{28A0092B-C50C-407E-A947-70E740481C1C}">
                <a14:useLocalDpi xmlns:a14="http://schemas.microsoft.com/office/drawing/2010/main" val="0"/>
              </a:ext>
            </a:extLst>
          </a:blip>
          <a:srcRect l="14486" t="24617" r="71163" b="23317"/>
          <a:stretch>
            <a:fillRect/>
          </a:stretch>
        </p:blipFill>
        <p:spPr>
          <a:xfrm>
            <a:off x="1603568" y="1937790"/>
            <a:ext cx="1952367" cy="3987443"/>
          </a:xfrm>
          <a:prstGeom prst="rect">
            <a:avLst/>
          </a:prstGeom>
        </p:spPr>
      </p:pic>
      <p:sp>
        <p:nvSpPr>
          <p:cNvPr id="2" name="矩形: 圆角 1"/>
          <p:cNvSpPr/>
          <p:nvPr/>
        </p:nvSpPr>
        <p:spPr>
          <a:xfrm>
            <a:off x="3666143" y="1948597"/>
            <a:ext cx="7236528" cy="4223982"/>
          </a:xfrm>
          <a:prstGeom prst="roundRect">
            <a:avLst>
              <a:gd name="adj" fmla="val 4841"/>
            </a:avLst>
          </a:prstGeom>
          <a:solidFill>
            <a:schemeClr val="bg1"/>
          </a:solidFill>
          <a:ln w="19050">
            <a:solidFill>
              <a:srgbClr val="3E8BC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19" name="图片 18"/>
          <p:cNvPicPr>
            <a:picLocks noChangeAspect="1"/>
          </p:cNvPicPr>
          <p:nvPr/>
        </p:nvPicPr>
        <p:blipFill rotWithShape="1">
          <a:blip r:embed="rId4" cstate="print">
            <a:extLst>
              <a:ext uri="{28A0092B-C50C-407E-A947-70E740481C1C}">
                <a14:useLocalDpi xmlns:a14="http://schemas.microsoft.com/office/drawing/2010/main" val="0"/>
              </a:ext>
            </a:extLst>
          </a:blip>
          <a:srcRect t="15712" r="56808" b="32166"/>
          <a:stretch>
            <a:fillRect/>
          </a:stretch>
        </p:blipFill>
        <p:spPr>
          <a:xfrm>
            <a:off x="6481310" y="4490125"/>
            <a:ext cx="2115277" cy="1467055"/>
          </a:xfrm>
          <a:prstGeom prst="rect">
            <a:avLst/>
          </a:prstGeom>
          <a:noFill/>
          <a:ln>
            <a:noFill/>
          </a:ln>
          <a:effectLst>
            <a:reflection blurRad="6350" stA="29000" endPos="23000" dir="5400000" sy="-100000" algn="bl" rotWithShape="0"/>
          </a:effectLst>
        </p:spPr>
      </p:pic>
      <p:sp>
        <p:nvSpPr>
          <p:cNvPr id="6" name="矩形: 圆角 5"/>
          <p:cNvSpPr/>
          <p:nvPr/>
        </p:nvSpPr>
        <p:spPr>
          <a:xfrm>
            <a:off x="8759646" y="5572368"/>
            <a:ext cx="1675228" cy="318427"/>
          </a:xfrm>
          <a:prstGeom prst="roundRect">
            <a:avLst>
              <a:gd name="adj" fmla="val 21652"/>
            </a:avLst>
          </a:prstGeom>
          <a:solidFill>
            <a:srgbClr val="FE660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t>电气感知</a:t>
            </a:r>
          </a:p>
        </p:txBody>
      </p:sp>
      <p:sp>
        <p:nvSpPr>
          <p:cNvPr id="7" name="文本框 6"/>
          <p:cNvSpPr txBox="1"/>
          <p:nvPr/>
        </p:nvSpPr>
        <p:spPr>
          <a:xfrm>
            <a:off x="6843349" y="2291593"/>
            <a:ext cx="800219" cy="276999"/>
          </a:xfrm>
          <a:prstGeom prst="rect">
            <a:avLst/>
          </a:prstGeom>
          <a:noFill/>
        </p:spPr>
        <p:txBody>
          <a:bodyPr wrap="none" rtlCol="0">
            <a:spAutoFit/>
          </a:bodyPr>
          <a:lstStyle/>
          <a:p>
            <a:r>
              <a:rPr lang="zh-CN" altLang="en-US" sz="1200" b="1" dirty="0"/>
              <a:t>物联漏保</a:t>
            </a:r>
          </a:p>
        </p:txBody>
      </p:sp>
      <p:sp>
        <p:nvSpPr>
          <p:cNvPr id="23" name="文本框 22"/>
          <p:cNvSpPr txBox="1"/>
          <p:nvPr/>
        </p:nvSpPr>
        <p:spPr>
          <a:xfrm>
            <a:off x="4334533" y="2291593"/>
            <a:ext cx="1415772" cy="276999"/>
          </a:xfrm>
          <a:prstGeom prst="rect">
            <a:avLst/>
          </a:prstGeom>
          <a:noFill/>
        </p:spPr>
        <p:txBody>
          <a:bodyPr wrap="none" rtlCol="0">
            <a:spAutoFit/>
          </a:bodyPr>
          <a:lstStyle/>
          <a:p>
            <a:r>
              <a:rPr lang="zh-CN" altLang="en-US" sz="1200" b="1" dirty="0"/>
              <a:t>低压线路监测装置</a:t>
            </a:r>
          </a:p>
        </p:txBody>
      </p:sp>
      <p:sp>
        <p:nvSpPr>
          <p:cNvPr id="24" name="文本框 23"/>
          <p:cNvSpPr txBox="1"/>
          <p:nvPr/>
        </p:nvSpPr>
        <p:spPr>
          <a:xfrm>
            <a:off x="6576521" y="4147107"/>
            <a:ext cx="1415772" cy="276999"/>
          </a:xfrm>
          <a:prstGeom prst="rect">
            <a:avLst/>
          </a:prstGeom>
          <a:noFill/>
        </p:spPr>
        <p:txBody>
          <a:bodyPr wrap="none" rtlCol="0">
            <a:spAutoFit/>
          </a:bodyPr>
          <a:lstStyle/>
          <a:p>
            <a:r>
              <a:rPr lang="zh-CN" altLang="en-US" sz="1200" b="1" dirty="0"/>
              <a:t>电能质量治理装置</a:t>
            </a:r>
          </a:p>
        </p:txBody>
      </p:sp>
      <p:sp>
        <p:nvSpPr>
          <p:cNvPr id="25" name="文本框 24"/>
          <p:cNvSpPr txBox="1"/>
          <p:nvPr/>
        </p:nvSpPr>
        <p:spPr>
          <a:xfrm>
            <a:off x="8618993" y="2291593"/>
            <a:ext cx="1261884" cy="276999"/>
          </a:xfrm>
          <a:prstGeom prst="rect">
            <a:avLst/>
          </a:prstGeom>
          <a:noFill/>
        </p:spPr>
        <p:txBody>
          <a:bodyPr wrap="none" rtlCol="0">
            <a:spAutoFit/>
          </a:bodyPr>
          <a:lstStyle/>
          <a:p>
            <a:r>
              <a:rPr lang="zh-CN" altLang="en-US" sz="1200" b="1" dirty="0"/>
              <a:t>物联塑壳断路器</a:t>
            </a:r>
          </a:p>
        </p:txBody>
      </p:sp>
      <p:sp>
        <p:nvSpPr>
          <p:cNvPr id="27" name="文本框 26"/>
          <p:cNvSpPr txBox="1"/>
          <p:nvPr/>
        </p:nvSpPr>
        <p:spPr>
          <a:xfrm>
            <a:off x="4584159" y="4093284"/>
            <a:ext cx="1148942" cy="276999"/>
          </a:xfrm>
          <a:prstGeom prst="rect">
            <a:avLst/>
          </a:prstGeom>
          <a:noFill/>
        </p:spPr>
        <p:txBody>
          <a:bodyPr wrap="square" rtlCol="0">
            <a:spAutoFit/>
          </a:bodyPr>
          <a:lstStyle/>
          <a:p>
            <a:r>
              <a:rPr lang="zh-CN" altLang="en-US" sz="1200" b="1" dirty="0"/>
              <a:t>物联通讯网关</a:t>
            </a:r>
          </a:p>
        </p:txBody>
      </p:sp>
      <p:pic>
        <p:nvPicPr>
          <p:cNvPr id="28" name="图片 2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296831" y="2655007"/>
            <a:ext cx="1534178" cy="1150634"/>
          </a:xfrm>
          <a:prstGeom prst="rect">
            <a:avLst/>
          </a:prstGeom>
          <a:noFill/>
          <a:ln>
            <a:noFill/>
          </a:ln>
          <a:effectLst>
            <a:reflection blurRad="6350" stA="29000" endPos="23000" dir="5400000" sy="-100000" algn="bl" rotWithShape="0"/>
          </a:effectLst>
        </p:spPr>
      </p:pic>
      <p:grpSp>
        <p:nvGrpSpPr>
          <p:cNvPr id="32" name="组合 31"/>
          <p:cNvGrpSpPr/>
          <p:nvPr/>
        </p:nvGrpSpPr>
        <p:grpSpPr>
          <a:xfrm>
            <a:off x="4695260" y="4657926"/>
            <a:ext cx="1058642" cy="1360870"/>
            <a:chOff x="-1676749" y="1547111"/>
            <a:chExt cx="3399618" cy="3804010"/>
          </a:xfrm>
        </p:grpSpPr>
        <p:pic>
          <p:nvPicPr>
            <p:cNvPr id="33" name="图片 32"/>
            <p:cNvPicPr>
              <a:picLocks noChangeAspect="1"/>
            </p:cNvPicPr>
            <p:nvPr/>
          </p:nvPicPr>
          <p:blipFill rotWithShape="1">
            <a:blip r:embed="rId6" cstate="print">
              <a:extLst>
                <a:ext uri="{28A0092B-C50C-407E-A947-70E740481C1C}">
                  <a14:useLocalDpi xmlns:a14="http://schemas.microsoft.com/office/drawing/2010/main" val="0"/>
                </a:ext>
              </a:extLst>
            </a:blip>
            <a:srcRect l="28721" t="33181" r="21747" b="-3220"/>
            <a:stretch>
              <a:fillRect/>
            </a:stretch>
          </p:blipFill>
          <p:spPr>
            <a:xfrm rot="2541890">
              <a:off x="-749918" y="2082336"/>
              <a:ext cx="1678277" cy="3164249"/>
            </a:xfrm>
            <a:prstGeom prst="rect">
              <a:avLst/>
            </a:prstGeom>
            <a:noFill/>
            <a:ln>
              <a:noFill/>
            </a:ln>
            <a:effectLst>
              <a:reflection blurRad="6350" stA="29000" endPos="23000" dir="5400000" sy="-100000" algn="bl" rotWithShape="0"/>
            </a:effectLst>
          </p:spPr>
        </p:pic>
        <p:pic>
          <p:nvPicPr>
            <p:cNvPr id="34" name="图片 33"/>
            <p:cNvPicPr>
              <a:picLocks noChangeAspect="1"/>
            </p:cNvPicPr>
            <p:nvPr/>
          </p:nvPicPr>
          <p:blipFill rotWithShape="1">
            <a:blip r:embed="rId7" cstate="print">
              <a:extLst>
                <a:ext uri="{28A0092B-C50C-407E-A947-70E740481C1C}">
                  <a14:useLocalDpi xmlns:a14="http://schemas.microsoft.com/office/drawing/2010/main" val="0"/>
                </a:ext>
              </a:extLst>
            </a:blip>
            <a:srcRect l="28721" t="33181" r="21747" b="-3220"/>
            <a:stretch>
              <a:fillRect/>
            </a:stretch>
          </p:blipFill>
          <p:spPr>
            <a:xfrm rot="5244340">
              <a:off x="-698394" y="2929858"/>
              <a:ext cx="1678277" cy="3164249"/>
            </a:xfrm>
            <a:prstGeom prst="rect">
              <a:avLst/>
            </a:prstGeom>
            <a:noFill/>
            <a:ln>
              <a:noFill/>
            </a:ln>
            <a:effectLst>
              <a:reflection blurRad="6350" stA="29000" endPos="23000" dir="5400000" sy="-100000" algn="bl" rotWithShape="0"/>
            </a:effectLst>
          </p:spPr>
        </p:pic>
        <p:pic>
          <p:nvPicPr>
            <p:cNvPr id="35" name="图片 34"/>
            <p:cNvPicPr>
              <a:picLocks noChangeAspect="1"/>
            </p:cNvPicPr>
            <p:nvPr/>
          </p:nvPicPr>
          <p:blipFill rotWithShape="1">
            <a:blip r:embed="rId8" cstate="print">
              <a:extLst>
                <a:ext uri="{28A0092B-C50C-407E-A947-70E740481C1C}">
                  <a14:useLocalDpi xmlns:a14="http://schemas.microsoft.com/office/drawing/2010/main" val="0"/>
                </a:ext>
              </a:extLst>
            </a:blip>
            <a:srcRect l="23221" t="26486" r="12309" b="31793"/>
            <a:stretch>
              <a:fillRect/>
            </a:stretch>
          </p:blipFill>
          <p:spPr>
            <a:xfrm rot="16200000">
              <a:off x="-2352528" y="2222890"/>
              <a:ext cx="2626226" cy="1274667"/>
            </a:xfrm>
            <a:prstGeom prst="rect">
              <a:avLst/>
            </a:prstGeom>
            <a:noFill/>
            <a:ln>
              <a:noFill/>
            </a:ln>
            <a:effectLst>
              <a:reflection blurRad="6350" stA="29000" endPos="23000" dir="5400000" sy="-100000" algn="bl" rotWithShape="0"/>
            </a:effectLst>
          </p:spPr>
        </p:pic>
      </p:grpSp>
      <p:pic>
        <p:nvPicPr>
          <p:cNvPr id="16" name="图片 1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656874" y="2444080"/>
            <a:ext cx="1146666" cy="1528888"/>
          </a:xfrm>
          <a:prstGeom prst="rect">
            <a:avLst/>
          </a:prstGeom>
          <a:noFill/>
          <a:ln>
            <a:noFill/>
          </a:ln>
          <a:effectLst>
            <a:reflection blurRad="6350" stA="29000" endPos="23000" dir="5400000" sy="-100000" algn="bl" rotWithShape="0"/>
          </a:effectLst>
        </p:spPr>
      </p:pic>
      <p:grpSp>
        <p:nvGrpSpPr>
          <p:cNvPr id="17" name="组合 16"/>
          <p:cNvGrpSpPr/>
          <p:nvPr/>
        </p:nvGrpSpPr>
        <p:grpSpPr>
          <a:xfrm>
            <a:off x="8676602" y="2555077"/>
            <a:ext cx="1146666" cy="1528888"/>
            <a:chOff x="9912853" y="1374005"/>
            <a:chExt cx="3350107" cy="4114104"/>
          </a:xfrm>
        </p:grpSpPr>
        <p:pic>
          <p:nvPicPr>
            <p:cNvPr id="36" name="图片 35"/>
            <p:cNvPicPr>
              <a:picLocks noChangeAspect="1"/>
            </p:cNvPicPr>
            <p:nvPr/>
          </p:nvPicPr>
          <p:blipFill rotWithShape="1">
            <a:blip r:embed="rId10" cstate="print">
              <a:extLst>
                <a:ext uri="{28A0092B-C50C-407E-A947-70E740481C1C}">
                  <a14:useLocalDpi xmlns:a14="http://schemas.microsoft.com/office/drawing/2010/main" val="0"/>
                </a:ext>
              </a:extLst>
            </a:blip>
            <a:srcRect t="21824" r="79611" b="51278"/>
            <a:stretch>
              <a:fillRect/>
            </a:stretch>
          </p:blipFill>
          <p:spPr>
            <a:xfrm>
              <a:off x="9912853" y="2828890"/>
              <a:ext cx="734695" cy="1224137"/>
            </a:xfrm>
            <a:prstGeom prst="rect">
              <a:avLst/>
            </a:prstGeom>
            <a:noFill/>
            <a:ln>
              <a:noFill/>
            </a:ln>
            <a:effectLst>
              <a:reflection blurRad="6350" stA="29000" endPos="23000" dir="5400000" sy="-100000" algn="bl" rotWithShape="0"/>
            </a:effectLst>
          </p:spPr>
        </p:pic>
        <p:pic>
          <p:nvPicPr>
            <p:cNvPr id="37" name="图片 36"/>
            <p:cNvPicPr>
              <a:picLocks noChangeAspect="1"/>
            </p:cNvPicPr>
            <p:nvPr/>
          </p:nvPicPr>
          <p:blipFill>
            <a:blip r:embed="rId11" cstate="print">
              <a:extLst>
                <a:ext uri="{BEBA8EAE-BF5A-486C-A8C5-ECC9F3942E4B}">
                  <a14:imgProps xmlns:a14="http://schemas.microsoft.com/office/drawing/2010/main">
                    <a14:imgLayer r:embed="rId12">
                      <a14:imgEffect>
                        <a14:backgroundRemoval t="4306" b="98403" l="5463" r="94630"/>
                      </a14:imgEffect>
                    </a14:imgLayer>
                  </a14:imgProps>
                </a:ext>
                <a:ext uri="{28A0092B-C50C-407E-A947-70E740481C1C}">
                  <a14:useLocalDpi xmlns:a14="http://schemas.microsoft.com/office/drawing/2010/main" val="0"/>
                </a:ext>
              </a:extLst>
            </a:blip>
            <a:stretch>
              <a:fillRect/>
            </a:stretch>
          </p:blipFill>
          <p:spPr>
            <a:xfrm>
              <a:off x="10177382" y="1374005"/>
              <a:ext cx="3085578" cy="4114104"/>
            </a:xfrm>
            <a:prstGeom prst="rect">
              <a:avLst/>
            </a:prstGeom>
            <a:noFill/>
            <a:ln>
              <a:noFill/>
            </a:ln>
            <a:effectLst>
              <a:reflection blurRad="6350" stA="29000" endPos="23000" dir="5400000" sy="-100000" algn="bl" rotWithShape="0"/>
            </a:effectLst>
          </p:spPr>
        </p:pic>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5DD3DB80-B894-403A-B48E-6FDC1A72010E}" type="slidenum">
              <a:rPr lang="zh-CN" altLang="en-US" smtClean="0"/>
              <a:pPr/>
              <a:t>14</a:t>
            </a:fld>
            <a:endParaRPr lang="zh-CN" altLang="en-US"/>
          </a:p>
        </p:txBody>
      </p:sp>
      <p:sp>
        <p:nvSpPr>
          <p:cNvPr id="8" name="标题 7"/>
          <p:cNvSpPr>
            <a:spLocks noGrp="1"/>
          </p:cNvSpPr>
          <p:nvPr>
            <p:ph type="title"/>
          </p:nvPr>
        </p:nvSpPr>
        <p:spPr>
          <a:xfrm>
            <a:off x="1567583" y="335545"/>
            <a:ext cx="3590290" cy="656590"/>
          </a:xfrm>
        </p:spPr>
        <p:txBody>
          <a:bodyPr>
            <a:noAutofit/>
          </a:bodyPr>
          <a:lstStyle/>
          <a:p>
            <a:r>
              <a:rPr lang="zh-CN" altLang="zh-CN" sz="3600" dirty="0"/>
              <a:t>方案介绍</a:t>
            </a:r>
          </a:p>
        </p:txBody>
      </p:sp>
      <p:sp>
        <p:nvSpPr>
          <p:cNvPr id="9" name="文本框 8"/>
          <p:cNvSpPr txBox="1"/>
          <p:nvPr/>
        </p:nvSpPr>
        <p:spPr>
          <a:xfrm>
            <a:off x="622935" y="260985"/>
            <a:ext cx="862965" cy="749935"/>
          </a:xfrm>
          <a:prstGeom prst="rect">
            <a:avLst/>
          </a:prstGeom>
          <a:noFill/>
          <a:ln w="117475">
            <a:noFill/>
          </a:ln>
        </p:spPr>
        <p:txBody>
          <a:bodyPr wrap="square" rtlCol="0">
            <a:prstTxWarp prst="textPlain">
              <a:avLst/>
            </a:prstTxWarp>
            <a:spAutoFit/>
          </a:bodyPr>
          <a:lstStyle/>
          <a:p>
            <a:pPr algn="l"/>
            <a:r>
              <a:rPr lang="en-US" altLang="zh-CN" spc="100" dirty="0">
                <a:solidFill>
                  <a:schemeClr val="tx2">
                    <a:lumMod val="40000"/>
                    <a:lumOff val="60000"/>
                  </a:schemeClr>
                </a:solidFill>
                <a:latin typeface="Impact" pitchFamily="34" charset="0"/>
                <a:cs typeface="Arial" pitchFamily="34" charset="0"/>
              </a:rPr>
              <a:t>03</a:t>
            </a:r>
            <a:r>
              <a:rPr lang="en-US" altLang="zh-CN" spc="100" dirty="0">
                <a:solidFill>
                  <a:schemeClr val="tx2">
                    <a:lumMod val="40000"/>
                    <a:lumOff val="60000"/>
                  </a:schemeClr>
                </a:solidFill>
                <a:latin typeface="Impact" pitchFamily="34" charset="0"/>
                <a:cs typeface="Arial" pitchFamily="34" charset="0"/>
                <a:sym typeface="+mn-ea"/>
              </a:rPr>
              <a:t>/</a:t>
            </a:r>
            <a:endParaRPr lang="zh-CN" altLang="en-US" spc="100" dirty="0">
              <a:solidFill>
                <a:schemeClr val="tx2">
                  <a:lumMod val="40000"/>
                  <a:lumOff val="60000"/>
                </a:schemeClr>
              </a:solidFill>
              <a:latin typeface="Impact" pitchFamily="34" charset="0"/>
              <a:cs typeface="Arial" pitchFamily="34" charset="0"/>
            </a:endParaRPr>
          </a:p>
        </p:txBody>
      </p:sp>
      <p:grpSp>
        <p:nvGrpSpPr>
          <p:cNvPr id="14" name="组合 13"/>
          <p:cNvGrpSpPr/>
          <p:nvPr/>
        </p:nvGrpSpPr>
        <p:grpSpPr>
          <a:xfrm>
            <a:off x="839470" y="1268095"/>
            <a:ext cx="596265" cy="518160"/>
            <a:chOff x="2116" y="2451"/>
            <a:chExt cx="939" cy="816"/>
          </a:xfrm>
        </p:grpSpPr>
        <p:sp>
          <p:nvSpPr>
            <p:cNvPr id="11" name="椭圆 10"/>
            <p:cNvSpPr/>
            <p:nvPr/>
          </p:nvSpPr>
          <p:spPr>
            <a:xfrm>
              <a:off x="2116" y="2451"/>
              <a:ext cx="816" cy="816"/>
            </a:xfrm>
            <a:prstGeom prst="ellipse">
              <a:avLst/>
            </a:prstGeom>
            <a:solidFill>
              <a:srgbClr val="A78343"/>
            </a:solidFill>
            <a:ln>
              <a:noFill/>
            </a:ln>
          </p:spPr>
          <p:style>
            <a:lnRef idx="2">
              <a:schemeClr val="accent6"/>
            </a:lnRef>
            <a:fillRef idx="1">
              <a:schemeClr val="lt1"/>
            </a:fillRef>
            <a:effectRef idx="0">
              <a:schemeClr val="accent6"/>
            </a:effectRef>
            <a:fontRef idx="minor">
              <a:schemeClr val="dk1"/>
            </a:fontRef>
          </p:style>
          <p:txBody>
            <a:bodyPr rtlCol="0" anchor="ctr">
              <a:scene3d>
                <a:camera prst="orthographicFront"/>
                <a:lightRig rig="threePt" dir="t"/>
              </a:scene3d>
            </a:bodyPr>
            <a:lstStyle/>
            <a:p>
              <a:pPr algn="ctr">
                <a:lnSpc>
                  <a:spcPct val="100000"/>
                </a:lnSpc>
              </a:pPr>
              <a:endParaRPr lang="en-US" altLang="zh-CN">
                <a:ln w="22225">
                  <a:solidFill>
                    <a:schemeClr val="accent2"/>
                  </a:solidFill>
                  <a:prstDash val="solid"/>
                </a:ln>
                <a:solidFill>
                  <a:schemeClr val="accent2">
                    <a:lumMod val="40000"/>
                    <a:lumOff val="60000"/>
                  </a:schemeClr>
                </a:solidFill>
                <a:effectLst/>
              </a:endParaRPr>
            </a:p>
          </p:txBody>
        </p:sp>
        <p:sp>
          <p:nvSpPr>
            <p:cNvPr id="12" name="文本框 11"/>
            <p:cNvSpPr txBox="1"/>
            <p:nvPr/>
          </p:nvSpPr>
          <p:spPr>
            <a:xfrm>
              <a:off x="2126" y="2512"/>
              <a:ext cx="929" cy="720"/>
            </a:xfrm>
            <a:prstGeom prst="rect">
              <a:avLst/>
            </a:prstGeom>
            <a:noFill/>
          </p:spPr>
          <p:txBody>
            <a:bodyPr wrap="square" rtlCol="0">
              <a:spAutoFit/>
              <a:scene3d>
                <a:camera prst="orthographicFront"/>
                <a:lightRig rig="threePt" dir="t"/>
              </a:scene3d>
            </a:bodyPr>
            <a:lstStyle/>
            <a:p>
              <a:r>
                <a:rPr lang="en-US" altLang="zh-CN" sz="2400" b="1">
                  <a:solidFill>
                    <a:schemeClr val="bg1"/>
                  </a:solidFill>
                  <a:effectLst>
                    <a:outerShdw blurRad="38100" dist="19050" dir="2700000" algn="tl" rotWithShape="0">
                      <a:schemeClr val="dk1">
                        <a:alpha val="40000"/>
                      </a:schemeClr>
                    </a:outerShdw>
                  </a:effectLst>
                </a:rPr>
                <a:t>03</a:t>
              </a:r>
            </a:p>
          </p:txBody>
        </p:sp>
      </p:grpSp>
      <p:sp>
        <p:nvSpPr>
          <p:cNvPr id="13" name="文本框 12"/>
          <p:cNvSpPr txBox="1"/>
          <p:nvPr/>
        </p:nvSpPr>
        <p:spPr>
          <a:xfrm>
            <a:off x="1415415" y="1340485"/>
            <a:ext cx="4038285" cy="400110"/>
          </a:xfrm>
          <a:prstGeom prst="rect">
            <a:avLst/>
          </a:prstGeom>
          <a:noFill/>
        </p:spPr>
        <p:txBody>
          <a:bodyPr wrap="none" rtlCol="0">
            <a:spAutoFit/>
          </a:bodyPr>
          <a:lstStyle/>
          <a:p>
            <a:r>
              <a:rPr lang="zh-CN" altLang="en-US" sz="2000" spc="100" dirty="0">
                <a:solidFill>
                  <a:schemeClr val="accent1"/>
                </a:solidFill>
                <a:effectLst>
                  <a:outerShdw blurRad="38100" dist="25400" dir="5400000" algn="ctr" rotWithShape="0">
                    <a:srgbClr val="6E747A">
                      <a:alpha val="43000"/>
                    </a:srgbClr>
                  </a:outerShdw>
                </a:effectLst>
                <a:uFillTx/>
                <a:sym typeface="+mn-ea"/>
              </a:rPr>
              <a:t> 端设备介绍：低压线路监测装置</a:t>
            </a:r>
          </a:p>
        </p:txBody>
      </p:sp>
      <p:sp>
        <p:nvSpPr>
          <p:cNvPr id="15" name="文本框 14"/>
          <p:cNvSpPr txBox="1"/>
          <p:nvPr/>
        </p:nvSpPr>
        <p:spPr>
          <a:xfrm>
            <a:off x="5401825" y="1535430"/>
            <a:ext cx="6382807" cy="4613442"/>
          </a:xfrm>
          <a:prstGeom prst="rect">
            <a:avLst/>
          </a:prstGeom>
          <a:noFill/>
        </p:spPr>
        <p:txBody>
          <a:bodyPr wrap="square" rtlCol="0" anchor="t">
            <a:spAutoFit/>
          </a:bodyPr>
          <a:lstStyle/>
          <a:p>
            <a:pPr algn="just">
              <a:lnSpc>
                <a:spcPct val="150000"/>
              </a:lnSpc>
            </a:pPr>
            <a:r>
              <a:rPr lang="en-US" altLang="zh-CN" b="1" dirty="0">
                <a:solidFill>
                  <a:schemeClr val="accent1"/>
                </a:solidFill>
                <a:effectLst>
                  <a:outerShdw blurRad="38100" dist="25400" dir="5400000" algn="ctr" rotWithShape="0">
                    <a:srgbClr val="6E747A">
                      <a:alpha val="43000"/>
                    </a:srgbClr>
                  </a:outerShdw>
                </a:effectLst>
                <a:cs typeface="+mn-ea"/>
                <a:sym typeface="+mn-lt"/>
              </a:rPr>
              <a:t>       </a:t>
            </a:r>
            <a:r>
              <a:rPr lang="zh-CN" altLang="en-US" b="1" dirty="0">
                <a:solidFill>
                  <a:schemeClr val="accent1"/>
                </a:solidFill>
                <a:effectLst>
                  <a:outerShdw blurRad="38100" dist="25400" dir="5400000" algn="ctr" rotWithShape="0">
                    <a:srgbClr val="6E747A">
                      <a:alpha val="43000"/>
                    </a:srgbClr>
                  </a:outerShdw>
                </a:effectLst>
                <a:cs typeface="+mn-ea"/>
                <a:sym typeface="+mn-lt"/>
              </a:rPr>
              <a:t>低压线路监测装置</a:t>
            </a:r>
            <a:r>
              <a:rPr lang="zh-CN" altLang="en-US" b="1" dirty="0">
                <a:effectLst>
                  <a:outerShdw blurRad="38100" dist="25400" dir="5400000" algn="ctr" rotWithShape="0">
                    <a:srgbClr val="6E747A">
                      <a:alpha val="43000"/>
                    </a:srgbClr>
                  </a:outerShdw>
                </a:effectLst>
                <a:cs typeface="+mn-ea"/>
                <a:sym typeface="+mn-lt"/>
              </a:rPr>
              <a:t>： </a:t>
            </a:r>
            <a:r>
              <a:rPr lang="zh-CN" altLang="en-US" spc="100" dirty="0">
                <a:cs typeface="+mn-ea"/>
                <a:sym typeface="+mn-lt"/>
              </a:rPr>
              <a:t>台区局域通讯：采用双模 </a:t>
            </a:r>
            <a:r>
              <a:rPr lang="en-US" altLang="zh-CN" spc="100" dirty="0">
                <a:cs typeface="+mn-ea"/>
                <a:sym typeface="+mn-lt"/>
              </a:rPr>
              <a:t>HPLC +</a:t>
            </a:r>
            <a:r>
              <a:rPr lang="en-US" altLang="zh-CN" spc="100" dirty="0" err="1">
                <a:cs typeface="+mn-ea"/>
                <a:sym typeface="+mn-lt"/>
              </a:rPr>
              <a:t>LoRa</a:t>
            </a:r>
            <a:r>
              <a:rPr lang="zh-CN" altLang="en-US" spc="100" dirty="0">
                <a:cs typeface="+mn-ea"/>
                <a:sym typeface="+mn-lt"/>
              </a:rPr>
              <a:t>方式，能快速定位低压故障信息和故障原因。在线监测功能可以完成电压、电流、有功、无功的收集。具有集成度高、配置灵活、界面友好、运维成本大大降低等特点。</a:t>
            </a:r>
            <a:endParaRPr lang="en-US" altLang="zh-CN" spc="100" dirty="0">
              <a:cs typeface="+mn-ea"/>
              <a:sym typeface="+mn-lt"/>
            </a:endParaRPr>
          </a:p>
          <a:p>
            <a:pPr algn="just">
              <a:lnSpc>
                <a:spcPct val="150000"/>
              </a:lnSpc>
            </a:pPr>
            <a:r>
              <a:rPr lang="zh-CN" altLang="en-US" b="1" dirty="0">
                <a:solidFill>
                  <a:schemeClr val="accent1"/>
                </a:solidFill>
                <a:effectLst>
                  <a:outerShdw blurRad="38100" dist="25400" dir="5400000" algn="ctr" rotWithShape="0">
                    <a:srgbClr val="6E747A">
                      <a:alpha val="43000"/>
                    </a:srgbClr>
                  </a:outerShdw>
                </a:effectLst>
                <a:cs typeface="+mn-ea"/>
                <a:sym typeface="+mn-lt"/>
              </a:rPr>
              <a:t>       主要功能特点：</a:t>
            </a:r>
            <a:endParaRPr lang="en-US" altLang="zh-CN" dirty="0">
              <a:solidFill>
                <a:srgbClr val="0070C0"/>
              </a:solidFill>
              <a:cs typeface="+mn-ea"/>
              <a:sym typeface="+mn-lt"/>
            </a:endParaRPr>
          </a:p>
          <a:p>
            <a:pPr algn="just">
              <a:lnSpc>
                <a:spcPct val="150000"/>
              </a:lnSpc>
            </a:pPr>
            <a:r>
              <a:rPr lang="en-US" altLang="zh-CN" dirty="0">
                <a:solidFill>
                  <a:srgbClr val="0070C0"/>
                </a:solidFill>
                <a:cs typeface="+mn-ea"/>
                <a:sym typeface="+mn-lt"/>
              </a:rPr>
              <a:t>  </a:t>
            </a:r>
            <a:r>
              <a:rPr lang="zh-CN" altLang="en-US" dirty="0">
                <a:cs typeface="+mn-ea"/>
                <a:sym typeface="+mn-lt"/>
              </a:rPr>
              <a:t> 1.装置采用多模通信</a:t>
            </a:r>
            <a:r>
              <a:rPr lang="en-US" altLang="zh-CN" dirty="0">
                <a:cs typeface="+mn-ea"/>
                <a:sym typeface="+mn-lt"/>
              </a:rPr>
              <a:t>:</a:t>
            </a:r>
            <a:r>
              <a:rPr lang="zh-CN" altLang="en-US" spc="100" dirty="0">
                <a:cs typeface="+mn-ea"/>
                <a:sym typeface="+mn-lt"/>
              </a:rPr>
              <a:t>台区局域通讯</a:t>
            </a:r>
            <a:r>
              <a:rPr lang="zh-CN" altLang="en-US" dirty="0">
                <a:cs typeface="+mn-ea"/>
                <a:sym typeface="+mn-lt"/>
              </a:rPr>
              <a:t>采用</a:t>
            </a:r>
            <a:r>
              <a:rPr lang="en-US" altLang="zh-CN" dirty="0">
                <a:cs typeface="+mn-ea"/>
                <a:sym typeface="+mn-lt"/>
              </a:rPr>
              <a:t>HPLC</a:t>
            </a:r>
            <a:r>
              <a:rPr lang="zh-CN" altLang="en-US" dirty="0">
                <a:cs typeface="+mn-ea"/>
                <a:sym typeface="+mn-lt"/>
              </a:rPr>
              <a:t>与智能配变终端通信</a:t>
            </a:r>
            <a:r>
              <a:rPr lang="en-US" altLang="zh-CN" dirty="0">
                <a:cs typeface="+mn-ea"/>
                <a:sym typeface="+mn-lt"/>
              </a:rPr>
              <a:t>,</a:t>
            </a:r>
            <a:r>
              <a:rPr lang="zh-CN" altLang="en-US" dirty="0">
                <a:cs typeface="+mn-ea"/>
                <a:sym typeface="+mn-lt"/>
              </a:rPr>
              <a:t>现场采用</a:t>
            </a:r>
            <a:r>
              <a:rPr lang="en-US" altLang="zh-CN" dirty="0">
                <a:cs typeface="+mn-ea"/>
                <a:sym typeface="+mn-lt"/>
              </a:rPr>
              <a:t>RS -485</a:t>
            </a:r>
            <a:r>
              <a:rPr lang="zh-CN" altLang="en-US" dirty="0">
                <a:cs typeface="+mn-ea"/>
                <a:sym typeface="+mn-lt"/>
              </a:rPr>
              <a:t>接入智能设备。</a:t>
            </a:r>
            <a:endParaRPr lang="en-US" altLang="zh-CN" dirty="0">
              <a:cs typeface="+mn-ea"/>
              <a:sym typeface="+mn-lt"/>
            </a:endParaRPr>
          </a:p>
          <a:p>
            <a:pPr algn="just">
              <a:lnSpc>
                <a:spcPct val="150000"/>
              </a:lnSpc>
            </a:pPr>
            <a:r>
              <a:rPr lang="en-US" altLang="zh-CN" spc="100" dirty="0">
                <a:solidFill>
                  <a:schemeClr val="tx1"/>
                </a:solidFill>
                <a:uFillTx/>
                <a:cs typeface="+mn-ea"/>
                <a:sym typeface="+mn-lt"/>
              </a:rPr>
              <a:t>   2</a:t>
            </a:r>
            <a:r>
              <a:rPr lang="zh-CN" altLang="en-US" spc="100" dirty="0">
                <a:solidFill>
                  <a:schemeClr val="tx1"/>
                </a:solidFill>
                <a:uFillTx/>
                <a:cs typeface="+mn-ea"/>
                <a:sym typeface="+mn-lt"/>
              </a:rPr>
              <a:t>、低压线路状态全感知（进</a:t>
            </a:r>
            <a:r>
              <a:rPr lang="zh-CN" altLang="en-US" spc="100" dirty="0">
                <a:cs typeface="微软雅黑" charset="0"/>
              </a:rPr>
              <a:t>出线监测，分支路监测，末端线路监测</a:t>
            </a:r>
            <a:r>
              <a:rPr lang="zh-CN" altLang="en-US" spc="100" dirty="0">
                <a:solidFill>
                  <a:schemeClr val="tx1"/>
                </a:solidFill>
                <a:uFillTx/>
                <a:cs typeface="+mn-ea"/>
                <a:sym typeface="+mn-lt"/>
              </a:rPr>
              <a:t>）</a:t>
            </a:r>
            <a:endParaRPr lang="en-US" altLang="zh-CN" spc="100" dirty="0">
              <a:solidFill>
                <a:schemeClr val="tx1"/>
              </a:solidFill>
              <a:uFillTx/>
              <a:cs typeface="+mn-ea"/>
              <a:sym typeface="+mn-lt"/>
            </a:endParaRPr>
          </a:p>
          <a:p>
            <a:pPr algn="just">
              <a:lnSpc>
                <a:spcPct val="150000"/>
              </a:lnSpc>
            </a:pPr>
            <a:r>
              <a:rPr lang="en-US" altLang="zh-CN" spc="100" dirty="0">
                <a:cs typeface="+mn-ea"/>
                <a:sym typeface="+mn-lt"/>
              </a:rPr>
              <a:t>   3</a:t>
            </a:r>
            <a:r>
              <a:rPr lang="zh-CN" altLang="en-US" spc="100" dirty="0">
                <a:cs typeface="+mn-ea"/>
                <a:sym typeface="+mn-lt"/>
              </a:rPr>
              <a:t>、终端可以带电安装和拆卸，不影响供电线路正常运行。</a:t>
            </a:r>
            <a:endParaRPr lang="zh-CN" altLang="en-US" spc="100" dirty="0">
              <a:solidFill>
                <a:schemeClr val="tx1"/>
              </a:solidFill>
              <a:uFillTx/>
              <a:cs typeface="+mn-ea"/>
              <a:sym typeface="+mn-lt"/>
            </a:endParaRPr>
          </a:p>
        </p:txBody>
      </p:sp>
      <p:pic>
        <p:nvPicPr>
          <p:cNvPr id="16" name="图片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1344" y="1666569"/>
            <a:ext cx="5435755" cy="4076816"/>
          </a:xfrm>
          <a:prstGeom prst="rect">
            <a:avLst/>
          </a:prstGeom>
          <a:noFill/>
          <a:ln>
            <a:noFill/>
          </a:ln>
          <a:effectLst>
            <a:reflection blurRad="6350" stA="29000" endPos="23000" dir="5400000" sy="-100000" algn="bl" rotWithShape="0"/>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a:xfrm>
            <a:off x="8581012" y="6341531"/>
            <a:ext cx="2909888" cy="206381"/>
          </a:xfrm>
        </p:spPr>
        <p:txBody>
          <a:bodyPr/>
          <a:lstStyle/>
          <a:p>
            <a:fld id="{5DD3DB80-B894-403A-B48E-6FDC1A72010E}" type="slidenum">
              <a:rPr lang="zh-CN" altLang="en-US" smtClean="0"/>
              <a:pPr/>
              <a:t>15</a:t>
            </a:fld>
            <a:endParaRPr lang="zh-CN" altLang="en-US"/>
          </a:p>
        </p:txBody>
      </p:sp>
      <p:sp>
        <p:nvSpPr>
          <p:cNvPr id="8" name="标题 7"/>
          <p:cNvSpPr>
            <a:spLocks noGrp="1"/>
          </p:cNvSpPr>
          <p:nvPr>
            <p:ph type="title"/>
          </p:nvPr>
        </p:nvSpPr>
        <p:spPr>
          <a:xfrm>
            <a:off x="1567583" y="335545"/>
            <a:ext cx="3590290" cy="656590"/>
          </a:xfrm>
        </p:spPr>
        <p:txBody>
          <a:bodyPr>
            <a:noAutofit/>
          </a:bodyPr>
          <a:lstStyle/>
          <a:p>
            <a:r>
              <a:rPr lang="zh-CN" altLang="zh-CN" sz="3600" dirty="0"/>
              <a:t>方案介绍</a:t>
            </a:r>
          </a:p>
        </p:txBody>
      </p:sp>
      <p:sp>
        <p:nvSpPr>
          <p:cNvPr id="9" name="文本框 8"/>
          <p:cNvSpPr txBox="1"/>
          <p:nvPr/>
        </p:nvSpPr>
        <p:spPr>
          <a:xfrm>
            <a:off x="622935" y="260985"/>
            <a:ext cx="862965" cy="749935"/>
          </a:xfrm>
          <a:prstGeom prst="rect">
            <a:avLst/>
          </a:prstGeom>
          <a:noFill/>
          <a:ln w="117475">
            <a:noFill/>
          </a:ln>
        </p:spPr>
        <p:txBody>
          <a:bodyPr wrap="square" rtlCol="0">
            <a:prstTxWarp prst="textPlain">
              <a:avLst/>
            </a:prstTxWarp>
            <a:spAutoFit/>
          </a:bodyPr>
          <a:lstStyle/>
          <a:p>
            <a:pPr algn="l"/>
            <a:r>
              <a:rPr lang="en-US" altLang="zh-CN" spc="100" dirty="0">
                <a:solidFill>
                  <a:schemeClr val="tx2">
                    <a:lumMod val="40000"/>
                    <a:lumOff val="60000"/>
                  </a:schemeClr>
                </a:solidFill>
                <a:latin typeface="Impact" pitchFamily="34" charset="0"/>
                <a:cs typeface="Arial" pitchFamily="34" charset="0"/>
              </a:rPr>
              <a:t>03</a:t>
            </a:r>
            <a:r>
              <a:rPr lang="en-US" altLang="zh-CN" spc="100" dirty="0">
                <a:solidFill>
                  <a:schemeClr val="tx2">
                    <a:lumMod val="40000"/>
                    <a:lumOff val="60000"/>
                  </a:schemeClr>
                </a:solidFill>
                <a:latin typeface="Impact" pitchFamily="34" charset="0"/>
                <a:cs typeface="Arial" pitchFamily="34" charset="0"/>
                <a:sym typeface="+mn-ea"/>
              </a:rPr>
              <a:t>/</a:t>
            </a:r>
            <a:endParaRPr lang="zh-CN" altLang="en-US" spc="100" dirty="0">
              <a:solidFill>
                <a:schemeClr val="tx2">
                  <a:lumMod val="40000"/>
                  <a:lumOff val="60000"/>
                </a:schemeClr>
              </a:solidFill>
              <a:latin typeface="Impact" pitchFamily="34" charset="0"/>
              <a:cs typeface="Arial" pitchFamily="34" charset="0"/>
            </a:endParaRPr>
          </a:p>
        </p:txBody>
      </p:sp>
      <p:grpSp>
        <p:nvGrpSpPr>
          <p:cNvPr id="14" name="组合 13"/>
          <p:cNvGrpSpPr/>
          <p:nvPr/>
        </p:nvGrpSpPr>
        <p:grpSpPr>
          <a:xfrm>
            <a:off x="12432823" y="498536"/>
            <a:ext cx="596265" cy="518160"/>
            <a:chOff x="2116" y="2451"/>
            <a:chExt cx="939" cy="816"/>
          </a:xfrm>
        </p:grpSpPr>
        <p:sp>
          <p:nvSpPr>
            <p:cNvPr id="11" name="椭圆 10"/>
            <p:cNvSpPr/>
            <p:nvPr/>
          </p:nvSpPr>
          <p:spPr>
            <a:xfrm>
              <a:off x="2116" y="2451"/>
              <a:ext cx="816" cy="816"/>
            </a:xfrm>
            <a:prstGeom prst="ellipse">
              <a:avLst/>
            </a:prstGeom>
            <a:solidFill>
              <a:srgbClr val="A78343"/>
            </a:solidFill>
            <a:ln>
              <a:noFill/>
            </a:ln>
          </p:spPr>
          <p:style>
            <a:lnRef idx="2">
              <a:schemeClr val="accent6"/>
            </a:lnRef>
            <a:fillRef idx="1">
              <a:schemeClr val="lt1"/>
            </a:fillRef>
            <a:effectRef idx="0">
              <a:schemeClr val="accent6"/>
            </a:effectRef>
            <a:fontRef idx="minor">
              <a:schemeClr val="dk1"/>
            </a:fontRef>
          </p:style>
          <p:txBody>
            <a:bodyPr rtlCol="0" anchor="ctr">
              <a:scene3d>
                <a:camera prst="orthographicFront"/>
                <a:lightRig rig="threePt" dir="t"/>
              </a:scene3d>
            </a:bodyPr>
            <a:lstStyle/>
            <a:p>
              <a:pPr algn="ctr">
                <a:lnSpc>
                  <a:spcPct val="100000"/>
                </a:lnSpc>
              </a:pPr>
              <a:endParaRPr lang="en-US" altLang="zh-CN">
                <a:ln w="22225">
                  <a:solidFill>
                    <a:schemeClr val="accent2"/>
                  </a:solidFill>
                  <a:prstDash val="solid"/>
                </a:ln>
                <a:solidFill>
                  <a:schemeClr val="accent2">
                    <a:lumMod val="40000"/>
                    <a:lumOff val="60000"/>
                  </a:schemeClr>
                </a:solidFill>
                <a:effectLst/>
              </a:endParaRPr>
            </a:p>
          </p:txBody>
        </p:sp>
        <p:sp>
          <p:nvSpPr>
            <p:cNvPr id="12" name="文本框 11"/>
            <p:cNvSpPr txBox="1"/>
            <p:nvPr/>
          </p:nvSpPr>
          <p:spPr>
            <a:xfrm>
              <a:off x="2126" y="2512"/>
              <a:ext cx="929" cy="720"/>
            </a:xfrm>
            <a:prstGeom prst="rect">
              <a:avLst/>
            </a:prstGeom>
            <a:noFill/>
          </p:spPr>
          <p:txBody>
            <a:bodyPr wrap="square" rtlCol="0">
              <a:spAutoFit/>
              <a:scene3d>
                <a:camera prst="orthographicFront"/>
                <a:lightRig rig="threePt" dir="t"/>
              </a:scene3d>
            </a:bodyPr>
            <a:lstStyle/>
            <a:p>
              <a:r>
                <a:rPr lang="en-US" altLang="zh-CN" sz="2400" b="1" dirty="0">
                  <a:solidFill>
                    <a:schemeClr val="bg1"/>
                  </a:solidFill>
                  <a:effectLst>
                    <a:outerShdw blurRad="38100" dist="19050" dir="2700000" algn="tl" rotWithShape="0">
                      <a:schemeClr val="dk1">
                        <a:alpha val="40000"/>
                      </a:schemeClr>
                    </a:outerShdw>
                  </a:effectLst>
                </a:rPr>
                <a:t>03</a:t>
              </a:r>
            </a:p>
          </p:txBody>
        </p:sp>
      </p:grpSp>
      <p:sp>
        <p:nvSpPr>
          <p:cNvPr id="13" name="文本框 12"/>
          <p:cNvSpPr txBox="1"/>
          <p:nvPr/>
        </p:nvSpPr>
        <p:spPr>
          <a:xfrm>
            <a:off x="13008768" y="570926"/>
            <a:ext cx="4038285" cy="400110"/>
          </a:xfrm>
          <a:prstGeom prst="rect">
            <a:avLst/>
          </a:prstGeom>
          <a:noFill/>
        </p:spPr>
        <p:txBody>
          <a:bodyPr wrap="none" rtlCol="0">
            <a:spAutoFit/>
          </a:bodyPr>
          <a:lstStyle/>
          <a:p>
            <a:r>
              <a:rPr lang="zh-CN" altLang="en-US" sz="2000" spc="100" dirty="0">
                <a:solidFill>
                  <a:schemeClr val="accent1"/>
                </a:solidFill>
                <a:effectLst>
                  <a:outerShdw blurRad="38100" dist="25400" dir="5400000" algn="ctr" rotWithShape="0">
                    <a:srgbClr val="6E747A">
                      <a:alpha val="43000"/>
                    </a:srgbClr>
                  </a:outerShdw>
                </a:effectLst>
                <a:uFillTx/>
                <a:sym typeface="+mn-ea"/>
              </a:rPr>
              <a:t> 端设备介绍：低压线路监测装置</a:t>
            </a:r>
          </a:p>
        </p:txBody>
      </p:sp>
      <p:sp>
        <p:nvSpPr>
          <p:cNvPr id="2" name="矩形 1"/>
          <p:cNvSpPr/>
          <p:nvPr/>
        </p:nvSpPr>
        <p:spPr>
          <a:xfrm>
            <a:off x="789557" y="1140131"/>
            <a:ext cx="8736632" cy="584775"/>
          </a:xfrm>
          <a:prstGeom prst="rect">
            <a:avLst/>
          </a:prstGeom>
        </p:spPr>
        <p:txBody>
          <a:bodyPr wrap="square">
            <a:spAutoFit/>
          </a:bodyPr>
          <a:lstStyle/>
          <a:p>
            <a:r>
              <a:rPr lang="zh-CN" altLang="en-US" sz="3200" b="1" dirty="0">
                <a:solidFill>
                  <a:srgbClr val="A78343"/>
                </a:solidFill>
              </a:rPr>
              <a:t>特点优势</a:t>
            </a:r>
            <a:endParaRPr lang="en-US" altLang="zh-CN" sz="3200" b="1" dirty="0">
              <a:solidFill>
                <a:srgbClr val="A78343"/>
              </a:solidFill>
            </a:endParaRPr>
          </a:p>
        </p:txBody>
      </p:sp>
      <p:sp>
        <p:nvSpPr>
          <p:cNvPr id="15" name="矩形 14"/>
          <p:cNvSpPr/>
          <p:nvPr/>
        </p:nvSpPr>
        <p:spPr>
          <a:xfrm>
            <a:off x="1054417" y="1844824"/>
            <a:ext cx="8577101" cy="499111"/>
          </a:xfrm>
          <a:prstGeom prst="rect">
            <a:avLst/>
          </a:prstGeom>
        </p:spPr>
        <p:txBody>
          <a:bodyPr wrap="square">
            <a:spAutoFit/>
          </a:bodyPr>
          <a:lstStyle/>
          <a:p>
            <a:pPr>
              <a:lnSpc>
                <a:spcPct val="150000"/>
              </a:lnSpc>
            </a:pPr>
            <a:r>
              <a:rPr lang="zh-CN" altLang="en-US" sz="2000" b="1" dirty="0"/>
              <a:t>多模通讯方式，满足各种场景通讯需求</a:t>
            </a:r>
            <a:endParaRPr lang="en-US" altLang="zh-CN" sz="2000" b="1" dirty="0"/>
          </a:p>
        </p:txBody>
      </p:sp>
      <p:sp>
        <p:nvSpPr>
          <p:cNvPr id="3" name="矩形 2"/>
          <p:cNvSpPr/>
          <p:nvPr/>
        </p:nvSpPr>
        <p:spPr>
          <a:xfrm>
            <a:off x="1054417" y="2852936"/>
            <a:ext cx="10049661" cy="400110"/>
          </a:xfrm>
          <a:prstGeom prst="rect">
            <a:avLst/>
          </a:prstGeom>
        </p:spPr>
        <p:txBody>
          <a:bodyPr wrap="square">
            <a:spAutoFit/>
          </a:bodyPr>
          <a:lstStyle/>
          <a:p>
            <a:r>
              <a:rPr lang="zh-CN" altLang="en-US" sz="2000" b="1" dirty="0"/>
              <a:t>高精度的线路运行信息采集</a:t>
            </a:r>
            <a:endParaRPr lang="en-US" altLang="zh-CN" sz="2000" b="1" dirty="0"/>
          </a:p>
        </p:txBody>
      </p:sp>
      <p:sp>
        <p:nvSpPr>
          <p:cNvPr id="5" name="矩形 4"/>
          <p:cNvSpPr/>
          <p:nvPr/>
        </p:nvSpPr>
        <p:spPr>
          <a:xfrm>
            <a:off x="1054417" y="3933056"/>
            <a:ext cx="8858007" cy="400110"/>
          </a:xfrm>
          <a:prstGeom prst="rect">
            <a:avLst/>
          </a:prstGeom>
        </p:spPr>
        <p:txBody>
          <a:bodyPr wrap="square">
            <a:spAutoFit/>
          </a:bodyPr>
          <a:lstStyle/>
          <a:p>
            <a:r>
              <a:rPr lang="zh-CN" altLang="en-US" sz="2000" b="1" dirty="0"/>
              <a:t>提供丰富的线路运行信息</a:t>
            </a:r>
            <a:endParaRPr lang="en-US" altLang="zh-CN" sz="2000" b="1" dirty="0"/>
          </a:p>
        </p:txBody>
      </p:sp>
      <p:sp>
        <p:nvSpPr>
          <p:cNvPr id="7" name="矩形 6"/>
          <p:cNvSpPr/>
          <p:nvPr/>
        </p:nvSpPr>
        <p:spPr>
          <a:xfrm>
            <a:off x="1054417" y="5517232"/>
            <a:ext cx="10049661" cy="377026"/>
          </a:xfrm>
          <a:prstGeom prst="rect">
            <a:avLst/>
          </a:prstGeom>
        </p:spPr>
        <p:txBody>
          <a:bodyPr wrap="square">
            <a:spAutoFit/>
          </a:bodyPr>
          <a:lstStyle/>
          <a:p>
            <a:pPr>
              <a:lnSpc>
                <a:spcPct val="150000"/>
              </a:lnSpc>
            </a:pPr>
            <a:r>
              <a:rPr lang="zh-CN" altLang="en-US" sz="1400" dirty="0"/>
              <a:t>终端可以带电安装和拆卸，不影响供电线路的正常运行，卡扣式安装，简单便利</a:t>
            </a:r>
          </a:p>
        </p:txBody>
      </p:sp>
      <p:sp>
        <p:nvSpPr>
          <p:cNvPr id="10" name="矩形 9"/>
          <p:cNvSpPr/>
          <p:nvPr/>
        </p:nvSpPr>
        <p:spPr>
          <a:xfrm>
            <a:off x="1076410" y="2276872"/>
            <a:ext cx="9083803" cy="377026"/>
          </a:xfrm>
          <a:prstGeom prst="rect">
            <a:avLst/>
          </a:prstGeom>
        </p:spPr>
        <p:txBody>
          <a:bodyPr wrap="square">
            <a:spAutoFit/>
          </a:bodyPr>
          <a:lstStyle/>
          <a:p>
            <a:pPr>
              <a:lnSpc>
                <a:spcPct val="150000"/>
              </a:lnSpc>
            </a:pPr>
            <a:r>
              <a:rPr lang="zh-CN" altLang="en-US" sz="1400" dirty="0"/>
              <a:t>通讯方式以宽带載波(HPLC)为主，同时具备微功率无线(LoRa)和RS485等通讯方式，满足各种场景通讯需求。</a:t>
            </a:r>
            <a:endParaRPr lang="en-US" altLang="zh-CN" sz="1400" dirty="0"/>
          </a:p>
        </p:txBody>
      </p:sp>
      <p:sp>
        <p:nvSpPr>
          <p:cNvPr id="16" name="矩形 15"/>
          <p:cNvSpPr/>
          <p:nvPr/>
        </p:nvSpPr>
        <p:spPr>
          <a:xfrm>
            <a:off x="1072337" y="3212976"/>
            <a:ext cx="8993206" cy="523220"/>
          </a:xfrm>
          <a:prstGeom prst="rect">
            <a:avLst/>
          </a:prstGeom>
        </p:spPr>
        <p:txBody>
          <a:bodyPr wrap="square">
            <a:spAutoFit/>
          </a:bodyPr>
          <a:lstStyle/>
          <a:p>
            <a:r>
              <a:rPr lang="zh-CN" altLang="en-US" sz="1400" dirty="0"/>
              <a:t>可以精确的采集线路电压、电流、温度等信息，电压、电流、有功功率、无功功率等精度可达±1％，温度采集精度可达±2度。</a:t>
            </a:r>
            <a:endParaRPr lang="en-US" altLang="zh-CN" sz="1400" dirty="0"/>
          </a:p>
        </p:txBody>
      </p:sp>
      <p:sp>
        <p:nvSpPr>
          <p:cNvPr id="17" name="矩形 16"/>
          <p:cNvSpPr/>
          <p:nvPr/>
        </p:nvSpPr>
        <p:spPr>
          <a:xfrm>
            <a:off x="1054417" y="4365104"/>
            <a:ext cx="8992614" cy="523220"/>
          </a:xfrm>
          <a:prstGeom prst="rect">
            <a:avLst/>
          </a:prstGeom>
        </p:spPr>
        <p:txBody>
          <a:bodyPr wrap="square">
            <a:spAutoFit/>
          </a:bodyPr>
          <a:lstStyle/>
          <a:p>
            <a:r>
              <a:rPr lang="zh-CN" altLang="en-US" sz="1400" dirty="0"/>
              <a:t>不但可以为主站系统提供线路电压、电流、有功功率、无功功率、线路温度、等遥测量信息还可以为主站系统提供线路过压、过流、欠压等线路运行信息。</a:t>
            </a:r>
            <a:endParaRPr lang="en-US" altLang="zh-CN" sz="1400" dirty="0"/>
          </a:p>
        </p:txBody>
      </p:sp>
      <p:sp>
        <p:nvSpPr>
          <p:cNvPr id="18" name="矩形 17"/>
          <p:cNvSpPr/>
          <p:nvPr/>
        </p:nvSpPr>
        <p:spPr>
          <a:xfrm>
            <a:off x="1092201" y="5227020"/>
            <a:ext cx="2339503" cy="400110"/>
          </a:xfrm>
          <a:prstGeom prst="rect">
            <a:avLst/>
          </a:prstGeom>
        </p:spPr>
        <p:txBody>
          <a:bodyPr wrap="square">
            <a:spAutoFit/>
          </a:bodyPr>
          <a:lstStyle/>
          <a:p>
            <a:r>
              <a:rPr lang="zh-CN" altLang="en-US" sz="2000" b="1" dirty="0"/>
              <a:t>带电安装、拆卸</a:t>
            </a:r>
            <a:endParaRPr lang="en-US" altLang="zh-CN" sz="2000" b="1" dirty="0"/>
          </a:p>
        </p:txBody>
      </p:sp>
      <p:sp>
        <p:nvSpPr>
          <p:cNvPr id="19" name="新月形 18"/>
          <p:cNvSpPr/>
          <p:nvPr/>
        </p:nvSpPr>
        <p:spPr>
          <a:xfrm rot="2214746">
            <a:off x="-5749996" y="-2847120"/>
            <a:ext cx="5799051" cy="10991876"/>
          </a:xfrm>
          <a:prstGeom prst="moon">
            <a:avLst/>
          </a:prstGeom>
          <a:solidFill>
            <a:srgbClr val="A7834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新月形 21"/>
          <p:cNvSpPr/>
          <p:nvPr/>
        </p:nvSpPr>
        <p:spPr>
          <a:xfrm rot="12995677">
            <a:off x="12122657" y="-2462586"/>
            <a:ext cx="4977374" cy="11959801"/>
          </a:xfrm>
          <a:prstGeom prst="moon">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9" name="直接连接符 28"/>
          <p:cNvCxnSpPr/>
          <p:nvPr/>
        </p:nvCxnSpPr>
        <p:spPr>
          <a:xfrm>
            <a:off x="1092201" y="2348880"/>
            <a:ext cx="918026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1127448" y="3212976"/>
            <a:ext cx="918026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1127448" y="4365104"/>
            <a:ext cx="918026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1127448" y="5572254"/>
            <a:ext cx="9180263"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5DD3DB80-B894-403A-B48E-6FDC1A72010E}" type="slidenum">
              <a:rPr lang="zh-CN" altLang="en-US" smtClean="0"/>
              <a:pPr/>
              <a:t>16</a:t>
            </a:fld>
            <a:endParaRPr lang="zh-CN" altLang="en-US"/>
          </a:p>
        </p:txBody>
      </p:sp>
      <p:sp>
        <p:nvSpPr>
          <p:cNvPr id="8" name="标题 7"/>
          <p:cNvSpPr>
            <a:spLocks noGrp="1"/>
          </p:cNvSpPr>
          <p:nvPr>
            <p:ph type="title"/>
          </p:nvPr>
        </p:nvSpPr>
        <p:spPr>
          <a:xfrm>
            <a:off x="1567583" y="335545"/>
            <a:ext cx="3590290" cy="656590"/>
          </a:xfrm>
        </p:spPr>
        <p:txBody>
          <a:bodyPr>
            <a:noAutofit/>
          </a:bodyPr>
          <a:lstStyle/>
          <a:p>
            <a:r>
              <a:rPr lang="zh-CN" altLang="zh-CN" sz="3600" dirty="0"/>
              <a:t>方案介绍</a:t>
            </a:r>
          </a:p>
        </p:txBody>
      </p:sp>
      <p:sp>
        <p:nvSpPr>
          <p:cNvPr id="9" name="文本框 8"/>
          <p:cNvSpPr txBox="1"/>
          <p:nvPr/>
        </p:nvSpPr>
        <p:spPr>
          <a:xfrm>
            <a:off x="622935" y="260985"/>
            <a:ext cx="862965" cy="749935"/>
          </a:xfrm>
          <a:prstGeom prst="rect">
            <a:avLst/>
          </a:prstGeom>
          <a:noFill/>
          <a:ln w="117475">
            <a:noFill/>
          </a:ln>
        </p:spPr>
        <p:txBody>
          <a:bodyPr wrap="square" rtlCol="0">
            <a:prstTxWarp prst="textPlain">
              <a:avLst/>
            </a:prstTxWarp>
            <a:spAutoFit/>
          </a:bodyPr>
          <a:lstStyle/>
          <a:p>
            <a:pPr algn="l"/>
            <a:r>
              <a:rPr lang="en-US" altLang="zh-CN" spc="100" dirty="0">
                <a:solidFill>
                  <a:schemeClr val="tx2">
                    <a:lumMod val="40000"/>
                    <a:lumOff val="60000"/>
                  </a:schemeClr>
                </a:solidFill>
                <a:latin typeface="Impact" pitchFamily="34" charset="0"/>
                <a:cs typeface="Arial" pitchFamily="34" charset="0"/>
              </a:rPr>
              <a:t>03</a:t>
            </a:r>
            <a:r>
              <a:rPr lang="en-US" altLang="zh-CN" spc="100" dirty="0">
                <a:solidFill>
                  <a:schemeClr val="tx2">
                    <a:lumMod val="40000"/>
                    <a:lumOff val="60000"/>
                  </a:schemeClr>
                </a:solidFill>
                <a:latin typeface="Impact" pitchFamily="34" charset="0"/>
                <a:cs typeface="Arial" pitchFamily="34" charset="0"/>
                <a:sym typeface="+mn-ea"/>
              </a:rPr>
              <a:t>/</a:t>
            </a:r>
            <a:endParaRPr lang="zh-CN" altLang="en-US" spc="100" dirty="0">
              <a:solidFill>
                <a:schemeClr val="tx2">
                  <a:lumMod val="40000"/>
                  <a:lumOff val="60000"/>
                </a:schemeClr>
              </a:solidFill>
              <a:latin typeface="Impact" pitchFamily="34" charset="0"/>
              <a:cs typeface="Arial" pitchFamily="34" charset="0"/>
            </a:endParaRPr>
          </a:p>
        </p:txBody>
      </p:sp>
      <p:grpSp>
        <p:nvGrpSpPr>
          <p:cNvPr id="14" name="组合 13"/>
          <p:cNvGrpSpPr/>
          <p:nvPr/>
        </p:nvGrpSpPr>
        <p:grpSpPr>
          <a:xfrm>
            <a:off x="12576839" y="997992"/>
            <a:ext cx="596265" cy="518160"/>
            <a:chOff x="2116" y="2451"/>
            <a:chExt cx="939" cy="816"/>
          </a:xfrm>
        </p:grpSpPr>
        <p:sp>
          <p:nvSpPr>
            <p:cNvPr id="11" name="椭圆 10"/>
            <p:cNvSpPr/>
            <p:nvPr/>
          </p:nvSpPr>
          <p:spPr>
            <a:xfrm>
              <a:off x="2116" y="2451"/>
              <a:ext cx="816" cy="816"/>
            </a:xfrm>
            <a:prstGeom prst="ellipse">
              <a:avLst/>
            </a:prstGeom>
            <a:solidFill>
              <a:srgbClr val="A78343"/>
            </a:solidFill>
            <a:ln>
              <a:noFill/>
            </a:ln>
          </p:spPr>
          <p:style>
            <a:lnRef idx="2">
              <a:schemeClr val="accent6"/>
            </a:lnRef>
            <a:fillRef idx="1">
              <a:schemeClr val="lt1"/>
            </a:fillRef>
            <a:effectRef idx="0">
              <a:schemeClr val="accent6"/>
            </a:effectRef>
            <a:fontRef idx="minor">
              <a:schemeClr val="dk1"/>
            </a:fontRef>
          </p:style>
          <p:txBody>
            <a:bodyPr rtlCol="0" anchor="ctr">
              <a:scene3d>
                <a:camera prst="orthographicFront"/>
                <a:lightRig rig="threePt" dir="t"/>
              </a:scene3d>
            </a:bodyPr>
            <a:lstStyle/>
            <a:p>
              <a:pPr algn="ctr">
                <a:lnSpc>
                  <a:spcPct val="100000"/>
                </a:lnSpc>
              </a:pPr>
              <a:endParaRPr lang="en-US" altLang="zh-CN">
                <a:ln w="22225">
                  <a:solidFill>
                    <a:schemeClr val="accent2"/>
                  </a:solidFill>
                  <a:prstDash val="solid"/>
                </a:ln>
                <a:solidFill>
                  <a:schemeClr val="accent2">
                    <a:lumMod val="40000"/>
                    <a:lumOff val="60000"/>
                  </a:schemeClr>
                </a:solidFill>
                <a:effectLst/>
              </a:endParaRPr>
            </a:p>
          </p:txBody>
        </p:sp>
        <p:sp>
          <p:nvSpPr>
            <p:cNvPr id="12" name="文本框 11"/>
            <p:cNvSpPr txBox="1"/>
            <p:nvPr/>
          </p:nvSpPr>
          <p:spPr>
            <a:xfrm>
              <a:off x="2126" y="2512"/>
              <a:ext cx="929" cy="720"/>
            </a:xfrm>
            <a:prstGeom prst="rect">
              <a:avLst/>
            </a:prstGeom>
            <a:noFill/>
          </p:spPr>
          <p:txBody>
            <a:bodyPr wrap="square" rtlCol="0">
              <a:spAutoFit/>
              <a:scene3d>
                <a:camera prst="orthographicFront"/>
                <a:lightRig rig="threePt" dir="t"/>
              </a:scene3d>
            </a:bodyPr>
            <a:lstStyle/>
            <a:p>
              <a:r>
                <a:rPr lang="en-US" altLang="zh-CN" sz="2400" b="1">
                  <a:solidFill>
                    <a:schemeClr val="bg1"/>
                  </a:solidFill>
                  <a:effectLst>
                    <a:outerShdw blurRad="38100" dist="19050" dir="2700000" algn="tl" rotWithShape="0">
                      <a:schemeClr val="dk1">
                        <a:alpha val="40000"/>
                      </a:schemeClr>
                    </a:outerShdw>
                  </a:effectLst>
                </a:rPr>
                <a:t>03</a:t>
              </a:r>
            </a:p>
          </p:txBody>
        </p:sp>
      </p:grpSp>
      <p:sp>
        <p:nvSpPr>
          <p:cNvPr id="13" name="文本框 12"/>
          <p:cNvSpPr txBox="1"/>
          <p:nvPr/>
        </p:nvSpPr>
        <p:spPr>
          <a:xfrm>
            <a:off x="13152784" y="1070382"/>
            <a:ext cx="4038285" cy="400110"/>
          </a:xfrm>
          <a:prstGeom prst="rect">
            <a:avLst/>
          </a:prstGeom>
          <a:noFill/>
        </p:spPr>
        <p:txBody>
          <a:bodyPr wrap="none" rtlCol="0">
            <a:spAutoFit/>
          </a:bodyPr>
          <a:lstStyle/>
          <a:p>
            <a:r>
              <a:rPr lang="zh-CN" altLang="en-US" sz="2000" spc="100">
                <a:solidFill>
                  <a:schemeClr val="accent1"/>
                </a:solidFill>
                <a:effectLst>
                  <a:outerShdw blurRad="38100" dist="25400" dir="5400000" algn="ctr" rotWithShape="0">
                    <a:srgbClr val="6E747A">
                      <a:alpha val="43000"/>
                    </a:srgbClr>
                  </a:outerShdw>
                </a:effectLst>
                <a:uFillTx/>
                <a:sym typeface="+mn-ea"/>
              </a:rPr>
              <a:t> 端设备介绍：低压</a:t>
            </a:r>
            <a:r>
              <a:rPr lang="zh-CN" altLang="en-US" sz="2000" spc="100" dirty="0">
                <a:solidFill>
                  <a:schemeClr val="accent1"/>
                </a:solidFill>
                <a:effectLst>
                  <a:outerShdw blurRad="38100" dist="25400" dir="5400000" algn="ctr" rotWithShape="0">
                    <a:srgbClr val="6E747A">
                      <a:alpha val="43000"/>
                    </a:srgbClr>
                  </a:outerShdw>
                </a:effectLst>
                <a:uFillTx/>
                <a:sym typeface="+mn-ea"/>
              </a:rPr>
              <a:t>线路监测装置</a:t>
            </a:r>
          </a:p>
        </p:txBody>
      </p:sp>
      <p:graphicFrame>
        <p:nvGraphicFramePr>
          <p:cNvPr id="6" name="表格 5"/>
          <p:cNvGraphicFramePr>
            <a:graphicFrameLocks noGrp="1"/>
          </p:cNvGraphicFramePr>
          <p:nvPr/>
        </p:nvGraphicFramePr>
        <p:xfrm>
          <a:off x="932838" y="1673769"/>
          <a:ext cx="9744203" cy="4279447"/>
        </p:xfrm>
        <a:graphic>
          <a:graphicData uri="http://schemas.openxmlformats.org/drawingml/2006/table">
            <a:tbl>
              <a:tblPr firstRow="1" firstCol="1" bandRow="1">
                <a:tableStyleId>{5C22544A-7EE6-4342-B048-85BDC9FD1C3A}</a:tableStyleId>
              </a:tblPr>
              <a:tblGrid>
                <a:gridCol w="2138826">
                  <a:extLst>
                    <a:ext uri="{9D8B030D-6E8A-4147-A177-3AD203B41FA5}">
                      <a16:colId xmlns:a16="http://schemas.microsoft.com/office/drawing/2014/main" val="20000"/>
                    </a:ext>
                  </a:extLst>
                </a:gridCol>
                <a:gridCol w="2959281">
                  <a:extLst>
                    <a:ext uri="{9D8B030D-6E8A-4147-A177-3AD203B41FA5}">
                      <a16:colId xmlns:a16="http://schemas.microsoft.com/office/drawing/2014/main" val="20001"/>
                    </a:ext>
                  </a:extLst>
                </a:gridCol>
                <a:gridCol w="4646096">
                  <a:extLst>
                    <a:ext uri="{9D8B030D-6E8A-4147-A177-3AD203B41FA5}">
                      <a16:colId xmlns:a16="http://schemas.microsoft.com/office/drawing/2014/main" val="20002"/>
                    </a:ext>
                  </a:extLst>
                </a:gridCol>
              </a:tblGrid>
              <a:tr h="353615">
                <a:tc rowSpan="5">
                  <a:txBody>
                    <a:bodyPr/>
                    <a:lstStyle/>
                    <a:p>
                      <a:pPr indent="266700" algn="ctr">
                        <a:lnSpc>
                          <a:spcPct val="150000"/>
                        </a:lnSpc>
                        <a:spcAft>
                          <a:spcPts val="0"/>
                        </a:spcAft>
                      </a:pPr>
                      <a:endParaRPr lang="en-US" altLang="zh-CN" sz="1800" kern="0" dirty="0">
                        <a:effectLst/>
                      </a:endParaRPr>
                    </a:p>
                    <a:p>
                      <a:pPr indent="266700" algn="ctr">
                        <a:lnSpc>
                          <a:spcPct val="150000"/>
                        </a:lnSpc>
                        <a:spcAft>
                          <a:spcPts val="0"/>
                        </a:spcAft>
                      </a:pPr>
                      <a:endParaRPr lang="en-US" altLang="zh-CN" sz="1800" kern="0" dirty="0">
                        <a:effectLst/>
                      </a:endParaRPr>
                    </a:p>
                    <a:p>
                      <a:pPr indent="266700" algn="ctr">
                        <a:lnSpc>
                          <a:spcPct val="150000"/>
                        </a:lnSpc>
                        <a:spcAft>
                          <a:spcPts val="0"/>
                        </a:spcAft>
                      </a:pPr>
                      <a:r>
                        <a:rPr lang="zh-CN" sz="2000" kern="0" dirty="0">
                          <a:effectLst/>
                        </a:rPr>
                        <a:t>适用电力</a:t>
                      </a:r>
                      <a:r>
                        <a:rPr lang="zh-CN" altLang="en-US" sz="2000" kern="0" dirty="0">
                          <a:effectLst/>
                        </a:rPr>
                        <a:t>系</a:t>
                      </a:r>
                      <a:r>
                        <a:rPr lang="zh-CN" sz="2000" kern="0" dirty="0">
                          <a:effectLst/>
                        </a:rPr>
                        <a:t>统</a:t>
                      </a:r>
                      <a:endParaRPr lang="zh-CN" sz="2000" kern="100" dirty="0">
                        <a:effectLst/>
                        <a:latin typeface="Calibri" pitchFamily="34" charset="0"/>
                        <a:ea typeface="宋体" pitchFamily="2" charset="-122"/>
                        <a:cs typeface="Times New Roman" pitchFamily="18" charset="0"/>
                      </a:endParaRPr>
                    </a:p>
                  </a:txBody>
                  <a:tcPr marL="54818" marR="54818" marT="0" marB="0"/>
                </a:tc>
                <a:tc>
                  <a:txBody>
                    <a:bodyPr/>
                    <a:lstStyle/>
                    <a:p>
                      <a:pPr marL="0" indent="266700" algn="ctr" defTabSz="913765" rtl="0" eaLnBrk="1" latinLnBrk="0" hangingPunct="1">
                        <a:lnSpc>
                          <a:spcPct val="150000"/>
                        </a:lnSpc>
                        <a:spcAft>
                          <a:spcPts val="0"/>
                        </a:spcAft>
                      </a:pPr>
                      <a:r>
                        <a:rPr lang="zh-CN" altLang="en-US" sz="1800" b="0" kern="0" dirty="0">
                          <a:solidFill>
                            <a:schemeClr val="dk1"/>
                          </a:solidFill>
                          <a:effectLst/>
                          <a:latin typeface="+mn-lt"/>
                          <a:ea typeface="+mn-ea"/>
                          <a:cs typeface="+mn-cs"/>
                        </a:rPr>
                        <a:t>额定频率</a:t>
                      </a:r>
                    </a:p>
                  </a:txBody>
                  <a:tcPr marL="54818" marR="54818" marT="0" marB="0">
                    <a:solidFill>
                      <a:srgbClr val="F1EDE9"/>
                    </a:solidFill>
                  </a:tcPr>
                </a:tc>
                <a:tc>
                  <a:txBody>
                    <a:bodyPr/>
                    <a:lstStyle/>
                    <a:p>
                      <a:pPr indent="266700" algn="ctr">
                        <a:lnSpc>
                          <a:spcPct val="150000"/>
                        </a:lnSpc>
                        <a:spcAft>
                          <a:spcPts val="0"/>
                        </a:spcAft>
                      </a:pPr>
                      <a:r>
                        <a:rPr lang="en-US" sz="1600" kern="0" dirty="0">
                          <a:solidFill>
                            <a:schemeClr val="tx1"/>
                          </a:solidFill>
                          <a:effectLst/>
                          <a:latin typeface="+mn-lt"/>
                        </a:rPr>
                        <a:t>50Hz</a:t>
                      </a:r>
                      <a:endParaRPr lang="zh-CN" sz="1600" kern="100" dirty="0">
                        <a:solidFill>
                          <a:schemeClr val="tx1"/>
                        </a:solidFill>
                        <a:effectLst/>
                        <a:latin typeface="+mn-lt"/>
                        <a:ea typeface="宋体" pitchFamily="2" charset="-122"/>
                        <a:cs typeface="Times New Roman" pitchFamily="18" charset="0"/>
                      </a:endParaRPr>
                    </a:p>
                  </a:txBody>
                  <a:tcPr marL="54818" marR="54818" marT="0" marB="0">
                    <a:solidFill>
                      <a:srgbClr val="F1EDE9"/>
                    </a:solidFill>
                  </a:tcPr>
                </a:tc>
                <a:extLst>
                  <a:ext uri="{0D108BD9-81ED-4DB2-BD59-A6C34878D82A}">
                    <a16:rowId xmlns:a16="http://schemas.microsoft.com/office/drawing/2014/main" val="10000"/>
                  </a:ext>
                </a:extLst>
              </a:tr>
              <a:tr h="403228">
                <a:tc vMerge="1">
                  <a:txBody>
                    <a:bodyPr/>
                    <a:lstStyle/>
                    <a:p>
                      <a:endParaRPr lang="zh-CN"/>
                    </a:p>
                  </a:txBody>
                  <a:tcPr/>
                </a:tc>
                <a:tc>
                  <a:txBody>
                    <a:bodyPr/>
                    <a:lstStyle/>
                    <a:p>
                      <a:pPr indent="266700" algn="ctr">
                        <a:lnSpc>
                          <a:spcPct val="150000"/>
                        </a:lnSpc>
                        <a:spcAft>
                          <a:spcPts val="0"/>
                        </a:spcAft>
                      </a:pPr>
                      <a:r>
                        <a:rPr lang="zh-CN" sz="1800" kern="0" dirty="0">
                          <a:effectLst/>
                        </a:rPr>
                        <a:t>额定电压</a:t>
                      </a:r>
                      <a:endParaRPr lang="zh-CN" sz="1800" kern="100" dirty="0">
                        <a:effectLst/>
                        <a:latin typeface="Calibri" pitchFamily="34" charset="0"/>
                        <a:ea typeface="宋体" pitchFamily="2" charset="-122"/>
                        <a:cs typeface="Times New Roman" pitchFamily="18" charset="0"/>
                      </a:endParaRPr>
                    </a:p>
                  </a:txBody>
                  <a:tcPr marL="54818" marR="54818" marT="0" marB="0"/>
                </a:tc>
                <a:tc>
                  <a:txBody>
                    <a:bodyPr/>
                    <a:lstStyle/>
                    <a:p>
                      <a:pPr indent="266700" algn="ctr">
                        <a:lnSpc>
                          <a:spcPct val="150000"/>
                        </a:lnSpc>
                        <a:spcAft>
                          <a:spcPts val="0"/>
                        </a:spcAft>
                      </a:pPr>
                      <a:r>
                        <a:rPr lang="en-US" sz="1600" kern="0" dirty="0">
                          <a:effectLst/>
                          <a:latin typeface="+mn-lt"/>
                        </a:rPr>
                        <a:t>380V</a:t>
                      </a:r>
                      <a:r>
                        <a:rPr lang="zh-CN" sz="1600" kern="0" dirty="0">
                          <a:effectLst/>
                          <a:latin typeface="+mn-lt"/>
                        </a:rPr>
                        <a:t>（线电压）</a:t>
                      </a:r>
                      <a:endParaRPr lang="zh-CN" sz="1600" kern="100" dirty="0">
                        <a:effectLst/>
                        <a:latin typeface="+mn-lt"/>
                        <a:ea typeface="宋体" pitchFamily="2" charset="-122"/>
                        <a:cs typeface="Times New Roman" pitchFamily="18" charset="0"/>
                      </a:endParaRPr>
                    </a:p>
                  </a:txBody>
                  <a:tcPr marL="54818" marR="54818" marT="0" marB="0"/>
                </a:tc>
                <a:extLst>
                  <a:ext uri="{0D108BD9-81ED-4DB2-BD59-A6C34878D82A}">
                    <a16:rowId xmlns:a16="http://schemas.microsoft.com/office/drawing/2014/main" val="10001"/>
                  </a:ext>
                </a:extLst>
              </a:tr>
              <a:tr h="406243">
                <a:tc vMerge="1">
                  <a:txBody>
                    <a:bodyPr/>
                    <a:lstStyle/>
                    <a:p>
                      <a:endParaRPr lang="zh-CN"/>
                    </a:p>
                  </a:txBody>
                  <a:tcPr/>
                </a:tc>
                <a:tc>
                  <a:txBody>
                    <a:bodyPr/>
                    <a:lstStyle/>
                    <a:p>
                      <a:pPr marL="0" indent="266700" algn="ctr" defTabSz="913765" rtl="0" eaLnBrk="1" latinLnBrk="0" hangingPunct="1">
                        <a:lnSpc>
                          <a:spcPct val="150000"/>
                        </a:lnSpc>
                        <a:spcAft>
                          <a:spcPts val="0"/>
                        </a:spcAft>
                      </a:pPr>
                      <a:r>
                        <a:rPr lang="zh-CN" altLang="en-US" sz="1800" kern="0" dirty="0">
                          <a:solidFill>
                            <a:schemeClr val="dk1"/>
                          </a:solidFill>
                          <a:effectLst/>
                          <a:latin typeface="+mn-lt"/>
                          <a:ea typeface="+mn-ea"/>
                          <a:cs typeface="+mn-cs"/>
                        </a:rPr>
                        <a:t>工作电流</a:t>
                      </a:r>
                    </a:p>
                  </a:txBody>
                  <a:tcPr marL="54818" marR="54818" marT="0" marB="0"/>
                </a:tc>
                <a:tc>
                  <a:txBody>
                    <a:bodyPr/>
                    <a:lstStyle/>
                    <a:p>
                      <a:pPr marL="0" indent="266700" algn="ctr" defTabSz="913765" rtl="0" eaLnBrk="1" latinLnBrk="0" hangingPunct="1">
                        <a:lnSpc>
                          <a:spcPct val="150000"/>
                        </a:lnSpc>
                        <a:spcAft>
                          <a:spcPts val="0"/>
                        </a:spcAft>
                      </a:pPr>
                      <a:r>
                        <a:rPr lang="en-US" sz="1600" kern="0" dirty="0">
                          <a:solidFill>
                            <a:schemeClr val="dk1"/>
                          </a:solidFill>
                          <a:effectLst/>
                          <a:latin typeface="+mn-lt"/>
                          <a:ea typeface="+mn-ea"/>
                          <a:cs typeface="+mn-cs"/>
                        </a:rPr>
                        <a:t>0~600A</a:t>
                      </a:r>
                      <a:endParaRPr lang="zh-CN" altLang="en-US" sz="1600" kern="0" dirty="0">
                        <a:solidFill>
                          <a:schemeClr val="dk1"/>
                        </a:solidFill>
                        <a:effectLst/>
                        <a:latin typeface="+mn-lt"/>
                        <a:ea typeface="+mn-ea"/>
                        <a:cs typeface="+mn-cs"/>
                      </a:endParaRPr>
                    </a:p>
                  </a:txBody>
                  <a:tcPr marL="54818" marR="54818" marT="0" marB="0"/>
                </a:tc>
                <a:extLst>
                  <a:ext uri="{0D108BD9-81ED-4DB2-BD59-A6C34878D82A}">
                    <a16:rowId xmlns:a16="http://schemas.microsoft.com/office/drawing/2014/main" val="10002"/>
                  </a:ext>
                </a:extLst>
              </a:tr>
              <a:tr h="403228">
                <a:tc vMerge="1">
                  <a:txBody>
                    <a:bodyPr/>
                    <a:lstStyle/>
                    <a:p>
                      <a:endParaRPr lang="zh-CN"/>
                    </a:p>
                  </a:txBody>
                  <a:tcPr/>
                </a:tc>
                <a:tc>
                  <a:txBody>
                    <a:bodyPr/>
                    <a:lstStyle/>
                    <a:p>
                      <a:pPr indent="266700" algn="ctr">
                        <a:lnSpc>
                          <a:spcPct val="150000"/>
                        </a:lnSpc>
                        <a:spcAft>
                          <a:spcPts val="0"/>
                        </a:spcAft>
                      </a:pPr>
                      <a:r>
                        <a:rPr lang="zh-CN" sz="1800" kern="0" dirty="0">
                          <a:effectLst/>
                        </a:rPr>
                        <a:t>适用导线线径</a:t>
                      </a:r>
                      <a:endParaRPr lang="zh-CN" sz="1800" kern="100" dirty="0">
                        <a:effectLst/>
                        <a:latin typeface="Calibri" pitchFamily="34" charset="0"/>
                        <a:ea typeface="宋体" pitchFamily="2" charset="-122"/>
                        <a:cs typeface="Times New Roman" pitchFamily="18" charset="0"/>
                      </a:endParaRPr>
                    </a:p>
                  </a:txBody>
                  <a:tcPr marL="54818" marR="54818" marT="0" marB="0"/>
                </a:tc>
                <a:tc>
                  <a:txBody>
                    <a:bodyPr/>
                    <a:lstStyle/>
                    <a:p>
                      <a:pPr indent="266700" algn="ctr">
                        <a:lnSpc>
                          <a:spcPct val="150000"/>
                        </a:lnSpc>
                        <a:spcAft>
                          <a:spcPts val="0"/>
                        </a:spcAft>
                      </a:pPr>
                      <a:r>
                        <a:rPr lang="en-US" sz="1600" kern="0" dirty="0">
                          <a:effectLst/>
                          <a:latin typeface="+mn-lt"/>
                        </a:rPr>
                        <a:t>8 ~ 36mm</a:t>
                      </a:r>
                      <a:r>
                        <a:rPr lang="zh-CN" sz="1600" kern="0" dirty="0">
                          <a:effectLst/>
                          <a:latin typeface="+mn-lt"/>
                        </a:rPr>
                        <a:t>（截面积直径）</a:t>
                      </a:r>
                      <a:endParaRPr lang="zh-CN" sz="1600" kern="100" dirty="0">
                        <a:effectLst/>
                        <a:latin typeface="+mn-lt"/>
                        <a:ea typeface="宋体" pitchFamily="2" charset="-122"/>
                        <a:cs typeface="Times New Roman" pitchFamily="18" charset="0"/>
                      </a:endParaRPr>
                    </a:p>
                  </a:txBody>
                  <a:tcPr marL="54818" marR="54818" marT="0" marB="0"/>
                </a:tc>
                <a:extLst>
                  <a:ext uri="{0D108BD9-81ED-4DB2-BD59-A6C34878D82A}">
                    <a16:rowId xmlns:a16="http://schemas.microsoft.com/office/drawing/2014/main" val="10003"/>
                  </a:ext>
                </a:extLst>
              </a:tr>
              <a:tr h="403228">
                <a:tc vMerge="1">
                  <a:txBody>
                    <a:bodyPr/>
                    <a:lstStyle/>
                    <a:p>
                      <a:endParaRPr lang="zh-CN"/>
                    </a:p>
                  </a:txBody>
                  <a:tcPr/>
                </a:tc>
                <a:tc>
                  <a:txBody>
                    <a:bodyPr/>
                    <a:lstStyle/>
                    <a:p>
                      <a:pPr indent="266700" algn="ctr">
                        <a:lnSpc>
                          <a:spcPct val="150000"/>
                        </a:lnSpc>
                        <a:spcAft>
                          <a:spcPts val="0"/>
                        </a:spcAft>
                      </a:pPr>
                      <a:r>
                        <a:rPr lang="zh-CN" sz="1800" kern="0" dirty="0">
                          <a:effectLst/>
                        </a:rPr>
                        <a:t>中性点接地方式</a:t>
                      </a:r>
                      <a:endParaRPr lang="zh-CN" sz="1800" kern="100" dirty="0">
                        <a:effectLst/>
                        <a:latin typeface="Calibri" pitchFamily="34" charset="0"/>
                        <a:ea typeface="宋体" pitchFamily="2" charset="-122"/>
                        <a:cs typeface="Times New Roman" pitchFamily="18" charset="0"/>
                      </a:endParaRPr>
                    </a:p>
                  </a:txBody>
                  <a:tcPr marL="54818" marR="54818" marT="0" marB="0"/>
                </a:tc>
                <a:tc>
                  <a:txBody>
                    <a:bodyPr/>
                    <a:lstStyle/>
                    <a:p>
                      <a:pPr indent="266700" algn="ctr">
                        <a:lnSpc>
                          <a:spcPct val="150000"/>
                        </a:lnSpc>
                        <a:spcAft>
                          <a:spcPts val="0"/>
                        </a:spcAft>
                      </a:pPr>
                      <a:r>
                        <a:rPr lang="zh-CN" sz="1600" kern="0" dirty="0">
                          <a:effectLst/>
                          <a:latin typeface="+mn-lt"/>
                        </a:rPr>
                        <a:t>各种接地方式</a:t>
                      </a:r>
                      <a:endParaRPr lang="zh-CN" sz="1600" kern="100" dirty="0">
                        <a:effectLst/>
                        <a:latin typeface="+mn-lt"/>
                        <a:ea typeface="宋体" pitchFamily="2" charset="-122"/>
                        <a:cs typeface="Times New Roman" pitchFamily="18" charset="0"/>
                      </a:endParaRPr>
                    </a:p>
                  </a:txBody>
                  <a:tcPr marL="54818" marR="54818" marT="0" marB="0"/>
                </a:tc>
                <a:extLst>
                  <a:ext uri="{0D108BD9-81ED-4DB2-BD59-A6C34878D82A}">
                    <a16:rowId xmlns:a16="http://schemas.microsoft.com/office/drawing/2014/main" val="10004"/>
                  </a:ext>
                </a:extLst>
              </a:tr>
              <a:tr h="627008">
                <a:tc rowSpan="5">
                  <a:txBody>
                    <a:bodyPr/>
                    <a:lstStyle/>
                    <a:p>
                      <a:pPr indent="266700" algn="ctr">
                        <a:lnSpc>
                          <a:spcPct val="150000"/>
                        </a:lnSpc>
                        <a:spcAft>
                          <a:spcPts val="0"/>
                        </a:spcAft>
                      </a:pPr>
                      <a:r>
                        <a:rPr lang="en-US" sz="1600" kern="0" dirty="0">
                          <a:effectLst/>
                        </a:rPr>
                        <a:t> </a:t>
                      </a:r>
                      <a:endParaRPr lang="zh-CN" sz="1600" kern="100" dirty="0">
                        <a:effectLst/>
                      </a:endParaRPr>
                    </a:p>
                    <a:p>
                      <a:pPr indent="266700" algn="ctr">
                        <a:lnSpc>
                          <a:spcPct val="150000"/>
                        </a:lnSpc>
                        <a:spcAft>
                          <a:spcPts val="0"/>
                        </a:spcAft>
                      </a:pPr>
                      <a:r>
                        <a:rPr lang="en-US" sz="1600" kern="0" dirty="0">
                          <a:effectLst/>
                        </a:rPr>
                        <a:t> </a:t>
                      </a:r>
                      <a:endParaRPr lang="zh-CN" sz="1600" kern="100" dirty="0">
                        <a:effectLst/>
                      </a:endParaRPr>
                    </a:p>
                    <a:p>
                      <a:pPr indent="266700" algn="ctr">
                        <a:lnSpc>
                          <a:spcPct val="150000"/>
                        </a:lnSpc>
                        <a:spcAft>
                          <a:spcPts val="0"/>
                        </a:spcAft>
                      </a:pPr>
                      <a:r>
                        <a:rPr lang="en-US" sz="1600" kern="0" dirty="0">
                          <a:effectLst/>
                        </a:rPr>
                        <a:t> </a:t>
                      </a:r>
                      <a:endParaRPr lang="zh-CN" sz="1600" kern="100" dirty="0">
                        <a:effectLst/>
                      </a:endParaRPr>
                    </a:p>
                    <a:p>
                      <a:pPr algn="ctr">
                        <a:lnSpc>
                          <a:spcPct val="150000"/>
                        </a:lnSpc>
                        <a:spcAft>
                          <a:spcPts val="0"/>
                        </a:spcAft>
                      </a:pPr>
                      <a:r>
                        <a:rPr lang="zh-CN" sz="2000" kern="0" dirty="0">
                          <a:effectLst/>
                        </a:rPr>
                        <a:t>测量范围与精度</a:t>
                      </a:r>
                      <a:endParaRPr lang="zh-CN" sz="2000" kern="100" dirty="0">
                        <a:effectLst/>
                        <a:latin typeface="Calibri" pitchFamily="34" charset="0"/>
                        <a:ea typeface="宋体" pitchFamily="2" charset="-122"/>
                        <a:cs typeface="Times New Roman" pitchFamily="18" charset="0"/>
                      </a:endParaRPr>
                    </a:p>
                  </a:txBody>
                  <a:tcPr marL="54818" marR="54818" marT="0" marB="0"/>
                </a:tc>
                <a:tc>
                  <a:txBody>
                    <a:bodyPr/>
                    <a:lstStyle/>
                    <a:p>
                      <a:pPr indent="266700" algn="ctr">
                        <a:lnSpc>
                          <a:spcPct val="150000"/>
                        </a:lnSpc>
                        <a:spcAft>
                          <a:spcPts val="0"/>
                        </a:spcAft>
                      </a:pPr>
                      <a:r>
                        <a:rPr lang="zh-CN" sz="1800" kern="0" dirty="0">
                          <a:effectLst/>
                        </a:rPr>
                        <a:t>线路电流</a:t>
                      </a:r>
                      <a:endParaRPr lang="zh-CN" sz="1800" kern="100" dirty="0">
                        <a:effectLst/>
                        <a:latin typeface="Calibri" pitchFamily="34" charset="0"/>
                        <a:ea typeface="宋体" pitchFamily="2" charset="-122"/>
                        <a:cs typeface="Times New Roman" pitchFamily="18" charset="0"/>
                      </a:endParaRPr>
                    </a:p>
                  </a:txBody>
                  <a:tcPr marL="54818" marR="54818" marT="0" marB="0"/>
                </a:tc>
                <a:tc>
                  <a:txBody>
                    <a:bodyPr/>
                    <a:lstStyle/>
                    <a:p>
                      <a:pPr indent="266700" algn="ctr">
                        <a:lnSpc>
                          <a:spcPct val="150000"/>
                        </a:lnSpc>
                        <a:spcAft>
                          <a:spcPts val="0"/>
                        </a:spcAft>
                      </a:pPr>
                      <a:r>
                        <a:rPr lang="zh-CN" sz="1600" kern="0" dirty="0">
                          <a:effectLst/>
                          <a:latin typeface="+mn-lt"/>
                        </a:rPr>
                        <a:t>电流误差：±</a:t>
                      </a:r>
                      <a:r>
                        <a:rPr lang="en-US" sz="1600" kern="0" dirty="0">
                          <a:effectLst/>
                          <a:latin typeface="+mn-lt"/>
                        </a:rPr>
                        <a:t>1</a:t>
                      </a:r>
                      <a:r>
                        <a:rPr lang="zh-CN" sz="1600" kern="0" dirty="0">
                          <a:effectLst/>
                          <a:latin typeface="+mn-lt"/>
                        </a:rPr>
                        <a:t>％（</a:t>
                      </a:r>
                      <a:r>
                        <a:rPr lang="en-US" sz="1600" kern="0" dirty="0">
                          <a:effectLst/>
                          <a:latin typeface="+mn-lt"/>
                        </a:rPr>
                        <a:t>50~600A</a:t>
                      </a:r>
                      <a:r>
                        <a:rPr lang="zh-CN" sz="1600" kern="0" dirty="0">
                          <a:effectLst/>
                          <a:latin typeface="+mn-lt"/>
                        </a:rPr>
                        <a:t>）；</a:t>
                      </a:r>
                      <a:endParaRPr lang="en-US" altLang="zh-CN" sz="1600" kern="0" dirty="0">
                        <a:effectLst/>
                        <a:latin typeface="+mn-lt"/>
                      </a:endParaRPr>
                    </a:p>
                    <a:p>
                      <a:pPr indent="266700" algn="ctr">
                        <a:lnSpc>
                          <a:spcPct val="150000"/>
                        </a:lnSpc>
                        <a:spcAft>
                          <a:spcPts val="0"/>
                        </a:spcAft>
                      </a:pPr>
                      <a:r>
                        <a:rPr lang="zh-CN" sz="1600" kern="0" dirty="0">
                          <a:effectLst/>
                          <a:latin typeface="+mn-lt"/>
                        </a:rPr>
                        <a:t>电流范围</a:t>
                      </a:r>
                      <a:r>
                        <a:rPr lang="en-US" sz="1600" kern="0" dirty="0">
                          <a:effectLst/>
                          <a:latin typeface="+mn-lt"/>
                        </a:rPr>
                        <a:t>5~50A</a:t>
                      </a:r>
                      <a:r>
                        <a:rPr lang="zh-CN" sz="1600" kern="0" dirty="0">
                          <a:effectLst/>
                          <a:latin typeface="+mn-lt"/>
                        </a:rPr>
                        <a:t>，精度±</a:t>
                      </a:r>
                      <a:r>
                        <a:rPr lang="en-US" sz="1600" kern="0" dirty="0">
                          <a:effectLst/>
                          <a:latin typeface="+mn-lt"/>
                        </a:rPr>
                        <a:t>0.5A</a:t>
                      </a:r>
                      <a:r>
                        <a:rPr lang="zh-CN" sz="1600" kern="0" dirty="0">
                          <a:effectLst/>
                          <a:latin typeface="+mn-lt"/>
                        </a:rPr>
                        <a:t>。</a:t>
                      </a:r>
                      <a:endParaRPr lang="zh-CN" sz="1600" kern="100" dirty="0">
                        <a:effectLst/>
                        <a:latin typeface="+mn-lt"/>
                        <a:ea typeface="宋体" pitchFamily="2" charset="-122"/>
                        <a:cs typeface="Times New Roman" pitchFamily="18" charset="0"/>
                      </a:endParaRPr>
                    </a:p>
                  </a:txBody>
                  <a:tcPr marL="54818" marR="54818" marT="0" marB="0"/>
                </a:tc>
                <a:extLst>
                  <a:ext uri="{0D108BD9-81ED-4DB2-BD59-A6C34878D82A}">
                    <a16:rowId xmlns:a16="http://schemas.microsoft.com/office/drawing/2014/main" val="10005"/>
                  </a:ext>
                </a:extLst>
              </a:tr>
              <a:tr h="403228">
                <a:tc vMerge="1">
                  <a:txBody>
                    <a:bodyPr/>
                    <a:lstStyle/>
                    <a:p>
                      <a:endParaRPr lang="zh-CN"/>
                    </a:p>
                  </a:txBody>
                  <a:tcPr/>
                </a:tc>
                <a:tc>
                  <a:txBody>
                    <a:bodyPr/>
                    <a:lstStyle/>
                    <a:p>
                      <a:pPr indent="266700" algn="ctr">
                        <a:lnSpc>
                          <a:spcPct val="150000"/>
                        </a:lnSpc>
                        <a:spcAft>
                          <a:spcPts val="0"/>
                        </a:spcAft>
                      </a:pPr>
                      <a:r>
                        <a:rPr lang="zh-CN" sz="1800" kern="0" dirty="0">
                          <a:effectLst/>
                        </a:rPr>
                        <a:t>线路电压</a:t>
                      </a:r>
                      <a:endParaRPr lang="zh-CN" sz="1800" kern="100" dirty="0">
                        <a:effectLst/>
                        <a:latin typeface="Calibri" pitchFamily="34" charset="0"/>
                        <a:ea typeface="宋体" pitchFamily="2" charset="-122"/>
                        <a:cs typeface="Times New Roman" pitchFamily="18" charset="0"/>
                      </a:endParaRPr>
                    </a:p>
                  </a:txBody>
                  <a:tcPr marL="54818" marR="54818" marT="0" marB="0"/>
                </a:tc>
                <a:tc>
                  <a:txBody>
                    <a:bodyPr/>
                    <a:lstStyle/>
                    <a:p>
                      <a:pPr indent="266700" algn="ctr">
                        <a:lnSpc>
                          <a:spcPct val="150000"/>
                        </a:lnSpc>
                        <a:spcAft>
                          <a:spcPts val="0"/>
                        </a:spcAft>
                      </a:pPr>
                      <a:r>
                        <a:rPr lang="zh-CN" sz="1600" kern="0" dirty="0">
                          <a:effectLst/>
                          <a:latin typeface="+mn-lt"/>
                        </a:rPr>
                        <a:t>电压误差：±</a:t>
                      </a:r>
                      <a:r>
                        <a:rPr lang="en-US" sz="1600" kern="0" dirty="0">
                          <a:effectLst/>
                          <a:latin typeface="+mn-lt"/>
                        </a:rPr>
                        <a:t>1V</a:t>
                      </a:r>
                      <a:endParaRPr lang="zh-CN" sz="1600" kern="100" dirty="0">
                        <a:effectLst/>
                        <a:latin typeface="+mn-lt"/>
                        <a:ea typeface="宋体" pitchFamily="2" charset="-122"/>
                        <a:cs typeface="Times New Roman" pitchFamily="18" charset="0"/>
                      </a:endParaRPr>
                    </a:p>
                  </a:txBody>
                  <a:tcPr marL="54818" marR="54818" marT="0" marB="0"/>
                </a:tc>
                <a:extLst>
                  <a:ext uri="{0D108BD9-81ED-4DB2-BD59-A6C34878D82A}">
                    <a16:rowId xmlns:a16="http://schemas.microsoft.com/office/drawing/2014/main" val="10006"/>
                  </a:ext>
                </a:extLst>
              </a:tr>
              <a:tr h="403228">
                <a:tc vMerge="1">
                  <a:txBody>
                    <a:bodyPr/>
                    <a:lstStyle/>
                    <a:p>
                      <a:endParaRPr lang="zh-CN"/>
                    </a:p>
                  </a:txBody>
                  <a:tcPr/>
                </a:tc>
                <a:tc>
                  <a:txBody>
                    <a:bodyPr/>
                    <a:lstStyle/>
                    <a:p>
                      <a:pPr marL="0" indent="266700" algn="ctr" defTabSz="913765" rtl="0" eaLnBrk="1" latinLnBrk="0" hangingPunct="1">
                        <a:lnSpc>
                          <a:spcPct val="150000"/>
                        </a:lnSpc>
                        <a:spcAft>
                          <a:spcPts val="0"/>
                        </a:spcAft>
                      </a:pPr>
                      <a:r>
                        <a:rPr lang="zh-CN" altLang="en-US" sz="1800" kern="0" dirty="0">
                          <a:solidFill>
                            <a:schemeClr val="dk1"/>
                          </a:solidFill>
                          <a:effectLst/>
                          <a:latin typeface="+mn-lt"/>
                          <a:ea typeface="+mn-ea"/>
                          <a:cs typeface="+mn-cs"/>
                        </a:rPr>
                        <a:t>电力线缆表面测温</a:t>
                      </a:r>
                    </a:p>
                  </a:txBody>
                  <a:tcPr marL="54818" marR="54818" marT="0" marB="0"/>
                </a:tc>
                <a:tc>
                  <a:txBody>
                    <a:bodyPr/>
                    <a:lstStyle/>
                    <a:p>
                      <a:pPr indent="266700" algn="ctr">
                        <a:lnSpc>
                          <a:spcPct val="150000"/>
                        </a:lnSpc>
                        <a:spcAft>
                          <a:spcPts val="0"/>
                        </a:spcAft>
                      </a:pPr>
                      <a:r>
                        <a:rPr lang="en-US" altLang="zh-CN" sz="1600" kern="100" dirty="0">
                          <a:effectLst/>
                          <a:latin typeface="+mn-lt"/>
                          <a:ea typeface="宋体" pitchFamily="2" charset="-122"/>
                          <a:cs typeface="Times New Roman" pitchFamily="18" charset="0"/>
                        </a:rPr>
                        <a:t>-40</a:t>
                      </a:r>
                      <a:r>
                        <a:rPr lang="zh-CN" altLang="en-US" sz="1600" kern="100" dirty="0">
                          <a:effectLst/>
                          <a:latin typeface="+mn-lt"/>
                          <a:ea typeface="宋体" pitchFamily="2" charset="-122"/>
                          <a:cs typeface="Times New Roman" pitchFamily="18" charset="0"/>
                        </a:rPr>
                        <a:t>℃ </a:t>
                      </a:r>
                      <a:r>
                        <a:rPr lang="en-US" altLang="zh-CN" sz="1600" kern="100" dirty="0">
                          <a:effectLst/>
                          <a:latin typeface="+mn-lt"/>
                          <a:ea typeface="宋体" pitchFamily="2" charset="-122"/>
                          <a:cs typeface="Times New Roman" pitchFamily="18" charset="0"/>
                        </a:rPr>
                        <a:t>~ 70</a:t>
                      </a:r>
                      <a:r>
                        <a:rPr lang="zh-CN" altLang="en-US" sz="1600" kern="100" dirty="0">
                          <a:effectLst/>
                          <a:latin typeface="+mn-lt"/>
                          <a:ea typeface="宋体" pitchFamily="2" charset="-122"/>
                          <a:cs typeface="Times New Roman" pitchFamily="18" charset="0"/>
                        </a:rPr>
                        <a:t>℃，</a:t>
                      </a:r>
                      <a:r>
                        <a:rPr lang="en-US" altLang="zh-CN" sz="1600" kern="100" dirty="0">
                          <a:effectLst/>
                          <a:latin typeface="+mn-lt"/>
                          <a:ea typeface="宋体" pitchFamily="2" charset="-122"/>
                          <a:cs typeface="Times New Roman" pitchFamily="18" charset="0"/>
                        </a:rPr>
                        <a:t>±2</a:t>
                      </a:r>
                      <a:r>
                        <a:rPr lang="zh-CN" altLang="en-US" sz="1600" kern="100" dirty="0">
                          <a:effectLst/>
                          <a:latin typeface="+mn-lt"/>
                          <a:ea typeface="宋体" pitchFamily="2" charset="-122"/>
                          <a:cs typeface="Times New Roman" pitchFamily="18" charset="0"/>
                        </a:rPr>
                        <a:t>℃</a:t>
                      </a:r>
                      <a:endParaRPr lang="zh-CN" sz="1600" kern="100" dirty="0">
                        <a:effectLst/>
                        <a:latin typeface="+mn-lt"/>
                        <a:ea typeface="宋体" pitchFamily="2" charset="-122"/>
                        <a:cs typeface="Times New Roman" pitchFamily="18" charset="0"/>
                      </a:endParaRPr>
                    </a:p>
                  </a:txBody>
                  <a:tcPr marL="54818" marR="54818" marT="0" marB="0"/>
                </a:tc>
                <a:extLst>
                  <a:ext uri="{0D108BD9-81ED-4DB2-BD59-A6C34878D82A}">
                    <a16:rowId xmlns:a16="http://schemas.microsoft.com/office/drawing/2014/main" val="10007"/>
                  </a:ext>
                </a:extLst>
              </a:tr>
              <a:tr h="403228">
                <a:tc vMerge="1">
                  <a:txBody>
                    <a:bodyPr/>
                    <a:lstStyle/>
                    <a:p>
                      <a:endParaRPr lang="zh-CN"/>
                    </a:p>
                  </a:txBody>
                  <a:tcPr/>
                </a:tc>
                <a:tc>
                  <a:txBody>
                    <a:bodyPr/>
                    <a:lstStyle/>
                    <a:p>
                      <a:pPr indent="266700" algn="ctr">
                        <a:lnSpc>
                          <a:spcPct val="150000"/>
                        </a:lnSpc>
                        <a:spcAft>
                          <a:spcPts val="0"/>
                        </a:spcAft>
                      </a:pPr>
                      <a:r>
                        <a:rPr lang="zh-CN" sz="1800" kern="0" dirty="0">
                          <a:effectLst/>
                        </a:rPr>
                        <a:t>有功功率误差</a:t>
                      </a:r>
                      <a:endParaRPr lang="zh-CN" sz="1800" kern="100" dirty="0">
                        <a:effectLst/>
                        <a:latin typeface="Calibri" pitchFamily="34" charset="0"/>
                        <a:ea typeface="宋体" pitchFamily="2" charset="-122"/>
                        <a:cs typeface="Times New Roman" pitchFamily="18" charset="0"/>
                      </a:endParaRPr>
                    </a:p>
                  </a:txBody>
                  <a:tcPr marL="54818" marR="54818" marT="0" marB="0"/>
                </a:tc>
                <a:tc>
                  <a:txBody>
                    <a:bodyPr/>
                    <a:lstStyle/>
                    <a:p>
                      <a:pPr indent="266700" algn="ctr">
                        <a:lnSpc>
                          <a:spcPct val="150000"/>
                        </a:lnSpc>
                        <a:spcAft>
                          <a:spcPts val="0"/>
                        </a:spcAft>
                      </a:pPr>
                      <a:r>
                        <a:rPr lang="zh-CN" sz="1600" kern="0" dirty="0">
                          <a:effectLst/>
                          <a:latin typeface="+mn-lt"/>
                        </a:rPr>
                        <a:t>±</a:t>
                      </a:r>
                      <a:r>
                        <a:rPr lang="en-US" sz="1600" kern="0" dirty="0">
                          <a:effectLst/>
                          <a:latin typeface="+mn-lt"/>
                        </a:rPr>
                        <a:t>1%</a:t>
                      </a:r>
                      <a:r>
                        <a:rPr lang="zh-CN" sz="1600" kern="0" dirty="0">
                          <a:effectLst/>
                          <a:latin typeface="+mn-lt"/>
                        </a:rPr>
                        <a:t>；</a:t>
                      </a:r>
                      <a:endParaRPr lang="zh-CN" sz="1600" kern="100" dirty="0">
                        <a:effectLst/>
                        <a:latin typeface="+mn-lt"/>
                        <a:ea typeface="宋体" pitchFamily="2" charset="-122"/>
                        <a:cs typeface="Times New Roman" pitchFamily="18" charset="0"/>
                      </a:endParaRPr>
                    </a:p>
                  </a:txBody>
                  <a:tcPr marL="54818" marR="54818" marT="0" marB="0"/>
                </a:tc>
                <a:extLst>
                  <a:ext uri="{0D108BD9-81ED-4DB2-BD59-A6C34878D82A}">
                    <a16:rowId xmlns:a16="http://schemas.microsoft.com/office/drawing/2014/main" val="10008"/>
                  </a:ext>
                </a:extLst>
              </a:tr>
              <a:tr h="403228">
                <a:tc vMerge="1">
                  <a:txBody>
                    <a:bodyPr/>
                    <a:lstStyle/>
                    <a:p>
                      <a:endParaRPr lang="zh-CN"/>
                    </a:p>
                  </a:txBody>
                  <a:tcPr/>
                </a:tc>
                <a:tc>
                  <a:txBody>
                    <a:bodyPr/>
                    <a:lstStyle/>
                    <a:p>
                      <a:pPr indent="266700" algn="ctr">
                        <a:lnSpc>
                          <a:spcPct val="150000"/>
                        </a:lnSpc>
                        <a:spcAft>
                          <a:spcPts val="0"/>
                        </a:spcAft>
                      </a:pPr>
                      <a:r>
                        <a:rPr lang="zh-CN" sz="1800" kern="0" dirty="0">
                          <a:effectLst/>
                        </a:rPr>
                        <a:t>无功功率误差</a:t>
                      </a:r>
                      <a:endParaRPr lang="zh-CN" sz="1800" kern="100" dirty="0">
                        <a:effectLst/>
                        <a:latin typeface="Calibri" pitchFamily="34" charset="0"/>
                        <a:ea typeface="宋体" pitchFamily="2" charset="-122"/>
                        <a:cs typeface="Times New Roman" pitchFamily="18" charset="0"/>
                      </a:endParaRPr>
                    </a:p>
                  </a:txBody>
                  <a:tcPr marL="54818" marR="54818" marT="0" marB="0"/>
                </a:tc>
                <a:tc>
                  <a:txBody>
                    <a:bodyPr/>
                    <a:lstStyle/>
                    <a:p>
                      <a:pPr indent="266700" algn="ctr">
                        <a:lnSpc>
                          <a:spcPct val="150000"/>
                        </a:lnSpc>
                        <a:spcAft>
                          <a:spcPts val="0"/>
                        </a:spcAft>
                      </a:pPr>
                      <a:r>
                        <a:rPr lang="zh-CN" sz="1600" kern="0" dirty="0">
                          <a:effectLst/>
                          <a:latin typeface="+mn-lt"/>
                        </a:rPr>
                        <a:t>±</a:t>
                      </a:r>
                      <a:r>
                        <a:rPr lang="en-US" sz="1600" kern="0" dirty="0">
                          <a:effectLst/>
                          <a:latin typeface="+mn-lt"/>
                        </a:rPr>
                        <a:t>1%</a:t>
                      </a:r>
                      <a:r>
                        <a:rPr lang="zh-CN" sz="1600" kern="0" dirty="0">
                          <a:effectLst/>
                          <a:latin typeface="+mn-lt"/>
                        </a:rPr>
                        <a:t>；</a:t>
                      </a:r>
                      <a:endParaRPr lang="zh-CN" sz="1600" kern="100" dirty="0">
                        <a:effectLst/>
                        <a:latin typeface="+mn-lt"/>
                        <a:ea typeface="宋体" pitchFamily="2" charset="-122"/>
                        <a:cs typeface="Times New Roman" pitchFamily="18" charset="0"/>
                      </a:endParaRPr>
                    </a:p>
                  </a:txBody>
                  <a:tcPr marL="54818" marR="54818" marT="0" marB="0"/>
                </a:tc>
                <a:extLst>
                  <a:ext uri="{0D108BD9-81ED-4DB2-BD59-A6C34878D82A}">
                    <a16:rowId xmlns:a16="http://schemas.microsoft.com/office/drawing/2014/main" val="10009"/>
                  </a:ext>
                </a:extLst>
              </a:tr>
            </a:tbl>
          </a:graphicData>
        </a:graphic>
      </p:graphicFrame>
      <p:sp>
        <p:nvSpPr>
          <p:cNvPr id="16" name="矩形 15"/>
          <p:cNvSpPr/>
          <p:nvPr/>
        </p:nvSpPr>
        <p:spPr>
          <a:xfrm>
            <a:off x="932838" y="1044025"/>
            <a:ext cx="6098531" cy="584775"/>
          </a:xfrm>
          <a:prstGeom prst="rect">
            <a:avLst/>
          </a:prstGeom>
        </p:spPr>
        <p:txBody>
          <a:bodyPr wrap="square">
            <a:spAutoFit/>
          </a:bodyPr>
          <a:lstStyle/>
          <a:p>
            <a:r>
              <a:rPr lang="zh-CN" altLang="en-US" sz="3200" b="1" dirty="0">
                <a:solidFill>
                  <a:srgbClr val="A78343"/>
                </a:solidFill>
              </a:rPr>
              <a:t>技术指标</a:t>
            </a:r>
            <a:endParaRPr lang="en-US" altLang="zh-CN" sz="3200" b="1" dirty="0">
              <a:solidFill>
                <a:srgbClr val="A78343"/>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5DD3DB80-B894-403A-B48E-6FDC1A72010E}" type="slidenum">
              <a:rPr lang="zh-CN" altLang="en-US" smtClean="0"/>
              <a:pPr/>
              <a:t>17</a:t>
            </a:fld>
            <a:endParaRPr lang="zh-CN" altLang="en-US"/>
          </a:p>
        </p:txBody>
      </p:sp>
      <p:sp>
        <p:nvSpPr>
          <p:cNvPr id="8" name="标题 7"/>
          <p:cNvSpPr>
            <a:spLocks noGrp="1"/>
          </p:cNvSpPr>
          <p:nvPr>
            <p:ph type="title"/>
          </p:nvPr>
        </p:nvSpPr>
        <p:spPr>
          <a:xfrm>
            <a:off x="1581534" y="335545"/>
            <a:ext cx="3590290" cy="656590"/>
          </a:xfrm>
        </p:spPr>
        <p:txBody>
          <a:bodyPr>
            <a:noAutofit/>
          </a:bodyPr>
          <a:lstStyle/>
          <a:p>
            <a:r>
              <a:rPr lang="zh-CN" altLang="zh-CN" sz="3600" dirty="0"/>
              <a:t>方案介绍</a:t>
            </a:r>
          </a:p>
        </p:txBody>
      </p:sp>
      <p:sp>
        <p:nvSpPr>
          <p:cNvPr id="9" name="文本框 8"/>
          <p:cNvSpPr txBox="1"/>
          <p:nvPr/>
        </p:nvSpPr>
        <p:spPr>
          <a:xfrm>
            <a:off x="622935" y="260985"/>
            <a:ext cx="862965" cy="749935"/>
          </a:xfrm>
          <a:prstGeom prst="rect">
            <a:avLst/>
          </a:prstGeom>
          <a:noFill/>
          <a:ln w="117475">
            <a:noFill/>
          </a:ln>
        </p:spPr>
        <p:txBody>
          <a:bodyPr wrap="square" rtlCol="0">
            <a:prstTxWarp prst="textPlain">
              <a:avLst/>
            </a:prstTxWarp>
            <a:spAutoFit/>
          </a:bodyPr>
          <a:lstStyle/>
          <a:p>
            <a:pPr algn="l"/>
            <a:r>
              <a:rPr lang="en-US" altLang="zh-CN" spc="100" dirty="0">
                <a:solidFill>
                  <a:schemeClr val="tx2">
                    <a:lumMod val="40000"/>
                    <a:lumOff val="60000"/>
                  </a:schemeClr>
                </a:solidFill>
                <a:latin typeface="Impact" pitchFamily="34" charset="0"/>
                <a:cs typeface="Arial" pitchFamily="34" charset="0"/>
              </a:rPr>
              <a:t>03</a:t>
            </a:r>
            <a:r>
              <a:rPr lang="en-US" altLang="zh-CN" spc="100" dirty="0">
                <a:solidFill>
                  <a:schemeClr val="tx2">
                    <a:lumMod val="40000"/>
                    <a:lumOff val="60000"/>
                  </a:schemeClr>
                </a:solidFill>
                <a:latin typeface="Impact" pitchFamily="34" charset="0"/>
                <a:cs typeface="Arial" pitchFamily="34" charset="0"/>
                <a:sym typeface="+mn-ea"/>
              </a:rPr>
              <a:t>/</a:t>
            </a:r>
            <a:endParaRPr lang="zh-CN" altLang="en-US" spc="100" dirty="0">
              <a:solidFill>
                <a:schemeClr val="tx2">
                  <a:lumMod val="40000"/>
                  <a:lumOff val="60000"/>
                </a:schemeClr>
              </a:solidFill>
              <a:latin typeface="Impact" pitchFamily="34" charset="0"/>
              <a:cs typeface="Arial" pitchFamily="34" charset="0"/>
            </a:endParaRPr>
          </a:p>
        </p:txBody>
      </p:sp>
      <p:grpSp>
        <p:nvGrpSpPr>
          <p:cNvPr id="14" name="组合 13"/>
          <p:cNvGrpSpPr/>
          <p:nvPr/>
        </p:nvGrpSpPr>
        <p:grpSpPr>
          <a:xfrm>
            <a:off x="839470" y="1268095"/>
            <a:ext cx="596265" cy="518160"/>
            <a:chOff x="2116" y="2451"/>
            <a:chExt cx="939" cy="816"/>
          </a:xfrm>
        </p:grpSpPr>
        <p:sp>
          <p:nvSpPr>
            <p:cNvPr id="11" name="椭圆 10"/>
            <p:cNvSpPr/>
            <p:nvPr/>
          </p:nvSpPr>
          <p:spPr>
            <a:xfrm>
              <a:off x="2116" y="2451"/>
              <a:ext cx="816" cy="816"/>
            </a:xfrm>
            <a:prstGeom prst="ellipse">
              <a:avLst/>
            </a:prstGeom>
            <a:solidFill>
              <a:srgbClr val="A78343"/>
            </a:solidFill>
            <a:ln>
              <a:noFill/>
            </a:ln>
          </p:spPr>
          <p:style>
            <a:lnRef idx="2">
              <a:schemeClr val="accent6"/>
            </a:lnRef>
            <a:fillRef idx="1">
              <a:schemeClr val="lt1"/>
            </a:fillRef>
            <a:effectRef idx="0">
              <a:schemeClr val="accent6"/>
            </a:effectRef>
            <a:fontRef idx="minor">
              <a:schemeClr val="dk1"/>
            </a:fontRef>
          </p:style>
          <p:txBody>
            <a:bodyPr rtlCol="0" anchor="ctr">
              <a:scene3d>
                <a:camera prst="orthographicFront"/>
                <a:lightRig rig="threePt" dir="t"/>
              </a:scene3d>
            </a:bodyPr>
            <a:lstStyle/>
            <a:p>
              <a:pPr algn="ctr">
                <a:lnSpc>
                  <a:spcPct val="100000"/>
                </a:lnSpc>
              </a:pPr>
              <a:endParaRPr lang="en-US" altLang="zh-CN">
                <a:ln w="22225">
                  <a:solidFill>
                    <a:schemeClr val="accent2"/>
                  </a:solidFill>
                  <a:prstDash val="solid"/>
                </a:ln>
                <a:solidFill>
                  <a:schemeClr val="accent2">
                    <a:lumMod val="40000"/>
                    <a:lumOff val="60000"/>
                  </a:schemeClr>
                </a:solidFill>
                <a:effectLst/>
              </a:endParaRPr>
            </a:p>
          </p:txBody>
        </p:sp>
        <p:sp>
          <p:nvSpPr>
            <p:cNvPr id="12" name="文本框 11"/>
            <p:cNvSpPr txBox="1"/>
            <p:nvPr/>
          </p:nvSpPr>
          <p:spPr>
            <a:xfrm>
              <a:off x="2126" y="2512"/>
              <a:ext cx="929" cy="720"/>
            </a:xfrm>
            <a:prstGeom prst="rect">
              <a:avLst/>
            </a:prstGeom>
            <a:noFill/>
          </p:spPr>
          <p:txBody>
            <a:bodyPr wrap="square" rtlCol="0">
              <a:spAutoFit/>
              <a:scene3d>
                <a:camera prst="orthographicFront"/>
                <a:lightRig rig="threePt" dir="t"/>
              </a:scene3d>
            </a:bodyPr>
            <a:lstStyle/>
            <a:p>
              <a:r>
                <a:rPr lang="en-US" altLang="zh-CN" sz="2400" b="1">
                  <a:solidFill>
                    <a:schemeClr val="bg1"/>
                  </a:solidFill>
                  <a:effectLst>
                    <a:outerShdw blurRad="38100" dist="19050" dir="2700000" algn="tl" rotWithShape="0">
                      <a:schemeClr val="dk1">
                        <a:alpha val="40000"/>
                      </a:schemeClr>
                    </a:outerShdw>
                  </a:effectLst>
                </a:rPr>
                <a:t>03</a:t>
              </a:r>
            </a:p>
          </p:txBody>
        </p:sp>
      </p:grpSp>
      <p:sp>
        <p:nvSpPr>
          <p:cNvPr id="13" name="文本框 12"/>
          <p:cNvSpPr txBox="1"/>
          <p:nvPr/>
        </p:nvSpPr>
        <p:spPr>
          <a:xfrm>
            <a:off x="1415415" y="1340485"/>
            <a:ext cx="2961067" cy="400110"/>
          </a:xfrm>
          <a:prstGeom prst="rect">
            <a:avLst/>
          </a:prstGeom>
          <a:noFill/>
        </p:spPr>
        <p:txBody>
          <a:bodyPr wrap="none" rtlCol="0">
            <a:spAutoFit/>
          </a:bodyPr>
          <a:lstStyle/>
          <a:p>
            <a:r>
              <a:rPr lang="zh-CN" altLang="en-US" sz="2000" spc="100" dirty="0">
                <a:solidFill>
                  <a:schemeClr val="accent1"/>
                </a:solidFill>
                <a:effectLst>
                  <a:outerShdw blurRad="38100" dist="25400" dir="5400000" algn="ctr" rotWithShape="0">
                    <a:srgbClr val="6E747A">
                      <a:alpha val="43000"/>
                    </a:srgbClr>
                  </a:outerShdw>
                </a:effectLst>
                <a:uFillTx/>
                <a:sym typeface="+mn-ea"/>
              </a:rPr>
              <a:t> 端设备介绍：</a:t>
            </a:r>
            <a:r>
              <a:rPr lang="zh-CN" altLang="en-US" sz="2000" spc="100" dirty="0">
                <a:solidFill>
                  <a:schemeClr val="accent1"/>
                </a:solidFill>
                <a:effectLst>
                  <a:outerShdw blurRad="38100" dist="25400" dir="5400000" algn="ctr" rotWithShape="0">
                    <a:srgbClr val="6E747A">
                      <a:alpha val="43000"/>
                    </a:srgbClr>
                  </a:outerShdw>
                </a:effectLst>
                <a:cs typeface="微软雅黑" charset="0"/>
                <a:sym typeface="+mn-ea"/>
              </a:rPr>
              <a:t>物联漏保</a:t>
            </a:r>
            <a:endParaRPr lang="zh-CN" altLang="en-US" sz="2000" spc="100" dirty="0">
              <a:solidFill>
                <a:schemeClr val="accent1"/>
              </a:solidFill>
              <a:effectLst>
                <a:outerShdw blurRad="38100" dist="25400" dir="5400000" algn="ctr" rotWithShape="0">
                  <a:srgbClr val="6E747A">
                    <a:alpha val="43000"/>
                  </a:srgbClr>
                </a:outerShdw>
              </a:effectLst>
              <a:uFillTx/>
              <a:sym typeface="+mn-ea"/>
            </a:endParaRPr>
          </a:p>
        </p:txBody>
      </p:sp>
      <p:sp>
        <p:nvSpPr>
          <p:cNvPr id="16" name="文本框 15"/>
          <p:cNvSpPr txBox="1"/>
          <p:nvPr/>
        </p:nvSpPr>
        <p:spPr>
          <a:xfrm>
            <a:off x="5370964" y="1259824"/>
            <a:ext cx="6129327" cy="4336444"/>
          </a:xfrm>
          <a:prstGeom prst="rect">
            <a:avLst/>
          </a:prstGeom>
          <a:noFill/>
        </p:spPr>
        <p:txBody>
          <a:bodyPr wrap="square" rtlCol="0" anchor="t">
            <a:spAutoFit/>
          </a:bodyPr>
          <a:lstStyle/>
          <a:p>
            <a:pPr algn="just">
              <a:lnSpc>
                <a:spcPct val="150000"/>
              </a:lnSpc>
            </a:pPr>
            <a:r>
              <a:rPr lang="en-US" altLang="zh-CN" b="1" dirty="0">
                <a:solidFill>
                  <a:schemeClr val="accent1"/>
                </a:solidFill>
                <a:effectLst>
                  <a:outerShdw blurRad="38100" dist="25400" dir="5400000" algn="ctr" rotWithShape="0">
                    <a:srgbClr val="6E747A">
                      <a:alpha val="43000"/>
                    </a:srgbClr>
                  </a:outerShdw>
                </a:effectLst>
                <a:cs typeface="+mn-ea"/>
                <a:sym typeface="+mn-lt"/>
              </a:rPr>
              <a:t>    </a:t>
            </a:r>
            <a:r>
              <a:rPr lang="zh-CN" altLang="en-US" b="1" dirty="0">
                <a:solidFill>
                  <a:schemeClr val="accent1"/>
                </a:solidFill>
                <a:effectLst>
                  <a:outerShdw blurRad="38100" dist="25400" dir="5400000" algn="ctr" rotWithShape="0">
                    <a:srgbClr val="6E747A">
                      <a:alpha val="43000"/>
                    </a:srgbClr>
                  </a:outerShdw>
                </a:effectLst>
                <a:cs typeface="+mn-ea"/>
                <a:sym typeface="+mn-lt"/>
              </a:rPr>
              <a:t>物联漏保 </a:t>
            </a:r>
            <a:endParaRPr lang="en-US" altLang="zh-CN" b="1" dirty="0">
              <a:solidFill>
                <a:schemeClr val="accent1"/>
              </a:solidFill>
              <a:effectLst>
                <a:outerShdw blurRad="38100" dist="25400" dir="5400000" algn="ctr" rotWithShape="0">
                  <a:srgbClr val="6E747A">
                    <a:alpha val="43000"/>
                  </a:srgbClr>
                </a:outerShdw>
              </a:effectLst>
              <a:cs typeface="+mn-ea"/>
              <a:sym typeface="+mn-lt"/>
            </a:endParaRPr>
          </a:p>
          <a:p>
            <a:pPr algn="just">
              <a:lnSpc>
                <a:spcPct val="150000"/>
              </a:lnSpc>
            </a:pPr>
            <a:r>
              <a:rPr lang="zh-CN" altLang="en-US" dirty="0">
                <a:solidFill>
                  <a:schemeClr val="tx1"/>
                </a:solidFill>
                <a:cs typeface="+mn-ea"/>
                <a:sym typeface="+mn-lt"/>
              </a:rPr>
              <a:t>物联漏保是漏电保护器和物联网</a:t>
            </a:r>
            <a:r>
              <a:rPr lang="en-US" altLang="zh-CN" dirty="0">
                <a:solidFill>
                  <a:schemeClr val="tx1"/>
                </a:solidFill>
                <a:cs typeface="+mn-ea"/>
                <a:sym typeface="+mn-lt"/>
              </a:rPr>
              <a:t>+</a:t>
            </a:r>
            <a:r>
              <a:rPr lang="zh-CN" altLang="en-US" dirty="0">
                <a:solidFill>
                  <a:schemeClr val="tx1"/>
                </a:solidFill>
                <a:cs typeface="+mn-ea"/>
                <a:sym typeface="+mn-lt"/>
              </a:rPr>
              <a:t>的结合体，内置低功率</a:t>
            </a:r>
            <a:r>
              <a:rPr lang="en-US" altLang="zh-CN" dirty="0">
                <a:solidFill>
                  <a:schemeClr val="tx1"/>
                </a:solidFill>
                <a:cs typeface="+mn-ea"/>
                <a:sym typeface="+mn-lt"/>
              </a:rPr>
              <a:t>HPLC</a:t>
            </a:r>
            <a:r>
              <a:rPr lang="zh-CN" altLang="en-US" dirty="0">
                <a:solidFill>
                  <a:schemeClr val="tx1"/>
                </a:solidFill>
                <a:cs typeface="+mn-ea"/>
                <a:sym typeface="+mn-lt"/>
              </a:rPr>
              <a:t>模块。可通过电力载波接入智能配变终端，具有过流、过压、欠压、短路、缺相、剩余电流保护等功能，具有体积小安装方便等特点。</a:t>
            </a:r>
          </a:p>
          <a:p>
            <a:pPr algn="just">
              <a:lnSpc>
                <a:spcPct val="200000"/>
              </a:lnSpc>
            </a:pPr>
            <a:r>
              <a:rPr lang="zh-CN" altLang="en-US" b="1" dirty="0">
                <a:solidFill>
                  <a:schemeClr val="accent1"/>
                </a:solidFill>
                <a:effectLst>
                  <a:outerShdw blurRad="38100" dist="25400" dir="5400000" algn="ctr" rotWithShape="0">
                    <a:srgbClr val="6E747A">
                      <a:alpha val="43000"/>
                    </a:srgbClr>
                  </a:outerShdw>
                </a:effectLst>
                <a:cs typeface="+mn-ea"/>
                <a:sym typeface="+mn-lt"/>
              </a:rPr>
              <a:t>       主要功能特点：</a:t>
            </a:r>
            <a:endParaRPr lang="en-US" altLang="zh-CN" dirty="0">
              <a:solidFill>
                <a:srgbClr val="0070C0"/>
              </a:solidFill>
              <a:cs typeface="+mn-ea"/>
              <a:sym typeface="+mn-lt"/>
            </a:endParaRPr>
          </a:p>
          <a:p>
            <a:pPr algn="just">
              <a:lnSpc>
                <a:spcPct val="150000"/>
              </a:lnSpc>
            </a:pPr>
            <a:r>
              <a:rPr lang="en-US" altLang="zh-CN" dirty="0">
                <a:solidFill>
                  <a:srgbClr val="0070C0"/>
                </a:solidFill>
                <a:cs typeface="+mn-ea"/>
                <a:sym typeface="+mn-lt"/>
              </a:rPr>
              <a:t>      </a:t>
            </a:r>
            <a:r>
              <a:rPr lang="zh-CN" altLang="en-US" dirty="0">
                <a:cs typeface="+mn-ea"/>
                <a:sym typeface="+mn-lt"/>
              </a:rPr>
              <a:t> 1.内置</a:t>
            </a:r>
            <a:r>
              <a:rPr lang="en-US" altLang="zh-CN" dirty="0">
                <a:cs typeface="+mn-ea"/>
                <a:sym typeface="+mn-lt"/>
              </a:rPr>
              <a:t>HPLC</a:t>
            </a:r>
            <a:r>
              <a:rPr lang="zh-CN" altLang="en-US" dirty="0">
                <a:cs typeface="+mn-ea"/>
                <a:sym typeface="+mn-lt"/>
              </a:rPr>
              <a:t>、</a:t>
            </a:r>
            <a:r>
              <a:rPr lang="en-US" altLang="zh-CN" dirty="0">
                <a:cs typeface="+mn-ea"/>
                <a:sym typeface="+mn-lt"/>
              </a:rPr>
              <a:t>RS-485</a:t>
            </a:r>
            <a:r>
              <a:rPr lang="zh-CN" altLang="en-US" dirty="0">
                <a:cs typeface="+mn-ea"/>
                <a:sym typeface="+mn-lt"/>
              </a:rPr>
              <a:t>、红外等通讯接口。</a:t>
            </a:r>
            <a:endParaRPr lang="en-US" altLang="zh-CN" dirty="0">
              <a:cs typeface="+mn-ea"/>
              <a:sym typeface="+mn-lt"/>
            </a:endParaRPr>
          </a:p>
          <a:p>
            <a:pPr algn="just">
              <a:lnSpc>
                <a:spcPct val="150000"/>
              </a:lnSpc>
            </a:pPr>
            <a:r>
              <a:rPr lang="en-US" altLang="zh-CN" dirty="0">
                <a:cs typeface="+mn-ea"/>
                <a:sym typeface="+mn-lt"/>
              </a:rPr>
              <a:t>       2</a:t>
            </a:r>
            <a:r>
              <a:rPr lang="zh-CN" altLang="en-US" dirty="0">
                <a:cs typeface="+mn-ea"/>
                <a:sym typeface="+mn-lt"/>
              </a:rPr>
              <a:t> 可实现分支开关的遥测（三相电压、电流、漏电流）、遥信（开关位置状态）、遥控(开关分合、漏电功能远方投退)等三遥功能。</a:t>
            </a:r>
            <a:endParaRPr lang="zh-CN" altLang="en-US" spc="100" dirty="0">
              <a:solidFill>
                <a:schemeClr val="tx1"/>
              </a:solidFill>
              <a:uFillTx/>
              <a:cs typeface="+mn-ea"/>
              <a:sym typeface="+mn-lt"/>
            </a:endParaRPr>
          </a:p>
        </p:txBody>
      </p:sp>
      <p:pic>
        <p:nvPicPr>
          <p:cNvPr id="15" name="图片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5820" y="1832506"/>
            <a:ext cx="3107048" cy="4142730"/>
          </a:xfrm>
          <a:prstGeom prst="rect">
            <a:avLst/>
          </a:prstGeom>
          <a:noFill/>
          <a:ln>
            <a:noFill/>
          </a:ln>
          <a:effectLst>
            <a:reflection blurRad="6350" stA="29000" endPos="23000" dir="5400000" sy="-100000" algn="bl" rotWithShape="0"/>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5DD3DB80-B894-403A-B48E-6FDC1A72010E}" type="slidenum">
              <a:rPr lang="zh-CN" altLang="en-US" smtClean="0"/>
              <a:pPr/>
              <a:t>18</a:t>
            </a:fld>
            <a:endParaRPr lang="zh-CN" altLang="en-US"/>
          </a:p>
        </p:txBody>
      </p:sp>
      <p:sp>
        <p:nvSpPr>
          <p:cNvPr id="8" name="标题 7"/>
          <p:cNvSpPr>
            <a:spLocks noGrp="1"/>
          </p:cNvSpPr>
          <p:nvPr>
            <p:ph type="title"/>
          </p:nvPr>
        </p:nvSpPr>
        <p:spPr>
          <a:xfrm>
            <a:off x="1630680" y="332656"/>
            <a:ext cx="3590290" cy="656590"/>
          </a:xfrm>
        </p:spPr>
        <p:txBody>
          <a:bodyPr>
            <a:noAutofit/>
          </a:bodyPr>
          <a:lstStyle/>
          <a:p>
            <a:r>
              <a:rPr lang="zh-CN" altLang="zh-CN" sz="3600" dirty="0"/>
              <a:t>方案介绍</a:t>
            </a:r>
          </a:p>
        </p:txBody>
      </p:sp>
      <p:sp>
        <p:nvSpPr>
          <p:cNvPr id="9" name="文本框 8"/>
          <p:cNvSpPr txBox="1"/>
          <p:nvPr/>
        </p:nvSpPr>
        <p:spPr>
          <a:xfrm>
            <a:off x="622935" y="260985"/>
            <a:ext cx="862965" cy="749935"/>
          </a:xfrm>
          <a:prstGeom prst="rect">
            <a:avLst/>
          </a:prstGeom>
          <a:noFill/>
          <a:ln w="117475">
            <a:noFill/>
          </a:ln>
        </p:spPr>
        <p:txBody>
          <a:bodyPr wrap="square" rtlCol="0">
            <a:prstTxWarp prst="textPlain">
              <a:avLst/>
            </a:prstTxWarp>
            <a:spAutoFit/>
          </a:bodyPr>
          <a:lstStyle/>
          <a:p>
            <a:pPr algn="l"/>
            <a:r>
              <a:rPr lang="en-US" altLang="zh-CN" spc="100" dirty="0">
                <a:solidFill>
                  <a:schemeClr val="tx2">
                    <a:lumMod val="40000"/>
                    <a:lumOff val="60000"/>
                  </a:schemeClr>
                </a:solidFill>
                <a:latin typeface="Impact" pitchFamily="34" charset="0"/>
                <a:cs typeface="Arial" pitchFamily="34" charset="0"/>
              </a:rPr>
              <a:t>03</a:t>
            </a:r>
            <a:r>
              <a:rPr lang="en-US" altLang="zh-CN" spc="100" dirty="0">
                <a:solidFill>
                  <a:schemeClr val="tx2">
                    <a:lumMod val="40000"/>
                    <a:lumOff val="60000"/>
                  </a:schemeClr>
                </a:solidFill>
                <a:latin typeface="Impact" pitchFamily="34" charset="0"/>
                <a:cs typeface="Arial" pitchFamily="34" charset="0"/>
                <a:sym typeface="+mn-ea"/>
              </a:rPr>
              <a:t>/</a:t>
            </a:r>
            <a:endParaRPr lang="zh-CN" altLang="en-US" spc="100" dirty="0">
              <a:solidFill>
                <a:schemeClr val="tx2">
                  <a:lumMod val="40000"/>
                  <a:lumOff val="60000"/>
                </a:schemeClr>
              </a:solidFill>
              <a:latin typeface="Impact" pitchFamily="34" charset="0"/>
              <a:cs typeface="Arial" pitchFamily="34" charset="0"/>
            </a:endParaRPr>
          </a:p>
        </p:txBody>
      </p:sp>
      <p:grpSp>
        <p:nvGrpSpPr>
          <p:cNvPr id="14" name="组合 13"/>
          <p:cNvGrpSpPr/>
          <p:nvPr/>
        </p:nvGrpSpPr>
        <p:grpSpPr>
          <a:xfrm>
            <a:off x="839470" y="1268095"/>
            <a:ext cx="596265" cy="518160"/>
            <a:chOff x="2116" y="2451"/>
            <a:chExt cx="939" cy="816"/>
          </a:xfrm>
        </p:grpSpPr>
        <p:sp>
          <p:nvSpPr>
            <p:cNvPr id="11" name="椭圆 10"/>
            <p:cNvSpPr/>
            <p:nvPr/>
          </p:nvSpPr>
          <p:spPr>
            <a:xfrm>
              <a:off x="2116" y="2451"/>
              <a:ext cx="816" cy="816"/>
            </a:xfrm>
            <a:prstGeom prst="ellipse">
              <a:avLst/>
            </a:prstGeom>
            <a:solidFill>
              <a:srgbClr val="A78343"/>
            </a:solidFill>
            <a:ln>
              <a:noFill/>
            </a:ln>
          </p:spPr>
          <p:style>
            <a:lnRef idx="2">
              <a:schemeClr val="accent6"/>
            </a:lnRef>
            <a:fillRef idx="1">
              <a:schemeClr val="lt1"/>
            </a:fillRef>
            <a:effectRef idx="0">
              <a:schemeClr val="accent6"/>
            </a:effectRef>
            <a:fontRef idx="minor">
              <a:schemeClr val="dk1"/>
            </a:fontRef>
          </p:style>
          <p:txBody>
            <a:bodyPr rtlCol="0" anchor="ctr">
              <a:scene3d>
                <a:camera prst="orthographicFront"/>
                <a:lightRig rig="threePt" dir="t"/>
              </a:scene3d>
            </a:bodyPr>
            <a:lstStyle/>
            <a:p>
              <a:pPr algn="ctr">
                <a:lnSpc>
                  <a:spcPct val="100000"/>
                </a:lnSpc>
              </a:pPr>
              <a:endParaRPr lang="en-US" altLang="zh-CN">
                <a:ln w="22225">
                  <a:solidFill>
                    <a:schemeClr val="accent2"/>
                  </a:solidFill>
                  <a:prstDash val="solid"/>
                </a:ln>
                <a:solidFill>
                  <a:schemeClr val="accent2">
                    <a:lumMod val="40000"/>
                    <a:lumOff val="60000"/>
                  </a:schemeClr>
                </a:solidFill>
                <a:effectLst/>
              </a:endParaRPr>
            </a:p>
          </p:txBody>
        </p:sp>
        <p:sp>
          <p:nvSpPr>
            <p:cNvPr id="12" name="文本框 11"/>
            <p:cNvSpPr txBox="1"/>
            <p:nvPr/>
          </p:nvSpPr>
          <p:spPr>
            <a:xfrm>
              <a:off x="2126" y="2512"/>
              <a:ext cx="929" cy="720"/>
            </a:xfrm>
            <a:prstGeom prst="rect">
              <a:avLst/>
            </a:prstGeom>
            <a:noFill/>
          </p:spPr>
          <p:txBody>
            <a:bodyPr wrap="square" rtlCol="0">
              <a:spAutoFit/>
              <a:scene3d>
                <a:camera prst="orthographicFront"/>
                <a:lightRig rig="threePt" dir="t"/>
              </a:scene3d>
            </a:bodyPr>
            <a:lstStyle/>
            <a:p>
              <a:r>
                <a:rPr lang="en-US" altLang="zh-CN" sz="2400" b="1">
                  <a:solidFill>
                    <a:schemeClr val="bg1"/>
                  </a:solidFill>
                  <a:effectLst>
                    <a:outerShdw blurRad="38100" dist="19050" dir="2700000" algn="tl" rotWithShape="0">
                      <a:schemeClr val="dk1">
                        <a:alpha val="40000"/>
                      </a:schemeClr>
                    </a:outerShdw>
                  </a:effectLst>
                </a:rPr>
                <a:t>03</a:t>
              </a:r>
            </a:p>
          </p:txBody>
        </p:sp>
      </p:grpSp>
      <p:sp>
        <p:nvSpPr>
          <p:cNvPr id="13" name="文本框 12"/>
          <p:cNvSpPr txBox="1"/>
          <p:nvPr/>
        </p:nvSpPr>
        <p:spPr>
          <a:xfrm>
            <a:off x="1415415" y="1340485"/>
            <a:ext cx="3768980" cy="400110"/>
          </a:xfrm>
          <a:prstGeom prst="rect">
            <a:avLst/>
          </a:prstGeom>
          <a:noFill/>
        </p:spPr>
        <p:txBody>
          <a:bodyPr wrap="none" rtlCol="0">
            <a:spAutoFit/>
          </a:bodyPr>
          <a:lstStyle/>
          <a:p>
            <a:pPr algn="l"/>
            <a:r>
              <a:rPr lang="zh-CN" altLang="en-US" sz="2000" spc="100" dirty="0">
                <a:solidFill>
                  <a:schemeClr val="accent1"/>
                </a:solidFill>
                <a:effectLst>
                  <a:outerShdw blurRad="38100" dist="25400" dir="5400000" algn="ctr" rotWithShape="0">
                    <a:srgbClr val="6E747A">
                      <a:alpha val="43000"/>
                    </a:srgbClr>
                  </a:outerShdw>
                </a:effectLst>
                <a:uFillTx/>
                <a:sym typeface="+mn-ea"/>
              </a:rPr>
              <a:t> 端设备介绍：物联塑壳断路器</a:t>
            </a:r>
          </a:p>
        </p:txBody>
      </p:sp>
      <p:sp>
        <p:nvSpPr>
          <p:cNvPr id="15" name="文本框 14"/>
          <p:cNvSpPr txBox="1"/>
          <p:nvPr/>
        </p:nvSpPr>
        <p:spPr>
          <a:xfrm>
            <a:off x="5447928" y="1537777"/>
            <a:ext cx="6072559" cy="4197944"/>
          </a:xfrm>
          <a:prstGeom prst="rect">
            <a:avLst/>
          </a:prstGeom>
          <a:noFill/>
        </p:spPr>
        <p:txBody>
          <a:bodyPr wrap="square" rtlCol="0" anchor="t">
            <a:spAutoFit/>
          </a:bodyPr>
          <a:lstStyle/>
          <a:p>
            <a:pPr algn="just">
              <a:lnSpc>
                <a:spcPct val="150000"/>
              </a:lnSpc>
            </a:pPr>
            <a:r>
              <a:rPr lang="en-US" altLang="zh-CN" b="1" dirty="0">
                <a:solidFill>
                  <a:schemeClr val="accent1"/>
                </a:solidFill>
                <a:effectLst>
                  <a:outerShdw blurRad="38100" dist="25400" dir="5400000" algn="ctr" rotWithShape="0">
                    <a:srgbClr val="6E747A">
                      <a:alpha val="43000"/>
                    </a:srgbClr>
                  </a:outerShdw>
                </a:effectLst>
                <a:cs typeface="+mn-ea"/>
                <a:sym typeface="+mn-lt"/>
              </a:rPr>
              <a:t>       </a:t>
            </a:r>
            <a:r>
              <a:rPr lang="zh-CN" altLang="en-US" b="1" dirty="0">
                <a:solidFill>
                  <a:schemeClr val="accent1"/>
                </a:solidFill>
                <a:effectLst>
                  <a:outerShdw blurRad="38100" dist="25400" dir="5400000" algn="ctr" rotWithShape="0">
                    <a:srgbClr val="6E747A">
                      <a:alpha val="43000"/>
                    </a:srgbClr>
                  </a:outerShdw>
                </a:effectLst>
                <a:cs typeface="+mn-ea"/>
                <a:sym typeface="+mn-lt"/>
              </a:rPr>
              <a:t>物联塑壳断路器  </a:t>
            </a:r>
            <a:endParaRPr lang="en-US" altLang="zh-CN" b="1" dirty="0">
              <a:solidFill>
                <a:schemeClr val="accent1"/>
              </a:solidFill>
              <a:effectLst>
                <a:outerShdw blurRad="38100" dist="25400" dir="5400000" algn="ctr" rotWithShape="0">
                  <a:srgbClr val="6E747A">
                    <a:alpha val="43000"/>
                  </a:srgbClr>
                </a:outerShdw>
              </a:effectLst>
              <a:cs typeface="+mn-ea"/>
              <a:sym typeface="+mn-lt"/>
            </a:endParaRPr>
          </a:p>
          <a:p>
            <a:pPr algn="just">
              <a:lnSpc>
                <a:spcPct val="150000"/>
              </a:lnSpc>
            </a:pPr>
            <a:r>
              <a:rPr lang="zh-CN" altLang="en-US" dirty="0">
                <a:cs typeface="+mn-ea"/>
                <a:sym typeface="+mn-lt"/>
              </a:rPr>
              <a:t>物联塑壳断路器是塑壳断路器和物联网</a:t>
            </a:r>
            <a:r>
              <a:rPr lang="en-US" altLang="zh-CN" dirty="0">
                <a:cs typeface="+mn-ea"/>
                <a:sym typeface="+mn-lt"/>
              </a:rPr>
              <a:t>+</a:t>
            </a:r>
            <a:r>
              <a:rPr lang="zh-CN" altLang="en-US" dirty="0">
                <a:cs typeface="+mn-ea"/>
                <a:sym typeface="+mn-lt"/>
              </a:rPr>
              <a:t>的结合体，内置低功率</a:t>
            </a:r>
            <a:r>
              <a:rPr lang="en-US" altLang="zh-CN" dirty="0">
                <a:cs typeface="+mn-ea"/>
                <a:sym typeface="+mn-lt"/>
              </a:rPr>
              <a:t>HPLC</a:t>
            </a:r>
            <a:r>
              <a:rPr lang="zh-CN" altLang="en-US" dirty="0">
                <a:cs typeface="+mn-ea"/>
                <a:sym typeface="+mn-lt"/>
              </a:rPr>
              <a:t>模块。可通过电力载波接入智能配变终端，具有过载、短路、过压、欠压、缺相等保护等功能，具有体积小安装方便等特点。</a:t>
            </a:r>
            <a:endParaRPr lang="en-US" altLang="zh-CN" dirty="0">
              <a:cs typeface="+mn-ea"/>
              <a:sym typeface="+mn-lt"/>
            </a:endParaRPr>
          </a:p>
          <a:p>
            <a:pPr algn="just">
              <a:lnSpc>
                <a:spcPct val="150000"/>
              </a:lnSpc>
            </a:pPr>
            <a:endParaRPr lang="en-US" altLang="zh-CN" b="1" dirty="0">
              <a:solidFill>
                <a:schemeClr val="accent1"/>
              </a:solidFill>
              <a:effectLst>
                <a:outerShdw blurRad="38100" dist="25400" dir="5400000" algn="ctr" rotWithShape="0">
                  <a:srgbClr val="6E747A">
                    <a:alpha val="43000"/>
                  </a:srgbClr>
                </a:outerShdw>
              </a:effectLst>
              <a:cs typeface="+mn-ea"/>
              <a:sym typeface="+mn-lt"/>
            </a:endParaRPr>
          </a:p>
          <a:p>
            <a:pPr algn="just">
              <a:lnSpc>
                <a:spcPct val="150000"/>
              </a:lnSpc>
            </a:pPr>
            <a:r>
              <a:rPr lang="zh-CN" altLang="en-US" b="1" dirty="0">
                <a:solidFill>
                  <a:schemeClr val="accent1"/>
                </a:solidFill>
                <a:effectLst>
                  <a:outerShdw blurRad="38100" dist="25400" dir="5400000" algn="ctr" rotWithShape="0">
                    <a:srgbClr val="6E747A">
                      <a:alpha val="43000"/>
                    </a:srgbClr>
                  </a:outerShdw>
                </a:effectLst>
                <a:cs typeface="+mn-ea"/>
                <a:sym typeface="+mn-lt"/>
              </a:rPr>
              <a:t>主要功能特点：</a:t>
            </a:r>
            <a:endParaRPr lang="en-US" altLang="zh-CN" b="1" dirty="0">
              <a:solidFill>
                <a:schemeClr val="accent1"/>
              </a:solidFill>
              <a:effectLst>
                <a:outerShdw blurRad="38100" dist="25400" dir="5400000" algn="ctr" rotWithShape="0">
                  <a:srgbClr val="6E747A">
                    <a:alpha val="43000"/>
                  </a:srgbClr>
                </a:outerShdw>
              </a:effectLst>
              <a:cs typeface="+mn-ea"/>
              <a:sym typeface="+mn-lt"/>
            </a:endParaRPr>
          </a:p>
          <a:p>
            <a:pPr algn="just">
              <a:lnSpc>
                <a:spcPct val="150000"/>
              </a:lnSpc>
            </a:pPr>
            <a:r>
              <a:rPr lang="zh-CN" altLang="en-US" dirty="0">
                <a:cs typeface="+mn-ea"/>
                <a:sym typeface="+mn-lt"/>
              </a:rPr>
              <a:t>       1.内置</a:t>
            </a:r>
            <a:r>
              <a:rPr lang="en-US" altLang="zh-CN" dirty="0">
                <a:cs typeface="+mn-ea"/>
                <a:sym typeface="+mn-lt"/>
              </a:rPr>
              <a:t>HPLC</a:t>
            </a:r>
            <a:r>
              <a:rPr lang="zh-CN" altLang="en-US" dirty="0">
                <a:cs typeface="+mn-ea"/>
                <a:sym typeface="+mn-lt"/>
              </a:rPr>
              <a:t>、</a:t>
            </a:r>
            <a:r>
              <a:rPr lang="en-US" altLang="zh-CN" dirty="0">
                <a:cs typeface="+mn-ea"/>
                <a:sym typeface="+mn-lt"/>
              </a:rPr>
              <a:t>RS-485</a:t>
            </a:r>
            <a:r>
              <a:rPr lang="zh-CN" altLang="en-US" dirty="0">
                <a:cs typeface="+mn-ea"/>
                <a:sym typeface="+mn-lt"/>
              </a:rPr>
              <a:t>、红外等通讯接口。</a:t>
            </a:r>
            <a:endParaRPr lang="en-US" altLang="zh-CN" dirty="0">
              <a:cs typeface="+mn-ea"/>
              <a:sym typeface="+mn-lt"/>
            </a:endParaRPr>
          </a:p>
          <a:p>
            <a:pPr algn="just">
              <a:lnSpc>
                <a:spcPct val="150000"/>
              </a:lnSpc>
            </a:pPr>
            <a:r>
              <a:rPr lang="en-US" altLang="zh-CN" dirty="0">
                <a:cs typeface="+mn-ea"/>
                <a:sym typeface="+mn-lt"/>
              </a:rPr>
              <a:t>       2</a:t>
            </a:r>
            <a:r>
              <a:rPr lang="zh-CN" altLang="en-US" dirty="0">
                <a:cs typeface="+mn-ea"/>
                <a:sym typeface="+mn-lt"/>
              </a:rPr>
              <a:t> 可实现分支开关的遥测（三相电压、电流）、遥信（开关位置状态）、遥控(开关分合)等三遥功能。</a:t>
            </a:r>
            <a:endParaRPr lang="en-US" altLang="zh-CN" dirty="0">
              <a:cs typeface="+mn-ea"/>
              <a:sym typeface="+mn-lt"/>
            </a:endParaRPr>
          </a:p>
        </p:txBody>
      </p:sp>
      <p:pic>
        <p:nvPicPr>
          <p:cNvPr id="17" name="图片 16"/>
          <p:cNvPicPr>
            <a:picLocks noChangeAspect="1"/>
          </p:cNvPicPr>
          <p:nvPr/>
        </p:nvPicPr>
        <p:blipFill rotWithShape="1">
          <a:blip r:embed="rId2" cstate="print">
            <a:extLst>
              <a:ext uri="{28A0092B-C50C-407E-A947-70E740481C1C}">
                <a14:useLocalDpi xmlns:a14="http://schemas.microsoft.com/office/drawing/2010/main" val="0"/>
              </a:ext>
            </a:extLst>
          </a:blip>
          <a:srcRect t="21824" r="79611" b="51278"/>
          <a:stretch>
            <a:fillRect/>
          </a:stretch>
        </p:blipFill>
        <p:spPr>
          <a:xfrm>
            <a:off x="876248" y="3208614"/>
            <a:ext cx="734695" cy="1224137"/>
          </a:xfrm>
          <a:prstGeom prst="rect">
            <a:avLst/>
          </a:prstGeom>
          <a:noFill/>
          <a:ln>
            <a:noFill/>
          </a:ln>
          <a:effectLst>
            <a:reflection blurRad="6350" stA="29000" endPos="23000" dir="5400000" sy="-100000" algn="bl" rotWithShape="0"/>
          </a:effectLst>
        </p:spPr>
      </p:pic>
      <p:pic>
        <p:nvPicPr>
          <p:cNvPr id="16" name="图片 15"/>
          <p:cNvPicPr>
            <a:picLocks noChangeAspect="1"/>
          </p:cNvPicPr>
          <p:nvPr/>
        </p:nvPicPr>
        <p:blipFill>
          <a:blip r:embed="rId3" cstate="print">
            <a:extLst>
              <a:ext uri="{BEBA8EAE-BF5A-486C-A8C5-ECC9F3942E4B}">
                <a14:imgProps xmlns:a14="http://schemas.microsoft.com/office/drawing/2010/main">
                  <a14:imgLayer r:embed="rId4">
                    <a14:imgEffect>
                      <a14:backgroundRemoval t="4306" b="98403" l="5463" r="94630"/>
                    </a14:imgEffect>
                  </a14:imgLayer>
                </a14:imgProps>
              </a:ext>
              <a:ext uri="{28A0092B-C50C-407E-A947-70E740481C1C}">
                <a14:useLocalDpi xmlns:a14="http://schemas.microsoft.com/office/drawing/2010/main" val="0"/>
              </a:ext>
            </a:extLst>
          </a:blip>
          <a:stretch>
            <a:fillRect/>
          </a:stretch>
        </p:blipFill>
        <p:spPr>
          <a:xfrm>
            <a:off x="1140777" y="1753729"/>
            <a:ext cx="3085578" cy="4114104"/>
          </a:xfrm>
          <a:prstGeom prst="rect">
            <a:avLst/>
          </a:prstGeom>
          <a:noFill/>
          <a:ln>
            <a:noFill/>
          </a:ln>
          <a:effectLst>
            <a:reflection blurRad="6350" stA="29000" endPos="23000" dir="5400000" sy="-100000" algn="bl" rotWithShape="0"/>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rotWithShape="1">
          <a:blip r:embed="rId2" cstate="print">
            <a:extLst>
              <a:ext uri="{28A0092B-C50C-407E-A947-70E740481C1C}">
                <a14:useLocalDpi xmlns:a14="http://schemas.microsoft.com/office/drawing/2010/main" val="0"/>
              </a:ext>
            </a:extLst>
          </a:blip>
          <a:srcRect l="28721" t="33181" r="21747" b="-3220"/>
          <a:stretch>
            <a:fillRect/>
          </a:stretch>
        </p:blipFill>
        <p:spPr>
          <a:xfrm rot="2541890">
            <a:off x="2274590" y="2687760"/>
            <a:ext cx="1678277" cy="3164249"/>
          </a:xfrm>
          <a:prstGeom prst="rect">
            <a:avLst/>
          </a:prstGeom>
        </p:spPr>
      </p:pic>
      <p:sp>
        <p:nvSpPr>
          <p:cNvPr id="4" name="灯片编号占位符 3"/>
          <p:cNvSpPr>
            <a:spLocks noGrp="1"/>
          </p:cNvSpPr>
          <p:nvPr>
            <p:ph type="sldNum" sz="quarter" idx="12"/>
          </p:nvPr>
        </p:nvSpPr>
        <p:spPr/>
        <p:txBody>
          <a:bodyPr/>
          <a:lstStyle/>
          <a:p>
            <a:fld id="{5DD3DB80-B894-403A-B48E-6FDC1A72010E}" type="slidenum">
              <a:rPr lang="zh-CN" altLang="en-US" smtClean="0"/>
              <a:pPr/>
              <a:t>19</a:t>
            </a:fld>
            <a:endParaRPr lang="zh-CN" altLang="en-US"/>
          </a:p>
        </p:txBody>
      </p:sp>
      <p:sp>
        <p:nvSpPr>
          <p:cNvPr id="8" name="标题 7"/>
          <p:cNvSpPr>
            <a:spLocks noGrp="1"/>
          </p:cNvSpPr>
          <p:nvPr>
            <p:ph type="title"/>
          </p:nvPr>
        </p:nvSpPr>
        <p:spPr>
          <a:xfrm>
            <a:off x="1630680" y="332656"/>
            <a:ext cx="3590290" cy="656590"/>
          </a:xfrm>
        </p:spPr>
        <p:txBody>
          <a:bodyPr>
            <a:noAutofit/>
          </a:bodyPr>
          <a:lstStyle/>
          <a:p>
            <a:r>
              <a:rPr lang="zh-CN" altLang="zh-CN" sz="3600" dirty="0"/>
              <a:t>方案介绍</a:t>
            </a:r>
          </a:p>
        </p:txBody>
      </p:sp>
      <p:sp>
        <p:nvSpPr>
          <p:cNvPr id="9" name="文本框 8"/>
          <p:cNvSpPr txBox="1"/>
          <p:nvPr/>
        </p:nvSpPr>
        <p:spPr>
          <a:xfrm>
            <a:off x="622935" y="260985"/>
            <a:ext cx="862965" cy="749935"/>
          </a:xfrm>
          <a:prstGeom prst="rect">
            <a:avLst/>
          </a:prstGeom>
          <a:noFill/>
          <a:ln w="117475">
            <a:noFill/>
          </a:ln>
        </p:spPr>
        <p:txBody>
          <a:bodyPr wrap="square" rtlCol="0">
            <a:prstTxWarp prst="textPlain">
              <a:avLst/>
            </a:prstTxWarp>
            <a:spAutoFit/>
          </a:bodyPr>
          <a:lstStyle/>
          <a:p>
            <a:pPr algn="l"/>
            <a:r>
              <a:rPr lang="en-US" altLang="zh-CN" spc="100" dirty="0">
                <a:solidFill>
                  <a:schemeClr val="tx2">
                    <a:lumMod val="40000"/>
                    <a:lumOff val="60000"/>
                  </a:schemeClr>
                </a:solidFill>
                <a:latin typeface="Impact" pitchFamily="34" charset="0"/>
                <a:cs typeface="Arial" pitchFamily="34" charset="0"/>
              </a:rPr>
              <a:t>03</a:t>
            </a:r>
            <a:r>
              <a:rPr lang="en-US" altLang="zh-CN" spc="100" dirty="0">
                <a:solidFill>
                  <a:schemeClr val="tx2">
                    <a:lumMod val="40000"/>
                    <a:lumOff val="60000"/>
                  </a:schemeClr>
                </a:solidFill>
                <a:latin typeface="Impact" pitchFamily="34" charset="0"/>
                <a:cs typeface="Arial" pitchFamily="34" charset="0"/>
                <a:sym typeface="+mn-ea"/>
              </a:rPr>
              <a:t>/</a:t>
            </a:r>
            <a:endParaRPr lang="zh-CN" altLang="en-US" spc="100" dirty="0">
              <a:solidFill>
                <a:schemeClr val="tx2">
                  <a:lumMod val="40000"/>
                  <a:lumOff val="60000"/>
                </a:schemeClr>
              </a:solidFill>
              <a:latin typeface="Impact" pitchFamily="34" charset="0"/>
              <a:cs typeface="Arial" pitchFamily="34" charset="0"/>
            </a:endParaRPr>
          </a:p>
        </p:txBody>
      </p:sp>
      <p:grpSp>
        <p:nvGrpSpPr>
          <p:cNvPr id="14" name="组合 13"/>
          <p:cNvGrpSpPr/>
          <p:nvPr/>
        </p:nvGrpSpPr>
        <p:grpSpPr>
          <a:xfrm>
            <a:off x="839470" y="1268095"/>
            <a:ext cx="596265" cy="518160"/>
            <a:chOff x="2116" y="2451"/>
            <a:chExt cx="939" cy="816"/>
          </a:xfrm>
        </p:grpSpPr>
        <p:sp>
          <p:nvSpPr>
            <p:cNvPr id="11" name="椭圆 10"/>
            <p:cNvSpPr/>
            <p:nvPr/>
          </p:nvSpPr>
          <p:spPr>
            <a:xfrm>
              <a:off x="2116" y="2451"/>
              <a:ext cx="816" cy="816"/>
            </a:xfrm>
            <a:prstGeom prst="ellipse">
              <a:avLst/>
            </a:prstGeom>
            <a:solidFill>
              <a:srgbClr val="A78343"/>
            </a:solidFill>
            <a:ln>
              <a:noFill/>
            </a:ln>
          </p:spPr>
          <p:style>
            <a:lnRef idx="2">
              <a:schemeClr val="accent6"/>
            </a:lnRef>
            <a:fillRef idx="1">
              <a:schemeClr val="lt1"/>
            </a:fillRef>
            <a:effectRef idx="0">
              <a:schemeClr val="accent6"/>
            </a:effectRef>
            <a:fontRef idx="minor">
              <a:schemeClr val="dk1"/>
            </a:fontRef>
          </p:style>
          <p:txBody>
            <a:bodyPr rtlCol="0" anchor="ctr">
              <a:scene3d>
                <a:camera prst="orthographicFront"/>
                <a:lightRig rig="threePt" dir="t"/>
              </a:scene3d>
            </a:bodyPr>
            <a:lstStyle/>
            <a:p>
              <a:pPr algn="ctr">
                <a:lnSpc>
                  <a:spcPct val="100000"/>
                </a:lnSpc>
              </a:pPr>
              <a:endParaRPr lang="en-US" altLang="zh-CN">
                <a:ln w="22225">
                  <a:solidFill>
                    <a:schemeClr val="accent2"/>
                  </a:solidFill>
                  <a:prstDash val="solid"/>
                </a:ln>
                <a:solidFill>
                  <a:schemeClr val="accent2">
                    <a:lumMod val="40000"/>
                    <a:lumOff val="60000"/>
                  </a:schemeClr>
                </a:solidFill>
                <a:effectLst/>
              </a:endParaRPr>
            </a:p>
          </p:txBody>
        </p:sp>
        <p:sp>
          <p:nvSpPr>
            <p:cNvPr id="12" name="文本框 11"/>
            <p:cNvSpPr txBox="1"/>
            <p:nvPr/>
          </p:nvSpPr>
          <p:spPr>
            <a:xfrm>
              <a:off x="2126" y="2512"/>
              <a:ext cx="929" cy="720"/>
            </a:xfrm>
            <a:prstGeom prst="rect">
              <a:avLst/>
            </a:prstGeom>
            <a:noFill/>
          </p:spPr>
          <p:txBody>
            <a:bodyPr wrap="square" rtlCol="0">
              <a:spAutoFit/>
              <a:scene3d>
                <a:camera prst="orthographicFront"/>
                <a:lightRig rig="threePt" dir="t"/>
              </a:scene3d>
            </a:bodyPr>
            <a:lstStyle/>
            <a:p>
              <a:r>
                <a:rPr lang="en-US" altLang="zh-CN" sz="2400" b="1">
                  <a:solidFill>
                    <a:schemeClr val="bg1"/>
                  </a:solidFill>
                  <a:effectLst>
                    <a:outerShdw blurRad="38100" dist="19050" dir="2700000" algn="tl" rotWithShape="0">
                      <a:schemeClr val="dk1">
                        <a:alpha val="40000"/>
                      </a:schemeClr>
                    </a:outerShdw>
                  </a:effectLst>
                </a:rPr>
                <a:t>03</a:t>
              </a:r>
            </a:p>
          </p:txBody>
        </p:sp>
      </p:grpSp>
      <p:sp>
        <p:nvSpPr>
          <p:cNvPr id="13" name="文本框 12"/>
          <p:cNvSpPr txBox="1"/>
          <p:nvPr/>
        </p:nvSpPr>
        <p:spPr>
          <a:xfrm>
            <a:off x="1415415" y="1340485"/>
            <a:ext cx="3499676" cy="400110"/>
          </a:xfrm>
          <a:prstGeom prst="rect">
            <a:avLst/>
          </a:prstGeom>
          <a:noFill/>
        </p:spPr>
        <p:txBody>
          <a:bodyPr wrap="none" rtlCol="0">
            <a:spAutoFit/>
          </a:bodyPr>
          <a:lstStyle/>
          <a:p>
            <a:pPr algn="l"/>
            <a:r>
              <a:rPr lang="zh-CN" altLang="en-US" sz="2000" spc="100" dirty="0">
                <a:solidFill>
                  <a:schemeClr val="accent1"/>
                </a:solidFill>
                <a:effectLst>
                  <a:outerShdw blurRad="38100" dist="25400" dir="5400000" algn="ctr" rotWithShape="0">
                    <a:srgbClr val="6E747A">
                      <a:alpha val="43000"/>
                    </a:srgbClr>
                  </a:outerShdw>
                </a:effectLst>
                <a:uFillTx/>
                <a:sym typeface="+mn-ea"/>
              </a:rPr>
              <a:t> 端设备介绍：物联通讯网关</a:t>
            </a:r>
          </a:p>
        </p:txBody>
      </p:sp>
      <p:sp>
        <p:nvSpPr>
          <p:cNvPr id="16" name="文本框 15"/>
          <p:cNvSpPr txBox="1"/>
          <p:nvPr/>
        </p:nvSpPr>
        <p:spPr>
          <a:xfrm>
            <a:off x="5447928" y="1267637"/>
            <a:ext cx="6072559" cy="4613442"/>
          </a:xfrm>
          <a:prstGeom prst="rect">
            <a:avLst/>
          </a:prstGeom>
          <a:noFill/>
        </p:spPr>
        <p:txBody>
          <a:bodyPr wrap="square" rtlCol="0" anchor="t">
            <a:spAutoFit/>
          </a:bodyPr>
          <a:lstStyle/>
          <a:p>
            <a:pPr algn="just">
              <a:lnSpc>
                <a:spcPct val="150000"/>
              </a:lnSpc>
            </a:pPr>
            <a:r>
              <a:rPr lang="en-US" altLang="zh-CN" b="1" dirty="0">
                <a:solidFill>
                  <a:schemeClr val="accent1"/>
                </a:solidFill>
                <a:effectLst>
                  <a:outerShdw blurRad="38100" dist="25400" dir="5400000" algn="ctr" rotWithShape="0">
                    <a:srgbClr val="6E747A">
                      <a:alpha val="43000"/>
                    </a:srgbClr>
                  </a:outerShdw>
                </a:effectLst>
                <a:cs typeface="+mn-ea"/>
                <a:sym typeface="+mn-lt"/>
              </a:rPr>
              <a:t>       </a:t>
            </a:r>
            <a:r>
              <a:rPr lang="zh-CN" altLang="en-US" b="1" dirty="0">
                <a:solidFill>
                  <a:schemeClr val="accent1"/>
                </a:solidFill>
                <a:effectLst>
                  <a:outerShdw blurRad="38100" dist="25400" dir="5400000" algn="ctr" rotWithShape="0">
                    <a:srgbClr val="6E747A">
                      <a:alpha val="43000"/>
                    </a:srgbClr>
                  </a:outerShdw>
                </a:effectLst>
                <a:cs typeface="+mn-ea"/>
                <a:sym typeface="+mn-lt"/>
              </a:rPr>
              <a:t>物联通讯网关</a:t>
            </a:r>
            <a:endParaRPr lang="en-US" altLang="zh-CN" b="1" dirty="0">
              <a:solidFill>
                <a:schemeClr val="accent1"/>
              </a:solidFill>
              <a:effectLst>
                <a:outerShdw blurRad="38100" dist="25400" dir="5400000" algn="ctr" rotWithShape="0">
                  <a:srgbClr val="6E747A">
                    <a:alpha val="43000"/>
                  </a:srgbClr>
                </a:outerShdw>
              </a:effectLst>
              <a:cs typeface="+mn-ea"/>
              <a:sym typeface="+mn-lt"/>
            </a:endParaRPr>
          </a:p>
          <a:p>
            <a:pPr algn="just">
              <a:lnSpc>
                <a:spcPct val="150000"/>
              </a:lnSpc>
            </a:pPr>
            <a:r>
              <a:rPr lang="zh-CN" altLang="en-US" dirty="0"/>
              <a:t>     物联通讯网关</a:t>
            </a:r>
            <a:r>
              <a:rPr lang="zh-CN" altLang="zh-CN" dirty="0"/>
              <a:t>主要完成对</a:t>
            </a:r>
            <a:r>
              <a:rPr lang="en-US" altLang="zh-CN" dirty="0"/>
              <a:t>RS485</a:t>
            </a:r>
            <a:r>
              <a:rPr lang="zh-CN" altLang="en-US" dirty="0"/>
              <a:t>设备</a:t>
            </a:r>
            <a:r>
              <a:rPr lang="zh-CN" altLang="zh-CN" dirty="0"/>
              <a:t>的</a:t>
            </a:r>
            <a:r>
              <a:rPr lang="zh-CN" altLang="en-US" dirty="0"/>
              <a:t>信息</a:t>
            </a:r>
            <a:r>
              <a:rPr lang="zh-CN" altLang="zh-CN" dirty="0"/>
              <a:t>采集，并且利用低压电力线作为通信信道，把</a:t>
            </a:r>
            <a:r>
              <a:rPr lang="zh-CN" altLang="en-US" dirty="0"/>
              <a:t>采集的</a:t>
            </a:r>
            <a:r>
              <a:rPr lang="zh-CN" altLang="zh-CN" dirty="0"/>
              <a:t>数据以电力线载波方式上传，提供给</a:t>
            </a:r>
            <a:r>
              <a:rPr lang="zh-CN" altLang="en-US" dirty="0"/>
              <a:t>低压配电终端（</a:t>
            </a:r>
            <a:r>
              <a:rPr lang="en-US" altLang="zh-CN" dirty="0"/>
              <a:t>TTU</a:t>
            </a:r>
            <a:r>
              <a:rPr lang="zh-CN" altLang="en-US" dirty="0"/>
              <a:t>）</a:t>
            </a:r>
            <a:r>
              <a:rPr lang="zh-CN" altLang="zh-CN" dirty="0"/>
              <a:t>。</a:t>
            </a:r>
            <a:r>
              <a:rPr lang="zh-CN" altLang="en-US" dirty="0"/>
              <a:t>实现</a:t>
            </a:r>
            <a:r>
              <a:rPr lang="zh-CN" altLang="en-US" dirty="0">
                <a:cs typeface="+mn-ea"/>
                <a:sym typeface="+mn-lt"/>
              </a:rPr>
              <a:t>存量智能设备接入智能配电终端。</a:t>
            </a:r>
            <a:endParaRPr lang="en-US" altLang="zh-CN" dirty="0">
              <a:cs typeface="+mn-ea"/>
              <a:sym typeface="+mn-lt"/>
            </a:endParaRPr>
          </a:p>
          <a:p>
            <a:pPr algn="just">
              <a:lnSpc>
                <a:spcPct val="150000"/>
              </a:lnSpc>
            </a:pPr>
            <a:endParaRPr lang="en-US" altLang="zh-CN" b="1" dirty="0">
              <a:solidFill>
                <a:schemeClr val="accent1"/>
              </a:solidFill>
              <a:effectLst>
                <a:outerShdw blurRad="38100" dist="25400" dir="5400000" algn="ctr" rotWithShape="0">
                  <a:srgbClr val="6E747A">
                    <a:alpha val="43000"/>
                  </a:srgbClr>
                </a:outerShdw>
              </a:effectLst>
              <a:cs typeface="+mn-ea"/>
              <a:sym typeface="+mn-lt"/>
            </a:endParaRPr>
          </a:p>
          <a:p>
            <a:pPr algn="just">
              <a:lnSpc>
                <a:spcPct val="150000"/>
              </a:lnSpc>
            </a:pPr>
            <a:r>
              <a:rPr lang="zh-CN" altLang="en-US" b="1" dirty="0">
                <a:solidFill>
                  <a:schemeClr val="accent1"/>
                </a:solidFill>
                <a:effectLst>
                  <a:outerShdw blurRad="38100" dist="25400" dir="5400000" algn="ctr" rotWithShape="0">
                    <a:srgbClr val="6E747A">
                      <a:alpha val="43000"/>
                    </a:srgbClr>
                  </a:outerShdw>
                </a:effectLst>
                <a:cs typeface="+mn-ea"/>
                <a:sym typeface="+mn-lt"/>
              </a:rPr>
              <a:t>主要功能特点：</a:t>
            </a:r>
            <a:endParaRPr lang="en-US" altLang="zh-CN" dirty="0">
              <a:solidFill>
                <a:srgbClr val="0070C0"/>
              </a:solidFill>
              <a:cs typeface="+mn-ea"/>
              <a:sym typeface="+mn-lt"/>
            </a:endParaRPr>
          </a:p>
          <a:p>
            <a:pPr marL="342900" indent="-342900" algn="just">
              <a:lnSpc>
                <a:spcPct val="150000"/>
              </a:lnSpc>
              <a:buFont typeface="+mj-lt"/>
              <a:buAutoNum type="arabicPeriod"/>
            </a:pPr>
            <a:r>
              <a:rPr lang="zh-CN" altLang="en-US" dirty="0"/>
              <a:t>装置在台区局域内有</a:t>
            </a:r>
            <a:r>
              <a:rPr lang="en-US" altLang="zh-CN" dirty="0"/>
              <a:t>1</a:t>
            </a:r>
            <a:r>
              <a:rPr lang="zh-CN" altLang="en-US" dirty="0"/>
              <a:t>路</a:t>
            </a:r>
            <a:r>
              <a:rPr lang="en-US" altLang="zh-CN" dirty="0"/>
              <a:t>HPLC</a:t>
            </a:r>
            <a:r>
              <a:rPr lang="zh-CN" altLang="en-US" dirty="0"/>
              <a:t>与智能配变终端通讯，现场有</a:t>
            </a:r>
            <a:r>
              <a:rPr lang="en-US" altLang="zh-CN" dirty="0"/>
              <a:t>2</a:t>
            </a:r>
            <a:r>
              <a:rPr lang="zh-CN" altLang="en-US" dirty="0"/>
              <a:t>路</a:t>
            </a:r>
            <a:r>
              <a:rPr lang="en-US" altLang="zh-CN" dirty="0"/>
              <a:t>RS-485</a:t>
            </a:r>
            <a:r>
              <a:rPr lang="zh-CN" altLang="en-US" dirty="0"/>
              <a:t>串口接入智能设备。</a:t>
            </a:r>
            <a:endParaRPr lang="en-US" altLang="zh-CN" dirty="0"/>
          </a:p>
          <a:p>
            <a:pPr marL="342900" indent="-342900" algn="just">
              <a:lnSpc>
                <a:spcPct val="150000"/>
              </a:lnSpc>
              <a:buFont typeface="+mj-lt"/>
              <a:buAutoNum type="arabicPeriod"/>
            </a:pPr>
            <a:r>
              <a:rPr lang="zh-CN" altLang="en-US" dirty="0"/>
              <a:t>卡线方式安装、穿刺取电，可带电安装。</a:t>
            </a:r>
            <a:endParaRPr lang="en-US" altLang="zh-CN" dirty="0"/>
          </a:p>
          <a:p>
            <a:pPr marL="342900" lvl="0" indent="-342900">
              <a:lnSpc>
                <a:spcPct val="150000"/>
              </a:lnSpc>
              <a:buFont typeface="+mj-lt"/>
              <a:buAutoNum type="arabicPeriod"/>
            </a:pPr>
            <a:r>
              <a:rPr lang="zh-CN" altLang="zh-CN" dirty="0"/>
              <a:t>支持数据透传；</a:t>
            </a:r>
            <a:endParaRPr lang="en-US" altLang="zh-CN" dirty="0"/>
          </a:p>
        </p:txBody>
      </p:sp>
      <p:pic>
        <p:nvPicPr>
          <p:cNvPr id="17" name="图片 16"/>
          <p:cNvPicPr>
            <a:picLocks noChangeAspect="1"/>
          </p:cNvPicPr>
          <p:nvPr/>
        </p:nvPicPr>
        <p:blipFill rotWithShape="1">
          <a:blip r:embed="rId2" cstate="print">
            <a:extLst>
              <a:ext uri="{28A0092B-C50C-407E-A947-70E740481C1C}">
                <a14:useLocalDpi xmlns:a14="http://schemas.microsoft.com/office/drawing/2010/main" val="0"/>
              </a:ext>
            </a:extLst>
          </a:blip>
          <a:srcRect l="28721" t="33181" r="21747" b="-3220"/>
          <a:stretch>
            <a:fillRect/>
          </a:stretch>
        </p:blipFill>
        <p:spPr>
          <a:xfrm rot="5244340">
            <a:off x="2326114" y="3535282"/>
            <a:ext cx="1678277" cy="3164249"/>
          </a:xfrm>
          <a:prstGeom prst="rect">
            <a:avLst/>
          </a:prstGeom>
        </p:spPr>
      </p:pic>
      <p:pic>
        <p:nvPicPr>
          <p:cNvPr id="18" name="图片 17"/>
          <p:cNvPicPr>
            <a:picLocks noChangeAspect="1"/>
          </p:cNvPicPr>
          <p:nvPr/>
        </p:nvPicPr>
        <p:blipFill rotWithShape="1">
          <a:blip r:embed="rId3" cstate="print">
            <a:extLst>
              <a:ext uri="{28A0092B-C50C-407E-A947-70E740481C1C}">
                <a14:useLocalDpi xmlns:a14="http://schemas.microsoft.com/office/drawing/2010/main" val="0"/>
              </a:ext>
            </a:extLst>
          </a:blip>
          <a:srcRect l="23221" t="26486" r="12309" b="31793"/>
          <a:stretch>
            <a:fillRect/>
          </a:stretch>
        </p:blipFill>
        <p:spPr>
          <a:xfrm rot="16200000">
            <a:off x="671980" y="2828314"/>
            <a:ext cx="2626226" cy="1274667"/>
          </a:xfrm>
          <a:prstGeom prst="rect">
            <a:avLst/>
          </a:prstGeom>
          <a:noFill/>
          <a:ln>
            <a:noFill/>
          </a:ln>
          <a:effectLst>
            <a:reflection blurRad="6350" stA="29000" endPos="23000" dir="5400000" sy="-100000" algn="bl" rotWithShape="0"/>
          </a:effec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5DD3DB80-B894-403A-B48E-6FDC1A72010E}" type="slidenum">
              <a:rPr lang="zh-CN" altLang="en-US" smtClean="0"/>
              <a:pPr/>
              <a:t>20</a:t>
            </a:fld>
            <a:endParaRPr lang="zh-CN" altLang="en-US"/>
          </a:p>
        </p:txBody>
      </p:sp>
      <p:sp>
        <p:nvSpPr>
          <p:cNvPr id="8" name="标题 7"/>
          <p:cNvSpPr>
            <a:spLocks noGrp="1"/>
          </p:cNvSpPr>
          <p:nvPr>
            <p:ph type="title"/>
          </p:nvPr>
        </p:nvSpPr>
        <p:spPr>
          <a:xfrm>
            <a:off x="1630680" y="332656"/>
            <a:ext cx="3590290" cy="656590"/>
          </a:xfrm>
        </p:spPr>
        <p:txBody>
          <a:bodyPr>
            <a:noAutofit/>
          </a:bodyPr>
          <a:lstStyle/>
          <a:p>
            <a:r>
              <a:rPr lang="zh-CN" altLang="zh-CN" sz="3600" dirty="0"/>
              <a:t>方案介绍</a:t>
            </a:r>
          </a:p>
        </p:txBody>
      </p:sp>
      <p:sp>
        <p:nvSpPr>
          <p:cNvPr id="9" name="文本框 8"/>
          <p:cNvSpPr txBox="1"/>
          <p:nvPr/>
        </p:nvSpPr>
        <p:spPr>
          <a:xfrm>
            <a:off x="622935" y="260985"/>
            <a:ext cx="862965" cy="749935"/>
          </a:xfrm>
          <a:prstGeom prst="rect">
            <a:avLst/>
          </a:prstGeom>
          <a:noFill/>
          <a:ln w="117475">
            <a:noFill/>
          </a:ln>
        </p:spPr>
        <p:txBody>
          <a:bodyPr wrap="square" rtlCol="0">
            <a:prstTxWarp prst="textPlain">
              <a:avLst/>
            </a:prstTxWarp>
            <a:spAutoFit/>
          </a:bodyPr>
          <a:lstStyle/>
          <a:p>
            <a:pPr algn="l"/>
            <a:r>
              <a:rPr lang="en-US" altLang="zh-CN" spc="100" dirty="0">
                <a:solidFill>
                  <a:schemeClr val="tx2">
                    <a:lumMod val="40000"/>
                    <a:lumOff val="60000"/>
                  </a:schemeClr>
                </a:solidFill>
                <a:latin typeface="Impact" pitchFamily="34" charset="0"/>
                <a:cs typeface="Arial" pitchFamily="34" charset="0"/>
              </a:rPr>
              <a:t>03</a:t>
            </a:r>
            <a:r>
              <a:rPr lang="en-US" altLang="zh-CN" spc="100" dirty="0">
                <a:solidFill>
                  <a:schemeClr val="tx2">
                    <a:lumMod val="40000"/>
                    <a:lumOff val="60000"/>
                  </a:schemeClr>
                </a:solidFill>
                <a:latin typeface="Impact" pitchFamily="34" charset="0"/>
                <a:cs typeface="Arial" pitchFamily="34" charset="0"/>
                <a:sym typeface="+mn-ea"/>
              </a:rPr>
              <a:t>/</a:t>
            </a:r>
            <a:endParaRPr lang="zh-CN" altLang="en-US" spc="100" dirty="0">
              <a:solidFill>
                <a:schemeClr val="tx2">
                  <a:lumMod val="40000"/>
                  <a:lumOff val="60000"/>
                </a:schemeClr>
              </a:solidFill>
              <a:latin typeface="Impact" pitchFamily="34" charset="0"/>
              <a:cs typeface="Arial" pitchFamily="34" charset="0"/>
            </a:endParaRPr>
          </a:p>
        </p:txBody>
      </p:sp>
      <p:grpSp>
        <p:nvGrpSpPr>
          <p:cNvPr id="14" name="组合 13"/>
          <p:cNvGrpSpPr/>
          <p:nvPr/>
        </p:nvGrpSpPr>
        <p:grpSpPr>
          <a:xfrm>
            <a:off x="839470" y="1268095"/>
            <a:ext cx="596265" cy="518160"/>
            <a:chOff x="2116" y="2451"/>
            <a:chExt cx="939" cy="816"/>
          </a:xfrm>
        </p:grpSpPr>
        <p:sp>
          <p:nvSpPr>
            <p:cNvPr id="11" name="椭圆 10"/>
            <p:cNvSpPr/>
            <p:nvPr/>
          </p:nvSpPr>
          <p:spPr>
            <a:xfrm>
              <a:off x="2116" y="2451"/>
              <a:ext cx="816" cy="816"/>
            </a:xfrm>
            <a:prstGeom prst="ellipse">
              <a:avLst/>
            </a:prstGeom>
            <a:solidFill>
              <a:srgbClr val="A78343"/>
            </a:solidFill>
            <a:ln>
              <a:noFill/>
            </a:ln>
          </p:spPr>
          <p:style>
            <a:lnRef idx="2">
              <a:schemeClr val="accent6"/>
            </a:lnRef>
            <a:fillRef idx="1">
              <a:schemeClr val="lt1"/>
            </a:fillRef>
            <a:effectRef idx="0">
              <a:schemeClr val="accent6"/>
            </a:effectRef>
            <a:fontRef idx="minor">
              <a:schemeClr val="dk1"/>
            </a:fontRef>
          </p:style>
          <p:txBody>
            <a:bodyPr rtlCol="0" anchor="ctr">
              <a:scene3d>
                <a:camera prst="orthographicFront"/>
                <a:lightRig rig="threePt" dir="t"/>
              </a:scene3d>
            </a:bodyPr>
            <a:lstStyle/>
            <a:p>
              <a:pPr algn="ctr">
                <a:lnSpc>
                  <a:spcPct val="100000"/>
                </a:lnSpc>
              </a:pPr>
              <a:endParaRPr lang="en-US" altLang="zh-CN">
                <a:ln w="22225">
                  <a:solidFill>
                    <a:schemeClr val="accent2"/>
                  </a:solidFill>
                  <a:prstDash val="solid"/>
                </a:ln>
                <a:solidFill>
                  <a:schemeClr val="accent2">
                    <a:lumMod val="40000"/>
                    <a:lumOff val="60000"/>
                  </a:schemeClr>
                </a:solidFill>
                <a:effectLst/>
              </a:endParaRPr>
            </a:p>
          </p:txBody>
        </p:sp>
        <p:sp>
          <p:nvSpPr>
            <p:cNvPr id="12" name="文本框 11"/>
            <p:cNvSpPr txBox="1"/>
            <p:nvPr/>
          </p:nvSpPr>
          <p:spPr>
            <a:xfrm>
              <a:off x="2126" y="2512"/>
              <a:ext cx="929" cy="720"/>
            </a:xfrm>
            <a:prstGeom prst="rect">
              <a:avLst/>
            </a:prstGeom>
            <a:noFill/>
          </p:spPr>
          <p:txBody>
            <a:bodyPr wrap="square" rtlCol="0">
              <a:spAutoFit/>
              <a:scene3d>
                <a:camera prst="orthographicFront"/>
                <a:lightRig rig="threePt" dir="t"/>
              </a:scene3d>
            </a:bodyPr>
            <a:lstStyle/>
            <a:p>
              <a:r>
                <a:rPr lang="en-US" altLang="zh-CN" sz="2400" b="1">
                  <a:solidFill>
                    <a:schemeClr val="bg1"/>
                  </a:solidFill>
                  <a:effectLst>
                    <a:outerShdw blurRad="38100" dist="19050" dir="2700000" algn="tl" rotWithShape="0">
                      <a:schemeClr val="dk1">
                        <a:alpha val="40000"/>
                      </a:schemeClr>
                    </a:outerShdw>
                  </a:effectLst>
                </a:rPr>
                <a:t>03</a:t>
              </a:r>
            </a:p>
          </p:txBody>
        </p:sp>
      </p:grpSp>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t="-1451" r="618" b="-12"/>
          <a:stretch>
            <a:fillRect/>
          </a:stretch>
        </p:blipFill>
        <p:spPr>
          <a:xfrm>
            <a:off x="244951" y="3070882"/>
            <a:ext cx="3915652" cy="2297555"/>
          </a:xfrm>
          <a:prstGeom prst="rect">
            <a:avLst/>
          </a:prstGeom>
        </p:spPr>
      </p:pic>
      <p:sp>
        <p:nvSpPr>
          <p:cNvPr id="16" name="矩形 15"/>
          <p:cNvSpPr/>
          <p:nvPr/>
        </p:nvSpPr>
        <p:spPr>
          <a:xfrm>
            <a:off x="4569318" y="1736830"/>
            <a:ext cx="7071298" cy="1704954"/>
          </a:xfrm>
          <a:prstGeom prst="rect">
            <a:avLst/>
          </a:prstGeom>
        </p:spPr>
        <p:txBody>
          <a:bodyPr wrap="square">
            <a:spAutoFit/>
          </a:bodyPr>
          <a:lstStyle/>
          <a:p>
            <a:pPr fontAlgn="base">
              <a:lnSpc>
                <a:spcPct val="150000"/>
              </a:lnSpc>
              <a:spcBef>
                <a:spcPct val="0"/>
              </a:spcBef>
              <a:spcAft>
                <a:spcPct val="0"/>
              </a:spcAft>
            </a:pPr>
            <a:r>
              <a:rPr lang="en-US" spc="100" dirty="0"/>
              <a:t>       </a:t>
            </a:r>
            <a:r>
              <a:rPr dirty="0"/>
              <a:t>AT-W531A-60系列有源电能质量治理综合装置是一种用于动态补偿三相不平衡电流、无功功率与谐波电流，同时具有抑制电压波动的新型电力电子装置。</a:t>
            </a:r>
            <a:r>
              <a:rPr lang="zh-CN" altLang="en-US" dirty="0"/>
              <a:t>即可单独实现三相不平衡、无功、谐波补偿及电压控制功能，也可实现以上功能的组合。</a:t>
            </a:r>
            <a:endParaRPr dirty="0"/>
          </a:p>
        </p:txBody>
      </p:sp>
      <p:sp>
        <p:nvSpPr>
          <p:cNvPr id="17" name="矩形 16"/>
          <p:cNvSpPr/>
          <p:nvPr/>
        </p:nvSpPr>
        <p:spPr>
          <a:xfrm>
            <a:off x="4555814" y="3923269"/>
            <a:ext cx="6951169" cy="2308324"/>
          </a:xfrm>
          <a:prstGeom prst="rect">
            <a:avLst/>
          </a:prstGeom>
        </p:spPr>
        <p:txBody>
          <a:bodyPr wrap="square">
            <a:spAutoFit/>
          </a:bodyPr>
          <a:lstStyle/>
          <a:p>
            <a:pPr marL="285750" indent="-285750" eaLnBrk="0" fontAlgn="base" hangingPunct="0">
              <a:spcBef>
                <a:spcPct val="0"/>
              </a:spcBef>
              <a:spcAft>
                <a:spcPct val="0"/>
              </a:spcAft>
              <a:buFont typeface="Wingdings" pitchFamily="2" charset="2"/>
              <a:buChar char="l"/>
            </a:pPr>
            <a:r>
              <a:rPr dirty="0"/>
              <a:t>满负荷运行下最低噪音指数可低至48dB（分体式空调     的室外机组的噪音指数一般为55dB）；</a:t>
            </a:r>
            <a:endParaRPr lang="en-US" dirty="0"/>
          </a:p>
          <a:p>
            <a:pPr marL="285750" indent="-285750" eaLnBrk="0" fontAlgn="base" hangingPunct="0">
              <a:spcBef>
                <a:spcPct val="0"/>
              </a:spcBef>
              <a:spcAft>
                <a:spcPct val="0"/>
              </a:spcAft>
              <a:buFont typeface="Wingdings" pitchFamily="2" charset="2"/>
              <a:buChar char="l"/>
            </a:pPr>
            <a:endParaRPr lang="en-US" altLang="zh-CN" dirty="0"/>
          </a:p>
          <a:p>
            <a:pPr marL="285750" indent="-285750" eaLnBrk="0" fontAlgn="base" hangingPunct="0">
              <a:spcBef>
                <a:spcPct val="0"/>
              </a:spcBef>
              <a:spcAft>
                <a:spcPct val="0"/>
              </a:spcAft>
              <a:buFont typeface="Wingdings" pitchFamily="2" charset="2"/>
              <a:buChar char="l"/>
            </a:pPr>
            <a:r>
              <a:rPr lang="zh-CN" altLang="en-US" dirty="0"/>
              <a:t>可以实现三相不平衡治理、无功补偿、谐波治理、电压抬降的多功能同时运行或几个功能灵活设置组合运行，</a:t>
            </a:r>
            <a:r>
              <a:rPr lang="zh-CN" altLang="en-US" dirty="0">
                <a:sym typeface="+mn-ea"/>
              </a:rPr>
              <a:t>也可以单功能运行</a:t>
            </a:r>
            <a:endParaRPr lang="en-US" altLang="zh-CN" dirty="0">
              <a:sym typeface="+mn-ea"/>
            </a:endParaRPr>
          </a:p>
          <a:p>
            <a:pPr marL="285750" indent="-285750" eaLnBrk="0" fontAlgn="base" hangingPunct="0">
              <a:spcBef>
                <a:spcPct val="0"/>
              </a:spcBef>
              <a:spcAft>
                <a:spcPct val="0"/>
              </a:spcAft>
              <a:buFont typeface="Wingdings" pitchFamily="2" charset="2"/>
              <a:buChar char="l"/>
            </a:pPr>
            <a:endParaRPr lang="en-US" altLang="zh-CN" dirty="0"/>
          </a:p>
          <a:p>
            <a:pPr marL="285750" indent="-285750" eaLnBrk="0" fontAlgn="base" hangingPunct="0">
              <a:spcBef>
                <a:spcPct val="0"/>
              </a:spcBef>
              <a:spcAft>
                <a:spcPct val="0"/>
              </a:spcAft>
              <a:buFont typeface="Wingdings" pitchFamily="2" charset="2"/>
              <a:buChar char="l"/>
            </a:pPr>
            <a:r>
              <a:rPr lang="zh-CN" altLang="en-US" dirty="0"/>
              <a:t>模块化和热插拔设计，设备体积小、重量轻，易扩容易安装易调试易替换维护</a:t>
            </a:r>
          </a:p>
        </p:txBody>
      </p:sp>
      <p:sp>
        <p:nvSpPr>
          <p:cNvPr id="21" name="矩形 20"/>
          <p:cNvSpPr/>
          <p:nvPr/>
        </p:nvSpPr>
        <p:spPr>
          <a:xfrm>
            <a:off x="4781022" y="1268095"/>
            <a:ext cx="4219022" cy="400110"/>
          </a:xfrm>
          <a:prstGeom prst="rect">
            <a:avLst/>
          </a:prstGeom>
        </p:spPr>
        <p:txBody>
          <a:bodyPr wrap="square">
            <a:spAutoFit/>
          </a:bodyPr>
          <a:lstStyle/>
          <a:p>
            <a:r>
              <a:rPr lang="zh-CN" altLang="en-US" sz="2000" spc="100" dirty="0">
                <a:solidFill>
                  <a:schemeClr val="accent1"/>
                </a:solidFill>
                <a:effectLst>
                  <a:outerShdw blurRad="38100" dist="25400" dir="5400000" algn="ctr" rotWithShape="0">
                    <a:srgbClr val="6E747A">
                      <a:alpha val="43000"/>
                    </a:srgbClr>
                  </a:outerShdw>
                </a:effectLst>
                <a:sym typeface="+mn-ea"/>
              </a:rPr>
              <a:t>智能电能质量综合治理装置</a:t>
            </a:r>
          </a:p>
        </p:txBody>
      </p:sp>
      <p:sp>
        <p:nvSpPr>
          <p:cNvPr id="22" name="矩形 21"/>
          <p:cNvSpPr/>
          <p:nvPr/>
        </p:nvSpPr>
        <p:spPr>
          <a:xfrm>
            <a:off x="4660049" y="3429000"/>
            <a:ext cx="1366360" cy="400110"/>
          </a:xfrm>
          <a:prstGeom prst="rect">
            <a:avLst/>
          </a:prstGeom>
        </p:spPr>
        <p:txBody>
          <a:bodyPr wrap="square">
            <a:spAutoFit/>
          </a:bodyPr>
          <a:lstStyle/>
          <a:p>
            <a:pPr algn="r" eaLnBrk="0" fontAlgn="base" hangingPunct="0">
              <a:spcBef>
                <a:spcPct val="0"/>
              </a:spcBef>
              <a:spcAft>
                <a:spcPct val="0"/>
              </a:spcAft>
            </a:pPr>
            <a:r>
              <a:rPr lang="zh-CN" altLang="en-US" sz="2000" spc="100" dirty="0">
                <a:solidFill>
                  <a:schemeClr val="accent1"/>
                </a:solidFill>
                <a:effectLst>
                  <a:outerShdw blurRad="38100" dist="25400" dir="5400000" algn="ctr" rotWithShape="0">
                    <a:srgbClr val="6E747A">
                      <a:alpha val="43000"/>
                    </a:srgbClr>
                  </a:outerShdw>
                </a:effectLst>
              </a:rPr>
              <a:t>产品特点</a:t>
            </a:r>
          </a:p>
        </p:txBody>
      </p:sp>
      <p:sp>
        <p:nvSpPr>
          <p:cNvPr id="28" name="矩形 27"/>
          <p:cNvSpPr/>
          <p:nvPr/>
        </p:nvSpPr>
        <p:spPr>
          <a:xfrm>
            <a:off x="1054720" y="2349493"/>
            <a:ext cx="3929090" cy="384810"/>
          </a:xfrm>
          <a:prstGeom prst="rect">
            <a:avLst/>
          </a:prstGeom>
        </p:spPr>
        <p:txBody>
          <a:bodyPr wrap="square">
            <a:spAutoFit/>
          </a:bodyPr>
          <a:lstStyle/>
          <a:p>
            <a:pPr indent="360045"/>
            <a:r>
              <a:rPr lang="zh-CN" altLang="en-US" sz="1800">
                <a:solidFill>
                  <a:schemeClr val="bg1"/>
                </a:solidFill>
                <a:latin typeface="微软雅黑" pitchFamily="34" charset="-122"/>
                <a:ea typeface="微软雅黑" pitchFamily="34" charset="-122"/>
              </a:rPr>
              <a:t> </a:t>
            </a:r>
            <a:endParaRPr lang="zh-CN" altLang="en-US" sz="1800" dirty="0">
              <a:solidFill>
                <a:schemeClr val="bg1"/>
              </a:solidFill>
              <a:latin typeface="微软雅黑" pitchFamily="34" charset="-122"/>
              <a:ea typeface="微软雅黑" pitchFamily="34" charset="-122"/>
              <a:cs typeface="宋体" pitchFamily="2" charset="-122"/>
            </a:endParaRPr>
          </a:p>
        </p:txBody>
      </p:sp>
      <p:sp>
        <p:nvSpPr>
          <p:cNvPr id="41" name="文本框 40"/>
          <p:cNvSpPr txBox="1"/>
          <p:nvPr/>
        </p:nvSpPr>
        <p:spPr>
          <a:xfrm>
            <a:off x="1357630" y="1339731"/>
            <a:ext cx="1531188" cy="400110"/>
          </a:xfrm>
          <a:prstGeom prst="rect">
            <a:avLst/>
          </a:prstGeom>
          <a:noFill/>
        </p:spPr>
        <p:txBody>
          <a:bodyPr wrap="none" rtlCol="0">
            <a:spAutoFit/>
          </a:bodyPr>
          <a:lstStyle/>
          <a:p>
            <a:pPr algn="l"/>
            <a:r>
              <a:rPr lang="zh-CN" altLang="en-US" sz="2000" spc="100" dirty="0">
                <a:solidFill>
                  <a:schemeClr val="accent1"/>
                </a:solidFill>
                <a:effectLst>
                  <a:outerShdw blurRad="38100" dist="25400" dir="5400000" algn="ctr" rotWithShape="0">
                    <a:srgbClr val="6E747A">
                      <a:alpha val="43000"/>
                    </a:srgbClr>
                  </a:outerShdw>
                </a:effectLst>
                <a:sym typeface="+mn-ea"/>
              </a:rPr>
              <a:t>端设备介绍</a:t>
            </a:r>
            <a:endParaRPr lang="zh-CN" altLang="en-US" sz="2000" spc="100" dirty="0">
              <a:solidFill>
                <a:schemeClr val="accent1"/>
              </a:solidFill>
              <a:effectLst>
                <a:outerShdw blurRad="38100" dist="25400" dir="5400000" algn="ctr" rotWithShape="0">
                  <a:srgbClr val="6E747A">
                    <a:alpha val="43000"/>
                  </a:srgbClr>
                </a:outerShdw>
              </a:effectLst>
              <a:uFillTx/>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4000" dirty="0"/>
              <a:t>智能台区工程施工</a:t>
            </a:r>
          </a:p>
        </p:txBody>
      </p:sp>
      <p:sp>
        <p:nvSpPr>
          <p:cNvPr id="3" name="文本占位符 2"/>
          <p:cNvSpPr>
            <a:spLocks noGrp="1"/>
          </p:cNvSpPr>
          <p:nvPr>
            <p:ph type="body" idx="1"/>
          </p:nvPr>
        </p:nvSpPr>
        <p:spPr/>
        <p:txBody>
          <a:bodyPr>
            <a:normAutofit/>
          </a:bodyPr>
          <a:lstStyle/>
          <a:p>
            <a:pPr lvl="0">
              <a:lnSpc>
                <a:spcPct val="100000"/>
              </a:lnSpc>
            </a:pPr>
            <a:r>
              <a:rPr lang="zh-CN" altLang="en-US" sz="2400" dirty="0"/>
              <a:t>智能台区建设方案汇报</a:t>
            </a:r>
          </a:p>
        </p:txBody>
      </p:sp>
      <p:sp>
        <p:nvSpPr>
          <p:cNvPr id="5" name="文本框 4"/>
          <p:cNvSpPr txBox="1"/>
          <p:nvPr/>
        </p:nvSpPr>
        <p:spPr>
          <a:xfrm>
            <a:off x="10473337" y="4042832"/>
            <a:ext cx="1023516" cy="889909"/>
          </a:xfrm>
          <a:prstGeom prst="rect">
            <a:avLst/>
          </a:prstGeom>
          <a:noFill/>
          <a:ln w="117475">
            <a:noFill/>
          </a:ln>
        </p:spPr>
        <p:txBody>
          <a:bodyPr wrap="none" rtlCol="0">
            <a:prstTxWarp prst="textPlain">
              <a:avLst/>
            </a:prstTxWarp>
            <a:spAutoFit/>
          </a:bodyPr>
          <a:lstStyle/>
          <a:p>
            <a:r>
              <a:rPr lang="en-US" altLang="zh-CN" spc="100" dirty="0">
                <a:solidFill>
                  <a:schemeClr val="tx2">
                    <a:lumMod val="40000"/>
                    <a:lumOff val="60000"/>
                  </a:schemeClr>
                </a:solidFill>
                <a:latin typeface="Impact" pitchFamily="34" charset="0"/>
                <a:cs typeface="Arial" pitchFamily="34" charset="0"/>
              </a:rPr>
              <a:t>/04</a:t>
            </a:r>
            <a:endParaRPr lang="zh-CN" altLang="en-US" spc="100" dirty="0">
              <a:solidFill>
                <a:schemeClr val="tx2">
                  <a:lumMod val="40000"/>
                  <a:lumOff val="60000"/>
                </a:schemeClr>
              </a:solidFill>
              <a:latin typeface="Impact" pitchFamily="34" charset="0"/>
              <a:cs typeface="Arial" pitchFamily="34" charset="0"/>
            </a:endParaRPr>
          </a:p>
        </p:txBody>
      </p:sp>
      <p:pic>
        <p:nvPicPr>
          <p:cNvPr id="4" name="图片 3" descr="18.05.15公司logo（横版）"/>
          <p:cNvPicPr>
            <a:picLocks noChangeAspect="1"/>
          </p:cNvPicPr>
          <p:nvPr/>
        </p:nvPicPr>
        <p:blipFill>
          <a:blip r:embed="rId2" cstate="print"/>
          <a:stretch>
            <a:fillRect/>
          </a:stretch>
        </p:blipFill>
        <p:spPr>
          <a:xfrm>
            <a:off x="8328025" y="188595"/>
            <a:ext cx="3218815" cy="561975"/>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5DD3DB80-B894-403A-B48E-6FDC1A72010E}" type="slidenum">
              <a:rPr lang="zh-CN" altLang="en-US" smtClean="0"/>
              <a:pPr/>
              <a:t>22</a:t>
            </a:fld>
            <a:endParaRPr lang="zh-CN" altLang="en-US"/>
          </a:p>
        </p:txBody>
      </p:sp>
      <p:sp>
        <p:nvSpPr>
          <p:cNvPr id="10" name="文本框 9"/>
          <p:cNvSpPr txBox="1"/>
          <p:nvPr/>
        </p:nvSpPr>
        <p:spPr>
          <a:xfrm>
            <a:off x="1559560" y="1681480"/>
            <a:ext cx="10012680" cy="873957"/>
          </a:xfrm>
          <a:prstGeom prst="rect">
            <a:avLst/>
          </a:prstGeom>
          <a:noFill/>
        </p:spPr>
        <p:txBody>
          <a:bodyPr wrap="square" rtlCol="0" anchor="t">
            <a:spAutoFit/>
          </a:bodyPr>
          <a:lstStyle/>
          <a:p>
            <a:pPr>
              <a:lnSpc>
                <a:spcPct val="150000"/>
              </a:lnSpc>
            </a:pPr>
            <a:r>
              <a:rPr lang="zh-CN" altLang="en-US" spc="100" dirty="0">
                <a:solidFill>
                  <a:schemeClr val="accent1"/>
                </a:solidFill>
                <a:effectLst>
                  <a:outerShdw blurRad="38100" dist="25400" dir="5400000" algn="ctr" rotWithShape="0">
                    <a:srgbClr val="6E747A">
                      <a:alpha val="43000"/>
                    </a:srgbClr>
                  </a:outerShdw>
                </a:effectLst>
                <a:uFillTx/>
                <a:cs typeface="微软雅黑" charset="0"/>
                <a:sym typeface="+mn-ea"/>
              </a:rPr>
              <a:t>●</a:t>
            </a:r>
            <a:r>
              <a:rPr lang="zh-CN" altLang="en-US" spc="100" dirty="0">
                <a:uFillTx/>
                <a:cs typeface="微软雅黑" charset="0"/>
                <a:sym typeface="+mn-ea"/>
              </a:rPr>
              <a:t>施工要求：带电施工。</a:t>
            </a:r>
            <a:endParaRPr lang="zh-CN" altLang="en-US" spc="100" dirty="0">
              <a:uFillTx/>
              <a:cs typeface="微软雅黑" charset="0"/>
            </a:endParaRPr>
          </a:p>
          <a:p>
            <a:pPr>
              <a:lnSpc>
                <a:spcPct val="150000"/>
              </a:lnSpc>
            </a:pPr>
            <a:r>
              <a:rPr lang="zh-CN" altLang="en-US" spc="100" dirty="0">
                <a:solidFill>
                  <a:schemeClr val="accent1"/>
                </a:solidFill>
                <a:effectLst>
                  <a:outerShdw blurRad="38100" dist="25400" dir="5400000" algn="ctr" rotWithShape="0">
                    <a:srgbClr val="6E747A">
                      <a:alpha val="43000"/>
                    </a:srgbClr>
                  </a:outerShdw>
                </a:effectLst>
                <a:uFillTx/>
                <a:cs typeface="微软雅黑" charset="0"/>
                <a:sym typeface="+mn-ea"/>
              </a:rPr>
              <a:t>●</a:t>
            </a:r>
            <a:r>
              <a:rPr lang="zh-CN" altLang="en-US" spc="100" dirty="0">
                <a:uFillTx/>
                <a:cs typeface="微软雅黑" charset="0"/>
                <a:sym typeface="+mn-ea"/>
              </a:rPr>
              <a:t>改造位置：</a:t>
            </a:r>
            <a:r>
              <a:rPr lang="en-US" altLang="zh-CN" spc="100" dirty="0">
                <a:uFillTx/>
                <a:cs typeface="微软雅黑" charset="0"/>
                <a:sym typeface="+mn-ea"/>
              </a:rPr>
              <a:t>TT</a:t>
            </a:r>
            <a:r>
              <a:rPr lang="zh-CN" altLang="en-US" spc="100" dirty="0">
                <a:uFillTx/>
                <a:cs typeface="微软雅黑" charset="0"/>
                <a:sym typeface="+mn-ea"/>
              </a:rPr>
              <a:t>台区 配电室出线柜、架空综合配电箱，动力箱，分支箱。</a:t>
            </a:r>
            <a:r>
              <a:rPr lang="zh-CN" altLang="en-US" spc="100" dirty="0">
                <a:solidFill>
                  <a:schemeClr val="accent1"/>
                </a:solidFill>
                <a:effectLst>
                  <a:outerShdw blurRad="38100" dist="25400" dir="5400000" algn="ctr" rotWithShape="0">
                    <a:srgbClr val="6E747A">
                      <a:alpha val="43000"/>
                    </a:srgbClr>
                  </a:outerShdw>
                </a:effectLst>
                <a:uFillTx/>
                <a:cs typeface="微软雅黑" charset="0"/>
                <a:sym typeface="+mn-ea"/>
              </a:rPr>
              <a:t>  </a:t>
            </a:r>
            <a:endParaRPr lang="zh-CN" altLang="en-US" spc="100" dirty="0">
              <a:solidFill>
                <a:schemeClr val="tx1"/>
              </a:solidFill>
              <a:uFillTx/>
            </a:endParaRPr>
          </a:p>
        </p:txBody>
      </p:sp>
      <p:grpSp>
        <p:nvGrpSpPr>
          <p:cNvPr id="14" name="组合 13"/>
          <p:cNvGrpSpPr/>
          <p:nvPr/>
        </p:nvGrpSpPr>
        <p:grpSpPr>
          <a:xfrm>
            <a:off x="839470" y="1268095"/>
            <a:ext cx="596265" cy="518160"/>
            <a:chOff x="2116" y="2451"/>
            <a:chExt cx="939" cy="816"/>
          </a:xfrm>
        </p:grpSpPr>
        <p:sp>
          <p:nvSpPr>
            <p:cNvPr id="11" name="椭圆 10"/>
            <p:cNvSpPr/>
            <p:nvPr/>
          </p:nvSpPr>
          <p:spPr>
            <a:xfrm>
              <a:off x="2116" y="2451"/>
              <a:ext cx="816" cy="816"/>
            </a:xfrm>
            <a:prstGeom prst="ellipse">
              <a:avLst/>
            </a:prstGeom>
            <a:solidFill>
              <a:srgbClr val="A78343"/>
            </a:solidFill>
            <a:ln>
              <a:noFill/>
            </a:ln>
          </p:spPr>
          <p:style>
            <a:lnRef idx="2">
              <a:schemeClr val="accent6"/>
            </a:lnRef>
            <a:fillRef idx="1">
              <a:schemeClr val="lt1"/>
            </a:fillRef>
            <a:effectRef idx="0">
              <a:schemeClr val="accent6"/>
            </a:effectRef>
            <a:fontRef idx="minor">
              <a:schemeClr val="dk1"/>
            </a:fontRef>
          </p:style>
          <p:txBody>
            <a:bodyPr rtlCol="0" anchor="ctr">
              <a:scene3d>
                <a:camera prst="orthographicFront"/>
                <a:lightRig rig="threePt" dir="t"/>
              </a:scene3d>
            </a:bodyPr>
            <a:lstStyle/>
            <a:p>
              <a:pPr algn="ctr">
                <a:lnSpc>
                  <a:spcPct val="100000"/>
                </a:lnSpc>
              </a:pPr>
              <a:endParaRPr lang="en-US" altLang="zh-CN">
                <a:ln w="22225">
                  <a:solidFill>
                    <a:schemeClr val="accent2"/>
                  </a:solidFill>
                  <a:prstDash val="solid"/>
                </a:ln>
                <a:solidFill>
                  <a:schemeClr val="accent2">
                    <a:lumMod val="40000"/>
                    <a:lumOff val="60000"/>
                  </a:schemeClr>
                </a:solidFill>
                <a:effectLst/>
              </a:endParaRPr>
            </a:p>
          </p:txBody>
        </p:sp>
        <p:sp>
          <p:nvSpPr>
            <p:cNvPr id="12" name="文本框 11"/>
            <p:cNvSpPr txBox="1"/>
            <p:nvPr/>
          </p:nvSpPr>
          <p:spPr>
            <a:xfrm>
              <a:off x="2126" y="2512"/>
              <a:ext cx="929" cy="720"/>
            </a:xfrm>
            <a:prstGeom prst="rect">
              <a:avLst/>
            </a:prstGeom>
            <a:noFill/>
          </p:spPr>
          <p:txBody>
            <a:bodyPr wrap="square" rtlCol="0">
              <a:spAutoFit/>
              <a:scene3d>
                <a:camera prst="orthographicFront"/>
                <a:lightRig rig="threePt" dir="t"/>
              </a:scene3d>
            </a:bodyPr>
            <a:lstStyle/>
            <a:p>
              <a:r>
                <a:rPr lang="en-US" altLang="zh-CN" sz="2400" b="1">
                  <a:solidFill>
                    <a:schemeClr val="bg1"/>
                  </a:solidFill>
                  <a:effectLst>
                    <a:outerShdw blurRad="38100" dist="19050" dir="2700000" algn="tl" rotWithShape="0">
                      <a:schemeClr val="dk1">
                        <a:alpha val="40000"/>
                      </a:schemeClr>
                    </a:outerShdw>
                  </a:effectLst>
                </a:rPr>
                <a:t>01</a:t>
              </a:r>
            </a:p>
          </p:txBody>
        </p:sp>
      </p:grpSp>
      <p:sp>
        <p:nvSpPr>
          <p:cNvPr id="13" name="文本框 12"/>
          <p:cNvSpPr txBox="1"/>
          <p:nvPr/>
        </p:nvSpPr>
        <p:spPr>
          <a:xfrm>
            <a:off x="1415415" y="1321435"/>
            <a:ext cx="2666365" cy="417830"/>
          </a:xfrm>
          <a:prstGeom prst="rect">
            <a:avLst/>
          </a:prstGeom>
          <a:noFill/>
        </p:spPr>
        <p:txBody>
          <a:bodyPr wrap="none" rtlCol="0">
            <a:spAutoFit/>
          </a:bodyPr>
          <a:lstStyle/>
          <a:p>
            <a:pPr algn="l"/>
            <a:r>
              <a:rPr lang="zh-CN" altLang="en-US" sz="2000" spc="100">
                <a:solidFill>
                  <a:schemeClr val="accent1"/>
                </a:solidFill>
                <a:effectLst>
                  <a:outerShdw blurRad="38100" dist="25400" dir="5400000" algn="ctr" rotWithShape="0">
                    <a:srgbClr val="6E747A">
                      <a:alpha val="43000"/>
                    </a:srgbClr>
                  </a:outerShdw>
                </a:effectLst>
                <a:uFillTx/>
                <a:sym typeface="+mn-ea"/>
              </a:rPr>
              <a:t> 低压线路监测装置：</a:t>
            </a:r>
          </a:p>
        </p:txBody>
      </p:sp>
      <p:sp>
        <p:nvSpPr>
          <p:cNvPr id="19" name="标题 18"/>
          <p:cNvSpPr>
            <a:spLocks noGrp="1"/>
          </p:cNvSpPr>
          <p:nvPr>
            <p:ph type="title"/>
          </p:nvPr>
        </p:nvSpPr>
        <p:spPr>
          <a:xfrm>
            <a:off x="1559560" y="332656"/>
            <a:ext cx="3590290" cy="656590"/>
          </a:xfrm>
        </p:spPr>
        <p:txBody>
          <a:bodyPr>
            <a:noAutofit/>
          </a:bodyPr>
          <a:lstStyle/>
          <a:p>
            <a:r>
              <a:rPr lang="zh-CN" altLang="zh-CN" sz="3600" dirty="0"/>
              <a:t>工程及运维</a:t>
            </a:r>
          </a:p>
        </p:txBody>
      </p:sp>
      <p:sp>
        <p:nvSpPr>
          <p:cNvPr id="20" name="文本框 19"/>
          <p:cNvSpPr txBox="1"/>
          <p:nvPr/>
        </p:nvSpPr>
        <p:spPr>
          <a:xfrm>
            <a:off x="622935" y="260985"/>
            <a:ext cx="862965" cy="749935"/>
          </a:xfrm>
          <a:prstGeom prst="rect">
            <a:avLst/>
          </a:prstGeom>
          <a:noFill/>
          <a:ln w="117475">
            <a:noFill/>
          </a:ln>
        </p:spPr>
        <p:txBody>
          <a:bodyPr wrap="square" rtlCol="0">
            <a:prstTxWarp prst="textPlain">
              <a:avLst/>
            </a:prstTxWarp>
            <a:spAutoFit/>
          </a:bodyPr>
          <a:lstStyle/>
          <a:p>
            <a:pPr algn="l"/>
            <a:r>
              <a:rPr lang="en-US" altLang="zh-CN" spc="100" dirty="0">
                <a:solidFill>
                  <a:schemeClr val="tx2">
                    <a:lumMod val="40000"/>
                    <a:lumOff val="60000"/>
                  </a:schemeClr>
                </a:solidFill>
                <a:latin typeface="Impact" pitchFamily="34" charset="0"/>
                <a:cs typeface="Arial" pitchFamily="34" charset="0"/>
              </a:rPr>
              <a:t>04</a:t>
            </a:r>
            <a:r>
              <a:rPr lang="en-US" altLang="zh-CN" spc="100" dirty="0">
                <a:solidFill>
                  <a:schemeClr val="tx2">
                    <a:lumMod val="40000"/>
                    <a:lumOff val="60000"/>
                  </a:schemeClr>
                </a:solidFill>
                <a:latin typeface="Impact" pitchFamily="34" charset="0"/>
                <a:cs typeface="Arial" pitchFamily="34" charset="0"/>
                <a:sym typeface="+mn-ea"/>
              </a:rPr>
              <a:t>/</a:t>
            </a:r>
            <a:endParaRPr lang="zh-CN" altLang="en-US" spc="100" dirty="0">
              <a:solidFill>
                <a:schemeClr val="tx2">
                  <a:lumMod val="40000"/>
                  <a:lumOff val="60000"/>
                </a:schemeClr>
              </a:solidFill>
              <a:latin typeface="Impact" pitchFamily="34" charset="0"/>
              <a:cs typeface="Arial" pitchFamily="34" charset="0"/>
            </a:endParaRPr>
          </a:p>
        </p:txBody>
      </p:sp>
      <p:pic>
        <p:nvPicPr>
          <p:cNvPr id="16" name="图片 15"/>
          <p:cNvPicPr>
            <a:picLocks noChangeAspect="1"/>
          </p:cNvPicPr>
          <p:nvPr/>
        </p:nvPicPr>
        <p:blipFill rotWithShape="1">
          <a:blip r:embed="rId2" cstate="print">
            <a:extLst>
              <a:ext uri="{28A0092B-C50C-407E-A947-70E740481C1C}">
                <a14:useLocalDpi xmlns:a14="http://schemas.microsoft.com/office/drawing/2010/main" val="0"/>
              </a:ext>
            </a:extLst>
          </a:blip>
          <a:srcRect b="16686"/>
          <a:stretch>
            <a:fillRect/>
          </a:stretch>
        </p:blipFill>
        <p:spPr>
          <a:xfrm>
            <a:off x="5951984" y="3188350"/>
            <a:ext cx="2044374" cy="2270999"/>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4" name="图片 23"/>
          <p:cNvPicPr>
            <a:picLocks noChangeAspect="1"/>
          </p:cNvPicPr>
          <p:nvPr/>
        </p:nvPicPr>
        <p:blipFill rotWithShape="1">
          <a:blip r:embed="rId3" cstate="print">
            <a:extLst>
              <a:ext uri="{28A0092B-C50C-407E-A947-70E740481C1C}">
                <a14:useLocalDpi xmlns:a14="http://schemas.microsoft.com/office/drawing/2010/main" val="0"/>
              </a:ext>
            </a:extLst>
          </a:blip>
          <a:srcRect l="13513" t="1" r="8111" b="1602"/>
          <a:stretch>
            <a:fillRect/>
          </a:stretch>
        </p:blipFill>
        <p:spPr>
          <a:xfrm>
            <a:off x="8400256" y="3188350"/>
            <a:ext cx="2411861" cy="2270999"/>
          </a:xfrm>
          <a:prstGeom prst="round2DiagRect">
            <a:avLst>
              <a:gd name="adj1" fmla="val 16667"/>
              <a:gd name="adj2" fmla="val 0"/>
            </a:avLst>
          </a:prstGeom>
          <a:ln w="88900" cap="sq">
            <a:solidFill>
              <a:srgbClr val="FFFFFF"/>
            </a:solidFill>
            <a:miter lim="800000"/>
            <a:headEnd/>
            <a:tailEnd/>
          </a:ln>
          <a:effectLst>
            <a:outerShdw blurRad="254000" algn="tl" rotWithShape="0">
              <a:srgbClr val="000000">
                <a:alpha val="43000"/>
              </a:srgbClr>
            </a:outerShdw>
          </a:effectLst>
        </p:spPr>
      </p:pic>
      <p:pic>
        <p:nvPicPr>
          <p:cNvPr id="27" name="图片 26"/>
          <p:cNvPicPr>
            <a:picLocks noChangeAspect="1"/>
          </p:cNvPicPr>
          <p:nvPr/>
        </p:nvPicPr>
        <p:blipFill rotWithShape="1">
          <a:blip r:embed="rId4" cstate="print">
            <a:extLst>
              <a:ext uri="{28A0092B-C50C-407E-A947-70E740481C1C}">
                <a14:useLocalDpi xmlns:a14="http://schemas.microsoft.com/office/drawing/2010/main" val="0"/>
              </a:ext>
            </a:extLst>
          </a:blip>
          <a:srcRect l="22975" r="14436" b="16655"/>
          <a:stretch>
            <a:fillRect/>
          </a:stretch>
        </p:blipFill>
        <p:spPr>
          <a:xfrm>
            <a:off x="983432" y="3188350"/>
            <a:ext cx="2273861" cy="2270999"/>
          </a:xfrm>
          <a:prstGeom prst="round2DiagRect">
            <a:avLst>
              <a:gd name="adj1" fmla="val 16667"/>
              <a:gd name="adj2" fmla="val 0"/>
            </a:avLst>
          </a:prstGeom>
          <a:ln w="88900" cap="sq">
            <a:solidFill>
              <a:srgbClr val="FFFFFF"/>
            </a:solidFill>
            <a:miter lim="800000"/>
            <a:headEnd/>
            <a:tailEnd/>
          </a:ln>
          <a:effectLst>
            <a:outerShdw blurRad="254000" algn="tl" rotWithShape="0">
              <a:srgbClr val="000000">
                <a:alpha val="43000"/>
              </a:srgbClr>
            </a:outerShdw>
          </a:effectLst>
        </p:spPr>
      </p:pic>
      <p:pic>
        <p:nvPicPr>
          <p:cNvPr id="29" name="图片 28"/>
          <p:cNvPicPr>
            <a:picLocks noChangeAspect="1"/>
          </p:cNvPicPr>
          <p:nvPr/>
        </p:nvPicPr>
        <p:blipFill rotWithShape="1">
          <a:blip r:embed="rId5" cstate="print">
            <a:extLst>
              <a:ext uri="{28A0092B-C50C-407E-A947-70E740481C1C}">
                <a14:useLocalDpi xmlns:a14="http://schemas.microsoft.com/office/drawing/2010/main" val="0"/>
              </a:ext>
            </a:extLst>
          </a:blip>
          <a:srcRect l="-228" t="16692" r="228" b="-1371"/>
          <a:stretch>
            <a:fillRect/>
          </a:stretch>
        </p:blipFill>
        <p:spPr>
          <a:xfrm>
            <a:off x="3647728" y="3188350"/>
            <a:ext cx="2011434" cy="2270999"/>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5DD3DB80-B894-403A-B48E-6FDC1A72010E}" type="slidenum">
              <a:rPr lang="zh-CN" altLang="en-US" smtClean="0"/>
              <a:pPr/>
              <a:t>23</a:t>
            </a:fld>
            <a:endParaRPr lang="zh-CN" altLang="en-US"/>
          </a:p>
        </p:txBody>
      </p:sp>
      <p:grpSp>
        <p:nvGrpSpPr>
          <p:cNvPr id="38" name="组合 37"/>
          <p:cNvGrpSpPr/>
          <p:nvPr/>
        </p:nvGrpSpPr>
        <p:grpSpPr>
          <a:xfrm>
            <a:off x="839470" y="1413827"/>
            <a:ext cx="596265" cy="518160"/>
            <a:chOff x="2116" y="2451"/>
            <a:chExt cx="939" cy="816"/>
          </a:xfrm>
        </p:grpSpPr>
        <p:sp>
          <p:nvSpPr>
            <p:cNvPr id="39" name="椭圆 38"/>
            <p:cNvSpPr/>
            <p:nvPr/>
          </p:nvSpPr>
          <p:spPr>
            <a:xfrm>
              <a:off x="2116" y="2451"/>
              <a:ext cx="816" cy="816"/>
            </a:xfrm>
            <a:prstGeom prst="ellipse">
              <a:avLst/>
            </a:prstGeom>
            <a:solidFill>
              <a:srgbClr val="A78343"/>
            </a:solidFill>
            <a:ln>
              <a:noFill/>
            </a:ln>
          </p:spPr>
          <p:style>
            <a:lnRef idx="2">
              <a:schemeClr val="accent6"/>
            </a:lnRef>
            <a:fillRef idx="1">
              <a:schemeClr val="lt1"/>
            </a:fillRef>
            <a:effectRef idx="0">
              <a:schemeClr val="accent6"/>
            </a:effectRef>
            <a:fontRef idx="minor">
              <a:schemeClr val="dk1"/>
            </a:fontRef>
          </p:style>
          <p:txBody>
            <a:bodyPr rtlCol="0" anchor="ctr">
              <a:scene3d>
                <a:camera prst="orthographicFront"/>
                <a:lightRig rig="threePt" dir="t"/>
              </a:scene3d>
            </a:bodyPr>
            <a:lstStyle/>
            <a:p>
              <a:pPr algn="ctr">
                <a:lnSpc>
                  <a:spcPct val="100000"/>
                </a:lnSpc>
              </a:pPr>
              <a:endParaRPr lang="en-US" altLang="zh-CN">
                <a:ln w="22225">
                  <a:solidFill>
                    <a:schemeClr val="accent2"/>
                  </a:solidFill>
                  <a:prstDash val="solid"/>
                </a:ln>
                <a:solidFill>
                  <a:schemeClr val="accent2">
                    <a:lumMod val="40000"/>
                    <a:lumOff val="60000"/>
                  </a:schemeClr>
                </a:solidFill>
                <a:effectLst/>
              </a:endParaRPr>
            </a:p>
          </p:txBody>
        </p:sp>
        <p:sp>
          <p:nvSpPr>
            <p:cNvPr id="40" name="文本框 39"/>
            <p:cNvSpPr txBox="1"/>
            <p:nvPr/>
          </p:nvSpPr>
          <p:spPr>
            <a:xfrm>
              <a:off x="2126" y="2512"/>
              <a:ext cx="929" cy="720"/>
            </a:xfrm>
            <a:prstGeom prst="rect">
              <a:avLst/>
            </a:prstGeom>
            <a:noFill/>
          </p:spPr>
          <p:txBody>
            <a:bodyPr wrap="square" rtlCol="0">
              <a:spAutoFit/>
              <a:scene3d>
                <a:camera prst="orthographicFront"/>
                <a:lightRig rig="threePt" dir="t"/>
              </a:scene3d>
            </a:bodyPr>
            <a:lstStyle/>
            <a:p>
              <a:r>
                <a:rPr lang="en-US" altLang="zh-CN" sz="2400" b="1">
                  <a:solidFill>
                    <a:schemeClr val="bg1"/>
                  </a:solidFill>
                  <a:effectLst>
                    <a:outerShdw blurRad="38100" dist="19050" dir="2700000" algn="tl" rotWithShape="0">
                      <a:schemeClr val="dk1">
                        <a:alpha val="40000"/>
                      </a:schemeClr>
                    </a:outerShdw>
                  </a:effectLst>
                </a:rPr>
                <a:t>02</a:t>
              </a:r>
            </a:p>
          </p:txBody>
        </p:sp>
      </p:grpSp>
      <p:sp>
        <p:nvSpPr>
          <p:cNvPr id="41" name="文本框 40"/>
          <p:cNvSpPr txBox="1"/>
          <p:nvPr/>
        </p:nvSpPr>
        <p:spPr>
          <a:xfrm>
            <a:off x="1415415" y="1467167"/>
            <a:ext cx="1697901" cy="400110"/>
          </a:xfrm>
          <a:prstGeom prst="rect">
            <a:avLst/>
          </a:prstGeom>
          <a:noFill/>
        </p:spPr>
        <p:txBody>
          <a:bodyPr wrap="none" rtlCol="0">
            <a:spAutoFit/>
          </a:bodyPr>
          <a:lstStyle/>
          <a:p>
            <a:pPr algn="l"/>
            <a:r>
              <a:rPr lang="zh-CN" altLang="en-US" sz="2000" spc="100" dirty="0">
                <a:solidFill>
                  <a:schemeClr val="accent1"/>
                </a:solidFill>
                <a:effectLst>
                  <a:outerShdw blurRad="38100" dist="25400" dir="5400000" algn="ctr" rotWithShape="0">
                    <a:srgbClr val="6E747A">
                      <a:alpha val="43000"/>
                    </a:srgbClr>
                  </a:outerShdw>
                </a:effectLst>
                <a:uFillTx/>
                <a:sym typeface="+mn-ea"/>
              </a:rPr>
              <a:t>  物联漏保：</a:t>
            </a:r>
          </a:p>
        </p:txBody>
      </p:sp>
      <p:sp>
        <p:nvSpPr>
          <p:cNvPr id="19" name="标题 18"/>
          <p:cNvSpPr>
            <a:spLocks noGrp="1"/>
          </p:cNvSpPr>
          <p:nvPr>
            <p:ph type="title"/>
          </p:nvPr>
        </p:nvSpPr>
        <p:spPr>
          <a:xfrm>
            <a:off x="1559560" y="332656"/>
            <a:ext cx="3590290" cy="656590"/>
          </a:xfrm>
        </p:spPr>
        <p:txBody>
          <a:bodyPr>
            <a:noAutofit/>
          </a:bodyPr>
          <a:lstStyle/>
          <a:p>
            <a:r>
              <a:rPr lang="zh-CN" altLang="zh-CN" sz="3600" dirty="0"/>
              <a:t>工程及运维</a:t>
            </a:r>
          </a:p>
        </p:txBody>
      </p:sp>
      <p:sp>
        <p:nvSpPr>
          <p:cNvPr id="20" name="文本框 19"/>
          <p:cNvSpPr txBox="1"/>
          <p:nvPr/>
        </p:nvSpPr>
        <p:spPr>
          <a:xfrm>
            <a:off x="622935" y="260985"/>
            <a:ext cx="862965" cy="749935"/>
          </a:xfrm>
          <a:prstGeom prst="rect">
            <a:avLst/>
          </a:prstGeom>
          <a:noFill/>
          <a:ln w="117475">
            <a:noFill/>
          </a:ln>
        </p:spPr>
        <p:txBody>
          <a:bodyPr wrap="square" rtlCol="0">
            <a:prstTxWarp prst="textPlain">
              <a:avLst/>
            </a:prstTxWarp>
            <a:spAutoFit/>
          </a:bodyPr>
          <a:lstStyle/>
          <a:p>
            <a:pPr algn="l"/>
            <a:r>
              <a:rPr lang="en-US" altLang="zh-CN" spc="100" dirty="0">
                <a:solidFill>
                  <a:schemeClr val="tx2">
                    <a:lumMod val="40000"/>
                    <a:lumOff val="60000"/>
                  </a:schemeClr>
                </a:solidFill>
                <a:latin typeface="Impact" pitchFamily="34" charset="0"/>
                <a:cs typeface="Arial" pitchFamily="34" charset="0"/>
              </a:rPr>
              <a:t>04</a:t>
            </a:r>
            <a:r>
              <a:rPr lang="en-US" altLang="zh-CN" spc="100" dirty="0">
                <a:solidFill>
                  <a:schemeClr val="tx2">
                    <a:lumMod val="40000"/>
                    <a:lumOff val="60000"/>
                  </a:schemeClr>
                </a:solidFill>
                <a:latin typeface="Impact" pitchFamily="34" charset="0"/>
                <a:cs typeface="Arial" pitchFamily="34" charset="0"/>
                <a:sym typeface="+mn-ea"/>
              </a:rPr>
              <a:t>/</a:t>
            </a:r>
            <a:endParaRPr lang="zh-CN" altLang="en-US" spc="100" dirty="0">
              <a:solidFill>
                <a:schemeClr val="tx2">
                  <a:lumMod val="40000"/>
                  <a:lumOff val="60000"/>
                </a:schemeClr>
              </a:solidFill>
              <a:latin typeface="Impact" pitchFamily="34" charset="0"/>
              <a:cs typeface="Arial" pitchFamily="34" charset="0"/>
            </a:endParaRPr>
          </a:p>
        </p:txBody>
      </p:sp>
      <p:sp>
        <p:nvSpPr>
          <p:cNvPr id="21" name="文本框 20"/>
          <p:cNvSpPr txBox="1"/>
          <p:nvPr/>
        </p:nvSpPr>
        <p:spPr>
          <a:xfrm>
            <a:off x="1559560" y="1827847"/>
            <a:ext cx="10012680" cy="873957"/>
          </a:xfrm>
          <a:prstGeom prst="rect">
            <a:avLst/>
          </a:prstGeom>
          <a:noFill/>
        </p:spPr>
        <p:txBody>
          <a:bodyPr wrap="square" rtlCol="0" anchor="t">
            <a:spAutoFit/>
          </a:bodyPr>
          <a:lstStyle/>
          <a:p>
            <a:pPr>
              <a:lnSpc>
                <a:spcPct val="150000"/>
              </a:lnSpc>
            </a:pPr>
            <a:r>
              <a:rPr lang="zh-CN" altLang="en-US" spc="100" dirty="0">
                <a:solidFill>
                  <a:schemeClr val="accent1"/>
                </a:solidFill>
                <a:effectLst>
                  <a:outerShdw blurRad="38100" dist="25400" dir="5400000" algn="ctr" rotWithShape="0">
                    <a:srgbClr val="6E747A">
                      <a:alpha val="43000"/>
                    </a:srgbClr>
                  </a:outerShdw>
                </a:effectLst>
                <a:uFillTx/>
                <a:cs typeface="微软雅黑" charset="0"/>
                <a:sym typeface="+mn-ea"/>
              </a:rPr>
              <a:t>●</a:t>
            </a:r>
            <a:r>
              <a:rPr lang="zh-CN" altLang="en-US" spc="100" dirty="0">
                <a:uFillTx/>
                <a:cs typeface="微软雅黑" charset="0"/>
                <a:sym typeface="+mn-ea"/>
              </a:rPr>
              <a:t>施工要求：停电施工，</a:t>
            </a:r>
            <a:r>
              <a:rPr lang="zh-CN" altLang="en-US" spc="100" dirty="0">
                <a:cs typeface="微软雅黑" charset="0"/>
                <a:sym typeface="+mn-ea"/>
              </a:rPr>
              <a:t>物联</a:t>
            </a:r>
            <a:r>
              <a:rPr lang="zh-CN" altLang="en-US" spc="100" dirty="0">
                <a:uFillTx/>
                <a:cs typeface="微软雅黑" charset="0"/>
                <a:sym typeface="+mn-ea"/>
              </a:rPr>
              <a:t>开关改造。</a:t>
            </a:r>
          </a:p>
          <a:p>
            <a:pPr>
              <a:lnSpc>
                <a:spcPct val="150000"/>
              </a:lnSpc>
            </a:pPr>
            <a:r>
              <a:rPr lang="zh-CN" altLang="en-US" spc="100" dirty="0">
                <a:solidFill>
                  <a:schemeClr val="accent1"/>
                </a:solidFill>
                <a:effectLst>
                  <a:outerShdw blurRad="38100" dist="25400" dir="5400000" algn="ctr" rotWithShape="0">
                    <a:srgbClr val="6E747A">
                      <a:alpha val="43000"/>
                    </a:srgbClr>
                  </a:outerShdw>
                </a:effectLst>
                <a:uFillTx/>
                <a:cs typeface="微软雅黑" charset="0"/>
                <a:sym typeface="+mn-ea"/>
              </a:rPr>
              <a:t>●</a:t>
            </a:r>
            <a:r>
              <a:rPr lang="zh-CN" altLang="en-US" spc="100" dirty="0">
                <a:uFillTx/>
                <a:cs typeface="微软雅黑" charset="0"/>
                <a:sym typeface="+mn-ea"/>
              </a:rPr>
              <a:t>改造位置：配电室出线柜、架空综合配电箱、动力箱。</a:t>
            </a:r>
            <a:r>
              <a:rPr lang="zh-CN" altLang="en-US" spc="100" dirty="0">
                <a:solidFill>
                  <a:schemeClr val="accent1"/>
                </a:solidFill>
                <a:effectLst>
                  <a:outerShdw blurRad="38100" dist="25400" dir="5400000" algn="ctr" rotWithShape="0">
                    <a:srgbClr val="6E747A">
                      <a:alpha val="43000"/>
                    </a:srgbClr>
                  </a:outerShdw>
                </a:effectLst>
                <a:uFillTx/>
                <a:cs typeface="微软雅黑" charset="0"/>
                <a:sym typeface="+mn-ea"/>
              </a:rPr>
              <a:t>  </a:t>
            </a:r>
            <a:endParaRPr lang="zh-CN" altLang="en-US" spc="100" dirty="0">
              <a:solidFill>
                <a:schemeClr val="tx1"/>
              </a:solidFill>
              <a:uFillTx/>
            </a:endParaRPr>
          </a:p>
        </p:txBody>
      </p:sp>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5528" y="2861177"/>
            <a:ext cx="2140112" cy="286105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图片 6"/>
          <p:cNvPicPr>
            <a:picLocks noChangeAspect="1"/>
          </p:cNvPicPr>
          <p:nvPr/>
        </p:nvPicPr>
        <p:blipFill rotWithShape="1">
          <a:blip r:embed="rId3" cstate="print">
            <a:extLst>
              <a:ext uri="{28A0092B-C50C-407E-A947-70E740481C1C}">
                <a14:useLocalDpi xmlns:a14="http://schemas.microsoft.com/office/drawing/2010/main" val="0"/>
              </a:ext>
            </a:extLst>
          </a:blip>
          <a:srcRect l="15310" r="27927"/>
          <a:stretch>
            <a:fillRect/>
          </a:stretch>
        </p:blipFill>
        <p:spPr>
          <a:xfrm>
            <a:off x="3354705" y="2886307"/>
            <a:ext cx="2140112" cy="2827679"/>
          </a:xfrm>
          <a:prstGeom prst="roundRect">
            <a:avLst>
              <a:gd name="adj" fmla="val 8594"/>
            </a:avLst>
          </a:prstGeom>
          <a:solidFill>
            <a:srgbClr val="FFFFFF">
              <a:shade val="85000"/>
            </a:srgbClr>
          </a:solidFill>
          <a:ln>
            <a:solidFill>
              <a:srgbClr val="9B6F66"/>
            </a:solidFill>
          </a:ln>
          <a:effectLst>
            <a:reflection blurRad="12700" stA="38000" endPos="28000" dist="5000" dir="5400000" sy="-100000" algn="bl" rotWithShape="0"/>
          </a:effectLst>
        </p:spPr>
      </p:pic>
      <p:pic>
        <p:nvPicPr>
          <p:cNvPr id="9" name="图片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92648" y="2869621"/>
            <a:ext cx="2145789" cy="2861050"/>
          </a:xfrm>
          <a:prstGeom prst="roundRect">
            <a:avLst>
              <a:gd name="adj" fmla="val 8594"/>
            </a:avLst>
          </a:prstGeom>
          <a:solidFill>
            <a:srgbClr val="FFFFFF">
              <a:shade val="85000"/>
            </a:srgbClr>
          </a:solidFill>
          <a:ln>
            <a:solidFill>
              <a:srgbClr val="9B6F66"/>
            </a:solidFill>
          </a:ln>
          <a:effectLst>
            <a:reflection blurRad="12700" stA="38000" endPos="28000" dist="5000" dir="5400000" sy="-100000" algn="bl" rotWithShape="0"/>
          </a:effectLst>
        </p:spPr>
      </p:pic>
      <p:pic>
        <p:nvPicPr>
          <p:cNvPr id="11" name="图片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30117" y="2852936"/>
            <a:ext cx="2139880" cy="2860741"/>
          </a:xfrm>
          <a:prstGeom prst="roundRect">
            <a:avLst>
              <a:gd name="adj" fmla="val 8594"/>
            </a:avLst>
          </a:prstGeom>
          <a:solidFill>
            <a:srgbClr val="FFFFFF">
              <a:shade val="85000"/>
            </a:srgbClr>
          </a:solidFill>
          <a:ln>
            <a:solidFill>
              <a:srgbClr val="9B6F66"/>
            </a:solidFill>
          </a:ln>
          <a:effectLst>
            <a:reflection blurRad="12700" stA="38000" endPos="28000" dist="5000" dir="5400000" sy="-100000" algn="bl" rotWithShape="0"/>
          </a:effec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5DD3DB80-B894-403A-B48E-6FDC1A72010E}" type="slidenum">
              <a:rPr lang="zh-CN" altLang="en-US" smtClean="0"/>
              <a:pPr/>
              <a:t>24</a:t>
            </a:fld>
            <a:endParaRPr lang="zh-CN" altLang="en-US"/>
          </a:p>
        </p:txBody>
      </p:sp>
      <p:grpSp>
        <p:nvGrpSpPr>
          <p:cNvPr id="5" name="组合 4"/>
          <p:cNvGrpSpPr/>
          <p:nvPr/>
        </p:nvGrpSpPr>
        <p:grpSpPr>
          <a:xfrm>
            <a:off x="652688" y="1287428"/>
            <a:ext cx="596265" cy="518160"/>
            <a:chOff x="2116" y="2451"/>
            <a:chExt cx="939" cy="816"/>
          </a:xfrm>
        </p:grpSpPr>
        <p:sp>
          <p:nvSpPr>
            <p:cNvPr id="6" name="椭圆 5"/>
            <p:cNvSpPr/>
            <p:nvPr/>
          </p:nvSpPr>
          <p:spPr>
            <a:xfrm>
              <a:off x="2116" y="2451"/>
              <a:ext cx="816" cy="816"/>
            </a:xfrm>
            <a:prstGeom prst="ellipse">
              <a:avLst/>
            </a:prstGeom>
            <a:solidFill>
              <a:srgbClr val="A78343"/>
            </a:solidFill>
            <a:ln>
              <a:noFill/>
            </a:ln>
          </p:spPr>
          <p:style>
            <a:lnRef idx="2">
              <a:schemeClr val="accent6"/>
            </a:lnRef>
            <a:fillRef idx="1">
              <a:schemeClr val="lt1"/>
            </a:fillRef>
            <a:effectRef idx="0">
              <a:schemeClr val="accent6"/>
            </a:effectRef>
            <a:fontRef idx="minor">
              <a:schemeClr val="dk1"/>
            </a:fontRef>
          </p:style>
          <p:txBody>
            <a:bodyPr rtlCol="0" anchor="ctr">
              <a:scene3d>
                <a:camera prst="orthographicFront"/>
                <a:lightRig rig="threePt" dir="t"/>
              </a:scene3d>
            </a:bodyPr>
            <a:lstStyle/>
            <a:p>
              <a:pPr algn="ctr">
                <a:lnSpc>
                  <a:spcPct val="100000"/>
                </a:lnSpc>
              </a:pPr>
              <a:endParaRPr lang="en-US" altLang="zh-CN">
                <a:ln w="22225">
                  <a:solidFill>
                    <a:schemeClr val="accent2"/>
                  </a:solidFill>
                  <a:prstDash val="solid"/>
                </a:ln>
                <a:solidFill>
                  <a:schemeClr val="accent2">
                    <a:lumMod val="40000"/>
                    <a:lumOff val="60000"/>
                  </a:schemeClr>
                </a:solidFill>
                <a:effectLst/>
              </a:endParaRPr>
            </a:p>
          </p:txBody>
        </p:sp>
        <p:sp>
          <p:nvSpPr>
            <p:cNvPr id="7" name="文本框 6"/>
            <p:cNvSpPr txBox="1"/>
            <p:nvPr/>
          </p:nvSpPr>
          <p:spPr>
            <a:xfrm>
              <a:off x="2126" y="2512"/>
              <a:ext cx="929" cy="720"/>
            </a:xfrm>
            <a:prstGeom prst="rect">
              <a:avLst/>
            </a:prstGeom>
            <a:noFill/>
          </p:spPr>
          <p:txBody>
            <a:bodyPr wrap="square" rtlCol="0">
              <a:spAutoFit/>
              <a:scene3d>
                <a:camera prst="orthographicFront"/>
                <a:lightRig rig="threePt" dir="t"/>
              </a:scene3d>
            </a:bodyPr>
            <a:lstStyle/>
            <a:p>
              <a:r>
                <a:rPr lang="en-US" altLang="zh-CN" sz="2400" b="1">
                  <a:solidFill>
                    <a:schemeClr val="bg1"/>
                  </a:solidFill>
                  <a:effectLst>
                    <a:outerShdw blurRad="38100" dist="19050" dir="2700000" algn="tl" rotWithShape="0">
                      <a:schemeClr val="dk1">
                        <a:alpha val="40000"/>
                      </a:schemeClr>
                    </a:outerShdw>
                  </a:effectLst>
                </a:rPr>
                <a:t>03</a:t>
              </a:r>
            </a:p>
          </p:txBody>
        </p:sp>
      </p:grpSp>
      <p:sp>
        <p:nvSpPr>
          <p:cNvPr id="15" name="文本框 14"/>
          <p:cNvSpPr txBox="1"/>
          <p:nvPr/>
        </p:nvSpPr>
        <p:spPr>
          <a:xfrm>
            <a:off x="1228633" y="1340768"/>
            <a:ext cx="2153154" cy="400110"/>
          </a:xfrm>
          <a:prstGeom prst="rect">
            <a:avLst/>
          </a:prstGeom>
          <a:noFill/>
        </p:spPr>
        <p:txBody>
          <a:bodyPr wrap="none" rtlCol="0">
            <a:spAutoFit/>
          </a:bodyPr>
          <a:lstStyle/>
          <a:p>
            <a:pPr algn="l"/>
            <a:r>
              <a:rPr lang="zh-CN" altLang="en-US" sz="2000" spc="100" dirty="0">
                <a:solidFill>
                  <a:schemeClr val="accent1"/>
                </a:solidFill>
                <a:effectLst>
                  <a:outerShdw blurRad="38100" dist="25400" dir="5400000" algn="ctr" rotWithShape="0">
                    <a:srgbClr val="6E747A">
                      <a:alpha val="43000"/>
                    </a:srgbClr>
                  </a:outerShdw>
                </a:effectLst>
                <a:uFillTx/>
                <a:sym typeface="+mn-ea"/>
              </a:rPr>
              <a:t> 物联塑壳断路器</a:t>
            </a:r>
          </a:p>
        </p:txBody>
      </p:sp>
      <p:sp>
        <p:nvSpPr>
          <p:cNvPr id="19" name="标题 18"/>
          <p:cNvSpPr>
            <a:spLocks noGrp="1"/>
          </p:cNvSpPr>
          <p:nvPr>
            <p:ph type="title"/>
          </p:nvPr>
        </p:nvSpPr>
        <p:spPr>
          <a:xfrm>
            <a:off x="1559560" y="332656"/>
            <a:ext cx="3590290" cy="656590"/>
          </a:xfrm>
        </p:spPr>
        <p:txBody>
          <a:bodyPr>
            <a:noAutofit/>
          </a:bodyPr>
          <a:lstStyle/>
          <a:p>
            <a:r>
              <a:rPr lang="zh-CN" altLang="zh-CN" sz="3600" dirty="0"/>
              <a:t>工程及运维</a:t>
            </a:r>
          </a:p>
        </p:txBody>
      </p:sp>
      <p:sp>
        <p:nvSpPr>
          <p:cNvPr id="20" name="文本框 19"/>
          <p:cNvSpPr txBox="1"/>
          <p:nvPr/>
        </p:nvSpPr>
        <p:spPr>
          <a:xfrm>
            <a:off x="622935" y="260985"/>
            <a:ext cx="862965" cy="749935"/>
          </a:xfrm>
          <a:prstGeom prst="rect">
            <a:avLst/>
          </a:prstGeom>
          <a:noFill/>
          <a:ln w="117475">
            <a:noFill/>
          </a:ln>
        </p:spPr>
        <p:txBody>
          <a:bodyPr wrap="square" rtlCol="0">
            <a:prstTxWarp prst="textPlain">
              <a:avLst/>
            </a:prstTxWarp>
            <a:spAutoFit/>
          </a:bodyPr>
          <a:lstStyle/>
          <a:p>
            <a:pPr algn="l"/>
            <a:r>
              <a:rPr lang="en-US" altLang="zh-CN" spc="100" dirty="0">
                <a:solidFill>
                  <a:schemeClr val="tx2">
                    <a:lumMod val="40000"/>
                    <a:lumOff val="60000"/>
                  </a:schemeClr>
                </a:solidFill>
                <a:latin typeface="Impact" pitchFamily="34" charset="0"/>
                <a:cs typeface="Arial" pitchFamily="34" charset="0"/>
              </a:rPr>
              <a:t>04</a:t>
            </a:r>
            <a:r>
              <a:rPr lang="en-US" altLang="zh-CN" spc="100" dirty="0">
                <a:solidFill>
                  <a:schemeClr val="tx2">
                    <a:lumMod val="40000"/>
                    <a:lumOff val="60000"/>
                  </a:schemeClr>
                </a:solidFill>
                <a:latin typeface="Impact" pitchFamily="34" charset="0"/>
                <a:cs typeface="Arial" pitchFamily="34" charset="0"/>
                <a:sym typeface="+mn-ea"/>
              </a:rPr>
              <a:t>/</a:t>
            </a:r>
            <a:endParaRPr lang="zh-CN" altLang="en-US" spc="100" dirty="0">
              <a:solidFill>
                <a:schemeClr val="tx2">
                  <a:lumMod val="40000"/>
                  <a:lumOff val="60000"/>
                </a:schemeClr>
              </a:solidFill>
              <a:latin typeface="Impact" pitchFamily="34" charset="0"/>
              <a:cs typeface="Arial" pitchFamily="34" charset="0"/>
            </a:endParaRPr>
          </a:p>
        </p:txBody>
      </p:sp>
      <p:sp>
        <p:nvSpPr>
          <p:cNvPr id="22" name="文本框 21"/>
          <p:cNvSpPr txBox="1"/>
          <p:nvPr/>
        </p:nvSpPr>
        <p:spPr>
          <a:xfrm>
            <a:off x="1372778" y="1700813"/>
            <a:ext cx="10012680" cy="873957"/>
          </a:xfrm>
          <a:prstGeom prst="rect">
            <a:avLst/>
          </a:prstGeom>
          <a:noFill/>
        </p:spPr>
        <p:txBody>
          <a:bodyPr wrap="square" rtlCol="0" anchor="t">
            <a:spAutoFit/>
          </a:bodyPr>
          <a:lstStyle/>
          <a:p>
            <a:pPr>
              <a:lnSpc>
                <a:spcPct val="150000"/>
              </a:lnSpc>
            </a:pPr>
            <a:r>
              <a:rPr lang="zh-CN" altLang="en-US" spc="100" dirty="0">
                <a:solidFill>
                  <a:schemeClr val="accent1"/>
                </a:solidFill>
                <a:effectLst>
                  <a:outerShdw blurRad="38100" dist="25400" dir="5400000" algn="ctr" rotWithShape="0">
                    <a:srgbClr val="6E747A">
                      <a:alpha val="43000"/>
                    </a:srgbClr>
                  </a:outerShdw>
                </a:effectLst>
                <a:uFillTx/>
                <a:cs typeface="微软雅黑" charset="0"/>
                <a:sym typeface="+mn-ea"/>
              </a:rPr>
              <a:t>●</a:t>
            </a:r>
            <a:r>
              <a:rPr lang="zh-CN" altLang="en-US" spc="100" dirty="0">
                <a:uFillTx/>
                <a:cs typeface="微软雅黑" charset="0"/>
                <a:sym typeface="+mn-ea"/>
              </a:rPr>
              <a:t>施工要求：停电施工，</a:t>
            </a:r>
            <a:r>
              <a:rPr lang="zh-CN" altLang="en-US" spc="100" dirty="0">
                <a:cs typeface="微软雅黑" charset="0"/>
                <a:sym typeface="+mn-ea"/>
              </a:rPr>
              <a:t>物联</a:t>
            </a:r>
            <a:r>
              <a:rPr lang="zh-CN" altLang="en-US" spc="100" dirty="0">
                <a:uFillTx/>
                <a:cs typeface="微软雅黑" charset="0"/>
                <a:sym typeface="+mn-ea"/>
              </a:rPr>
              <a:t>塑壳改造。</a:t>
            </a:r>
          </a:p>
          <a:p>
            <a:pPr>
              <a:lnSpc>
                <a:spcPct val="150000"/>
              </a:lnSpc>
            </a:pPr>
            <a:r>
              <a:rPr lang="zh-CN" altLang="en-US" spc="100" dirty="0">
                <a:solidFill>
                  <a:schemeClr val="accent1"/>
                </a:solidFill>
                <a:effectLst>
                  <a:outerShdw blurRad="38100" dist="25400" dir="5400000" algn="ctr" rotWithShape="0">
                    <a:srgbClr val="6E747A">
                      <a:alpha val="43000"/>
                    </a:srgbClr>
                  </a:outerShdw>
                </a:effectLst>
                <a:uFillTx/>
                <a:cs typeface="微软雅黑" charset="0"/>
                <a:sym typeface="+mn-ea"/>
              </a:rPr>
              <a:t>●</a:t>
            </a:r>
            <a:r>
              <a:rPr lang="zh-CN" altLang="en-US" spc="100" dirty="0">
                <a:uFillTx/>
                <a:cs typeface="微软雅黑" charset="0"/>
                <a:sym typeface="+mn-ea"/>
              </a:rPr>
              <a:t>改造位置：表箱进线断路器。</a:t>
            </a:r>
          </a:p>
        </p:txBody>
      </p:sp>
      <p:pic>
        <p:nvPicPr>
          <p:cNvPr id="8" name="图片 7"/>
          <p:cNvPicPr>
            <a:picLocks noChangeAspect="1"/>
          </p:cNvPicPr>
          <p:nvPr/>
        </p:nvPicPr>
        <p:blipFill rotWithShape="1">
          <a:blip r:embed="rId2" cstate="print">
            <a:extLst>
              <a:ext uri="{28A0092B-C50C-407E-A947-70E740481C1C}">
                <a14:useLocalDpi xmlns:a14="http://schemas.microsoft.com/office/drawing/2010/main" val="0"/>
              </a:ext>
            </a:extLst>
          </a:blip>
          <a:srcRect l="1292" t="-141" r="-270" b="2042"/>
          <a:stretch>
            <a:fillRect/>
          </a:stretch>
        </p:blipFill>
        <p:spPr>
          <a:xfrm>
            <a:off x="8925165" y="2746672"/>
            <a:ext cx="2067379" cy="2732055"/>
          </a:xfrm>
          <a:prstGeom prst="rect">
            <a:avLst/>
          </a:prstGeom>
          <a:solidFill>
            <a:srgbClr val="FFFFFF">
              <a:shade val="85000"/>
            </a:srgbClr>
          </a:solidFill>
          <a:ln w="88900" cap="sq">
            <a:solidFill>
              <a:srgbClr val="FFFFFF"/>
            </a:solidFill>
            <a:miter lim="800000"/>
            <a:headEnd/>
            <a:tailEnd/>
          </a:ln>
          <a:effectLst>
            <a:outerShdw blurRad="76200" dir="18900000" sy="23000" kx="-1200000" algn="bl" rotWithShape="0">
              <a:prstClr val="black">
                <a:alpha val="20000"/>
              </a:prstClr>
            </a:outerShdw>
          </a:effectLst>
          <a:scene3d>
            <a:camera prst="orthographicFront"/>
            <a:lightRig rig="twoPt" dir="t">
              <a:rot lat="0" lon="0" rev="7200000"/>
            </a:lightRig>
          </a:scene3d>
          <a:sp3d>
            <a:bevelT w="25400" h="19050"/>
            <a:contourClr>
              <a:srgbClr val="FFFFFF"/>
            </a:contourClr>
          </a:sp3d>
        </p:spPr>
      </p:pic>
      <p:pic>
        <p:nvPicPr>
          <p:cNvPr id="16" name="图片 15"/>
          <p:cNvPicPr>
            <a:picLocks noChangeAspect="1"/>
          </p:cNvPicPr>
          <p:nvPr/>
        </p:nvPicPr>
        <p:blipFill rotWithShape="1">
          <a:blip r:embed="rId3" cstate="print">
            <a:extLst>
              <a:ext uri="{28A0092B-C50C-407E-A947-70E740481C1C}">
                <a14:useLocalDpi xmlns:a14="http://schemas.microsoft.com/office/drawing/2010/main" val="0"/>
              </a:ext>
            </a:extLst>
          </a:blip>
          <a:srcRect l="11258" t="6022" b="6022"/>
          <a:stretch>
            <a:fillRect/>
          </a:stretch>
        </p:blipFill>
        <p:spPr>
          <a:xfrm>
            <a:off x="3670853" y="2694813"/>
            <a:ext cx="2067379" cy="2732055"/>
          </a:xfrm>
          <a:prstGeom prst="rect">
            <a:avLst/>
          </a:prstGeom>
          <a:solidFill>
            <a:srgbClr val="FFFFFF">
              <a:shade val="85000"/>
            </a:srgbClr>
          </a:solidFill>
          <a:ln w="88900" cap="sq">
            <a:solidFill>
              <a:srgbClr val="FFFFFF"/>
            </a:solidFill>
            <a:miter lim="800000"/>
            <a:headEnd/>
            <a:tailEnd/>
          </a:ln>
          <a:effectLst>
            <a:outerShdw blurRad="76200" dir="18900000" sy="23000" kx="-1200000" algn="bl" rotWithShape="0">
              <a:prstClr val="black">
                <a:alpha val="20000"/>
              </a:prstClr>
            </a:outerShdw>
          </a:effectLst>
          <a:scene3d>
            <a:camera prst="orthographicFront"/>
            <a:lightRig rig="twoPt" dir="t">
              <a:rot lat="0" lon="0" rev="7200000"/>
            </a:lightRig>
          </a:scene3d>
          <a:sp3d>
            <a:bevelT w="25400" h="19050"/>
            <a:contourClr>
              <a:srgbClr val="FFFFFF"/>
            </a:contourClr>
          </a:sp3d>
        </p:spPr>
      </p:pic>
      <p:pic>
        <p:nvPicPr>
          <p:cNvPr id="18" name="图片 17"/>
          <p:cNvPicPr>
            <a:picLocks noChangeAspect="1"/>
          </p:cNvPicPr>
          <p:nvPr/>
        </p:nvPicPr>
        <p:blipFill rotWithShape="1">
          <a:blip r:embed="rId4" cstate="print">
            <a:extLst>
              <a:ext uri="{28A0092B-C50C-407E-A947-70E740481C1C}">
                <a14:useLocalDpi xmlns:a14="http://schemas.microsoft.com/office/drawing/2010/main" val="0"/>
              </a:ext>
            </a:extLst>
          </a:blip>
          <a:srcRect l="2938" t="7234" r="7305" b="3806"/>
          <a:stretch>
            <a:fillRect/>
          </a:stretch>
        </p:blipFill>
        <p:spPr>
          <a:xfrm>
            <a:off x="988793" y="2759142"/>
            <a:ext cx="2067379" cy="2732055"/>
          </a:xfrm>
          <a:prstGeom prst="rect">
            <a:avLst/>
          </a:prstGeom>
          <a:solidFill>
            <a:srgbClr val="FFFFFF">
              <a:shade val="85000"/>
            </a:srgbClr>
          </a:solidFill>
          <a:ln w="88900" cap="sq">
            <a:solidFill>
              <a:srgbClr val="FFFFFF"/>
            </a:solidFill>
            <a:miter lim="800000"/>
            <a:headEnd/>
            <a:tailEnd/>
          </a:ln>
          <a:effectLst>
            <a:outerShdw blurRad="76200" dir="18900000" sy="23000" kx="-1200000" algn="bl" rotWithShape="0">
              <a:prstClr val="black">
                <a:alpha val="20000"/>
              </a:prstClr>
            </a:outerShdw>
          </a:effectLst>
          <a:scene3d>
            <a:camera prst="orthographicFront"/>
            <a:lightRig rig="twoPt" dir="t">
              <a:rot lat="0" lon="0" rev="7200000"/>
            </a:lightRig>
          </a:scene3d>
          <a:sp3d>
            <a:bevelT w="25400" h="19050"/>
            <a:contourClr>
              <a:srgbClr val="FFFFFF"/>
            </a:contourClr>
          </a:sp3d>
        </p:spPr>
      </p:pic>
      <p:pic>
        <p:nvPicPr>
          <p:cNvPr id="24" name="图片 23"/>
          <p:cNvPicPr>
            <a:picLocks noChangeAspect="1"/>
          </p:cNvPicPr>
          <p:nvPr/>
        </p:nvPicPr>
        <p:blipFill rotWithShape="1">
          <a:blip r:embed="rId5" cstate="print">
            <a:extLst>
              <a:ext uri="{28A0092B-C50C-407E-A947-70E740481C1C}">
                <a14:useLocalDpi xmlns:a14="http://schemas.microsoft.com/office/drawing/2010/main" val="0"/>
              </a:ext>
            </a:extLst>
          </a:blip>
          <a:srcRect l="11801" t="4968" r="-544" b="7077"/>
          <a:stretch>
            <a:fillRect/>
          </a:stretch>
        </p:blipFill>
        <p:spPr>
          <a:xfrm>
            <a:off x="6279579" y="2707460"/>
            <a:ext cx="2067379" cy="2732055"/>
          </a:xfrm>
          <a:prstGeom prst="rect">
            <a:avLst/>
          </a:prstGeom>
          <a:solidFill>
            <a:srgbClr val="FFFFFF">
              <a:shade val="85000"/>
            </a:srgbClr>
          </a:solidFill>
          <a:ln w="88900" cap="sq">
            <a:solidFill>
              <a:srgbClr val="FFFFFF"/>
            </a:solidFill>
            <a:miter lim="800000"/>
            <a:headEnd/>
            <a:tailEnd/>
          </a:ln>
          <a:effectLst>
            <a:outerShdw blurRad="76200" dir="18900000" sy="23000" kx="-1200000" algn="bl" rotWithShape="0">
              <a:prstClr val="black">
                <a:alpha val="20000"/>
              </a:prst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5DD3DB80-B894-403A-B48E-6FDC1A72010E}" type="slidenum">
              <a:rPr lang="zh-CN" altLang="en-US" smtClean="0"/>
              <a:pPr/>
              <a:t>25</a:t>
            </a:fld>
            <a:endParaRPr lang="zh-CN" altLang="en-US"/>
          </a:p>
        </p:txBody>
      </p:sp>
      <p:grpSp>
        <p:nvGrpSpPr>
          <p:cNvPr id="5" name="组合 4"/>
          <p:cNvGrpSpPr/>
          <p:nvPr/>
        </p:nvGrpSpPr>
        <p:grpSpPr>
          <a:xfrm>
            <a:off x="637528" y="1215415"/>
            <a:ext cx="596265" cy="518160"/>
            <a:chOff x="2116" y="2451"/>
            <a:chExt cx="939" cy="816"/>
          </a:xfrm>
        </p:grpSpPr>
        <p:sp>
          <p:nvSpPr>
            <p:cNvPr id="6" name="椭圆 5"/>
            <p:cNvSpPr/>
            <p:nvPr/>
          </p:nvSpPr>
          <p:spPr>
            <a:xfrm>
              <a:off x="2116" y="2451"/>
              <a:ext cx="816" cy="816"/>
            </a:xfrm>
            <a:prstGeom prst="ellipse">
              <a:avLst/>
            </a:prstGeom>
            <a:solidFill>
              <a:srgbClr val="A78343"/>
            </a:solidFill>
            <a:ln>
              <a:noFill/>
            </a:ln>
          </p:spPr>
          <p:style>
            <a:lnRef idx="2">
              <a:schemeClr val="accent6"/>
            </a:lnRef>
            <a:fillRef idx="1">
              <a:schemeClr val="lt1"/>
            </a:fillRef>
            <a:effectRef idx="0">
              <a:schemeClr val="accent6"/>
            </a:effectRef>
            <a:fontRef idx="minor">
              <a:schemeClr val="dk1"/>
            </a:fontRef>
          </p:style>
          <p:txBody>
            <a:bodyPr rtlCol="0" anchor="ctr">
              <a:scene3d>
                <a:camera prst="orthographicFront"/>
                <a:lightRig rig="threePt" dir="t"/>
              </a:scene3d>
            </a:bodyPr>
            <a:lstStyle/>
            <a:p>
              <a:pPr algn="ctr">
                <a:lnSpc>
                  <a:spcPct val="100000"/>
                </a:lnSpc>
              </a:pPr>
              <a:endParaRPr lang="en-US" altLang="zh-CN">
                <a:ln w="22225">
                  <a:solidFill>
                    <a:schemeClr val="accent2"/>
                  </a:solidFill>
                  <a:prstDash val="solid"/>
                </a:ln>
                <a:solidFill>
                  <a:schemeClr val="accent2">
                    <a:lumMod val="40000"/>
                    <a:lumOff val="60000"/>
                  </a:schemeClr>
                </a:solidFill>
                <a:effectLst/>
              </a:endParaRPr>
            </a:p>
          </p:txBody>
        </p:sp>
        <p:sp>
          <p:nvSpPr>
            <p:cNvPr id="7" name="文本框 6"/>
            <p:cNvSpPr txBox="1"/>
            <p:nvPr/>
          </p:nvSpPr>
          <p:spPr>
            <a:xfrm>
              <a:off x="2126" y="2512"/>
              <a:ext cx="929" cy="720"/>
            </a:xfrm>
            <a:prstGeom prst="rect">
              <a:avLst/>
            </a:prstGeom>
            <a:noFill/>
          </p:spPr>
          <p:txBody>
            <a:bodyPr wrap="square" rtlCol="0">
              <a:spAutoFit/>
              <a:scene3d>
                <a:camera prst="orthographicFront"/>
                <a:lightRig rig="threePt" dir="t"/>
              </a:scene3d>
            </a:bodyPr>
            <a:lstStyle/>
            <a:p>
              <a:r>
                <a:rPr lang="en-US" altLang="zh-CN" sz="2400" b="1">
                  <a:solidFill>
                    <a:schemeClr val="bg1"/>
                  </a:solidFill>
                  <a:effectLst>
                    <a:outerShdw blurRad="38100" dist="19050" dir="2700000" algn="tl" rotWithShape="0">
                      <a:schemeClr val="dk1">
                        <a:alpha val="40000"/>
                      </a:schemeClr>
                    </a:outerShdw>
                  </a:effectLst>
                </a:rPr>
                <a:t>05</a:t>
              </a:r>
            </a:p>
          </p:txBody>
        </p:sp>
      </p:grpSp>
      <p:sp>
        <p:nvSpPr>
          <p:cNvPr id="15" name="文本框 14"/>
          <p:cNvSpPr txBox="1"/>
          <p:nvPr/>
        </p:nvSpPr>
        <p:spPr>
          <a:xfrm>
            <a:off x="1213473" y="1268755"/>
            <a:ext cx="2961067" cy="400110"/>
          </a:xfrm>
          <a:prstGeom prst="rect">
            <a:avLst/>
          </a:prstGeom>
          <a:noFill/>
        </p:spPr>
        <p:txBody>
          <a:bodyPr wrap="none" rtlCol="0">
            <a:spAutoFit/>
          </a:bodyPr>
          <a:lstStyle/>
          <a:p>
            <a:pPr algn="l"/>
            <a:r>
              <a:rPr lang="zh-CN" altLang="en-US" sz="2000" spc="100" dirty="0">
                <a:solidFill>
                  <a:schemeClr val="accent1"/>
                </a:solidFill>
                <a:effectLst>
                  <a:outerShdw blurRad="38100" dist="25400" dir="5400000" algn="ctr" rotWithShape="0">
                    <a:srgbClr val="6E747A">
                      <a:alpha val="43000"/>
                    </a:srgbClr>
                  </a:outerShdw>
                </a:effectLst>
                <a:uFillTx/>
                <a:sym typeface="+mn-ea"/>
              </a:rPr>
              <a:t> 电能质量综合治理装置</a:t>
            </a:r>
          </a:p>
        </p:txBody>
      </p:sp>
      <p:sp>
        <p:nvSpPr>
          <p:cNvPr id="19" name="标题 18"/>
          <p:cNvSpPr>
            <a:spLocks noGrp="1"/>
          </p:cNvSpPr>
          <p:nvPr>
            <p:ph type="title"/>
          </p:nvPr>
        </p:nvSpPr>
        <p:spPr>
          <a:xfrm>
            <a:off x="1559560" y="332656"/>
            <a:ext cx="3590290" cy="656590"/>
          </a:xfrm>
        </p:spPr>
        <p:txBody>
          <a:bodyPr>
            <a:noAutofit/>
          </a:bodyPr>
          <a:lstStyle/>
          <a:p>
            <a:r>
              <a:rPr lang="zh-CN" altLang="zh-CN" sz="3600" dirty="0"/>
              <a:t>工程及运维</a:t>
            </a:r>
          </a:p>
        </p:txBody>
      </p:sp>
      <p:sp>
        <p:nvSpPr>
          <p:cNvPr id="20" name="文本框 19"/>
          <p:cNvSpPr txBox="1"/>
          <p:nvPr/>
        </p:nvSpPr>
        <p:spPr>
          <a:xfrm>
            <a:off x="622935" y="260985"/>
            <a:ext cx="862965" cy="749935"/>
          </a:xfrm>
          <a:prstGeom prst="rect">
            <a:avLst/>
          </a:prstGeom>
          <a:noFill/>
          <a:ln w="117475">
            <a:noFill/>
          </a:ln>
        </p:spPr>
        <p:txBody>
          <a:bodyPr wrap="square" rtlCol="0">
            <a:prstTxWarp prst="textPlain">
              <a:avLst/>
            </a:prstTxWarp>
            <a:spAutoFit/>
          </a:bodyPr>
          <a:lstStyle/>
          <a:p>
            <a:pPr algn="l"/>
            <a:r>
              <a:rPr lang="en-US" altLang="zh-CN" spc="100" dirty="0">
                <a:solidFill>
                  <a:schemeClr val="tx2">
                    <a:lumMod val="40000"/>
                    <a:lumOff val="60000"/>
                  </a:schemeClr>
                </a:solidFill>
                <a:latin typeface="Impact" pitchFamily="34" charset="0"/>
                <a:cs typeface="Arial" pitchFamily="34" charset="0"/>
              </a:rPr>
              <a:t>04</a:t>
            </a:r>
            <a:r>
              <a:rPr lang="en-US" altLang="zh-CN" spc="100" dirty="0">
                <a:solidFill>
                  <a:schemeClr val="tx2">
                    <a:lumMod val="40000"/>
                    <a:lumOff val="60000"/>
                  </a:schemeClr>
                </a:solidFill>
                <a:latin typeface="Impact" pitchFamily="34" charset="0"/>
                <a:cs typeface="Arial" pitchFamily="34" charset="0"/>
                <a:sym typeface="+mn-ea"/>
              </a:rPr>
              <a:t>/</a:t>
            </a:r>
            <a:endParaRPr lang="zh-CN" altLang="en-US" spc="100" dirty="0">
              <a:solidFill>
                <a:schemeClr val="tx2">
                  <a:lumMod val="40000"/>
                  <a:lumOff val="60000"/>
                </a:schemeClr>
              </a:solidFill>
              <a:latin typeface="Impact" pitchFamily="34" charset="0"/>
              <a:cs typeface="Arial" pitchFamily="34" charset="0"/>
            </a:endParaRPr>
          </a:p>
        </p:txBody>
      </p:sp>
      <p:sp>
        <p:nvSpPr>
          <p:cNvPr id="22" name="文本框 21"/>
          <p:cNvSpPr txBox="1"/>
          <p:nvPr/>
        </p:nvSpPr>
        <p:spPr>
          <a:xfrm>
            <a:off x="1357618" y="1628800"/>
            <a:ext cx="10012680" cy="1325880"/>
          </a:xfrm>
          <a:prstGeom prst="rect">
            <a:avLst/>
          </a:prstGeom>
          <a:noFill/>
        </p:spPr>
        <p:txBody>
          <a:bodyPr wrap="square" rtlCol="0" anchor="t">
            <a:spAutoFit/>
          </a:bodyPr>
          <a:lstStyle/>
          <a:p>
            <a:pPr>
              <a:lnSpc>
                <a:spcPct val="150000"/>
              </a:lnSpc>
            </a:pPr>
            <a:r>
              <a:rPr lang="zh-CN" altLang="en-US" spc="100">
                <a:solidFill>
                  <a:schemeClr val="accent1"/>
                </a:solidFill>
                <a:effectLst>
                  <a:outerShdw blurRad="38100" dist="25400" dir="5400000" algn="ctr" rotWithShape="0">
                    <a:srgbClr val="6E747A">
                      <a:alpha val="43000"/>
                    </a:srgbClr>
                  </a:outerShdw>
                </a:effectLst>
                <a:uFillTx/>
                <a:cs typeface="微软雅黑" charset="0"/>
                <a:sym typeface="+mn-ea"/>
              </a:rPr>
              <a:t>●</a:t>
            </a:r>
            <a:r>
              <a:rPr lang="zh-CN" altLang="en-US" spc="100">
                <a:uFillTx/>
                <a:cs typeface="微软雅黑" charset="0"/>
                <a:sym typeface="+mn-ea"/>
              </a:rPr>
              <a:t>施工要求：停电施工。</a:t>
            </a:r>
          </a:p>
          <a:p>
            <a:pPr>
              <a:lnSpc>
                <a:spcPct val="150000"/>
              </a:lnSpc>
            </a:pPr>
            <a:r>
              <a:rPr lang="zh-CN" altLang="en-US" spc="100">
                <a:solidFill>
                  <a:schemeClr val="accent1"/>
                </a:solidFill>
                <a:effectLst>
                  <a:outerShdw blurRad="38100" dist="25400" dir="5400000" algn="ctr" rotWithShape="0">
                    <a:srgbClr val="6E747A">
                      <a:alpha val="43000"/>
                    </a:srgbClr>
                  </a:outerShdw>
                </a:effectLst>
                <a:uFillTx/>
                <a:cs typeface="微软雅黑" charset="0"/>
                <a:sym typeface="+mn-ea"/>
              </a:rPr>
              <a:t>●</a:t>
            </a:r>
            <a:r>
              <a:rPr lang="zh-CN" altLang="en-US" spc="100">
                <a:uFillTx/>
                <a:cs typeface="微软雅黑" charset="0"/>
                <a:sym typeface="+mn-ea"/>
              </a:rPr>
              <a:t>改造方案：对无功补偿柜内的智能电容改造接入SVG.SVG通过485线接入智能配变终端，   </a:t>
            </a:r>
          </a:p>
          <a:p>
            <a:pPr>
              <a:lnSpc>
                <a:spcPct val="150000"/>
              </a:lnSpc>
            </a:pPr>
            <a:r>
              <a:rPr lang="zh-CN" altLang="en-US" spc="100">
                <a:uFillTx/>
                <a:cs typeface="微软雅黑" charset="0"/>
                <a:sym typeface="+mn-ea"/>
              </a:rPr>
              <a:t>                  实现对台区电能质量治理及监测。</a:t>
            </a:r>
          </a:p>
        </p:txBody>
      </p:sp>
      <p:pic>
        <p:nvPicPr>
          <p:cNvPr id="8" name="图片 7"/>
          <p:cNvPicPr>
            <a:picLocks noChangeAspect="1"/>
          </p:cNvPicPr>
          <p:nvPr/>
        </p:nvPicPr>
        <p:blipFill rotWithShape="1">
          <a:blip r:embed="rId2" cstate="print">
            <a:extLst>
              <a:ext uri="{28A0092B-C50C-407E-A947-70E740481C1C}">
                <a14:useLocalDpi xmlns:a14="http://schemas.microsoft.com/office/drawing/2010/main" val="0"/>
              </a:ext>
            </a:extLst>
          </a:blip>
          <a:srcRect l="194" t="9011" r="-9153" b="6528"/>
          <a:stretch>
            <a:fillRect/>
          </a:stretch>
        </p:blipFill>
        <p:spPr>
          <a:xfrm>
            <a:off x="9120276" y="3286828"/>
            <a:ext cx="2499433" cy="2619899"/>
          </a:xfrm>
          <a:prstGeom prst="roundRect">
            <a:avLst>
              <a:gd name="adj" fmla="val 16667"/>
            </a:avLst>
          </a:prstGeom>
          <a:ln>
            <a:solidFill>
              <a:schemeClr val="accent1"/>
            </a:solidFill>
          </a:ln>
          <a:effectLst>
            <a:glow rad="63500">
              <a:schemeClr val="accent1">
                <a:satMod val="175000"/>
                <a:alpha val="40000"/>
              </a:schemeClr>
            </a:glow>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6" name="图片 15"/>
          <p:cNvPicPr>
            <a:picLocks noChangeAspect="1"/>
          </p:cNvPicPr>
          <p:nvPr/>
        </p:nvPicPr>
        <p:blipFill rotWithShape="1">
          <a:blip r:embed="rId3" cstate="print">
            <a:extLst>
              <a:ext uri="{28A0092B-C50C-407E-A947-70E740481C1C}">
                <a14:useLocalDpi xmlns:a14="http://schemas.microsoft.com/office/drawing/2010/main" val="0"/>
              </a:ext>
            </a:extLst>
          </a:blip>
          <a:srcRect l="18517" r="7764"/>
          <a:stretch>
            <a:fillRect/>
          </a:stretch>
        </p:blipFill>
        <p:spPr>
          <a:xfrm>
            <a:off x="450904" y="3286828"/>
            <a:ext cx="2575156" cy="2619899"/>
          </a:xfrm>
          <a:prstGeom prst="roundRect">
            <a:avLst>
              <a:gd name="adj" fmla="val 16667"/>
            </a:avLst>
          </a:prstGeom>
          <a:ln>
            <a:solidFill>
              <a:schemeClr val="accent1"/>
            </a:solidFill>
          </a:ln>
          <a:effectLst>
            <a:glow rad="63500">
              <a:schemeClr val="accent1">
                <a:satMod val="175000"/>
                <a:alpha val="40000"/>
              </a:schemeClr>
            </a:glow>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8" name="图片 17"/>
          <p:cNvPicPr>
            <a:picLocks noChangeAspect="1"/>
          </p:cNvPicPr>
          <p:nvPr/>
        </p:nvPicPr>
        <p:blipFill rotWithShape="1">
          <a:blip r:embed="rId4" cstate="print">
            <a:extLst>
              <a:ext uri="{28A0092B-C50C-407E-A947-70E740481C1C}">
                <a14:useLocalDpi xmlns:a14="http://schemas.microsoft.com/office/drawing/2010/main" val="0"/>
              </a:ext>
            </a:extLst>
          </a:blip>
          <a:srcRect l="1" t="12586" r="-2294" b="8611"/>
          <a:stretch>
            <a:fillRect/>
          </a:stretch>
        </p:blipFill>
        <p:spPr>
          <a:xfrm>
            <a:off x="3354705" y="3286828"/>
            <a:ext cx="2550716" cy="2619899"/>
          </a:xfrm>
          <a:prstGeom prst="roundRect">
            <a:avLst>
              <a:gd name="adj" fmla="val 16667"/>
            </a:avLst>
          </a:prstGeom>
          <a:ln>
            <a:solidFill>
              <a:schemeClr val="accent1"/>
            </a:solidFill>
          </a:ln>
          <a:effectLst>
            <a:glow rad="63500">
              <a:schemeClr val="accent1">
                <a:satMod val="175000"/>
                <a:alpha val="40000"/>
              </a:schemeClr>
            </a:glow>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3" name="图片 22"/>
          <p:cNvPicPr>
            <a:picLocks noChangeAspect="1"/>
          </p:cNvPicPr>
          <p:nvPr/>
        </p:nvPicPr>
        <p:blipFill rotWithShape="1">
          <a:blip r:embed="rId5" cstate="print">
            <a:extLst>
              <a:ext uri="{28A0092B-C50C-407E-A947-70E740481C1C}">
                <a14:useLocalDpi xmlns:a14="http://schemas.microsoft.com/office/drawing/2010/main" val="0"/>
              </a:ext>
            </a:extLst>
          </a:blip>
          <a:srcRect l="27051" t="10337" r="5121" b="-2979"/>
          <a:stretch>
            <a:fillRect/>
          </a:stretch>
        </p:blipFill>
        <p:spPr>
          <a:xfrm>
            <a:off x="6234066" y="3286828"/>
            <a:ext cx="2557564" cy="2619899"/>
          </a:xfrm>
          <a:prstGeom prst="roundRect">
            <a:avLst>
              <a:gd name="adj" fmla="val 16667"/>
            </a:avLst>
          </a:prstGeom>
          <a:ln>
            <a:solidFill>
              <a:schemeClr val="accent1"/>
            </a:solidFill>
          </a:ln>
          <a:effectLst>
            <a:glow rad="63500">
              <a:schemeClr val="accent1">
                <a:satMod val="175000"/>
                <a:alpha val="40000"/>
              </a:schemeClr>
            </a:glow>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5735955" y="3573145"/>
            <a:ext cx="3589020" cy="1043940"/>
          </a:xfrm>
        </p:spPr>
        <p:txBody>
          <a:bodyPr>
            <a:noAutofit/>
          </a:bodyPr>
          <a:lstStyle/>
          <a:p>
            <a:r>
              <a:rPr lang="zh-CN" altLang="en-US" sz="6000" dirty="0"/>
              <a:t>感谢聆听！</a:t>
            </a:r>
            <a:endParaRPr lang="zh-CN" altLang="en-US" sz="6000" b="0" dirty="0"/>
          </a:p>
        </p:txBody>
      </p:sp>
      <p:grpSp>
        <p:nvGrpSpPr>
          <p:cNvPr id="6" name="组合 5"/>
          <p:cNvGrpSpPr/>
          <p:nvPr/>
        </p:nvGrpSpPr>
        <p:grpSpPr>
          <a:xfrm>
            <a:off x="1487805" y="1484630"/>
            <a:ext cx="4605020" cy="2000885"/>
            <a:chOff x="2855913" y="-477838"/>
            <a:chExt cx="5757862" cy="2501900"/>
          </a:xfrm>
          <a:solidFill>
            <a:schemeClr val="accent1"/>
          </a:solidFill>
        </p:grpSpPr>
        <p:sp>
          <p:nvSpPr>
            <p:cNvPr id="7" name="Freeform 5"/>
            <p:cNvSpPr/>
            <p:nvPr/>
          </p:nvSpPr>
          <p:spPr bwMode="auto">
            <a:xfrm>
              <a:off x="2855913" y="76200"/>
              <a:ext cx="1317625" cy="1687513"/>
            </a:xfrm>
            <a:custGeom>
              <a:avLst/>
              <a:gdLst>
                <a:gd name="T0" fmla="*/ 557 w 702"/>
                <a:gd name="T1" fmla="*/ 136 h 898"/>
                <a:gd name="T2" fmla="*/ 681 w 702"/>
                <a:gd name="T3" fmla="*/ 72 h 898"/>
                <a:gd name="T4" fmla="*/ 700 w 702"/>
                <a:gd name="T5" fmla="*/ 55 h 898"/>
                <a:gd name="T6" fmla="*/ 673 w 702"/>
                <a:gd name="T7" fmla="*/ 31 h 898"/>
                <a:gd name="T8" fmla="*/ 656 w 702"/>
                <a:gd name="T9" fmla="*/ 16 h 898"/>
                <a:gd name="T10" fmla="*/ 569 w 702"/>
                <a:gd name="T11" fmla="*/ 21 h 898"/>
                <a:gd name="T12" fmla="*/ 286 w 702"/>
                <a:gd name="T13" fmla="*/ 79 h 898"/>
                <a:gd name="T14" fmla="*/ 38 w 702"/>
                <a:gd name="T15" fmla="*/ 130 h 898"/>
                <a:gd name="T16" fmla="*/ 4 w 702"/>
                <a:gd name="T17" fmla="*/ 193 h 898"/>
                <a:gd name="T18" fmla="*/ 34 w 702"/>
                <a:gd name="T19" fmla="*/ 231 h 898"/>
                <a:gd name="T20" fmla="*/ 216 w 702"/>
                <a:gd name="T21" fmla="*/ 210 h 898"/>
                <a:gd name="T22" fmla="*/ 381 w 702"/>
                <a:gd name="T23" fmla="*/ 176 h 898"/>
                <a:gd name="T24" fmla="*/ 374 w 702"/>
                <a:gd name="T25" fmla="*/ 216 h 898"/>
                <a:gd name="T26" fmla="*/ 351 w 702"/>
                <a:gd name="T27" fmla="*/ 487 h 898"/>
                <a:gd name="T28" fmla="*/ 338 w 702"/>
                <a:gd name="T29" fmla="*/ 716 h 898"/>
                <a:gd name="T30" fmla="*/ 329 w 702"/>
                <a:gd name="T31" fmla="*/ 755 h 898"/>
                <a:gd name="T32" fmla="*/ 350 w 702"/>
                <a:gd name="T33" fmla="*/ 771 h 898"/>
                <a:gd name="T34" fmla="*/ 350 w 702"/>
                <a:gd name="T35" fmla="*/ 799 h 898"/>
                <a:gd name="T36" fmla="*/ 345 w 702"/>
                <a:gd name="T37" fmla="*/ 843 h 898"/>
                <a:gd name="T38" fmla="*/ 358 w 702"/>
                <a:gd name="T39" fmla="*/ 840 h 898"/>
                <a:gd name="T40" fmla="*/ 397 w 702"/>
                <a:gd name="T41" fmla="*/ 885 h 898"/>
                <a:gd name="T42" fmla="*/ 402 w 702"/>
                <a:gd name="T43" fmla="*/ 896 h 898"/>
                <a:gd name="T44" fmla="*/ 412 w 702"/>
                <a:gd name="T45" fmla="*/ 870 h 898"/>
                <a:gd name="T46" fmla="*/ 427 w 702"/>
                <a:gd name="T47" fmla="*/ 828 h 898"/>
                <a:gd name="T48" fmla="*/ 444 w 702"/>
                <a:gd name="T49" fmla="*/ 704 h 898"/>
                <a:gd name="T50" fmla="*/ 534 w 702"/>
                <a:gd name="T51" fmla="*/ 164 h 898"/>
                <a:gd name="T52" fmla="*/ 557 w 702"/>
                <a:gd name="T53" fmla="*/ 136 h 8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02" h="898">
                  <a:moveTo>
                    <a:pt x="557" y="136"/>
                  </a:moveTo>
                  <a:cubicBezTo>
                    <a:pt x="599" y="117"/>
                    <a:pt x="649" y="111"/>
                    <a:pt x="681" y="72"/>
                  </a:cubicBezTo>
                  <a:cubicBezTo>
                    <a:pt x="686" y="65"/>
                    <a:pt x="702" y="68"/>
                    <a:pt x="700" y="55"/>
                  </a:cubicBezTo>
                  <a:cubicBezTo>
                    <a:pt x="698" y="40"/>
                    <a:pt x="685" y="35"/>
                    <a:pt x="673" y="31"/>
                  </a:cubicBezTo>
                  <a:cubicBezTo>
                    <a:pt x="666" y="27"/>
                    <a:pt x="680" y="0"/>
                    <a:pt x="656" y="16"/>
                  </a:cubicBezTo>
                  <a:cubicBezTo>
                    <a:pt x="627" y="16"/>
                    <a:pt x="598" y="15"/>
                    <a:pt x="569" y="21"/>
                  </a:cubicBezTo>
                  <a:cubicBezTo>
                    <a:pt x="475" y="41"/>
                    <a:pt x="380" y="60"/>
                    <a:pt x="286" y="79"/>
                  </a:cubicBezTo>
                  <a:cubicBezTo>
                    <a:pt x="203" y="96"/>
                    <a:pt x="121" y="114"/>
                    <a:pt x="38" y="130"/>
                  </a:cubicBezTo>
                  <a:cubicBezTo>
                    <a:pt x="0" y="138"/>
                    <a:pt x="7" y="167"/>
                    <a:pt x="4" y="193"/>
                  </a:cubicBezTo>
                  <a:cubicBezTo>
                    <a:pt x="1" y="216"/>
                    <a:pt x="12" y="226"/>
                    <a:pt x="34" y="231"/>
                  </a:cubicBezTo>
                  <a:cubicBezTo>
                    <a:pt x="98" y="247"/>
                    <a:pt x="156" y="221"/>
                    <a:pt x="216" y="210"/>
                  </a:cubicBezTo>
                  <a:cubicBezTo>
                    <a:pt x="271" y="201"/>
                    <a:pt x="324" y="180"/>
                    <a:pt x="381" y="176"/>
                  </a:cubicBezTo>
                  <a:cubicBezTo>
                    <a:pt x="378" y="192"/>
                    <a:pt x="375" y="204"/>
                    <a:pt x="374" y="216"/>
                  </a:cubicBezTo>
                  <a:cubicBezTo>
                    <a:pt x="362" y="306"/>
                    <a:pt x="365" y="397"/>
                    <a:pt x="351" y="487"/>
                  </a:cubicBezTo>
                  <a:cubicBezTo>
                    <a:pt x="338" y="562"/>
                    <a:pt x="341" y="640"/>
                    <a:pt x="338" y="716"/>
                  </a:cubicBezTo>
                  <a:cubicBezTo>
                    <a:pt x="335" y="729"/>
                    <a:pt x="333" y="742"/>
                    <a:pt x="329" y="755"/>
                  </a:cubicBezTo>
                  <a:cubicBezTo>
                    <a:pt x="324" y="776"/>
                    <a:pt x="336" y="774"/>
                    <a:pt x="350" y="771"/>
                  </a:cubicBezTo>
                  <a:cubicBezTo>
                    <a:pt x="345" y="781"/>
                    <a:pt x="350" y="790"/>
                    <a:pt x="350" y="799"/>
                  </a:cubicBezTo>
                  <a:cubicBezTo>
                    <a:pt x="344" y="813"/>
                    <a:pt x="341" y="829"/>
                    <a:pt x="345" y="843"/>
                  </a:cubicBezTo>
                  <a:cubicBezTo>
                    <a:pt x="349" y="859"/>
                    <a:pt x="352" y="835"/>
                    <a:pt x="358" y="840"/>
                  </a:cubicBezTo>
                  <a:cubicBezTo>
                    <a:pt x="381" y="847"/>
                    <a:pt x="379" y="875"/>
                    <a:pt x="397" y="885"/>
                  </a:cubicBezTo>
                  <a:cubicBezTo>
                    <a:pt x="397" y="889"/>
                    <a:pt x="398" y="898"/>
                    <a:pt x="402" y="896"/>
                  </a:cubicBezTo>
                  <a:cubicBezTo>
                    <a:pt x="413" y="891"/>
                    <a:pt x="411" y="879"/>
                    <a:pt x="412" y="870"/>
                  </a:cubicBezTo>
                  <a:cubicBezTo>
                    <a:pt x="424" y="858"/>
                    <a:pt x="425" y="842"/>
                    <a:pt x="427" y="828"/>
                  </a:cubicBezTo>
                  <a:cubicBezTo>
                    <a:pt x="433" y="787"/>
                    <a:pt x="438" y="745"/>
                    <a:pt x="444" y="704"/>
                  </a:cubicBezTo>
                  <a:cubicBezTo>
                    <a:pt x="467" y="523"/>
                    <a:pt x="495" y="342"/>
                    <a:pt x="534" y="164"/>
                  </a:cubicBezTo>
                  <a:cubicBezTo>
                    <a:pt x="537" y="149"/>
                    <a:pt x="541" y="143"/>
                    <a:pt x="557" y="136"/>
                  </a:cubicBezTo>
                  <a:close/>
                </a:path>
              </a:pathLst>
            </a:custGeom>
            <a:grpFill/>
            <a:ln>
              <a:noFill/>
            </a:ln>
          </p:spPr>
          <p:txBody>
            <a:bodyPr vert="horz" wrap="square" lIns="91440" tIns="45720" rIns="91440" bIns="45720" numCol="1" anchor="t" anchorCtr="0" compatLnSpc="1"/>
            <a:lstStyle/>
            <a:p>
              <a:endParaRPr lang="zh-CN" altLang="en-US"/>
            </a:p>
          </p:txBody>
        </p:sp>
        <p:sp>
          <p:nvSpPr>
            <p:cNvPr id="8" name="Freeform 6"/>
            <p:cNvSpPr/>
            <p:nvPr/>
          </p:nvSpPr>
          <p:spPr bwMode="auto">
            <a:xfrm>
              <a:off x="5822950" y="-236538"/>
              <a:ext cx="796925" cy="1274763"/>
            </a:xfrm>
            <a:custGeom>
              <a:avLst/>
              <a:gdLst>
                <a:gd name="T0" fmla="*/ 70 w 425"/>
                <a:gd name="T1" fmla="*/ 666 h 678"/>
                <a:gd name="T2" fmla="*/ 102 w 425"/>
                <a:gd name="T3" fmla="*/ 625 h 678"/>
                <a:gd name="T4" fmla="*/ 140 w 425"/>
                <a:gd name="T5" fmla="*/ 469 h 678"/>
                <a:gd name="T6" fmla="*/ 199 w 425"/>
                <a:gd name="T7" fmla="*/ 577 h 678"/>
                <a:gd name="T8" fmla="*/ 248 w 425"/>
                <a:gd name="T9" fmla="*/ 639 h 678"/>
                <a:gd name="T10" fmla="*/ 383 w 425"/>
                <a:gd name="T11" fmla="*/ 548 h 678"/>
                <a:gd name="T12" fmla="*/ 392 w 425"/>
                <a:gd name="T13" fmla="*/ 470 h 678"/>
                <a:gd name="T14" fmla="*/ 395 w 425"/>
                <a:gd name="T15" fmla="*/ 377 h 678"/>
                <a:gd name="T16" fmla="*/ 414 w 425"/>
                <a:gd name="T17" fmla="*/ 160 h 678"/>
                <a:gd name="T18" fmla="*/ 421 w 425"/>
                <a:gd name="T19" fmla="*/ 110 h 678"/>
                <a:gd name="T20" fmla="*/ 408 w 425"/>
                <a:gd name="T21" fmla="*/ 136 h 678"/>
                <a:gd name="T22" fmla="*/ 408 w 425"/>
                <a:gd name="T23" fmla="*/ 61 h 678"/>
                <a:gd name="T24" fmla="*/ 403 w 425"/>
                <a:gd name="T25" fmla="*/ 47 h 678"/>
                <a:gd name="T26" fmla="*/ 385 w 425"/>
                <a:gd name="T27" fmla="*/ 53 h 678"/>
                <a:gd name="T28" fmla="*/ 369 w 425"/>
                <a:gd name="T29" fmla="*/ 31 h 678"/>
                <a:gd name="T30" fmla="*/ 348 w 425"/>
                <a:gd name="T31" fmla="*/ 0 h 678"/>
                <a:gd name="T32" fmla="*/ 341 w 425"/>
                <a:gd name="T33" fmla="*/ 24 h 678"/>
                <a:gd name="T34" fmla="*/ 325 w 425"/>
                <a:gd name="T35" fmla="*/ 70 h 678"/>
                <a:gd name="T36" fmla="*/ 285 w 425"/>
                <a:gd name="T37" fmla="*/ 308 h 678"/>
                <a:gd name="T38" fmla="*/ 264 w 425"/>
                <a:gd name="T39" fmla="*/ 407 h 678"/>
                <a:gd name="T40" fmla="*/ 165 w 425"/>
                <a:gd name="T41" fmla="*/ 251 h 678"/>
                <a:gd name="T42" fmla="*/ 89 w 425"/>
                <a:gd name="T43" fmla="*/ 222 h 678"/>
                <a:gd name="T44" fmla="*/ 55 w 425"/>
                <a:gd name="T45" fmla="*/ 274 h 678"/>
                <a:gd name="T46" fmla="*/ 7 w 425"/>
                <a:gd name="T47" fmla="*/ 539 h 678"/>
                <a:gd name="T48" fmla="*/ 6 w 425"/>
                <a:gd name="T49" fmla="*/ 622 h 678"/>
                <a:gd name="T50" fmla="*/ 70 w 425"/>
                <a:gd name="T51" fmla="*/ 666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25" h="678">
                  <a:moveTo>
                    <a:pt x="70" y="666"/>
                  </a:moveTo>
                  <a:cubicBezTo>
                    <a:pt x="91" y="660"/>
                    <a:pt x="97" y="641"/>
                    <a:pt x="102" y="625"/>
                  </a:cubicBezTo>
                  <a:cubicBezTo>
                    <a:pt x="115" y="575"/>
                    <a:pt x="126" y="525"/>
                    <a:pt x="140" y="469"/>
                  </a:cubicBezTo>
                  <a:cubicBezTo>
                    <a:pt x="156" y="511"/>
                    <a:pt x="186" y="537"/>
                    <a:pt x="199" y="577"/>
                  </a:cubicBezTo>
                  <a:cubicBezTo>
                    <a:pt x="206" y="598"/>
                    <a:pt x="211" y="636"/>
                    <a:pt x="248" y="639"/>
                  </a:cubicBezTo>
                  <a:cubicBezTo>
                    <a:pt x="327" y="646"/>
                    <a:pt x="360" y="624"/>
                    <a:pt x="383" y="548"/>
                  </a:cubicBezTo>
                  <a:cubicBezTo>
                    <a:pt x="391" y="523"/>
                    <a:pt x="394" y="497"/>
                    <a:pt x="392" y="470"/>
                  </a:cubicBezTo>
                  <a:cubicBezTo>
                    <a:pt x="391" y="439"/>
                    <a:pt x="386" y="405"/>
                    <a:pt x="395" y="377"/>
                  </a:cubicBezTo>
                  <a:cubicBezTo>
                    <a:pt x="416" y="305"/>
                    <a:pt x="410" y="232"/>
                    <a:pt x="414" y="160"/>
                  </a:cubicBezTo>
                  <a:cubicBezTo>
                    <a:pt x="421" y="144"/>
                    <a:pt x="425" y="127"/>
                    <a:pt x="421" y="110"/>
                  </a:cubicBezTo>
                  <a:cubicBezTo>
                    <a:pt x="408" y="114"/>
                    <a:pt x="424" y="133"/>
                    <a:pt x="408" y="136"/>
                  </a:cubicBezTo>
                  <a:cubicBezTo>
                    <a:pt x="402" y="111"/>
                    <a:pt x="404" y="86"/>
                    <a:pt x="408" y="61"/>
                  </a:cubicBezTo>
                  <a:cubicBezTo>
                    <a:pt x="409" y="55"/>
                    <a:pt x="410" y="49"/>
                    <a:pt x="403" y="47"/>
                  </a:cubicBezTo>
                  <a:cubicBezTo>
                    <a:pt x="396" y="45"/>
                    <a:pt x="388" y="45"/>
                    <a:pt x="385" y="53"/>
                  </a:cubicBezTo>
                  <a:cubicBezTo>
                    <a:pt x="374" y="50"/>
                    <a:pt x="370" y="41"/>
                    <a:pt x="369" y="31"/>
                  </a:cubicBezTo>
                  <a:cubicBezTo>
                    <a:pt x="373" y="14"/>
                    <a:pt x="351" y="14"/>
                    <a:pt x="348" y="0"/>
                  </a:cubicBezTo>
                  <a:cubicBezTo>
                    <a:pt x="346" y="8"/>
                    <a:pt x="344" y="16"/>
                    <a:pt x="341" y="24"/>
                  </a:cubicBezTo>
                  <a:cubicBezTo>
                    <a:pt x="332" y="38"/>
                    <a:pt x="328" y="54"/>
                    <a:pt x="325" y="70"/>
                  </a:cubicBezTo>
                  <a:cubicBezTo>
                    <a:pt x="312" y="149"/>
                    <a:pt x="300" y="229"/>
                    <a:pt x="285" y="308"/>
                  </a:cubicBezTo>
                  <a:cubicBezTo>
                    <a:pt x="279" y="341"/>
                    <a:pt x="278" y="376"/>
                    <a:pt x="264" y="407"/>
                  </a:cubicBezTo>
                  <a:cubicBezTo>
                    <a:pt x="209" y="367"/>
                    <a:pt x="207" y="297"/>
                    <a:pt x="165" y="251"/>
                  </a:cubicBezTo>
                  <a:cubicBezTo>
                    <a:pt x="144" y="228"/>
                    <a:pt x="117" y="220"/>
                    <a:pt x="89" y="222"/>
                  </a:cubicBezTo>
                  <a:cubicBezTo>
                    <a:pt x="61" y="224"/>
                    <a:pt x="57" y="252"/>
                    <a:pt x="55" y="274"/>
                  </a:cubicBezTo>
                  <a:cubicBezTo>
                    <a:pt x="45" y="363"/>
                    <a:pt x="29" y="452"/>
                    <a:pt x="7" y="539"/>
                  </a:cubicBezTo>
                  <a:cubicBezTo>
                    <a:pt x="0" y="566"/>
                    <a:pt x="2" y="595"/>
                    <a:pt x="6" y="622"/>
                  </a:cubicBezTo>
                  <a:cubicBezTo>
                    <a:pt x="14" y="673"/>
                    <a:pt x="22" y="678"/>
                    <a:pt x="70" y="666"/>
                  </a:cubicBezTo>
                  <a:close/>
                </a:path>
              </a:pathLst>
            </a:custGeom>
            <a:grpFill/>
            <a:ln>
              <a:noFill/>
            </a:ln>
          </p:spPr>
          <p:txBody>
            <a:bodyPr vert="horz" wrap="square" lIns="91440" tIns="45720" rIns="91440" bIns="45720" numCol="1" anchor="t" anchorCtr="0" compatLnSpc="1"/>
            <a:lstStyle/>
            <a:p>
              <a:endParaRPr lang="zh-CN" altLang="en-US"/>
            </a:p>
          </p:txBody>
        </p:sp>
        <p:sp>
          <p:nvSpPr>
            <p:cNvPr id="9" name="Freeform 7"/>
            <p:cNvSpPr/>
            <p:nvPr/>
          </p:nvSpPr>
          <p:spPr bwMode="auto">
            <a:xfrm>
              <a:off x="3781425" y="1284287"/>
              <a:ext cx="4832350" cy="739775"/>
            </a:xfrm>
            <a:custGeom>
              <a:avLst/>
              <a:gdLst>
                <a:gd name="T0" fmla="*/ 2501 w 2575"/>
                <a:gd name="T1" fmla="*/ 20 h 394"/>
                <a:gd name="T2" fmla="*/ 2494 w 2575"/>
                <a:gd name="T3" fmla="*/ 22 h 394"/>
                <a:gd name="T4" fmla="*/ 2477 w 2575"/>
                <a:gd name="T5" fmla="*/ 22 h 394"/>
                <a:gd name="T6" fmla="*/ 2278 w 2575"/>
                <a:gd name="T7" fmla="*/ 47 h 394"/>
                <a:gd name="T8" fmla="*/ 1713 w 2575"/>
                <a:gd name="T9" fmla="*/ 111 h 394"/>
                <a:gd name="T10" fmla="*/ 1248 w 2575"/>
                <a:gd name="T11" fmla="*/ 152 h 394"/>
                <a:gd name="T12" fmla="*/ 649 w 2575"/>
                <a:gd name="T13" fmla="*/ 207 h 394"/>
                <a:gd name="T14" fmla="*/ 107 w 2575"/>
                <a:gd name="T15" fmla="*/ 272 h 394"/>
                <a:gd name="T16" fmla="*/ 20 w 2575"/>
                <a:gd name="T17" fmla="*/ 296 h 394"/>
                <a:gd name="T18" fmla="*/ 2 w 2575"/>
                <a:gd name="T19" fmla="*/ 318 h 394"/>
                <a:gd name="T20" fmla="*/ 20 w 2575"/>
                <a:gd name="T21" fmla="*/ 335 h 394"/>
                <a:gd name="T22" fmla="*/ 53 w 2575"/>
                <a:gd name="T23" fmla="*/ 352 h 394"/>
                <a:gd name="T24" fmla="*/ 122 w 2575"/>
                <a:gd name="T25" fmla="*/ 385 h 394"/>
                <a:gd name="T26" fmla="*/ 500 w 2575"/>
                <a:gd name="T27" fmla="*/ 352 h 394"/>
                <a:gd name="T28" fmla="*/ 1185 w 2575"/>
                <a:gd name="T29" fmla="*/ 267 h 394"/>
                <a:gd name="T30" fmla="*/ 1483 w 2575"/>
                <a:gd name="T31" fmla="*/ 239 h 394"/>
                <a:gd name="T32" fmla="*/ 2021 w 2575"/>
                <a:gd name="T33" fmla="*/ 171 h 394"/>
                <a:gd name="T34" fmla="*/ 2075 w 2575"/>
                <a:gd name="T35" fmla="*/ 162 h 394"/>
                <a:gd name="T36" fmla="*/ 2134 w 2575"/>
                <a:gd name="T37" fmla="*/ 157 h 394"/>
                <a:gd name="T38" fmla="*/ 2172 w 2575"/>
                <a:gd name="T39" fmla="*/ 150 h 394"/>
                <a:gd name="T40" fmla="*/ 2206 w 2575"/>
                <a:gd name="T41" fmla="*/ 149 h 394"/>
                <a:gd name="T42" fmla="*/ 2234 w 2575"/>
                <a:gd name="T43" fmla="*/ 135 h 394"/>
                <a:gd name="T44" fmla="*/ 2258 w 2575"/>
                <a:gd name="T45" fmla="*/ 128 h 394"/>
                <a:gd name="T46" fmla="*/ 2416 w 2575"/>
                <a:gd name="T47" fmla="*/ 94 h 394"/>
                <a:gd name="T48" fmla="*/ 2448 w 2575"/>
                <a:gd name="T49" fmla="*/ 72 h 394"/>
                <a:gd name="T50" fmla="*/ 2450 w 2575"/>
                <a:gd name="T51" fmla="*/ 71 h 394"/>
                <a:gd name="T52" fmla="*/ 2453 w 2575"/>
                <a:gd name="T53" fmla="*/ 71 h 394"/>
                <a:gd name="T54" fmla="*/ 2475 w 2575"/>
                <a:gd name="T55" fmla="*/ 69 h 394"/>
                <a:gd name="T56" fmla="*/ 2475 w 2575"/>
                <a:gd name="T57" fmla="*/ 63 h 394"/>
                <a:gd name="T58" fmla="*/ 2455 w 2575"/>
                <a:gd name="T59" fmla="*/ 67 h 394"/>
                <a:gd name="T60" fmla="*/ 2463 w 2575"/>
                <a:gd name="T61" fmla="*/ 49 h 394"/>
                <a:gd name="T62" fmla="*/ 2471 w 2575"/>
                <a:gd name="T63" fmla="*/ 50 h 394"/>
                <a:gd name="T64" fmla="*/ 2471 w 2575"/>
                <a:gd name="T65" fmla="*/ 50 h 394"/>
                <a:gd name="T66" fmla="*/ 2516 w 2575"/>
                <a:gd name="T67" fmla="*/ 36 h 394"/>
                <a:gd name="T68" fmla="*/ 2575 w 2575"/>
                <a:gd name="T69" fmla="*/ 15 h 394"/>
                <a:gd name="T70" fmla="*/ 2501 w 2575"/>
                <a:gd name="T71" fmla="*/ 20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575" h="394">
                  <a:moveTo>
                    <a:pt x="2501" y="20"/>
                  </a:moveTo>
                  <a:cubicBezTo>
                    <a:pt x="2499" y="21"/>
                    <a:pt x="2496" y="21"/>
                    <a:pt x="2494" y="22"/>
                  </a:cubicBezTo>
                  <a:cubicBezTo>
                    <a:pt x="2488" y="22"/>
                    <a:pt x="2483" y="22"/>
                    <a:pt x="2477" y="22"/>
                  </a:cubicBezTo>
                  <a:cubicBezTo>
                    <a:pt x="2409" y="18"/>
                    <a:pt x="2344" y="37"/>
                    <a:pt x="2278" y="47"/>
                  </a:cubicBezTo>
                  <a:cubicBezTo>
                    <a:pt x="2091" y="74"/>
                    <a:pt x="1902" y="89"/>
                    <a:pt x="1713" y="111"/>
                  </a:cubicBezTo>
                  <a:cubicBezTo>
                    <a:pt x="1559" y="128"/>
                    <a:pt x="1403" y="134"/>
                    <a:pt x="1248" y="152"/>
                  </a:cubicBezTo>
                  <a:cubicBezTo>
                    <a:pt x="1049" y="174"/>
                    <a:pt x="849" y="186"/>
                    <a:pt x="649" y="207"/>
                  </a:cubicBezTo>
                  <a:cubicBezTo>
                    <a:pt x="468" y="227"/>
                    <a:pt x="287" y="244"/>
                    <a:pt x="107" y="272"/>
                  </a:cubicBezTo>
                  <a:cubicBezTo>
                    <a:pt x="77" y="277"/>
                    <a:pt x="47" y="283"/>
                    <a:pt x="20" y="296"/>
                  </a:cubicBezTo>
                  <a:cubicBezTo>
                    <a:pt x="11" y="301"/>
                    <a:pt x="0" y="306"/>
                    <a:pt x="2" y="318"/>
                  </a:cubicBezTo>
                  <a:cubicBezTo>
                    <a:pt x="3" y="328"/>
                    <a:pt x="12" y="331"/>
                    <a:pt x="20" y="335"/>
                  </a:cubicBezTo>
                  <a:cubicBezTo>
                    <a:pt x="32" y="340"/>
                    <a:pt x="50" y="340"/>
                    <a:pt x="53" y="352"/>
                  </a:cubicBezTo>
                  <a:cubicBezTo>
                    <a:pt x="63" y="394"/>
                    <a:pt x="96" y="387"/>
                    <a:pt x="122" y="385"/>
                  </a:cubicBezTo>
                  <a:cubicBezTo>
                    <a:pt x="248" y="376"/>
                    <a:pt x="374" y="366"/>
                    <a:pt x="500" y="352"/>
                  </a:cubicBezTo>
                  <a:cubicBezTo>
                    <a:pt x="729" y="326"/>
                    <a:pt x="955" y="282"/>
                    <a:pt x="1185" y="267"/>
                  </a:cubicBezTo>
                  <a:cubicBezTo>
                    <a:pt x="1284" y="260"/>
                    <a:pt x="1384" y="251"/>
                    <a:pt x="1483" y="239"/>
                  </a:cubicBezTo>
                  <a:cubicBezTo>
                    <a:pt x="1662" y="218"/>
                    <a:pt x="1842" y="194"/>
                    <a:pt x="2021" y="171"/>
                  </a:cubicBezTo>
                  <a:cubicBezTo>
                    <a:pt x="2039" y="168"/>
                    <a:pt x="2057" y="165"/>
                    <a:pt x="2075" y="162"/>
                  </a:cubicBezTo>
                  <a:cubicBezTo>
                    <a:pt x="2095" y="166"/>
                    <a:pt x="2113" y="148"/>
                    <a:pt x="2134" y="157"/>
                  </a:cubicBezTo>
                  <a:cubicBezTo>
                    <a:pt x="2148" y="161"/>
                    <a:pt x="2162" y="160"/>
                    <a:pt x="2172" y="150"/>
                  </a:cubicBezTo>
                  <a:cubicBezTo>
                    <a:pt x="2184" y="138"/>
                    <a:pt x="2194" y="146"/>
                    <a:pt x="2206" y="149"/>
                  </a:cubicBezTo>
                  <a:cubicBezTo>
                    <a:pt x="2214" y="141"/>
                    <a:pt x="2229" y="150"/>
                    <a:pt x="2234" y="135"/>
                  </a:cubicBezTo>
                  <a:cubicBezTo>
                    <a:pt x="2241" y="129"/>
                    <a:pt x="2256" y="152"/>
                    <a:pt x="2258" y="128"/>
                  </a:cubicBezTo>
                  <a:cubicBezTo>
                    <a:pt x="2310" y="114"/>
                    <a:pt x="2362" y="98"/>
                    <a:pt x="2416" y="94"/>
                  </a:cubicBezTo>
                  <a:cubicBezTo>
                    <a:pt x="2430" y="92"/>
                    <a:pt x="2455" y="105"/>
                    <a:pt x="2448" y="72"/>
                  </a:cubicBezTo>
                  <a:cubicBezTo>
                    <a:pt x="2450" y="71"/>
                    <a:pt x="2450" y="71"/>
                    <a:pt x="2450" y="71"/>
                  </a:cubicBezTo>
                  <a:cubicBezTo>
                    <a:pt x="2453" y="71"/>
                    <a:pt x="2453" y="71"/>
                    <a:pt x="2453" y="71"/>
                  </a:cubicBezTo>
                  <a:cubicBezTo>
                    <a:pt x="2461" y="76"/>
                    <a:pt x="2469" y="77"/>
                    <a:pt x="2475" y="69"/>
                  </a:cubicBezTo>
                  <a:cubicBezTo>
                    <a:pt x="2476" y="68"/>
                    <a:pt x="2476" y="63"/>
                    <a:pt x="2475" y="63"/>
                  </a:cubicBezTo>
                  <a:cubicBezTo>
                    <a:pt x="2468" y="59"/>
                    <a:pt x="2462" y="64"/>
                    <a:pt x="2455" y="67"/>
                  </a:cubicBezTo>
                  <a:cubicBezTo>
                    <a:pt x="2446" y="56"/>
                    <a:pt x="2453" y="52"/>
                    <a:pt x="2463" y="49"/>
                  </a:cubicBezTo>
                  <a:cubicBezTo>
                    <a:pt x="2466" y="50"/>
                    <a:pt x="2468" y="50"/>
                    <a:pt x="2471" y="50"/>
                  </a:cubicBezTo>
                  <a:cubicBezTo>
                    <a:pt x="2471" y="50"/>
                    <a:pt x="2471" y="50"/>
                    <a:pt x="2471" y="50"/>
                  </a:cubicBezTo>
                  <a:cubicBezTo>
                    <a:pt x="2487" y="50"/>
                    <a:pt x="2504" y="50"/>
                    <a:pt x="2516" y="36"/>
                  </a:cubicBezTo>
                  <a:cubicBezTo>
                    <a:pt x="2538" y="36"/>
                    <a:pt x="2551" y="11"/>
                    <a:pt x="2575" y="15"/>
                  </a:cubicBezTo>
                  <a:cubicBezTo>
                    <a:pt x="2549" y="0"/>
                    <a:pt x="2525" y="12"/>
                    <a:pt x="2501" y="20"/>
                  </a:cubicBezTo>
                  <a:close/>
                </a:path>
              </a:pathLst>
            </a:custGeom>
            <a:grpFill/>
            <a:ln>
              <a:noFill/>
            </a:ln>
          </p:spPr>
          <p:txBody>
            <a:bodyPr vert="horz" wrap="square" lIns="91440" tIns="45720" rIns="91440" bIns="45720" numCol="1" anchor="t" anchorCtr="0" compatLnSpc="1"/>
            <a:lstStyle/>
            <a:p>
              <a:endParaRPr lang="zh-CN" altLang="en-US"/>
            </a:p>
          </p:txBody>
        </p:sp>
        <p:sp>
          <p:nvSpPr>
            <p:cNvPr id="10" name="Freeform 8"/>
            <p:cNvSpPr>
              <a:spLocks noEditPoints="1"/>
            </p:cNvSpPr>
            <p:nvPr/>
          </p:nvSpPr>
          <p:spPr bwMode="auto">
            <a:xfrm>
              <a:off x="3929063" y="6350"/>
              <a:ext cx="1911350" cy="1619250"/>
            </a:xfrm>
            <a:custGeom>
              <a:avLst/>
              <a:gdLst>
                <a:gd name="T0" fmla="*/ 47 w 1018"/>
                <a:gd name="T1" fmla="*/ 358 h 862"/>
                <a:gd name="T2" fmla="*/ 51 w 1018"/>
                <a:gd name="T3" fmla="*/ 449 h 862"/>
                <a:gd name="T4" fmla="*/ 70 w 1018"/>
                <a:gd name="T5" fmla="*/ 534 h 862"/>
                <a:gd name="T6" fmla="*/ 182 w 1018"/>
                <a:gd name="T7" fmla="*/ 591 h 862"/>
                <a:gd name="T8" fmla="*/ 210 w 1018"/>
                <a:gd name="T9" fmla="*/ 513 h 862"/>
                <a:gd name="T10" fmla="*/ 403 w 1018"/>
                <a:gd name="T11" fmla="*/ 371 h 862"/>
                <a:gd name="T12" fmla="*/ 332 w 1018"/>
                <a:gd name="T13" fmla="*/ 844 h 862"/>
                <a:gd name="T14" fmla="*/ 395 w 1018"/>
                <a:gd name="T15" fmla="*/ 829 h 862"/>
                <a:gd name="T16" fmla="*/ 514 w 1018"/>
                <a:gd name="T17" fmla="*/ 372 h 862"/>
                <a:gd name="T18" fmla="*/ 586 w 1018"/>
                <a:gd name="T19" fmla="*/ 338 h 862"/>
                <a:gd name="T20" fmla="*/ 588 w 1018"/>
                <a:gd name="T21" fmla="*/ 631 h 862"/>
                <a:gd name="T22" fmla="*/ 588 w 1018"/>
                <a:gd name="T23" fmla="*/ 631 h 862"/>
                <a:gd name="T24" fmla="*/ 609 w 1018"/>
                <a:gd name="T25" fmla="*/ 631 h 862"/>
                <a:gd name="T26" fmla="*/ 609 w 1018"/>
                <a:gd name="T27" fmla="*/ 631 h 862"/>
                <a:gd name="T28" fmla="*/ 692 w 1018"/>
                <a:gd name="T29" fmla="*/ 481 h 862"/>
                <a:gd name="T30" fmla="*/ 843 w 1018"/>
                <a:gd name="T31" fmla="*/ 477 h 862"/>
                <a:gd name="T32" fmla="*/ 978 w 1018"/>
                <a:gd name="T33" fmla="*/ 679 h 862"/>
                <a:gd name="T34" fmla="*/ 996 w 1018"/>
                <a:gd name="T35" fmla="*/ 573 h 862"/>
                <a:gd name="T36" fmla="*/ 946 w 1018"/>
                <a:gd name="T37" fmla="*/ 385 h 862"/>
                <a:gd name="T38" fmla="*/ 907 w 1018"/>
                <a:gd name="T39" fmla="*/ 334 h 862"/>
                <a:gd name="T40" fmla="*/ 753 w 1018"/>
                <a:gd name="T41" fmla="*/ 48 h 862"/>
                <a:gd name="T42" fmla="*/ 666 w 1018"/>
                <a:gd name="T43" fmla="*/ 83 h 862"/>
                <a:gd name="T44" fmla="*/ 673 w 1018"/>
                <a:gd name="T45" fmla="*/ 161 h 862"/>
                <a:gd name="T46" fmla="*/ 582 w 1018"/>
                <a:gd name="T47" fmla="*/ 89 h 862"/>
                <a:gd name="T48" fmla="*/ 486 w 1018"/>
                <a:gd name="T49" fmla="*/ 48 h 862"/>
                <a:gd name="T50" fmla="*/ 426 w 1018"/>
                <a:gd name="T51" fmla="*/ 250 h 862"/>
                <a:gd name="T52" fmla="*/ 276 w 1018"/>
                <a:gd name="T53" fmla="*/ 318 h 862"/>
                <a:gd name="T54" fmla="*/ 281 w 1018"/>
                <a:gd name="T55" fmla="*/ 191 h 862"/>
                <a:gd name="T56" fmla="*/ 279 w 1018"/>
                <a:gd name="T57" fmla="*/ 76 h 862"/>
                <a:gd name="T58" fmla="*/ 171 w 1018"/>
                <a:gd name="T59" fmla="*/ 100 h 862"/>
                <a:gd name="T60" fmla="*/ 59 w 1018"/>
                <a:gd name="T61" fmla="*/ 358 h 862"/>
                <a:gd name="T62" fmla="*/ 725 w 1018"/>
                <a:gd name="T63" fmla="*/ 232 h 862"/>
                <a:gd name="T64" fmla="*/ 779 w 1018"/>
                <a:gd name="T65" fmla="*/ 382 h 862"/>
                <a:gd name="T66" fmla="*/ 697 w 1018"/>
                <a:gd name="T67" fmla="*/ 282 h 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18" h="862">
                  <a:moveTo>
                    <a:pt x="59" y="358"/>
                  </a:moveTo>
                  <a:cubicBezTo>
                    <a:pt x="55" y="358"/>
                    <a:pt x="51" y="357"/>
                    <a:pt x="47" y="358"/>
                  </a:cubicBezTo>
                  <a:cubicBezTo>
                    <a:pt x="29" y="362"/>
                    <a:pt x="8" y="362"/>
                    <a:pt x="2" y="386"/>
                  </a:cubicBezTo>
                  <a:cubicBezTo>
                    <a:pt x="0" y="398"/>
                    <a:pt x="40" y="448"/>
                    <a:pt x="51" y="449"/>
                  </a:cubicBezTo>
                  <a:cubicBezTo>
                    <a:pt x="97" y="456"/>
                    <a:pt x="97" y="456"/>
                    <a:pt x="79" y="502"/>
                  </a:cubicBezTo>
                  <a:cubicBezTo>
                    <a:pt x="75" y="512"/>
                    <a:pt x="70" y="523"/>
                    <a:pt x="70" y="534"/>
                  </a:cubicBezTo>
                  <a:cubicBezTo>
                    <a:pt x="69" y="550"/>
                    <a:pt x="60" y="573"/>
                    <a:pt x="83" y="580"/>
                  </a:cubicBezTo>
                  <a:cubicBezTo>
                    <a:pt x="115" y="590"/>
                    <a:pt x="149" y="598"/>
                    <a:pt x="182" y="591"/>
                  </a:cubicBezTo>
                  <a:cubicBezTo>
                    <a:pt x="196" y="589"/>
                    <a:pt x="208" y="578"/>
                    <a:pt x="208" y="559"/>
                  </a:cubicBezTo>
                  <a:cubicBezTo>
                    <a:pt x="208" y="544"/>
                    <a:pt x="209" y="528"/>
                    <a:pt x="210" y="513"/>
                  </a:cubicBezTo>
                  <a:cubicBezTo>
                    <a:pt x="211" y="482"/>
                    <a:pt x="210" y="443"/>
                    <a:pt x="238" y="427"/>
                  </a:cubicBezTo>
                  <a:cubicBezTo>
                    <a:pt x="286" y="398"/>
                    <a:pt x="343" y="388"/>
                    <a:pt x="403" y="371"/>
                  </a:cubicBezTo>
                  <a:cubicBezTo>
                    <a:pt x="386" y="444"/>
                    <a:pt x="369" y="509"/>
                    <a:pt x="354" y="576"/>
                  </a:cubicBezTo>
                  <a:cubicBezTo>
                    <a:pt x="333" y="664"/>
                    <a:pt x="320" y="753"/>
                    <a:pt x="332" y="844"/>
                  </a:cubicBezTo>
                  <a:cubicBezTo>
                    <a:pt x="334" y="862"/>
                    <a:pt x="350" y="858"/>
                    <a:pt x="351" y="858"/>
                  </a:cubicBezTo>
                  <a:cubicBezTo>
                    <a:pt x="365" y="846"/>
                    <a:pt x="386" y="841"/>
                    <a:pt x="395" y="829"/>
                  </a:cubicBezTo>
                  <a:cubicBezTo>
                    <a:pt x="410" y="808"/>
                    <a:pt x="418" y="781"/>
                    <a:pt x="426" y="756"/>
                  </a:cubicBezTo>
                  <a:cubicBezTo>
                    <a:pt x="463" y="630"/>
                    <a:pt x="490" y="501"/>
                    <a:pt x="514" y="372"/>
                  </a:cubicBezTo>
                  <a:cubicBezTo>
                    <a:pt x="524" y="323"/>
                    <a:pt x="547" y="297"/>
                    <a:pt x="593" y="285"/>
                  </a:cubicBezTo>
                  <a:cubicBezTo>
                    <a:pt x="596" y="304"/>
                    <a:pt x="591" y="322"/>
                    <a:pt x="586" y="338"/>
                  </a:cubicBezTo>
                  <a:cubicBezTo>
                    <a:pt x="566" y="401"/>
                    <a:pt x="553" y="465"/>
                    <a:pt x="558" y="530"/>
                  </a:cubicBezTo>
                  <a:cubicBezTo>
                    <a:pt x="560" y="563"/>
                    <a:pt x="546" y="607"/>
                    <a:pt x="588" y="631"/>
                  </a:cubicBezTo>
                  <a:cubicBezTo>
                    <a:pt x="588" y="631"/>
                    <a:pt x="588" y="631"/>
                    <a:pt x="588" y="631"/>
                  </a:cubicBezTo>
                  <a:cubicBezTo>
                    <a:pt x="588" y="631"/>
                    <a:pt x="588" y="631"/>
                    <a:pt x="588" y="631"/>
                  </a:cubicBezTo>
                  <a:cubicBezTo>
                    <a:pt x="591" y="641"/>
                    <a:pt x="594" y="650"/>
                    <a:pt x="598" y="661"/>
                  </a:cubicBezTo>
                  <a:cubicBezTo>
                    <a:pt x="607" y="651"/>
                    <a:pt x="609" y="642"/>
                    <a:pt x="609" y="631"/>
                  </a:cubicBezTo>
                  <a:cubicBezTo>
                    <a:pt x="607" y="629"/>
                    <a:pt x="604" y="627"/>
                    <a:pt x="602" y="626"/>
                  </a:cubicBezTo>
                  <a:cubicBezTo>
                    <a:pt x="604" y="625"/>
                    <a:pt x="607" y="626"/>
                    <a:pt x="609" y="631"/>
                  </a:cubicBezTo>
                  <a:cubicBezTo>
                    <a:pt x="624" y="577"/>
                    <a:pt x="623" y="519"/>
                    <a:pt x="642" y="463"/>
                  </a:cubicBezTo>
                  <a:cubicBezTo>
                    <a:pt x="658" y="474"/>
                    <a:pt x="674" y="479"/>
                    <a:pt x="692" y="481"/>
                  </a:cubicBezTo>
                  <a:cubicBezTo>
                    <a:pt x="733" y="487"/>
                    <a:pt x="770" y="466"/>
                    <a:pt x="810" y="461"/>
                  </a:cubicBezTo>
                  <a:cubicBezTo>
                    <a:pt x="830" y="459"/>
                    <a:pt x="836" y="462"/>
                    <a:pt x="843" y="477"/>
                  </a:cubicBezTo>
                  <a:cubicBezTo>
                    <a:pt x="865" y="521"/>
                    <a:pt x="881" y="567"/>
                    <a:pt x="890" y="617"/>
                  </a:cubicBezTo>
                  <a:cubicBezTo>
                    <a:pt x="902" y="691"/>
                    <a:pt x="905" y="690"/>
                    <a:pt x="978" y="679"/>
                  </a:cubicBezTo>
                  <a:cubicBezTo>
                    <a:pt x="1013" y="674"/>
                    <a:pt x="1018" y="655"/>
                    <a:pt x="1013" y="627"/>
                  </a:cubicBezTo>
                  <a:cubicBezTo>
                    <a:pt x="1010" y="609"/>
                    <a:pt x="1005" y="590"/>
                    <a:pt x="996" y="573"/>
                  </a:cubicBezTo>
                  <a:cubicBezTo>
                    <a:pt x="971" y="523"/>
                    <a:pt x="959" y="469"/>
                    <a:pt x="943" y="416"/>
                  </a:cubicBezTo>
                  <a:cubicBezTo>
                    <a:pt x="939" y="404"/>
                    <a:pt x="941" y="394"/>
                    <a:pt x="946" y="385"/>
                  </a:cubicBezTo>
                  <a:cubicBezTo>
                    <a:pt x="958" y="363"/>
                    <a:pt x="952" y="345"/>
                    <a:pt x="929" y="342"/>
                  </a:cubicBezTo>
                  <a:cubicBezTo>
                    <a:pt x="920" y="341"/>
                    <a:pt x="913" y="345"/>
                    <a:pt x="907" y="334"/>
                  </a:cubicBezTo>
                  <a:cubicBezTo>
                    <a:pt x="880" y="282"/>
                    <a:pt x="848" y="233"/>
                    <a:pt x="825" y="180"/>
                  </a:cubicBezTo>
                  <a:cubicBezTo>
                    <a:pt x="805" y="134"/>
                    <a:pt x="781" y="90"/>
                    <a:pt x="753" y="48"/>
                  </a:cubicBezTo>
                  <a:cubicBezTo>
                    <a:pt x="749" y="41"/>
                    <a:pt x="743" y="28"/>
                    <a:pt x="735" y="32"/>
                  </a:cubicBezTo>
                  <a:cubicBezTo>
                    <a:pt x="710" y="45"/>
                    <a:pt x="684" y="60"/>
                    <a:pt x="666" y="83"/>
                  </a:cubicBezTo>
                  <a:cubicBezTo>
                    <a:pt x="653" y="100"/>
                    <a:pt x="673" y="112"/>
                    <a:pt x="676" y="127"/>
                  </a:cubicBezTo>
                  <a:cubicBezTo>
                    <a:pt x="678" y="139"/>
                    <a:pt x="696" y="150"/>
                    <a:pt x="673" y="161"/>
                  </a:cubicBezTo>
                  <a:cubicBezTo>
                    <a:pt x="636" y="178"/>
                    <a:pt x="601" y="201"/>
                    <a:pt x="557" y="213"/>
                  </a:cubicBezTo>
                  <a:cubicBezTo>
                    <a:pt x="566" y="170"/>
                    <a:pt x="573" y="129"/>
                    <a:pt x="582" y="89"/>
                  </a:cubicBezTo>
                  <a:cubicBezTo>
                    <a:pt x="592" y="45"/>
                    <a:pt x="584" y="29"/>
                    <a:pt x="539" y="12"/>
                  </a:cubicBezTo>
                  <a:cubicBezTo>
                    <a:pt x="506" y="0"/>
                    <a:pt x="499" y="30"/>
                    <a:pt x="486" y="48"/>
                  </a:cubicBezTo>
                  <a:cubicBezTo>
                    <a:pt x="474" y="64"/>
                    <a:pt x="466" y="83"/>
                    <a:pt x="462" y="103"/>
                  </a:cubicBezTo>
                  <a:cubicBezTo>
                    <a:pt x="450" y="152"/>
                    <a:pt x="438" y="201"/>
                    <a:pt x="426" y="250"/>
                  </a:cubicBezTo>
                  <a:cubicBezTo>
                    <a:pt x="423" y="263"/>
                    <a:pt x="421" y="275"/>
                    <a:pt x="406" y="280"/>
                  </a:cubicBezTo>
                  <a:cubicBezTo>
                    <a:pt x="363" y="292"/>
                    <a:pt x="319" y="305"/>
                    <a:pt x="276" y="318"/>
                  </a:cubicBezTo>
                  <a:cubicBezTo>
                    <a:pt x="255" y="324"/>
                    <a:pt x="252" y="314"/>
                    <a:pt x="255" y="297"/>
                  </a:cubicBezTo>
                  <a:cubicBezTo>
                    <a:pt x="261" y="261"/>
                    <a:pt x="266" y="225"/>
                    <a:pt x="281" y="191"/>
                  </a:cubicBezTo>
                  <a:cubicBezTo>
                    <a:pt x="294" y="161"/>
                    <a:pt x="298" y="130"/>
                    <a:pt x="300" y="99"/>
                  </a:cubicBezTo>
                  <a:cubicBezTo>
                    <a:pt x="301" y="83"/>
                    <a:pt x="297" y="76"/>
                    <a:pt x="279" y="76"/>
                  </a:cubicBezTo>
                  <a:cubicBezTo>
                    <a:pt x="261" y="75"/>
                    <a:pt x="242" y="71"/>
                    <a:pt x="224" y="66"/>
                  </a:cubicBezTo>
                  <a:cubicBezTo>
                    <a:pt x="192" y="57"/>
                    <a:pt x="183" y="72"/>
                    <a:pt x="171" y="100"/>
                  </a:cubicBezTo>
                  <a:cubicBezTo>
                    <a:pt x="143" y="164"/>
                    <a:pt x="145" y="233"/>
                    <a:pt x="126" y="298"/>
                  </a:cubicBezTo>
                  <a:cubicBezTo>
                    <a:pt x="114" y="341"/>
                    <a:pt x="97" y="356"/>
                    <a:pt x="59" y="358"/>
                  </a:cubicBezTo>
                  <a:close/>
                  <a:moveTo>
                    <a:pt x="697" y="282"/>
                  </a:moveTo>
                  <a:cubicBezTo>
                    <a:pt x="703" y="265"/>
                    <a:pt x="715" y="249"/>
                    <a:pt x="725" y="232"/>
                  </a:cubicBezTo>
                  <a:cubicBezTo>
                    <a:pt x="757" y="273"/>
                    <a:pt x="777" y="314"/>
                    <a:pt x="794" y="358"/>
                  </a:cubicBezTo>
                  <a:cubicBezTo>
                    <a:pt x="802" y="378"/>
                    <a:pt x="797" y="383"/>
                    <a:pt x="779" y="382"/>
                  </a:cubicBezTo>
                  <a:cubicBezTo>
                    <a:pt x="774" y="382"/>
                    <a:pt x="769" y="383"/>
                    <a:pt x="764" y="383"/>
                  </a:cubicBezTo>
                  <a:cubicBezTo>
                    <a:pt x="618" y="393"/>
                    <a:pt x="664" y="384"/>
                    <a:pt x="697" y="282"/>
                  </a:cubicBezTo>
                  <a:close/>
                </a:path>
              </a:pathLst>
            </a:custGeom>
            <a:grpFill/>
            <a:ln>
              <a:noFill/>
            </a:ln>
          </p:spPr>
          <p:txBody>
            <a:bodyPr vert="horz" wrap="square" lIns="91440" tIns="45720" rIns="91440" bIns="45720" numCol="1" anchor="t" anchorCtr="0" compatLnSpc="1"/>
            <a:lstStyle/>
            <a:p>
              <a:endParaRPr lang="zh-CN" altLang="en-US"/>
            </a:p>
          </p:txBody>
        </p:sp>
        <p:sp>
          <p:nvSpPr>
            <p:cNvPr id="11" name="Freeform 9"/>
            <p:cNvSpPr>
              <a:spLocks noEditPoints="1"/>
            </p:cNvSpPr>
            <p:nvPr/>
          </p:nvSpPr>
          <p:spPr bwMode="auto">
            <a:xfrm>
              <a:off x="6592888" y="-477838"/>
              <a:ext cx="1638300" cy="1947863"/>
            </a:xfrm>
            <a:custGeom>
              <a:avLst/>
              <a:gdLst>
                <a:gd name="T0" fmla="*/ 14 w 873"/>
                <a:gd name="T1" fmla="*/ 1009 h 1036"/>
                <a:gd name="T2" fmla="*/ 20 w 873"/>
                <a:gd name="T3" fmla="*/ 1026 h 1036"/>
                <a:gd name="T4" fmla="*/ 44 w 873"/>
                <a:gd name="T5" fmla="*/ 1024 h 1036"/>
                <a:gd name="T6" fmla="*/ 118 w 873"/>
                <a:gd name="T7" fmla="*/ 878 h 1036"/>
                <a:gd name="T8" fmla="*/ 151 w 873"/>
                <a:gd name="T9" fmla="*/ 746 h 1036"/>
                <a:gd name="T10" fmla="*/ 167 w 873"/>
                <a:gd name="T11" fmla="*/ 764 h 1036"/>
                <a:gd name="T12" fmla="*/ 280 w 873"/>
                <a:gd name="T13" fmla="*/ 911 h 1036"/>
                <a:gd name="T14" fmla="*/ 435 w 873"/>
                <a:gd name="T15" fmla="*/ 964 h 1036"/>
                <a:gd name="T16" fmla="*/ 466 w 873"/>
                <a:gd name="T17" fmla="*/ 913 h 1036"/>
                <a:gd name="T18" fmla="*/ 696 w 873"/>
                <a:gd name="T19" fmla="*/ 846 h 1036"/>
                <a:gd name="T20" fmla="*/ 762 w 873"/>
                <a:gd name="T21" fmla="*/ 639 h 1036"/>
                <a:gd name="T22" fmla="*/ 639 w 873"/>
                <a:gd name="T23" fmla="*/ 496 h 1036"/>
                <a:gd name="T24" fmla="*/ 650 w 873"/>
                <a:gd name="T25" fmla="*/ 490 h 1036"/>
                <a:gd name="T26" fmla="*/ 676 w 873"/>
                <a:gd name="T27" fmla="*/ 443 h 1036"/>
                <a:gd name="T28" fmla="*/ 650 w 873"/>
                <a:gd name="T29" fmla="*/ 416 h 1036"/>
                <a:gd name="T30" fmla="*/ 650 w 873"/>
                <a:gd name="T31" fmla="*/ 401 h 1036"/>
                <a:gd name="T32" fmla="*/ 766 w 873"/>
                <a:gd name="T33" fmla="*/ 311 h 1036"/>
                <a:gd name="T34" fmla="*/ 837 w 873"/>
                <a:gd name="T35" fmla="*/ 325 h 1036"/>
                <a:gd name="T36" fmla="*/ 837 w 873"/>
                <a:gd name="T37" fmla="*/ 325 h 1036"/>
                <a:gd name="T38" fmla="*/ 863 w 873"/>
                <a:gd name="T39" fmla="*/ 362 h 1036"/>
                <a:gd name="T40" fmla="*/ 858 w 873"/>
                <a:gd name="T41" fmla="*/ 317 h 1036"/>
                <a:gd name="T42" fmla="*/ 861 w 873"/>
                <a:gd name="T43" fmla="*/ 281 h 1036"/>
                <a:gd name="T44" fmla="*/ 677 w 873"/>
                <a:gd name="T45" fmla="*/ 218 h 1036"/>
                <a:gd name="T46" fmla="*/ 613 w 873"/>
                <a:gd name="T47" fmla="*/ 265 h 1036"/>
                <a:gd name="T48" fmla="*/ 474 w 873"/>
                <a:gd name="T49" fmla="*/ 462 h 1036"/>
                <a:gd name="T50" fmla="*/ 446 w 873"/>
                <a:gd name="T51" fmla="*/ 482 h 1036"/>
                <a:gd name="T52" fmla="*/ 227 w 873"/>
                <a:gd name="T53" fmla="*/ 529 h 1036"/>
                <a:gd name="T54" fmla="*/ 204 w 873"/>
                <a:gd name="T55" fmla="*/ 507 h 1036"/>
                <a:gd name="T56" fmla="*/ 256 w 873"/>
                <a:gd name="T57" fmla="*/ 298 h 1036"/>
                <a:gd name="T58" fmla="*/ 306 w 873"/>
                <a:gd name="T59" fmla="*/ 72 h 1036"/>
                <a:gd name="T60" fmla="*/ 256 w 873"/>
                <a:gd name="T61" fmla="*/ 12 h 1036"/>
                <a:gd name="T62" fmla="*/ 217 w 873"/>
                <a:gd name="T63" fmla="*/ 37 h 1036"/>
                <a:gd name="T64" fmla="*/ 173 w 873"/>
                <a:gd name="T65" fmla="*/ 140 h 1036"/>
                <a:gd name="T66" fmla="*/ 88 w 873"/>
                <a:gd name="T67" fmla="*/ 513 h 1036"/>
                <a:gd name="T68" fmla="*/ 57 w 873"/>
                <a:gd name="T69" fmla="*/ 633 h 1036"/>
                <a:gd name="T70" fmla="*/ 14 w 873"/>
                <a:gd name="T71" fmla="*/ 1009 h 1036"/>
                <a:gd name="T72" fmla="*/ 431 w 873"/>
                <a:gd name="T73" fmla="*/ 585 h 1036"/>
                <a:gd name="T74" fmla="*/ 442 w 873"/>
                <a:gd name="T75" fmla="*/ 583 h 1036"/>
                <a:gd name="T76" fmla="*/ 566 w 873"/>
                <a:gd name="T77" fmla="*/ 617 h 1036"/>
                <a:gd name="T78" fmla="*/ 617 w 873"/>
                <a:gd name="T79" fmla="*/ 656 h 1036"/>
                <a:gd name="T80" fmla="*/ 629 w 873"/>
                <a:gd name="T81" fmla="*/ 754 h 1036"/>
                <a:gd name="T82" fmla="*/ 521 w 873"/>
                <a:gd name="T83" fmla="*/ 826 h 1036"/>
                <a:gd name="T84" fmla="*/ 469 w 873"/>
                <a:gd name="T85" fmla="*/ 873 h 1036"/>
                <a:gd name="T86" fmla="*/ 456 w 873"/>
                <a:gd name="T87" fmla="*/ 875 h 1036"/>
                <a:gd name="T88" fmla="*/ 440 w 873"/>
                <a:gd name="T89" fmla="*/ 881 h 1036"/>
                <a:gd name="T90" fmla="*/ 440 w 873"/>
                <a:gd name="T91" fmla="*/ 881 h 1036"/>
                <a:gd name="T92" fmla="*/ 440 w 873"/>
                <a:gd name="T93" fmla="*/ 881 h 1036"/>
                <a:gd name="T94" fmla="*/ 370 w 873"/>
                <a:gd name="T95" fmla="*/ 820 h 1036"/>
                <a:gd name="T96" fmla="*/ 313 w 873"/>
                <a:gd name="T97" fmla="*/ 762 h 1036"/>
                <a:gd name="T98" fmla="*/ 205 w 873"/>
                <a:gd name="T99" fmla="*/ 650 h 1036"/>
                <a:gd name="T100" fmla="*/ 431 w 873"/>
                <a:gd name="T101" fmla="*/ 585 h 1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73" h="1036">
                  <a:moveTo>
                    <a:pt x="14" y="1009"/>
                  </a:moveTo>
                  <a:cubicBezTo>
                    <a:pt x="14" y="1015"/>
                    <a:pt x="9" y="1032"/>
                    <a:pt x="20" y="1026"/>
                  </a:cubicBezTo>
                  <a:cubicBezTo>
                    <a:pt x="29" y="1021"/>
                    <a:pt x="33" y="1036"/>
                    <a:pt x="44" y="1024"/>
                  </a:cubicBezTo>
                  <a:cubicBezTo>
                    <a:pt x="83" y="982"/>
                    <a:pt x="105" y="933"/>
                    <a:pt x="118" y="878"/>
                  </a:cubicBezTo>
                  <a:cubicBezTo>
                    <a:pt x="129" y="836"/>
                    <a:pt x="139" y="793"/>
                    <a:pt x="151" y="746"/>
                  </a:cubicBezTo>
                  <a:cubicBezTo>
                    <a:pt x="159" y="755"/>
                    <a:pt x="164" y="759"/>
                    <a:pt x="167" y="764"/>
                  </a:cubicBezTo>
                  <a:cubicBezTo>
                    <a:pt x="205" y="813"/>
                    <a:pt x="243" y="862"/>
                    <a:pt x="280" y="911"/>
                  </a:cubicBezTo>
                  <a:cubicBezTo>
                    <a:pt x="320" y="964"/>
                    <a:pt x="374" y="978"/>
                    <a:pt x="435" y="964"/>
                  </a:cubicBezTo>
                  <a:cubicBezTo>
                    <a:pt x="460" y="959"/>
                    <a:pt x="488" y="949"/>
                    <a:pt x="466" y="913"/>
                  </a:cubicBezTo>
                  <a:cubicBezTo>
                    <a:pt x="550" y="909"/>
                    <a:pt x="628" y="898"/>
                    <a:pt x="696" y="846"/>
                  </a:cubicBezTo>
                  <a:cubicBezTo>
                    <a:pt x="763" y="796"/>
                    <a:pt x="789" y="719"/>
                    <a:pt x="762" y="639"/>
                  </a:cubicBezTo>
                  <a:cubicBezTo>
                    <a:pt x="741" y="574"/>
                    <a:pt x="691" y="535"/>
                    <a:pt x="639" y="496"/>
                  </a:cubicBezTo>
                  <a:cubicBezTo>
                    <a:pt x="644" y="494"/>
                    <a:pt x="647" y="492"/>
                    <a:pt x="650" y="490"/>
                  </a:cubicBezTo>
                  <a:cubicBezTo>
                    <a:pt x="665" y="478"/>
                    <a:pt x="673" y="460"/>
                    <a:pt x="676" y="443"/>
                  </a:cubicBezTo>
                  <a:cubicBezTo>
                    <a:pt x="679" y="429"/>
                    <a:pt x="671" y="415"/>
                    <a:pt x="650" y="416"/>
                  </a:cubicBezTo>
                  <a:cubicBezTo>
                    <a:pt x="643" y="416"/>
                    <a:pt x="646" y="404"/>
                    <a:pt x="650" y="401"/>
                  </a:cubicBezTo>
                  <a:cubicBezTo>
                    <a:pt x="689" y="371"/>
                    <a:pt x="702" y="310"/>
                    <a:pt x="766" y="311"/>
                  </a:cubicBezTo>
                  <a:cubicBezTo>
                    <a:pt x="791" y="312"/>
                    <a:pt x="813" y="322"/>
                    <a:pt x="837" y="325"/>
                  </a:cubicBezTo>
                  <a:cubicBezTo>
                    <a:pt x="837" y="325"/>
                    <a:pt x="837" y="325"/>
                    <a:pt x="837" y="325"/>
                  </a:cubicBezTo>
                  <a:cubicBezTo>
                    <a:pt x="840" y="341"/>
                    <a:pt x="860" y="345"/>
                    <a:pt x="863" y="362"/>
                  </a:cubicBezTo>
                  <a:cubicBezTo>
                    <a:pt x="870" y="345"/>
                    <a:pt x="868" y="331"/>
                    <a:pt x="858" y="317"/>
                  </a:cubicBezTo>
                  <a:cubicBezTo>
                    <a:pt x="873" y="306"/>
                    <a:pt x="868" y="294"/>
                    <a:pt x="861" y="281"/>
                  </a:cubicBezTo>
                  <a:cubicBezTo>
                    <a:pt x="835" y="230"/>
                    <a:pt x="755" y="177"/>
                    <a:pt x="677" y="218"/>
                  </a:cubicBezTo>
                  <a:cubicBezTo>
                    <a:pt x="653" y="231"/>
                    <a:pt x="632" y="246"/>
                    <a:pt x="613" y="265"/>
                  </a:cubicBezTo>
                  <a:cubicBezTo>
                    <a:pt x="555" y="322"/>
                    <a:pt x="490" y="375"/>
                    <a:pt x="474" y="462"/>
                  </a:cubicBezTo>
                  <a:cubicBezTo>
                    <a:pt x="470" y="480"/>
                    <a:pt x="457" y="478"/>
                    <a:pt x="446" y="482"/>
                  </a:cubicBezTo>
                  <a:cubicBezTo>
                    <a:pt x="374" y="504"/>
                    <a:pt x="301" y="514"/>
                    <a:pt x="227" y="529"/>
                  </a:cubicBezTo>
                  <a:cubicBezTo>
                    <a:pt x="205" y="533"/>
                    <a:pt x="200" y="526"/>
                    <a:pt x="204" y="507"/>
                  </a:cubicBezTo>
                  <a:cubicBezTo>
                    <a:pt x="221" y="437"/>
                    <a:pt x="236" y="367"/>
                    <a:pt x="256" y="298"/>
                  </a:cubicBezTo>
                  <a:cubicBezTo>
                    <a:pt x="277" y="223"/>
                    <a:pt x="288" y="147"/>
                    <a:pt x="306" y="72"/>
                  </a:cubicBezTo>
                  <a:cubicBezTo>
                    <a:pt x="315" y="32"/>
                    <a:pt x="281" y="24"/>
                    <a:pt x="256" y="12"/>
                  </a:cubicBezTo>
                  <a:cubicBezTo>
                    <a:pt x="233" y="0"/>
                    <a:pt x="226" y="24"/>
                    <a:pt x="217" y="37"/>
                  </a:cubicBezTo>
                  <a:cubicBezTo>
                    <a:pt x="194" y="68"/>
                    <a:pt x="181" y="103"/>
                    <a:pt x="173" y="140"/>
                  </a:cubicBezTo>
                  <a:cubicBezTo>
                    <a:pt x="145" y="265"/>
                    <a:pt x="120" y="390"/>
                    <a:pt x="88" y="513"/>
                  </a:cubicBezTo>
                  <a:cubicBezTo>
                    <a:pt x="77" y="553"/>
                    <a:pt x="64" y="591"/>
                    <a:pt x="57" y="633"/>
                  </a:cubicBezTo>
                  <a:cubicBezTo>
                    <a:pt x="35" y="758"/>
                    <a:pt x="0" y="881"/>
                    <a:pt x="14" y="1009"/>
                  </a:cubicBezTo>
                  <a:close/>
                  <a:moveTo>
                    <a:pt x="431" y="585"/>
                  </a:moveTo>
                  <a:cubicBezTo>
                    <a:pt x="435" y="585"/>
                    <a:pt x="439" y="585"/>
                    <a:pt x="442" y="583"/>
                  </a:cubicBezTo>
                  <a:cubicBezTo>
                    <a:pt x="498" y="542"/>
                    <a:pt x="531" y="579"/>
                    <a:pt x="566" y="617"/>
                  </a:cubicBezTo>
                  <a:cubicBezTo>
                    <a:pt x="580" y="633"/>
                    <a:pt x="598" y="647"/>
                    <a:pt x="617" y="656"/>
                  </a:cubicBezTo>
                  <a:cubicBezTo>
                    <a:pt x="666" y="679"/>
                    <a:pt x="659" y="719"/>
                    <a:pt x="629" y="754"/>
                  </a:cubicBezTo>
                  <a:cubicBezTo>
                    <a:pt x="601" y="788"/>
                    <a:pt x="559" y="807"/>
                    <a:pt x="521" y="826"/>
                  </a:cubicBezTo>
                  <a:cubicBezTo>
                    <a:pt x="497" y="838"/>
                    <a:pt x="475" y="843"/>
                    <a:pt x="469" y="873"/>
                  </a:cubicBezTo>
                  <a:cubicBezTo>
                    <a:pt x="469" y="874"/>
                    <a:pt x="461" y="874"/>
                    <a:pt x="456" y="875"/>
                  </a:cubicBezTo>
                  <a:cubicBezTo>
                    <a:pt x="451" y="877"/>
                    <a:pt x="445" y="879"/>
                    <a:pt x="440" y="881"/>
                  </a:cubicBezTo>
                  <a:cubicBezTo>
                    <a:pt x="440" y="881"/>
                    <a:pt x="440" y="881"/>
                    <a:pt x="440" y="881"/>
                  </a:cubicBezTo>
                  <a:cubicBezTo>
                    <a:pt x="440" y="881"/>
                    <a:pt x="440" y="881"/>
                    <a:pt x="440" y="881"/>
                  </a:cubicBezTo>
                  <a:cubicBezTo>
                    <a:pt x="428" y="848"/>
                    <a:pt x="393" y="841"/>
                    <a:pt x="370" y="820"/>
                  </a:cubicBezTo>
                  <a:cubicBezTo>
                    <a:pt x="350" y="802"/>
                    <a:pt x="331" y="783"/>
                    <a:pt x="313" y="762"/>
                  </a:cubicBezTo>
                  <a:cubicBezTo>
                    <a:pt x="280" y="723"/>
                    <a:pt x="241" y="688"/>
                    <a:pt x="205" y="650"/>
                  </a:cubicBezTo>
                  <a:cubicBezTo>
                    <a:pt x="278" y="625"/>
                    <a:pt x="353" y="599"/>
                    <a:pt x="431" y="585"/>
                  </a:cubicBezTo>
                  <a:close/>
                </a:path>
              </a:pathLst>
            </a:custGeom>
            <a:grpFill/>
            <a:ln>
              <a:noFill/>
            </a:ln>
          </p:spPr>
          <p:txBody>
            <a:bodyPr vert="horz" wrap="square" lIns="91440" tIns="45720" rIns="91440" bIns="45720" numCol="1" anchor="t" anchorCtr="0" compatLnSpc="1"/>
            <a:lstStyle/>
            <a:p>
              <a:endParaRPr lang="zh-CN" altLang="en-US" dirty="0"/>
            </a:p>
          </p:txBody>
        </p:sp>
      </p:grpSp>
      <p:cxnSp>
        <p:nvCxnSpPr>
          <p:cNvPr id="30" name="直接连接符 29"/>
          <p:cNvCxnSpPr/>
          <p:nvPr/>
        </p:nvCxnSpPr>
        <p:spPr>
          <a:xfrm>
            <a:off x="5448149" y="3284674"/>
            <a:ext cx="0" cy="16002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theme/theme1.xml><?xml version="1.0" encoding="utf-8"?>
<a:theme xmlns:a="http://schemas.openxmlformats.org/drawingml/2006/main" name="主题5">
  <a:themeElements>
    <a:clrScheme name="自定义 10">
      <a:dk1>
        <a:srgbClr val="000000"/>
      </a:dk1>
      <a:lt1>
        <a:srgbClr val="FFFFFF"/>
      </a:lt1>
      <a:dk2>
        <a:srgbClr val="778495"/>
      </a:dk2>
      <a:lt2>
        <a:srgbClr val="F0F0F0"/>
      </a:lt2>
      <a:accent1>
        <a:srgbClr val="A78343"/>
      </a:accent1>
      <a:accent2>
        <a:srgbClr val="A5644E"/>
      </a:accent2>
      <a:accent3>
        <a:srgbClr val="B58B80"/>
      </a:accent3>
      <a:accent4>
        <a:srgbClr val="C3986D"/>
      </a:accent4>
      <a:accent5>
        <a:srgbClr val="A19574"/>
      </a:accent5>
      <a:accent6>
        <a:srgbClr val="C17529"/>
      </a:accent6>
      <a:hlink>
        <a:srgbClr val="A78343"/>
      </a:hlink>
      <a:folHlink>
        <a:srgbClr val="BFBFBF"/>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PLUS">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自定义 10">
    <a:dk1>
      <a:srgbClr val="000000"/>
    </a:dk1>
    <a:lt1>
      <a:srgbClr val="FFFFFF"/>
    </a:lt1>
    <a:dk2>
      <a:srgbClr val="778495"/>
    </a:dk2>
    <a:lt2>
      <a:srgbClr val="F0F0F0"/>
    </a:lt2>
    <a:accent1>
      <a:srgbClr val="A78343"/>
    </a:accent1>
    <a:accent2>
      <a:srgbClr val="A5644E"/>
    </a:accent2>
    <a:accent3>
      <a:srgbClr val="B58B80"/>
    </a:accent3>
    <a:accent4>
      <a:srgbClr val="C3986D"/>
    </a:accent4>
    <a:accent5>
      <a:srgbClr val="A19574"/>
    </a:accent5>
    <a:accent6>
      <a:srgbClr val="C17529"/>
    </a:accent6>
    <a:hlink>
      <a:srgbClr val="A78343"/>
    </a:hlink>
    <a:folHlink>
      <a:srgbClr val="BFBFBF"/>
    </a:folHlink>
  </a:clrScheme>
</a:themeOverride>
</file>

<file path=docProps/app.xml><?xml version="1.0" encoding="utf-8"?>
<Properties xmlns="http://schemas.openxmlformats.org/officeDocument/2006/extended-properties" xmlns:vt="http://schemas.openxmlformats.org/officeDocument/2006/docPropsVTypes">
  <TotalTime>14</TotalTime>
  <Words>2274</Words>
  <Application>Microsoft Office PowerPoint</Application>
  <PresentationFormat>宽屏</PresentationFormat>
  <Paragraphs>265</Paragraphs>
  <Slides>26</Slides>
  <Notes>4</Notes>
  <HiddenSlides>0</HiddenSlides>
  <MMClips>0</MMClips>
  <ScaleCrop>false</ScaleCrop>
  <HeadingPairs>
    <vt:vector size="6" baseType="variant">
      <vt:variant>
        <vt:lpstr>已用的字体</vt:lpstr>
      </vt:variant>
      <vt:variant>
        <vt:i4>7</vt:i4>
      </vt:variant>
      <vt:variant>
        <vt:lpstr>主题</vt:lpstr>
      </vt:variant>
      <vt:variant>
        <vt:i4>2</vt:i4>
      </vt:variant>
      <vt:variant>
        <vt:lpstr>幻灯片标题</vt:lpstr>
      </vt:variant>
      <vt:variant>
        <vt:i4>26</vt:i4>
      </vt:variant>
    </vt:vector>
  </HeadingPairs>
  <TitlesOfParts>
    <vt:vector size="35" baseType="lpstr">
      <vt:lpstr>等线</vt:lpstr>
      <vt:lpstr>微软雅黑</vt:lpstr>
      <vt:lpstr>Arial</vt:lpstr>
      <vt:lpstr>Calibri</vt:lpstr>
      <vt:lpstr>Impact</vt:lpstr>
      <vt:lpstr>Segoe UI Light</vt:lpstr>
      <vt:lpstr>Wingdings</vt:lpstr>
      <vt:lpstr>主题5</vt:lpstr>
      <vt:lpstr>OfficePLUS</vt:lpstr>
      <vt:lpstr>智能台区建设方案</vt:lpstr>
      <vt:lpstr>PowerPoint 演示文稿</vt:lpstr>
      <vt:lpstr>建设背景</vt:lpstr>
      <vt:lpstr>建设背景</vt:lpstr>
      <vt:lpstr>建设目标</vt:lpstr>
      <vt:lpstr>建设目标</vt:lpstr>
      <vt:lpstr>建设目标</vt:lpstr>
      <vt:lpstr>建设目标</vt:lpstr>
      <vt:lpstr>建设目标</vt:lpstr>
      <vt:lpstr>建设方案</vt:lpstr>
      <vt:lpstr>方案介绍</vt:lpstr>
      <vt:lpstr>方案介绍</vt:lpstr>
      <vt:lpstr>方案介绍</vt:lpstr>
      <vt:lpstr>方案介绍</vt:lpstr>
      <vt:lpstr>方案介绍</vt:lpstr>
      <vt:lpstr>方案介绍</vt:lpstr>
      <vt:lpstr>方案介绍</vt:lpstr>
      <vt:lpstr>方案介绍</vt:lpstr>
      <vt:lpstr>方案介绍</vt:lpstr>
      <vt:lpstr>方案介绍</vt:lpstr>
      <vt:lpstr>智能台区工程施工</vt:lpstr>
      <vt:lpstr>工程及运维</vt:lpstr>
      <vt:lpstr>工程及运维</vt:lpstr>
      <vt:lpstr>工程及运维</vt:lpstr>
      <vt:lpstr>工程及运维</vt:lpstr>
      <vt:lpstr>感谢聆听！</vt:lpstr>
    </vt:vector>
  </TitlesOfParts>
  <Manager>iSlide</Manager>
  <Company>iSlide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iSlide</dc:creator>
  <cp:lastModifiedBy>庞 兵</cp:lastModifiedBy>
  <cp:revision>174</cp:revision>
  <cp:lastPrinted>2017-10-26T16:00:00Z</cp:lastPrinted>
  <dcterms:created xsi:type="dcterms:W3CDTF">2017-10-26T16:00:00Z</dcterms:created>
  <dcterms:modified xsi:type="dcterms:W3CDTF">2022-09-25T01:12:01Z</dcterms:modified>
  <cp:category>work report</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Slide.Theme">
    <vt:lpwstr>a173570b-f82c-4049-95f2-66cf58a73903</vt:lpwstr>
  </property>
  <property fmtid="{D5CDD505-2E9C-101B-9397-08002B2CF9AE}" pid="3" name="MSIP_Label_f42aa342-8706-4288-bd11-ebb85995028c_Enabled">
    <vt:lpwstr>True</vt:lpwstr>
  </property>
  <property fmtid="{D5CDD505-2E9C-101B-9397-08002B2CF9AE}" pid="4" name="MSIP_Label_f42aa342-8706-4288-bd11-ebb85995028c_SiteId">
    <vt:lpwstr>72f988bf-86f1-41af-91ab-2d7cd011db47</vt:lpwstr>
  </property>
  <property fmtid="{D5CDD505-2E9C-101B-9397-08002B2CF9AE}" pid="5" name="MSIP_Label_f42aa342-8706-4288-bd11-ebb85995028c_Owner">
    <vt:lpwstr>v-yunxl@microsoft.com</vt:lpwstr>
  </property>
  <property fmtid="{D5CDD505-2E9C-101B-9397-08002B2CF9AE}" pid="6" name="MSIP_Label_f42aa342-8706-4288-bd11-ebb85995028c_SetDate">
    <vt:lpwstr>2018-11-07T08:36:15.0801938Z</vt:lpwstr>
  </property>
  <property fmtid="{D5CDD505-2E9C-101B-9397-08002B2CF9AE}" pid="7" name="MSIP_Label_f42aa342-8706-4288-bd11-ebb85995028c_Name">
    <vt:lpwstr>General</vt:lpwstr>
  </property>
  <property fmtid="{D5CDD505-2E9C-101B-9397-08002B2CF9AE}" pid="8" name="MSIP_Label_f42aa342-8706-4288-bd11-ebb85995028c_Application">
    <vt:lpwstr>Microsoft Azure Information Protection</vt:lpwstr>
  </property>
  <property fmtid="{D5CDD505-2E9C-101B-9397-08002B2CF9AE}" pid="9" name="MSIP_Label_f42aa342-8706-4288-bd11-ebb85995028c_Extended_MSFT_Method">
    <vt:lpwstr>Automatic</vt:lpwstr>
  </property>
  <property fmtid="{D5CDD505-2E9C-101B-9397-08002B2CF9AE}" pid="10" name="Sensitivity">
    <vt:lpwstr>General</vt:lpwstr>
  </property>
  <property fmtid="{D5CDD505-2E9C-101B-9397-08002B2CF9AE}" pid="11" name="KSOProductBuildVer">
    <vt:lpwstr>2052-10.8.0.5391</vt:lpwstr>
  </property>
</Properties>
</file>