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4.webp" ContentType="image/webp"/>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84" r:id="rId14"/>
    <p:sldId id="285" r:id="rId15"/>
    <p:sldId id="289" r:id="rId16"/>
    <p:sldId id="286" r:id="rId17"/>
    <p:sldId id="267" r:id="rId18"/>
    <p:sldId id="288" r:id="rId19"/>
    <p:sldId id="287" r:id="rId20"/>
    <p:sldId id="268" r:id="rId21"/>
    <p:sldId id="273" r:id="rId22"/>
    <p:sldId id="274" r:id="rId23"/>
    <p:sldId id="275" r:id="rId24"/>
    <p:sldId id="276" r:id="rId25"/>
    <p:sldId id="277" r:id="rId26"/>
    <p:sldId id="279" r:id="rId27"/>
    <p:sldId id="278" r:id="rId28"/>
    <p:sldId id="280" r:id="rId29"/>
    <p:sldId id="282" r:id="rId30"/>
    <p:sldId id="283"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28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59"/>
        <p:guide pos="285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slideLayout" Target="../slideLayouts/slideLayout7.xml"/><Relationship Id="rId10" Type="http://schemas.openxmlformats.org/officeDocument/2006/relationships/image" Target="../media/image2.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13.jpeg"/><Relationship Id="rId16" Type="http://schemas.openxmlformats.org/officeDocument/2006/relationships/slideLayout" Target="../slideLayouts/slideLayout7.xml"/><Relationship Id="rId15" Type="http://schemas.openxmlformats.org/officeDocument/2006/relationships/image" Target="../media/image2.png"/><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5" Type="http://schemas.openxmlformats.org/officeDocument/2006/relationships/slideLayout" Target="../slideLayouts/slideLayout7.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image" Target="../media/image2.png"/><Relationship Id="rId10" Type="http://schemas.openxmlformats.org/officeDocument/2006/relationships/tags" Target="../tags/tag29.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9" Type="http://schemas.openxmlformats.org/officeDocument/2006/relationships/image" Target="../media/image14.webp"/><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image" Target="../media/image2.png"/><Relationship Id="rId2" Type="http://schemas.openxmlformats.org/officeDocument/2006/relationships/tags" Target="../tags/tag33.xml"/><Relationship Id="rId10" Type="http://schemas.openxmlformats.org/officeDocument/2006/relationships/slideLayout" Target="../slideLayouts/slideLayout7.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image" Target="../media/image2.png"/><Relationship Id="rId2" Type="http://schemas.openxmlformats.org/officeDocument/2006/relationships/tags" Target="../tags/tag39.xml"/><Relationship Id="rId12" Type="http://schemas.openxmlformats.org/officeDocument/2006/relationships/slideLayout" Target="../slideLayouts/slideLayout7.xml"/><Relationship Id="rId11" Type="http://schemas.openxmlformats.org/officeDocument/2006/relationships/tags" Target="../tags/tag46.xml"/><Relationship Id="rId10" Type="http://schemas.openxmlformats.org/officeDocument/2006/relationships/image" Target="../media/image16.jpe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image" Target="../media/image19.png"/><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image" Target="../media/image18.png"/><Relationship Id="rId2" Type="http://schemas.openxmlformats.org/officeDocument/2006/relationships/image" Target="../media/image2.png"/><Relationship Id="rId11" Type="http://schemas.openxmlformats.org/officeDocument/2006/relationships/slideLayout" Target="../slideLayouts/slideLayout7.xml"/><Relationship Id="rId10" Type="http://schemas.openxmlformats.org/officeDocument/2006/relationships/tags" Target="../tags/tag52.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image" Target="../media/image20.jpeg"/><Relationship Id="rId19" Type="http://schemas.openxmlformats.org/officeDocument/2006/relationships/slideLayout" Target="../slideLayouts/slideLayout7.xml"/><Relationship Id="rId18" Type="http://schemas.openxmlformats.org/officeDocument/2006/relationships/image" Target="../media/image2.png"/><Relationship Id="rId17" Type="http://schemas.openxmlformats.org/officeDocument/2006/relationships/tags" Target="../tags/tag67.xml"/><Relationship Id="rId16" Type="http://schemas.openxmlformats.org/officeDocument/2006/relationships/tags" Target="../tags/tag66.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6" Type="http://schemas.openxmlformats.org/officeDocument/2006/relationships/slideLayout" Target="../slideLayouts/slideLayout7.xml"/><Relationship Id="rId15" Type="http://schemas.openxmlformats.org/officeDocument/2006/relationships/image" Target="../media/image14.webp"/><Relationship Id="rId14" Type="http://schemas.openxmlformats.org/officeDocument/2006/relationships/tags" Target="../tags/tag79.xml"/><Relationship Id="rId13" Type="http://schemas.openxmlformats.org/officeDocument/2006/relationships/tags" Target="../tags/tag78.xml"/><Relationship Id="rId12" Type="http://schemas.openxmlformats.org/officeDocument/2006/relationships/tags" Target="../tags/tag77.xml"/><Relationship Id="rId11" Type="http://schemas.openxmlformats.org/officeDocument/2006/relationships/image" Target="../media/image2.png"/><Relationship Id="rId10" Type="http://schemas.openxmlformats.org/officeDocument/2006/relationships/tags" Target="../tags/tag76.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25.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image" Target="../media/image24.jpeg"/><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9" Type="http://schemas.openxmlformats.org/officeDocument/2006/relationships/slideLayout" Target="../slideLayouts/slideLayout7.xml"/><Relationship Id="rId18" Type="http://schemas.openxmlformats.org/officeDocument/2006/relationships/image" Target="../media/image2.png"/><Relationship Id="rId17" Type="http://schemas.openxmlformats.org/officeDocument/2006/relationships/tags" Target="../tags/tag94.xml"/><Relationship Id="rId16" Type="http://schemas.openxmlformats.org/officeDocument/2006/relationships/tags" Target="../tags/tag93.xml"/><Relationship Id="rId15" Type="http://schemas.openxmlformats.org/officeDocument/2006/relationships/tags" Target="../tags/tag92.xml"/><Relationship Id="rId14" Type="http://schemas.openxmlformats.org/officeDocument/2006/relationships/tags" Target="../tags/tag91.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22709" y="922364"/>
            <a:ext cx="6634886" cy="2026285"/>
          </a:xfrm>
          <a:prstGeom prst="rect">
            <a:avLst/>
          </a:prstGeom>
        </p:spPr>
        <p:txBody>
          <a:bodyPr vert="horz" wrap="square" lIns="114300" tIns="57150" rIns="114300" bIns="57150" rtlCol="0" anchor="t" anchorCtr="0">
            <a:spAutoFit/>
          </a:bodyPr>
          <a:lstStyle/>
          <a:p>
            <a:pPr>
              <a:lnSpc>
                <a:spcPct val="120000"/>
              </a:lnSpc>
            </a:pPr>
            <a:r>
              <a:rPr lang="zh-CN" alt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防汛防涝应急管理</a:t>
            </a:r>
            <a:r>
              <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系统</a:t>
            </a:r>
            <a:endPar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p>
            <a:pPr>
              <a:lnSpc>
                <a:spcPct val="120000"/>
              </a:lnSpc>
            </a:pP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p>
            <a:pPr>
              <a:lnSpc>
                <a:spcPct val="120000"/>
              </a:lnSpc>
            </a:pP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8" name="副标题 2"/>
          <p:cNvSpPr txBox="1"/>
          <p:nvPr/>
        </p:nvSpPr>
        <p:spPr>
          <a:xfrm>
            <a:off x="7848872" y="617207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3940476" cy="6858000"/>
          </a:xfrm>
          <a:prstGeom prst="rect">
            <a:avLst/>
          </a:prstGeom>
          <a:solidFill>
            <a:schemeClr val="accent1">
              <a:alpha val="100000"/>
            </a:schemeClr>
          </a:solidFill>
        </p:spPr>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p>
      <p:sp>
        <p:nvSpPr>
          <p:cNvPr id="4" name="AutoShape 4"/>
          <p:cNvSpPr/>
          <p:nvPr/>
        </p:nvSpPr>
        <p:spPr>
          <a:xfrm>
            <a:off x="-1370201" y="-1527676"/>
            <a:ext cx="3269415" cy="3269415"/>
          </a:xfrm>
          <a:prstGeom prst="ellipse">
            <a:avLst/>
          </a:prstGeom>
          <a:solidFill>
            <a:schemeClr val="accent1">
              <a:alpha val="67000"/>
            </a:schemeClr>
          </a:solidFill>
        </p:spPr>
      </p:sp>
      <p:sp>
        <p:nvSpPr>
          <p:cNvPr id="5" name="TextBox 5"/>
          <p:cNvSpPr txBox="1"/>
          <p:nvPr/>
        </p:nvSpPr>
        <p:spPr>
          <a:xfrm>
            <a:off x="4805301" y="1643380"/>
            <a:ext cx="6559296" cy="3571240"/>
          </a:xfrm>
          <a:prstGeom prst="rect">
            <a:avLst/>
          </a:prstGeom>
        </p:spPr>
        <p:txBody>
          <a:bodyPr vert="horz" wrap="square" lIns="123825" tIns="123825" rIns="57150" bIns="123825" rtlCol="0" anchor="ctr" anchorCtr="0">
            <a:spAutoFit/>
          </a:bodyPr>
          <a:lstStyle/>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洪水与汛期的基本知识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防汛防涝</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监测</a:t>
            </a: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预警</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系统</a:t>
            </a:r>
            <a:endPar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洪水与汛期的应</a:t>
            </a: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急</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措施</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典型</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案例分析</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公司简介</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p>
            <a:pPr>
              <a:lnSpc>
                <a:spcPct val="112000"/>
              </a:lnSpc>
              <a:spcBef>
                <a:spcPts val="450"/>
              </a:spcBef>
            </a:pPr>
            <a:r>
              <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rPr>
              <a:t>contents</a:t>
            </a:r>
            <a:endPar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目</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录</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p>
            <a:pPr>
              <a:lnSpc>
                <a:spcPct val="120000"/>
              </a:lnSpc>
            </a:pP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52400"/>
            <a:ext cx="1037590" cy="4641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866775" y="1250315"/>
            <a:ext cx="10459085" cy="2019300"/>
          </a:xfrm>
          <a:prstGeom prst="roundRect">
            <a:avLst/>
          </a:prstGeom>
          <a:solidFill>
            <a:schemeClr val="accent2">
              <a:alpha val="100000"/>
            </a:schemeClr>
          </a:solidFill>
        </p:spPr>
      </p:sp>
      <p:sp>
        <p:nvSpPr>
          <p:cNvPr id="3" name="TextBox 3"/>
          <p:cNvSpPr txBox="1"/>
          <p:nvPr>
            <p:custDataLst>
              <p:tags r:id="rId3"/>
            </p:custDataLst>
          </p:nvPr>
        </p:nvSpPr>
        <p:spPr>
          <a:xfrm>
            <a:off x="1300074" y="2175786"/>
            <a:ext cx="9582906" cy="939800"/>
          </a:xfrm>
          <a:prstGeom prst="rect">
            <a:avLst/>
          </a:prstGeom>
        </p:spPr>
        <p:txBody>
          <a:bodyPr vert="horz" wrap="square" lIns="123825" tIns="123825" rIns="57150" bIns="123825" rtlCol="0" anchor="t" anchorCtr="0">
            <a:spAutoFit/>
          </a:bodyPr>
          <a:lstStyle/>
          <a:p>
            <a:pPr>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洪水与汛期监测和预警系统的目的是实时监测</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水位情况及变化</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趋势，</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对辖区内的洪涝灾害</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发出预警，</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保障居民的人身财产安全，</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以减少灾害损失。</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1300074" y="1380567"/>
            <a:ext cx="9417017" cy="853250"/>
          </a:xfrm>
          <a:prstGeom prst="rect">
            <a:avLst/>
          </a:prstGeom>
        </p:spPr>
        <p:txBody>
          <a:bodyPr vert="horz" wrap="square" lIns="123825" tIns="123825" rIns="57150" bIns="123825" rtlCol="0" anchor="t" anchorCtr="0">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目的</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custDataLst>
              <p:tags r:id="rId5"/>
            </p:custDataLst>
          </p:nvPr>
        </p:nvSpPr>
        <p:spPr>
          <a:xfrm>
            <a:off x="866775" y="3429000"/>
            <a:ext cx="10459085" cy="2961640"/>
          </a:xfrm>
          <a:prstGeom prst="roundRect">
            <a:avLst/>
          </a:prstGeom>
          <a:solidFill>
            <a:schemeClr val="accent1">
              <a:lumMod val="20000"/>
              <a:lumOff val="80000"/>
              <a:alpha val="100000"/>
            </a:schemeClr>
          </a:solidFill>
        </p:spPr>
      </p:sp>
      <p:sp>
        <p:nvSpPr>
          <p:cNvPr id="6" name="TextBox 6"/>
          <p:cNvSpPr txBox="1"/>
          <p:nvPr>
            <p:custDataLst>
              <p:tags r:id="rId6"/>
            </p:custDataLst>
          </p:nvPr>
        </p:nvSpPr>
        <p:spPr>
          <a:xfrm>
            <a:off x="1287882" y="4199658"/>
            <a:ext cx="9582150" cy="19786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随着全球气候变化和城市化进程的加速</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，城市规模的不断扩大</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，洪水灾害的发生频率和影响范围不断扩大，对人民生命财产安全构成严重威胁。</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2021</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郑州</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7.20</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特大水灾，</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2025</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年</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8</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月份北京水灾，都是典型的降水导致的城市洪涝灾害，对城市居民的生命和财产安全造成了极大的</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损失。</a:t>
            </a:r>
            <a:endPar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因此，建立有效的洪水与汛期监测和预警系统至关重要。</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当前物联网蓬勃发展，在各行业大规模采用。为洪水与汛期预警系统提供了强有力的技术手段，我们可以依靠先进的物联网设备，强大的云计算</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能力，获得经济效益。</a:t>
            </a:r>
            <a:endPar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7"/>
            </p:custDataLst>
          </p:nvPr>
        </p:nvSpPr>
        <p:spPr>
          <a:xfrm>
            <a:off x="1287882" y="3428823"/>
            <a:ext cx="9677400" cy="723900"/>
          </a:xfrm>
          <a:prstGeom prst="rect">
            <a:avLst/>
          </a:prstGeom>
        </p:spPr>
        <p:txBody>
          <a:bodyPr vert="horz" wrap="square" lIns="123825" tIns="123825" rIns="57150" bIns="123825" rtlCol="0" anchor="t" anchorCtr="0">
            <a:spAutoFit/>
          </a:bodyPr>
          <a:lstStyle/>
          <a:p>
            <a:pPr>
              <a:lnSpc>
                <a:spcPct val="15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背景</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8" name="Connector 8"/>
          <p:cNvCxnSpPr/>
          <p:nvPr>
            <p:custDataLst>
              <p:tags r:id="rId8"/>
            </p:custDataLst>
          </p:nvPr>
        </p:nvCxnSpPr>
        <p:spPr>
          <a:xfrm>
            <a:off x="1473659" y="415889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custDataLst>
              <p:tags r:id="rId9"/>
            </p:custDataLst>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rot="0">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p>
        <p:sp>
          <p:nvSpPr>
            <p:cNvPr id="12" name="AutoShape 12"/>
            <p:cNvSpPr/>
            <p:nvPr/>
          </p:nvSpPr>
          <p:spPr>
            <a:xfrm>
              <a:off x="575049" y="337743"/>
              <a:ext cx="78137" cy="78137"/>
            </a:xfrm>
            <a:prstGeom prst="ellipse">
              <a:avLst/>
            </a:prstGeom>
            <a:solidFill>
              <a:schemeClr val="accent1">
                <a:alpha val="80000"/>
              </a:schemeClr>
            </a:solidFill>
          </p:spPr>
        </p:sp>
        <p:sp>
          <p:nvSpPr>
            <p:cNvPr id="13" name="AutoShape 13"/>
            <p:cNvSpPr/>
            <p:nvPr/>
          </p:nvSpPr>
          <p:spPr>
            <a:xfrm>
              <a:off x="689125" y="339460"/>
              <a:ext cx="74704" cy="74704"/>
            </a:xfrm>
            <a:prstGeom prst="ellipse">
              <a:avLst/>
            </a:prstGeom>
            <a:solidFill>
              <a:schemeClr val="accent1">
                <a:alpha val="60000"/>
              </a:schemeClr>
            </a:solidFill>
          </p:spPr>
        </p:sp>
        <p:sp>
          <p:nvSpPr>
            <p:cNvPr id="14" name="AutoShape 14"/>
            <p:cNvSpPr/>
            <p:nvPr/>
          </p:nvSpPr>
          <p:spPr>
            <a:xfrm>
              <a:off x="799768" y="348430"/>
              <a:ext cx="69238" cy="69238"/>
            </a:xfrm>
            <a:prstGeom prst="ellipse">
              <a:avLst/>
            </a:prstGeom>
            <a:solidFill>
              <a:schemeClr val="accent1">
                <a:alpha val="40000"/>
              </a:schemeClr>
            </a:solidFill>
          </p:spPr>
        </p:sp>
        <p:sp>
          <p:nvSpPr>
            <p:cNvPr id="15" name="AutoShape 15"/>
            <p:cNvSpPr/>
            <p:nvPr/>
          </p:nvSpPr>
          <p:spPr>
            <a:xfrm>
              <a:off x="904945" y="344297"/>
              <a:ext cx="65594" cy="65594"/>
            </a:xfrm>
            <a:prstGeom prst="ellipse">
              <a:avLst/>
            </a:prstGeom>
            <a:solidFill>
              <a:schemeClr val="accent1">
                <a:alpha val="20000"/>
              </a:schemeClr>
            </a:solidFill>
          </p:spPr>
        </p:sp>
        <p:sp>
          <p:nvSpPr>
            <p:cNvPr id="16" name="AutoShape 16"/>
            <p:cNvSpPr/>
            <p:nvPr/>
          </p:nvSpPr>
          <p:spPr>
            <a:xfrm>
              <a:off x="454963" y="448942"/>
              <a:ext cx="84147" cy="84147"/>
            </a:xfrm>
            <a:prstGeom prst="ellipse">
              <a:avLst/>
            </a:prstGeom>
            <a:solidFill>
              <a:schemeClr val="accent1">
                <a:alpha val="100000"/>
              </a:schemeClr>
            </a:solidFill>
          </p:spPr>
        </p:sp>
        <p:sp>
          <p:nvSpPr>
            <p:cNvPr id="17" name="AutoShape 17"/>
            <p:cNvSpPr/>
            <p:nvPr/>
          </p:nvSpPr>
          <p:spPr>
            <a:xfrm>
              <a:off x="575049" y="455517"/>
              <a:ext cx="78137" cy="78137"/>
            </a:xfrm>
            <a:prstGeom prst="ellipse">
              <a:avLst/>
            </a:prstGeom>
            <a:solidFill>
              <a:schemeClr val="accent1">
                <a:alpha val="80000"/>
              </a:schemeClr>
            </a:solidFill>
          </p:spPr>
        </p:sp>
        <p:sp>
          <p:nvSpPr>
            <p:cNvPr id="18" name="AutoShape 18"/>
            <p:cNvSpPr/>
            <p:nvPr/>
          </p:nvSpPr>
          <p:spPr>
            <a:xfrm>
              <a:off x="689125" y="457233"/>
              <a:ext cx="74704" cy="74704"/>
            </a:xfrm>
            <a:prstGeom prst="ellipse">
              <a:avLst/>
            </a:prstGeom>
            <a:solidFill>
              <a:schemeClr val="accent1">
                <a:alpha val="60000"/>
              </a:schemeClr>
            </a:solidFill>
          </p:spPr>
        </p:sp>
        <p:sp>
          <p:nvSpPr>
            <p:cNvPr id="19" name="AutoShape 19"/>
            <p:cNvSpPr/>
            <p:nvPr/>
          </p:nvSpPr>
          <p:spPr>
            <a:xfrm>
              <a:off x="799768" y="466203"/>
              <a:ext cx="69238" cy="69238"/>
            </a:xfrm>
            <a:prstGeom prst="ellipse">
              <a:avLst/>
            </a:prstGeom>
            <a:solidFill>
              <a:schemeClr val="accent1">
                <a:alpha val="40000"/>
              </a:schemeClr>
            </a:solidFill>
          </p:spPr>
        </p:sp>
        <p:sp>
          <p:nvSpPr>
            <p:cNvPr id="20" name="AutoShape 20"/>
            <p:cNvSpPr/>
            <p:nvPr/>
          </p:nvSpPr>
          <p:spPr>
            <a:xfrm>
              <a:off x="904945" y="462070"/>
              <a:ext cx="65594" cy="65594"/>
            </a:xfrm>
            <a:prstGeom prst="ellipse">
              <a:avLst/>
            </a:prstGeom>
            <a:solidFill>
              <a:schemeClr val="accent1">
                <a:alpha val="20000"/>
              </a:schemeClr>
            </a:solidFill>
          </p:spPr>
        </p:sp>
        <p:sp>
          <p:nvSpPr>
            <p:cNvPr id="21" name="AutoShape 21"/>
            <p:cNvSpPr/>
            <p:nvPr/>
          </p:nvSpPr>
          <p:spPr>
            <a:xfrm>
              <a:off x="454963" y="566715"/>
              <a:ext cx="84147" cy="84147"/>
            </a:xfrm>
            <a:prstGeom prst="ellipse">
              <a:avLst/>
            </a:prstGeom>
            <a:solidFill>
              <a:schemeClr val="accent1">
                <a:alpha val="100000"/>
              </a:schemeClr>
            </a:solidFill>
          </p:spPr>
        </p:sp>
        <p:sp>
          <p:nvSpPr>
            <p:cNvPr id="22" name="AutoShape 22"/>
            <p:cNvSpPr/>
            <p:nvPr/>
          </p:nvSpPr>
          <p:spPr>
            <a:xfrm>
              <a:off x="575049" y="573291"/>
              <a:ext cx="78137" cy="78137"/>
            </a:xfrm>
            <a:prstGeom prst="ellipse">
              <a:avLst/>
            </a:prstGeom>
            <a:solidFill>
              <a:schemeClr val="accent1">
                <a:alpha val="80000"/>
              </a:schemeClr>
            </a:solidFill>
          </p:spPr>
        </p:sp>
        <p:sp>
          <p:nvSpPr>
            <p:cNvPr id="23" name="AutoShape 23"/>
            <p:cNvSpPr/>
            <p:nvPr/>
          </p:nvSpPr>
          <p:spPr>
            <a:xfrm>
              <a:off x="689125" y="575007"/>
              <a:ext cx="74704" cy="74704"/>
            </a:xfrm>
            <a:prstGeom prst="ellipse">
              <a:avLst/>
            </a:prstGeom>
            <a:solidFill>
              <a:schemeClr val="accent1">
                <a:alpha val="60000"/>
              </a:schemeClr>
            </a:solidFill>
          </p:spPr>
        </p:sp>
        <p:sp>
          <p:nvSpPr>
            <p:cNvPr id="24" name="AutoShape 24"/>
            <p:cNvSpPr/>
            <p:nvPr/>
          </p:nvSpPr>
          <p:spPr>
            <a:xfrm>
              <a:off x="799768" y="583977"/>
              <a:ext cx="69238" cy="69238"/>
            </a:xfrm>
            <a:prstGeom prst="ellipse">
              <a:avLst/>
            </a:prstGeom>
            <a:solidFill>
              <a:schemeClr val="accent1">
                <a:alpha val="40000"/>
              </a:schemeClr>
            </a:solidFill>
          </p:spPr>
        </p:sp>
        <p:sp>
          <p:nvSpPr>
            <p:cNvPr id="25" name="AutoShape 25"/>
            <p:cNvSpPr/>
            <p:nvPr/>
          </p:nvSpPr>
          <p:spPr>
            <a:xfrm>
              <a:off x="904945" y="579844"/>
              <a:ext cx="65594" cy="65594"/>
            </a:xfrm>
            <a:prstGeom prst="ellipse">
              <a:avLst/>
            </a:prstGeom>
            <a:solidFill>
              <a:schemeClr val="accent1">
                <a:alpha val="20000"/>
              </a:schemeClr>
            </a:solidFill>
          </p:spPr>
        </p:sp>
        <p:sp>
          <p:nvSpPr>
            <p:cNvPr id="26" name="AutoShape 26"/>
            <p:cNvSpPr/>
            <p:nvPr/>
          </p:nvSpPr>
          <p:spPr>
            <a:xfrm>
              <a:off x="454963" y="684489"/>
              <a:ext cx="84147" cy="84147"/>
            </a:xfrm>
            <a:prstGeom prst="ellipse">
              <a:avLst/>
            </a:prstGeom>
            <a:solidFill>
              <a:schemeClr val="accent1">
                <a:alpha val="100000"/>
              </a:schemeClr>
            </a:solidFill>
          </p:spPr>
        </p:sp>
        <p:sp>
          <p:nvSpPr>
            <p:cNvPr id="27" name="AutoShape 27"/>
            <p:cNvSpPr/>
            <p:nvPr/>
          </p:nvSpPr>
          <p:spPr>
            <a:xfrm>
              <a:off x="575049" y="691064"/>
              <a:ext cx="78137" cy="78137"/>
            </a:xfrm>
            <a:prstGeom prst="ellipse">
              <a:avLst/>
            </a:prstGeom>
            <a:solidFill>
              <a:schemeClr val="accent1">
                <a:alpha val="80000"/>
              </a:schemeClr>
            </a:solidFill>
          </p:spPr>
        </p:sp>
        <p:sp>
          <p:nvSpPr>
            <p:cNvPr id="28" name="AutoShape 28"/>
            <p:cNvSpPr/>
            <p:nvPr/>
          </p:nvSpPr>
          <p:spPr>
            <a:xfrm>
              <a:off x="689125" y="692781"/>
              <a:ext cx="74704" cy="74704"/>
            </a:xfrm>
            <a:prstGeom prst="ellipse">
              <a:avLst/>
            </a:prstGeom>
            <a:solidFill>
              <a:schemeClr val="accent1">
                <a:alpha val="60000"/>
              </a:schemeClr>
            </a:solidFill>
          </p:spPr>
        </p:sp>
        <p:sp>
          <p:nvSpPr>
            <p:cNvPr id="29" name="AutoShape 29"/>
            <p:cNvSpPr/>
            <p:nvPr/>
          </p:nvSpPr>
          <p:spPr>
            <a:xfrm>
              <a:off x="799768" y="701751"/>
              <a:ext cx="69238" cy="69238"/>
            </a:xfrm>
            <a:prstGeom prst="ellipse">
              <a:avLst/>
            </a:prstGeom>
            <a:solidFill>
              <a:schemeClr val="accent1">
                <a:alpha val="40000"/>
              </a:schemeClr>
            </a:solidFill>
          </p:spPr>
        </p:sp>
        <p:sp>
          <p:nvSpPr>
            <p:cNvPr id="30" name="AutoShape 30"/>
            <p:cNvSpPr/>
            <p:nvPr/>
          </p:nvSpPr>
          <p:spPr>
            <a:xfrm>
              <a:off x="904945" y="697618"/>
              <a:ext cx="65594" cy="65594"/>
            </a:xfrm>
            <a:prstGeom prst="ellipse">
              <a:avLst/>
            </a:prstGeom>
            <a:solidFill>
              <a:schemeClr val="accent1">
                <a:alpha val="20000"/>
              </a:schemeClr>
            </a:solidFill>
          </p:spPr>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目的和背景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2" name="图片 31" descr="新logo2的副本"/>
          <p:cNvPicPr>
            <a:picLocks noChangeAspect="1"/>
          </p:cNvPicPr>
          <p:nvPr/>
        </p:nvPicPr>
        <p:blipFill>
          <a:blip r:embed="rId10"/>
          <a:stretch>
            <a:fillRect/>
          </a:stretch>
        </p:blipFill>
        <p:spPr>
          <a:xfrm>
            <a:off x="11089005" y="128270"/>
            <a:ext cx="1037590" cy="4641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sp>
      <p:sp>
        <p:nvSpPr>
          <p:cNvPr id="4" name="AutoShape 4"/>
          <p:cNvSpPr/>
          <p:nvPr/>
        </p:nvSpPr>
        <p:spPr>
          <a:xfrm>
            <a:off x="3853566" y="1300998"/>
            <a:ext cx="3657600" cy="719328"/>
          </a:xfrm>
          <a:prstGeom prst="roundRect">
            <a:avLst/>
          </a:prstGeom>
          <a:solidFill>
            <a:schemeClr val="accent2">
              <a:alpha val="100000"/>
            </a:schemeClr>
          </a:solidFill>
        </p:spPr>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及时的预警能够为受灾群众提供足够的逃生时间，减少人员伤亡。</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保障人民生命安全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7873179" y="1681685"/>
            <a:ext cx="3657600" cy="1989696"/>
          </a:xfrm>
          <a:prstGeom prst="rect">
            <a:avLst/>
          </a:prstGeom>
          <a:solidFill>
            <a:schemeClr val="accent2">
              <a:alpha val="79000"/>
            </a:schemeClr>
          </a:solidFill>
        </p:spPr>
      </p:sp>
      <p:sp>
        <p:nvSpPr>
          <p:cNvPr id="8" name="AutoShape 8"/>
          <p:cNvSpPr/>
          <p:nvPr/>
        </p:nvSpPr>
        <p:spPr>
          <a:xfrm>
            <a:off x="7873179" y="1300998"/>
            <a:ext cx="3657600" cy="719328"/>
          </a:xfrm>
          <a:prstGeom prst="roundRect">
            <a:avLst/>
          </a:prstGeom>
          <a:solidFill>
            <a:schemeClr val="accent2">
              <a:alpha val="100000"/>
            </a:schemeClr>
          </a:solidFill>
        </p:spPr>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减少财产损失</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853566" y="4213236"/>
            <a:ext cx="3657600" cy="1989696"/>
          </a:xfrm>
          <a:prstGeom prst="rect">
            <a:avLst/>
          </a:prstGeom>
          <a:solidFill>
            <a:schemeClr val="accent2">
              <a:alpha val="80000"/>
            </a:schemeClr>
          </a:solidFill>
        </p:spPr>
      </p:sp>
      <p:sp>
        <p:nvSpPr>
          <p:cNvPr id="11" name="AutoShape 11"/>
          <p:cNvSpPr/>
          <p:nvPr/>
        </p:nvSpPr>
        <p:spPr>
          <a:xfrm>
            <a:off x="3853566" y="3895299"/>
            <a:ext cx="3657600" cy="719328"/>
          </a:xfrm>
          <a:prstGeom prst="roundRect">
            <a:avLst/>
          </a:prstGeom>
          <a:solidFill>
            <a:schemeClr val="accent2">
              <a:alpha val="100000"/>
            </a:schemeClr>
          </a:solidFill>
        </p:spPr>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维护社会稳定</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AutoShape 13"/>
          <p:cNvSpPr/>
          <p:nvPr/>
        </p:nvSpPr>
        <p:spPr>
          <a:xfrm>
            <a:off x="7873179" y="4213236"/>
            <a:ext cx="3657600" cy="1989696"/>
          </a:xfrm>
          <a:prstGeom prst="rect">
            <a:avLst/>
          </a:prstGeom>
          <a:solidFill>
            <a:schemeClr val="accent2">
              <a:alpha val="79000"/>
            </a:schemeClr>
          </a:solidFill>
        </p:spPr>
      </p:sp>
      <p:sp>
        <p:nvSpPr>
          <p:cNvPr id="14" name="AutoShape 14"/>
          <p:cNvSpPr/>
          <p:nvPr/>
        </p:nvSpPr>
        <p:spPr>
          <a:xfrm>
            <a:off x="7873179" y="3895299"/>
            <a:ext cx="3657600" cy="719328"/>
          </a:xfrm>
          <a:prstGeom prst="roundRect">
            <a:avLst/>
          </a:prstGeom>
          <a:solidFill>
            <a:schemeClr val="accent2">
              <a:alpha val="100000"/>
            </a:schemeClr>
          </a:solidFill>
        </p:spPr>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促进可持续发展</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通过提前预警，可以指导有关部门采取应对措施，降低洪水对基础设施、农田、房屋等的破坏程度。</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有效的洪水预警能够减少灾害对社会生产和生活的冲击，保障社会秩序的稳定。</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健全的洪水监测和预警系统有助于制定科学的防洪策略，促进经济社会的可持续发展。</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rot="0">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重要性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与汛期的基本知识</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228600" y="152400"/>
            <a:ext cx="1037590" cy="4641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l="10729" r="10729"/>
          <a:stretch>
            <a:fillRect/>
          </a:stretch>
        </p:blipFill>
        <p:spPr>
          <a:xfrm>
            <a:off x="5105400" y="1524000"/>
            <a:ext cx="2613025" cy="4991100"/>
          </a:xfrm>
          <a:prstGeom prst="rect">
            <a:avLst/>
          </a:prstGeom>
        </p:spPr>
      </p:pic>
      <p:sp>
        <p:nvSpPr>
          <p:cNvPr id="5" name="Freeform 5"/>
          <p:cNvSpPr/>
          <p:nvPr/>
        </p:nvSpPr>
        <p:spPr>
          <a:xfrm>
            <a:off x="8503615" y="1869245"/>
            <a:ext cx="300899" cy="495300"/>
          </a:xfrm>
          <a:custGeom>
            <a:avLst/>
            <a:gdLst/>
            <a:ahLst/>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p>
      <p:sp>
        <p:nvSpPr>
          <p:cNvPr id="6" name="Freeform 6"/>
          <p:cNvSpPr/>
          <p:nvPr/>
        </p:nvSpPr>
        <p:spPr>
          <a:xfrm>
            <a:off x="8503615" y="4081478"/>
            <a:ext cx="334477" cy="307945"/>
          </a:xfrm>
          <a:custGeom>
            <a:avLst/>
            <a:gdLst/>
            <a:ahLst/>
            <a:cxnLst/>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由于连续的暴雨或大暴雨，</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降雨超过城市的排水能力</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，导致</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小区大量积水，</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溢出，淹没</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小区地面或者地下车库</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的现象。</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p>
            <a:pPr algn="ctr">
              <a:lnSpc>
                <a:spcPct val="120000"/>
              </a:lnSpc>
              <a:defRPr/>
            </a:pPr>
            <a:r>
              <a:rPr lang="zh-CN" alt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endParaRPr lang="zh-CN" alt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一年中</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降水较多</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的时候，通常与雨季或季节性降雨有关，此时需要加强防汛</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防涝</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工作。</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汛期</a:t>
            </a:r>
            <a:endParaRPr lang="en-US" sz="1100"/>
          </a:p>
        </p:txBody>
      </p:sp>
      <p:grpSp>
        <p:nvGrpSpPr>
          <p:cNvPr id="11" name="Group 11"/>
          <p:cNvGrpSpPr/>
          <p:nvPr/>
        </p:nvGrpSpPr>
        <p:grpSpPr>
          <a:xfrm rot="0">
            <a:off x="454963" y="93878"/>
            <a:ext cx="10641129" cy="893445"/>
            <a:chOff x="454963" y="93878"/>
            <a:chExt cx="10641129" cy="893445"/>
          </a:xfrm>
        </p:grpSpPr>
        <p:sp>
          <p:nvSpPr>
            <p:cNvPr id="12" name="AutoShape 12"/>
            <p:cNvSpPr/>
            <p:nvPr/>
          </p:nvSpPr>
          <p:spPr>
            <a:xfrm>
              <a:off x="454963" y="331168"/>
              <a:ext cx="84147" cy="84147"/>
            </a:xfrm>
            <a:prstGeom prst="ellipse">
              <a:avLst/>
            </a:prstGeom>
            <a:solidFill>
              <a:schemeClr val="accent1">
                <a:alpha val="100000"/>
              </a:schemeClr>
            </a:solidFill>
          </p:spPr>
        </p:sp>
        <p:sp>
          <p:nvSpPr>
            <p:cNvPr id="13" name="AutoShape 13"/>
            <p:cNvSpPr/>
            <p:nvPr/>
          </p:nvSpPr>
          <p:spPr>
            <a:xfrm>
              <a:off x="575049" y="337743"/>
              <a:ext cx="78137" cy="78137"/>
            </a:xfrm>
            <a:prstGeom prst="ellipse">
              <a:avLst/>
            </a:prstGeom>
            <a:solidFill>
              <a:schemeClr val="accent1">
                <a:alpha val="80000"/>
              </a:schemeClr>
            </a:solidFill>
          </p:spPr>
        </p:sp>
        <p:sp>
          <p:nvSpPr>
            <p:cNvPr id="14" name="AutoShape 14"/>
            <p:cNvSpPr/>
            <p:nvPr/>
          </p:nvSpPr>
          <p:spPr>
            <a:xfrm>
              <a:off x="689125" y="339460"/>
              <a:ext cx="74704" cy="74704"/>
            </a:xfrm>
            <a:prstGeom prst="ellipse">
              <a:avLst/>
            </a:prstGeom>
            <a:solidFill>
              <a:schemeClr val="accent1">
                <a:alpha val="60000"/>
              </a:schemeClr>
            </a:solidFill>
          </p:spPr>
        </p:sp>
        <p:sp>
          <p:nvSpPr>
            <p:cNvPr id="15" name="AutoShape 15"/>
            <p:cNvSpPr/>
            <p:nvPr/>
          </p:nvSpPr>
          <p:spPr>
            <a:xfrm>
              <a:off x="799768" y="348430"/>
              <a:ext cx="69238" cy="69238"/>
            </a:xfrm>
            <a:prstGeom prst="ellipse">
              <a:avLst/>
            </a:prstGeom>
            <a:solidFill>
              <a:schemeClr val="accent1">
                <a:alpha val="40000"/>
              </a:schemeClr>
            </a:solidFill>
          </p:spPr>
        </p:sp>
        <p:sp>
          <p:nvSpPr>
            <p:cNvPr id="16" name="AutoShape 16"/>
            <p:cNvSpPr/>
            <p:nvPr/>
          </p:nvSpPr>
          <p:spPr>
            <a:xfrm>
              <a:off x="904945" y="344297"/>
              <a:ext cx="65594" cy="65594"/>
            </a:xfrm>
            <a:prstGeom prst="ellipse">
              <a:avLst/>
            </a:prstGeom>
            <a:solidFill>
              <a:schemeClr val="accent1">
                <a:alpha val="20000"/>
              </a:schemeClr>
            </a:solidFill>
          </p:spPr>
        </p:sp>
        <p:sp>
          <p:nvSpPr>
            <p:cNvPr id="17" name="AutoShape 17"/>
            <p:cNvSpPr/>
            <p:nvPr/>
          </p:nvSpPr>
          <p:spPr>
            <a:xfrm>
              <a:off x="454963" y="448942"/>
              <a:ext cx="84147" cy="84147"/>
            </a:xfrm>
            <a:prstGeom prst="ellipse">
              <a:avLst/>
            </a:prstGeom>
            <a:solidFill>
              <a:schemeClr val="accent1">
                <a:alpha val="100000"/>
              </a:schemeClr>
            </a:solidFill>
          </p:spPr>
        </p:sp>
        <p:sp>
          <p:nvSpPr>
            <p:cNvPr id="18" name="AutoShape 18"/>
            <p:cNvSpPr/>
            <p:nvPr/>
          </p:nvSpPr>
          <p:spPr>
            <a:xfrm>
              <a:off x="575049" y="455517"/>
              <a:ext cx="78137" cy="78137"/>
            </a:xfrm>
            <a:prstGeom prst="ellipse">
              <a:avLst/>
            </a:prstGeom>
            <a:solidFill>
              <a:schemeClr val="accent1">
                <a:alpha val="80000"/>
              </a:schemeClr>
            </a:solidFill>
          </p:spPr>
        </p:sp>
        <p:sp>
          <p:nvSpPr>
            <p:cNvPr id="19" name="AutoShape 19"/>
            <p:cNvSpPr/>
            <p:nvPr/>
          </p:nvSpPr>
          <p:spPr>
            <a:xfrm>
              <a:off x="689125" y="457233"/>
              <a:ext cx="74704" cy="74704"/>
            </a:xfrm>
            <a:prstGeom prst="ellipse">
              <a:avLst/>
            </a:prstGeom>
            <a:solidFill>
              <a:schemeClr val="accent1">
                <a:alpha val="60000"/>
              </a:schemeClr>
            </a:solidFill>
          </p:spPr>
        </p:sp>
        <p:sp>
          <p:nvSpPr>
            <p:cNvPr id="20" name="AutoShape 20"/>
            <p:cNvSpPr/>
            <p:nvPr/>
          </p:nvSpPr>
          <p:spPr>
            <a:xfrm>
              <a:off x="799768" y="466203"/>
              <a:ext cx="69238" cy="69238"/>
            </a:xfrm>
            <a:prstGeom prst="ellipse">
              <a:avLst/>
            </a:prstGeom>
            <a:solidFill>
              <a:schemeClr val="accent1">
                <a:alpha val="40000"/>
              </a:schemeClr>
            </a:solidFill>
          </p:spPr>
        </p:sp>
        <p:sp>
          <p:nvSpPr>
            <p:cNvPr id="21" name="AutoShape 21"/>
            <p:cNvSpPr/>
            <p:nvPr/>
          </p:nvSpPr>
          <p:spPr>
            <a:xfrm>
              <a:off x="904945" y="462070"/>
              <a:ext cx="65594" cy="65594"/>
            </a:xfrm>
            <a:prstGeom prst="ellipse">
              <a:avLst/>
            </a:prstGeom>
            <a:solidFill>
              <a:schemeClr val="accent1">
                <a:alpha val="20000"/>
              </a:schemeClr>
            </a:solidFill>
          </p:spPr>
        </p:sp>
        <p:sp>
          <p:nvSpPr>
            <p:cNvPr id="22" name="AutoShape 22"/>
            <p:cNvSpPr/>
            <p:nvPr/>
          </p:nvSpPr>
          <p:spPr>
            <a:xfrm>
              <a:off x="454963" y="566715"/>
              <a:ext cx="84147" cy="84147"/>
            </a:xfrm>
            <a:prstGeom prst="ellipse">
              <a:avLst/>
            </a:prstGeom>
            <a:solidFill>
              <a:schemeClr val="accent1">
                <a:alpha val="100000"/>
              </a:schemeClr>
            </a:solidFill>
          </p:spPr>
        </p:sp>
        <p:sp>
          <p:nvSpPr>
            <p:cNvPr id="23" name="AutoShape 23"/>
            <p:cNvSpPr/>
            <p:nvPr/>
          </p:nvSpPr>
          <p:spPr>
            <a:xfrm>
              <a:off x="575049" y="573291"/>
              <a:ext cx="78137" cy="78137"/>
            </a:xfrm>
            <a:prstGeom prst="ellipse">
              <a:avLst/>
            </a:prstGeom>
            <a:solidFill>
              <a:schemeClr val="accent1">
                <a:alpha val="80000"/>
              </a:schemeClr>
            </a:solidFill>
          </p:spPr>
        </p:sp>
        <p:sp>
          <p:nvSpPr>
            <p:cNvPr id="24" name="AutoShape 24"/>
            <p:cNvSpPr/>
            <p:nvPr/>
          </p:nvSpPr>
          <p:spPr>
            <a:xfrm>
              <a:off x="689125" y="575007"/>
              <a:ext cx="74704" cy="74704"/>
            </a:xfrm>
            <a:prstGeom prst="ellipse">
              <a:avLst/>
            </a:prstGeom>
            <a:solidFill>
              <a:schemeClr val="accent1">
                <a:alpha val="60000"/>
              </a:schemeClr>
            </a:solidFill>
          </p:spPr>
        </p:sp>
        <p:sp>
          <p:nvSpPr>
            <p:cNvPr id="25" name="AutoShape 25"/>
            <p:cNvSpPr/>
            <p:nvPr/>
          </p:nvSpPr>
          <p:spPr>
            <a:xfrm>
              <a:off x="799768" y="583977"/>
              <a:ext cx="69238" cy="69238"/>
            </a:xfrm>
            <a:prstGeom prst="ellipse">
              <a:avLst/>
            </a:prstGeom>
            <a:solidFill>
              <a:schemeClr val="accent1">
                <a:alpha val="40000"/>
              </a:schemeClr>
            </a:solidFill>
          </p:spPr>
        </p:sp>
        <p:sp>
          <p:nvSpPr>
            <p:cNvPr id="26" name="AutoShape 26"/>
            <p:cNvSpPr/>
            <p:nvPr/>
          </p:nvSpPr>
          <p:spPr>
            <a:xfrm>
              <a:off x="904945" y="579844"/>
              <a:ext cx="65594" cy="65594"/>
            </a:xfrm>
            <a:prstGeom prst="ellipse">
              <a:avLst/>
            </a:prstGeom>
            <a:solidFill>
              <a:schemeClr val="accent1">
                <a:alpha val="20000"/>
              </a:schemeClr>
            </a:solidFill>
          </p:spPr>
        </p:sp>
        <p:sp>
          <p:nvSpPr>
            <p:cNvPr id="27" name="AutoShape 27"/>
            <p:cNvSpPr/>
            <p:nvPr/>
          </p:nvSpPr>
          <p:spPr>
            <a:xfrm>
              <a:off x="454963" y="684489"/>
              <a:ext cx="84147" cy="84147"/>
            </a:xfrm>
            <a:prstGeom prst="ellipse">
              <a:avLst/>
            </a:prstGeom>
            <a:solidFill>
              <a:schemeClr val="accent1">
                <a:alpha val="100000"/>
              </a:schemeClr>
            </a:solidFill>
          </p:spPr>
        </p:sp>
        <p:sp>
          <p:nvSpPr>
            <p:cNvPr id="28" name="AutoShape 28"/>
            <p:cNvSpPr/>
            <p:nvPr/>
          </p:nvSpPr>
          <p:spPr>
            <a:xfrm>
              <a:off x="575049" y="691064"/>
              <a:ext cx="78137" cy="78137"/>
            </a:xfrm>
            <a:prstGeom prst="ellipse">
              <a:avLst/>
            </a:prstGeom>
            <a:solidFill>
              <a:schemeClr val="accent1">
                <a:alpha val="80000"/>
              </a:schemeClr>
            </a:solidFill>
          </p:spPr>
        </p:sp>
        <p:sp>
          <p:nvSpPr>
            <p:cNvPr id="29" name="AutoShape 29"/>
            <p:cNvSpPr/>
            <p:nvPr/>
          </p:nvSpPr>
          <p:spPr>
            <a:xfrm>
              <a:off x="689125" y="692781"/>
              <a:ext cx="74704" cy="74704"/>
            </a:xfrm>
            <a:prstGeom prst="ellipse">
              <a:avLst/>
            </a:prstGeom>
            <a:solidFill>
              <a:schemeClr val="accent1">
                <a:alpha val="60000"/>
              </a:schemeClr>
            </a:solidFill>
          </p:spPr>
        </p:sp>
        <p:sp>
          <p:nvSpPr>
            <p:cNvPr id="30" name="AutoShape 30"/>
            <p:cNvSpPr/>
            <p:nvPr/>
          </p:nvSpPr>
          <p:spPr>
            <a:xfrm>
              <a:off x="799768" y="701751"/>
              <a:ext cx="69238" cy="69238"/>
            </a:xfrm>
            <a:prstGeom prst="ellipse">
              <a:avLst/>
            </a:prstGeom>
            <a:solidFill>
              <a:schemeClr val="accent1">
                <a:alpha val="40000"/>
              </a:schemeClr>
            </a:solidFill>
          </p:spPr>
        </p:sp>
        <p:sp>
          <p:nvSpPr>
            <p:cNvPr id="31" name="AutoShape 31"/>
            <p:cNvSpPr/>
            <p:nvPr/>
          </p:nvSpPr>
          <p:spPr>
            <a:xfrm>
              <a:off x="904945" y="697618"/>
              <a:ext cx="65594" cy="65594"/>
            </a:xfrm>
            <a:prstGeom prst="ellipse">
              <a:avLst/>
            </a:prstGeom>
            <a:solidFill>
              <a:schemeClr val="accent1">
                <a:alpha val="20000"/>
              </a:schemeClr>
            </a:solidFill>
          </p:spPr>
        </p:sp>
        <p:sp>
          <p:nvSpPr>
            <p:cNvPr id="32" name="TextBox 32"/>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与汛期的定义</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3" name="图片 32" descr="新logo2的副本"/>
          <p:cNvPicPr>
            <a:picLocks noChangeAspect="1"/>
          </p:cNvPicPr>
          <p:nvPr/>
        </p:nvPicPr>
        <p:blipFill>
          <a:blip r:embed="rId3"/>
          <a:stretch>
            <a:fillRect/>
          </a:stretch>
        </p:blipFill>
        <p:spPr>
          <a:xfrm>
            <a:off x="11089005" y="128270"/>
            <a:ext cx="1037590" cy="464185"/>
          </a:xfrm>
          <a:prstGeom prst="rect">
            <a:avLst/>
          </a:prstGeom>
        </p:spPr>
      </p:pic>
      <p:pic>
        <p:nvPicPr>
          <p:cNvPr id="34" name="图片 33"/>
          <p:cNvPicPr/>
          <p:nvPr/>
        </p:nvPicPr>
        <p:blipFill>
          <a:blip r:embed="rId4"/>
          <a:stretch>
            <a:fillRect/>
          </a:stretch>
        </p:blipFill>
        <p:spPr>
          <a:xfrm>
            <a:off x="653415" y="1524000"/>
            <a:ext cx="4090035" cy="2795270"/>
          </a:xfrm>
          <a:prstGeom prst="rect">
            <a:avLst/>
          </a:prstGeom>
        </p:spPr>
      </p:pic>
      <p:pic>
        <p:nvPicPr>
          <p:cNvPr id="35" name="图片 34"/>
          <p:cNvPicPr/>
          <p:nvPr/>
        </p:nvPicPr>
        <p:blipFill>
          <a:blip r:embed="rId5"/>
          <a:stretch>
            <a:fillRect/>
          </a:stretch>
        </p:blipFill>
        <p:spPr>
          <a:xfrm>
            <a:off x="653415" y="4419600"/>
            <a:ext cx="4070985" cy="2273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0">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地形地貌</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河流流域的地形地貌特征，如山地、高原、盆地等，对洪水的形成起到重要作用。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 name="Group 5"/>
          <p:cNvGrpSpPr/>
          <p:nvPr/>
        </p:nvGrpSpPr>
        <p:grpSpPr>
          <a:xfrm rot="0">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水利工程</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水库、水电站等水利工程在调节水位、减轻洪水灾害方面起到一定作用，但也可能因管理不当或工程失修等原因引发洪水。</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sp>
      <p:grpSp>
        <p:nvGrpSpPr>
          <p:cNvPr id="9" name="Group 9"/>
          <p:cNvGrpSpPr/>
          <p:nvPr/>
        </p:nvGrpSpPr>
        <p:grpSpPr>
          <a:xfrm rot="0">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气候因素</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暴雨、台风、热带气旋等极端天气事件是导致洪水的主要气候因素。</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12" name="Freeform 12"/>
          <p:cNvSpPr/>
          <p:nvPr/>
        </p:nvSpPr>
        <p:spPr>
          <a:xfrm>
            <a:off x="4610240" y="4989683"/>
            <a:ext cx="553940" cy="553940"/>
          </a:xfrm>
          <a:custGeom>
            <a:avLst/>
            <a:gdLst/>
            <a:ahLst/>
            <a:cxnLst/>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sp>
      <p:sp>
        <p:nvSpPr>
          <p:cNvPr id="13" name="AutoShape 13"/>
          <p:cNvSpPr/>
          <p:nvPr/>
        </p:nvSpPr>
        <p:spPr>
          <a:xfrm>
            <a:off x="4482093" y="3221072"/>
            <a:ext cx="810236" cy="810236"/>
          </a:xfrm>
          <a:prstGeom prst="ellipse">
            <a:avLst/>
          </a:prstGeom>
          <a:solidFill>
            <a:schemeClr val="accent1">
              <a:alpha val="100000"/>
            </a:schemeClr>
          </a:solidFill>
        </p:spPr>
      </p:sp>
      <p:sp>
        <p:nvSpPr>
          <p:cNvPr id="14" name="AutoShape 14"/>
          <p:cNvSpPr/>
          <p:nvPr/>
        </p:nvSpPr>
        <p:spPr>
          <a:xfrm>
            <a:off x="4482093" y="1560135"/>
            <a:ext cx="810236" cy="810236"/>
          </a:xfrm>
          <a:prstGeom prst="ellipse">
            <a:avLst/>
          </a:prstGeom>
          <a:solidFill>
            <a:schemeClr val="accent2">
              <a:alpha val="100000"/>
            </a:schemeClr>
          </a:solidFill>
        </p:spPr>
      </p:sp>
      <p:sp>
        <p:nvSpPr>
          <p:cNvPr id="15" name="Freeform 15"/>
          <p:cNvSpPr/>
          <p:nvPr/>
        </p:nvSpPr>
        <p:spPr>
          <a:xfrm>
            <a:off x="4666510" y="1762961"/>
            <a:ext cx="405314" cy="405314"/>
          </a:xfrm>
          <a:custGeom>
            <a:avLst/>
            <a:gdLst/>
            <a:ahLst/>
            <a:cxnLst/>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sp>
      <p:sp>
        <p:nvSpPr>
          <p:cNvPr id="16" name="Freeform 16"/>
          <p:cNvSpPr/>
          <p:nvPr/>
        </p:nvSpPr>
        <p:spPr>
          <a:xfrm>
            <a:off x="4678702" y="3406734"/>
            <a:ext cx="424244" cy="424244"/>
          </a:xfrm>
          <a:custGeom>
            <a:avLst/>
            <a:gdLst/>
            <a:ahLst/>
            <a:cxnLst/>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sp>
      <p:sp>
        <p:nvSpPr>
          <p:cNvPr id="17" name="Freeform 17"/>
          <p:cNvSpPr/>
          <p:nvPr/>
        </p:nvSpPr>
        <p:spPr>
          <a:xfrm>
            <a:off x="970539" y="2236546"/>
            <a:ext cx="2648574" cy="2933980"/>
          </a:xfrm>
          <a:custGeom>
            <a:avLst/>
            <a:gdLst/>
            <a:ahLst/>
            <a:cxnLst/>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sp>
      <p:sp>
        <p:nvSpPr>
          <p:cNvPr id="18" name="Freeform 18"/>
          <p:cNvSpPr/>
          <p:nvPr/>
        </p:nvSpPr>
        <p:spPr>
          <a:xfrm>
            <a:off x="1655515" y="3001353"/>
            <a:ext cx="1278622" cy="1195190"/>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sp>
      <p:grpSp>
        <p:nvGrpSpPr>
          <p:cNvPr id="19" name="Group 19"/>
          <p:cNvGrpSpPr/>
          <p:nvPr/>
        </p:nvGrpSpPr>
        <p:grpSpPr>
          <a:xfrm rot="0">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洪水与汛期的形成原因</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502" b="14502"/>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rot="0">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sp>
      </p:grpSp>
      <p:grpSp>
        <p:nvGrpSpPr>
          <p:cNvPr id="8" name="Group 8"/>
          <p:cNvGrpSpPr/>
          <p:nvPr/>
        </p:nvGrpSpPr>
        <p:grpSpPr>
          <a:xfrm rot="0">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sp>
      </p:grpSp>
      <p:grpSp>
        <p:nvGrpSpPr>
          <p:cNvPr id="10" name="Group 10"/>
          <p:cNvGrpSpPr/>
          <p:nvPr/>
        </p:nvGrpSpPr>
        <p:grpSpPr>
          <a:xfrm rot="0">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sp>
      </p:grpSp>
      <p:grpSp>
        <p:nvGrpSpPr>
          <p:cNvPr id="12" name="Group 12"/>
          <p:cNvGrpSpPr/>
          <p:nvPr/>
        </p:nvGrpSpPr>
        <p:grpSpPr>
          <a:xfrm rot="0">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sp>
      </p:grpSp>
      <p:grpSp>
        <p:nvGrpSpPr>
          <p:cNvPr id="14" name="Group 14"/>
          <p:cNvGrpSpPr/>
          <p:nvPr/>
        </p:nvGrpSpPr>
        <p:grpSpPr>
          <a:xfrm rot="0">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sp>
      </p:grpSp>
      <p:grpSp>
        <p:nvGrpSpPr>
          <p:cNvPr id="16" name="Group 16"/>
          <p:cNvGrpSpPr/>
          <p:nvPr/>
        </p:nvGrpSpPr>
        <p:grpSpPr>
          <a:xfrm rot="0">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sp>
      </p:grpSp>
      <p:grpSp>
        <p:nvGrpSpPr>
          <p:cNvPr id="18" name="Group 18"/>
          <p:cNvGrpSpPr/>
          <p:nvPr/>
        </p:nvGrpSpPr>
        <p:grpSpPr>
          <a:xfrm rot="0">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sp>
        <p:sp>
          <p:nvSpPr>
            <p:cNvPr id="20" name="AutoShape 20"/>
            <p:cNvSpPr/>
            <p:nvPr/>
          </p:nvSpPr>
          <p:spPr>
            <a:xfrm>
              <a:off x="705451" y="4206759"/>
              <a:ext cx="2286000" cy="2103025"/>
            </a:xfrm>
            <a:prstGeom prst="rect">
              <a:avLst/>
            </a:prstGeom>
            <a:solidFill>
              <a:schemeClr val="accent1">
                <a:lumMod val="50000"/>
                <a:alpha val="100000"/>
              </a:schemeClr>
            </a:solidFill>
          </p:spPr>
        </p:sp>
      </p:grpSp>
      <p:grpSp>
        <p:nvGrpSpPr>
          <p:cNvPr id="21" name="Group 21"/>
          <p:cNvGrpSpPr/>
          <p:nvPr/>
        </p:nvGrpSpPr>
        <p:grpSpPr>
          <a:xfrm rot="0">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p>
        <p:sp>
          <p:nvSpPr>
            <p:cNvPr id="23" name="AutoShape 23"/>
            <p:cNvSpPr/>
            <p:nvPr/>
          </p:nvSpPr>
          <p:spPr>
            <a:xfrm>
              <a:off x="575049" y="337743"/>
              <a:ext cx="78137" cy="78137"/>
            </a:xfrm>
            <a:prstGeom prst="ellipse">
              <a:avLst/>
            </a:prstGeom>
            <a:solidFill>
              <a:schemeClr val="accent1">
                <a:alpha val="80000"/>
              </a:schemeClr>
            </a:solidFill>
          </p:spPr>
        </p:sp>
        <p:sp>
          <p:nvSpPr>
            <p:cNvPr id="24" name="AutoShape 24"/>
            <p:cNvSpPr/>
            <p:nvPr/>
          </p:nvSpPr>
          <p:spPr>
            <a:xfrm>
              <a:off x="689125" y="339460"/>
              <a:ext cx="74704" cy="74704"/>
            </a:xfrm>
            <a:prstGeom prst="ellipse">
              <a:avLst/>
            </a:prstGeom>
            <a:solidFill>
              <a:schemeClr val="accent1">
                <a:alpha val="60000"/>
              </a:schemeClr>
            </a:solidFill>
          </p:spPr>
        </p:sp>
        <p:sp>
          <p:nvSpPr>
            <p:cNvPr id="25" name="AutoShape 25"/>
            <p:cNvSpPr/>
            <p:nvPr/>
          </p:nvSpPr>
          <p:spPr>
            <a:xfrm>
              <a:off x="799768" y="348430"/>
              <a:ext cx="69238" cy="69238"/>
            </a:xfrm>
            <a:prstGeom prst="ellipse">
              <a:avLst/>
            </a:prstGeom>
            <a:solidFill>
              <a:schemeClr val="accent1">
                <a:alpha val="40000"/>
              </a:schemeClr>
            </a:solidFill>
          </p:spPr>
        </p:sp>
        <p:sp>
          <p:nvSpPr>
            <p:cNvPr id="26" name="AutoShape 26"/>
            <p:cNvSpPr/>
            <p:nvPr/>
          </p:nvSpPr>
          <p:spPr>
            <a:xfrm>
              <a:off x="904945" y="344297"/>
              <a:ext cx="65594" cy="65594"/>
            </a:xfrm>
            <a:prstGeom prst="ellipse">
              <a:avLst/>
            </a:prstGeom>
            <a:solidFill>
              <a:schemeClr val="accent1">
                <a:alpha val="20000"/>
              </a:schemeClr>
            </a:solidFill>
          </p:spPr>
        </p:sp>
        <p:sp>
          <p:nvSpPr>
            <p:cNvPr id="27" name="AutoShape 27"/>
            <p:cNvSpPr/>
            <p:nvPr/>
          </p:nvSpPr>
          <p:spPr>
            <a:xfrm>
              <a:off x="454963" y="448942"/>
              <a:ext cx="84147" cy="84147"/>
            </a:xfrm>
            <a:prstGeom prst="ellipse">
              <a:avLst/>
            </a:prstGeom>
            <a:solidFill>
              <a:schemeClr val="accent1">
                <a:alpha val="100000"/>
              </a:schemeClr>
            </a:solidFill>
          </p:spPr>
        </p:sp>
        <p:sp>
          <p:nvSpPr>
            <p:cNvPr id="28" name="AutoShape 28"/>
            <p:cNvSpPr/>
            <p:nvPr/>
          </p:nvSpPr>
          <p:spPr>
            <a:xfrm>
              <a:off x="575049" y="455517"/>
              <a:ext cx="78137" cy="78137"/>
            </a:xfrm>
            <a:prstGeom prst="ellipse">
              <a:avLst/>
            </a:prstGeom>
            <a:solidFill>
              <a:schemeClr val="accent1">
                <a:alpha val="80000"/>
              </a:schemeClr>
            </a:solidFill>
          </p:spPr>
        </p:sp>
        <p:sp>
          <p:nvSpPr>
            <p:cNvPr id="29" name="AutoShape 29"/>
            <p:cNvSpPr/>
            <p:nvPr/>
          </p:nvSpPr>
          <p:spPr>
            <a:xfrm>
              <a:off x="689125" y="457233"/>
              <a:ext cx="74704" cy="74704"/>
            </a:xfrm>
            <a:prstGeom prst="ellipse">
              <a:avLst/>
            </a:prstGeom>
            <a:solidFill>
              <a:schemeClr val="accent1">
                <a:alpha val="60000"/>
              </a:schemeClr>
            </a:solidFill>
          </p:spPr>
        </p:sp>
        <p:sp>
          <p:nvSpPr>
            <p:cNvPr id="30" name="AutoShape 30"/>
            <p:cNvSpPr/>
            <p:nvPr/>
          </p:nvSpPr>
          <p:spPr>
            <a:xfrm>
              <a:off x="799768" y="466203"/>
              <a:ext cx="69238" cy="69238"/>
            </a:xfrm>
            <a:prstGeom prst="ellipse">
              <a:avLst/>
            </a:prstGeom>
            <a:solidFill>
              <a:schemeClr val="accent1">
                <a:alpha val="40000"/>
              </a:schemeClr>
            </a:solidFill>
          </p:spPr>
        </p:sp>
        <p:sp>
          <p:nvSpPr>
            <p:cNvPr id="31" name="AutoShape 31"/>
            <p:cNvSpPr/>
            <p:nvPr/>
          </p:nvSpPr>
          <p:spPr>
            <a:xfrm>
              <a:off x="904945" y="462070"/>
              <a:ext cx="65594" cy="65594"/>
            </a:xfrm>
            <a:prstGeom prst="ellipse">
              <a:avLst/>
            </a:prstGeom>
            <a:solidFill>
              <a:schemeClr val="accent1">
                <a:alpha val="20000"/>
              </a:schemeClr>
            </a:solidFill>
          </p:spPr>
        </p:sp>
        <p:sp>
          <p:nvSpPr>
            <p:cNvPr id="32" name="AutoShape 32"/>
            <p:cNvSpPr/>
            <p:nvPr/>
          </p:nvSpPr>
          <p:spPr>
            <a:xfrm>
              <a:off x="454963" y="566715"/>
              <a:ext cx="84147" cy="84147"/>
            </a:xfrm>
            <a:prstGeom prst="ellipse">
              <a:avLst/>
            </a:prstGeom>
            <a:solidFill>
              <a:schemeClr val="accent1">
                <a:alpha val="100000"/>
              </a:schemeClr>
            </a:solidFill>
          </p:spPr>
        </p:sp>
        <p:sp>
          <p:nvSpPr>
            <p:cNvPr id="33" name="AutoShape 33"/>
            <p:cNvSpPr/>
            <p:nvPr/>
          </p:nvSpPr>
          <p:spPr>
            <a:xfrm>
              <a:off x="575049" y="573291"/>
              <a:ext cx="78137" cy="78137"/>
            </a:xfrm>
            <a:prstGeom prst="ellipse">
              <a:avLst/>
            </a:prstGeom>
            <a:solidFill>
              <a:schemeClr val="accent1">
                <a:alpha val="80000"/>
              </a:schemeClr>
            </a:solidFill>
          </p:spPr>
        </p:sp>
        <p:sp>
          <p:nvSpPr>
            <p:cNvPr id="34" name="AutoShape 34"/>
            <p:cNvSpPr/>
            <p:nvPr/>
          </p:nvSpPr>
          <p:spPr>
            <a:xfrm>
              <a:off x="689125" y="575007"/>
              <a:ext cx="74704" cy="74704"/>
            </a:xfrm>
            <a:prstGeom prst="ellipse">
              <a:avLst/>
            </a:prstGeom>
            <a:solidFill>
              <a:schemeClr val="accent1">
                <a:alpha val="60000"/>
              </a:schemeClr>
            </a:solidFill>
          </p:spPr>
        </p:sp>
        <p:sp>
          <p:nvSpPr>
            <p:cNvPr id="35" name="AutoShape 35"/>
            <p:cNvSpPr/>
            <p:nvPr/>
          </p:nvSpPr>
          <p:spPr>
            <a:xfrm>
              <a:off x="799768" y="583977"/>
              <a:ext cx="69238" cy="69238"/>
            </a:xfrm>
            <a:prstGeom prst="ellipse">
              <a:avLst/>
            </a:prstGeom>
            <a:solidFill>
              <a:schemeClr val="accent1">
                <a:alpha val="40000"/>
              </a:schemeClr>
            </a:solidFill>
          </p:spPr>
        </p:sp>
        <p:sp>
          <p:nvSpPr>
            <p:cNvPr id="36" name="AutoShape 36"/>
            <p:cNvSpPr/>
            <p:nvPr/>
          </p:nvSpPr>
          <p:spPr>
            <a:xfrm>
              <a:off x="904945" y="579844"/>
              <a:ext cx="65594" cy="65594"/>
            </a:xfrm>
            <a:prstGeom prst="ellipse">
              <a:avLst/>
            </a:prstGeom>
            <a:solidFill>
              <a:schemeClr val="accent1">
                <a:alpha val="20000"/>
              </a:schemeClr>
            </a:solidFill>
          </p:spPr>
        </p:sp>
        <p:sp>
          <p:nvSpPr>
            <p:cNvPr id="37" name="AutoShape 37"/>
            <p:cNvSpPr/>
            <p:nvPr/>
          </p:nvSpPr>
          <p:spPr>
            <a:xfrm>
              <a:off x="454963" y="684489"/>
              <a:ext cx="84147" cy="84147"/>
            </a:xfrm>
            <a:prstGeom prst="ellipse">
              <a:avLst/>
            </a:prstGeom>
            <a:solidFill>
              <a:schemeClr val="accent1">
                <a:alpha val="100000"/>
              </a:schemeClr>
            </a:solidFill>
          </p:spPr>
        </p:sp>
        <p:sp>
          <p:nvSpPr>
            <p:cNvPr id="38" name="AutoShape 38"/>
            <p:cNvSpPr/>
            <p:nvPr/>
          </p:nvSpPr>
          <p:spPr>
            <a:xfrm>
              <a:off x="575049" y="691064"/>
              <a:ext cx="78137" cy="78137"/>
            </a:xfrm>
            <a:prstGeom prst="ellipse">
              <a:avLst/>
            </a:prstGeom>
            <a:solidFill>
              <a:schemeClr val="accent1">
                <a:alpha val="80000"/>
              </a:schemeClr>
            </a:solidFill>
          </p:spPr>
        </p:sp>
        <p:sp>
          <p:nvSpPr>
            <p:cNvPr id="39" name="AutoShape 39"/>
            <p:cNvSpPr/>
            <p:nvPr/>
          </p:nvSpPr>
          <p:spPr>
            <a:xfrm>
              <a:off x="689125" y="692781"/>
              <a:ext cx="74704" cy="74704"/>
            </a:xfrm>
            <a:prstGeom prst="ellipse">
              <a:avLst/>
            </a:prstGeom>
            <a:solidFill>
              <a:schemeClr val="accent1">
                <a:alpha val="60000"/>
              </a:schemeClr>
            </a:solidFill>
          </p:spPr>
        </p:sp>
        <p:sp>
          <p:nvSpPr>
            <p:cNvPr id="40" name="AutoShape 40"/>
            <p:cNvSpPr/>
            <p:nvPr/>
          </p:nvSpPr>
          <p:spPr>
            <a:xfrm>
              <a:off x="799768" y="701751"/>
              <a:ext cx="69238" cy="69238"/>
            </a:xfrm>
            <a:prstGeom prst="ellipse">
              <a:avLst/>
            </a:prstGeom>
            <a:solidFill>
              <a:schemeClr val="accent1">
                <a:alpha val="40000"/>
              </a:schemeClr>
            </a:solidFill>
          </p:spPr>
        </p:sp>
        <p:sp>
          <p:nvSpPr>
            <p:cNvPr id="41" name="AutoShape 41"/>
            <p:cNvSpPr/>
            <p:nvPr/>
          </p:nvSpPr>
          <p:spPr>
            <a:xfrm>
              <a:off x="904945" y="697618"/>
              <a:ext cx="65594" cy="65594"/>
            </a:xfrm>
            <a:prstGeom prst="ellipse">
              <a:avLst/>
            </a:prstGeom>
            <a:solidFill>
              <a:schemeClr val="accent1">
                <a:alpha val="20000"/>
              </a:schemeClr>
            </a:solidFill>
          </p:spPr>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洪水与汛期的危害</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3" name="Group 43"/>
          <p:cNvGrpSpPr/>
          <p:nvPr/>
        </p:nvGrpSpPr>
        <p:grpSpPr>
          <a:xfrm rot="0">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洪水可能导致房屋倒塌、桥梁断裂等事故，造成人员伤亡。</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5" name="Group 45"/>
          <p:cNvGrpSpPr/>
          <p:nvPr/>
        </p:nvGrpSpPr>
        <p:grpSpPr>
          <a:xfrm rot="0">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洪水淹没农田、房屋、道路等基础设施，造成财产损失。</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7" name="Group 47"/>
          <p:cNvGrpSpPr/>
          <p:nvPr/>
        </p:nvGrpSpPr>
        <p:grpSpPr>
          <a:xfrm rot="0">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洪水对生态环境造成破坏，影响生物多样性。</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9" name="Group 49"/>
          <p:cNvGrpSpPr/>
          <p:nvPr/>
        </p:nvGrpSpPr>
        <p:grpSpPr>
          <a:xfrm rot="0">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洪水灾害可能引发一系列社会经济问题，如灾后重建、生产恢复等。</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1" name="Group 51"/>
          <p:cNvGrpSpPr/>
          <p:nvPr/>
        </p:nvGrpSpPr>
        <p:grpSpPr>
          <a:xfrm rot="0">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人员伤亡</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3" name="Group 53"/>
          <p:cNvGrpSpPr/>
          <p:nvPr/>
        </p:nvGrpSpPr>
        <p:grpSpPr>
          <a:xfrm rot="0">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财产损失</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5" name="Group 55"/>
          <p:cNvGrpSpPr/>
          <p:nvPr/>
        </p:nvGrpSpPr>
        <p:grpSpPr>
          <a:xfrm rot="0">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环境破坏</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7" name="Group 57"/>
          <p:cNvGrpSpPr/>
          <p:nvPr/>
        </p:nvGrpSpPr>
        <p:grpSpPr>
          <a:xfrm rot="0">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社会经济影响</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pic>
        <p:nvPicPr>
          <p:cNvPr id="59" name="图片 58" descr="新logo2的副本"/>
          <p:cNvPicPr>
            <a:picLocks noChangeAspect="1"/>
          </p:cNvPicPr>
          <p:nvPr/>
        </p:nvPicPr>
        <p:blipFill>
          <a:blip r:embed="rId6"/>
          <a:stretch>
            <a:fillRect/>
          </a:stretch>
        </p:blipFill>
        <p:spPr>
          <a:xfrm>
            <a:off x="11089005" y="128270"/>
            <a:ext cx="1037590" cy="4641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620395" y="3134995"/>
            <a:ext cx="5901055"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防汛防涝</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endPar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52400"/>
            <a:ext cx="1037590" cy="4641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49579" y="1319127"/>
            <a:ext cx="5106411" cy="5106411"/>
          </a:xfrm>
          <a:prstGeom prst="ellipse">
            <a:avLst/>
          </a:prstGeom>
          <a:solidFill>
            <a:schemeClr val="accent1">
              <a:alpha val="100000"/>
            </a:schemeClr>
          </a:solidFill>
        </p:spPr>
      </p:sp>
      <p:pic>
        <p:nvPicPr>
          <p:cNvPr id="3" name="Picture 3"/>
          <p:cNvPicPr>
            <a:picLocks noChangeAspect="1"/>
          </p:cNvPicPr>
          <p:nvPr/>
        </p:nvPicPr>
        <p:blipFill>
          <a:blip r:embed="rId2">
            <a:alphaModFix amt="100000"/>
          </a:blip>
          <a:srcRect l="5933" r="5933"/>
          <a:stretch>
            <a:fillRect/>
          </a:stretch>
        </p:blipFill>
        <p:spPr>
          <a:xfrm>
            <a:off x="-484350" y="1584357"/>
            <a:ext cx="4575952" cy="4575952"/>
          </a:xfrm>
          <a:prstGeom prst="ellipse">
            <a:avLst/>
          </a:prstGeom>
        </p:spPr>
      </p:pic>
      <p:sp>
        <p:nvSpPr>
          <p:cNvPr id="4" name="AutoShape 4"/>
          <p:cNvSpPr/>
          <p:nvPr>
            <p:custDataLst>
              <p:tags r:id="rId3"/>
            </p:custDataLst>
          </p:nvPr>
        </p:nvSpPr>
        <p:spPr>
          <a:xfrm>
            <a:off x="4935912" y="5095961"/>
            <a:ext cx="993758" cy="993758"/>
          </a:xfrm>
          <a:prstGeom prst="ellipse">
            <a:avLst/>
          </a:prstGeom>
          <a:solidFill>
            <a:schemeClr val="accent1">
              <a:alpha val="100000"/>
            </a:schemeClr>
          </a:solidFill>
        </p:spPr>
      </p:sp>
      <p:sp>
        <p:nvSpPr>
          <p:cNvPr id="5" name="TextBox 5"/>
          <p:cNvSpPr txBox="1"/>
          <p:nvPr>
            <p:custDataLst>
              <p:tags r:id="rId4"/>
            </p:custDataLst>
          </p:nvPr>
        </p:nvSpPr>
        <p:spPr>
          <a:xfrm>
            <a:off x="4935912" y="525146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6074571" y="4851539"/>
            <a:ext cx="5683179" cy="618490"/>
          </a:xfrm>
          <a:prstGeom prst="rect">
            <a:avLst/>
          </a:prstGeom>
        </p:spPr>
        <p:txBody>
          <a:bodyPr vert="horz" wrap="square" lIns="123825" tIns="123825" rIns="57150" bIns="123825" rtlCol="0" anchor="t" anchorCtr="0">
            <a:spAutoFit/>
          </a:bodyPr>
          <a:lstStyle/>
          <a:p>
            <a:pPr>
              <a:lnSpc>
                <a:spcPct val="150000"/>
              </a:lnSpc>
            </a:pPr>
            <a:r>
              <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数据处理</a:t>
            </a:r>
            <a:r>
              <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中心</a:t>
            </a:r>
            <a:endPar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6074571" y="5341007"/>
            <a:ext cx="5486256" cy="163258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对收集的数据进行整理、分析、建模，为预警提供科学依据。</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结合</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rPr>
              <a:t>AI</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算法，形成实时信息和趋势预测，</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生成预警信息，并通过多种途径发布。</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custDataLst>
              <p:tags r:id="rId7"/>
            </p:custDataLst>
          </p:nvPr>
        </p:nvSpPr>
        <p:spPr>
          <a:xfrm>
            <a:off x="4935912" y="1819581"/>
            <a:ext cx="993758" cy="993758"/>
          </a:xfrm>
          <a:prstGeom prst="ellipse">
            <a:avLst/>
          </a:prstGeom>
          <a:solidFill>
            <a:schemeClr val="accent1">
              <a:alpha val="100000"/>
            </a:schemeClr>
          </a:solidFill>
        </p:spPr>
      </p:sp>
      <p:sp>
        <p:nvSpPr>
          <p:cNvPr id="9" name="TextBox 9"/>
          <p:cNvSpPr txBox="1"/>
          <p:nvPr>
            <p:custDataLst>
              <p:tags r:id="rId8"/>
            </p:custDataLst>
          </p:nvPr>
        </p:nvSpPr>
        <p:spPr>
          <a:xfrm>
            <a:off x="4935912" y="1975084"/>
            <a:ext cx="964530" cy="682752"/>
          </a:xfrm>
          <a:prstGeom prst="rect">
            <a:avLst/>
          </a:prstGeom>
        </p:spPr>
        <p:txBody>
          <a:bodyPr vert="horz" wrap="square" lIns="123825" tIns="123825" rIns="57150" bIns="123825" rtlCol="0" anchor="ctr"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custDataLst>
              <p:tags r:id="rId9"/>
            </p:custDataLst>
          </p:nvPr>
        </p:nvSpPr>
        <p:spPr>
          <a:xfrm>
            <a:off x="6074571" y="1676378"/>
            <a:ext cx="5683179" cy="437515"/>
          </a:xfrm>
          <a:prstGeom prst="rect">
            <a:avLst/>
          </a:prstGeom>
        </p:spPr>
        <p:txBody>
          <a:bodyPr vert="horz" wrap="square" lIns="123825" tIns="123825" rIns="57150" bIns="123825" rtlCol="0" anchor="t" anchorCtr="0">
            <a:spAutoFit/>
          </a:bodyPr>
          <a:lstStyle/>
          <a:p>
            <a:pPr>
              <a:lnSpc>
                <a:spcPct val="77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数据采集系统</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custDataLst>
              <p:tags r:id="rId10"/>
            </p:custDataLst>
          </p:nvPr>
        </p:nvSpPr>
        <p:spPr>
          <a:xfrm>
            <a:off x="6074571" y="2003667"/>
            <a:ext cx="5486256" cy="128587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通过传感器、遥感等技术实现</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收集降雨量、水位、流速等实时数据，为预警提供基础信息。</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custDataLst>
              <p:tags r:id="rId11"/>
            </p:custDataLst>
          </p:nvPr>
        </p:nvSpPr>
        <p:spPr>
          <a:xfrm>
            <a:off x="4935912" y="3457771"/>
            <a:ext cx="993758" cy="993758"/>
          </a:xfrm>
          <a:prstGeom prst="ellipse">
            <a:avLst/>
          </a:prstGeom>
          <a:solidFill>
            <a:schemeClr val="accent1">
              <a:alpha val="100000"/>
            </a:schemeClr>
          </a:solidFill>
        </p:spPr>
      </p:sp>
      <p:sp>
        <p:nvSpPr>
          <p:cNvPr id="13" name="TextBox 13"/>
          <p:cNvSpPr txBox="1"/>
          <p:nvPr>
            <p:custDataLst>
              <p:tags r:id="rId12"/>
            </p:custDataLst>
          </p:nvPr>
        </p:nvSpPr>
        <p:spPr>
          <a:xfrm>
            <a:off x="4935912" y="361327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custDataLst>
              <p:tags r:id="rId13"/>
            </p:custDataLst>
          </p:nvPr>
        </p:nvSpPr>
        <p:spPr>
          <a:xfrm>
            <a:off x="6096161" y="3352795"/>
            <a:ext cx="5683179" cy="437515"/>
          </a:xfrm>
          <a:prstGeom prst="rect">
            <a:avLst/>
          </a:prstGeom>
        </p:spPr>
        <p:txBody>
          <a:bodyPr vert="horz" wrap="square" lIns="123825" tIns="123825" rIns="57150" bIns="123825" rtlCol="0" anchor="t" anchorCtr="0">
            <a:spAutoFit/>
          </a:bodyPr>
          <a:lstStyle/>
          <a:p>
            <a:pPr>
              <a:lnSpc>
                <a:spcPct val="77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通信网络</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custDataLst>
              <p:tags r:id="rId14"/>
            </p:custDataLst>
          </p:nvPr>
        </p:nvSpPr>
        <p:spPr>
          <a:xfrm>
            <a:off x="6074571" y="3666241"/>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将采集的数据通过有线或无线方式传输到数据处理中心，保障数据传输的实时性和可靠性。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rot="0">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p>
        <p:sp>
          <p:nvSpPr>
            <p:cNvPr id="18" name="AutoShape 18"/>
            <p:cNvSpPr/>
            <p:nvPr/>
          </p:nvSpPr>
          <p:spPr>
            <a:xfrm>
              <a:off x="575049" y="337743"/>
              <a:ext cx="78137" cy="78137"/>
            </a:xfrm>
            <a:prstGeom prst="ellipse">
              <a:avLst/>
            </a:prstGeom>
            <a:solidFill>
              <a:schemeClr val="accent1">
                <a:alpha val="80000"/>
              </a:schemeClr>
            </a:solidFill>
          </p:spPr>
        </p:sp>
        <p:sp>
          <p:nvSpPr>
            <p:cNvPr id="19" name="AutoShape 19"/>
            <p:cNvSpPr/>
            <p:nvPr/>
          </p:nvSpPr>
          <p:spPr>
            <a:xfrm>
              <a:off x="689125" y="339460"/>
              <a:ext cx="74704" cy="74704"/>
            </a:xfrm>
            <a:prstGeom prst="ellipse">
              <a:avLst/>
            </a:prstGeom>
            <a:solidFill>
              <a:schemeClr val="accent1">
                <a:alpha val="60000"/>
              </a:schemeClr>
            </a:solidFill>
          </p:spPr>
        </p:sp>
        <p:sp>
          <p:nvSpPr>
            <p:cNvPr id="20" name="AutoShape 20"/>
            <p:cNvSpPr/>
            <p:nvPr/>
          </p:nvSpPr>
          <p:spPr>
            <a:xfrm>
              <a:off x="799768" y="348430"/>
              <a:ext cx="69238" cy="69238"/>
            </a:xfrm>
            <a:prstGeom prst="ellipse">
              <a:avLst/>
            </a:prstGeom>
            <a:solidFill>
              <a:schemeClr val="accent1">
                <a:alpha val="40000"/>
              </a:schemeClr>
            </a:solidFill>
          </p:spPr>
        </p:sp>
        <p:sp>
          <p:nvSpPr>
            <p:cNvPr id="21" name="AutoShape 21"/>
            <p:cNvSpPr/>
            <p:nvPr/>
          </p:nvSpPr>
          <p:spPr>
            <a:xfrm>
              <a:off x="904945" y="344297"/>
              <a:ext cx="65594" cy="65594"/>
            </a:xfrm>
            <a:prstGeom prst="ellipse">
              <a:avLst/>
            </a:prstGeom>
            <a:solidFill>
              <a:schemeClr val="accent1">
                <a:alpha val="20000"/>
              </a:schemeClr>
            </a:solidFill>
          </p:spPr>
        </p:sp>
        <p:sp>
          <p:nvSpPr>
            <p:cNvPr id="22" name="AutoShape 22"/>
            <p:cNvSpPr/>
            <p:nvPr/>
          </p:nvSpPr>
          <p:spPr>
            <a:xfrm>
              <a:off x="454963" y="448942"/>
              <a:ext cx="84147" cy="84147"/>
            </a:xfrm>
            <a:prstGeom prst="ellipse">
              <a:avLst/>
            </a:prstGeom>
            <a:solidFill>
              <a:schemeClr val="accent1">
                <a:alpha val="100000"/>
              </a:schemeClr>
            </a:solidFill>
          </p:spPr>
        </p:sp>
        <p:sp>
          <p:nvSpPr>
            <p:cNvPr id="23" name="AutoShape 23"/>
            <p:cNvSpPr/>
            <p:nvPr/>
          </p:nvSpPr>
          <p:spPr>
            <a:xfrm>
              <a:off x="575049" y="455517"/>
              <a:ext cx="78137" cy="78137"/>
            </a:xfrm>
            <a:prstGeom prst="ellipse">
              <a:avLst/>
            </a:prstGeom>
            <a:solidFill>
              <a:schemeClr val="accent1">
                <a:alpha val="80000"/>
              </a:schemeClr>
            </a:solidFill>
          </p:spPr>
        </p:sp>
        <p:sp>
          <p:nvSpPr>
            <p:cNvPr id="24" name="AutoShape 24"/>
            <p:cNvSpPr/>
            <p:nvPr/>
          </p:nvSpPr>
          <p:spPr>
            <a:xfrm>
              <a:off x="689125" y="457233"/>
              <a:ext cx="74704" cy="74704"/>
            </a:xfrm>
            <a:prstGeom prst="ellipse">
              <a:avLst/>
            </a:prstGeom>
            <a:solidFill>
              <a:schemeClr val="accent1">
                <a:alpha val="60000"/>
              </a:schemeClr>
            </a:solidFill>
          </p:spPr>
        </p:sp>
        <p:sp>
          <p:nvSpPr>
            <p:cNvPr id="25" name="AutoShape 25"/>
            <p:cNvSpPr/>
            <p:nvPr/>
          </p:nvSpPr>
          <p:spPr>
            <a:xfrm>
              <a:off x="799768" y="466203"/>
              <a:ext cx="69238" cy="69238"/>
            </a:xfrm>
            <a:prstGeom prst="ellipse">
              <a:avLst/>
            </a:prstGeom>
            <a:solidFill>
              <a:schemeClr val="accent1">
                <a:alpha val="40000"/>
              </a:schemeClr>
            </a:solidFill>
          </p:spPr>
        </p:sp>
        <p:sp>
          <p:nvSpPr>
            <p:cNvPr id="26" name="AutoShape 26"/>
            <p:cNvSpPr/>
            <p:nvPr/>
          </p:nvSpPr>
          <p:spPr>
            <a:xfrm>
              <a:off x="904945" y="462070"/>
              <a:ext cx="65594" cy="65594"/>
            </a:xfrm>
            <a:prstGeom prst="ellipse">
              <a:avLst/>
            </a:prstGeom>
            <a:solidFill>
              <a:schemeClr val="accent1">
                <a:alpha val="20000"/>
              </a:schemeClr>
            </a:solidFill>
          </p:spPr>
        </p:sp>
        <p:sp>
          <p:nvSpPr>
            <p:cNvPr id="27" name="AutoShape 27"/>
            <p:cNvSpPr/>
            <p:nvPr/>
          </p:nvSpPr>
          <p:spPr>
            <a:xfrm>
              <a:off x="454963" y="566715"/>
              <a:ext cx="84147" cy="84147"/>
            </a:xfrm>
            <a:prstGeom prst="ellipse">
              <a:avLst/>
            </a:prstGeom>
            <a:solidFill>
              <a:schemeClr val="accent1">
                <a:alpha val="100000"/>
              </a:schemeClr>
            </a:solidFill>
          </p:spPr>
        </p:sp>
        <p:sp>
          <p:nvSpPr>
            <p:cNvPr id="28" name="AutoShape 28"/>
            <p:cNvSpPr/>
            <p:nvPr/>
          </p:nvSpPr>
          <p:spPr>
            <a:xfrm>
              <a:off x="575049" y="573291"/>
              <a:ext cx="78137" cy="78137"/>
            </a:xfrm>
            <a:prstGeom prst="ellipse">
              <a:avLst/>
            </a:prstGeom>
            <a:solidFill>
              <a:schemeClr val="accent1">
                <a:alpha val="80000"/>
              </a:schemeClr>
            </a:solidFill>
          </p:spPr>
        </p:sp>
        <p:sp>
          <p:nvSpPr>
            <p:cNvPr id="29" name="AutoShape 29"/>
            <p:cNvSpPr/>
            <p:nvPr/>
          </p:nvSpPr>
          <p:spPr>
            <a:xfrm>
              <a:off x="689125" y="575007"/>
              <a:ext cx="74704" cy="74704"/>
            </a:xfrm>
            <a:prstGeom prst="ellipse">
              <a:avLst/>
            </a:prstGeom>
            <a:solidFill>
              <a:schemeClr val="accent1">
                <a:alpha val="60000"/>
              </a:schemeClr>
            </a:solidFill>
          </p:spPr>
        </p:sp>
        <p:sp>
          <p:nvSpPr>
            <p:cNvPr id="30" name="AutoShape 30"/>
            <p:cNvSpPr/>
            <p:nvPr/>
          </p:nvSpPr>
          <p:spPr>
            <a:xfrm>
              <a:off x="799768" y="583977"/>
              <a:ext cx="69238" cy="69238"/>
            </a:xfrm>
            <a:prstGeom prst="ellipse">
              <a:avLst/>
            </a:prstGeom>
            <a:solidFill>
              <a:schemeClr val="accent1">
                <a:alpha val="40000"/>
              </a:schemeClr>
            </a:solidFill>
          </p:spPr>
        </p:sp>
        <p:sp>
          <p:nvSpPr>
            <p:cNvPr id="31" name="AutoShape 31"/>
            <p:cNvSpPr/>
            <p:nvPr/>
          </p:nvSpPr>
          <p:spPr>
            <a:xfrm>
              <a:off x="904945" y="579844"/>
              <a:ext cx="65594" cy="65594"/>
            </a:xfrm>
            <a:prstGeom prst="ellipse">
              <a:avLst/>
            </a:prstGeom>
            <a:solidFill>
              <a:schemeClr val="accent1">
                <a:alpha val="20000"/>
              </a:schemeClr>
            </a:solidFill>
          </p:spPr>
        </p:sp>
        <p:sp>
          <p:nvSpPr>
            <p:cNvPr id="32" name="AutoShape 32"/>
            <p:cNvSpPr/>
            <p:nvPr/>
          </p:nvSpPr>
          <p:spPr>
            <a:xfrm>
              <a:off x="454963" y="684489"/>
              <a:ext cx="84147" cy="84147"/>
            </a:xfrm>
            <a:prstGeom prst="ellipse">
              <a:avLst/>
            </a:prstGeom>
            <a:solidFill>
              <a:schemeClr val="accent1">
                <a:alpha val="100000"/>
              </a:schemeClr>
            </a:solidFill>
          </p:spPr>
        </p:sp>
        <p:sp>
          <p:nvSpPr>
            <p:cNvPr id="33" name="AutoShape 33"/>
            <p:cNvSpPr/>
            <p:nvPr/>
          </p:nvSpPr>
          <p:spPr>
            <a:xfrm>
              <a:off x="575049" y="691064"/>
              <a:ext cx="78137" cy="78137"/>
            </a:xfrm>
            <a:prstGeom prst="ellipse">
              <a:avLst/>
            </a:prstGeom>
            <a:solidFill>
              <a:schemeClr val="accent1">
                <a:alpha val="80000"/>
              </a:schemeClr>
            </a:solidFill>
          </p:spPr>
        </p:sp>
        <p:sp>
          <p:nvSpPr>
            <p:cNvPr id="34" name="AutoShape 34"/>
            <p:cNvSpPr/>
            <p:nvPr/>
          </p:nvSpPr>
          <p:spPr>
            <a:xfrm>
              <a:off x="689125" y="692781"/>
              <a:ext cx="74704" cy="74704"/>
            </a:xfrm>
            <a:prstGeom prst="ellipse">
              <a:avLst/>
            </a:prstGeom>
            <a:solidFill>
              <a:schemeClr val="accent1">
                <a:alpha val="60000"/>
              </a:schemeClr>
            </a:solidFill>
          </p:spPr>
        </p:sp>
        <p:sp>
          <p:nvSpPr>
            <p:cNvPr id="35" name="AutoShape 35"/>
            <p:cNvSpPr/>
            <p:nvPr/>
          </p:nvSpPr>
          <p:spPr>
            <a:xfrm>
              <a:off x="799768" y="701751"/>
              <a:ext cx="69238" cy="69238"/>
            </a:xfrm>
            <a:prstGeom prst="ellipse">
              <a:avLst/>
            </a:prstGeom>
            <a:solidFill>
              <a:schemeClr val="accent1">
                <a:alpha val="40000"/>
              </a:schemeClr>
            </a:solidFill>
          </p:spPr>
        </p:sp>
        <p:sp>
          <p:nvSpPr>
            <p:cNvPr id="36" name="AutoShape 36"/>
            <p:cNvSpPr/>
            <p:nvPr/>
          </p:nvSpPr>
          <p:spPr>
            <a:xfrm>
              <a:off x="904945" y="697618"/>
              <a:ext cx="65594" cy="65594"/>
            </a:xfrm>
            <a:prstGeom prst="ellipse">
              <a:avLst/>
            </a:prstGeom>
            <a:solidFill>
              <a:schemeClr val="accent1">
                <a:alpha val="20000"/>
              </a:schemeClr>
            </a:solidFill>
          </p:spPr>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监测系统的组成</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8" name="图片 37" descr="新logo2的副本"/>
          <p:cNvPicPr>
            <a:picLocks noChangeAspect="1"/>
          </p:cNvPicPr>
          <p:nvPr/>
        </p:nvPicPr>
        <p:blipFill>
          <a:blip r:embed="rId15"/>
          <a:stretch>
            <a:fillRect/>
          </a:stretch>
        </p:blipFill>
        <p:spPr>
          <a:xfrm>
            <a:off x="11089005" y="128270"/>
            <a:ext cx="1037590" cy="4641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739699" y="1414263"/>
            <a:ext cx="230516" cy="230516"/>
          </a:xfrm>
          <a:prstGeom prst="ellipse">
            <a:avLst/>
          </a:prstGeom>
          <a:solidFill>
            <a:schemeClr val="accent1">
              <a:alpha val="100000"/>
            </a:schemeClr>
          </a:solidFill>
        </p:spPr>
      </p:sp>
      <p:sp>
        <p:nvSpPr>
          <p:cNvPr id="3" name="TextBox 3"/>
          <p:cNvSpPr txBox="1"/>
          <p:nvPr>
            <p:custDataLst>
              <p:tags r:id="rId3"/>
            </p:custDataLst>
          </p:nvPr>
        </p:nvSpPr>
        <p:spPr>
          <a:xfrm>
            <a:off x="994345" y="1752332"/>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通过预警系统，提前预测洪水灾害，减少人员伤亡和财产损失。</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970215" y="1295492"/>
            <a:ext cx="4152900" cy="457835"/>
          </a:xfrm>
          <a:prstGeom prst="rect">
            <a:avLst/>
          </a:prstGeom>
        </p:spPr>
        <p:txBody>
          <a:bodyPr vert="horz" wrap="square" lIns="114300" tIns="57150" rIns="114300" bIns="57150" rtlCol="0" anchor="t" anchorCtr="0">
            <a:spAutoFit/>
          </a:bodyPr>
          <a:lstStyle/>
          <a:p>
            <a:pPr>
              <a:lnSpc>
                <a:spcPct val="96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灾害</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994345" y="3200386"/>
            <a:ext cx="4394883" cy="668020"/>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在汛期对江河湖泊的水位、雨量等进行实时监测，及时发现险情，为防汛抗洪提供决策支持。</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970215" y="2726401"/>
            <a:ext cx="4152900" cy="457835"/>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防汛抗洪</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7"/>
            </p:custDataLst>
          </p:nvPr>
        </p:nvSpPr>
        <p:spPr>
          <a:xfrm>
            <a:off x="970215" y="4343429"/>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在洪水发生时，迅速启动应急预案，组织救援和疏散工作。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custDataLst>
              <p:tags r:id="rId8"/>
            </p:custDataLst>
          </p:nvPr>
        </p:nvSpPr>
        <p:spPr>
          <a:xfrm>
            <a:off x="994345" y="3809753"/>
            <a:ext cx="4152900" cy="651510"/>
          </a:xfrm>
          <a:prstGeom prst="rect">
            <a:avLst/>
          </a:prstGeom>
        </p:spPr>
        <p:txBody>
          <a:bodyPr vert="horz" wrap="square" lIns="114300" tIns="57150" rIns="114300" bIns="57150" rtlCol="0" anchor="t" anchorCtr="0">
            <a:spAutoFit/>
          </a:bodyPr>
          <a:lstStyle/>
          <a:p>
            <a:pPr>
              <a:lnSpc>
                <a:spcPct val="15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应急响应</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custDataLst>
              <p:tags r:id="rId9"/>
            </p:custDataLst>
          </p:nvPr>
        </p:nvSpPr>
        <p:spPr>
          <a:xfrm>
            <a:off x="739699" y="2845172"/>
            <a:ext cx="230516" cy="230516"/>
          </a:xfrm>
          <a:prstGeom prst="ellipse">
            <a:avLst/>
          </a:prstGeom>
          <a:solidFill>
            <a:schemeClr val="accent1">
              <a:alpha val="100000"/>
            </a:schemeClr>
          </a:solidFill>
        </p:spPr>
      </p:sp>
      <p:sp>
        <p:nvSpPr>
          <p:cNvPr id="11" name="AutoShape 11"/>
          <p:cNvSpPr/>
          <p:nvPr>
            <p:custDataLst>
              <p:tags r:id="rId10"/>
            </p:custDataLst>
          </p:nvPr>
        </p:nvSpPr>
        <p:spPr>
          <a:xfrm>
            <a:off x="763829" y="4059969"/>
            <a:ext cx="230516" cy="230516"/>
          </a:xfrm>
          <a:prstGeom prst="ellipse">
            <a:avLst/>
          </a:prstGeom>
          <a:solidFill>
            <a:schemeClr val="accent1">
              <a:alpha val="100000"/>
            </a:schemeClr>
          </a:solidFill>
        </p:spPr>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系统的应用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11"/>
          <a:stretch>
            <a:fillRect/>
          </a:stretch>
        </p:blipFill>
        <p:spPr>
          <a:xfrm>
            <a:off x="11089005" y="128270"/>
            <a:ext cx="1037590" cy="464185"/>
          </a:xfrm>
          <a:prstGeom prst="rect">
            <a:avLst/>
          </a:prstGeom>
        </p:spPr>
      </p:pic>
      <p:sp>
        <p:nvSpPr>
          <p:cNvPr id="35" name="TextBox 8"/>
          <p:cNvSpPr txBox="1"/>
          <p:nvPr>
            <p:custDataLst>
              <p:tags r:id="rId12"/>
            </p:custDataLst>
          </p:nvPr>
        </p:nvSpPr>
        <p:spPr>
          <a:xfrm>
            <a:off x="946085" y="5735984"/>
            <a:ext cx="4394883" cy="806450"/>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提供灾区重建所需的数据支持，帮助重建家园和恢复生产。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6" name="TextBox 9"/>
          <p:cNvSpPr txBox="1"/>
          <p:nvPr>
            <p:custDataLst>
              <p:tags r:id="rId13"/>
            </p:custDataLst>
          </p:nvPr>
        </p:nvSpPr>
        <p:spPr>
          <a:xfrm>
            <a:off x="970215" y="5202308"/>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恢复</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7" name="AutoShape 11"/>
          <p:cNvSpPr/>
          <p:nvPr>
            <p:custDataLst>
              <p:tags r:id="rId14"/>
            </p:custDataLst>
          </p:nvPr>
        </p:nvSpPr>
        <p:spPr>
          <a:xfrm>
            <a:off x="739699" y="5452524"/>
            <a:ext cx="230516" cy="230516"/>
          </a:xfrm>
          <a:prstGeom prst="ellipse">
            <a:avLst/>
          </a:prstGeom>
          <a:solidFill>
            <a:schemeClr val="accent1">
              <a:alpha val="100000"/>
            </a:schemeClr>
          </a:solid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4" name="TextBox 4"/>
          <p:cNvSpPr txBox="1"/>
          <p:nvPr>
            <p:custDataLst>
              <p:tags r:id="rId2"/>
            </p:custDataLst>
          </p:nvPr>
        </p:nvSpPr>
        <p:spPr>
          <a:xfrm>
            <a:off x="865505" y="1365885"/>
            <a:ext cx="4411345" cy="408940"/>
          </a:xfrm>
          <a:prstGeom prst="rect">
            <a:avLst/>
          </a:prstGeom>
        </p:spPr>
        <p:txBody>
          <a:bodyPr vert="horz" wrap="square" lIns="114300" tIns="57150" rIns="114300" bIns="57150" rtlCol="0" anchor="t" anchorCtr="0">
            <a:spAutoFit/>
          </a:bodyPr>
          <a:lstStyle/>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降雨量监测（</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对接气象</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小区防涝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预警现场</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的</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主要</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组成</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3"/>
          <a:stretch>
            <a:fillRect/>
          </a:stretch>
        </p:blipFill>
        <p:spPr>
          <a:xfrm>
            <a:off x="11089005" y="128270"/>
            <a:ext cx="1037590" cy="464185"/>
          </a:xfrm>
          <a:prstGeom prst="rect">
            <a:avLst/>
          </a:prstGeom>
        </p:spPr>
      </p:pic>
      <p:sp>
        <p:nvSpPr>
          <p:cNvPr id="39" name="菱形 38"/>
          <p:cNvSpPr/>
          <p:nvPr/>
        </p:nvSpPr>
        <p:spPr>
          <a:xfrm>
            <a:off x="589915" y="144208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TextBox 4"/>
          <p:cNvSpPr txBox="1"/>
          <p:nvPr>
            <p:custDataLst>
              <p:tags r:id="rId4"/>
            </p:custDataLst>
          </p:nvPr>
        </p:nvSpPr>
        <p:spPr>
          <a:xfrm>
            <a:off x="865505" y="1975485"/>
            <a:ext cx="376364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小区低洼处水位</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菱形 40"/>
          <p:cNvSpPr/>
          <p:nvPr/>
        </p:nvSpPr>
        <p:spPr>
          <a:xfrm>
            <a:off x="589915" y="205168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TextBox 4"/>
          <p:cNvSpPr txBox="1"/>
          <p:nvPr>
            <p:custDataLst>
              <p:tags r:id="rId5"/>
            </p:custDataLst>
          </p:nvPr>
        </p:nvSpPr>
        <p:spPr>
          <a:xfrm>
            <a:off x="831215" y="2596515"/>
            <a:ext cx="368871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小区</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周围河道泥沙</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含量监测</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菱形 44"/>
          <p:cNvSpPr/>
          <p:nvPr/>
        </p:nvSpPr>
        <p:spPr>
          <a:xfrm>
            <a:off x="555625" y="267271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TextBox 4"/>
          <p:cNvSpPr txBox="1"/>
          <p:nvPr>
            <p:custDataLst>
              <p:tags r:id="rId6"/>
            </p:custDataLst>
          </p:nvPr>
        </p:nvSpPr>
        <p:spPr>
          <a:xfrm>
            <a:off x="831215" y="3206115"/>
            <a:ext cx="201993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视频</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监控系统</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7" name="菱形 46"/>
          <p:cNvSpPr/>
          <p:nvPr/>
        </p:nvSpPr>
        <p:spPr>
          <a:xfrm>
            <a:off x="555625" y="328231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TextBox 4"/>
          <p:cNvSpPr txBox="1"/>
          <p:nvPr>
            <p:custDataLst>
              <p:tags r:id="rId7"/>
            </p:custDataLst>
          </p:nvPr>
        </p:nvSpPr>
        <p:spPr>
          <a:xfrm>
            <a:off x="824230" y="3895090"/>
            <a:ext cx="235140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太阳能供电</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及通讯</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9" name="菱形 48"/>
          <p:cNvSpPr/>
          <p:nvPr/>
        </p:nvSpPr>
        <p:spPr>
          <a:xfrm>
            <a:off x="555625" y="394525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TextBox 4"/>
          <p:cNvSpPr txBox="1"/>
          <p:nvPr>
            <p:custDataLst>
              <p:tags r:id="rId8"/>
            </p:custDataLst>
          </p:nvPr>
        </p:nvSpPr>
        <p:spPr>
          <a:xfrm>
            <a:off x="855345" y="4672965"/>
            <a:ext cx="201993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市政无人机</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巡逻</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1" name="菱形 50"/>
          <p:cNvSpPr/>
          <p:nvPr/>
        </p:nvSpPr>
        <p:spPr>
          <a:xfrm>
            <a:off x="579755" y="474916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p:cNvPicPr/>
          <p:nvPr/>
        </p:nvPicPr>
        <p:blipFill>
          <a:blip r:embed="rId9"/>
          <a:stretch>
            <a:fillRect/>
          </a:stretch>
        </p:blipFill>
        <p:spPr>
          <a:xfrm>
            <a:off x="7842885" y="1366520"/>
            <a:ext cx="3682365" cy="52984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架构图</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2"/>
          <a:stretch>
            <a:fillRect/>
          </a:stretch>
        </p:blipFill>
        <p:spPr>
          <a:xfrm>
            <a:off x="11089005" y="128270"/>
            <a:ext cx="1037590" cy="464185"/>
          </a:xfrm>
          <a:prstGeom prst="rect">
            <a:avLst/>
          </a:prstGeom>
        </p:spPr>
      </p:pic>
      <p:pic>
        <p:nvPicPr>
          <p:cNvPr id="3" name="图片 2" descr="多站点液位监控系统"/>
          <p:cNvPicPr>
            <a:picLocks noChangeAspect="1"/>
          </p:cNvPicPr>
          <p:nvPr/>
        </p:nvPicPr>
        <p:blipFill>
          <a:blip r:embed="rId3"/>
          <a:stretch>
            <a:fillRect/>
          </a:stretch>
        </p:blipFill>
        <p:spPr>
          <a:xfrm>
            <a:off x="1371600" y="1143000"/>
            <a:ext cx="8119745" cy="55822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4" name="TextBox 4"/>
          <p:cNvSpPr txBox="1"/>
          <p:nvPr>
            <p:custDataLst>
              <p:tags r:id="rId2"/>
            </p:custDataLst>
          </p:nvPr>
        </p:nvSpPr>
        <p:spPr>
          <a:xfrm>
            <a:off x="1039495" y="1371600"/>
            <a:ext cx="2019935" cy="408940"/>
          </a:xfrm>
          <a:prstGeom prst="rect">
            <a:avLst/>
          </a:prstGeom>
        </p:spPr>
        <p:txBody>
          <a:bodyPr vert="horz" wrap="square" lIns="114300" tIns="57150" rIns="114300" bIns="57150" rtlCol="0" anchor="t" anchorCtr="0">
            <a:spAutoFit/>
          </a:bodyPr>
          <a:lstStyle/>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多网点集中</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管理</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防汛防涝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预警中心</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平台</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3"/>
          <a:stretch>
            <a:fillRect/>
          </a:stretch>
        </p:blipFill>
        <p:spPr>
          <a:xfrm>
            <a:off x="11089005" y="128270"/>
            <a:ext cx="1037590" cy="464185"/>
          </a:xfrm>
          <a:prstGeom prst="rect">
            <a:avLst/>
          </a:prstGeom>
        </p:spPr>
      </p:pic>
      <p:sp>
        <p:nvSpPr>
          <p:cNvPr id="39" name="菱形 38"/>
          <p:cNvSpPr/>
          <p:nvPr/>
        </p:nvSpPr>
        <p:spPr>
          <a:xfrm>
            <a:off x="763905" y="14478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TextBox 4"/>
          <p:cNvSpPr txBox="1"/>
          <p:nvPr>
            <p:custDataLst>
              <p:tags r:id="rId4"/>
            </p:custDataLst>
          </p:nvPr>
        </p:nvSpPr>
        <p:spPr>
          <a:xfrm>
            <a:off x="1039495" y="198120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实时报警</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发布</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菱形 40"/>
          <p:cNvSpPr/>
          <p:nvPr/>
        </p:nvSpPr>
        <p:spPr>
          <a:xfrm>
            <a:off x="763905" y="20574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TextBox 4"/>
          <p:cNvSpPr txBox="1"/>
          <p:nvPr>
            <p:custDataLst>
              <p:tags r:id="rId5"/>
            </p:custDataLst>
          </p:nvPr>
        </p:nvSpPr>
        <p:spPr>
          <a:xfrm>
            <a:off x="1012190" y="260223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趋势</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3" name="菱形 42"/>
          <p:cNvSpPr/>
          <p:nvPr/>
        </p:nvSpPr>
        <p:spPr>
          <a:xfrm>
            <a:off x="736600" y="267843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TextBox 4"/>
          <p:cNvSpPr txBox="1"/>
          <p:nvPr>
            <p:custDataLst>
              <p:tags r:id="rId6"/>
            </p:custDataLst>
          </p:nvPr>
        </p:nvSpPr>
        <p:spPr>
          <a:xfrm>
            <a:off x="1012190" y="322326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历史记录</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查询</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菱形 44"/>
          <p:cNvSpPr/>
          <p:nvPr/>
        </p:nvSpPr>
        <p:spPr>
          <a:xfrm>
            <a:off x="736600" y="329946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TextBox 4"/>
          <p:cNvSpPr txBox="1"/>
          <p:nvPr>
            <p:custDataLst>
              <p:tags r:id="rId7"/>
            </p:custDataLst>
          </p:nvPr>
        </p:nvSpPr>
        <p:spPr>
          <a:xfrm>
            <a:off x="1012190" y="383286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数值模型</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7" name="菱形 46"/>
          <p:cNvSpPr/>
          <p:nvPr/>
        </p:nvSpPr>
        <p:spPr>
          <a:xfrm>
            <a:off x="736600" y="390906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TextBox 4"/>
          <p:cNvSpPr txBox="1"/>
          <p:nvPr>
            <p:custDataLst>
              <p:tags r:id="rId8"/>
            </p:custDataLst>
          </p:nvPr>
        </p:nvSpPr>
        <p:spPr>
          <a:xfrm>
            <a:off x="1012190" y="4495800"/>
            <a:ext cx="2416810"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居民</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通知信息</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发布</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9" name="菱形 48"/>
          <p:cNvSpPr/>
          <p:nvPr/>
        </p:nvSpPr>
        <p:spPr>
          <a:xfrm>
            <a:off x="736600" y="45720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TextBox 4"/>
          <p:cNvSpPr txBox="1"/>
          <p:nvPr>
            <p:custDataLst>
              <p:tags r:id="rId9"/>
            </p:custDataLst>
          </p:nvPr>
        </p:nvSpPr>
        <p:spPr>
          <a:xfrm>
            <a:off x="970280" y="515874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无人机巡逻</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调度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1" name="菱形 50"/>
          <p:cNvSpPr/>
          <p:nvPr/>
        </p:nvSpPr>
        <p:spPr>
          <a:xfrm>
            <a:off x="694690" y="523494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1"/>
          <p:cNvPicPr>
            <a:picLocks noChangeAspect="1"/>
          </p:cNvPicPr>
          <p:nvPr/>
        </p:nvPicPr>
        <p:blipFill>
          <a:blip r:embed="rId10"/>
          <a:stretch>
            <a:fillRect/>
          </a:stretch>
        </p:blipFill>
        <p:spPr>
          <a:xfrm>
            <a:off x="3657600" y="1295400"/>
            <a:ext cx="7838440" cy="4883785"/>
          </a:xfrm>
          <a:prstGeom prst="rect">
            <a:avLst/>
          </a:prstGeom>
        </p:spPr>
      </p:pic>
      <p:sp>
        <p:nvSpPr>
          <p:cNvPr id="3" name="TextBox 4"/>
          <p:cNvSpPr txBox="1"/>
          <p:nvPr>
            <p:custDataLst>
              <p:tags r:id="rId11"/>
            </p:custDataLst>
          </p:nvPr>
        </p:nvSpPr>
        <p:spPr>
          <a:xfrm>
            <a:off x="946150" y="5791200"/>
            <a:ext cx="2270760"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高价值的数字</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资产</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菱形 4"/>
          <p:cNvSpPr/>
          <p:nvPr/>
        </p:nvSpPr>
        <p:spPr>
          <a:xfrm>
            <a:off x="670560" y="58674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rot="0">
            <a:off x="454963" y="93878"/>
            <a:ext cx="10641129" cy="893445"/>
            <a:chOff x="454963" y="93878"/>
            <a:chExt cx="10641129" cy="893445"/>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物联网控制</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器介绍</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2"/>
          <a:stretch>
            <a:fillRect/>
          </a:stretch>
        </p:blipFill>
        <p:spPr>
          <a:xfrm>
            <a:off x="11089005" y="128270"/>
            <a:ext cx="1037590" cy="464185"/>
          </a:xfrm>
          <a:prstGeom prst="rect">
            <a:avLst/>
          </a:prstGeom>
        </p:spPr>
      </p:pic>
      <p:pic>
        <p:nvPicPr>
          <p:cNvPr id="42" name="图片 41" descr="整体带天线"/>
          <p:cNvPicPr>
            <a:picLocks noChangeAspect="1"/>
          </p:cNvPicPr>
          <p:nvPr/>
        </p:nvPicPr>
        <p:blipFill>
          <a:blip r:embed="rId3"/>
          <a:stretch>
            <a:fillRect/>
          </a:stretch>
        </p:blipFill>
        <p:spPr>
          <a:xfrm>
            <a:off x="152400" y="348615"/>
            <a:ext cx="4850765" cy="6467475"/>
          </a:xfrm>
          <a:prstGeom prst="rect">
            <a:avLst/>
          </a:prstGeom>
        </p:spPr>
      </p:pic>
      <p:sp>
        <p:nvSpPr>
          <p:cNvPr id="43" name="文本框 42"/>
          <p:cNvSpPr txBox="1"/>
          <p:nvPr/>
        </p:nvSpPr>
        <p:spPr>
          <a:xfrm>
            <a:off x="4842510" y="987425"/>
            <a:ext cx="6587490" cy="5307965"/>
          </a:xfrm>
          <a:prstGeom prst="rect">
            <a:avLst/>
          </a:prstGeom>
          <a:noFill/>
        </p:spPr>
        <p:txBody>
          <a:bodyPr wrap="square" rtlCol="0" anchor="t">
            <a:spAutoFit/>
          </a:bodyPr>
          <a:p>
            <a:pPr>
              <a:lnSpc>
                <a:spcPct val="150000"/>
              </a:lnSpc>
            </a:pPr>
            <a:r>
              <a:rPr lang="en-US" altLang="zh-CN" dirty="0">
                <a:solidFill>
                  <a:schemeClr val="tx1"/>
                </a:solidFill>
                <a:latin typeface="微软雅黑" panose="020B0503020204020204" charset="-122"/>
                <a:ea typeface="微软雅黑" panose="020B0503020204020204" charset="-122"/>
                <a:cs typeface="微软雅黑" panose="020B0503020204020204" charset="-122"/>
                <a:sym typeface="+mn-ea"/>
              </a:rPr>
              <a:t>BEC6100</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物联网关是一款体积小巧，稳定性好，</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高</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性价比，适用范围广的边缘计算网关。</a:t>
            </a:r>
            <a:r>
              <a:rPr lang="zh-CN" altLang="zh-CN" dirty="0">
                <a:solidFill>
                  <a:schemeClr val="tx1"/>
                </a:solidFill>
                <a:latin typeface="微软雅黑" panose="020B0503020204020204" charset="-122"/>
                <a:ea typeface="微软雅黑" panose="020B0503020204020204" charset="-122"/>
                <a:cs typeface="微软雅黑" panose="020B0503020204020204" charset="-122"/>
                <a:sym typeface="+mn-ea"/>
              </a:rPr>
              <a:t>应用场景： 智能配电柜，物联网+等工业现场，赋能传统产品进行物联网升级，主要参数如下：</a:t>
            </a:r>
            <a:endParaRPr lang="zh-CN" altLang="zh-CN"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zh-CN"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路开关量输入接口，支持干接点类型和信号，如烟感，漏水等传感器;</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路模拟量输入，支持</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0-5V</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4-20mA</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等信号接入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路继电器输出，可以实现电源、阀门等开关控制;</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路RS485监控串口，</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路RS232接口，实现对串口类型的传感器接入，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以及对其他串口类型设备的对接。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5</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.支持内置4G全网通联网功能，支持无线网络数据传输。</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.1路RS232调试接口，对设备进行固件升级或者厂家调试;</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7</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.1路IP网络接口，10/100M自适应;</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8</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.具备实时时钟功能;</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9</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.结合本公司的综合管理软件平台可以实现短信、电话、邮件、声光等告警;</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10</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.支持网络远程升级;</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rot="0">
            <a:off x="454963" y="93878"/>
            <a:ext cx="10641129" cy="893445"/>
            <a:chOff x="454963" y="93878"/>
            <a:chExt cx="10641129" cy="893445"/>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水深</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传感器介绍</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2"/>
          <a:stretch>
            <a:fillRect/>
          </a:stretch>
        </p:blipFill>
        <p:spPr>
          <a:xfrm>
            <a:off x="11089005" y="128270"/>
            <a:ext cx="1037590" cy="464185"/>
          </a:xfrm>
          <a:prstGeom prst="rect">
            <a:avLst/>
          </a:prstGeom>
        </p:spPr>
      </p:pic>
      <p:pic>
        <p:nvPicPr>
          <p:cNvPr id="2" name="图片 1" descr="液位传感"/>
          <p:cNvPicPr>
            <a:picLocks noChangeAspect="1"/>
          </p:cNvPicPr>
          <p:nvPr/>
        </p:nvPicPr>
        <p:blipFill>
          <a:blip r:embed="rId3"/>
          <a:stretch>
            <a:fillRect/>
          </a:stretch>
        </p:blipFill>
        <p:spPr>
          <a:xfrm>
            <a:off x="609600" y="1143000"/>
            <a:ext cx="3578225" cy="3578225"/>
          </a:xfrm>
          <a:prstGeom prst="rect">
            <a:avLst/>
          </a:prstGeom>
        </p:spPr>
      </p:pic>
      <p:sp>
        <p:nvSpPr>
          <p:cNvPr id="8" name="TextBox 8"/>
          <p:cNvSpPr txBox="1"/>
          <p:nvPr>
            <p:custDataLst>
              <p:tags r:id="rId4"/>
            </p:custDataLst>
          </p:nvPr>
        </p:nvSpPr>
        <p:spPr>
          <a:xfrm>
            <a:off x="970215" y="5181629"/>
            <a:ext cx="4394883" cy="1499235"/>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、通过压力侦测液位</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变化</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2</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、量程具有</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5</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10</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米等多种选择，精度可达</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5mm</a:t>
            </a:r>
            <a:endPar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、安装简单，缺点是脏堵影响测量</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精度</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9" name="TextBox 9"/>
          <p:cNvSpPr txBox="1"/>
          <p:nvPr>
            <p:custDataLst>
              <p:tags r:id="rId5"/>
            </p:custDataLst>
          </p:nvPr>
        </p:nvSpPr>
        <p:spPr>
          <a:xfrm>
            <a:off x="994345" y="4647953"/>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压力型液位</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传感器</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custDataLst>
              <p:tags r:id="rId6"/>
            </p:custDataLst>
          </p:nvPr>
        </p:nvSpPr>
        <p:spPr>
          <a:xfrm>
            <a:off x="763829" y="4898169"/>
            <a:ext cx="230516" cy="230516"/>
          </a:xfrm>
          <a:prstGeom prst="ellipse">
            <a:avLst/>
          </a:prstGeom>
          <a:solidFill>
            <a:schemeClr val="accent1">
              <a:alpha val="100000"/>
            </a:schemeClr>
          </a:solidFill>
        </p:spPr>
      </p:sp>
      <p:pic>
        <p:nvPicPr>
          <p:cNvPr id="15" name="图片 14" descr="HTD10中性"/>
          <p:cNvPicPr>
            <a:picLocks noChangeAspect="1"/>
          </p:cNvPicPr>
          <p:nvPr/>
        </p:nvPicPr>
        <p:blipFill>
          <a:blip r:embed="rId7"/>
          <a:stretch>
            <a:fillRect/>
          </a:stretch>
        </p:blipFill>
        <p:spPr>
          <a:xfrm rot="10800000">
            <a:off x="6096000" y="-152400"/>
            <a:ext cx="4464685" cy="4464685"/>
          </a:xfrm>
          <a:prstGeom prst="rect">
            <a:avLst/>
          </a:prstGeom>
        </p:spPr>
      </p:pic>
      <p:sp>
        <p:nvSpPr>
          <p:cNvPr id="16" name="TextBox 8"/>
          <p:cNvSpPr txBox="1"/>
          <p:nvPr>
            <p:custDataLst>
              <p:tags r:id="rId8"/>
            </p:custDataLst>
          </p:nvPr>
        </p:nvSpPr>
        <p:spPr>
          <a:xfrm>
            <a:off x="6757605" y="4800629"/>
            <a:ext cx="4394883" cy="1845310"/>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、通过激光测距，侦测水深的变化</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2</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、高精度，测量距离范围为</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0.2~7</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米，测量精度</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2mm</a:t>
            </a:r>
            <a:endPar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、非接触式，稳定性高，需要吸顶安装</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4</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、维护简单</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7" name="TextBox 9"/>
          <p:cNvSpPr txBox="1"/>
          <p:nvPr>
            <p:custDataLst>
              <p:tags r:id="rId9"/>
            </p:custDataLst>
          </p:nvPr>
        </p:nvSpPr>
        <p:spPr>
          <a:xfrm>
            <a:off x="6781735" y="4266953"/>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激光</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测距液位</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传感器</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AutoShape 11"/>
          <p:cNvSpPr/>
          <p:nvPr>
            <p:custDataLst>
              <p:tags r:id="rId10"/>
            </p:custDataLst>
          </p:nvPr>
        </p:nvSpPr>
        <p:spPr>
          <a:xfrm>
            <a:off x="6551219" y="4517169"/>
            <a:ext cx="230516" cy="230516"/>
          </a:xfrm>
          <a:prstGeom prst="ellipse">
            <a:avLst/>
          </a:prstGeom>
          <a:solidFill>
            <a:schemeClr val="accent1">
              <a:alpha val="100000"/>
            </a:schemeClr>
          </a:solid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8542" r="18542"/>
          <a:stretch>
            <a:fillRect/>
          </a:stretch>
        </p:blipFill>
        <p:spPr>
          <a:xfrm>
            <a:off x="454963" y="1569535"/>
            <a:ext cx="4219249" cy="4219249"/>
          </a:xfrm>
          <a:prstGeom prst="ellipse">
            <a:avLst/>
          </a:prstGeom>
        </p:spPr>
      </p:pic>
      <p:grpSp>
        <p:nvGrpSpPr>
          <p:cNvPr id="3" name="Group 3"/>
          <p:cNvGrpSpPr/>
          <p:nvPr>
            <p:custDataLst>
              <p:tags r:id="rId3"/>
            </p:custDataLst>
          </p:nvPr>
        </p:nvGrpSpPr>
        <p:grpSpPr>
          <a:xfrm rot="0">
            <a:off x="5163185" y="1090295"/>
            <a:ext cx="6264910" cy="1691407"/>
            <a:chOff x="5163133" y="1294832"/>
            <a:chExt cx="6264910" cy="1495425"/>
          </a:xfrm>
        </p:grpSpPr>
        <p:sp>
          <p:nvSpPr>
            <p:cNvPr id="4" name="AutoShape 4"/>
            <p:cNvSpPr/>
            <p:nvPr>
              <p:custDataLst>
                <p:tags r:id="rId4"/>
              </p:custDataLst>
            </p:nvPr>
          </p:nvSpPr>
          <p:spPr>
            <a:xfrm>
              <a:off x="5328868" y="1294832"/>
              <a:ext cx="6099175" cy="1495425"/>
            </a:xfrm>
            <a:prstGeom prst="rect">
              <a:avLst/>
            </a:prstGeom>
            <a:solidFill>
              <a:schemeClr val="accent2">
                <a:alpha val="100000"/>
              </a:schemeClr>
            </a:solidFill>
          </p:spPr>
        </p:sp>
        <p:sp>
          <p:nvSpPr>
            <p:cNvPr id="5" name="TextBox 5"/>
            <p:cNvSpPr txBox="1"/>
            <p:nvPr>
              <p:custDataLst>
                <p:tags r:id="rId5"/>
              </p:custDataLst>
            </p:nvPr>
          </p:nvSpPr>
          <p:spPr>
            <a:xfrm>
              <a:off x="5632910" y="1424361"/>
              <a:ext cx="3055242" cy="344714"/>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遥感技术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6"/>
              </p:custDataLst>
            </p:nvPr>
          </p:nvSpPr>
          <p:spPr>
            <a:xfrm>
              <a:off x="5632910" y="1910708"/>
              <a:ext cx="5568066" cy="835397"/>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利用卫星或飞机搭载的传感器获取大范围的水文数据，具有覆盖面广、实时性强的特点。</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无人机进行大范围监测，获取洪水区域的实时数据。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custDataLst>
                <p:tags r:id="rId7"/>
              </p:custDataLst>
            </p:nvPr>
          </p:nvSpPr>
          <p:spPr>
            <a:xfrm>
              <a:off x="5163133" y="1294832"/>
              <a:ext cx="165663" cy="1468186"/>
            </a:xfrm>
            <a:prstGeom prst="rect">
              <a:avLst/>
            </a:prstGeom>
            <a:solidFill>
              <a:schemeClr val="accent1">
                <a:alpha val="100000"/>
              </a:schemeClr>
            </a:solidFill>
          </p:spPr>
        </p:sp>
      </p:grpSp>
      <p:grpSp>
        <p:nvGrpSpPr>
          <p:cNvPr id="8" name="Group 8"/>
          <p:cNvGrpSpPr/>
          <p:nvPr>
            <p:custDataLst>
              <p:tags r:id="rId8"/>
            </p:custDataLst>
          </p:nvPr>
        </p:nvGrpSpPr>
        <p:grpSpPr>
          <a:xfrm rot="0">
            <a:off x="5163133" y="2945066"/>
            <a:ext cx="6264882" cy="1468186"/>
            <a:chOff x="5163133" y="2945066"/>
            <a:chExt cx="6264882" cy="1468186"/>
          </a:xfrm>
        </p:grpSpPr>
        <p:sp>
          <p:nvSpPr>
            <p:cNvPr id="9" name="AutoShape 9"/>
            <p:cNvSpPr/>
            <p:nvPr>
              <p:custDataLst>
                <p:tags r:id="rId9"/>
              </p:custDataLst>
            </p:nvPr>
          </p:nvSpPr>
          <p:spPr>
            <a:xfrm>
              <a:off x="5328795" y="2945066"/>
              <a:ext cx="6099220" cy="1468186"/>
            </a:xfrm>
            <a:prstGeom prst="rect">
              <a:avLst/>
            </a:prstGeom>
            <a:solidFill>
              <a:schemeClr val="accent2">
                <a:alpha val="100000"/>
              </a:schemeClr>
            </a:solidFill>
          </p:spPr>
        </p:sp>
        <p:sp>
          <p:nvSpPr>
            <p:cNvPr id="10" name="TextBox 10"/>
            <p:cNvSpPr txBox="1"/>
            <p:nvPr>
              <p:custDataLst>
                <p:tags r:id="rId10"/>
              </p:custDataLst>
            </p:nvPr>
          </p:nvSpPr>
          <p:spPr>
            <a:xfrm>
              <a:off x="5632910" y="3074595"/>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物联网技术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custDataLst>
                <p:tags r:id="rId11"/>
              </p:custDataLst>
            </p:nvPr>
          </p:nvSpPr>
          <p:spPr>
            <a:xfrm>
              <a:off x="5632910" y="3560941"/>
              <a:ext cx="5568066" cy="668020"/>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通过安装在水文设施上的传感器网络，实现水文数据的自动采集和传输。</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通过数据的空间分析，辅助决策者判断洪水发展趋势。</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custDataLst>
                <p:tags r:id="rId12"/>
              </p:custDataLst>
            </p:nvPr>
          </p:nvSpPr>
          <p:spPr>
            <a:xfrm>
              <a:off x="5163133" y="2945066"/>
              <a:ext cx="165663" cy="1468186"/>
            </a:xfrm>
            <a:prstGeom prst="rect">
              <a:avLst/>
            </a:prstGeom>
            <a:solidFill>
              <a:schemeClr val="accent1">
                <a:alpha val="100000"/>
              </a:schemeClr>
            </a:solidFill>
          </p:spPr>
        </p:sp>
      </p:grpSp>
      <p:grpSp>
        <p:nvGrpSpPr>
          <p:cNvPr id="13" name="Group 13"/>
          <p:cNvGrpSpPr/>
          <p:nvPr>
            <p:custDataLst>
              <p:tags r:id="rId13"/>
            </p:custDataLst>
          </p:nvPr>
        </p:nvGrpSpPr>
        <p:grpSpPr>
          <a:xfrm rot="0">
            <a:off x="5163133" y="4595300"/>
            <a:ext cx="6264910" cy="1837615"/>
            <a:chOff x="5163133" y="4595300"/>
            <a:chExt cx="6264910" cy="1837615"/>
          </a:xfrm>
        </p:grpSpPr>
        <p:sp>
          <p:nvSpPr>
            <p:cNvPr id="14" name="AutoShape 14"/>
            <p:cNvSpPr/>
            <p:nvPr>
              <p:custDataLst>
                <p:tags r:id="rId14"/>
              </p:custDataLst>
            </p:nvPr>
          </p:nvSpPr>
          <p:spPr>
            <a:xfrm>
              <a:off x="5328868" y="4595300"/>
              <a:ext cx="6099175" cy="1699895"/>
            </a:xfrm>
            <a:prstGeom prst="rect">
              <a:avLst/>
            </a:prstGeom>
            <a:solidFill>
              <a:schemeClr val="accent2">
                <a:alpha val="100000"/>
              </a:schemeClr>
            </a:solidFill>
          </p:spPr>
        </p:sp>
        <p:sp>
          <p:nvSpPr>
            <p:cNvPr id="15" name="TextBox 15"/>
            <p:cNvSpPr txBox="1"/>
            <p:nvPr>
              <p:custDataLst>
                <p:tags r:id="rId15"/>
              </p:custDataLst>
            </p:nvPr>
          </p:nvSpPr>
          <p:spPr>
            <a:xfrm>
              <a:off x="5632910" y="4724828"/>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云计算技术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custDataLst>
                <p:tags r:id="rId16"/>
              </p:custDataLst>
            </p:nvPr>
          </p:nvSpPr>
          <p:spPr>
            <a:xfrm>
              <a:off x="5632910" y="5211175"/>
              <a:ext cx="5568066" cy="1221740"/>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利用云平台对海量水文数据进行存储、分析和处理，提高数据处理效率和准确性。</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建立洪水预测模型，根据历史数据预测洪水峰值和泛滥范围</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20000"/>
                </a:lnSpc>
              </a:pP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custDataLst>
                <p:tags r:id="rId17"/>
              </p:custDataLst>
            </p:nvPr>
          </p:nvSpPr>
          <p:spPr>
            <a:xfrm>
              <a:off x="5163133" y="4595300"/>
              <a:ext cx="165663" cy="1468186"/>
            </a:xfrm>
            <a:prstGeom prst="rect">
              <a:avLst/>
            </a:prstGeom>
            <a:solidFill>
              <a:schemeClr val="accent1">
                <a:alpha val="100000"/>
              </a:schemeClr>
            </a:solidFill>
          </p:spPr>
        </p:sp>
      </p:grpSp>
      <p:grpSp>
        <p:nvGrpSpPr>
          <p:cNvPr id="18" name="Group 18"/>
          <p:cNvGrpSpPr/>
          <p:nvPr/>
        </p:nvGrpSpPr>
        <p:grpSpPr>
          <a:xfrm rot="0">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监测系统的技术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18"/>
          <a:stretch>
            <a:fillRect/>
          </a:stretch>
        </p:blipFill>
        <p:spPr>
          <a:xfrm>
            <a:off x="11089005" y="128270"/>
            <a:ext cx="1037590" cy="46418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739699" y="1414263"/>
            <a:ext cx="230516" cy="230516"/>
          </a:xfrm>
          <a:prstGeom prst="ellipse">
            <a:avLst/>
          </a:prstGeom>
          <a:solidFill>
            <a:schemeClr val="accent1">
              <a:alpha val="100000"/>
            </a:schemeClr>
          </a:solidFill>
        </p:spPr>
      </p:sp>
      <p:sp>
        <p:nvSpPr>
          <p:cNvPr id="3" name="TextBox 3"/>
          <p:cNvSpPr txBox="1"/>
          <p:nvPr>
            <p:custDataLst>
              <p:tags r:id="rId3"/>
            </p:custDataLst>
          </p:nvPr>
        </p:nvSpPr>
        <p:spPr>
          <a:xfrm>
            <a:off x="994345" y="1752332"/>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通过预警系统，提前预测洪水灾害，减少人员伤亡和财产损失。</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970215" y="1295492"/>
            <a:ext cx="4152900" cy="457835"/>
          </a:xfrm>
          <a:prstGeom prst="rect">
            <a:avLst/>
          </a:prstGeom>
        </p:spPr>
        <p:txBody>
          <a:bodyPr vert="horz" wrap="square" lIns="114300" tIns="57150" rIns="114300" bIns="57150" rtlCol="0" anchor="t" anchorCtr="0">
            <a:spAutoFit/>
          </a:bodyPr>
          <a:lstStyle/>
          <a:p>
            <a:pPr>
              <a:lnSpc>
                <a:spcPct val="96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灾害</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994345" y="3200386"/>
            <a:ext cx="4394883" cy="668020"/>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在汛期对江河湖泊的水位、雨量等进行实时监测，及时发现险情，为防汛抗洪提供决策支持。</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970215" y="2726401"/>
            <a:ext cx="4152900" cy="457835"/>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防汛抗洪</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7"/>
            </p:custDataLst>
          </p:nvPr>
        </p:nvSpPr>
        <p:spPr>
          <a:xfrm>
            <a:off x="970215" y="4343429"/>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在洪水发生时，迅速启动应急预案，组织救援和疏散工作。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custDataLst>
              <p:tags r:id="rId8"/>
            </p:custDataLst>
          </p:nvPr>
        </p:nvSpPr>
        <p:spPr>
          <a:xfrm>
            <a:off x="994345" y="3809753"/>
            <a:ext cx="4152900" cy="651510"/>
          </a:xfrm>
          <a:prstGeom prst="rect">
            <a:avLst/>
          </a:prstGeom>
        </p:spPr>
        <p:txBody>
          <a:bodyPr vert="horz" wrap="square" lIns="114300" tIns="57150" rIns="114300" bIns="57150" rtlCol="0" anchor="t" anchorCtr="0">
            <a:spAutoFit/>
          </a:bodyPr>
          <a:lstStyle/>
          <a:p>
            <a:pPr>
              <a:lnSpc>
                <a:spcPct val="15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应急响应</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custDataLst>
              <p:tags r:id="rId9"/>
            </p:custDataLst>
          </p:nvPr>
        </p:nvSpPr>
        <p:spPr>
          <a:xfrm>
            <a:off x="739699" y="2845172"/>
            <a:ext cx="230516" cy="230516"/>
          </a:xfrm>
          <a:prstGeom prst="ellipse">
            <a:avLst/>
          </a:prstGeom>
          <a:solidFill>
            <a:schemeClr val="accent1">
              <a:alpha val="100000"/>
            </a:schemeClr>
          </a:solidFill>
        </p:spPr>
      </p:sp>
      <p:sp>
        <p:nvSpPr>
          <p:cNvPr id="11" name="AutoShape 11"/>
          <p:cNvSpPr/>
          <p:nvPr>
            <p:custDataLst>
              <p:tags r:id="rId10"/>
            </p:custDataLst>
          </p:nvPr>
        </p:nvSpPr>
        <p:spPr>
          <a:xfrm>
            <a:off x="763829" y="4059969"/>
            <a:ext cx="230516" cy="230516"/>
          </a:xfrm>
          <a:prstGeom prst="ellipse">
            <a:avLst/>
          </a:prstGeom>
          <a:solidFill>
            <a:schemeClr val="accent1">
              <a:alpha val="100000"/>
            </a:schemeClr>
          </a:solidFill>
        </p:spPr>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系统的应用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11"/>
          <a:stretch>
            <a:fillRect/>
          </a:stretch>
        </p:blipFill>
        <p:spPr>
          <a:xfrm>
            <a:off x="11089005" y="128270"/>
            <a:ext cx="1037590" cy="464185"/>
          </a:xfrm>
          <a:prstGeom prst="rect">
            <a:avLst/>
          </a:prstGeom>
        </p:spPr>
      </p:pic>
      <p:sp>
        <p:nvSpPr>
          <p:cNvPr id="35" name="TextBox 8"/>
          <p:cNvSpPr txBox="1"/>
          <p:nvPr>
            <p:custDataLst>
              <p:tags r:id="rId12"/>
            </p:custDataLst>
          </p:nvPr>
        </p:nvSpPr>
        <p:spPr>
          <a:xfrm>
            <a:off x="946085" y="5735984"/>
            <a:ext cx="4394883" cy="806450"/>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提供灾区重建所需的数据支持，帮助重建家园和恢复生产。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6" name="TextBox 9"/>
          <p:cNvSpPr txBox="1"/>
          <p:nvPr>
            <p:custDataLst>
              <p:tags r:id="rId13"/>
            </p:custDataLst>
          </p:nvPr>
        </p:nvSpPr>
        <p:spPr>
          <a:xfrm>
            <a:off x="970215" y="5202308"/>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恢复</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7" name="AutoShape 11"/>
          <p:cNvSpPr/>
          <p:nvPr>
            <p:custDataLst>
              <p:tags r:id="rId14"/>
            </p:custDataLst>
          </p:nvPr>
        </p:nvSpPr>
        <p:spPr>
          <a:xfrm>
            <a:off x="739699" y="5452524"/>
            <a:ext cx="230516" cy="230516"/>
          </a:xfrm>
          <a:prstGeom prst="ellipse">
            <a:avLst/>
          </a:prstGeom>
          <a:solidFill>
            <a:schemeClr val="accent1">
              <a:alpha val="100000"/>
            </a:schemeClr>
          </a:solidFill>
        </p:spPr>
      </p:sp>
      <p:pic>
        <p:nvPicPr>
          <p:cNvPr id="38" name="图片 37"/>
          <p:cNvPicPr/>
          <p:nvPr/>
        </p:nvPicPr>
        <p:blipFill>
          <a:blip r:embed="rId15"/>
          <a:stretch>
            <a:fillRect/>
          </a:stretch>
        </p:blipFill>
        <p:spPr>
          <a:xfrm>
            <a:off x="6477000" y="885190"/>
            <a:ext cx="4051300" cy="54463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洪水与汛期的应</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急</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措施</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76200"/>
            <a:ext cx="1037590" cy="4641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建立洪水与汛期监测系统</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3908867" y="1360418"/>
            <a:ext cx="701468" cy="550104"/>
          </a:xfrm>
          <a:prstGeom prst="rect">
            <a:avLst/>
          </a:prstGeom>
          <a:solidFill>
            <a:schemeClr val="accent2">
              <a:alpha val="100000"/>
            </a:schemeClr>
          </a:solidFill>
        </p:spPr>
      </p:sp>
      <p:sp>
        <p:nvSpPr>
          <p:cNvPr id="6" name="AutoShape 6"/>
          <p:cNvSpPr/>
          <p:nvPr/>
        </p:nvSpPr>
        <p:spPr>
          <a:xfrm>
            <a:off x="4351619" y="1360418"/>
            <a:ext cx="550104" cy="550104"/>
          </a:xfrm>
          <a:prstGeom prst="ellipse">
            <a:avLst/>
          </a:prstGeom>
          <a:solidFill>
            <a:schemeClr val="accent2">
              <a:alpha val="100000"/>
            </a:schemeClr>
          </a:solidFill>
        </p:spPr>
      </p:sp>
      <p:sp>
        <p:nvSpPr>
          <p:cNvPr id="7" name="AutoShape 7"/>
          <p:cNvSpPr/>
          <p:nvPr/>
        </p:nvSpPr>
        <p:spPr>
          <a:xfrm>
            <a:off x="3633815" y="1360418"/>
            <a:ext cx="550104" cy="550104"/>
          </a:xfrm>
          <a:prstGeom prst="ellipse">
            <a:avLst/>
          </a:prstGeom>
          <a:solidFill>
            <a:schemeClr val="accent2">
              <a:alpha val="100000"/>
            </a:schemeClr>
          </a:solidFill>
        </p:spPr>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通过安装水位、雨量等传感器，实时监测河流、水库的水位变化，及时发现洪水征兆。</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制定防洪预案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nvSpPr>
        <p:spPr>
          <a:xfrm>
            <a:off x="3469283" y="3099207"/>
            <a:ext cx="701468" cy="550104"/>
          </a:xfrm>
          <a:prstGeom prst="rect">
            <a:avLst/>
          </a:prstGeom>
          <a:solidFill>
            <a:schemeClr val="accent2">
              <a:alpha val="100000"/>
            </a:schemeClr>
          </a:solidFill>
        </p:spPr>
      </p:sp>
      <p:sp>
        <p:nvSpPr>
          <p:cNvPr id="12" name="AutoShape 12"/>
          <p:cNvSpPr/>
          <p:nvPr/>
        </p:nvSpPr>
        <p:spPr>
          <a:xfrm>
            <a:off x="3912035" y="3099207"/>
            <a:ext cx="550104" cy="550104"/>
          </a:xfrm>
          <a:prstGeom prst="ellipse">
            <a:avLst/>
          </a:prstGeom>
          <a:solidFill>
            <a:schemeClr val="accent2">
              <a:alpha val="100000"/>
            </a:schemeClr>
          </a:solidFill>
        </p:spPr>
      </p:sp>
      <p:sp>
        <p:nvSpPr>
          <p:cNvPr id="13" name="AutoShape 13"/>
          <p:cNvSpPr/>
          <p:nvPr/>
        </p:nvSpPr>
        <p:spPr>
          <a:xfrm>
            <a:off x="3194231" y="3099207"/>
            <a:ext cx="550104" cy="550104"/>
          </a:xfrm>
          <a:prstGeom prst="ellipse">
            <a:avLst/>
          </a:prstGeom>
          <a:solidFill>
            <a:schemeClr val="accent2">
              <a:alpha val="100000"/>
            </a:schemeClr>
          </a:solidFill>
        </p:spPr>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根据历史洪水数据和气象预报，制定防洪预案，明确各级防汛部门的职责和应对措施。</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宣传教育</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3068208" y="4837996"/>
            <a:ext cx="701468" cy="550104"/>
          </a:xfrm>
          <a:prstGeom prst="rect">
            <a:avLst/>
          </a:prstGeom>
          <a:solidFill>
            <a:schemeClr val="accent2">
              <a:alpha val="100000"/>
            </a:schemeClr>
          </a:solidFill>
        </p:spPr>
      </p:sp>
      <p:sp>
        <p:nvSpPr>
          <p:cNvPr id="18" name="AutoShape 18"/>
          <p:cNvSpPr/>
          <p:nvPr/>
        </p:nvSpPr>
        <p:spPr>
          <a:xfrm>
            <a:off x="3510960" y="4837996"/>
            <a:ext cx="550104" cy="550104"/>
          </a:xfrm>
          <a:prstGeom prst="ellipse">
            <a:avLst/>
          </a:prstGeom>
          <a:solidFill>
            <a:schemeClr val="accent2">
              <a:alpha val="100000"/>
            </a:schemeClr>
          </a:solidFill>
        </p:spPr>
      </p:sp>
      <p:sp>
        <p:nvSpPr>
          <p:cNvPr id="19" name="AutoShape 19"/>
          <p:cNvSpPr/>
          <p:nvPr/>
        </p:nvSpPr>
        <p:spPr>
          <a:xfrm>
            <a:off x="2793156" y="4837996"/>
            <a:ext cx="550104" cy="550104"/>
          </a:xfrm>
          <a:prstGeom prst="ellipse">
            <a:avLst/>
          </a:prstGeom>
          <a:solidFill>
            <a:schemeClr val="accent2">
              <a:alpha val="100000"/>
            </a:schemeClr>
          </a:solidFill>
        </p:spPr>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通过媒体、宣传册等方式，向公众普及防洪知识，增强公众的防洪意识和自救能力。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2" name="Group 22"/>
          <p:cNvGrpSpPr/>
          <p:nvPr/>
        </p:nvGrpSpPr>
        <p:grpSpPr>
          <a:xfrm rot="0">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p>
        <p:sp>
          <p:nvSpPr>
            <p:cNvPr id="24" name="AutoShape 24"/>
            <p:cNvSpPr/>
            <p:nvPr/>
          </p:nvSpPr>
          <p:spPr>
            <a:xfrm>
              <a:off x="575049" y="337743"/>
              <a:ext cx="78137" cy="78137"/>
            </a:xfrm>
            <a:prstGeom prst="ellipse">
              <a:avLst/>
            </a:prstGeom>
            <a:solidFill>
              <a:schemeClr val="accent1">
                <a:alpha val="80000"/>
              </a:schemeClr>
            </a:solidFill>
          </p:spPr>
        </p:sp>
        <p:sp>
          <p:nvSpPr>
            <p:cNvPr id="25" name="AutoShape 25"/>
            <p:cNvSpPr/>
            <p:nvPr/>
          </p:nvSpPr>
          <p:spPr>
            <a:xfrm>
              <a:off x="689125" y="339460"/>
              <a:ext cx="74704" cy="74704"/>
            </a:xfrm>
            <a:prstGeom prst="ellipse">
              <a:avLst/>
            </a:prstGeom>
            <a:solidFill>
              <a:schemeClr val="accent1">
                <a:alpha val="60000"/>
              </a:schemeClr>
            </a:solidFill>
          </p:spPr>
        </p:sp>
        <p:sp>
          <p:nvSpPr>
            <p:cNvPr id="26" name="AutoShape 26"/>
            <p:cNvSpPr/>
            <p:nvPr/>
          </p:nvSpPr>
          <p:spPr>
            <a:xfrm>
              <a:off x="799768" y="348430"/>
              <a:ext cx="69238" cy="69238"/>
            </a:xfrm>
            <a:prstGeom prst="ellipse">
              <a:avLst/>
            </a:prstGeom>
            <a:solidFill>
              <a:schemeClr val="accent1">
                <a:alpha val="40000"/>
              </a:schemeClr>
            </a:solidFill>
          </p:spPr>
        </p:sp>
        <p:sp>
          <p:nvSpPr>
            <p:cNvPr id="27" name="AutoShape 27"/>
            <p:cNvSpPr/>
            <p:nvPr/>
          </p:nvSpPr>
          <p:spPr>
            <a:xfrm>
              <a:off x="904945" y="344297"/>
              <a:ext cx="65594" cy="65594"/>
            </a:xfrm>
            <a:prstGeom prst="ellipse">
              <a:avLst/>
            </a:prstGeom>
            <a:solidFill>
              <a:schemeClr val="accent1">
                <a:alpha val="20000"/>
              </a:schemeClr>
            </a:solidFill>
          </p:spPr>
        </p:sp>
        <p:sp>
          <p:nvSpPr>
            <p:cNvPr id="28" name="AutoShape 28"/>
            <p:cNvSpPr/>
            <p:nvPr/>
          </p:nvSpPr>
          <p:spPr>
            <a:xfrm>
              <a:off x="454963" y="448942"/>
              <a:ext cx="84147" cy="84147"/>
            </a:xfrm>
            <a:prstGeom prst="ellipse">
              <a:avLst/>
            </a:prstGeom>
            <a:solidFill>
              <a:schemeClr val="accent1">
                <a:alpha val="100000"/>
              </a:schemeClr>
            </a:solidFill>
          </p:spPr>
        </p:sp>
        <p:sp>
          <p:nvSpPr>
            <p:cNvPr id="29" name="AutoShape 29"/>
            <p:cNvSpPr/>
            <p:nvPr/>
          </p:nvSpPr>
          <p:spPr>
            <a:xfrm>
              <a:off x="575049" y="455517"/>
              <a:ext cx="78137" cy="78137"/>
            </a:xfrm>
            <a:prstGeom prst="ellipse">
              <a:avLst/>
            </a:prstGeom>
            <a:solidFill>
              <a:schemeClr val="accent1">
                <a:alpha val="80000"/>
              </a:schemeClr>
            </a:solidFill>
          </p:spPr>
        </p:sp>
        <p:sp>
          <p:nvSpPr>
            <p:cNvPr id="30" name="AutoShape 30"/>
            <p:cNvSpPr/>
            <p:nvPr/>
          </p:nvSpPr>
          <p:spPr>
            <a:xfrm>
              <a:off x="689125" y="457233"/>
              <a:ext cx="74704" cy="74704"/>
            </a:xfrm>
            <a:prstGeom prst="ellipse">
              <a:avLst/>
            </a:prstGeom>
            <a:solidFill>
              <a:schemeClr val="accent1">
                <a:alpha val="60000"/>
              </a:schemeClr>
            </a:solidFill>
          </p:spPr>
        </p:sp>
        <p:sp>
          <p:nvSpPr>
            <p:cNvPr id="31" name="AutoShape 31"/>
            <p:cNvSpPr/>
            <p:nvPr/>
          </p:nvSpPr>
          <p:spPr>
            <a:xfrm>
              <a:off x="799768" y="466203"/>
              <a:ext cx="69238" cy="69238"/>
            </a:xfrm>
            <a:prstGeom prst="ellipse">
              <a:avLst/>
            </a:prstGeom>
            <a:solidFill>
              <a:schemeClr val="accent1">
                <a:alpha val="40000"/>
              </a:schemeClr>
            </a:solidFill>
          </p:spPr>
        </p:sp>
        <p:sp>
          <p:nvSpPr>
            <p:cNvPr id="32" name="AutoShape 32"/>
            <p:cNvSpPr/>
            <p:nvPr/>
          </p:nvSpPr>
          <p:spPr>
            <a:xfrm>
              <a:off x="904945" y="462070"/>
              <a:ext cx="65594" cy="65594"/>
            </a:xfrm>
            <a:prstGeom prst="ellipse">
              <a:avLst/>
            </a:prstGeom>
            <a:solidFill>
              <a:schemeClr val="accent1">
                <a:alpha val="20000"/>
              </a:schemeClr>
            </a:solidFill>
          </p:spPr>
        </p:sp>
        <p:sp>
          <p:nvSpPr>
            <p:cNvPr id="33" name="AutoShape 33"/>
            <p:cNvSpPr/>
            <p:nvPr/>
          </p:nvSpPr>
          <p:spPr>
            <a:xfrm>
              <a:off x="454963" y="566715"/>
              <a:ext cx="84147" cy="84147"/>
            </a:xfrm>
            <a:prstGeom prst="ellipse">
              <a:avLst/>
            </a:prstGeom>
            <a:solidFill>
              <a:schemeClr val="accent1">
                <a:alpha val="100000"/>
              </a:schemeClr>
            </a:solidFill>
          </p:spPr>
        </p:sp>
        <p:sp>
          <p:nvSpPr>
            <p:cNvPr id="34" name="AutoShape 34"/>
            <p:cNvSpPr/>
            <p:nvPr/>
          </p:nvSpPr>
          <p:spPr>
            <a:xfrm>
              <a:off x="575049" y="573291"/>
              <a:ext cx="78137" cy="78137"/>
            </a:xfrm>
            <a:prstGeom prst="ellipse">
              <a:avLst/>
            </a:prstGeom>
            <a:solidFill>
              <a:schemeClr val="accent1">
                <a:alpha val="80000"/>
              </a:schemeClr>
            </a:solidFill>
          </p:spPr>
        </p:sp>
        <p:sp>
          <p:nvSpPr>
            <p:cNvPr id="35" name="AutoShape 35"/>
            <p:cNvSpPr/>
            <p:nvPr/>
          </p:nvSpPr>
          <p:spPr>
            <a:xfrm>
              <a:off x="689125" y="575007"/>
              <a:ext cx="74704" cy="74704"/>
            </a:xfrm>
            <a:prstGeom prst="ellipse">
              <a:avLst/>
            </a:prstGeom>
            <a:solidFill>
              <a:schemeClr val="accent1">
                <a:alpha val="60000"/>
              </a:schemeClr>
            </a:solidFill>
          </p:spPr>
        </p:sp>
        <p:sp>
          <p:nvSpPr>
            <p:cNvPr id="36" name="AutoShape 36"/>
            <p:cNvSpPr/>
            <p:nvPr/>
          </p:nvSpPr>
          <p:spPr>
            <a:xfrm>
              <a:off x="799768" y="583977"/>
              <a:ext cx="69238" cy="69238"/>
            </a:xfrm>
            <a:prstGeom prst="ellipse">
              <a:avLst/>
            </a:prstGeom>
            <a:solidFill>
              <a:schemeClr val="accent1">
                <a:alpha val="40000"/>
              </a:schemeClr>
            </a:solidFill>
          </p:spPr>
        </p:sp>
        <p:sp>
          <p:nvSpPr>
            <p:cNvPr id="37" name="AutoShape 37"/>
            <p:cNvSpPr/>
            <p:nvPr/>
          </p:nvSpPr>
          <p:spPr>
            <a:xfrm>
              <a:off x="904945" y="579844"/>
              <a:ext cx="65594" cy="65594"/>
            </a:xfrm>
            <a:prstGeom prst="ellipse">
              <a:avLst/>
            </a:prstGeom>
            <a:solidFill>
              <a:schemeClr val="accent1">
                <a:alpha val="20000"/>
              </a:schemeClr>
            </a:solidFill>
          </p:spPr>
        </p:sp>
        <p:sp>
          <p:nvSpPr>
            <p:cNvPr id="38" name="AutoShape 38"/>
            <p:cNvSpPr/>
            <p:nvPr/>
          </p:nvSpPr>
          <p:spPr>
            <a:xfrm>
              <a:off x="454963" y="684489"/>
              <a:ext cx="84147" cy="84147"/>
            </a:xfrm>
            <a:prstGeom prst="ellipse">
              <a:avLst/>
            </a:prstGeom>
            <a:solidFill>
              <a:schemeClr val="accent1">
                <a:alpha val="100000"/>
              </a:schemeClr>
            </a:solidFill>
          </p:spPr>
        </p:sp>
        <p:sp>
          <p:nvSpPr>
            <p:cNvPr id="39" name="AutoShape 39"/>
            <p:cNvSpPr/>
            <p:nvPr/>
          </p:nvSpPr>
          <p:spPr>
            <a:xfrm>
              <a:off x="575049" y="691064"/>
              <a:ext cx="78137" cy="78137"/>
            </a:xfrm>
            <a:prstGeom prst="ellipse">
              <a:avLst/>
            </a:prstGeom>
            <a:solidFill>
              <a:schemeClr val="accent1">
                <a:alpha val="80000"/>
              </a:schemeClr>
            </a:solidFill>
          </p:spPr>
        </p:sp>
        <p:sp>
          <p:nvSpPr>
            <p:cNvPr id="40" name="AutoShape 40"/>
            <p:cNvSpPr/>
            <p:nvPr/>
          </p:nvSpPr>
          <p:spPr>
            <a:xfrm>
              <a:off x="689125" y="692781"/>
              <a:ext cx="74704" cy="74704"/>
            </a:xfrm>
            <a:prstGeom prst="ellipse">
              <a:avLst/>
            </a:prstGeom>
            <a:solidFill>
              <a:schemeClr val="accent1">
                <a:alpha val="60000"/>
              </a:schemeClr>
            </a:solidFill>
          </p:spPr>
        </p:sp>
        <p:sp>
          <p:nvSpPr>
            <p:cNvPr id="41" name="AutoShape 41"/>
            <p:cNvSpPr/>
            <p:nvPr/>
          </p:nvSpPr>
          <p:spPr>
            <a:xfrm>
              <a:off x="799768" y="701751"/>
              <a:ext cx="69238" cy="69238"/>
            </a:xfrm>
            <a:prstGeom prst="ellipse">
              <a:avLst/>
            </a:prstGeom>
            <a:solidFill>
              <a:schemeClr val="accent1">
                <a:alpha val="40000"/>
              </a:schemeClr>
            </a:solidFill>
          </p:spPr>
        </p:sp>
        <p:sp>
          <p:nvSpPr>
            <p:cNvPr id="42" name="AutoShape 42"/>
            <p:cNvSpPr/>
            <p:nvPr/>
          </p:nvSpPr>
          <p:spPr>
            <a:xfrm>
              <a:off x="904945" y="697618"/>
              <a:ext cx="65594" cy="65594"/>
            </a:xfrm>
            <a:prstGeom prst="ellipse">
              <a:avLst/>
            </a:prstGeom>
            <a:solidFill>
              <a:schemeClr val="accent1">
                <a:alpha val="20000"/>
              </a:schemeClr>
            </a:solidFill>
          </p:spPr>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预防措施</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4" name="图片 43"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一旦发现洪水征兆或接到气象部门暴雨预警，立即启动应急响应程序，组织相关部门和人员进行防汛抢险工作。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启动应急响应程序</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根据洪水情况和危险区域，及时组织受影响区域的居民进行疏散转移，保障人民生命安全。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紧急疏散转移</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对受损的水利设施进行抢修，确保水库、堤防等设施的正常运行。</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抢修水利设施</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9" name="Picture 9"/>
          <p:cNvPicPr>
            <a:picLocks noChangeAspect="1"/>
          </p:cNvPicPr>
          <p:nvPr/>
        </p:nvPicPr>
        <p:blipFill>
          <a:blip r:embed="rId2"/>
          <a:srcRect l="14125" r="1412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sp>
      <p:sp>
        <p:nvSpPr>
          <p:cNvPr id="11" name="AutoShape 11"/>
          <p:cNvSpPr/>
          <p:nvPr/>
        </p:nvSpPr>
        <p:spPr>
          <a:xfrm>
            <a:off x="6921648" y="4618441"/>
            <a:ext cx="913476" cy="913476"/>
          </a:xfrm>
          <a:prstGeom prst="ellipse">
            <a:avLst/>
          </a:prstGeom>
          <a:solidFill>
            <a:schemeClr val="accent2">
              <a:alpha val="100000"/>
            </a:schemeClr>
          </a:solidFill>
        </p:spPr>
      </p:sp>
      <p:sp>
        <p:nvSpPr>
          <p:cNvPr id="12" name="AutoShape 12"/>
          <p:cNvSpPr/>
          <p:nvPr/>
        </p:nvSpPr>
        <p:spPr>
          <a:xfrm>
            <a:off x="10386775" y="4618441"/>
            <a:ext cx="913476" cy="913476"/>
          </a:xfrm>
          <a:prstGeom prst="ellipse">
            <a:avLst/>
          </a:prstGeom>
          <a:solidFill>
            <a:schemeClr val="accent2">
              <a:alpha val="100000"/>
            </a:schemeClr>
          </a:solidFill>
        </p:spPr>
      </p:sp>
      <p:sp>
        <p:nvSpPr>
          <p:cNvPr id="13" name="Freeform 13"/>
          <p:cNvSpPr/>
          <p:nvPr/>
        </p:nvSpPr>
        <p:spPr>
          <a:xfrm>
            <a:off x="8906663" y="1691796"/>
            <a:ext cx="426486" cy="426486"/>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4" name="Freeform 14"/>
          <p:cNvSpPr/>
          <p:nvPr/>
        </p:nvSpPr>
        <p:spPr>
          <a:xfrm>
            <a:off x="10639092" y="4837698"/>
            <a:ext cx="426194" cy="426194"/>
          </a:xfrm>
          <a:custGeom>
            <a:avLst/>
            <a:gdLst/>
            <a:ahLst/>
            <a:cxnLst/>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sp>
      <p:sp>
        <p:nvSpPr>
          <p:cNvPr id="15" name="Freeform 15"/>
          <p:cNvSpPr/>
          <p:nvPr/>
        </p:nvSpPr>
        <p:spPr>
          <a:xfrm>
            <a:off x="7137949" y="4833774"/>
            <a:ext cx="482811" cy="48281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grpSp>
        <p:nvGrpSpPr>
          <p:cNvPr id="16" name="Group 16"/>
          <p:cNvGrpSpPr/>
          <p:nvPr/>
        </p:nvGrpSpPr>
        <p:grpSpPr>
          <a:xfrm rot="0">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p>
        <p:sp>
          <p:nvSpPr>
            <p:cNvPr id="18" name="AutoShape 18"/>
            <p:cNvSpPr/>
            <p:nvPr/>
          </p:nvSpPr>
          <p:spPr>
            <a:xfrm>
              <a:off x="575049" y="337743"/>
              <a:ext cx="78137" cy="78137"/>
            </a:xfrm>
            <a:prstGeom prst="ellipse">
              <a:avLst/>
            </a:prstGeom>
            <a:solidFill>
              <a:schemeClr val="accent1">
                <a:alpha val="80000"/>
              </a:schemeClr>
            </a:solidFill>
          </p:spPr>
        </p:sp>
        <p:sp>
          <p:nvSpPr>
            <p:cNvPr id="19" name="AutoShape 19"/>
            <p:cNvSpPr/>
            <p:nvPr/>
          </p:nvSpPr>
          <p:spPr>
            <a:xfrm>
              <a:off x="689125" y="339460"/>
              <a:ext cx="74704" cy="74704"/>
            </a:xfrm>
            <a:prstGeom prst="ellipse">
              <a:avLst/>
            </a:prstGeom>
            <a:solidFill>
              <a:schemeClr val="accent1">
                <a:alpha val="60000"/>
              </a:schemeClr>
            </a:solidFill>
          </p:spPr>
        </p:sp>
        <p:sp>
          <p:nvSpPr>
            <p:cNvPr id="20" name="AutoShape 20"/>
            <p:cNvSpPr/>
            <p:nvPr/>
          </p:nvSpPr>
          <p:spPr>
            <a:xfrm>
              <a:off x="799768" y="348430"/>
              <a:ext cx="69238" cy="69238"/>
            </a:xfrm>
            <a:prstGeom prst="ellipse">
              <a:avLst/>
            </a:prstGeom>
            <a:solidFill>
              <a:schemeClr val="accent1">
                <a:alpha val="40000"/>
              </a:schemeClr>
            </a:solidFill>
          </p:spPr>
        </p:sp>
        <p:sp>
          <p:nvSpPr>
            <p:cNvPr id="21" name="AutoShape 21"/>
            <p:cNvSpPr/>
            <p:nvPr/>
          </p:nvSpPr>
          <p:spPr>
            <a:xfrm>
              <a:off x="904945" y="344297"/>
              <a:ext cx="65594" cy="65594"/>
            </a:xfrm>
            <a:prstGeom prst="ellipse">
              <a:avLst/>
            </a:prstGeom>
            <a:solidFill>
              <a:schemeClr val="accent1">
                <a:alpha val="20000"/>
              </a:schemeClr>
            </a:solidFill>
          </p:spPr>
        </p:sp>
        <p:sp>
          <p:nvSpPr>
            <p:cNvPr id="22" name="AutoShape 22"/>
            <p:cNvSpPr/>
            <p:nvPr/>
          </p:nvSpPr>
          <p:spPr>
            <a:xfrm>
              <a:off x="454963" y="448942"/>
              <a:ext cx="84147" cy="84147"/>
            </a:xfrm>
            <a:prstGeom prst="ellipse">
              <a:avLst/>
            </a:prstGeom>
            <a:solidFill>
              <a:schemeClr val="accent1">
                <a:alpha val="100000"/>
              </a:schemeClr>
            </a:solidFill>
          </p:spPr>
        </p:sp>
        <p:sp>
          <p:nvSpPr>
            <p:cNvPr id="23" name="AutoShape 23"/>
            <p:cNvSpPr/>
            <p:nvPr/>
          </p:nvSpPr>
          <p:spPr>
            <a:xfrm>
              <a:off x="575049" y="455517"/>
              <a:ext cx="78137" cy="78137"/>
            </a:xfrm>
            <a:prstGeom prst="ellipse">
              <a:avLst/>
            </a:prstGeom>
            <a:solidFill>
              <a:schemeClr val="accent1">
                <a:alpha val="80000"/>
              </a:schemeClr>
            </a:solidFill>
          </p:spPr>
        </p:sp>
        <p:sp>
          <p:nvSpPr>
            <p:cNvPr id="24" name="AutoShape 24"/>
            <p:cNvSpPr/>
            <p:nvPr/>
          </p:nvSpPr>
          <p:spPr>
            <a:xfrm>
              <a:off x="689125" y="457233"/>
              <a:ext cx="74704" cy="74704"/>
            </a:xfrm>
            <a:prstGeom prst="ellipse">
              <a:avLst/>
            </a:prstGeom>
            <a:solidFill>
              <a:schemeClr val="accent1">
                <a:alpha val="60000"/>
              </a:schemeClr>
            </a:solidFill>
          </p:spPr>
        </p:sp>
        <p:sp>
          <p:nvSpPr>
            <p:cNvPr id="25" name="AutoShape 25"/>
            <p:cNvSpPr/>
            <p:nvPr/>
          </p:nvSpPr>
          <p:spPr>
            <a:xfrm>
              <a:off x="799768" y="466203"/>
              <a:ext cx="69238" cy="69238"/>
            </a:xfrm>
            <a:prstGeom prst="ellipse">
              <a:avLst/>
            </a:prstGeom>
            <a:solidFill>
              <a:schemeClr val="accent1">
                <a:alpha val="40000"/>
              </a:schemeClr>
            </a:solidFill>
          </p:spPr>
        </p:sp>
        <p:sp>
          <p:nvSpPr>
            <p:cNvPr id="26" name="AutoShape 26"/>
            <p:cNvSpPr/>
            <p:nvPr/>
          </p:nvSpPr>
          <p:spPr>
            <a:xfrm>
              <a:off x="904945" y="462070"/>
              <a:ext cx="65594" cy="65594"/>
            </a:xfrm>
            <a:prstGeom prst="ellipse">
              <a:avLst/>
            </a:prstGeom>
            <a:solidFill>
              <a:schemeClr val="accent1">
                <a:alpha val="20000"/>
              </a:schemeClr>
            </a:solidFill>
          </p:spPr>
        </p:sp>
        <p:sp>
          <p:nvSpPr>
            <p:cNvPr id="27" name="AutoShape 27"/>
            <p:cNvSpPr/>
            <p:nvPr/>
          </p:nvSpPr>
          <p:spPr>
            <a:xfrm>
              <a:off x="454963" y="566715"/>
              <a:ext cx="84147" cy="84147"/>
            </a:xfrm>
            <a:prstGeom prst="ellipse">
              <a:avLst/>
            </a:prstGeom>
            <a:solidFill>
              <a:schemeClr val="accent1">
                <a:alpha val="100000"/>
              </a:schemeClr>
            </a:solidFill>
          </p:spPr>
        </p:sp>
        <p:sp>
          <p:nvSpPr>
            <p:cNvPr id="28" name="AutoShape 28"/>
            <p:cNvSpPr/>
            <p:nvPr/>
          </p:nvSpPr>
          <p:spPr>
            <a:xfrm>
              <a:off x="575049" y="573291"/>
              <a:ext cx="78137" cy="78137"/>
            </a:xfrm>
            <a:prstGeom prst="ellipse">
              <a:avLst/>
            </a:prstGeom>
            <a:solidFill>
              <a:schemeClr val="accent1">
                <a:alpha val="80000"/>
              </a:schemeClr>
            </a:solidFill>
          </p:spPr>
        </p:sp>
        <p:sp>
          <p:nvSpPr>
            <p:cNvPr id="29" name="AutoShape 29"/>
            <p:cNvSpPr/>
            <p:nvPr/>
          </p:nvSpPr>
          <p:spPr>
            <a:xfrm>
              <a:off x="689125" y="575007"/>
              <a:ext cx="74704" cy="74704"/>
            </a:xfrm>
            <a:prstGeom prst="ellipse">
              <a:avLst/>
            </a:prstGeom>
            <a:solidFill>
              <a:schemeClr val="accent1">
                <a:alpha val="60000"/>
              </a:schemeClr>
            </a:solidFill>
          </p:spPr>
        </p:sp>
        <p:sp>
          <p:nvSpPr>
            <p:cNvPr id="30" name="AutoShape 30"/>
            <p:cNvSpPr/>
            <p:nvPr/>
          </p:nvSpPr>
          <p:spPr>
            <a:xfrm>
              <a:off x="799768" y="583977"/>
              <a:ext cx="69238" cy="69238"/>
            </a:xfrm>
            <a:prstGeom prst="ellipse">
              <a:avLst/>
            </a:prstGeom>
            <a:solidFill>
              <a:schemeClr val="accent1">
                <a:alpha val="40000"/>
              </a:schemeClr>
            </a:solidFill>
          </p:spPr>
        </p:sp>
        <p:sp>
          <p:nvSpPr>
            <p:cNvPr id="31" name="AutoShape 31"/>
            <p:cNvSpPr/>
            <p:nvPr/>
          </p:nvSpPr>
          <p:spPr>
            <a:xfrm>
              <a:off x="904945" y="579844"/>
              <a:ext cx="65594" cy="65594"/>
            </a:xfrm>
            <a:prstGeom prst="ellipse">
              <a:avLst/>
            </a:prstGeom>
            <a:solidFill>
              <a:schemeClr val="accent1">
                <a:alpha val="20000"/>
              </a:schemeClr>
            </a:solidFill>
          </p:spPr>
        </p:sp>
        <p:sp>
          <p:nvSpPr>
            <p:cNvPr id="32" name="AutoShape 32"/>
            <p:cNvSpPr/>
            <p:nvPr/>
          </p:nvSpPr>
          <p:spPr>
            <a:xfrm>
              <a:off x="454963" y="684489"/>
              <a:ext cx="84147" cy="84147"/>
            </a:xfrm>
            <a:prstGeom prst="ellipse">
              <a:avLst/>
            </a:prstGeom>
            <a:solidFill>
              <a:schemeClr val="accent1">
                <a:alpha val="100000"/>
              </a:schemeClr>
            </a:solidFill>
          </p:spPr>
        </p:sp>
        <p:sp>
          <p:nvSpPr>
            <p:cNvPr id="33" name="AutoShape 33"/>
            <p:cNvSpPr/>
            <p:nvPr/>
          </p:nvSpPr>
          <p:spPr>
            <a:xfrm>
              <a:off x="575049" y="691064"/>
              <a:ext cx="78137" cy="78137"/>
            </a:xfrm>
            <a:prstGeom prst="ellipse">
              <a:avLst/>
            </a:prstGeom>
            <a:solidFill>
              <a:schemeClr val="accent1">
                <a:alpha val="80000"/>
              </a:schemeClr>
            </a:solidFill>
          </p:spPr>
        </p:sp>
        <p:sp>
          <p:nvSpPr>
            <p:cNvPr id="34" name="AutoShape 34"/>
            <p:cNvSpPr/>
            <p:nvPr/>
          </p:nvSpPr>
          <p:spPr>
            <a:xfrm>
              <a:off x="689125" y="692781"/>
              <a:ext cx="74704" cy="74704"/>
            </a:xfrm>
            <a:prstGeom prst="ellipse">
              <a:avLst/>
            </a:prstGeom>
            <a:solidFill>
              <a:schemeClr val="accent1">
                <a:alpha val="60000"/>
              </a:schemeClr>
            </a:solidFill>
          </p:spPr>
        </p:sp>
        <p:sp>
          <p:nvSpPr>
            <p:cNvPr id="35" name="AutoShape 35"/>
            <p:cNvSpPr/>
            <p:nvPr/>
          </p:nvSpPr>
          <p:spPr>
            <a:xfrm>
              <a:off x="799768" y="701751"/>
              <a:ext cx="69238" cy="69238"/>
            </a:xfrm>
            <a:prstGeom prst="ellipse">
              <a:avLst/>
            </a:prstGeom>
            <a:solidFill>
              <a:schemeClr val="accent1">
                <a:alpha val="40000"/>
              </a:schemeClr>
            </a:solidFill>
          </p:spPr>
        </p:sp>
        <p:sp>
          <p:nvSpPr>
            <p:cNvPr id="36" name="AutoShape 36"/>
            <p:cNvSpPr/>
            <p:nvPr/>
          </p:nvSpPr>
          <p:spPr>
            <a:xfrm>
              <a:off x="904945" y="697618"/>
              <a:ext cx="65594" cy="65594"/>
            </a:xfrm>
            <a:prstGeom prst="ellipse">
              <a:avLst/>
            </a:prstGeom>
            <a:solidFill>
              <a:schemeClr val="accent1">
                <a:alpha val="20000"/>
              </a:schemeClr>
            </a:solidFill>
          </p:spPr>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应急响应</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8" name="图片 37"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sp>
      <p:sp>
        <p:nvSpPr>
          <p:cNvPr id="3" name="AutoShape 3"/>
          <p:cNvSpPr/>
          <p:nvPr/>
        </p:nvSpPr>
        <p:spPr>
          <a:xfrm>
            <a:off x="3637982" y="1263590"/>
            <a:ext cx="4916037" cy="4916037"/>
          </a:xfrm>
          <a:prstGeom prst="ellipse">
            <a:avLst/>
          </a:prstGeom>
          <a:solidFill>
            <a:schemeClr val="lt1">
              <a:alpha val="100000"/>
            </a:schemeClr>
          </a:solidFill>
        </p:spPr>
      </p:sp>
      <p:sp>
        <p:nvSpPr>
          <p:cNvPr id="4" name="AutoShape 4"/>
          <p:cNvSpPr/>
          <p:nvPr/>
        </p:nvSpPr>
        <p:spPr>
          <a:xfrm>
            <a:off x="4282803" y="1908411"/>
            <a:ext cx="3626394" cy="3626394"/>
          </a:xfrm>
          <a:prstGeom prst="ellipse">
            <a:avLst/>
          </a:prstGeom>
          <a:solidFill>
            <a:schemeClr val="accent2">
              <a:alpha val="100000"/>
            </a:schemeClr>
          </a:solidFill>
        </p:spPr>
      </p:sp>
      <p:pic>
        <p:nvPicPr>
          <p:cNvPr id="5" name="Picture 5"/>
          <p:cNvPicPr>
            <a:picLocks noChangeAspect="1"/>
          </p:cNvPicPr>
          <p:nvPr/>
        </p:nvPicPr>
        <p:blipFill>
          <a:blip r:embed="rId2"/>
          <a:srcRect l="16667" r="16667"/>
          <a:stretch>
            <a:fillRect/>
          </a:stretch>
        </p:blipFill>
        <p:spPr>
          <a:xfrm>
            <a:off x="4796012" y="2421620"/>
            <a:ext cx="2599976" cy="2599976"/>
          </a:xfrm>
          <a:prstGeom prst="ellipse">
            <a:avLst/>
          </a:prstGeom>
        </p:spPr>
      </p:pic>
      <p:sp>
        <p:nvSpPr>
          <p:cNvPr id="6" name="AutoShape 6"/>
          <p:cNvSpPr/>
          <p:nvPr/>
        </p:nvSpPr>
        <p:spPr>
          <a:xfrm>
            <a:off x="7568742" y="1485755"/>
            <a:ext cx="845312" cy="845312"/>
          </a:xfrm>
          <a:prstGeom prst="ellipse">
            <a:avLst/>
          </a:prstGeom>
          <a:solidFill>
            <a:schemeClr val="accent1">
              <a:alpha val="100000"/>
            </a:schemeClr>
          </a:solidFill>
        </p:spPr>
      </p:sp>
      <p:sp>
        <p:nvSpPr>
          <p:cNvPr id="7" name="AutoShape 7"/>
          <p:cNvSpPr/>
          <p:nvPr/>
        </p:nvSpPr>
        <p:spPr>
          <a:xfrm>
            <a:off x="3150292" y="3006344"/>
            <a:ext cx="845312" cy="845312"/>
          </a:xfrm>
          <a:prstGeom prst="ellipse">
            <a:avLst/>
          </a:prstGeom>
          <a:solidFill>
            <a:schemeClr val="accent1">
              <a:alpha val="100000"/>
            </a:schemeClr>
          </a:solidFill>
        </p:spPr>
      </p:sp>
      <p:sp>
        <p:nvSpPr>
          <p:cNvPr id="8" name="AutoShape 8"/>
          <p:cNvSpPr/>
          <p:nvPr/>
        </p:nvSpPr>
        <p:spPr>
          <a:xfrm>
            <a:off x="7641893" y="4903343"/>
            <a:ext cx="845312" cy="845312"/>
          </a:xfrm>
          <a:prstGeom prst="ellipse">
            <a:avLst/>
          </a:prstGeom>
          <a:solidFill>
            <a:schemeClr val="accent1">
              <a:alpha val="100000"/>
            </a:schemeClr>
          </a:solidFill>
        </p:spPr>
      </p:sp>
      <p:sp>
        <p:nvSpPr>
          <p:cNvPr id="9" name="Freeform 9"/>
          <p:cNvSpPr/>
          <p:nvPr/>
        </p:nvSpPr>
        <p:spPr>
          <a:xfrm>
            <a:off x="7725002" y="1690784"/>
            <a:ext cx="532790" cy="435254"/>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sp>
      <p:sp>
        <p:nvSpPr>
          <p:cNvPr id="10" name="Freeform 10"/>
          <p:cNvSpPr/>
          <p:nvPr/>
        </p:nvSpPr>
        <p:spPr>
          <a:xfrm>
            <a:off x="3382144" y="3262579"/>
            <a:ext cx="381610" cy="381610"/>
          </a:xfrm>
          <a:custGeom>
            <a:avLst/>
            <a:gdLst/>
            <a:ahLst/>
            <a:cxnLst/>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sp>
      <p:sp>
        <p:nvSpPr>
          <p:cNvPr id="11" name="Freeform 11"/>
          <p:cNvSpPr/>
          <p:nvPr/>
        </p:nvSpPr>
        <p:spPr>
          <a:xfrm>
            <a:off x="7866091" y="5133975"/>
            <a:ext cx="396240" cy="384048"/>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2" name="TextBox 12"/>
          <p:cNvSpPr txBox="1"/>
          <p:nvPr/>
        </p:nvSpPr>
        <p:spPr>
          <a:xfrm>
            <a:off x="539110" y="317235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灾情评估</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9146662" y="1612351"/>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根据灾情评估结果，制定灾后重建计划，组织人力、物力、财力进行灾后重建工作。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9146662" y="1063099"/>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重建家园</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9146662" y="397721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完善防洪体系</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9146662" y="4535996"/>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总结洪水应对的经验教训，完善防洪体系，提高防洪能力。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39110" y="3796745"/>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洪水退去后，对受灾地区进行灾情评估，统计受灾人口、房屋、农田等损失情况。</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8" name="Group 18"/>
          <p:cNvGrpSpPr/>
          <p:nvPr/>
        </p:nvGrpSpPr>
        <p:grpSpPr>
          <a:xfrm rot="0">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灾后恢复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05</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典型</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案例分析</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28270"/>
            <a:ext cx="1037590" cy="4641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3629637" y="1434871"/>
            <a:ext cx="638131" cy="638131"/>
          </a:xfrm>
          <a:prstGeom prst="ellipse">
            <a:avLst/>
          </a:prstGeom>
          <a:solidFill>
            <a:schemeClr val="accent1">
              <a:alpha val="20000"/>
            </a:schemeClr>
          </a:solidFill>
        </p:spPr>
      </p:sp>
      <p:sp>
        <p:nvSpPr>
          <p:cNvPr id="3" name="AutoShape 3"/>
          <p:cNvSpPr/>
          <p:nvPr>
            <p:custDataLst>
              <p:tags r:id="rId3"/>
            </p:custDataLst>
          </p:nvPr>
        </p:nvSpPr>
        <p:spPr>
          <a:xfrm>
            <a:off x="3764381" y="1569615"/>
            <a:ext cx="368642" cy="368642"/>
          </a:xfrm>
          <a:prstGeom prst="ellipse">
            <a:avLst/>
          </a:prstGeom>
          <a:solidFill>
            <a:schemeClr val="accent1">
              <a:alpha val="100000"/>
            </a:schemeClr>
          </a:solidFill>
        </p:spPr>
      </p:sp>
      <p:cxnSp>
        <p:nvCxnSpPr>
          <p:cNvPr id="4" name="Connector 4"/>
          <p:cNvCxnSpPr/>
          <p:nvPr>
            <p:custDataLst>
              <p:tags r:id="rId4"/>
            </p:custDataLst>
          </p:nvPr>
        </p:nvCxnSpPr>
        <p:spPr>
          <a:xfrm>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custDataLst>
              <p:tags r:id="rId5"/>
            </p:custDataLst>
          </p:nvPr>
        </p:nvSpPr>
        <p:spPr>
          <a:xfrm>
            <a:off x="4406789" y="1220516"/>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应急预案</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6"/>
            </p:custDataLst>
          </p:nvPr>
        </p:nvSpPr>
        <p:spPr>
          <a:xfrm>
            <a:off x="4406789" y="1769156"/>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该地区制定了详细的应急预案，明确了各级政府和部门的职责，确保在汛期发生时能够迅速响应。</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545608" y="2453663"/>
            <a:ext cx="3870955" cy="3870955"/>
          </a:xfrm>
          <a:prstGeom prst="ellipse">
            <a:avLst/>
          </a:prstGeom>
          <a:solidFill>
            <a:schemeClr val="accent2">
              <a:alpha val="100000"/>
            </a:schemeClr>
          </a:solidFill>
        </p:spPr>
      </p:sp>
      <p:pic>
        <p:nvPicPr>
          <p:cNvPr id="8" name="Picture 8"/>
          <p:cNvPicPr>
            <a:picLocks noChangeAspect="1"/>
          </p:cNvPicPr>
          <p:nvPr/>
        </p:nvPicPr>
        <p:blipFill>
          <a:blip r:embed="rId7">
            <a:alphaModFix amt="100000"/>
          </a:blip>
          <a:srcRect l="16667" r="16667"/>
          <a:stretch>
            <a:fillRect/>
          </a:stretch>
        </p:blipFill>
        <p:spPr>
          <a:xfrm>
            <a:off x="-344549" y="2654723"/>
            <a:ext cx="3468836" cy="3468836"/>
          </a:xfrm>
          <a:prstGeom prst="ellipse">
            <a:avLst/>
          </a:prstGeom>
        </p:spPr>
      </p:pic>
      <p:sp>
        <p:nvSpPr>
          <p:cNvPr id="9" name="AutoShape 9"/>
          <p:cNvSpPr/>
          <p:nvPr>
            <p:custDataLst>
              <p:tags r:id="rId8"/>
            </p:custDataLst>
          </p:nvPr>
        </p:nvSpPr>
        <p:spPr>
          <a:xfrm>
            <a:off x="3629637" y="3155196"/>
            <a:ext cx="638131" cy="638131"/>
          </a:xfrm>
          <a:prstGeom prst="ellipse">
            <a:avLst/>
          </a:prstGeom>
          <a:solidFill>
            <a:schemeClr val="accent1">
              <a:alpha val="20000"/>
            </a:schemeClr>
          </a:solidFill>
        </p:spPr>
      </p:sp>
      <p:sp>
        <p:nvSpPr>
          <p:cNvPr id="10" name="AutoShape 10"/>
          <p:cNvSpPr/>
          <p:nvPr>
            <p:custDataLst>
              <p:tags r:id="rId9"/>
            </p:custDataLst>
          </p:nvPr>
        </p:nvSpPr>
        <p:spPr>
          <a:xfrm>
            <a:off x="3764381" y="3289940"/>
            <a:ext cx="368642" cy="368642"/>
          </a:xfrm>
          <a:prstGeom prst="ellipse">
            <a:avLst/>
          </a:prstGeom>
          <a:solidFill>
            <a:schemeClr val="accent1">
              <a:alpha val="100000"/>
            </a:schemeClr>
          </a:solidFill>
        </p:spPr>
      </p:sp>
      <p:cxnSp>
        <p:nvCxnSpPr>
          <p:cNvPr id="11" name="Connector 11"/>
          <p:cNvCxnSpPr/>
          <p:nvPr>
            <p:custDataLst>
              <p:tags r:id="rId10"/>
            </p:custDataLst>
          </p:nvPr>
        </p:nvCxnSpPr>
        <p:spPr>
          <a:xfrm>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custDataLst>
              <p:tags r:id="rId11"/>
            </p:custDataLst>
          </p:nvPr>
        </p:nvSpPr>
        <p:spPr>
          <a:xfrm>
            <a:off x="4406789" y="2940841"/>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抢险救灾</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custDataLst>
              <p:tags r:id="rId12"/>
            </p:custDataLst>
          </p:nvPr>
        </p:nvSpPr>
        <p:spPr>
          <a:xfrm>
            <a:off x="4406789" y="3489481"/>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该地区拥有一支专业的抢险救灾队伍，配备先进的设备和物资，能够在第一时间赶赴现场进行抢险救援。</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AutoShape 14"/>
          <p:cNvSpPr/>
          <p:nvPr>
            <p:custDataLst>
              <p:tags r:id="rId13"/>
            </p:custDataLst>
          </p:nvPr>
        </p:nvSpPr>
        <p:spPr>
          <a:xfrm>
            <a:off x="3629637" y="4875521"/>
            <a:ext cx="638131" cy="638131"/>
          </a:xfrm>
          <a:prstGeom prst="ellipse">
            <a:avLst/>
          </a:prstGeom>
          <a:solidFill>
            <a:schemeClr val="accent1">
              <a:alpha val="20000"/>
            </a:schemeClr>
          </a:solidFill>
        </p:spPr>
      </p:sp>
      <p:sp>
        <p:nvSpPr>
          <p:cNvPr id="15" name="AutoShape 15"/>
          <p:cNvSpPr/>
          <p:nvPr>
            <p:custDataLst>
              <p:tags r:id="rId14"/>
            </p:custDataLst>
          </p:nvPr>
        </p:nvSpPr>
        <p:spPr>
          <a:xfrm>
            <a:off x="3764381" y="5010265"/>
            <a:ext cx="368642" cy="368642"/>
          </a:xfrm>
          <a:prstGeom prst="ellipse">
            <a:avLst/>
          </a:prstGeom>
          <a:solidFill>
            <a:schemeClr val="accent1">
              <a:alpha val="100000"/>
            </a:schemeClr>
          </a:solidFill>
        </p:spPr>
      </p:sp>
      <p:cxnSp>
        <p:nvCxnSpPr>
          <p:cNvPr id="16" name="Connector 16"/>
          <p:cNvCxnSpPr/>
          <p:nvPr>
            <p:custDataLst>
              <p:tags r:id="rId15"/>
            </p:custDataLst>
          </p:nvPr>
        </p:nvCxnSpPr>
        <p:spPr>
          <a:xfrm>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custDataLst>
              <p:tags r:id="rId16"/>
            </p:custDataLst>
          </p:nvPr>
        </p:nvSpPr>
        <p:spPr>
          <a:xfrm>
            <a:off x="4406789" y="4661166"/>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灾后恢复</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custDataLst>
              <p:tags r:id="rId17"/>
            </p:custDataLst>
          </p:nvPr>
        </p:nvSpPr>
        <p:spPr>
          <a:xfrm>
            <a:off x="4406789" y="5209806"/>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该地区制定了灾后恢复计划，确保受灾居民能够及时得到安置和救助，尽快恢复正常生活秩序。</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rot="0">
            <a:off x="454963" y="93878"/>
            <a:ext cx="10641129" cy="893445"/>
            <a:chOff x="454963" y="93878"/>
            <a:chExt cx="10641129" cy="893445"/>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广东某</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地区洪水与汛期应对措施介绍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18"/>
          <a:stretch>
            <a:fillRect/>
          </a:stretch>
        </p:blipFill>
        <p:spPr>
          <a:xfrm>
            <a:off x="11089005" y="128270"/>
            <a:ext cx="1037590" cy="4641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6033" y="1751287"/>
            <a:ext cx="3519940" cy="4234459"/>
          </a:xfrm>
          <a:prstGeom prst="roundRect">
            <a:avLst/>
          </a:prstGeom>
          <a:solidFill>
            <a:schemeClr val="accent2">
              <a:alpha val="100000"/>
            </a:schemeClr>
          </a:solidFill>
        </p:spPr>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监测站点</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该地区设立了多个监测站点，覆盖了主要河流、水库和易涝区域，实时监测水位、流速、降雨量等关键数据。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4403619" y="1751287"/>
            <a:ext cx="3519940" cy="4234459"/>
          </a:xfrm>
          <a:prstGeom prst="roundRect">
            <a:avLst/>
          </a:prstGeom>
          <a:solidFill>
            <a:schemeClr val="accent2">
              <a:alpha val="100000"/>
            </a:schemeClr>
          </a:solidFill>
        </p:spPr>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预警系统</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基于监测数据，该地区构建了一套高效的预警系统，通过短信、电话、广播等多种方式及时向相关部门和居民发布预警信息。</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8171205" y="1751287"/>
            <a:ext cx="3519940" cy="4234459"/>
          </a:xfrm>
          <a:prstGeom prst="roundRect">
            <a:avLst/>
          </a:prstGeom>
          <a:solidFill>
            <a:schemeClr val="accent2">
              <a:alpha val="100000"/>
            </a:schemeClr>
          </a:solidFill>
        </p:spPr>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数据分析</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该系统具备强大的数据分析功能，能够分析洪水与汛期的发展趋势，为决策者提供科学依据。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rot="0">
            <a:off x="454963" y="93878"/>
            <a:ext cx="10641129" cy="893445"/>
            <a:chOff x="454963" y="93878"/>
            <a:chExt cx="10641129" cy="893445"/>
          </a:xfrm>
        </p:grpSpPr>
        <p:sp>
          <p:nvSpPr>
            <p:cNvPr id="15" name="AutoShape 15"/>
            <p:cNvSpPr/>
            <p:nvPr/>
          </p:nvSpPr>
          <p:spPr>
            <a:xfrm>
              <a:off x="454963" y="331168"/>
              <a:ext cx="84147" cy="84147"/>
            </a:xfrm>
            <a:prstGeom prst="ellipse">
              <a:avLst/>
            </a:prstGeom>
            <a:solidFill>
              <a:schemeClr val="accent1">
                <a:alpha val="100000"/>
              </a:schemeClr>
            </a:solidFill>
          </p:spPr>
        </p:sp>
        <p:sp>
          <p:nvSpPr>
            <p:cNvPr id="16" name="AutoShape 16"/>
            <p:cNvSpPr/>
            <p:nvPr/>
          </p:nvSpPr>
          <p:spPr>
            <a:xfrm>
              <a:off x="575049" y="337743"/>
              <a:ext cx="78137" cy="78137"/>
            </a:xfrm>
            <a:prstGeom prst="ellipse">
              <a:avLst/>
            </a:prstGeom>
            <a:solidFill>
              <a:schemeClr val="accent1">
                <a:alpha val="80000"/>
              </a:schemeClr>
            </a:solidFill>
          </p:spPr>
        </p:sp>
        <p:sp>
          <p:nvSpPr>
            <p:cNvPr id="17" name="AutoShape 17"/>
            <p:cNvSpPr/>
            <p:nvPr/>
          </p:nvSpPr>
          <p:spPr>
            <a:xfrm>
              <a:off x="689125" y="339460"/>
              <a:ext cx="74704" cy="74704"/>
            </a:xfrm>
            <a:prstGeom prst="ellipse">
              <a:avLst/>
            </a:prstGeom>
            <a:solidFill>
              <a:schemeClr val="accent1">
                <a:alpha val="60000"/>
              </a:schemeClr>
            </a:solidFill>
          </p:spPr>
        </p:sp>
        <p:sp>
          <p:nvSpPr>
            <p:cNvPr id="18" name="AutoShape 18"/>
            <p:cNvSpPr/>
            <p:nvPr/>
          </p:nvSpPr>
          <p:spPr>
            <a:xfrm>
              <a:off x="799768" y="348430"/>
              <a:ext cx="69238" cy="69238"/>
            </a:xfrm>
            <a:prstGeom prst="ellipse">
              <a:avLst/>
            </a:prstGeom>
            <a:solidFill>
              <a:schemeClr val="accent1">
                <a:alpha val="40000"/>
              </a:schemeClr>
            </a:solidFill>
          </p:spPr>
        </p:sp>
        <p:sp>
          <p:nvSpPr>
            <p:cNvPr id="19" name="AutoShape 19"/>
            <p:cNvSpPr/>
            <p:nvPr/>
          </p:nvSpPr>
          <p:spPr>
            <a:xfrm>
              <a:off x="904945" y="344297"/>
              <a:ext cx="65594" cy="65594"/>
            </a:xfrm>
            <a:prstGeom prst="ellipse">
              <a:avLst/>
            </a:prstGeom>
            <a:solidFill>
              <a:schemeClr val="accent1">
                <a:alpha val="20000"/>
              </a:schemeClr>
            </a:solidFill>
          </p:spPr>
        </p:sp>
        <p:sp>
          <p:nvSpPr>
            <p:cNvPr id="20" name="AutoShape 20"/>
            <p:cNvSpPr/>
            <p:nvPr/>
          </p:nvSpPr>
          <p:spPr>
            <a:xfrm>
              <a:off x="454963" y="448942"/>
              <a:ext cx="84147" cy="84147"/>
            </a:xfrm>
            <a:prstGeom prst="ellipse">
              <a:avLst/>
            </a:prstGeom>
            <a:solidFill>
              <a:schemeClr val="accent1">
                <a:alpha val="100000"/>
              </a:schemeClr>
            </a:solidFill>
          </p:spPr>
        </p:sp>
        <p:sp>
          <p:nvSpPr>
            <p:cNvPr id="21" name="AutoShape 21"/>
            <p:cNvSpPr/>
            <p:nvPr/>
          </p:nvSpPr>
          <p:spPr>
            <a:xfrm>
              <a:off x="575049" y="455517"/>
              <a:ext cx="78137" cy="78137"/>
            </a:xfrm>
            <a:prstGeom prst="ellipse">
              <a:avLst/>
            </a:prstGeom>
            <a:solidFill>
              <a:schemeClr val="accent1">
                <a:alpha val="80000"/>
              </a:schemeClr>
            </a:solidFill>
          </p:spPr>
        </p:sp>
        <p:sp>
          <p:nvSpPr>
            <p:cNvPr id="22" name="AutoShape 22"/>
            <p:cNvSpPr/>
            <p:nvPr/>
          </p:nvSpPr>
          <p:spPr>
            <a:xfrm>
              <a:off x="689125" y="457233"/>
              <a:ext cx="74704" cy="74704"/>
            </a:xfrm>
            <a:prstGeom prst="ellipse">
              <a:avLst/>
            </a:prstGeom>
            <a:solidFill>
              <a:schemeClr val="accent1">
                <a:alpha val="60000"/>
              </a:schemeClr>
            </a:solidFill>
          </p:spPr>
        </p:sp>
        <p:sp>
          <p:nvSpPr>
            <p:cNvPr id="23" name="AutoShape 23"/>
            <p:cNvSpPr/>
            <p:nvPr/>
          </p:nvSpPr>
          <p:spPr>
            <a:xfrm>
              <a:off x="799768" y="466203"/>
              <a:ext cx="69238" cy="69238"/>
            </a:xfrm>
            <a:prstGeom prst="ellipse">
              <a:avLst/>
            </a:prstGeom>
            <a:solidFill>
              <a:schemeClr val="accent1">
                <a:alpha val="40000"/>
              </a:schemeClr>
            </a:solidFill>
          </p:spPr>
        </p:sp>
        <p:sp>
          <p:nvSpPr>
            <p:cNvPr id="24" name="AutoShape 24"/>
            <p:cNvSpPr/>
            <p:nvPr/>
          </p:nvSpPr>
          <p:spPr>
            <a:xfrm>
              <a:off x="904945" y="462070"/>
              <a:ext cx="65594" cy="65594"/>
            </a:xfrm>
            <a:prstGeom prst="ellipse">
              <a:avLst/>
            </a:prstGeom>
            <a:solidFill>
              <a:schemeClr val="accent1">
                <a:alpha val="20000"/>
              </a:schemeClr>
            </a:solidFill>
          </p:spPr>
        </p:sp>
        <p:sp>
          <p:nvSpPr>
            <p:cNvPr id="25" name="AutoShape 25"/>
            <p:cNvSpPr/>
            <p:nvPr/>
          </p:nvSpPr>
          <p:spPr>
            <a:xfrm>
              <a:off x="454963" y="566715"/>
              <a:ext cx="84147" cy="84147"/>
            </a:xfrm>
            <a:prstGeom prst="ellipse">
              <a:avLst/>
            </a:prstGeom>
            <a:solidFill>
              <a:schemeClr val="accent1">
                <a:alpha val="100000"/>
              </a:schemeClr>
            </a:solidFill>
          </p:spPr>
        </p:sp>
        <p:sp>
          <p:nvSpPr>
            <p:cNvPr id="26" name="AutoShape 26"/>
            <p:cNvSpPr/>
            <p:nvPr/>
          </p:nvSpPr>
          <p:spPr>
            <a:xfrm>
              <a:off x="575049" y="573291"/>
              <a:ext cx="78137" cy="78137"/>
            </a:xfrm>
            <a:prstGeom prst="ellipse">
              <a:avLst/>
            </a:prstGeom>
            <a:solidFill>
              <a:schemeClr val="accent1">
                <a:alpha val="80000"/>
              </a:schemeClr>
            </a:solidFill>
          </p:spPr>
        </p:sp>
        <p:sp>
          <p:nvSpPr>
            <p:cNvPr id="27" name="AutoShape 27"/>
            <p:cNvSpPr/>
            <p:nvPr/>
          </p:nvSpPr>
          <p:spPr>
            <a:xfrm>
              <a:off x="689125" y="575007"/>
              <a:ext cx="74704" cy="74704"/>
            </a:xfrm>
            <a:prstGeom prst="ellipse">
              <a:avLst/>
            </a:prstGeom>
            <a:solidFill>
              <a:schemeClr val="accent1">
                <a:alpha val="60000"/>
              </a:schemeClr>
            </a:solidFill>
          </p:spPr>
        </p:sp>
        <p:sp>
          <p:nvSpPr>
            <p:cNvPr id="28" name="AutoShape 28"/>
            <p:cNvSpPr/>
            <p:nvPr/>
          </p:nvSpPr>
          <p:spPr>
            <a:xfrm>
              <a:off x="799768" y="583977"/>
              <a:ext cx="69238" cy="69238"/>
            </a:xfrm>
            <a:prstGeom prst="ellipse">
              <a:avLst/>
            </a:prstGeom>
            <a:solidFill>
              <a:schemeClr val="accent1">
                <a:alpha val="40000"/>
              </a:schemeClr>
            </a:solidFill>
          </p:spPr>
        </p:sp>
        <p:sp>
          <p:nvSpPr>
            <p:cNvPr id="29" name="AutoShape 29"/>
            <p:cNvSpPr/>
            <p:nvPr/>
          </p:nvSpPr>
          <p:spPr>
            <a:xfrm>
              <a:off x="904945" y="579844"/>
              <a:ext cx="65594" cy="65594"/>
            </a:xfrm>
            <a:prstGeom prst="ellipse">
              <a:avLst/>
            </a:prstGeom>
            <a:solidFill>
              <a:schemeClr val="accent1">
                <a:alpha val="20000"/>
              </a:schemeClr>
            </a:solidFill>
          </p:spPr>
        </p:sp>
        <p:sp>
          <p:nvSpPr>
            <p:cNvPr id="30" name="AutoShape 30"/>
            <p:cNvSpPr/>
            <p:nvPr/>
          </p:nvSpPr>
          <p:spPr>
            <a:xfrm>
              <a:off x="454963" y="684489"/>
              <a:ext cx="84147" cy="84147"/>
            </a:xfrm>
            <a:prstGeom prst="ellipse">
              <a:avLst/>
            </a:prstGeom>
            <a:solidFill>
              <a:schemeClr val="accent1">
                <a:alpha val="100000"/>
              </a:schemeClr>
            </a:solidFill>
          </p:spPr>
        </p:sp>
        <p:sp>
          <p:nvSpPr>
            <p:cNvPr id="31" name="AutoShape 31"/>
            <p:cNvSpPr/>
            <p:nvPr/>
          </p:nvSpPr>
          <p:spPr>
            <a:xfrm>
              <a:off x="575049" y="691064"/>
              <a:ext cx="78137" cy="78137"/>
            </a:xfrm>
            <a:prstGeom prst="ellipse">
              <a:avLst/>
            </a:prstGeom>
            <a:solidFill>
              <a:schemeClr val="accent1">
                <a:alpha val="80000"/>
              </a:schemeClr>
            </a:solidFill>
          </p:spPr>
        </p:sp>
        <p:sp>
          <p:nvSpPr>
            <p:cNvPr id="32" name="AutoShape 32"/>
            <p:cNvSpPr/>
            <p:nvPr/>
          </p:nvSpPr>
          <p:spPr>
            <a:xfrm>
              <a:off x="689125" y="692781"/>
              <a:ext cx="74704" cy="74704"/>
            </a:xfrm>
            <a:prstGeom prst="ellipse">
              <a:avLst/>
            </a:prstGeom>
            <a:solidFill>
              <a:schemeClr val="accent1">
                <a:alpha val="60000"/>
              </a:schemeClr>
            </a:solidFill>
          </p:spPr>
        </p:sp>
        <p:sp>
          <p:nvSpPr>
            <p:cNvPr id="33" name="AutoShape 33"/>
            <p:cNvSpPr/>
            <p:nvPr/>
          </p:nvSpPr>
          <p:spPr>
            <a:xfrm>
              <a:off x="799768" y="701751"/>
              <a:ext cx="69238" cy="69238"/>
            </a:xfrm>
            <a:prstGeom prst="ellipse">
              <a:avLst/>
            </a:prstGeom>
            <a:solidFill>
              <a:schemeClr val="accent1">
                <a:alpha val="40000"/>
              </a:schemeClr>
            </a:solidFill>
          </p:spPr>
        </p:sp>
        <p:sp>
          <p:nvSpPr>
            <p:cNvPr id="34" name="AutoShape 34"/>
            <p:cNvSpPr/>
            <p:nvPr/>
          </p:nvSpPr>
          <p:spPr>
            <a:xfrm>
              <a:off x="904945" y="697618"/>
              <a:ext cx="65594" cy="65594"/>
            </a:xfrm>
            <a:prstGeom prst="ellipse">
              <a:avLst/>
            </a:prstGeom>
            <a:solidFill>
              <a:schemeClr val="accent1">
                <a:alpha val="20000"/>
              </a:schemeClr>
            </a:solidFill>
          </p:spPr>
        </p:sp>
        <p:sp>
          <p:nvSpPr>
            <p:cNvPr id="35" name="TextBox 35"/>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广东某</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地区洪水与汛期监测和预警系统介绍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6" name="图片 35"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sp>
      <p:sp>
        <p:nvSpPr>
          <p:cNvPr id="4" name="AutoShape 4"/>
          <p:cNvSpPr/>
          <p:nvPr/>
        </p:nvSpPr>
        <p:spPr>
          <a:xfrm>
            <a:off x="988282" y="1447432"/>
            <a:ext cx="439305" cy="439305"/>
          </a:xfrm>
          <a:prstGeom prst="ellipse">
            <a:avLst/>
          </a:prstGeom>
          <a:solidFill>
            <a:schemeClr val="accent1">
              <a:alpha val="100000"/>
            </a:schemeClr>
          </a:solidFill>
        </p:spPr>
      </p:sp>
      <p:sp>
        <p:nvSpPr>
          <p:cNvPr id="5" name="AutoShape 5"/>
          <p:cNvSpPr/>
          <p:nvPr/>
        </p:nvSpPr>
        <p:spPr>
          <a:xfrm>
            <a:off x="2152036" y="1308906"/>
            <a:ext cx="9189734" cy="644550"/>
          </a:xfrm>
          <a:prstGeom prst="roundRect">
            <a:avLst/>
          </a:prstGeom>
          <a:solidFill>
            <a:schemeClr val="accent2">
              <a:alpha val="100000"/>
            </a:schemeClr>
          </a:solidFill>
        </p:spPr>
      </p:sp>
      <p:sp>
        <p:nvSpPr>
          <p:cNvPr id="6" name="AutoShape 6"/>
          <p:cNvSpPr/>
          <p:nvPr/>
        </p:nvSpPr>
        <p:spPr>
          <a:xfrm rot="-5400000">
            <a:off x="1919801" y="1473900"/>
            <a:ext cx="276816" cy="314563"/>
          </a:xfrm>
          <a:prstGeom prst="triangle">
            <a:avLst/>
          </a:prstGeom>
          <a:solidFill>
            <a:schemeClr val="accent2">
              <a:alpha val="100000"/>
            </a:schemeClr>
          </a:solidFill>
        </p:spPr>
      </p:sp>
      <p:sp>
        <p:nvSpPr>
          <p:cNvPr id="7" name="AutoShape 7"/>
          <p:cNvSpPr/>
          <p:nvPr/>
        </p:nvSpPr>
        <p:spPr>
          <a:xfrm>
            <a:off x="2152036" y="3067327"/>
            <a:ext cx="9189734" cy="644550"/>
          </a:xfrm>
          <a:prstGeom prst="roundRect">
            <a:avLst/>
          </a:prstGeom>
          <a:solidFill>
            <a:schemeClr val="accent2">
              <a:alpha val="100000"/>
            </a:schemeClr>
          </a:solidFill>
        </p:spPr>
      </p:sp>
      <p:sp>
        <p:nvSpPr>
          <p:cNvPr id="8" name="AutoShape 8"/>
          <p:cNvSpPr/>
          <p:nvPr/>
        </p:nvSpPr>
        <p:spPr>
          <a:xfrm rot="-5400000">
            <a:off x="1919801" y="3232320"/>
            <a:ext cx="276816" cy="314563"/>
          </a:xfrm>
          <a:prstGeom prst="triangle">
            <a:avLst/>
          </a:prstGeom>
          <a:solidFill>
            <a:schemeClr val="accent2">
              <a:alpha val="100000"/>
            </a:schemeClr>
          </a:solidFill>
        </p:spPr>
      </p:sp>
      <p:sp>
        <p:nvSpPr>
          <p:cNvPr id="9" name="AutoShape 9"/>
          <p:cNvSpPr/>
          <p:nvPr/>
        </p:nvSpPr>
        <p:spPr>
          <a:xfrm>
            <a:off x="2152036" y="4825747"/>
            <a:ext cx="9189734" cy="644550"/>
          </a:xfrm>
          <a:prstGeom prst="roundRect">
            <a:avLst/>
          </a:prstGeom>
          <a:solidFill>
            <a:schemeClr val="accent2">
              <a:alpha val="100000"/>
            </a:schemeClr>
          </a:solidFill>
        </p:spPr>
      </p:sp>
      <p:sp>
        <p:nvSpPr>
          <p:cNvPr id="10" name="AutoShape 10"/>
          <p:cNvSpPr/>
          <p:nvPr/>
        </p:nvSpPr>
        <p:spPr>
          <a:xfrm rot="-5400000">
            <a:off x="1919801" y="4990741"/>
            <a:ext cx="276816" cy="314563"/>
          </a:xfrm>
          <a:prstGeom prst="triangle">
            <a:avLst/>
          </a:prstGeom>
          <a:solidFill>
            <a:schemeClr val="accent2">
              <a:alpha val="100000"/>
            </a:schemeClr>
          </a:solidFill>
        </p:spPr>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先进技术应用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国际先进的洪水与汛期监测和预警系统采用了多种先进技术，如卫星遥感、雷达测雨、物联网等，提高了监测的准确性和预警的及时性。</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智能化决策支持</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这些系统具备智能化决策支持功能，能够根据实时数据自动分析洪水与汛期的发展趋势，为决策者提供科学依据，提高应对灾害的能力。</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国际合作与交流</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各国在洪水与汛期监测和预警方面进行了广泛的国际合作与交流，共同研发更加先进的系统和设备，提高全球应对洪水与汛期灾害的能力。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873196" y="3067327"/>
            <a:ext cx="669478" cy="669478"/>
          </a:xfrm>
          <a:prstGeom prst="ellipse">
            <a:avLst/>
          </a:prstGeom>
          <a:solidFill>
            <a:schemeClr val="accent2">
              <a:alpha val="42000"/>
            </a:schemeClr>
          </a:solidFill>
        </p:spPr>
      </p:sp>
      <p:sp>
        <p:nvSpPr>
          <p:cNvPr id="18" name="AutoShape 18"/>
          <p:cNvSpPr/>
          <p:nvPr/>
        </p:nvSpPr>
        <p:spPr>
          <a:xfrm>
            <a:off x="988282" y="3182413"/>
            <a:ext cx="439305" cy="439305"/>
          </a:xfrm>
          <a:prstGeom prst="ellipse">
            <a:avLst/>
          </a:prstGeom>
          <a:solidFill>
            <a:schemeClr val="accent1">
              <a:alpha val="100000"/>
            </a:schemeClr>
          </a:solidFill>
        </p:spPr>
      </p:sp>
      <p:sp>
        <p:nvSpPr>
          <p:cNvPr id="19" name="AutoShape 19"/>
          <p:cNvSpPr/>
          <p:nvPr/>
        </p:nvSpPr>
        <p:spPr>
          <a:xfrm>
            <a:off x="873196" y="4825747"/>
            <a:ext cx="669478" cy="669478"/>
          </a:xfrm>
          <a:prstGeom prst="ellipse">
            <a:avLst/>
          </a:prstGeom>
          <a:solidFill>
            <a:schemeClr val="accent2">
              <a:alpha val="42000"/>
            </a:schemeClr>
          </a:solidFill>
        </p:spPr>
      </p:sp>
      <p:sp>
        <p:nvSpPr>
          <p:cNvPr id="20" name="AutoShape 20"/>
          <p:cNvSpPr/>
          <p:nvPr/>
        </p:nvSpPr>
        <p:spPr>
          <a:xfrm>
            <a:off x="988282" y="4940833"/>
            <a:ext cx="439305" cy="439305"/>
          </a:xfrm>
          <a:prstGeom prst="ellipse">
            <a:avLst/>
          </a:prstGeom>
          <a:solidFill>
            <a:schemeClr val="accent1">
              <a:alpha val="100000"/>
            </a:schemeClr>
          </a:solidFill>
        </p:spPr>
      </p:sp>
      <p:grpSp>
        <p:nvGrpSpPr>
          <p:cNvPr id="21" name="Group 21"/>
          <p:cNvGrpSpPr/>
          <p:nvPr/>
        </p:nvGrpSpPr>
        <p:grpSpPr>
          <a:xfrm rot="0">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p>
        <p:sp>
          <p:nvSpPr>
            <p:cNvPr id="23" name="AutoShape 23"/>
            <p:cNvSpPr/>
            <p:nvPr/>
          </p:nvSpPr>
          <p:spPr>
            <a:xfrm>
              <a:off x="575049" y="337743"/>
              <a:ext cx="78137" cy="78137"/>
            </a:xfrm>
            <a:prstGeom prst="ellipse">
              <a:avLst/>
            </a:prstGeom>
            <a:solidFill>
              <a:schemeClr val="accent1">
                <a:alpha val="80000"/>
              </a:schemeClr>
            </a:solidFill>
          </p:spPr>
        </p:sp>
        <p:sp>
          <p:nvSpPr>
            <p:cNvPr id="24" name="AutoShape 24"/>
            <p:cNvSpPr/>
            <p:nvPr/>
          </p:nvSpPr>
          <p:spPr>
            <a:xfrm>
              <a:off x="689125" y="339460"/>
              <a:ext cx="74704" cy="74704"/>
            </a:xfrm>
            <a:prstGeom prst="ellipse">
              <a:avLst/>
            </a:prstGeom>
            <a:solidFill>
              <a:schemeClr val="accent1">
                <a:alpha val="60000"/>
              </a:schemeClr>
            </a:solidFill>
          </p:spPr>
        </p:sp>
        <p:sp>
          <p:nvSpPr>
            <p:cNvPr id="25" name="AutoShape 25"/>
            <p:cNvSpPr/>
            <p:nvPr/>
          </p:nvSpPr>
          <p:spPr>
            <a:xfrm>
              <a:off x="799768" y="348430"/>
              <a:ext cx="69238" cy="69238"/>
            </a:xfrm>
            <a:prstGeom prst="ellipse">
              <a:avLst/>
            </a:prstGeom>
            <a:solidFill>
              <a:schemeClr val="accent1">
                <a:alpha val="40000"/>
              </a:schemeClr>
            </a:solidFill>
          </p:spPr>
        </p:sp>
        <p:sp>
          <p:nvSpPr>
            <p:cNvPr id="26" name="AutoShape 26"/>
            <p:cNvSpPr/>
            <p:nvPr/>
          </p:nvSpPr>
          <p:spPr>
            <a:xfrm>
              <a:off x="904945" y="344297"/>
              <a:ext cx="65594" cy="65594"/>
            </a:xfrm>
            <a:prstGeom prst="ellipse">
              <a:avLst/>
            </a:prstGeom>
            <a:solidFill>
              <a:schemeClr val="accent1">
                <a:alpha val="20000"/>
              </a:schemeClr>
            </a:solidFill>
          </p:spPr>
        </p:sp>
        <p:sp>
          <p:nvSpPr>
            <p:cNvPr id="27" name="AutoShape 27"/>
            <p:cNvSpPr/>
            <p:nvPr/>
          </p:nvSpPr>
          <p:spPr>
            <a:xfrm>
              <a:off x="454963" y="448942"/>
              <a:ext cx="84147" cy="84147"/>
            </a:xfrm>
            <a:prstGeom prst="ellipse">
              <a:avLst/>
            </a:prstGeom>
            <a:solidFill>
              <a:schemeClr val="accent1">
                <a:alpha val="100000"/>
              </a:schemeClr>
            </a:solidFill>
          </p:spPr>
        </p:sp>
        <p:sp>
          <p:nvSpPr>
            <p:cNvPr id="28" name="AutoShape 28"/>
            <p:cNvSpPr/>
            <p:nvPr/>
          </p:nvSpPr>
          <p:spPr>
            <a:xfrm>
              <a:off x="575049" y="455517"/>
              <a:ext cx="78137" cy="78137"/>
            </a:xfrm>
            <a:prstGeom prst="ellipse">
              <a:avLst/>
            </a:prstGeom>
            <a:solidFill>
              <a:schemeClr val="accent1">
                <a:alpha val="80000"/>
              </a:schemeClr>
            </a:solidFill>
          </p:spPr>
        </p:sp>
        <p:sp>
          <p:nvSpPr>
            <p:cNvPr id="29" name="AutoShape 29"/>
            <p:cNvSpPr/>
            <p:nvPr/>
          </p:nvSpPr>
          <p:spPr>
            <a:xfrm>
              <a:off x="689125" y="457233"/>
              <a:ext cx="74704" cy="74704"/>
            </a:xfrm>
            <a:prstGeom prst="ellipse">
              <a:avLst/>
            </a:prstGeom>
            <a:solidFill>
              <a:schemeClr val="accent1">
                <a:alpha val="60000"/>
              </a:schemeClr>
            </a:solidFill>
          </p:spPr>
        </p:sp>
        <p:sp>
          <p:nvSpPr>
            <p:cNvPr id="30" name="AutoShape 30"/>
            <p:cNvSpPr/>
            <p:nvPr/>
          </p:nvSpPr>
          <p:spPr>
            <a:xfrm>
              <a:off x="799768" y="466203"/>
              <a:ext cx="69238" cy="69238"/>
            </a:xfrm>
            <a:prstGeom prst="ellipse">
              <a:avLst/>
            </a:prstGeom>
            <a:solidFill>
              <a:schemeClr val="accent1">
                <a:alpha val="40000"/>
              </a:schemeClr>
            </a:solidFill>
          </p:spPr>
        </p:sp>
        <p:sp>
          <p:nvSpPr>
            <p:cNvPr id="31" name="AutoShape 31"/>
            <p:cNvSpPr/>
            <p:nvPr/>
          </p:nvSpPr>
          <p:spPr>
            <a:xfrm>
              <a:off x="904945" y="462070"/>
              <a:ext cx="65594" cy="65594"/>
            </a:xfrm>
            <a:prstGeom prst="ellipse">
              <a:avLst/>
            </a:prstGeom>
            <a:solidFill>
              <a:schemeClr val="accent1">
                <a:alpha val="20000"/>
              </a:schemeClr>
            </a:solidFill>
          </p:spPr>
        </p:sp>
        <p:sp>
          <p:nvSpPr>
            <p:cNvPr id="32" name="AutoShape 32"/>
            <p:cNvSpPr/>
            <p:nvPr/>
          </p:nvSpPr>
          <p:spPr>
            <a:xfrm>
              <a:off x="454963" y="566715"/>
              <a:ext cx="84147" cy="84147"/>
            </a:xfrm>
            <a:prstGeom prst="ellipse">
              <a:avLst/>
            </a:prstGeom>
            <a:solidFill>
              <a:schemeClr val="accent1">
                <a:alpha val="100000"/>
              </a:schemeClr>
            </a:solidFill>
          </p:spPr>
        </p:sp>
        <p:sp>
          <p:nvSpPr>
            <p:cNvPr id="33" name="AutoShape 33"/>
            <p:cNvSpPr/>
            <p:nvPr/>
          </p:nvSpPr>
          <p:spPr>
            <a:xfrm>
              <a:off x="575049" y="573291"/>
              <a:ext cx="78137" cy="78137"/>
            </a:xfrm>
            <a:prstGeom prst="ellipse">
              <a:avLst/>
            </a:prstGeom>
            <a:solidFill>
              <a:schemeClr val="accent1">
                <a:alpha val="80000"/>
              </a:schemeClr>
            </a:solidFill>
          </p:spPr>
        </p:sp>
        <p:sp>
          <p:nvSpPr>
            <p:cNvPr id="34" name="AutoShape 34"/>
            <p:cNvSpPr/>
            <p:nvPr/>
          </p:nvSpPr>
          <p:spPr>
            <a:xfrm>
              <a:off x="689125" y="575007"/>
              <a:ext cx="74704" cy="74704"/>
            </a:xfrm>
            <a:prstGeom prst="ellipse">
              <a:avLst/>
            </a:prstGeom>
            <a:solidFill>
              <a:schemeClr val="accent1">
                <a:alpha val="60000"/>
              </a:schemeClr>
            </a:solidFill>
          </p:spPr>
        </p:sp>
        <p:sp>
          <p:nvSpPr>
            <p:cNvPr id="35" name="AutoShape 35"/>
            <p:cNvSpPr/>
            <p:nvPr/>
          </p:nvSpPr>
          <p:spPr>
            <a:xfrm>
              <a:off x="799768" y="583977"/>
              <a:ext cx="69238" cy="69238"/>
            </a:xfrm>
            <a:prstGeom prst="ellipse">
              <a:avLst/>
            </a:prstGeom>
            <a:solidFill>
              <a:schemeClr val="accent1">
                <a:alpha val="40000"/>
              </a:schemeClr>
            </a:solidFill>
          </p:spPr>
        </p:sp>
        <p:sp>
          <p:nvSpPr>
            <p:cNvPr id="36" name="AutoShape 36"/>
            <p:cNvSpPr/>
            <p:nvPr/>
          </p:nvSpPr>
          <p:spPr>
            <a:xfrm>
              <a:off x="904945" y="579844"/>
              <a:ext cx="65594" cy="65594"/>
            </a:xfrm>
            <a:prstGeom prst="ellipse">
              <a:avLst/>
            </a:prstGeom>
            <a:solidFill>
              <a:schemeClr val="accent1">
                <a:alpha val="20000"/>
              </a:schemeClr>
            </a:solidFill>
          </p:spPr>
        </p:sp>
        <p:sp>
          <p:nvSpPr>
            <p:cNvPr id="37" name="AutoShape 37"/>
            <p:cNvSpPr/>
            <p:nvPr/>
          </p:nvSpPr>
          <p:spPr>
            <a:xfrm>
              <a:off x="454963" y="684489"/>
              <a:ext cx="84147" cy="84147"/>
            </a:xfrm>
            <a:prstGeom prst="ellipse">
              <a:avLst/>
            </a:prstGeom>
            <a:solidFill>
              <a:schemeClr val="accent1">
                <a:alpha val="100000"/>
              </a:schemeClr>
            </a:solidFill>
          </p:spPr>
        </p:sp>
        <p:sp>
          <p:nvSpPr>
            <p:cNvPr id="38" name="AutoShape 38"/>
            <p:cNvSpPr/>
            <p:nvPr/>
          </p:nvSpPr>
          <p:spPr>
            <a:xfrm>
              <a:off x="575049" y="691064"/>
              <a:ext cx="78137" cy="78137"/>
            </a:xfrm>
            <a:prstGeom prst="ellipse">
              <a:avLst/>
            </a:prstGeom>
            <a:solidFill>
              <a:schemeClr val="accent1">
                <a:alpha val="80000"/>
              </a:schemeClr>
            </a:solidFill>
          </p:spPr>
        </p:sp>
        <p:sp>
          <p:nvSpPr>
            <p:cNvPr id="39" name="AutoShape 39"/>
            <p:cNvSpPr/>
            <p:nvPr/>
          </p:nvSpPr>
          <p:spPr>
            <a:xfrm>
              <a:off x="689125" y="692781"/>
              <a:ext cx="74704" cy="74704"/>
            </a:xfrm>
            <a:prstGeom prst="ellipse">
              <a:avLst/>
            </a:prstGeom>
            <a:solidFill>
              <a:schemeClr val="accent1">
                <a:alpha val="60000"/>
              </a:schemeClr>
            </a:solidFill>
          </p:spPr>
        </p:sp>
        <p:sp>
          <p:nvSpPr>
            <p:cNvPr id="40" name="AutoShape 40"/>
            <p:cNvSpPr/>
            <p:nvPr/>
          </p:nvSpPr>
          <p:spPr>
            <a:xfrm>
              <a:off x="799768" y="701751"/>
              <a:ext cx="69238" cy="69238"/>
            </a:xfrm>
            <a:prstGeom prst="ellipse">
              <a:avLst/>
            </a:prstGeom>
            <a:solidFill>
              <a:schemeClr val="accent1">
                <a:alpha val="40000"/>
              </a:schemeClr>
            </a:solidFill>
          </p:spPr>
        </p:sp>
        <p:sp>
          <p:nvSpPr>
            <p:cNvPr id="41" name="AutoShape 41"/>
            <p:cNvSpPr/>
            <p:nvPr/>
          </p:nvSpPr>
          <p:spPr>
            <a:xfrm>
              <a:off x="904945" y="697618"/>
              <a:ext cx="65594" cy="65594"/>
            </a:xfrm>
            <a:prstGeom prst="ellipse">
              <a:avLst/>
            </a:prstGeom>
            <a:solidFill>
              <a:schemeClr val="accent1">
                <a:alpha val="20000"/>
              </a:schemeClr>
            </a:solidFill>
          </p:spPr>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国际先进洪水与汛期监测和预警系统介绍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3" name="图片 42"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06</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公司</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简介</a:t>
            </a:r>
            <a:endPar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28270"/>
            <a:ext cx="1037590" cy="46418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9" name="Group 19"/>
          <p:cNvGrpSpPr/>
          <p:nvPr/>
        </p:nvGrpSpPr>
        <p:grpSpPr>
          <a:xfrm rot="0">
            <a:off x="454963" y="93878"/>
            <a:ext cx="10641129" cy="893445"/>
            <a:chOff x="454963" y="93878"/>
            <a:chExt cx="10641129" cy="893445"/>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通微智慧公司</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简介</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42" name="矩形 41"/>
          <p:cNvSpPr/>
          <p:nvPr/>
        </p:nvSpPr>
        <p:spPr>
          <a:xfrm>
            <a:off x="575310" y="1295400"/>
            <a:ext cx="11025505" cy="4930775"/>
          </a:xfrm>
          <a:prstGeom prst="rect">
            <a:avLst/>
          </a:prstGeom>
        </p:spPr>
        <p:txBody>
          <a:bodyPr wrap="square">
            <a:noAutofit/>
          </a:bodyPr>
          <a:lstStyle/>
          <a:p>
            <a:pPr algn="l">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公司坐落于国家级高新技术产业开发区广州科学城，拥有强大的技术产品研发能力与快速的产品定制化能力，全线产品均自主研发，拥   有完备的技术专利证书、知识产权证书、产品检验报告，并通过ISO 9001国际质量体系认证。</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marL="5760085" indent="0" algn="l" fontAlgn="auto">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我司针对智慧卫生间、智慧农业、智慧水产、环境监控等应用场景，具有成熟的产品和方案。是国内物联网产品及方案提供商；产品涵盖前端传感器、通讯网关、边缘计算网关、软件平台等，具有完整的生态体系。网关强大的边缘计算能 力+多种方式的互联方式+强大的软件平台（云平台及本地平台）+不断增强的数据处理和挖掘能力，为多种物联网应用提供了坚实的基础，构成了通微物联的核心竞争力。广州通微智慧公司产品已广泛应用于城市管理、水产养殖、农业种植、电力、电信、企业、军队等各个领域。公司主营业务包 括：智慧厕所、智慧水务、环境监控、能效管理等。</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43" name="图片 42"/>
          <p:cNvPicPr>
            <a:picLocks noChangeAspect="1"/>
          </p:cNvPicPr>
          <p:nvPr/>
        </p:nvPicPr>
        <p:blipFill>
          <a:blip r:embed="rId3"/>
          <a:stretch>
            <a:fillRect/>
          </a:stretch>
        </p:blipFill>
        <p:spPr>
          <a:xfrm>
            <a:off x="653415" y="2930525"/>
            <a:ext cx="5443220" cy="372935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83812" y="857636"/>
            <a:ext cx="7439559" cy="2189683"/>
          </a:xfrm>
          <a:prstGeom prst="rect">
            <a:avLst/>
          </a:prstGeom>
        </p:spPr>
        <p:txBody>
          <a:bodyPr vert="horz" wrap="square" lIns="114300" tIns="57150" rIns="114300" bIns="57150" rtlCol="0" anchor="t" anchorCtr="0">
            <a:spAutoFit/>
          </a:bodyPr>
          <a:lstStyle/>
          <a:p>
            <a:pPr>
              <a:lnSpc>
                <a:spcPct val="120000"/>
              </a:lnSpc>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THANKS</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nSpc>
                <a:spcPct val="56000"/>
              </a:lnSpc>
              <a:spcBef>
                <a:spcPts val="450"/>
              </a:spcBef>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FOR</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83812" y="4197624"/>
            <a:ext cx="6964070" cy="848563"/>
          </a:xfrm>
          <a:prstGeom prst="rect">
            <a:avLst/>
          </a:prstGeom>
        </p:spPr>
        <p:txBody>
          <a:bodyPr vert="horz" wrap="square" lIns="114300" tIns="57150" rIns="114300" bIns="57150" rtlCol="0" anchor="t" anchorCtr="0">
            <a:spAutoFit/>
          </a:bodyPr>
          <a:lstStyle/>
          <a:p>
            <a:pPr>
              <a:lnSpc>
                <a:spcPct val="120000"/>
              </a:lnSpc>
            </a:pPr>
            <a:r>
              <a:rPr lang="en-US" sz="3825">
                <a:solidFill>
                  <a:srgbClr val="FFFFFF">
                    <a:alpha val="100000"/>
                  </a:srgbClr>
                </a:solidFill>
                <a:latin typeface="微软雅黑" panose="020B0503020204020204" charset="-122"/>
                <a:ea typeface="微软雅黑" panose="020B0503020204020204" charset="-122"/>
                <a:cs typeface="微软雅黑" panose="020B0503020204020204" charset="-122"/>
              </a:rPr>
              <a:t>感谢您的观看</a:t>
            </a:r>
            <a:endParaRPr lang="en-US" sz="38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83812" y="2777386"/>
            <a:ext cx="5744870" cy="1324051"/>
          </a:xfrm>
          <a:prstGeom prst="rect">
            <a:avLst/>
          </a:prstGeom>
        </p:spPr>
        <p:txBody>
          <a:bodyPr vert="horz" wrap="square" lIns="114300" tIns="57150" rIns="114300" bIns="57150" rtlCol="0" anchor="t" anchorCtr="0">
            <a:spAutoFit/>
          </a:bodyPr>
          <a:lstStyle/>
          <a:p>
            <a:pPr>
              <a:lnSpc>
                <a:spcPct val="120000"/>
              </a:lnSpc>
              <a:spcBef>
                <a:spcPts val="450"/>
              </a:spcBef>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WATCHING</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2.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3.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4.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5.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6.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7.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8.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9.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0.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1.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2.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3.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4.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5.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6.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7.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8.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9.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20.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21.xml><?xml version="1.0" encoding="utf-8"?>
<p:tagLst xmlns:p="http://schemas.openxmlformats.org/presentationml/2006/main">
  <p:tag name="KSO_WM_DIAGRAM_VIRTUALLY_FRAME" val="{&quot;height&quot;:373.23503937007865,&quot;left&quot;:59.994015748031494,&quot;top&quot;:97.3572440944882,&quot;width&quot;:364.3546456692914}"/>
</p:tagLst>
</file>

<file path=ppt/tags/tag22.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3.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4.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5.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6.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7.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28.xml><?xml version="1.0" encoding="utf-8"?>
<p:tagLst xmlns:p="http://schemas.openxmlformats.org/presentationml/2006/main">
  <p:tag name="KSO_WM_DIAGRAM_VIRTUALLY_FRAME" val="{&quot;height&quot;:373.23503937007865,&quot;left&quot;:59.994015748031494,&quot;top&quot;:97.3572440944882,&quot;width&quot;:364.3546456692914}"/>
</p:tagLst>
</file>

<file path=ppt/tags/tag29.xml><?xml version="1.0" encoding="utf-8"?>
<p:tagLst xmlns:p="http://schemas.openxmlformats.org/presentationml/2006/main">
  <p:tag name="KSO_WM_DIAGRAM_VIRTUALLY_FRAME" val="{&quot;height&quot;:373.23503937007865,&quot;left&quot;:59.994015748031494,&quot;top&quot;:97.3572440944882,&quot;width&quot;:364.3546456692914}"/>
</p:tagLst>
</file>

<file path=ppt/tags/tag30.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1.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2.xml><?xml version="1.0" encoding="utf-8"?>
<p:tagLst xmlns:p="http://schemas.openxmlformats.org/presentationml/2006/main">
  <p:tag name="KSO_WM_DIAGRAM_VIRTUALLY_FRAME" val="{&quot;height&quot;:373.23503937007865,&quot;left&quot;:59.994015748031494,&quot;top&quot;:97.3572440944882,&quot;width&quot;:364.3546456692914}"/>
</p:tagLst>
</file>

<file path=ppt/tags/tag33.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4.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5.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6.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7.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8.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9.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0.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1.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2.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3.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4.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5.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6.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7.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4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4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3.xml><?xml version="1.0" encoding="utf-8"?>
<p:tagLst xmlns:p="http://schemas.openxmlformats.org/presentationml/2006/main">
  <p:tag name="KSO_WM_DIAGRAM_VIRTUALLY_FRAME" val="{&quot;height&quot;:426.4234645669291,&quot;left&quot;:406.545905511811,&quot;top&quot;:101.95527559055118,&quot;width&quot;:493.3}"/>
</p:tagLst>
</file>

<file path=ppt/tags/tag54.xml><?xml version="1.0" encoding="utf-8"?>
<p:tagLst xmlns:p="http://schemas.openxmlformats.org/presentationml/2006/main">
  <p:tag name="KSO_WM_DIAGRAM_VIRTUALLY_FRAME" val="{&quot;height&quot;:426.4234645669291,&quot;left&quot;:406.545905511811,&quot;top&quot;:101.95527559055118,&quot;width&quot;:493.3}"/>
</p:tagLst>
</file>

<file path=ppt/tags/tag55.xml><?xml version="1.0" encoding="utf-8"?>
<p:tagLst xmlns:p="http://schemas.openxmlformats.org/presentationml/2006/main">
  <p:tag name="KSO_WM_DIAGRAM_VIRTUALLY_FRAME" val="{&quot;height&quot;:426.4234645669291,&quot;left&quot;:406.545905511811,&quot;top&quot;:101.95527559055118,&quot;width&quot;:493.3}"/>
</p:tagLst>
</file>

<file path=ppt/tags/tag56.xml><?xml version="1.0" encoding="utf-8"?>
<p:tagLst xmlns:p="http://schemas.openxmlformats.org/presentationml/2006/main">
  <p:tag name="KSO_WM_DIAGRAM_VIRTUALLY_FRAME" val="{&quot;height&quot;:426.4234645669291,&quot;left&quot;:406.545905511811,&quot;top&quot;:101.95527559055118,&quot;width&quot;:493.3}"/>
</p:tagLst>
</file>

<file path=ppt/tags/tag57.xml><?xml version="1.0" encoding="utf-8"?>
<p:tagLst xmlns:p="http://schemas.openxmlformats.org/presentationml/2006/main">
  <p:tag name="KSO_WM_DIAGRAM_VIRTUALLY_FRAME" val="{&quot;height&quot;:426.4234645669291,&quot;left&quot;:406.545905511811,&quot;top&quot;:101.95527559055118,&quot;width&quot;:493.3}"/>
</p:tagLst>
</file>

<file path=ppt/tags/tag58.xml><?xml version="1.0" encoding="utf-8"?>
<p:tagLst xmlns:p="http://schemas.openxmlformats.org/presentationml/2006/main">
  <p:tag name="KSO_WM_DIAGRAM_VIRTUALLY_FRAME" val="{&quot;height&quot;:426.4234645669291,&quot;left&quot;:406.545905511811,&quot;top&quot;:101.95527559055118,&quot;width&quot;:493.3}"/>
</p:tagLst>
</file>

<file path=ppt/tags/tag59.xml><?xml version="1.0" encoding="utf-8"?>
<p:tagLst xmlns:p="http://schemas.openxmlformats.org/presentationml/2006/main">
  <p:tag name="KSO_WM_DIAGRAM_VIRTUALLY_FRAME" val="{&quot;height&quot;:426.4234645669291,&quot;left&quot;:406.545905511811,&quot;top&quot;:101.95527559055118,&quot;width&quot;:493.3}"/>
</p:tagLst>
</file>

<file path=ppt/tags/tag60.xml><?xml version="1.0" encoding="utf-8"?>
<p:tagLst xmlns:p="http://schemas.openxmlformats.org/presentationml/2006/main">
  <p:tag name="KSO_WM_DIAGRAM_VIRTUALLY_FRAME" val="{&quot;height&quot;:426.4234645669291,&quot;left&quot;:406.545905511811,&quot;top&quot;:101.95527559055118,&quot;width&quot;:493.3}"/>
</p:tagLst>
</file>

<file path=ppt/tags/tag61.xml><?xml version="1.0" encoding="utf-8"?>
<p:tagLst xmlns:p="http://schemas.openxmlformats.org/presentationml/2006/main">
  <p:tag name="KSO_WM_DIAGRAM_VIRTUALLY_FRAME" val="{&quot;height&quot;:426.4234645669291,&quot;left&quot;:406.545905511811,&quot;top&quot;:101.95527559055118,&quot;width&quot;:493.3}"/>
</p:tagLst>
</file>

<file path=ppt/tags/tag62.xml><?xml version="1.0" encoding="utf-8"?>
<p:tagLst xmlns:p="http://schemas.openxmlformats.org/presentationml/2006/main">
  <p:tag name="KSO_WM_DIAGRAM_VIRTUALLY_FRAME" val="{&quot;height&quot;:426.4234645669291,&quot;left&quot;:406.545905511811,&quot;top&quot;:101.95527559055118,&quot;width&quot;:493.3}"/>
</p:tagLst>
</file>

<file path=ppt/tags/tag63.xml><?xml version="1.0" encoding="utf-8"?>
<p:tagLst xmlns:p="http://schemas.openxmlformats.org/presentationml/2006/main">
  <p:tag name="KSO_WM_DIAGRAM_VIRTUALLY_FRAME" val="{&quot;height&quot;:426.4234645669291,&quot;left&quot;:406.545905511811,&quot;top&quot;:101.95527559055118,&quot;width&quot;:493.3}"/>
</p:tagLst>
</file>

<file path=ppt/tags/tag64.xml><?xml version="1.0" encoding="utf-8"?>
<p:tagLst xmlns:p="http://schemas.openxmlformats.org/presentationml/2006/main">
  <p:tag name="KSO_WM_DIAGRAM_VIRTUALLY_FRAME" val="{&quot;height&quot;:426.4234645669291,&quot;left&quot;:406.545905511811,&quot;top&quot;:101.95527559055118,&quot;width&quot;:493.3}"/>
</p:tagLst>
</file>

<file path=ppt/tags/tag65.xml><?xml version="1.0" encoding="utf-8"?>
<p:tagLst xmlns:p="http://schemas.openxmlformats.org/presentationml/2006/main">
  <p:tag name="KSO_WM_DIAGRAM_VIRTUALLY_FRAME" val="{&quot;height&quot;:426.4234645669291,&quot;left&quot;:406.545905511811,&quot;top&quot;:101.95527559055118,&quot;width&quot;:493.3}"/>
</p:tagLst>
</file>

<file path=ppt/tags/tag66.xml><?xml version="1.0" encoding="utf-8"?>
<p:tagLst xmlns:p="http://schemas.openxmlformats.org/presentationml/2006/main">
  <p:tag name="KSO_WM_DIAGRAM_VIRTUALLY_FRAME" val="{&quot;height&quot;:426.4234645669291,&quot;left&quot;:406.545905511811,&quot;top&quot;:101.95527559055118,&quot;width&quot;:493.3}"/>
</p:tagLst>
</file>

<file path=ppt/tags/tag67.xml><?xml version="1.0" encoding="utf-8"?>
<p:tagLst xmlns:p="http://schemas.openxmlformats.org/presentationml/2006/main">
  <p:tag name="KSO_WM_DIAGRAM_VIRTUALLY_FRAME" val="{&quot;height&quot;:426.4234645669291,&quot;left&quot;:406.545905511811,&quot;top&quot;:101.95527559055118,&quot;width&quot;:493.3}"/>
</p:tagLst>
</file>

<file path=ppt/tags/tag6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6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3.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4.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5.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6.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7.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80.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1.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2.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3.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4.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5.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6.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7.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8.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9.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0.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1.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2.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3.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4.xml><?xml version="1.0" encoding="utf-8"?>
<p:tagLst xmlns:p="http://schemas.openxmlformats.org/presentationml/2006/main">
  <p:tag name="KSO_WM_DIAGRAM_VIRTUALLY_FRAME" val="{&quot;height&quot;:408.9173228346457,&quot;left&quot;:285.79818897637796,&quot;top&quot;:96.1036220472441,&quot;width&quot;:603.8144881889764}"/>
</p:tagLst>
</file>

<file path=ppt/theme/theme1.xml><?xml version="1.0" encoding="utf-8"?>
<a:theme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3837</Words>
  <Application>WPS 演示</Application>
  <PresentationFormat>On-screen Show (4:3)</PresentationFormat>
  <Paragraphs>352</Paragraphs>
  <Slides>30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30</vt:i4>
      </vt:variant>
    </vt:vector>
  </HeadingPairs>
  <TitlesOfParts>
    <vt:vector size="39" baseType="lpstr">
      <vt:lpstr>Arial</vt:lpstr>
      <vt:lpstr>宋体</vt:lpstr>
      <vt:lpstr>Wingdings</vt:lpstr>
      <vt:lpstr>微软雅黑</vt:lpstr>
      <vt:lpstr>黑体</vt:lpstr>
      <vt:lpstr>Arial</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蔡成想</cp:lastModifiedBy>
  <cp:revision>9</cp:revision>
  <dcterms:created xsi:type="dcterms:W3CDTF">2006-08-16T00:00:00Z</dcterms:created>
  <dcterms:modified xsi:type="dcterms:W3CDTF">2025-09-15T08:36:29Z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5B09E249C9AA4B3BA5DCC3161F7B76C6_12</vt:lpwstr>
  </property>
  <property fmtid="{D5CDD505-2E9C-101B-9397-08002B2CF9AE}" pid="3" name="KSOProductBuildVer">
    <vt:lpwstr>2052-12.1.0.22529</vt:lpwstr>
  </property>
</Properties>
</file>