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 id="2147483662"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306" r:id="rId25"/>
    <p:sldId id="276" r:id="rId26"/>
    <p:sldId id="277" r:id="rId27"/>
    <p:sldId id="278" r:id="rId28"/>
    <p:sldId id="279" r:id="rId29"/>
    <p:sldId id="280" r:id="rId30"/>
    <p:sldId id="281" r:id="rId31"/>
    <p:sldId id="282" r:id="rId32"/>
    <p:sldId id="283" r:id="rId33"/>
    <p:sldId id="284" r:id="rId34"/>
    <p:sldId id="307"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x="12192000" cy="6858000"/>
  <p:notesSz cx="6858000" cy="9144000"/>
  <p:custDataLst>
    <p:tags r:id="rId6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0" Type="http://schemas.openxmlformats.org/officeDocument/2006/relationships/tags" Target="tags/tag1.xml"/><Relationship Id="rId6" Type="http://schemas.openxmlformats.org/officeDocument/2006/relationships/slide" Target="slides/slide2.xml"/><Relationship Id="rId59" Type="http://schemas.openxmlformats.org/officeDocument/2006/relationships/tableStyles" Target="tableStyles.xml"/><Relationship Id="rId58" Type="http://schemas.openxmlformats.org/officeDocument/2006/relationships/viewProps" Target="viewProps.xml"/><Relationship Id="rId57" Type="http://schemas.openxmlformats.org/officeDocument/2006/relationships/presProps" Target="presProps.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Master" Target="slideMasters/slideMaster3.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slideLayout" Target="../slideLayouts/slideLayout9.xml"/><Relationship Id="rId7" Type="http://schemas.openxmlformats.org/officeDocument/2006/relationships/slideLayout" Target="../slideLayouts/slideLayout8.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 Type="http://schemas.openxmlformats.org/officeDocument/2006/relationships/slideLayout" Target="../slideLayouts/slideLayout3.xml"/><Relationship Id="rId12" Type="http://schemas.openxmlformats.org/officeDocument/2006/relationships/theme" Target="../theme/theme2.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3.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1.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4" Type="http://schemas.openxmlformats.org/officeDocument/2006/relationships/slideLayout" Target="../slideLayouts/slideLayout1.xml"/><Relationship Id="rId13" Type="http://schemas.openxmlformats.org/officeDocument/2006/relationships/image" Target="../media/image3.png"/><Relationship Id="rId12" Type="http://schemas.openxmlformats.org/officeDocument/2006/relationships/image" Target="../media/image15.png"/><Relationship Id="rId11" Type="http://schemas.openxmlformats.org/officeDocument/2006/relationships/image" Target="../media/image14.jpeg"/><Relationship Id="rId10" Type="http://schemas.openxmlformats.org/officeDocument/2006/relationships/image" Target="../media/image13.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png"/><Relationship Id="rId6" Type="http://schemas.openxmlformats.org/officeDocument/2006/relationships/image" Target="../media/image13.png"/><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png"/><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3.pn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9.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image" Target="../media/image30.png"/></Relationships>
</file>

<file path=ppt/slides/_rels/slide9.xml.rels><?xml version="1.0" encoding="UTF-8" standalone="yes"?>
<Relationships xmlns="http://schemas.openxmlformats.org/package/2006/relationships"><Relationship Id="rId9" Type="http://schemas.openxmlformats.org/officeDocument/2006/relationships/image" Target="../media/image39.png"/><Relationship Id="rId8" Type="http://schemas.openxmlformats.org/officeDocument/2006/relationships/image" Target="../media/image38.png"/><Relationship Id="rId7" Type="http://schemas.openxmlformats.org/officeDocument/2006/relationships/image" Target="../media/image37.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image" Target="../media/image33.png"/><Relationship Id="rId21" Type="http://schemas.openxmlformats.org/officeDocument/2006/relationships/slideLayout" Target="../slideLayouts/slideLayout1.xml"/><Relationship Id="rId20" Type="http://schemas.openxmlformats.org/officeDocument/2006/relationships/image" Target="../media/image3.png"/><Relationship Id="rId2" Type="http://schemas.openxmlformats.org/officeDocument/2006/relationships/image" Target="../media/image32.png"/><Relationship Id="rId19" Type="http://schemas.openxmlformats.org/officeDocument/2006/relationships/image" Target="../media/image48.png"/><Relationship Id="rId18" Type="http://schemas.openxmlformats.org/officeDocument/2006/relationships/image" Target="../media/image47.png"/><Relationship Id="rId17" Type="http://schemas.openxmlformats.org/officeDocument/2006/relationships/image" Target="../media/image46.png"/><Relationship Id="rId16" Type="http://schemas.openxmlformats.org/officeDocument/2006/relationships/image" Target="../media/image45.png"/><Relationship Id="rId15" Type="http://schemas.openxmlformats.org/officeDocument/2006/relationships/image" Target="../media/image44.png"/><Relationship Id="rId14" Type="http://schemas.openxmlformats.org/officeDocument/2006/relationships/image" Target="../media/image13.png"/><Relationship Id="rId13" Type="http://schemas.openxmlformats.org/officeDocument/2006/relationships/image" Target="../media/image43.png"/><Relationship Id="rId12" Type="http://schemas.openxmlformats.org/officeDocument/2006/relationships/image" Target="../media/image42.png"/><Relationship Id="rId11" Type="http://schemas.openxmlformats.org/officeDocument/2006/relationships/image" Target="../media/image41.png"/><Relationship Id="rId10" Type="http://schemas.openxmlformats.org/officeDocument/2006/relationships/image" Target="../media/image40.jpeg"/><Relationship Id="rId1"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9.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50.jpeg"/><Relationship Id="rId1" Type="http://schemas.openxmlformats.org/officeDocument/2006/relationships/image" Target="../media/image49.png"/></Relationships>
</file>

<file path=ppt/slides/_rels/slide12.xml.rels><?xml version="1.0" encoding="UTF-8" standalone="yes"?>
<Relationships xmlns="http://schemas.openxmlformats.org/package/2006/relationships"><Relationship Id="rId9" Type="http://schemas.openxmlformats.org/officeDocument/2006/relationships/image" Target="../media/image59.png"/><Relationship Id="rId8" Type="http://schemas.openxmlformats.org/officeDocument/2006/relationships/image" Target="../media/image58.png"/><Relationship Id="rId7" Type="http://schemas.openxmlformats.org/officeDocument/2006/relationships/image" Target="../media/image57.png"/><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3" Type="http://schemas.openxmlformats.org/officeDocument/2006/relationships/image" Target="../media/image53.png"/><Relationship Id="rId21" Type="http://schemas.openxmlformats.org/officeDocument/2006/relationships/slideLayout" Target="../slideLayouts/slideLayout1.xml"/><Relationship Id="rId20" Type="http://schemas.openxmlformats.org/officeDocument/2006/relationships/image" Target="../media/image3.png"/><Relationship Id="rId2" Type="http://schemas.openxmlformats.org/officeDocument/2006/relationships/image" Target="../media/image52.png"/><Relationship Id="rId19" Type="http://schemas.openxmlformats.org/officeDocument/2006/relationships/image" Target="../media/image69.png"/><Relationship Id="rId18" Type="http://schemas.openxmlformats.org/officeDocument/2006/relationships/image" Target="../media/image68.png"/><Relationship Id="rId17" Type="http://schemas.openxmlformats.org/officeDocument/2006/relationships/image" Target="../media/image67.png"/><Relationship Id="rId16" Type="http://schemas.openxmlformats.org/officeDocument/2006/relationships/image" Target="../media/image66.png"/><Relationship Id="rId15" Type="http://schemas.openxmlformats.org/officeDocument/2006/relationships/image" Target="../media/image65.png"/><Relationship Id="rId14" Type="http://schemas.openxmlformats.org/officeDocument/2006/relationships/image" Target="../media/image64.png"/><Relationship Id="rId13" Type="http://schemas.openxmlformats.org/officeDocument/2006/relationships/image" Target="../media/image63.png"/><Relationship Id="rId12" Type="http://schemas.openxmlformats.org/officeDocument/2006/relationships/image" Target="../media/image62.png"/><Relationship Id="rId11" Type="http://schemas.openxmlformats.org/officeDocument/2006/relationships/image" Target="../media/image61.png"/><Relationship Id="rId10" Type="http://schemas.openxmlformats.org/officeDocument/2006/relationships/image" Target="../media/image60.png"/><Relationship Id="rId1" Type="http://schemas.openxmlformats.org/officeDocument/2006/relationships/image" Target="../media/image51.jpe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png"/><Relationship Id="rId7" Type="http://schemas.openxmlformats.org/officeDocument/2006/relationships/image" Target="../media/image55.png"/><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image" Target="../media/image70.jpeg"/></Relationships>
</file>

<file path=ppt/slides/_rels/slide14.xml.rels><?xml version="1.0" encoding="UTF-8" standalone="yes"?>
<Relationships xmlns="http://schemas.openxmlformats.org/package/2006/relationships"><Relationship Id="rId9" Type="http://schemas.openxmlformats.org/officeDocument/2006/relationships/image" Target="../media/image83.png"/><Relationship Id="rId8" Type="http://schemas.openxmlformats.org/officeDocument/2006/relationships/image" Target="../media/image82.jpeg"/><Relationship Id="rId7" Type="http://schemas.openxmlformats.org/officeDocument/2006/relationships/image" Target="../media/image81.png"/><Relationship Id="rId6" Type="http://schemas.openxmlformats.org/officeDocument/2006/relationships/image" Target="../media/image55.png"/><Relationship Id="rId5" Type="http://schemas.openxmlformats.org/officeDocument/2006/relationships/image" Target="../media/image80.jpeg"/><Relationship Id="rId4" Type="http://schemas.openxmlformats.org/officeDocument/2006/relationships/image" Target="../media/image79.png"/><Relationship Id="rId3" Type="http://schemas.openxmlformats.org/officeDocument/2006/relationships/image" Target="../media/image78.png"/><Relationship Id="rId2" Type="http://schemas.openxmlformats.org/officeDocument/2006/relationships/image" Target="../media/image77.png"/><Relationship Id="rId16" Type="http://schemas.openxmlformats.org/officeDocument/2006/relationships/slideLayout" Target="../slideLayouts/slideLayout1.xml"/><Relationship Id="rId15" Type="http://schemas.openxmlformats.org/officeDocument/2006/relationships/image" Target="../media/image3.png"/><Relationship Id="rId14" Type="http://schemas.openxmlformats.org/officeDocument/2006/relationships/image" Target="../media/image88.png"/><Relationship Id="rId13" Type="http://schemas.openxmlformats.org/officeDocument/2006/relationships/image" Target="../media/image87.jpeg"/><Relationship Id="rId12" Type="http://schemas.openxmlformats.org/officeDocument/2006/relationships/image" Target="../media/image86.png"/><Relationship Id="rId11" Type="http://schemas.openxmlformats.org/officeDocument/2006/relationships/image" Target="../media/image85.jpeg"/><Relationship Id="rId10" Type="http://schemas.openxmlformats.org/officeDocument/2006/relationships/image" Target="../media/image84.png"/><Relationship Id="rId1" Type="http://schemas.openxmlformats.org/officeDocument/2006/relationships/image" Target="../media/image76.png"/></Relationships>
</file>

<file path=ppt/slides/_rels/slide15.xml.rels><?xml version="1.0" encoding="UTF-8" standalone="yes"?>
<Relationships xmlns="http://schemas.openxmlformats.org/package/2006/relationships"><Relationship Id="rId9" Type="http://schemas.openxmlformats.org/officeDocument/2006/relationships/image" Target="../media/image96.png"/><Relationship Id="rId8" Type="http://schemas.openxmlformats.org/officeDocument/2006/relationships/image" Target="../media/image95.png"/><Relationship Id="rId7" Type="http://schemas.openxmlformats.org/officeDocument/2006/relationships/image" Target="../media/image94.png"/><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3" Type="http://schemas.openxmlformats.org/officeDocument/2006/relationships/image" Target="../media/image90.png"/><Relationship Id="rId2" Type="http://schemas.openxmlformats.org/officeDocument/2006/relationships/image" Target="../media/image55.png"/><Relationship Id="rId14" Type="http://schemas.openxmlformats.org/officeDocument/2006/relationships/slideLayout" Target="../slideLayouts/slideLayout1.xml"/><Relationship Id="rId13" Type="http://schemas.openxmlformats.org/officeDocument/2006/relationships/image" Target="../media/image3.png"/><Relationship Id="rId12" Type="http://schemas.openxmlformats.org/officeDocument/2006/relationships/image" Target="../media/image99.png"/><Relationship Id="rId11" Type="http://schemas.openxmlformats.org/officeDocument/2006/relationships/image" Target="../media/image98.png"/><Relationship Id="rId10" Type="http://schemas.openxmlformats.org/officeDocument/2006/relationships/image" Target="../media/image97.png"/><Relationship Id="rId1" Type="http://schemas.openxmlformats.org/officeDocument/2006/relationships/image" Target="../media/image89.pn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5.png"/><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100.png"/></Relationships>
</file>

<file path=ppt/slides/_rels/slide17.xml.rels><?xml version="1.0" encoding="UTF-8" standalone="yes"?>
<Relationships xmlns="http://schemas.openxmlformats.org/package/2006/relationships"><Relationship Id="rId9" Type="http://schemas.openxmlformats.org/officeDocument/2006/relationships/image" Target="../media/image110.png"/><Relationship Id="rId8" Type="http://schemas.openxmlformats.org/officeDocument/2006/relationships/image" Target="../media/image109.png"/><Relationship Id="rId7" Type="http://schemas.openxmlformats.org/officeDocument/2006/relationships/image" Target="../media/image108.png"/><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55.png"/><Relationship Id="rId3" Type="http://schemas.openxmlformats.org/officeDocument/2006/relationships/image" Target="../media/image105.jpeg"/><Relationship Id="rId29" Type="http://schemas.openxmlformats.org/officeDocument/2006/relationships/slideLayout" Target="../slideLayouts/slideLayout1.xml"/><Relationship Id="rId28" Type="http://schemas.openxmlformats.org/officeDocument/2006/relationships/image" Target="../media/image3.png"/><Relationship Id="rId27" Type="http://schemas.openxmlformats.org/officeDocument/2006/relationships/image" Target="../media/image128.png"/><Relationship Id="rId26" Type="http://schemas.openxmlformats.org/officeDocument/2006/relationships/image" Target="../media/image127.png"/><Relationship Id="rId25" Type="http://schemas.openxmlformats.org/officeDocument/2006/relationships/image" Target="../media/image126.png"/><Relationship Id="rId24" Type="http://schemas.openxmlformats.org/officeDocument/2006/relationships/image" Target="../media/image125.png"/><Relationship Id="rId23" Type="http://schemas.openxmlformats.org/officeDocument/2006/relationships/image" Target="../media/image124.png"/><Relationship Id="rId22" Type="http://schemas.openxmlformats.org/officeDocument/2006/relationships/image" Target="../media/image123.png"/><Relationship Id="rId21" Type="http://schemas.openxmlformats.org/officeDocument/2006/relationships/image" Target="../media/image122.png"/><Relationship Id="rId20" Type="http://schemas.openxmlformats.org/officeDocument/2006/relationships/image" Target="../media/image121.png"/><Relationship Id="rId2" Type="http://schemas.openxmlformats.org/officeDocument/2006/relationships/image" Target="../media/image104.png"/><Relationship Id="rId19" Type="http://schemas.openxmlformats.org/officeDocument/2006/relationships/image" Target="../media/image120.png"/><Relationship Id="rId18" Type="http://schemas.openxmlformats.org/officeDocument/2006/relationships/image" Target="../media/image119.png"/><Relationship Id="rId17" Type="http://schemas.openxmlformats.org/officeDocument/2006/relationships/image" Target="../media/image118.png"/><Relationship Id="rId16" Type="http://schemas.openxmlformats.org/officeDocument/2006/relationships/image" Target="../media/image117.png"/><Relationship Id="rId15" Type="http://schemas.openxmlformats.org/officeDocument/2006/relationships/image" Target="../media/image116.png"/><Relationship Id="rId14" Type="http://schemas.openxmlformats.org/officeDocument/2006/relationships/image" Target="../media/image115.png"/><Relationship Id="rId13" Type="http://schemas.openxmlformats.org/officeDocument/2006/relationships/image" Target="../media/image114.png"/><Relationship Id="rId12" Type="http://schemas.openxmlformats.org/officeDocument/2006/relationships/image" Target="../media/image113.png"/><Relationship Id="rId11" Type="http://schemas.openxmlformats.org/officeDocument/2006/relationships/image" Target="../media/image112.png"/><Relationship Id="rId10" Type="http://schemas.openxmlformats.org/officeDocument/2006/relationships/image" Target="../media/image111.png"/><Relationship Id="rId1" Type="http://schemas.openxmlformats.org/officeDocument/2006/relationships/image" Target="../media/image103.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55.png"/><Relationship Id="rId1" Type="http://schemas.openxmlformats.org/officeDocument/2006/relationships/image" Target="../media/image129.png"/></Relationships>
</file>

<file path=ppt/slides/_rels/slide19.xml.rels><?xml version="1.0" encoding="UTF-8" standalone="yes"?>
<Relationships xmlns="http://schemas.openxmlformats.org/package/2006/relationships"><Relationship Id="rId9" Type="http://schemas.openxmlformats.org/officeDocument/2006/relationships/image" Target="../media/image138.png"/><Relationship Id="rId8" Type="http://schemas.openxmlformats.org/officeDocument/2006/relationships/image" Target="../media/image137.png"/><Relationship Id="rId7" Type="http://schemas.openxmlformats.org/officeDocument/2006/relationships/image" Target="../media/image136.png"/><Relationship Id="rId6" Type="http://schemas.openxmlformats.org/officeDocument/2006/relationships/image" Target="../media/image135.png"/><Relationship Id="rId5" Type="http://schemas.openxmlformats.org/officeDocument/2006/relationships/image" Target="../media/image134.jpeg"/><Relationship Id="rId4" Type="http://schemas.openxmlformats.org/officeDocument/2006/relationships/image" Target="../media/image133.png"/><Relationship Id="rId3" Type="http://schemas.openxmlformats.org/officeDocument/2006/relationships/image" Target="../media/image132.jpeg"/><Relationship Id="rId23" Type="http://schemas.openxmlformats.org/officeDocument/2006/relationships/slideLayout" Target="../slideLayouts/slideLayout1.xml"/><Relationship Id="rId22" Type="http://schemas.openxmlformats.org/officeDocument/2006/relationships/image" Target="../media/image3.png"/><Relationship Id="rId21" Type="http://schemas.openxmlformats.org/officeDocument/2006/relationships/image" Target="../media/image55.png"/><Relationship Id="rId20" Type="http://schemas.openxmlformats.org/officeDocument/2006/relationships/image" Target="../media/image149.png"/><Relationship Id="rId2" Type="http://schemas.openxmlformats.org/officeDocument/2006/relationships/image" Target="../media/image131.jpeg"/><Relationship Id="rId19" Type="http://schemas.openxmlformats.org/officeDocument/2006/relationships/image" Target="../media/image148.png"/><Relationship Id="rId18" Type="http://schemas.openxmlformats.org/officeDocument/2006/relationships/image" Target="../media/image147.png"/><Relationship Id="rId17" Type="http://schemas.openxmlformats.org/officeDocument/2006/relationships/image" Target="../media/image146.jpeg"/><Relationship Id="rId16" Type="http://schemas.openxmlformats.org/officeDocument/2006/relationships/image" Target="../media/image145.png"/><Relationship Id="rId15" Type="http://schemas.openxmlformats.org/officeDocument/2006/relationships/image" Target="../media/image144.png"/><Relationship Id="rId14" Type="http://schemas.openxmlformats.org/officeDocument/2006/relationships/image" Target="../media/image143.png"/><Relationship Id="rId13" Type="http://schemas.openxmlformats.org/officeDocument/2006/relationships/image" Target="../media/image142.png"/><Relationship Id="rId12" Type="http://schemas.openxmlformats.org/officeDocument/2006/relationships/image" Target="../media/image141.png"/><Relationship Id="rId11" Type="http://schemas.openxmlformats.org/officeDocument/2006/relationships/image" Target="../media/image140.png"/><Relationship Id="rId10" Type="http://schemas.openxmlformats.org/officeDocument/2006/relationships/image" Target="../media/image139.png"/><Relationship Id="rId1" Type="http://schemas.openxmlformats.org/officeDocument/2006/relationships/image" Target="../media/image130.pn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5.png"/><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image" Target="../media/image150.jpeg"/></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png"/><Relationship Id="rId7" Type="http://schemas.openxmlformats.org/officeDocument/2006/relationships/image" Target="../media/image55.png"/><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image" Target="../media/image153.png"/></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png"/><Relationship Id="rId7" Type="http://schemas.openxmlformats.org/officeDocument/2006/relationships/image" Target="../media/image55.png"/><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image" Target="../media/image153.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160.png"/><Relationship Id="rId1" Type="http://schemas.openxmlformats.org/officeDocument/2006/relationships/image" Target="../media/image159.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160.png"/><Relationship Id="rId2" Type="http://schemas.openxmlformats.org/officeDocument/2006/relationships/image" Target="../media/image162.png"/><Relationship Id="rId1" Type="http://schemas.openxmlformats.org/officeDocument/2006/relationships/image" Target="../media/image161.png"/></Relationships>
</file>

<file path=ppt/slides/_rels/slide2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66.png"/><Relationship Id="rId4" Type="http://schemas.openxmlformats.org/officeDocument/2006/relationships/image" Target="../media/image165.png"/><Relationship Id="rId3" Type="http://schemas.openxmlformats.org/officeDocument/2006/relationships/image" Target="../media/image164.png"/><Relationship Id="rId2" Type="http://schemas.openxmlformats.org/officeDocument/2006/relationships/image" Target="../media/image160.png"/><Relationship Id="rId1" Type="http://schemas.openxmlformats.org/officeDocument/2006/relationships/image" Target="../media/image163.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160.png"/><Relationship Id="rId2" Type="http://schemas.openxmlformats.org/officeDocument/2006/relationships/image" Target="../media/image168.png"/><Relationship Id="rId1" Type="http://schemas.openxmlformats.org/officeDocument/2006/relationships/image" Target="../media/image167.pn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png"/><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 Id="rId3" Type="http://schemas.openxmlformats.org/officeDocument/2006/relationships/image" Target="../media/image170.png"/><Relationship Id="rId2" Type="http://schemas.openxmlformats.org/officeDocument/2006/relationships/image" Target="../media/image160.png"/><Relationship Id="rId1" Type="http://schemas.openxmlformats.org/officeDocument/2006/relationships/image" Target="../media/image169.png"/></Relationships>
</file>

<file path=ppt/slides/_rels/slide28.xml.rels><?xml version="1.0" encoding="UTF-8" standalone="yes"?>
<Relationships xmlns="http://schemas.openxmlformats.org/package/2006/relationships"><Relationship Id="rId9" Type="http://schemas.openxmlformats.org/officeDocument/2006/relationships/image" Target="../media/image182.png"/><Relationship Id="rId8" Type="http://schemas.openxmlformats.org/officeDocument/2006/relationships/image" Target="../media/image181.png"/><Relationship Id="rId7" Type="http://schemas.openxmlformats.org/officeDocument/2006/relationships/image" Target="../media/image180.png"/><Relationship Id="rId6" Type="http://schemas.openxmlformats.org/officeDocument/2006/relationships/image" Target="../media/image179.png"/><Relationship Id="rId5" Type="http://schemas.openxmlformats.org/officeDocument/2006/relationships/image" Target="../media/image178.png"/><Relationship Id="rId4" Type="http://schemas.openxmlformats.org/officeDocument/2006/relationships/image" Target="../media/image177.png"/><Relationship Id="rId3" Type="http://schemas.openxmlformats.org/officeDocument/2006/relationships/image" Target="../media/image176.png"/><Relationship Id="rId2" Type="http://schemas.openxmlformats.org/officeDocument/2006/relationships/image" Target="../media/image175.png"/><Relationship Id="rId14" Type="http://schemas.openxmlformats.org/officeDocument/2006/relationships/slideLayout" Target="../slideLayouts/slideLayout1.xml"/><Relationship Id="rId13" Type="http://schemas.openxmlformats.org/officeDocument/2006/relationships/image" Target="../media/image3.png"/><Relationship Id="rId12" Type="http://schemas.openxmlformats.org/officeDocument/2006/relationships/image" Target="../media/image185.png"/><Relationship Id="rId11" Type="http://schemas.openxmlformats.org/officeDocument/2006/relationships/image" Target="../media/image184.png"/><Relationship Id="rId10" Type="http://schemas.openxmlformats.org/officeDocument/2006/relationships/image" Target="../media/image183.png"/><Relationship Id="rId1" Type="http://schemas.openxmlformats.org/officeDocument/2006/relationships/image" Target="../media/image174.png"/></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82.png"/><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image" Target="../media/image186.png"/></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91.png"/><Relationship Id="rId4" Type="http://schemas.openxmlformats.org/officeDocument/2006/relationships/image" Target="../media/image190.png"/><Relationship Id="rId3" Type="http://schemas.openxmlformats.org/officeDocument/2006/relationships/image" Target="../media/image189.png"/><Relationship Id="rId2" Type="http://schemas.openxmlformats.org/officeDocument/2006/relationships/image" Target="../media/image182.png"/><Relationship Id="rId1" Type="http://schemas.openxmlformats.org/officeDocument/2006/relationships/image" Target="../media/image186.png"/></Relationships>
</file>

<file path=ppt/slides/_rels/slide31.xml.rels><?xml version="1.0" encoding="UTF-8" standalone="yes"?>
<Relationships xmlns="http://schemas.openxmlformats.org/package/2006/relationships"><Relationship Id="rId9" Type="http://schemas.openxmlformats.org/officeDocument/2006/relationships/image" Target="../media/image199.jpeg"/><Relationship Id="rId8" Type="http://schemas.openxmlformats.org/officeDocument/2006/relationships/image" Target="../media/image198.jpeg"/><Relationship Id="rId7" Type="http://schemas.openxmlformats.org/officeDocument/2006/relationships/image" Target="../media/image197.jpeg"/><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82.png"/><Relationship Id="rId3" Type="http://schemas.openxmlformats.org/officeDocument/2006/relationships/image" Target="../media/image194.png"/><Relationship Id="rId2" Type="http://schemas.openxmlformats.org/officeDocument/2006/relationships/image" Target="../media/image193.png"/><Relationship Id="rId17" Type="http://schemas.openxmlformats.org/officeDocument/2006/relationships/slideLayout" Target="../slideLayouts/slideLayout1.xml"/><Relationship Id="rId16" Type="http://schemas.openxmlformats.org/officeDocument/2006/relationships/image" Target="../media/image3.png"/><Relationship Id="rId15" Type="http://schemas.openxmlformats.org/officeDocument/2006/relationships/image" Target="../media/image205.png"/><Relationship Id="rId14" Type="http://schemas.openxmlformats.org/officeDocument/2006/relationships/image" Target="../media/image204.png"/><Relationship Id="rId13" Type="http://schemas.openxmlformats.org/officeDocument/2006/relationships/image" Target="../media/image203.png"/><Relationship Id="rId12" Type="http://schemas.openxmlformats.org/officeDocument/2006/relationships/image" Target="../media/image202.png"/><Relationship Id="rId11" Type="http://schemas.openxmlformats.org/officeDocument/2006/relationships/image" Target="../media/image201.png"/><Relationship Id="rId10" Type="http://schemas.openxmlformats.org/officeDocument/2006/relationships/image" Target="../media/image200.png"/><Relationship Id="rId1" Type="http://schemas.openxmlformats.org/officeDocument/2006/relationships/image" Target="../media/image192.jpeg"/></Relationships>
</file>

<file path=ppt/slides/_rels/slide32.xml.rels><?xml version="1.0" encoding="UTF-8" standalone="yes"?>
<Relationships xmlns="http://schemas.openxmlformats.org/package/2006/relationships"><Relationship Id="rId9" Type="http://schemas.openxmlformats.org/officeDocument/2006/relationships/image" Target="../media/image199.jpeg"/><Relationship Id="rId8" Type="http://schemas.openxmlformats.org/officeDocument/2006/relationships/image" Target="../media/image198.jpeg"/><Relationship Id="rId7" Type="http://schemas.openxmlformats.org/officeDocument/2006/relationships/image" Target="../media/image197.jpeg"/><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82.png"/><Relationship Id="rId3" Type="http://schemas.openxmlformats.org/officeDocument/2006/relationships/image" Target="../media/image194.png"/><Relationship Id="rId2" Type="http://schemas.openxmlformats.org/officeDocument/2006/relationships/image" Target="../media/image193.png"/><Relationship Id="rId17" Type="http://schemas.openxmlformats.org/officeDocument/2006/relationships/slideLayout" Target="../slideLayouts/slideLayout1.xml"/><Relationship Id="rId16" Type="http://schemas.openxmlformats.org/officeDocument/2006/relationships/image" Target="../media/image3.png"/><Relationship Id="rId15" Type="http://schemas.openxmlformats.org/officeDocument/2006/relationships/image" Target="../media/image205.png"/><Relationship Id="rId14" Type="http://schemas.openxmlformats.org/officeDocument/2006/relationships/image" Target="../media/image204.png"/><Relationship Id="rId13" Type="http://schemas.openxmlformats.org/officeDocument/2006/relationships/image" Target="../media/image203.png"/><Relationship Id="rId12" Type="http://schemas.openxmlformats.org/officeDocument/2006/relationships/image" Target="../media/image202.png"/><Relationship Id="rId11" Type="http://schemas.openxmlformats.org/officeDocument/2006/relationships/image" Target="../media/image201.png"/><Relationship Id="rId10" Type="http://schemas.openxmlformats.org/officeDocument/2006/relationships/image" Target="../media/image200.png"/><Relationship Id="rId1" Type="http://schemas.openxmlformats.org/officeDocument/2006/relationships/image" Target="../media/image192.jpeg"/></Relationships>
</file>

<file path=ppt/slides/_rels/slide33.xml.rels><?xml version="1.0" encoding="UTF-8" standalone="yes"?>
<Relationships xmlns="http://schemas.openxmlformats.org/package/2006/relationships"><Relationship Id="rId9" Type="http://schemas.openxmlformats.org/officeDocument/2006/relationships/image" Target="../media/image214.jpeg"/><Relationship Id="rId8" Type="http://schemas.openxmlformats.org/officeDocument/2006/relationships/image" Target="../media/image213.jpeg"/><Relationship Id="rId7" Type="http://schemas.openxmlformats.org/officeDocument/2006/relationships/image" Target="../media/image212.jpeg"/><Relationship Id="rId6" Type="http://schemas.openxmlformats.org/officeDocument/2006/relationships/image" Target="../media/image211.png"/><Relationship Id="rId5" Type="http://schemas.openxmlformats.org/officeDocument/2006/relationships/image" Target="../media/image210.png"/><Relationship Id="rId4" Type="http://schemas.openxmlformats.org/officeDocument/2006/relationships/image" Target="../media/image209.png"/><Relationship Id="rId3" Type="http://schemas.openxmlformats.org/officeDocument/2006/relationships/image" Target="../media/image208.png"/><Relationship Id="rId27" Type="http://schemas.openxmlformats.org/officeDocument/2006/relationships/slideLayout" Target="../slideLayouts/slideLayout1.xml"/><Relationship Id="rId26" Type="http://schemas.openxmlformats.org/officeDocument/2006/relationships/image" Target="../media/image3.png"/><Relationship Id="rId25" Type="http://schemas.openxmlformats.org/officeDocument/2006/relationships/image" Target="../media/image229.jpeg"/><Relationship Id="rId24" Type="http://schemas.openxmlformats.org/officeDocument/2006/relationships/image" Target="../media/image228.png"/><Relationship Id="rId23" Type="http://schemas.openxmlformats.org/officeDocument/2006/relationships/image" Target="../media/image227.png"/><Relationship Id="rId22" Type="http://schemas.openxmlformats.org/officeDocument/2006/relationships/image" Target="../media/image226.png"/><Relationship Id="rId21" Type="http://schemas.openxmlformats.org/officeDocument/2006/relationships/image" Target="../media/image225.jpeg"/><Relationship Id="rId20" Type="http://schemas.openxmlformats.org/officeDocument/2006/relationships/image" Target="../media/image224.png"/><Relationship Id="rId2" Type="http://schemas.openxmlformats.org/officeDocument/2006/relationships/image" Target="../media/image207.jpeg"/><Relationship Id="rId19" Type="http://schemas.openxmlformats.org/officeDocument/2006/relationships/image" Target="../media/image223.png"/><Relationship Id="rId18" Type="http://schemas.openxmlformats.org/officeDocument/2006/relationships/image" Target="../media/image222.png"/><Relationship Id="rId17" Type="http://schemas.openxmlformats.org/officeDocument/2006/relationships/image" Target="../media/image221.png"/><Relationship Id="rId16" Type="http://schemas.openxmlformats.org/officeDocument/2006/relationships/image" Target="../media/image182.png"/><Relationship Id="rId15" Type="http://schemas.openxmlformats.org/officeDocument/2006/relationships/image" Target="../media/image220.png"/><Relationship Id="rId14" Type="http://schemas.openxmlformats.org/officeDocument/2006/relationships/image" Target="../media/image219.png"/><Relationship Id="rId13" Type="http://schemas.openxmlformats.org/officeDocument/2006/relationships/image" Target="../media/image218.png"/><Relationship Id="rId12" Type="http://schemas.openxmlformats.org/officeDocument/2006/relationships/image" Target="../media/image217.png"/><Relationship Id="rId11" Type="http://schemas.openxmlformats.org/officeDocument/2006/relationships/image" Target="../media/image216.jpeg"/><Relationship Id="rId10" Type="http://schemas.openxmlformats.org/officeDocument/2006/relationships/image" Target="../media/image215.png"/><Relationship Id="rId1" Type="http://schemas.openxmlformats.org/officeDocument/2006/relationships/image" Target="../media/image206.jpeg"/></Relationships>
</file>

<file path=ppt/slides/_rels/slide34.xml.rels><?xml version="1.0" encoding="UTF-8" standalone="yes"?>
<Relationships xmlns="http://schemas.openxmlformats.org/package/2006/relationships"><Relationship Id="rId9" Type="http://schemas.openxmlformats.org/officeDocument/2006/relationships/image" Target="../media/image238.jpeg"/><Relationship Id="rId8" Type="http://schemas.openxmlformats.org/officeDocument/2006/relationships/image" Target="../media/image237.jpeg"/><Relationship Id="rId7" Type="http://schemas.openxmlformats.org/officeDocument/2006/relationships/image" Target="../media/image236.png"/><Relationship Id="rId6" Type="http://schemas.openxmlformats.org/officeDocument/2006/relationships/image" Target="../media/image235.png"/><Relationship Id="rId5" Type="http://schemas.openxmlformats.org/officeDocument/2006/relationships/image" Target="../media/image234.png"/><Relationship Id="rId4" Type="http://schemas.openxmlformats.org/officeDocument/2006/relationships/image" Target="../media/image233.png"/><Relationship Id="rId33" Type="http://schemas.openxmlformats.org/officeDocument/2006/relationships/slideLayout" Target="../slideLayouts/slideLayout1.xml"/><Relationship Id="rId32" Type="http://schemas.openxmlformats.org/officeDocument/2006/relationships/image" Target="../media/image3.png"/><Relationship Id="rId31" Type="http://schemas.openxmlformats.org/officeDocument/2006/relationships/image" Target="../media/image259.png"/><Relationship Id="rId30" Type="http://schemas.openxmlformats.org/officeDocument/2006/relationships/image" Target="../media/image258.png"/><Relationship Id="rId3" Type="http://schemas.openxmlformats.org/officeDocument/2006/relationships/image" Target="../media/image232.png"/><Relationship Id="rId29" Type="http://schemas.openxmlformats.org/officeDocument/2006/relationships/image" Target="../media/image257.png"/><Relationship Id="rId28" Type="http://schemas.openxmlformats.org/officeDocument/2006/relationships/image" Target="../media/image256.png"/><Relationship Id="rId27" Type="http://schemas.openxmlformats.org/officeDocument/2006/relationships/image" Target="../media/image255.png"/><Relationship Id="rId26" Type="http://schemas.openxmlformats.org/officeDocument/2006/relationships/image" Target="../media/image254.png"/><Relationship Id="rId25" Type="http://schemas.openxmlformats.org/officeDocument/2006/relationships/image" Target="../media/image253.png"/><Relationship Id="rId24" Type="http://schemas.openxmlformats.org/officeDocument/2006/relationships/image" Target="../media/image252.png"/><Relationship Id="rId23" Type="http://schemas.openxmlformats.org/officeDocument/2006/relationships/image" Target="../media/image251.png"/><Relationship Id="rId22" Type="http://schemas.openxmlformats.org/officeDocument/2006/relationships/image" Target="../media/image250.png"/><Relationship Id="rId21" Type="http://schemas.openxmlformats.org/officeDocument/2006/relationships/image" Target="../media/image249.jpeg"/><Relationship Id="rId20" Type="http://schemas.openxmlformats.org/officeDocument/2006/relationships/image" Target="../media/image248.png"/><Relationship Id="rId2" Type="http://schemas.openxmlformats.org/officeDocument/2006/relationships/image" Target="../media/image231.jpeg"/><Relationship Id="rId19" Type="http://schemas.openxmlformats.org/officeDocument/2006/relationships/image" Target="../media/image247.png"/><Relationship Id="rId18" Type="http://schemas.openxmlformats.org/officeDocument/2006/relationships/image" Target="../media/image246.png"/><Relationship Id="rId17" Type="http://schemas.openxmlformats.org/officeDocument/2006/relationships/image" Target="../media/image245.png"/><Relationship Id="rId16" Type="http://schemas.openxmlformats.org/officeDocument/2006/relationships/image" Target="../media/image244.png"/><Relationship Id="rId15" Type="http://schemas.openxmlformats.org/officeDocument/2006/relationships/image" Target="../media/image243.jpeg"/><Relationship Id="rId14" Type="http://schemas.openxmlformats.org/officeDocument/2006/relationships/image" Target="../media/image242.jpeg"/><Relationship Id="rId13" Type="http://schemas.openxmlformats.org/officeDocument/2006/relationships/image" Target="../media/image241.jpeg"/><Relationship Id="rId12" Type="http://schemas.openxmlformats.org/officeDocument/2006/relationships/image" Target="../media/image240.png"/><Relationship Id="rId11" Type="http://schemas.openxmlformats.org/officeDocument/2006/relationships/image" Target="../media/image239.jpeg"/><Relationship Id="rId10" Type="http://schemas.openxmlformats.org/officeDocument/2006/relationships/image" Target="../media/image182.png"/><Relationship Id="rId1" Type="http://schemas.openxmlformats.org/officeDocument/2006/relationships/image" Target="../media/image230.jpeg"/></Relationships>
</file>

<file path=ppt/slides/_rels/slide35.xml.rels><?xml version="1.0" encoding="UTF-8" standalone="yes"?>
<Relationships xmlns="http://schemas.openxmlformats.org/package/2006/relationships"><Relationship Id="rId9" Type="http://schemas.openxmlformats.org/officeDocument/2006/relationships/image" Target="../media/image267.jpeg"/><Relationship Id="rId8" Type="http://schemas.openxmlformats.org/officeDocument/2006/relationships/image" Target="../media/image266.png"/><Relationship Id="rId7" Type="http://schemas.openxmlformats.org/officeDocument/2006/relationships/image" Target="../media/image265.png"/><Relationship Id="rId6" Type="http://schemas.openxmlformats.org/officeDocument/2006/relationships/image" Target="../media/image264.png"/><Relationship Id="rId5" Type="http://schemas.openxmlformats.org/officeDocument/2006/relationships/image" Target="../media/image263.png"/><Relationship Id="rId4" Type="http://schemas.openxmlformats.org/officeDocument/2006/relationships/image" Target="../media/image182.png"/><Relationship Id="rId33" Type="http://schemas.openxmlformats.org/officeDocument/2006/relationships/slideLayout" Target="../slideLayouts/slideLayout1.xml"/><Relationship Id="rId32" Type="http://schemas.openxmlformats.org/officeDocument/2006/relationships/image" Target="../media/image3.png"/><Relationship Id="rId31" Type="http://schemas.openxmlformats.org/officeDocument/2006/relationships/image" Target="../media/image289.png"/><Relationship Id="rId30" Type="http://schemas.openxmlformats.org/officeDocument/2006/relationships/image" Target="../media/image288.png"/><Relationship Id="rId3" Type="http://schemas.openxmlformats.org/officeDocument/2006/relationships/image" Target="../media/image262.png"/><Relationship Id="rId29" Type="http://schemas.openxmlformats.org/officeDocument/2006/relationships/image" Target="../media/image287.png"/><Relationship Id="rId28" Type="http://schemas.openxmlformats.org/officeDocument/2006/relationships/image" Target="../media/image286.png"/><Relationship Id="rId27" Type="http://schemas.openxmlformats.org/officeDocument/2006/relationships/image" Target="../media/image285.png"/><Relationship Id="rId26" Type="http://schemas.openxmlformats.org/officeDocument/2006/relationships/image" Target="../media/image284.png"/><Relationship Id="rId25" Type="http://schemas.openxmlformats.org/officeDocument/2006/relationships/image" Target="../media/image283.png"/><Relationship Id="rId24" Type="http://schemas.openxmlformats.org/officeDocument/2006/relationships/image" Target="../media/image282.png"/><Relationship Id="rId23" Type="http://schemas.openxmlformats.org/officeDocument/2006/relationships/image" Target="../media/image281.png"/><Relationship Id="rId22" Type="http://schemas.openxmlformats.org/officeDocument/2006/relationships/image" Target="../media/image280.jpeg"/><Relationship Id="rId21" Type="http://schemas.openxmlformats.org/officeDocument/2006/relationships/image" Target="../media/image279.png"/><Relationship Id="rId20" Type="http://schemas.openxmlformats.org/officeDocument/2006/relationships/image" Target="../media/image278.png"/><Relationship Id="rId2" Type="http://schemas.openxmlformats.org/officeDocument/2006/relationships/image" Target="../media/image261.png"/><Relationship Id="rId19" Type="http://schemas.openxmlformats.org/officeDocument/2006/relationships/image" Target="../media/image277.png"/><Relationship Id="rId18" Type="http://schemas.openxmlformats.org/officeDocument/2006/relationships/image" Target="../media/image276.jpeg"/><Relationship Id="rId17" Type="http://schemas.openxmlformats.org/officeDocument/2006/relationships/image" Target="../media/image275.png"/><Relationship Id="rId16" Type="http://schemas.openxmlformats.org/officeDocument/2006/relationships/image" Target="../media/image274.png"/><Relationship Id="rId15" Type="http://schemas.openxmlformats.org/officeDocument/2006/relationships/image" Target="../media/image273.jpeg"/><Relationship Id="rId14" Type="http://schemas.openxmlformats.org/officeDocument/2006/relationships/image" Target="../media/image272.png"/><Relationship Id="rId13" Type="http://schemas.openxmlformats.org/officeDocument/2006/relationships/image" Target="../media/image271.png"/><Relationship Id="rId12" Type="http://schemas.openxmlformats.org/officeDocument/2006/relationships/image" Target="../media/image270.jpeg"/><Relationship Id="rId11" Type="http://schemas.openxmlformats.org/officeDocument/2006/relationships/image" Target="../media/image269.png"/><Relationship Id="rId10" Type="http://schemas.openxmlformats.org/officeDocument/2006/relationships/image" Target="../media/image268.jpeg"/><Relationship Id="rId1" Type="http://schemas.openxmlformats.org/officeDocument/2006/relationships/image" Target="../media/image260.png"/></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50.jpeg"/><Relationship Id="rId2" Type="http://schemas.openxmlformats.org/officeDocument/2006/relationships/image" Target="../media/image290.png"/><Relationship Id="rId1" Type="http://schemas.openxmlformats.org/officeDocument/2006/relationships/image" Target="../media/image49.png"/></Relationships>
</file>

<file path=ppt/slides/_rels/slide37.xml.rels><?xml version="1.0" encoding="UTF-8" standalone="yes"?>
<Relationships xmlns="http://schemas.openxmlformats.org/package/2006/relationships"><Relationship Id="rId9" Type="http://schemas.openxmlformats.org/officeDocument/2006/relationships/image" Target="../media/image182.png"/><Relationship Id="rId8" Type="http://schemas.openxmlformats.org/officeDocument/2006/relationships/image" Target="../media/image298.png"/><Relationship Id="rId7" Type="http://schemas.openxmlformats.org/officeDocument/2006/relationships/image" Target="../media/image297.png"/><Relationship Id="rId6" Type="http://schemas.openxmlformats.org/officeDocument/2006/relationships/image" Target="../media/image296.png"/><Relationship Id="rId5" Type="http://schemas.openxmlformats.org/officeDocument/2006/relationships/image" Target="../media/image295.png"/><Relationship Id="rId4" Type="http://schemas.openxmlformats.org/officeDocument/2006/relationships/image" Target="../media/image294.png"/><Relationship Id="rId3" Type="http://schemas.openxmlformats.org/officeDocument/2006/relationships/image" Target="../media/image293.png"/><Relationship Id="rId2" Type="http://schemas.openxmlformats.org/officeDocument/2006/relationships/image" Target="../media/image292.png"/><Relationship Id="rId12" Type="http://schemas.openxmlformats.org/officeDocument/2006/relationships/slideLayout" Target="../slideLayouts/slideLayout1.xml"/><Relationship Id="rId11" Type="http://schemas.openxmlformats.org/officeDocument/2006/relationships/image" Target="../media/image3.png"/><Relationship Id="rId10" Type="http://schemas.openxmlformats.org/officeDocument/2006/relationships/image" Target="../media/image299.png"/><Relationship Id="rId1" Type="http://schemas.openxmlformats.org/officeDocument/2006/relationships/image" Target="../media/image291.png"/></Relationships>
</file>

<file path=ppt/slides/_rels/slide38.xml.rels><?xml version="1.0" encoding="UTF-8" standalone="yes"?>
<Relationships xmlns="http://schemas.openxmlformats.org/package/2006/relationships"><Relationship Id="rId9" Type="http://schemas.openxmlformats.org/officeDocument/2006/relationships/image" Target="../media/image308.png"/><Relationship Id="rId8" Type="http://schemas.openxmlformats.org/officeDocument/2006/relationships/image" Target="../media/image307.png"/><Relationship Id="rId7" Type="http://schemas.openxmlformats.org/officeDocument/2006/relationships/image" Target="../media/image306.png"/><Relationship Id="rId6" Type="http://schemas.openxmlformats.org/officeDocument/2006/relationships/image" Target="../media/image305.png"/><Relationship Id="rId59" Type="http://schemas.openxmlformats.org/officeDocument/2006/relationships/slideLayout" Target="../slideLayouts/slideLayout1.xml"/><Relationship Id="rId58" Type="http://schemas.openxmlformats.org/officeDocument/2006/relationships/image" Target="../media/image3.png"/><Relationship Id="rId57" Type="http://schemas.openxmlformats.org/officeDocument/2006/relationships/image" Target="../media/image355.png"/><Relationship Id="rId56" Type="http://schemas.openxmlformats.org/officeDocument/2006/relationships/image" Target="../media/image354.png"/><Relationship Id="rId55" Type="http://schemas.openxmlformats.org/officeDocument/2006/relationships/image" Target="../media/image353.png"/><Relationship Id="rId54" Type="http://schemas.openxmlformats.org/officeDocument/2006/relationships/image" Target="../media/image352.png"/><Relationship Id="rId53" Type="http://schemas.openxmlformats.org/officeDocument/2006/relationships/image" Target="../media/image351.png"/><Relationship Id="rId52" Type="http://schemas.openxmlformats.org/officeDocument/2006/relationships/image" Target="../media/image350.png"/><Relationship Id="rId51" Type="http://schemas.openxmlformats.org/officeDocument/2006/relationships/image" Target="../media/image349.png"/><Relationship Id="rId50" Type="http://schemas.openxmlformats.org/officeDocument/2006/relationships/image" Target="../media/image348.png"/><Relationship Id="rId5" Type="http://schemas.openxmlformats.org/officeDocument/2006/relationships/image" Target="../media/image304.png"/><Relationship Id="rId49" Type="http://schemas.openxmlformats.org/officeDocument/2006/relationships/image" Target="../media/image347.png"/><Relationship Id="rId48" Type="http://schemas.openxmlformats.org/officeDocument/2006/relationships/image" Target="../media/image346.png"/><Relationship Id="rId47" Type="http://schemas.openxmlformats.org/officeDocument/2006/relationships/image" Target="../media/image345.png"/><Relationship Id="rId46" Type="http://schemas.openxmlformats.org/officeDocument/2006/relationships/image" Target="../media/image344.png"/><Relationship Id="rId45" Type="http://schemas.openxmlformats.org/officeDocument/2006/relationships/image" Target="../media/image343.png"/><Relationship Id="rId44" Type="http://schemas.openxmlformats.org/officeDocument/2006/relationships/image" Target="../media/image342.png"/><Relationship Id="rId43" Type="http://schemas.openxmlformats.org/officeDocument/2006/relationships/image" Target="../media/image341.png"/><Relationship Id="rId42" Type="http://schemas.openxmlformats.org/officeDocument/2006/relationships/image" Target="../media/image340.png"/><Relationship Id="rId41" Type="http://schemas.openxmlformats.org/officeDocument/2006/relationships/image" Target="../media/image339.png"/><Relationship Id="rId40" Type="http://schemas.openxmlformats.org/officeDocument/2006/relationships/image" Target="../media/image338.png"/><Relationship Id="rId4" Type="http://schemas.openxmlformats.org/officeDocument/2006/relationships/image" Target="../media/image303.png"/><Relationship Id="rId39" Type="http://schemas.openxmlformats.org/officeDocument/2006/relationships/image" Target="../media/image337.png"/><Relationship Id="rId38" Type="http://schemas.openxmlformats.org/officeDocument/2006/relationships/image" Target="../media/image336.png"/><Relationship Id="rId37" Type="http://schemas.openxmlformats.org/officeDocument/2006/relationships/image" Target="../media/image335.png"/><Relationship Id="rId36" Type="http://schemas.openxmlformats.org/officeDocument/2006/relationships/image" Target="../media/image334.png"/><Relationship Id="rId35" Type="http://schemas.openxmlformats.org/officeDocument/2006/relationships/image" Target="../media/image333.png"/><Relationship Id="rId34" Type="http://schemas.openxmlformats.org/officeDocument/2006/relationships/image" Target="../media/image332.png"/><Relationship Id="rId33" Type="http://schemas.openxmlformats.org/officeDocument/2006/relationships/image" Target="../media/image331.png"/><Relationship Id="rId32" Type="http://schemas.openxmlformats.org/officeDocument/2006/relationships/image" Target="../media/image330.png"/><Relationship Id="rId31" Type="http://schemas.openxmlformats.org/officeDocument/2006/relationships/image" Target="../media/image329.png"/><Relationship Id="rId30" Type="http://schemas.openxmlformats.org/officeDocument/2006/relationships/image" Target="../media/image328.png"/><Relationship Id="rId3" Type="http://schemas.openxmlformats.org/officeDocument/2006/relationships/image" Target="../media/image302.png"/><Relationship Id="rId29" Type="http://schemas.openxmlformats.org/officeDocument/2006/relationships/image" Target="../media/image327.png"/><Relationship Id="rId28" Type="http://schemas.openxmlformats.org/officeDocument/2006/relationships/image" Target="../media/image326.png"/><Relationship Id="rId27" Type="http://schemas.openxmlformats.org/officeDocument/2006/relationships/image" Target="../media/image325.png"/><Relationship Id="rId26" Type="http://schemas.openxmlformats.org/officeDocument/2006/relationships/image" Target="../media/image324.jpeg"/><Relationship Id="rId25" Type="http://schemas.openxmlformats.org/officeDocument/2006/relationships/image" Target="../media/image323.png"/><Relationship Id="rId24" Type="http://schemas.openxmlformats.org/officeDocument/2006/relationships/image" Target="../media/image322.png"/><Relationship Id="rId23" Type="http://schemas.openxmlformats.org/officeDocument/2006/relationships/image" Target="../media/image321.png"/><Relationship Id="rId22" Type="http://schemas.openxmlformats.org/officeDocument/2006/relationships/image" Target="../media/image182.png"/><Relationship Id="rId21" Type="http://schemas.openxmlformats.org/officeDocument/2006/relationships/image" Target="../media/image320.jpeg"/><Relationship Id="rId20" Type="http://schemas.openxmlformats.org/officeDocument/2006/relationships/image" Target="../media/image319.png"/><Relationship Id="rId2" Type="http://schemas.openxmlformats.org/officeDocument/2006/relationships/image" Target="../media/image301.png"/><Relationship Id="rId19" Type="http://schemas.openxmlformats.org/officeDocument/2006/relationships/image" Target="../media/image318.png"/><Relationship Id="rId18" Type="http://schemas.openxmlformats.org/officeDocument/2006/relationships/image" Target="../media/image317.png"/><Relationship Id="rId17" Type="http://schemas.openxmlformats.org/officeDocument/2006/relationships/image" Target="../media/image316.png"/><Relationship Id="rId16" Type="http://schemas.openxmlformats.org/officeDocument/2006/relationships/image" Target="../media/image315.png"/><Relationship Id="rId15" Type="http://schemas.openxmlformats.org/officeDocument/2006/relationships/image" Target="../media/image314.png"/><Relationship Id="rId14" Type="http://schemas.openxmlformats.org/officeDocument/2006/relationships/image" Target="../media/image313.png"/><Relationship Id="rId13" Type="http://schemas.openxmlformats.org/officeDocument/2006/relationships/image" Target="../media/image312.png"/><Relationship Id="rId12" Type="http://schemas.openxmlformats.org/officeDocument/2006/relationships/image" Target="../media/image311.png"/><Relationship Id="rId11" Type="http://schemas.openxmlformats.org/officeDocument/2006/relationships/image" Target="../media/image310.jpeg"/><Relationship Id="rId10" Type="http://schemas.openxmlformats.org/officeDocument/2006/relationships/image" Target="../media/image309.png"/><Relationship Id="rId1" Type="http://schemas.openxmlformats.org/officeDocument/2006/relationships/image" Target="../media/image300.png"/></Relationships>
</file>

<file path=ppt/slides/_rels/slide39.xml.rels><?xml version="1.0" encoding="UTF-8" standalone="yes"?>
<Relationships xmlns="http://schemas.openxmlformats.org/package/2006/relationships"><Relationship Id="rId9" Type="http://schemas.openxmlformats.org/officeDocument/2006/relationships/image" Target="../media/image363.png"/><Relationship Id="rId8" Type="http://schemas.openxmlformats.org/officeDocument/2006/relationships/image" Target="../media/image182.png"/><Relationship Id="rId7" Type="http://schemas.openxmlformats.org/officeDocument/2006/relationships/image" Target="../media/image362.png"/><Relationship Id="rId6" Type="http://schemas.openxmlformats.org/officeDocument/2006/relationships/image" Target="../media/image361.png"/><Relationship Id="rId5" Type="http://schemas.openxmlformats.org/officeDocument/2006/relationships/image" Target="../media/image360.png"/><Relationship Id="rId4" Type="http://schemas.openxmlformats.org/officeDocument/2006/relationships/image" Target="../media/image359.png"/><Relationship Id="rId3" Type="http://schemas.openxmlformats.org/officeDocument/2006/relationships/image" Target="../media/image358.png"/><Relationship Id="rId2" Type="http://schemas.openxmlformats.org/officeDocument/2006/relationships/image" Target="../media/image357.png"/><Relationship Id="rId15" Type="http://schemas.openxmlformats.org/officeDocument/2006/relationships/slideLayout" Target="../slideLayouts/slideLayout1.xml"/><Relationship Id="rId14" Type="http://schemas.openxmlformats.org/officeDocument/2006/relationships/image" Target="../media/image3.png"/><Relationship Id="rId13" Type="http://schemas.openxmlformats.org/officeDocument/2006/relationships/image" Target="../media/image367.png"/><Relationship Id="rId12" Type="http://schemas.openxmlformats.org/officeDocument/2006/relationships/image" Target="../media/image366.png"/><Relationship Id="rId11" Type="http://schemas.openxmlformats.org/officeDocument/2006/relationships/image" Target="../media/image365.png"/><Relationship Id="rId10" Type="http://schemas.openxmlformats.org/officeDocument/2006/relationships/image" Target="../media/image364.png"/><Relationship Id="rId1" Type="http://schemas.openxmlformats.org/officeDocument/2006/relationships/image" Target="../media/image356.png"/></Relationships>
</file>

<file path=ppt/slides/_rels/slide40.xml.rels><?xml version="1.0" encoding="UTF-8" standalone="yes"?>
<Relationships xmlns="http://schemas.openxmlformats.org/package/2006/relationships"><Relationship Id="rId9" Type="http://schemas.openxmlformats.org/officeDocument/2006/relationships/image" Target="../media/image375.png"/><Relationship Id="rId8" Type="http://schemas.openxmlformats.org/officeDocument/2006/relationships/image" Target="../media/image374.png"/><Relationship Id="rId7" Type="http://schemas.openxmlformats.org/officeDocument/2006/relationships/image" Target="../media/image373.png"/><Relationship Id="rId6" Type="http://schemas.openxmlformats.org/officeDocument/2006/relationships/image" Target="../media/image182.png"/><Relationship Id="rId5" Type="http://schemas.openxmlformats.org/officeDocument/2006/relationships/image" Target="../media/image372.png"/><Relationship Id="rId4" Type="http://schemas.openxmlformats.org/officeDocument/2006/relationships/image" Target="../media/image371.png"/><Relationship Id="rId3" Type="http://schemas.openxmlformats.org/officeDocument/2006/relationships/image" Target="../media/image370.png"/><Relationship Id="rId22" Type="http://schemas.openxmlformats.org/officeDocument/2006/relationships/slideLayout" Target="../slideLayouts/slideLayout1.xml"/><Relationship Id="rId21" Type="http://schemas.openxmlformats.org/officeDocument/2006/relationships/image" Target="../media/image387.png"/><Relationship Id="rId20" Type="http://schemas.openxmlformats.org/officeDocument/2006/relationships/image" Target="../media/image386.png"/><Relationship Id="rId2" Type="http://schemas.openxmlformats.org/officeDocument/2006/relationships/image" Target="../media/image369.png"/><Relationship Id="rId19" Type="http://schemas.openxmlformats.org/officeDocument/2006/relationships/image" Target="../media/image385.png"/><Relationship Id="rId18" Type="http://schemas.openxmlformats.org/officeDocument/2006/relationships/image" Target="../media/image384.png"/><Relationship Id="rId17" Type="http://schemas.openxmlformats.org/officeDocument/2006/relationships/image" Target="../media/image383.png"/><Relationship Id="rId16" Type="http://schemas.openxmlformats.org/officeDocument/2006/relationships/image" Target="../media/image382.png"/><Relationship Id="rId15" Type="http://schemas.openxmlformats.org/officeDocument/2006/relationships/image" Target="../media/image381.png"/><Relationship Id="rId14" Type="http://schemas.openxmlformats.org/officeDocument/2006/relationships/image" Target="../media/image380.png"/><Relationship Id="rId13" Type="http://schemas.openxmlformats.org/officeDocument/2006/relationships/image" Target="../media/image379.png"/><Relationship Id="rId12" Type="http://schemas.openxmlformats.org/officeDocument/2006/relationships/image" Target="../media/image378.png"/><Relationship Id="rId11" Type="http://schemas.openxmlformats.org/officeDocument/2006/relationships/image" Target="../media/image377.png"/><Relationship Id="rId10" Type="http://schemas.openxmlformats.org/officeDocument/2006/relationships/image" Target="../media/image376.png"/><Relationship Id="rId1" Type="http://schemas.openxmlformats.org/officeDocument/2006/relationships/image" Target="../media/image368.png"/></Relationships>
</file>

<file path=ppt/slides/_rels/slide4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png"/><Relationship Id="rId6" Type="http://schemas.openxmlformats.org/officeDocument/2006/relationships/image" Target="../media/image392.png"/><Relationship Id="rId5" Type="http://schemas.openxmlformats.org/officeDocument/2006/relationships/image" Target="../media/image182.png"/><Relationship Id="rId4" Type="http://schemas.openxmlformats.org/officeDocument/2006/relationships/image" Target="../media/image391.png"/><Relationship Id="rId3" Type="http://schemas.openxmlformats.org/officeDocument/2006/relationships/image" Target="../media/image390.png"/><Relationship Id="rId2" Type="http://schemas.openxmlformats.org/officeDocument/2006/relationships/image" Target="../media/image389.jpeg"/><Relationship Id="rId1" Type="http://schemas.openxmlformats.org/officeDocument/2006/relationships/image" Target="../media/image388.png"/></Relationships>
</file>

<file path=ppt/slides/_rels/slide42.xml.rels><?xml version="1.0" encoding="UTF-8" standalone="yes"?>
<Relationships xmlns="http://schemas.openxmlformats.org/package/2006/relationships"><Relationship Id="rId9" Type="http://schemas.openxmlformats.org/officeDocument/2006/relationships/image" Target="../media/image401.png"/><Relationship Id="rId8" Type="http://schemas.openxmlformats.org/officeDocument/2006/relationships/image" Target="../media/image400.png"/><Relationship Id="rId7" Type="http://schemas.openxmlformats.org/officeDocument/2006/relationships/image" Target="../media/image399.png"/><Relationship Id="rId6" Type="http://schemas.openxmlformats.org/officeDocument/2006/relationships/image" Target="../media/image398.png"/><Relationship Id="rId5" Type="http://schemas.openxmlformats.org/officeDocument/2006/relationships/image" Target="../media/image397.png"/><Relationship Id="rId4" Type="http://schemas.openxmlformats.org/officeDocument/2006/relationships/image" Target="../media/image396.png"/><Relationship Id="rId3" Type="http://schemas.openxmlformats.org/officeDocument/2006/relationships/image" Target="../media/image395.jpeg"/><Relationship Id="rId2" Type="http://schemas.openxmlformats.org/officeDocument/2006/relationships/image" Target="../media/image394.jpeg"/><Relationship Id="rId18" Type="http://schemas.openxmlformats.org/officeDocument/2006/relationships/slideLayout" Target="../slideLayouts/slideLayout1.xml"/><Relationship Id="rId17" Type="http://schemas.openxmlformats.org/officeDocument/2006/relationships/image" Target="../media/image3.png"/><Relationship Id="rId16" Type="http://schemas.openxmlformats.org/officeDocument/2006/relationships/image" Target="../media/image407.png"/><Relationship Id="rId15" Type="http://schemas.openxmlformats.org/officeDocument/2006/relationships/image" Target="../media/image406.png"/><Relationship Id="rId14" Type="http://schemas.openxmlformats.org/officeDocument/2006/relationships/image" Target="../media/image405.png"/><Relationship Id="rId13" Type="http://schemas.openxmlformats.org/officeDocument/2006/relationships/image" Target="../media/image182.png"/><Relationship Id="rId12" Type="http://schemas.openxmlformats.org/officeDocument/2006/relationships/image" Target="../media/image404.png"/><Relationship Id="rId11" Type="http://schemas.openxmlformats.org/officeDocument/2006/relationships/image" Target="../media/image403.png"/><Relationship Id="rId10" Type="http://schemas.openxmlformats.org/officeDocument/2006/relationships/image" Target="../media/image402.png"/><Relationship Id="rId1" Type="http://schemas.openxmlformats.org/officeDocument/2006/relationships/image" Target="../media/image393.jpeg"/></Relationships>
</file>

<file path=ppt/slides/_rels/slide43.xml.rels><?xml version="1.0" encoding="UTF-8" standalone="yes"?>
<Relationships xmlns="http://schemas.openxmlformats.org/package/2006/relationships"><Relationship Id="rId9" Type="http://schemas.openxmlformats.org/officeDocument/2006/relationships/image" Target="../media/image416.png"/><Relationship Id="rId8" Type="http://schemas.openxmlformats.org/officeDocument/2006/relationships/image" Target="../media/image415.png"/><Relationship Id="rId7" Type="http://schemas.openxmlformats.org/officeDocument/2006/relationships/image" Target="../media/image414.png"/><Relationship Id="rId6" Type="http://schemas.openxmlformats.org/officeDocument/2006/relationships/image" Target="../media/image413.png"/><Relationship Id="rId5" Type="http://schemas.openxmlformats.org/officeDocument/2006/relationships/image" Target="../media/image412.png"/><Relationship Id="rId4" Type="http://schemas.openxmlformats.org/officeDocument/2006/relationships/image" Target="../media/image411.png"/><Relationship Id="rId3" Type="http://schemas.openxmlformats.org/officeDocument/2006/relationships/image" Target="../media/image410.jpeg"/><Relationship Id="rId23" Type="http://schemas.openxmlformats.org/officeDocument/2006/relationships/slideLayout" Target="../slideLayouts/slideLayout1.xml"/><Relationship Id="rId22" Type="http://schemas.openxmlformats.org/officeDocument/2006/relationships/image" Target="../media/image3.png"/><Relationship Id="rId21" Type="http://schemas.openxmlformats.org/officeDocument/2006/relationships/image" Target="../media/image427.png"/><Relationship Id="rId20" Type="http://schemas.openxmlformats.org/officeDocument/2006/relationships/image" Target="../media/image426.png"/><Relationship Id="rId2" Type="http://schemas.openxmlformats.org/officeDocument/2006/relationships/image" Target="../media/image409.png"/><Relationship Id="rId19" Type="http://schemas.openxmlformats.org/officeDocument/2006/relationships/image" Target="../media/image425.png"/><Relationship Id="rId18" Type="http://schemas.openxmlformats.org/officeDocument/2006/relationships/image" Target="../media/image424.png"/><Relationship Id="rId17" Type="http://schemas.openxmlformats.org/officeDocument/2006/relationships/image" Target="../media/image423.png"/><Relationship Id="rId16" Type="http://schemas.openxmlformats.org/officeDocument/2006/relationships/image" Target="../media/image422.png"/><Relationship Id="rId15" Type="http://schemas.openxmlformats.org/officeDocument/2006/relationships/image" Target="../media/image421.png"/><Relationship Id="rId14" Type="http://schemas.openxmlformats.org/officeDocument/2006/relationships/image" Target="../media/image420.png"/><Relationship Id="rId13" Type="http://schemas.openxmlformats.org/officeDocument/2006/relationships/image" Target="../media/image419.png"/><Relationship Id="rId12" Type="http://schemas.openxmlformats.org/officeDocument/2006/relationships/image" Target="../media/image418.png"/><Relationship Id="rId11" Type="http://schemas.openxmlformats.org/officeDocument/2006/relationships/image" Target="../media/image182.png"/><Relationship Id="rId10" Type="http://schemas.openxmlformats.org/officeDocument/2006/relationships/image" Target="../media/image417.png"/><Relationship Id="rId1" Type="http://schemas.openxmlformats.org/officeDocument/2006/relationships/image" Target="../media/image408.jpeg"/></Relationships>
</file>

<file path=ppt/slides/_rels/slide4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82.png"/><Relationship Id="rId4" Type="http://schemas.openxmlformats.org/officeDocument/2006/relationships/image" Target="../media/image431.png"/><Relationship Id="rId3" Type="http://schemas.openxmlformats.org/officeDocument/2006/relationships/image" Target="../media/image430.jpeg"/><Relationship Id="rId2" Type="http://schemas.openxmlformats.org/officeDocument/2006/relationships/image" Target="../media/image429.jpeg"/><Relationship Id="rId1" Type="http://schemas.openxmlformats.org/officeDocument/2006/relationships/image" Target="../media/image428.jpeg"/></Relationships>
</file>

<file path=ppt/slides/_rels/slide45.xml.rels><?xml version="1.0" encoding="UTF-8" standalone="yes"?>
<Relationships xmlns="http://schemas.openxmlformats.org/package/2006/relationships"><Relationship Id="rId9" Type="http://schemas.openxmlformats.org/officeDocument/2006/relationships/image" Target="../media/image440.jpeg"/><Relationship Id="rId8" Type="http://schemas.openxmlformats.org/officeDocument/2006/relationships/image" Target="../media/image439.jpeg"/><Relationship Id="rId7" Type="http://schemas.openxmlformats.org/officeDocument/2006/relationships/image" Target="../media/image438.png"/><Relationship Id="rId6" Type="http://schemas.openxmlformats.org/officeDocument/2006/relationships/image" Target="../media/image437.jpeg"/><Relationship Id="rId5" Type="http://schemas.openxmlformats.org/officeDocument/2006/relationships/image" Target="../media/image436.png"/><Relationship Id="rId43" Type="http://schemas.openxmlformats.org/officeDocument/2006/relationships/slideLayout" Target="../slideLayouts/slideLayout1.xml"/><Relationship Id="rId42" Type="http://schemas.openxmlformats.org/officeDocument/2006/relationships/image" Target="../media/image3.png"/><Relationship Id="rId41" Type="http://schemas.openxmlformats.org/officeDocument/2006/relationships/image" Target="../media/image471.png"/><Relationship Id="rId40" Type="http://schemas.openxmlformats.org/officeDocument/2006/relationships/image" Target="../media/image470.png"/><Relationship Id="rId4" Type="http://schemas.openxmlformats.org/officeDocument/2006/relationships/image" Target="../media/image435.png"/><Relationship Id="rId39" Type="http://schemas.openxmlformats.org/officeDocument/2006/relationships/image" Target="../media/image469.png"/><Relationship Id="rId38" Type="http://schemas.openxmlformats.org/officeDocument/2006/relationships/image" Target="../media/image468.png"/><Relationship Id="rId37" Type="http://schemas.openxmlformats.org/officeDocument/2006/relationships/image" Target="../media/image467.png"/><Relationship Id="rId36" Type="http://schemas.openxmlformats.org/officeDocument/2006/relationships/image" Target="../media/image466.png"/><Relationship Id="rId35" Type="http://schemas.openxmlformats.org/officeDocument/2006/relationships/image" Target="../media/image465.png"/><Relationship Id="rId34" Type="http://schemas.openxmlformats.org/officeDocument/2006/relationships/image" Target="../media/image464.png"/><Relationship Id="rId33" Type="http://schemas.openxmlformats.org/officeDocument/2006/relationships/image" Target="../media/image463.png"/><Relationship Id="rId32" Type="http://schemas.openxmlformats.org/officeDocument/2006/relationships/image" Target="../media/image462.png"/><Relationship Id="rId31" Type="http://schemas.openxmlformats.org/officeDocument/2006/relationships/image" Target="../media/image461.png"/><Relationship Id="rId30" Type="http://schemas.openxmlformats.org/officeDocument/2006/relationships/image" Target="../media/image460.png"/><Relationship Id="rId3" Type="http://schemas.openxmlformats.org/officeDocument/2006/relationships/image" Target="../media/image434.png"/><Relationship Id="rId29" Type="http://schemas.openxmlformats.org/officeDocument/2006/relationships/image" Target="../media/image459.png"/><Relationship Id="rId28" Type="http://schemas.openxmlformats.org/officeDocument/2006/relationships/image" Target="../media/image458.png"/><Relationship Id="rId27" Type="http://schemas.openxmlformats.org/officeDocument/2006/relationships/image" Target="../media/image457.png"/><Relationship Id="rId26" Type="http://schemas.openxmlformats.org/officeDocument/2006/relationships/image" Target="../media/image456.png"/><Relationship Id="rId25" Type="http://schemas.openxmlformats.org/officeDocument/2006/relationships/image" Target="../media/image455.png"/><Relationship Id="rId24" Type="http://schemas.openxmlformats.org/officeDocument/2006/relationships/image" Target="../media/image454.png"/><Relationship Id="rId23" Type="http://schemas.openxmlformats.org/officeDocument/2006/relationships/image" Target="../media/image453.png"/><Relationship Id="rId22" Type="http://schemas.openxmlformats.org/officeDocument/2006/relationships/image" Target="../media/image452.png"/><Relationship Id="rId21" Type="http://schemas.openxmlformats.org/officeDocument/2006/relationships/image" Target="../media/image451.png"/><Relationship Id="rId20" Type="http://schemas.openxmlformats.org/officeDocument/2006/relationships/image" Target="../media/image450.png"/><Relationship Id="rId2" Type="http://schemas.openxmlformats.org/officeDocument/2006/relationships/image" Target="../media/image433.png"/><Relationship Id="rId19" Type="http://schemas.openxmlformats.org/officeDocument/2006/relationships/image" Target="../media/image449.png"/><Relationship Id="rId18" Type="http://schemas.openxmlformats.org/officeDocument/2006/relationships/image" Target="../media/image448.jpeg"/><Relationship Id="rId17" Type="http://schemas.openxmlformats.org/officeDocument/2006/relationships/image" Target="../media/image447.jpeg"/><Relationship Id="rId16" Type="http://schemas.openxmlformats.org/officeDocument/2006/relationships/image" Target="../media/image446.png"/><Relationship Id="rId15" Type="http://schemas.openxmlformats.org/officeDocument/2006/relationships/image" Target="../media/image445.png"/><Relationship Id="rId14" Type="http://schemas.openxmlformats.org/officeDocument/2006/relationships/image" Target="../media/image444.png"/><Relationship Id="rId13" Type="http://schemas.openxmlformats.org/officeDocument/2006/relationships/image" Target="../media/image443.png"/><Relationship Id="rId12" Type="http://schemas.openxmlformats.org/officeDocument/2006/relationships/image" Target="../media/image182.png"/><Relationship Id="rId11" Type="http://schemas.openxmlformats.org/officeDocument/2006/relationships/image" Target="../media/image442.png"/><Relationship Id="rId10" Type="http://schemas.openxmlformats.org/officeDocument/2006/relationships/image" Target="../media/image441.png"/><Relationship Id="rId1" Type="http://schemas.openxmlformats.org/officeDocument/2006/relationships/image" Target="../media/image432.png"/></Relationships>
</file>

<file path=ppt/slides/_rels/slide4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50.jpeg"/><Relationship Id="rId2" Type="http://schemas.openxmlformats.org/officeDocument/2006/relationships/image" Target="../media/image290.png"/><Relationship Id="rId1" Type="http://schemas.openxmlformats.org/officeDocument/2006/relationships/image" Target="../media/image49.png"/></Relationships>
</file>

<file path=ppt/slides/_rels/slide47.xml.rels><?xml version="1.0" encoding="UTF-8" standalone="yes"?>
<Relationships xmlns="http://schemas.openxmlformats.org/package/2006/relationships"><Relationship Id="rId9" Type="http://schemas.openxmlformats.org/officeDocument/2006/relationships/image" Target="../media/image480.png"/><Relationship Id="rId8" Type="http://schemas.openxmlformats.org/officeDocument/2006/relationships/image" Target="../media/image479.png"/><Relationship Id="rId7" Type="http://schemas.openxmlformats.org/officeDocument/2006/relationships/image" Target="../media/image478.png"/><Relationship Id="rId6" Type="http://schemas.openxmlformats.org/officeDocument/2006/relationships/image" Target="../media/image477.jpeg"/><Relationship Id="rId5" Type="http://schemas.openxmlformats.org/officeDocument/2006/relationships/image" Target="../media/image476.jpeg"/><Relationship Id="rId4" Type="http://schemas.openxmlformats.org/officeDocument/2006/relationships/image" Target="../media/image475.jpeg"/><Relationship Id="rId3" Type="http://schemas.openxmlformats.org/officeDocument/2006/relationships/image" Target="../media/image474.jpeg"/><Relationship Id="rId24" Type="http://schemas.openxmlformats.org/officeDocument/2006/relationships/slideLayout" Target="../slideLayouts/slideLayout1.xml"/><Relationship Id="rId23" Type="http://schemas.openxmlformats.org/officeDocument/2006/relationships/image" Target="../media/image3.png"/><Relationship Id="rId22" Type="http://schemas.openxmlformats.org/officeDocument/2006/relationships/image" Target="../media/image493.png"/><Relationship Id="rId21" Type="http://schemas.openxmlformats.org/officeDocument/2006/relationships/image" Target="../media/image492.png"/><Relationship Id="rId20" Type="http://schemas.openxmlformats.org/officeDocument/2006/relationships/image" Target="../media/image491.png"/><Relationship Id="rId2" Type="http://schemas.openxmlformats.org/officeDocument/2006/relationships/image" Target="../media/image473.png"/><Relationship Id="rId19" Type="http://schemas.openxmlformats.org/officeDocument/2006/relationships/image" Target="../media/image490.png"/><Relationship Id="rId18" Type="http://schemas.openxmlformats.org/officeDocument/2006/relationships/image" Target="../media/image489.png"/><Relationship Id="rId17" Type="http://schemas.openxmlformats.org/officeDocument/2006/relationships/image" Target="../media/image488.png"/><Relationship Id="rId16" Type="http://schemas.openxmlformats.org/officeDocument/2006/relationships/image" Target="../media/image487.png"/><Relationship Id="rId15" Type="http://schemas.openxmlformats.org/officeDocument/2006/relationships/image" Target="../media/image486.png"/><Relationship Id="rId14" Type="http://schemas.openxmlformats.org/officeDocument/2006/relationships/image" Target="../media/image485.png"/><Relationship Id="rId13" Type="http://schemas.openxmlformats.org/officeDocument/2006/relationships/image" Target="../media/image484.png"/><Relationship Id="rId12" Type="http://schemas.openxmlformats.org/officeDocument/2006/relationships/image" Target="../media/image483.png"/><Relationship Id="rId11" Type="http://schemas.openxmlformats.org/officeDocument/2006/relationships/image" Target="../media/image482.png"/><Relationship Id="rId10" Type="http://schemas.openxmlformats.org/officeDocument/2006/relationships/image" Target="../media/image481.png"/><Relationship Id="rId1" Type="http://schemas.openxmlformats.org/officeDocument/2006/relationships/image" Target="../media/image472.jpeg"/></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495.png"/><Relationship Id="rId1" Type="http://schemas.openxmlformats.org/officeDocument/2006/relationships/image" Target="../media/image494.jpeg"/></Relationships>
</file>

<file path=ppt/slides/_rels/slide49.xml.rels><?xml version="1.0" encoding="UTF-8" standalone="yes"?>
<Relationships xmlns="http://schemas.openxmlformats.org/package/2006/relationships"><Relationship Id="rId9" Type="http://schemas.openxmlformats.org/officeDocument/2006/relationships/image" Target="../media/image504.png"/><Relationship Id="rId8" Type="http://schemas.openxmlformats.org/officeDocument/2006/relationships/image" Target="../media/image503.png"/><Relationship Id="rId7" Type="http://schemas.openxmlformats.org/officeDocument/2006/relationships/image" Target="../media/image502.png"/><Relationship Id="rId6" Type="http://schemas.openxmlformats.org/officeDocument/2006/relationships/image" Target="../media/image501.jpeg"/><Relationship Id="rId5" Type="http://schemas.openxmlformats.org/officeDocument/2006/relationships/image" Target="../media/image500.jpeg"/><Relationship Id="rId4" Type="http://schemas.openxmlformats.org/officeDocument/2006/relationships/image" Target="../media/image499.jpeg"/><Relationship Id="rId3" Type="http://schemas.openxmlformats.org/officeDocument/2006/relationships/image" Target="../media/image498.png"/><Relationship Id="rId2" Type="http://schemas.openxmlformats.org/officeDocument/2006/relationships/image" Target="../media/image497.png"/><Relationship Id="rId15" Type="http://schemas.openxmlformats.org/officeDocument/2006/relationships/slideLayout" Target="../slideLayouts/slideLayout1.xml"/><Relationship Id="rId14" Type="http://schemas.openxmlformats.org/officeDocument/2006/relationships/image" Target="../media/image3.png"/><Relationship Id="rId13" Type="http://schemas.openxmlformats.org/officeDocument/2006/relationships/image" Target="../media/image508.png"/><Relationship Id="rId12" Type="http://schemas.openxmlformats.org/officeDocument/2006/relationships/image" Target="../media/image507.png"/><Relationship Id="rId11" Type="http://schemas.openxmlformats.org/officeDocument/2006/relationships/image" Target="../media/image506.png"/><Relationship Id="rId10" Type="http://schemas.openxmlformats.org/officeDocument/2006/relationships/image" Target="../media/image505.png"/><Relationship Id="rId1" Type="http://schemas.openxmlformats.org/officeDocument/2006/relationships/image" Target="../media/image496.jpeg"/></Relationships>
</file>

<file path=ppt/slides/_rels/slide50.xml.rels><?xml version="1.0" encoding="UTF-8" standalone="yes"?>
<Relationships xmlns="http://schemas.openxmlformats.org/package/2006/relationships"><Relationship Id="rId9" Type="http://schemas.openxmlformats.org/officeDocument/2006/relationships/image" Target="../media/image517.png"/><Relationship Id="rId8" Type="http://schemas.openxmlformats.org/officeDocument/2006/relationships/image" Target="../media/image516.png"/><Relationship Id="rId7" Type="http://schemas.openxmlformats.org/officeDocument/2006/relationships/image" Target="../media/image515.png"/><Relationship Id="rId6" Type="http://schemas.openxmlformats.org/officeDocument/2006/relationships/image" Target="../media/image514.png"/><Relationship Id="rId5" Type="http://schemas.openxmlformats.org/officeDocument/2006/relationships/image" Target="../media/image513.jpeg"/><Relationship Id="rId4" Type="http://schemas.openxmlformats.org/officeDocument/2006/relationships/image" Target="../media/image512.png"/><Relationship Id="rId3" Type="http://schemas.openxmlformats.org/officeDocument/2006/relationships/image" Target="../media/image511.png"/><Relationship Id="rId2" Type="http://schemas.openxmlformats.org/officeDocument/2006/relationships/image" Target="../media/image510.jpeg"/><Relationship Id="rId12" Type="http://schemas.openxmlformats.org/officeDocument/2006/relationships/slideLayout" Target="../slideLayouts/slideLayout1.xml"/><Relationship Id="rId11" Type="http://schemas.openxmlformats.org/officeDocument/2006/relationships/image" Target="../media/image3.png"/><Relationship Id="rId10" Type="http://schemas.openxmlformats.org/officeDocument/2006/relationships/image" Target="../media/image518.png"/><Relationship Id="rId1" Type="http://schemas.openxmlformats.org/officeDocument/2006/relationships/image" Target="../media/image509.png"/></Relationships>
</file>

<file path=ppt/slides/_rels/slide51.xml.rels><?xml version="1.0" encoding="UTF-8" standalone="yes"?>
<Relationships xmlns="http://schemas.openxmlformats.org/package/2006/relationships"><Relationship Id="rId9" Type="http://schemas.openxmlformats.org/officeDocument/2006/relationships/image" Target="../media/image527.png"/><Relationship Id="rId8" Type="http://schemas.openxmlformats.org/officeDocument/2006/relationships/image" Target="../media/image526.jpeg"/><Relationship Id="rId7" Type="http://schemas.openxmlformats.org/officeDocument/2006/relationships/image" Target="../media/image525.png"/><Relationship Id="rId6" Type="http://schemas.openxmlformats.org/officeDocument/2006/relationships/image" Target="../media/image524.jpeg"/><Relationship Id="rId5" Type="http://schemas.openxmlformats.org/officeDocument/2006/relationships/image" Target="../media/image523.png"/><Relationship Id="rId4" Type="http://schemas.openxmlformats.org/officeDocument/2006/relationships/image" Target="../media/image522.png"/><Relationship Id="rId3" Type="http://schemas.openxmlformats.org/officeDocument/2006/relationships/image" Target="../media/image521.png"/><Relationship Id="rId23" Type="http://schemas.openxmlformats.org/officeDocument/2006/relationships/slideLayout" Target="../slideLayouts/slideLayout1.xml"/><Relationship Id="rId22" Type="http://schemas.openxmlformats.org/officeDocument/2006/relationships/image" Target="../media/image3.png"/><Relationship Id="rId21" Type="http://schemas.openxmlformats.org/officeDocument/2006/relationships/image" Target="../media/image539.png"/><Relationship Id="rId20" Type="http://schemas.openxmlformats.org/officeDocument/2006/relationships/image" Target="../media/image538.png"/><Relationship Id="rId2" Type="http://schemas.openxmlformats.org/officeDocument/2006/relationships/image" Target="../media/image520.png"/><Relationship Id="rId19" Type="http://schemas.openxmlformats.org/officeDocument/2006/relationships/image" Target="../media/image537.png"/><Relationship Id="rId18" Type="http://schemas.openxmlformats.org/officeDocument/2006/relationships/image" Target="../media/image536.png"/><Relationship Id="rId17" Type="http://schemas.openxmlformats.org/officeDocument/2006/relationships/image" Target="../media/image535.png"/><Relationship Id="rId16" Type="http://schemas.openxmlformats.org/officeDocument/2006/relationships/image" Target="../media/image534.png"/><Relationship Id="rId15" Type="http://schemas.openxmlformats.org/officeDocument/2006/relationships/image" Target="../media/image533.jpeg"/><Relationship Id="rId14" Type="http://schemas.openxmlformats.org/officeDocument/2006/relationships/image" Target="../media/image532.png"/><Relationship Id="rId13" Type="http://schemas.openxmlformats.org/officeDocument/2006/relationships/image" Target="../media/image531.png"/><Relationship Id="rId12" Type="http://schemas.openxmlformats.org/officeDocument/2006/relationships/image" Target="../media/image530.png"/><Relationship Id="rId11" Type="http://schemas.openxmlformats.org/officeDocument/2006/relationships/image" Target="../media/image529.png"/><Relationship Id="rId10" Type="http://schemas.openxmlformats.org/officeDocument/2006/relationships/image" Target="../media/image528.jpeg"/><Relationship Id="rId1" Type="http://schemas.openxmlformats.org/officeDocument/2006/relationships/image" Target="../media/image519.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rot="21600000">
            <a:off x="0" y="0"/>
            <a:ext cx="12192000" cy="685800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 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6" name="picture 6"/>
          <p:cNvPicPr>
            <a:picLocks noChangeAspect="1"/>
          </p:cNvPicPr>
          <p:nvPr/>
        </p:nvPicPr>
        <p:blipFill>
          <a:blip r:embed="rId1"/>
          <a:stretch>
            <a:fillRect/>
          </a:stretch>
        </p:blipFill>
        <p:spPr>
          <a:xfrm rot="21600000">
            <a:off x="0" y="0"/>
            <a:ext cx="12192000" cy="5954267"/>
          </a:xfrm>
          <a:prstGeom prst="rect">
            <a:avLst/>
          </a:prstGeom>
        </p:spPr>
      </p:pic>
      <p:sp>
        <p:nvSpPr>
          <p:cNvPr id="8" name="textbox 8"/>
          <p:cNvSpPr/>
          <p:nvPr/>
        </p:nvSpPr>
        <p:spPr>
          <a:xfrm>
            <a:off x="1742430" y="4033098"/>
            <a:ext cx="1172210" cy="1066800"/>
          </a:xfrm>
          <a:prstGeom prst="rect">
            <a:avLst/>
          </a:prstGeom>
          <a:noFill/>
          <a:ln w="0" cap="flat">
            <a:noFill/>
            <a:prstDash val="solid"/>
            <a:miter lim="0"/>
          </a:ln>
        </p:spPr>
        <p:txBody>
          <a:bodyPr vert="horz" wrap="square" lIns="0" tIns="0" rIns="0" bIns="0"/>
          <a:lstStyle/>
          <a:p>
            <a:pPr algn="l" rtl="0" eaLnBrk="0">
              <a:lnSpc>
                <a:spcPct val="115000"/>
              </a:lnSpc>
            </a:pPr>
            <a:endParaRPr sz="100">
              <a:latin typeface="Arial" panose="020B0604020202020204"/>
              <a:ea typeface="Arial" panose="020B0604020202020204"/>
              <a:cs typeface="Arial" panose="020B0604020202020204"/>
            </a:endParaRPr>
          </a:p>
          <a:p>
            <a:pPr marL="12700" algn="l" rtl="0" eaLnBrk="0">
              <a:lnSpc>
                <a:spcPct val="85000"/>
              </a:lnSpc>
              <a:spcBef>
                <a:spcPct val="0"/>
              </a:spcBef>
            </a:pPr>
            <a:r>
              <a:rPr sz="8000" kern="0" spc="-180">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sz="8000">
              <a:latin typeface="微软雅黑" panose="020B0503020204020204" charset="-122"/>
              <a:ea typeface="微软雅黑" panose="020B0503020204020204" charset="-122"/>
              <a:cs typeface="微软雅黑" panose="020B0503020204020204" charset="-122"/>
            </a:endParaRPr>
          </a:p>
        </p:txBody>
      </p:sp>
      <p:sp>
        <p:nvSpPr>
          <p:cNvPr id="10" name="textbox 10"/>
          <p:cNvSpPr/>
          <p:nvPr/>
        </p:nvSpPr>
        <p:spPr>
          <a:xfrm>
            <a:off x="5450001" y="4507255"/>
            <a:ext cx="1903095" cy="518794"/>
          </a:xfrm>
          <a:prstGeom prst="rect">
            <a:avLst/>
          </a:prstGeom>
          <a:noFill/>
          <a:ln w="0" cap="flat">
            <a:noFill/>
            <a:prstDash val="solid"/>
            <a:miter lim="0"/>
          </a:ln>
        </p:spPr>
        <p:txBody>
          <a:bodyPr vert="horz" wrap="square" lIns="0" tIns="0" rIns="0" bIns="0"/>
          <a:lstStyle/>
          <a:p>
            <a:pPr algn="l" rtl="0" eaLnBrk="0">
              <a:lnSpc>
                <a:spcPct val="100000"/>
              </a:lnSpc>
            </a:pPr>
            <a:endParaRPr sz="100">
              <a:latin typeface="Arial" panose="020B0604020202020204"/>
              <a:ea typeface="Arial" panose="020B0604020202020204"/>
              <a:cs typeface="Arial" panose="020B0604020202020204"/>
            </a:endParaRPr>
          </a:p>
          <a:p>
            <a:pPr marL="12700" algn="l" rtl="0" eaLnBrk="0">
              <a:lnSpc>
                <a:spcPct val="92000"/>
              </a:lnSpc>
            </a:pPr>
            <a:r>
              <a:rPr sz="3500" b="1" kern="0" spc="190">
                <a:solidFill>
                  <a:srgbClr val="FFFFFF">
                    <a:alpha val="100000"/>
                  </a:srgbClr>
                </a:solidFill>
                <a:latin typeface="微软雅黑" panose="020B0503020204020204" charset="-122"/>
                <a:ea typeface="微软雅黑" panose="020B0503020204020204" charset="-122"/>
                <a:cs typeface="微软雅黑" panose="020B0503020204020204" charset="-122"/>
              </a:rPr>
              <a:t>背景分析</a:t>
            </a:r>
            <a:endParaRPr sz="35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2"/>
          <a:stretch>
            <a:fillRect/>
          </a:stretch>
        </p:blipFill>
        <p:spPr>
          <a:xfrm>
            <a:off x="11315065" y="55245"/>
            <a:ext cx="824230" cy="368935"/>
          </a:xfrm>
          <a:prstGeom prst="rect">
            <a:avLst/>
          </a:prstGeom>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 1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14" name="picture 14"/>
          <p:cNvPicPr>
            <a:picLocks noChangeAspect="1"/>
          </p:cNvPicPr>
          <p:nvPr/>
        </p:nvPicPr>
        <p:blipFill>
          <a:blip r:embed="rId1"/>
          <a:stretch>
            <a:fillRect/>
          </a:stretch>
        </p:blipFill>
        <p:spPr>
          <a:xfrm rot="21600000">
            <a:off x="4144873" y="1389215"/>
            <a:ext cx="2739796" cy="4492789"/>
          </a:xfrm>
          <a:prstGeom prst="rect">
            <a:avLst/>
          </a:prstGeom>
        </p:spPr>
      </p:pic>
      <p:grpSp>
        <p:nvGrpSpPr>
          <p:cNvPr id="2" name="group 2"/>
          <p:cNvGrpSpPr/>
          <p:nvPr/>
        </p:nvGrpSpPr>
        <p:grpSpPr>
          <a:xfrm rot="21600000">
            <a:off x="7047230" y="1349844"/>
            <a:ext cx="4962981" cy="1350810"/>
            <a:chOff x="0" y="0"/>
            <a:chExt cx="4962981" cy="1350810"/>
          </a:xfrm>
        </p:grpSpPr>
        <p:pic>
          <p:nvPicPr>
            <p:cNvPr id="16" name="picture 16"/>
            <p:cNvPicPr>
              <a:picLocks noChangeAspect="1"/>
            </p:cNvPicPr>
            <p:nvPr/>
          </p:nvPicPr>
          <p:blipFill>
            <a:blip r:embed="rId2"/>
            <a:stretch>
              <a:fillRect/>
            </a:stretch>
          </p:blipFill>
          <p:spPr>
            <a:xfrm rot="21600000">
              <a:off x="0" y="0"/>
              <a:ext cx="4962981" cy="1350810"/>
            </a:xfrm>
            <a:prstGeom prst="rect">
              <a:avLst/>
            </a:prstGeom>
          </p:spPr>
        </p:pic>
        <p:sp>
          <p:nvSpPr>
            <p:cNvPr id="18" name="textbox 18"/>
            <p:cNvSpPr/>
            <p:nvPr/>
          </p:nvSpPr>
          <p:spPr>
            <a:xfrm>
              <a:off x="-12700" y="-12700"/>
              <a:ext cx="4988559" cy="1395094"/>
            </a:xfrm>
            <a:prstGeom prst="rect">
              <a:avLst/>
            </a:prstGeom>
            <a:noFill/>
            <a:ln w="0" cap="flat">
              <a:noFill/>
              <a:prstDash val="solid"/>
              <a:miter lim="0"/>
            </a:ln>
          </p:spPr>
          <p:txBody>
            <a:bodyPr vert="horz" wrap="square" lIns="0" tIns="0" rIns="0" bIns="0"/>
            <a:lstStyle/>
            <a:p>
              <a:pPr algn="l" rtl="0" eaLnBrk="0">
                <a:lnSpc>
                  <a:spcPct val="103000"/>
                </a:lnSpc>
              </a:pPr>
              <a:endParaRPr sz="8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932180" algn="l" rtl="0" eaLnBrk="0">
                <a:lnSpc>
                  <a:spcPct val="91000"/>
                </a:lnSpc>
              </a:pP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效率与成本</a:t>
              </a:r>
              <a:endParaRPr sz="1400">
                <a:latin typeface="微软雅黑" panose="020B0503020204020204" charset="-122"/>
                <a:ea typeface="微软雅黑" panose="020B0503020204020204" charset="-122"/>
                <a:cs typeface="微软雅黑" panose="020B0503020204020204" charset="-122"/>
              </a:endParaRPr>
            </a:p>
            <a:p>
              <a:pPr marL="400685" algn="l" rtl="0" eaLnBrk="0">
                <a:lnSpc>
                  <a:spcPct val="81000"/>
                </a:lnSpc>
                <a:spcBef>
                  <a:spcPts val="1280"/>
                </a:spcBef>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提升楼宇中设备运行与空间使用</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的效率；</a:t>
              </a:r>
              <a:endParaRPr sz="1400">
                <a:latin typeface="微软雅黑" panose="020B0503020204020204" charset="-122"/>
                <a:ea typeface="微软雅黑" panose="020B0503020204020204" charset="-122"/>
                <a:cs typeface="微软雅黑" panose="020B0503020204020204" charset="-122"/>
              </a:endParaRPr>
            </a:p>
            <a:p>
              <a:pPr marL="400685" algn="l" rtl="0" eaLnBrk="0">
                <a:lnSpc>
                  <a:spcPts val="1815"/>
                </a:lnSpc>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提升楼宇运营人员的运维管</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理效率;</a:t>
              </a:r>
              <a:endParaRPr sz="1400">
                <a:latin typeface="微软雅黑" panose="020B0503020204020204" charset="-122"/>
                <a:ea typeface="微软雅黑" panose="020B0503020204020204" charset="-122"/>
                <a:cs typeface="微软雅黑" panose="020B0503020204020204" charset="-122"/>
              </a:endParaRPr>
            </a:p>
            <a:p>
              <a:pPr marL="400685" algn="l" rtl="0" eaLnBrk="0">
                <a:lnSpc>
                  <a:spcPct val="81000"/>
                </a:lnSpc>
                <a:spcBef>
                  <a:spcPts val="180"/>
                </a:spcBef>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提升楼宇服务的最终客户的工</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作效率；</a:t>
              </a:r>
              <a:endParaRPr sz="1400">
                <a:latin typeface="微软雅黑" panose="020B0503020204020204" charset="-122"/>
                <a:ea typeface="微软雅黑" panose="020B0503020204020204" charset="-122"/>
                <a:cs typeface="微软雅黑" panose="020B0503020204020204" charset="-122"/>
              </a:endParaRPr>
            </a:p>
            <a:p>
              <a:pPr marL="409575" algn="l" rtl="0" eaLnBrk="0">
                <a:lnSpc>
                  <a:spcPts val="1820"/>
                </a:lnSpc>
              </a:pP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降低楼宁运行能耗。</a:t>
              </a:r>
              <a:endParaRPr sz="1400">
                <a:latin typeface="微软雅黑" panose="020B0503020204020204" charset="-122"/>
                <a:ea typeface="微软雅黑" panose="020B0503020204020204" charset="-122"/>
                <a:cs typeface="微软雅黑" panose="020B0503020204020204" charset="-122"/>
              </a:endParaRPr>
            </a:p>
          </p:txBody>
        </p:sp>
      </p:grpSp>
      <p:grpSp>
        <p:nvGrpSpPr>
          <p:cNvPr id="4" name="group 4"/>
          <p:cNvGrpSpPr/>
          <p:nvPr/>
        </p:nvGrpSpPr>
        <p:grpSpPr>
          <a:xfrm rot="21600000">
            <a:off x="7047230" y="2872308"/>
            <a:ext cx="4962981" cy="1350809"/>
            <a:chOff x="0" y="0"/>
            <a:chExt cx="4962981" cy="1350809"/>
          </a:xfrm>
        </p:grpSpPr>
        <p:pic>
          <p:nvPicPr>
            <p:cNvPr id="20" name="picture 20"/>
            <p:cNvPicPr>
              <a:picLocks noChangeAspect="1"/>
            </p:cNvPicPr>
            <p:nvPr/>
          </p:nvPicPr>
          <p:blipFill>
            <a:blip r:embed="rId3"/>
            <a:stretch>
              <a:fillRect/>
            </a:stretch>
          </p:blipFill>
          <p:spPr>
            <a:xfrm rot="21600000">
              <a:off x="0" y="0"/>
              <a:ext cx="4962981" cy="1350809"/>
            </a:xfrm>
            <a:prstGeom prst="rect">
              <a:avLst/>
            </a:prstGeom>
          </p:spPr>
        </p:pic>
        <p:sp>
          <p:nvSpPr>
            <p:cNvPr id="22" name="textbox 22"/>
            <p:cNvSpPr/>
            <p:nvPr/>
          </p:nvSpPr>
          <p:spPr>
            <a:xfrm>
              <a:off x="-12700" y="-12700"/>
              <a:ext cx="4988559" cy="1394460"/>
            </a:xfrm>
            <a:prstGeom prst="rect">
              <a:avLst/>
            </a:prstGeom>
            <a:noFill/>
            <a:ln w="0" cap="flat">
              <a:noFill/>
              <a:prstDash val="solid"/>
              <a:miter lim="0"/>
            </a:ln>
          </p:spPr>
          <p:txBody>
            <a:bodyPr vert="horz" wrap="square" lIns="0" tIns="0" rIns="0" bIns="0"/>
            <a:lstStyle/>
            <a:p>
              <a:pPr algn="l" rtl="0" eaLnBrk="0">
                <a:lnSpc>
                  <a:spcPct val="103000"/>
                </a:lnSpc>
              </a:pPr>
              <a:endParaRPr sz="8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934085" algn="l" rtl="0" eaLnBrk="0">
                <a:lnSpc>
                  <a:spcPct val="91000"/>
                </a:lnSpc>
              </a:pP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安全与响应</a:t>
              </a:r>
              <a:endParaRPr sz="1400">
                <a:latin typeface="微软雅黑" panose="020B0503020204020204" charset="-122"/>
                <a:ea typeface="微软雅黑" panose="020B0503020204020204" charset="-122"/>
                <a:cs typeface="微软雅黑" panose="020B0503020204020204" charset="-122"/>
              </a:endParaRPr>
            </a:p>
            <a:p>
              <a:pPr algn="l" rtl="0" eaLnBrk="0">
                <a:lnSpc>
                  <a:spcPct val="134000"/>
                </a:lnSpc>
              </a:pPr>
              <a:endParaRPr sz="1000">
                <a:latin typeface="Arial" panose="020B0604020202020204"/>
                <a:ea typeface="Arial" panose="020B0604020202020204"/>
                <a:cs typeface="Arial" panose="020B0604020202020204"/>
              </a:endParaRPr>
            </a:p>
            <a:p>
              <a:pPr marL="400685" algn="l" rtl="0" eaLnBrk="0">
                <a:lnSpc>
                  <a:spcPct val="90000"/>
                </a:lnSpc>
                <a:spcBef>
                  <a:spcPts val="425"/>
                </a:spcBef>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确保设备运行的稳定性和</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安全性;</a:t>
              </a:r>
              <a:endParaRPr sz="1400">
                <a:latin typeface="微软雅黑" panose="020B0503020204020204" charset="-122"/>
                <a:ea typeface="微软雅黑" panose="020B0503020204020204" charset="-122"/>
                <a:cs typeface="微软雅黑" panose="020B0503020204020204" charset="-122"/>
              </a:endParaRPr>
            </a:p>
            <a:p>
              <a:pPr marL="400685" algn="l" rtl="0" eaLnBrk="0">
                <a:lnSpc>
                  <a:spcPct val="81000"/>
                </a:lnSpc>
                <a:spcBef>
                  <a:spcPts val="180"/>
                </a:spcBef>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确保楼宇中相关资产与人员的</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安全性;</a:t>
              </a:r>
              <a:endParaRPr sz="1400">
                <a:latin typeface="微软雅黑" panose="020B0503020204020204" charset="-122"/>
                <a:ea typeface="微软雅黑" panose="020B0503020204020204" charset="-122"/>
                <a:cs typeface="微软雅黑" panose="020B0503020204020204" charset="-122"/>
              </a:endParaRPr>
            </a:p>
            <a:p>
              <a:pPr marL="403225" algn="l" rtl="0" eaLnBrk="0">
                <a:lnSpc>
                  <a:spcPts val="1810"/>
                </a:lnSpc>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实现多系统应急联动响应。</a:t>
              </a:r>
              <a:endParaRPr sz="1400">
                <a:latin typeface="微软雅黑" panose="020B0503020204020204" charset="-122"/>
                <a:ea typeface="微软雅黑" panose="020B0503020204020204" charset="-122"/>
                <a:cs typeface="微软雅黑" panose="020B0503020204020204" charset="-122"/>
              </a:endParaRPr>
            </a:p>
          </p:txBody>
        </p:sp>
      </p:grpSp>
      <p:grpSp>
        <p:nvGrpSpPr>
          <p:cNvPr id="6" name="group 6"/>
          <p:cNvGrpSpPr/>
          <p:nvPr/>
        </p:nvGrpSpPr>
        <p:grpSpPr>
          <a:xfrm rot="21600000">
            <a:off x="7047230" y="4452747"/>
            <a:ext cx="4962981" cy="1350797"/>
            <a:chOff x="0" y="0"/>
            <a:chExt cx="4962981" cy="1350797"/>
          </a:xfrm>
        </p:grpSpPr>
        <p:pic>
          <p:nvPicPr>
            <p:cNvPr id="24" name="picture 24"/>
            <p:cNvPicPr>
              <a:picLocks noChangeAspect="1"/>
            </p:cNvPicPr>
            <p:nvPr/>
          </p:nvPicPr>
          <p:blipFill>
            <a:blip r:embed="rId4"/>
            <a:stretch>
              <a:fillRect/>
            </a:stretch>
          </p:blipFill>
          <p:spPr>
            <a:xfrm rot="21600000">
              <a:off x="0" y="0"/>
              <a:ext cx="4962981" cy="1350797"/>
            </a:xfrm>
            <a:prstGeom prst="rect">
              <a:avLst/>
            </a:prstGeom>
          </p:spPr>
        </p:pic>
        <p:sp>
          <p:nvSpPr>
            <p:cNvPr id="26" name="textbox 26"/>
            <p:cNvSpPr/>
            <p:nvPr/>
          </p:nvSpPr>
          <p:spPr>
            <a:xfrm>
              <a:off x="-12700" y="-12700"/>
              <a:ext cx="4988559" cy="1393825"/>
            </a:xfrm>
            <a:prstGeom prst="rect">
              <a:avLst/>
            </a:prstGeom>
            <a:noFill/>
            <a:ln w="0" cap="flat">
              <a:noFill/>
              <a:prstDash val="solid"/>
              <a:miter lim="0"/>
            </a:ln>
          </p:spPr>
          <p:txBody>
            <a:bodyPr vert="horz" wrap="square" lIns="0" tIns="0" rIns="0" bIns="0"/>
            <a:lstStyle/>
            <a:p>
              <a:pPr algn="l" rtl="0" eaLnBrk="0">
                <a:lnSpc>
                  <a:spcPct val="103000"/>
                </a:lnSpc>
              </a:pPr>
              <a:endParaRPr sz="8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934085" algn="l" rtl="0" eaLnBrk="0">
                <a:lnSpc>
                  <a:spcPct val="91000"/>
                </a:lnSpc>
              </a:pP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协调与舒适</a:t>
              </a:r>
              <a:endParaRPr sz="1400">
                <a:latin typeface="微软雅黑" panose="020B0503020204020204" charset="-122"/>
                <a:ea typeface="微软雅黑" panose="020B0503020204020204" charset="-122"/>
                <a:cs typeface="微软雅黑" panose="020B0503020204020204" charset="-122"/>
              </a:endParaRPr>
            </a:p>
            <a:p>
              <a:pPr algn="l" rtl="0" eaLnBrk="0">
                <a:lnSpc>
                  <a:spcPct val="138000"/>
                </a:lnSpc>
              </a:pPr>
              <a:endParaRPr sz="1000">
                <a:latin typeface="Arial" panose="020B0604020202020204"/>
                <a:ea typeface="Arial" panose="020B0604020202020204"/>
                <a:cs typeface="Arial" panose="020B0604020202020204"/>
              </a:endParaRPr>
            </a:p>
            <a:p>
              <a:pPr marL="417830" algn="l" rtl="0" eaLnBrk="0">
                <a:lnSpc>
                  <a:spcPct val="81000"/>
                </a:lnSpc>
                <a:spcBef>
                  <a:spcPts val="430"/>
                </a:spcBef>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楼宇设施之间运行协作顺</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畅</a:t>
              </a:r>
              <a:r>
                <a:rPr sz="1400"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，高效协同。</a:t>
              </a:r>
              <a:endParaRPr sz="1400">
                <a:latin typeface="微软雅黑" panose="020B0503020204020204" charset="-122"/>
                <a:ea typeface="微软雅黑" panose="020B0503020204020204" charset="-122"/>
                <a:cs typeface="微软雅黑" panose="020B0503020204020204" charset="-122"/>
              </a:endParaRPr>
            </a:p>
            <a:p>
              <a:pPr marL="422910" algn="l" rtl="0" eaLnBrk="0">
                <a:lnSpc>
                  <a:spcPct val="99000"/>
                </a:lnSpc>
                <a:spcBef>
                  <a:spcPts val="10"/>
                </a:spcBef>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为楼宇空间内服务的最</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终客户的办公过程</a:t>
              </a:r>
              <a:endParaRPr sz="1400">
                <a:latin typeface="微软雅黑" panose="020B0503020204020204" charset="-122"/>
                <a:ea typeface="微软雅黑" panose="020B0503020204020204" charset="-122"/>
                <a:cs typeface="微软雅黑" panose="020B0503020204020204" charset="-122"/>
              </a:endParaRPr>
            </a:p>
            <a:p>
              <a:pPr marL="417830" algn="l" rtl="0" eaLnBrk="0">
                <a:lnSpc>
                  <a:spcPts val="1815"/>
                </a:lnSpc>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提供舒适的环境、顺畅</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的流程。</a:t>
              </a:r>
              <a:endParaRPr sz="1400">
                <a:latin typeface="微软雅黑" panose="020B0503020204020204" charset="-122"/>
                <a:ea typeface="微软雅黑" panose="020B0503020204020204" charset="-122"/>
                <a:cs typeface="微软雅黑" panose="020B0503020204020204" charset="-122"/>
              </a:endParaRPr>
            </a:p>
          </p:txBody>
        </p:sp>
      </p:grpSp>
      <p:sp>
        <p:nvSpPr>
          <p:cNvPr id="28" name="textbox 28"/>
          <p:cNvSpPr/>
          <p:nvPr/>
        </p:nvSpPr>
        <p:spPr>
          <a:xfrm>
            <a:off x="4383754" y="2508192"/>
            <a:ext cx="2418714" cy="2234564"/>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6000"/>
              </a:lnSpc>
            </a:pPr>
            <a:r>
              <a:rPr sz="1500" kern="0" spc="70">
                <a:solidFill>
                  <a:srgbClr val="FFFFFF">
                    <a:alpha val="100000"/>
                  </a:srgbClr>
                </a:solidFill>
                <a:latin typeface="微软雅黑" panose="020B0503020204020204" charset="-122"/>
                <a:ea typeface="微软雅黑" panose="020B0503020204020204" charset="-122"/>
                <a:cs typeface="微软雅黑" panose="020B0503020204020204" charset="-122"/>
              </a:rPr>
              <a:t>智慧楼宇：</a:t>
            </a:r>
            <a:endParaRPr sz="1500">
              <a:latin typeface="微软雅黑" panose="020B0503020204020204" charset="-122"/>
              <a:ea typeface="微软雅黑" panose="020B0503020204020204" charset="-122"/>
              <a:cs typeface="微软雅黑" panose="020B0503020204020204" charset="-122"/>
            </a:endParaRPr>
          </a:p>
          <a:p>
            <a:pPr marL="13970" indent="-1270" algn="l" rtl="0" eaLnBrk="0">
              <a:lnSpc>
                <a:spcPct val="95000"/>
              </a:lnSpc>
              <a:spcBef>
                <a:spcPts val="935"/>
              </a:spcBef>
            </a:pPr>
            <a:r>
              <a:rPr sz="1500" kern="0" spc="90">
                <a:solidFill>
                  <a:srgbClr val="FFFFFF">
                    <a:alpha val="100000"/>
                  </a:srgbClr>
                </a:solidFill>
                <a:latin typeface="微软雅黑" panose="020B0503020204020204" charset="-122"/>
                <a:ea typeface="微软雅黑" panose="020B0503020204020204" charset="-122"/>
                <a:cs typeface="微软雅黑" panose="020B0503020204020204" charset="-122"/>
              </a:rPr>
              <a:t>通过优化建筑的四个基本</a:t>
            </a:r>
            <a:r>
              <a:rPr sz="15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kern="0" spc="70">
                <a:solidFill>
                  <a:srgbClr val="FFFFFF">
                    <a:alpha val="100000"/>
                  </a:srgbClr>
                </a:solidFill>
                <a:latin typeface="微软雅黑" panose="020B0503020204020204" charset="-122"/>
                <a:ea typeface="微软雅黑" panose="020B0503020204020204" charset="-122"/>
                <a:cs typeface="微软雅黑" panose="020B0503020204020204" charset="-122"/>
              </a:rPr>
              <a:t>组成部分—结构、</a:t>
            </a:r>
            <a:r>
              <a:rPr sz="1500" kern="0" spc="-27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kern="0" spc="70">
                <a:solidFill>
                  <a:srgbClr val="FFFFFF">
                    <a:alpha val="100000"/>
                  </a:srgbClr>
                </a:solidFill>
                <a:latin typeface="微软雅黑" panose="020B0503020204020204" charset="-122"/>
                <a:ea typeface="微软雅黑" panose="020B0503020204020204" charset="-122"/>
                <a:cs typeface="微软雅黑" panose="020B0503020204020204" charset="-122"/>
              </a:rPr>
              <a:t>系统、</a:t>
            </a:r>
            <a:endParaRPr sz="1500">
              <a:latin typeface="微软雅黑" panose="020B0503020204020204" charset="-122"/>
              <a:ea typeface="微软雅黑" panose="020B0503020204020204" charset="-122"/>
              <a:cs typeface="微软雅黑" panose="020B0503020204020204" charset="-122"/>
            </a:endParaRPr>
          </a:p>
          <a:p>
            <a:pPr marL="12700" indent="635" algn="l" rtl="0" eaLnBrk="0">
              <a:lnSpc>
                <a:spcPct val="95000"/>
              </a:lnSpc>
              <a:spcBef>
                <a:spcPts val="85"/>
              </a:spcBef>
            </a:pPr>
            <a:r>
              <a:rPr sz="1500" kern="0" spc="70">
                <a:solidFill>
                  <a:srgbClr val="FFFFFF">
                    <a:alpha val="100000"/>
                  </a:srgbClr>
                </a:solidFill>
                <a:latin typeface="微软雅黑" panose="020B0503020204020204" charset="-122"/>
                <a:ea typeface="微软雅黑" panose="020B0503020204020204" charset="-122"/>
                <a:cs typeface="微软雅黑" panose="020B0503020204020204" charset="-122"/>
              </a:rPr>
              <a:t>服务和管理以及它们之间， </a:t>
            </a:r>
            <a:r>
              <a:rPr sz="1500" kern="0" spc="90">
                <a:solidFill>
                  <a:srgbClr val="FFFFFF">
                    <a:alpha val="100000"/>
                  </a:srgbClr>
                </a:solidFill>
                <a:latin typeface="微软雅黑" panose="020B0503020204020204" charset="-122"/>
                <a:ea typeface="微软雅黑" panose="020B0503020204020204" charset="-122"/>
                <a:cs typeface="微软雅黑" panose="020B0503020204020204" charset="-122"/>
              </a:rPr>
              <a:t>以及与建筑中的人的相互</a:t>
            </a:r>
            <a:r>
              <a:rPr sz="15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kern="0" spc="70">
                <a:solidFill>
                  <a:srgbClr val="FFFFFF">
                    <a:alpha val="100000"/>
                  </a:srgbClr>
                </a:solidFill>
                <a:latin typeface="微软雅黑" panose="020B0503020204020204" charset="-122"/>
                <a:ea typeface="微软雅黑" panose="020B0503020204020204" charset="-122"/>
                <a:cs typeface="微软雅黑" panose="020B0503020204020204" charset="-122"/>
              </a:rPr>
              <a:t>关系</a:t>
            </a:r>
            <a:r>
              <a:rPr sz="1500" kern="0" spc="-17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kern="0" spc="70">
                <a:solidFill>
                  <a:srgbClr val="FFFFFF">
                    <a:alpha val="100000"/>
                  </a:srgbClr>
                </a:solidFill>
                <a:latin typeface="微软雅黑" panose="020B0503020204020204" charset="-122"/>
                <a:ea typeface="微软雅黑" panose="020B0503020204020204" charset="-122"/>
                <a:cs typeface="微软雅黑" panose="020B0503020204020204" charset="-122"/>
              </a:rPr>
              <a:t>，实现一个拥有很好</a:t>
            </a:r>
            <a:r>
              <a:rPr sz="1500" kern="0" spc="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kern="0" spc="90">
                <a:solidFill>
                  <a:srgbClr val="FFFFFF">
                    <a:alpha val="100000"/>
                  </a:srgbClr>
                </a:solidFill>
                <a:latin typeface="微软雅黑" panose="020B0503020204020204" charset="-122"/>
                <a:ea typeface="微软雅黑" panose="020B0503020204020204" charset="-122"/>
                <a:cs typeface="微软雅黑" panose="020B0503020204020204" charset="-122"/>
              </a:rPr>
              <a:t>生产性和成本效益的智能</a:t>
            </a:r>
            <a:r>
              <a:rPr sz="15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500" kern="0" spc="50">
                <a:solidFill>
                  <a:srgbClr val="FFFFFF">
                    <a:alpha val="100000"/>
                  </a:srgbClr>
                </a:solidFill>
                <a:latin typeface="微软雅黑" panose="020B0503020204020204" charset="-122"/>
                <a:ea typeface="微软雅黑" panose="020B0503020204020204" charset="-122"/>
                <a:cs typeface="微软雅黑" panose="020B0503020204020204" charset="-122"/>
              </a:rPr>
              <a:t>空间。</a:t>
            </a:r>
            <a:endParaRPr sz="150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500">
              <a:latin typeface="Arial" panose="020B0604020202020204"/>
              <a:ea typeface="Arial" panose="020B0604020202020204"/>
              <a:cs typeface="Arial" panose="020B0604020202020204"/>
            </a:endParaRPr>
          </a:p>
          <a:p>
            <a:pPr marL="104140" algn="l" rtl="0" eaLnBrk="0">
              <a:lnSpc>
                <a:spcPts val="2060"/>
              </a:lnSpc>
              <a:spcBef>
                <a:spcPts val="5"/>
              </a:spcBef>
            </a:pPr>
            <a:r>
              <a:rPr sz="1500" kern="0" spc="90">
                <a:solidFill>
                  <a:srgbClr val="FFFFFF">
                    <a:alpha val="100000"/>
                  </a:srgbClr>
                </a:solidFill>
                <a:latin typeface="微软雅黑" panose="020B0503020204020204" charset="-122"/>
                <a:ea typeface="微软雅黑" panose="020B0503020204020204" charset="-122"/>
                <a:cs typeface="微软雅黑" panose="020B0503020204020204" charset="-122"/>
              </a:rPr>
              <a:t>来源:智能建筑学会(</a:t>
            </a:r>
            <a:r>
              <a:rPr sz="1500" kern="0" spc="0">
                <a:solidFill>
                  <a:srgbClr val="FFFFFF">
                    <a:alpha val="100000"/>
                  </a:srgbClr>
                </a:solidFill>
                <a:latin typeface="微软雅黑" panose="020B0503020204020204" charset="-122"/>
                <a:ea typeface="微软雅黑" panose="020B0503020204020204" charset="-122"/>
                <a:cs typeface="微软雅黑" panose="020B0503020204020204" charset="-122"/>
              </a:rPr>
              <a:t>IBI</a:t>
            </a:r>
            <a:r>
              <a:rPr sz="1500" kern="0" spc="80">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sz="1500">
              <a:latin typeface="微软雅黑" panose="020B0503020204020204" charset="-122"/>
              <a:ea typeface="微软雅黑" panose="020B0503020204020204" charset="-122"/>
              <a:cs typeface="微软雅黑" panose="020B0503020204020204" charset="-122"/>
            </a:endParaRPr>
          </a:p>
        </p:txBody>
      </p:sp>
      <p:grpSp>
        <p:nvGrpSpPr>
          <p:cNvPr id="8" name="group 8"/>
          <p:cNvGrpSpPr/>
          <p:nvPr/>
        </p:nvGrpSpPr>
        <p:grpSpPr>
          <a:xfrm rot="21600000">
            <a:off x="2173528" y="2960713"/>
            <a:ext cx="1505102" cy="1505115"/>
            <a:chOff x="0" y="0"/>
            <a:chExt cx="1505102" cy="1505115"/>
          </a:xfrm>
        </p:grpSpPr>
        <p:pic>
          <p:nvPicPr>
            <p:cNvPr id="30" name="picture 30"/>
            <p:cNvPicPr>
              <a:picLocks noChangeAspect="1"/>
            </p:cNvPicPr>
            <p:nvPr/>
          </p:nvPicPr>
          <p:blipFill>
            <a:blip r:embed="rId5"/>
            <a:stretch>
              <a:fillRect/>
            </a:stretch>
          </p:blipFill>
          <p:spPr>
            <a:xfrm rot="21600000">
              <a:off x="0" y="0"/>
              <a:ext cx="1505102" cy="1505115"/>
            </a:xfrm>
            <a:prstGeom prst="rect">
              <a:avLst/>
            </a:prstGeom>
          </p:spPr>
        </p:pic>
        <p:sp>
          <p:nvSpPr>
            <p:cNvPr id="32" name="textbox 32"/>
            <p:cNvSpPr/>
            <p:nvPr/>
          </p:nvSpPr>
          <p:spPr>
            <a:xfrm>
              <a:off x="-12700" y="-12700"/>
              <a:ext cx="1530985" cy="1573530"/>
            </a:xfrm>
            <a:prstGeom prst="rect">
              <a:avLst/>
            </a:prstGeom>
            <a:noFill/>
            <a:ln w="0" cap="flat">
              <a:noFill/>
              <a:prstDash val="solid"/>
              <a:miter lim="0"/>
            </a:ln>
          </p:spPr>
          <p:txBody>
            <a:bodyPr vert="horz" wrap="square" lIns="0" tIns="0" rIns="0" bIns="0"/>
            <a:lstStyle/>
            <a:p>
              <a:pPr algn="l" rtl="0" eaLnBrk="0">
                <a:lnSpc>
                  <a:spcPct val="195000"/>
                </a:lnSpc>
              </a:pPr>
              <a:endParaRPr sz="10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362585" algn="l" rtl="0" eaLnBrk="0">
                <a:lnSpc>
                  <a:spcPct val="82000"/>
                </a:lnSpc>
              </a:pPr>
              <a:r>
                <a:rPr sz="3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智慧</a:t>
              </a:r>
              <a:endParaRPr sz="3200">
                <a:latin typeface="微软雅黑" panose="020B0503020204020204" charset="-122"/>
                <a:ea typeface="微软雅黑" panose="020B0503020204020204" charset="-122"/>
                <a:cs typeface="微软雅黑" panose="020B0503020204020204" charset="-122"/>
              </a:endParaRPr>
            </a:p>
            <a:p>
              <a:pPr marL="363855" algn="l" rtl="0" eaLnBrk="0">
                <a:lnSpc>
                  <a:spcPct val="98000"/>
                </a:lnSpc>
                <a:spcBef>
                  <a:spcPts val="35"/>
                </a:spcBef>
              </a:pPr>
              <a:r>
                <a:rPr sz="3200" kern="0" spc="-30">
                  <a:solidFill>
                    <a:srgbClr val="FFFFFF">
                      <a:alpha val="100000"/>
                    </a:srgbClr>
                  </a:solidFill>
                  <a:latin typeface="微软雅黑" panose="020B0503020204020204" charset="-122"/>
                  <a:ea typeface="微软雅黑" panose="020B0503020204020204" charset="-122"/>
                  <a:cs typeface="微软雅黑" panose="020B0503020204020204" charset="-122"/>
                </a:rPr>
                <a:t>楼宇</a:t>
              </a:r>
              <a:endParaRPr sz="3200">
                <a:latin typeface="微软雅黑" panose="020B0503020204020204" charset="-122"/>
                <a:ea typeface="微软雅黑" panose="020B0503020204020204" charset="-122"/>
                <a:cs typeface="微软雅黑" panose="020B0503020204020204" charset="-122"/>
              </a:endParaRPr>
            </a:p>
          </p:txBody>
        </p:sp>
      </p:grpSp>
      <p:pic>
        <p:nvPicPr>
          <p:cNvPr id="34" name="picture 34"/>
          <p:cNvPicPr>
            <a:picLocks noChangeAspect="1"/>
          </p:cNvPicPr>
          <p:nvPr/>
        </p:nvPicPr>
        <p:blipFill>
          <a:blip r:embed="rId6"/>
          <a:stretch>
            <a:fillRect/>
          </a:stretch>
        </p:blipFill>
        <p:spPr>
          <a:xfrm rot="21600000">
            <a:off x="2922270" y="2515806"/>
            <a:ext cx="7619" cy="451256"/>
          </a:xfrm>
          <a:prstGeom prst="rect">
            <a:avLst/>
          </a:prstGeom>
        </p:spPr>
      </p:pic>
      <p:grpSp>
        <p:nvGrpSpPr>
          <p:cNvPr id="10" name="group 10"/>
          <p:cNvGrpSpPr/>
          <p:nvPr/>
        </p:nvGrpSpPr>
        <p:grpSpPr>
          <a:xfrm rot="21600000">
            <a:off x="2421877" y="1609877"/>
            <a:ext cx="1041450" cy="1053846"/>
            <a:chOff x="0" y="0"/>
            <a:chExt cx="1041450" cy="1053846"/>
          </a:xfrm>
        </p:grpSpPr>
        <p:pic>
          <p:nvPicPr>
            <p:cNvPr id="36" name="picture 36"/>
            <p:cNvPicPr>
              <a:picLocks noChangeAspect="1"/>
            </p:cNvPicPr>
            <p:nvPr/>
          </p:nvPicPr>
          <p:blipFill>
            <a:blip r:embed="rId7"/>
            <a:stretch>
              <a:fillRect/>
            </a:stretch>
          </p:blipFill>
          <p:spPr>
            <a:xfrm rot="21600000">
              <a:off x="0" y="0"/>
              <a:ext cx="1041450" cy="1053846"/>
            </a:xfrm>
            <a:prstGeom prst="rect">
              <a:avLst/>
            </a:prstGeom>
          </p:spPr>
        </p:pic>
        <p:sp>
          <p:nvSpPr>
            <p:cNvPr id="38" name="textbox 38"/>
            <p:cNvSpPr/>
            <p:nvPr/>
          </p:nvSpPr>
          <p:spPr>
            <a:xfrm>
              <a:off x="-12700" y="-12700"/>
              <a:ext cx="1067435" cy="1108710"/>
            </a:xfrm>
            <a:prstGeom prst="rect">
              <a:avLst/>
            </a:prstGeom>
            <a:noFill/>
            <a:ln w="0" cap="flat">
              <a:noFill/>
              <a:prstDash val="solid"/>
              <a:miter lim="0"/>
            </a:ln>
          </p:spPr>
          <p:txBody>
            <a:bodyPr vert="horz" wrap="square" lIns="0" tIns="0" rIns="0" bIns="0"/>
            <a:lstStyle/>
            <a:p>
              <a:pPr algn="l" rtl="0" eaLnBrk="0">
                <a:lnSpc>
                  <a:spcPct val="139000"/>
                </a:lnSpc>
              </a:pPr>
              <a:endParaRPr sz="1000">
                <a:latin typeface="Arial" panose="020B0604020202020204"/>
                <a:ea typeface="Arial" panose="020B0604020202020204"/>
                <a:cs typeface="Arial" panose="020B0604020202020204"/>
              </a:endParaRPr>
            </a:p>
            <a:p>
              <a:pPr marL="387350" algn="l" rtl="0" eaLnBrk="0">
                <a:lnSpc>
                  <a:spcPct val="80000"/>
                </a:lnSpc>
              </a:pPr>
              <a:r>
                <a:rPr sz="2300" kern="0" spc="30">
                  <a:solidFill>
                    <a:srgbClr val="FFFFFF">
                      <a:alpha val="100000"/>
                    </a:srgbClr>
                  </a:solidFill>
                  <a:latin typeface="微软雅黑" panose="020B0503020204020204" charset="-122"/>
                  <a:ea typeface="微软雅黑" panose="020B0503020204020204" charset="-122"/>
                  <a:cs typeface="微软雅黑" panose="020B0503020204020204" charset="-122"/>
                </a:rPr>
                <a:t>用</a:t>
              </a:r>
              <a:endParaRPr sz="2300">
                <a:latin typeface="微软雅黑" panose="020B0503020204020204" charset="-122"/>
                <a:ea typeface="微软雅黑" panose="020B0503020204020204" charset="-122"/>
                <a:cs typeface="微软雅黑" panose="020B0503020204020204" charset="-122"/>
              </a:endParaRPr>
            </a:p>
            <a:p>
              <a:pPr marL="383540" algn="l" rtl="0" eaLnBrk="0">
                <a:lnSpc>
                  <a:spcPts val="2815"/>
                </a:lnSpc>
              </a:pPr>
              <a:r>
                <a:rPr sz="2300" kern="0" spc="60">
                  <a:solidFill>
                    <a:srgbClr val="FFFFFF">
                      <a:alpha val="100000"/>
                    </a:srgbClr>
                  </a:solidFill>
                  <a:latin typeface="微软雅黑" panose="020B0503020204020204" charset="-122"/>
                  <a:ea typeface="微软雅黑" panose="020B0503020204020204" charset="-122"/>
                  <a:cs typeface="微软雅黑" panose="020B0503020204020204" charset="-122"/>
                </a:rPr>
                <a:t>户</a:t>
              </a:r>
              <a:endParaRPr sz="2300">
                <a:latin typeface="微软雅黑" panose="020B0503020204020204" charset="-122"/>
                <a:ea typeface="微软雅黑" panose="020B0503020204020204" charset="-122"/>
                <a:cs typeface="微软雅黑" panose="020B0503020204020204" charset="-122"/>
              </a:endParaRPr>
            </a:p>
          </p:txBody>
        </p:sp>
      </p:grpSp>
      <p:grpSp>
        <p:nvGrpSpPr>
          <p:cNvPr id="3" name="group 12"/>
          <p:cNvGrpSpPr/>
          <p:nvPr/>
        </p:nvGrpSpPr>
        <p:grpSpPr>
          <a:xfrm rot="21600000">
            <a:off x="2412022" y="4898974"/>
            <a:ext cx="1028115" cy="1049705"/>
            <a:chOff x="0" y="0"/>
            <a:chExt cx="1028115" cy="1049705"/>
          </a:xfrm>
        </p:grpSpPr>
        <p:pic>
          <p:nvPicPr>
            <p:cNvPr id="40" name="picture 40"/>
            <p:cNvPicPr>
              <a:picLocks noChangeAspect="1"/>
            </p:cNvPicPr>
            <p:nvPr/>
          </p:nvPicPr>
          <p:blipFill>
            <a:blip r:embed="rId8"/>
            <a:stretch>
              <a:fillRect/>
            </a:stretch>
          </p:blipFill>
          <p:spPr>
            <a:xfrm rot="21600000">
              <a:off x="0" y="0"/>
              <a:ext cx="1028115" cy="1049705"/>
            </a:xfrm>
            <a:prstGeom prst="rect">
              <a:avLst/>
            </a:prstGeom>
          </p:spPr>
        </p:pic>
        <p:sp>
          <p:nvSpPr>
            <p:cNvPr id="42" name="textbox 42"/>
            <p:cNvSpPr/>
            <p:nvPr/>
          </p:nvSpPr>
          <p:spPr>
            <a:xfrm>
              <a:off x="-12700" y="-12700"/>
              <a:ext cx="1054100" cy="1106805"/>
            </a:xfrm>
            <a:prstGeom prst="rect">
              <a:avLst/>
            </a:prstGeom>
            <a:noFill/>
            <a:ln w="0" cap="flat">
              <a:noFill/>
              <a:prstDash val="solid"/>
              <a:miter lim="0"/>
            </a:ln>
          </p:spPr>
          <p:txBody>
            <a:bodyPr vert="horz" wrap="square" lIns="0" tIns="0" rIns="0" bIns="0"/>
            <a:lstStyle/>
            <a:p>
              <a:pPr algn="l" rtl="0" eaLnBrk="0">
                <a:lnSpc>
                  <a:spcPct val="123000"/>
                </a:lnSpc>
              </a:pPr>
              <a:endParaRPr sz="1000">
                <a:latin typeface="Arial" panose="020B0604020202020204"/>
                <a:ea typeface="Arial" panose="020B0604020202020204"/>
                <a:cs typeface="Arial" panose="020B0604020202020204"/>
              </a:endParaRPr>
            </a:p>
            <a:p>
              <a:pPr marL="379095" algn="l" rtl="0" eaLnBrk="0">
                <a:lnSpc>
                  <a:spcPct val="86000"/>
                </a:lnSpc>
                <a:spcBef>
                  <a:spcPct val="0"/>
                </a:spcBef>
              </a:pPr>
              <a:r>
                <a:rPr sz="2300" kern="0" spc="40">
                  <a:solidFill>
                    <a:srgbClr val="FFFFFF">
                      <a:alpha val="100000"/>
                    </a:srgbClr>
                  </a:solidFill>
                  <a:latin typeface="微软雅黑" panose="020B0503020204020204" charset="-122"/>
                  <a:ea typeface="微软雅黑" panose="020B0503020204020204" charset="-122"/>
                  <a:cs typeface="微软雅黑" panose="020B0503020204020204" charset="-122"/>
                </a:rPr>
                <a:t>资</a:t>
              </a:r>
              <a:endParaRPr sz="2300">
                <a:latin typeface="微软雅黑" panose="020B0503020204020204" charset="-122"/>
                <a:ea typeface="微软雅黑" panose="020B0503020204020204" charset="-122"/>
                <a:cs typeface="微软雅黑" panose="020B0503020204020204" charset="-122"/>
              </a:endParaRPr>
            </a:p>
            <a:p>
              <a:pPr marL="377825" algn="l" rtl="0" eaLnBrk="0">
                <a:lnSpc>
                  <a:spcPts val="2825"/>
                </a:lnSpc>
              </a:pPr>
              <a:r>
                <a:rPr sz="2300" kern="0" spc="50">
                  <a:solidFill>
                    <a:srgbClr val="FFFFFF">
                      <a:alpha val="100000"/>
                    </a:srgbClr>
                  </a:solidFill>
                  <a:latin typeface="微软雅黑" panose="020B0503020204020204" charset="-122"/>
                  <a:ea typeface="微软雅黑" panose="020B0503020204020204" charset="-122"/>
                  <a:cs typeface="微软雅黑" panose="020B0503020204020204" charset="-122"/>
                </a:rPr>
                <a:t>产</a:t>
              </a:r>
              <a:endParaRPr sz="2300">
                <a:latin typeface="微软雅黑" panose="020B0503020204020204" charset="-122"/>
                <a:ea typeface="微软雅黑" panose="020B0503020204020204" charset="-122"/>
                <a:cs typeface="微软雅黑" panose="020B0503020204020204" charset="-122"/>
              </a:endParaRPr>
            </a:p>
          </p:txBody>
        </p:sp>
      </p:grpSp>
      <p:grpSp>
        <p:nvGrpSpPr>
          <p:cNvPr id="5" name="group 14"/>
          <p:cNvGrpSpPr/>
          <p:nvPr/>
        </p:nvGrpSpPr>
        <p:grpSpPr>
          <a:xfrm rot="21600000">
            <a:off x="726757" y="3174200"/>
            <a:ext cx="1018704" cy="1045082"/>
            <a:chOff x="0" y="0"/>
            <a:chExt cx="1018704" cy="1045082"/>
          </a:xfrm>
        </p:grpSpPr>
        <p:pic>
          <p:nvPicPr>
            <p:cNvPr id="44" name="picture 44"/>
            <p:cNvPicPr>
              <a:picLocks noChangeAspect="1"/>
            </p:cNvPicPr>
            <p:nvPr/>
          </p:nvPicPr>
          <p:blipFill>
            <a:blip r:embed="rId9"/>
            <a:stretch>
              <a:fillRect/>
            </a:stretch>
          </p:blipFill>
          <p:spPr>
            <a:xfrm rot="21600000">
              <a:off x="0" y="0"/>
              <a:ext cx="1018704" cy="1045082"/>
            </a:xfrm>
            <a:prstGeom prst="rect">
              <a:avLst/>
            </a:prstGeom>
          </p:spPr>
        </p:pic>
        <p:sp>
          <p:nvSpPr>
            <p:cNvPr id="46" name="textbox 46"/>
            <p:cNvSpPr/>
            <p:nvPr/>
          </p:nvSpPr>
          <p:spPr>
            <a:xfrm>
              <a:off x="-12700" y="-12700"/>
              <a:ext cx="1044575" cy="1120139"/>
            </a:xfrm>
            <a:prstGeom prst="rect">
              <a:avLst/>
            </a:prstGeom>
            <a:noFill/>
            <a:ln w="0" cap="flat">
              <a:noFill/>
              <a:prstDash val="solid"/>
              <a:miter lim="0"/>
            </a:ln>
          </p:spPr>
          <p:txBody>
            <a:bodyPr vert="horz" wrap="square" lIns="0" tIns="0" rIns="0" bIns="0"/>
            <a:lstStyle/>
            <a:p>
              <a:pPr algn="l" rtl="0" eaLnBrk="0">
                <a:lnSpc>
                  <a:spcPct val="127000"/>
                </a:lnSpc>
              </a:pPr>
              <a:endParaRPr sz="10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375285" algn="l" rtl="0" eaLnBrk="0">
                <a:lnSpc>
                  <a:spcPct val="77000"/>
                </a:lnSpc>
              </a:pPr>
              <a:r>
                <a:rPr sz="2300" kern="0" spc="40">
                  <a:solidFill>
                    <a:srgbClr val="FFFFFF">
                      <a:alpha val="100000"/>
                    </a:srgbClr>
                  </a:solidFill>
                  <a:latin typeface="微软雅黑" panose="020B0503020204020204" charset="-122"/>
                  <a:ea typeface="微软雅黑" panose="020B0503020204020204" charset="-122"/>
                  <a:cs typeface="微软雅黑" panose="020B0503020204020204" charset="-122"/>
                </a:rPr>
                <a:t>业</a:t>
              </a:r>
              <a:endParaRPr sz="2300">
                <a:latin typeface="微软雅黑" panose="020B0503020204020204" charset="-122"/>
                <a:ea typeface="微软雅黑" panose="020B0503020204020204" charset="-122"/>
                <a:cs typeface="微软雅黑" panose="020B0503020204020204" charset="-122"/>
              </a:endParaRPr>
            </a:p>
            <a:p>
              <a:pPr marL="376555" algn="l" rtl="0" eaLnBrk="0">
                <a:lnSpc>
                  <a:spcPts val="2995"/>
                </a:lnSpc>
              </a:pPr>
              <a:r>
                <a:rPr sz="2300" kern="0" spc="30">
                  <a:solidFill>
                    <a:srgbClr val="FFFFFF">
                      <a:alpha val="100000"/>
                    </a:srgbClr>
                  </a:solidFill>
                  <a:latin typeface="微软雅黑" panose="020B0503020204020204" charset="-122"/>
                  <a:ea typeface="微软雅黑" panose="020B0503020204020204" charset="-122"/>
                  <a:cs typeface="微软雅黑" panose="020B0503020204020204" charset="-122"/>
                </a:rPr>
                <a:t>主</a:t>
              </a:r>
              <a:endParaRPr sz="2300">
                <a:latin typeface="微软雅黑" panose="020B0503020204020204" charset="-122"/>
                <a:ea typeface="微软雅黑" panose="020B0503020204020204" charset="-122"/>
                <a:cs typeface="微软雅黑" panose="020B0503020204020204" charset="-122"/>
              </a:endParaRPr>
            </a:p>
          </p:txBody>
        </p:sp>
      </p:grpSp>
      <p:sp>
        <p:nvSpPr>
          <p:cNvPr id="48" name="textbox 48"/>
          <p:cNvSpPr/>
          <p:nvPr/>
        </p:nvSpPr>
        <p:spPr>
          <a:xfrm>
            <a:off x="1555889" y="427933"/>
            <a:ext cx="2686050" cy="328295"/>
          </a:xfrm>
          <a:prstGeom prst="rect">
            <a:avLst/>
          </a:prstGeom>
          <a:noFill/>
          <a:ln w="0" cap="flat">
            <a:noFill/>
            <a:prstDash val="solid"/>
            <a:miter lim="0"/>
          </a:ln>
        </p:spPr>
        <p:txBody>
          <a:bodyPr vert="horz" wrap="square" lIns="0" tIns="0" rIns="0" bIns="0"/>
          <a:lstStyle/>
          <a:p>
            <a:pPr algn="l" rtl="0" eaLnBrk="0">
              <a:lnSpc>
                <a:spcPct val="75000"/>
              </a:lnSpc>
            </a:pPr>
            <a:endParaRPr sz="100">
              <a:latin typeface="Arial" panose="020B0604020202020204"/>
              <a:ea typeface="Arial" panose="020B0604020202020204"/>
              <a:cs typeface="Arial" panose="020B0604020202020204"/>
            </a:endParaRPr>
          </a:p>
          <a:p>
            <a:pPr marL="12700" algn="l" rtl="0" eaLnBrk="0">
              <a:lnSpc>
                <a:spcPct val="95000"/>
              </a:lnSpc>
            </a:pPr>
            <a:r>
              <a:rPr sz="2100" b="1" kern="0" spc="220">
                <a:solidFill>
                  <a:srgbClr val="D11C33">
                    <a:alpha val="100000"/>
                  </a:srgbClr>
                </a:solidFill>
                <a:latin typeface="微软雅黑" panose="020B0503020204020204" charset="-122"/>
                <a:ea typeface="微软雅黑" panose="020B0503020204020204" charset="-122"/>
                <a:cs typeface="微软雅黑" panose="020B0503020204020204" charset="-122"/>
              </a:rPr>
              <a:t>智慧楼宇介绍及目的</a:t>
            </a:r>
            <a:endParaRPr sz="2100">
              <a:latin typeface="微软雅黑" panose="020B0503020204020204" charset="-122"/>
              <a:ea typeface="微软雅黑" panose="020B0503020204020204" charset="-122"/>
              <a:cs typeface="微软雅黑" panose="020B0503020204020204" charset="-122"/>
            </a:endParaRPr>
          </a:p>
        </p:txBody>
      </p:sp>
      <p:grpSp>
        <p:nvGrpSpPr>
          <p:cNvPr id="7" name="group 16"/>
          <p:cNvGrpSpPr/>
          <p:nvPr/>
        </p:nvGrpSpPr>
        <p:grpSpPr>
          <a:xfrm rot="21600000">
            <a:off x="528866" y="193585"/>
            <a:ext cx="894435" cy="760908"/>
            <a:chOff x="0" y="0"/>
            <a:chExt cx="894435" cy="760908"/>
          </a:xfrm>
        </p:grpSpPr>
        <p:pic>
          <p:nvPicPr>
            <p:cNvPr id="50" name="picture 50"/>
            <p:cNvPicPr>
              <a:picLocks noChangeAspect="1"/>
            </p:cNvPicPr>
            <p:nvPr/>
          </p:nvPicPr>
          <p:blipFill>
            <a:blip r:embed="rId10"/>
            <a:stretch>
              <a:fillRect/>
            </a:stretch>
          </p:blipFill>
          <p:spPr>
            <a:xfrm rot="21600000">
              <a:off x="0" y="0"/>
              <a:ext cx="894435" cy="760908"/>
            </a:xfrm>
            <a:prstGeom prst="rect">
              <a:avLst/>
            </a:prstGeom>
          </p:spPr>
        </p:pic>
        <p:sp>
          <p:nvSpPr>
            <p:cNvPr id="52" name="textbox 52"/>
            <p:cNvSpPr/>
            <p:nvPr/>
          </p:nvSpPr>
          <p:spPr>
            <a:xfrm>
              <a:off x="-12700" y="-12700"/>
              <a:ext cx="920114" cy="883919"/>
            </a:xfrm>
            <a:prstGeom prst="rect">
              <a:avLst/>
            </a:prstGeom>
            <a:noFill/>
            <a:ln w="0" cap="flat">
              <a:noFill/>
              <a:prstDash val="solid"/>
              <a:miter lim="0"/>
            </a:ln>
          </p:spPr>
          <p:txBody>
            <a:bodyPr vert="horz" wrap="square" lIns="0" tIns="0" rIns="0" bIns="0"/>
            <a:lstStyle/>
            <a:p>
              <a:pPr algn="l" rtl="0" eaLnBrk="0">
                <a:lnSpc>
                  <a:spcPct val="163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337185" algn="l" rtl="0" eaLnBrk="0">
                <a:lnSpc>
                  <a:spcPct val="81000"/>
                </a:lnSpc>
              </a:pPr>
              <a:r>
                <a:rPr sz="3200" kern="0" spc="-20">
                  <a:solidFill>
                    <a:srgbClr val="FFFFFF">
                      <a:alpha val="100000"/>
                    </a:srgbClr>
                  </a:solidFill>
                  <a:latin typeface="Century Gothic" panose="020B0502020202020204"/>
                  <a:ea typeface="Century Gothic" panose="020B0502020202020204"/>
                  <a:cs typeface="Century Gothic" panose="020B0502020202020204"/>
                </a:rPr>
                <a:t>1</a:t>
              </a:r>
              <a:endParaRPr sz="3200">
                <a:latin typeface="Century Gothic" panose="020B0502020202020204"/>
                <a:ea typeface="Century Gothic" panose="020B0502020202020204"/>
                <a:cs typeface="Century Gothic" panose="020B0502020202020204"/>
              </a:endParaRPr>
            </a:p>
          </p:txBody>
        </p:sp>
      </p:grpSp>
      <p:pic>
        <p:nvPicPr>
          <p:cNvPr id="54" name="picture 54"/>
          <p:cNvPicPr>
            <a:picLocks noChangeAspect="1"/>
          </p:cNvPicPr>
          <p:nvPr/>
        </p:nvPicPr>
        <p:blipFill>
          <a:blip r:embed="rId11"/>
          <a:stretch>
            <a:fillRect/>
          </a:stretch>
        </p:blipFill>
        <p:spPr>
          <a:xfrm rot="21600000">
            <a:off x="3672281" y="3715791"/>
            <a:ext cx="478942" cy="7620"/>
          </a:xfrm>
          <a:prstGeom prst="rect">
            <a:avLst/>
          </a:prstGeom>
        </p:spPr>
      </p:pic>
      <p:pic>
        <p:nvPicPr>
          <p:cNvPr id="56" name="picture 56"/>
          <p:cNvPicPr>
            <a:picLocks noChangeAspect="1"/>
          </p:cNvPicPr>
          <p:nvPr/>
        </p:nvPicPr>
        <p:blipFill>
          <a:blip r:embed="rId12"/>
          <a:stretch>
            <a:fillRect/>
          </a:stretch>
        </p:blipFill>
        <p:spPr>
          <a:xfrm rot="21600000">
            <a:off x="1728609" y="3709453"/>
            <a:ext cx="451268" cy="7620"/>
          </a:xfrm>
          <a:prstGeom prst="rect">
            <a:avLst/>
          </a:prstGeom>
        </p:spPr>
      </p:pic>
      <p:pic>
        <p:nvPicPr>
          <p:cNvPr id="58" name="picture 58"/>
          <p:cNvPicPr>
            <a:picLocks noChangeAspect="1"/>
          </p:cNvPicPr>
          <p:nvPr/>
        </p:nvPicPr>
        <p:blipFill>
          <a:blip r:embed="rId6"/>
          <a:stretch>
            <a:fillRect/>
          </a:stretch>
        </p:blipFill>
        <p:spPr>
          <a:xfrm rot="21600000">
            <a:off x="2922270" y="4459478"/>
            <a:ext cx="7619" cy="451256"/>
          </a:xfrm>
          <a:prstGeom prst="rect">
            <a:avLst/>
          </a:prstGeom>
        </p:spPr>
      </p:pic>
      <p:pic>
        <p:nvPicPr>
          <p:cNvPr id="9" name="图片 8" descr="通微logo2"/>
          <p:cNvPicPr>
            <a:picLocks noChangeAspect="1"/>
          </p:cNvPicPr>
          <p:nvPr/>
        </p:nvPicPr>
        <p:blipFill>
          <a:blip r:embed="rId13"/>
          <a:stretch>
            <a:fillRect/>
          </a:stretch>
        </p:blipFill>
        <p:spPr>
          <a:xfrm>
            <a:off x="11315065" y="55245"/>
            <a:ext cx="824230" cy="368935"/>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 60"/>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62" name="picture 62"/>
          <p:cNvPicPr>
            <a:picLocks noChangeAspect="1"/>
          </p:cNvPicPr>
          <p:nvPr/>
        </p:nvPicPr>
        <p:blipFill>
          <a:blip r:embed="rId1"/>
          <a:stretch>
            <a:fillRect/>
          </a:stretch>
        </p:blipFill>
        <p:spPr>
          <a:xfrm rot="21600000">
            <a:off x="6962775" y="2232977"/>
            <a:ext cx="1872233" cy="3430587"/>
          </a:xfrm>
          <a:prstGeom prst="rect">
            <a:avLst/>
          </a:prstGeom>
        </p:spPr>
      </p:pic>
      <p:graphicFrame>
        <p:nvGraphicFramePr>
          <p:cNvPr id="64" name="table 64"/>
          <p:cNvGraphicFramePr>
            <a:graphicFrameLocks noGrp="1"/>
          </p:cNvGraphicFramePr>
          <p:nvPr/>
        </p:nvGraphicFramePr>
        <p:xfrm>
          <a:off x="872870" y="1857375"/>
          <a:ext cx="1871979" cy="3398520"/>
        </p:xfrm>
        <a:graphic>
          <a:graphicData uri="http://schemas.openxmlformats.org/drawingml/2006/table">
            <a:tbl>
              <a:tblPr/>
              <a:tblGrid>
                <a:gridCol w="1871979"/>
              </a:tblGrid>
              <a:tr h="3398520">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66" name="picture 66"/>
          <p:cNvPicPr>
            <a:picLocks noChangeAspect="1"/>
          </p:cNvPicPr>
          <p:nvPr/>
        </p:nvPicPr>
        <p:blipFill>
          <a:blip r:embed="rId2"/>
          <a:stretch>
            <a:fillRect/>
          </a:stretch>
        </p:blipFill>
        <p:spPr>
          <a:xfrm rot="21600000">
            <a:off x="882396" y="1866900"/>
            <a:ext cx="1853183" cy="3386328"/>
          </a:xfrm>
          <a:prstGeom prst="rect">
            <a:avLst/>
          </a:prstGeom>
        </p:spPr>
      </p:pic>
      <p:graphicFrame>
        <p:nvGraphicFramePr>
          <p:cNvPr id="68" name="table 68"/>
          <p:cNvGraphicFramePr>
            <a:graphicFrameLocks noGrp="1"/>
          </p:cNvGraphicFramePr>
          <p:nvPr/>
        </p:nvGraphicFramePr>
        <p:xfrm>
          <a:off x="4909947" y="1857375"/>
          <a:ext cx="1871979" cy="3249295"/>
        </p:xfrm>
        <a:graphic>
          <a:graphicData uri="http://schemas.openxmlformats.org/drawingml/2006/table">
            <a:tbl>
              <a:tblPr/>
              <a:tblGrid>
                <a:gridCol w="1871979"/>
              </a:tblGrid>
              <a:tr h="3249295">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0" name="table 70"/>
          <p:cNvGraphicFramePr>
            <a:graphicFrameLocks noGrp="1"/>
          </p:cNvGraphicFramePr>
          <p:nvPr/>
        </p:nvGraphicFramePr>
        <p:xfrm>
          <a:off x="9032367" y="1857375"/>
          <a:ext cx="1871980" cy="3249295"/>
        </p:xfrm>
        <a:graphic>
          <a:graphicData uri="http://schemas.openxmlformats.org/drawingml/2006/table">
            <a:tbl>
              <a:tblPr/>
              <a:tblGrid>
                <a:gridCol w="1871980"/>
              </a:tblGrid>
              <a:tr h="3249295">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72" name="picture 72"/>
          <p:cNvPicPr>
            <a:picLocks noChangeAspect="1"/>
          </p:cNvPicPr>
          <p:nvPr/>
        </p:nvPicPr>
        <p:blipFill>
          <a:blip r:embed="rId3"/>
          <a:stretch>
            <a:fillRect/>
          </a:stretch>
        </p:blipFill>
        <p:spPr>
          <a:xfrm rot="21600000">
            <a:off x="4919471" y="1866899"/>
            <a:ext cx="1853183" cy="3236976"/>
          </a:xfrm>
          <a:prstGeom prst="rect">
            <a:avLst/>
          </a:prstGeom>
        </p:spPr>
      </p:pic>
      <p:pic>
        <p:nvPicPr>
          <p:cNvPr id="74" name="picture 74"/>
          <p:cNvPicPr>
            <a:picLocks noChangeAspect="1"/>
          </p:cNvPicPr>
          <p:nvPr/>
        </p:nvPicPr>
        <p:blipFill>
          <a:blip r:embed="rId4"/>
          <a:stretch>
            <a:fillRect/>
          </a:stretch>
        </p:blipFill>
        <p:spPr>
          <a:xfrm rot="21600000">
            <a:off x="9041892" y="1866899"/>
            <a:ext cx="1853183" cy="3236976"/>
          </a:xfrm>
          <a:prstGeom prst="rect">
            <a:avLst/>
          </a:prstGeom>
        </p:spPr>
      </p:pic>
      <p:graphicFrame>
        <p:nvGraphicFramePr>
          <p:cNvPr id="76" name="table 76"/>
          <p:cNvGraphicFramePr>
            <a:graphicFrameLocks noGrp="1"/>
          </p:cNvGraphicFramePr>
          <p:nvPr/>
        </p:nvGraphicFramePr>
        <p:xfrm>
          <a:off x="2927222" y="2407539"/>
          <a:ext cx="1800225" cy="3249295"/>
        </p:xfrm>
        <a:graphic>
          <a:graphicData uri="http://schemas.openxmlformats.org/drawingml/2006/table">
            <a:tbl>
              <a:tblPr/>
              <a:tblGrid>
                <a:gridCol w="1800225"/>
              </a:tblGrid>
              <a:tr h="3249295">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78" name="picture 78"/>
          <p:cNvPicPr>
            <a:picLocks noChangeAspect="1"/>
          </p:cNvPicPr>
          <p:nvPr/>
        </p:nvPicPr>
        <p:blipFill>
          <a:blip r:embed="rId5"/>
          <a:stretch>
            <a:fillRect/>
          </a:stretch>
        </p:blipFill>
        <p:spPr>
          <a:xfrm rot="21600000">
            <a:off x="2936747" y="2417064"/>
            <a:ext cx="1781555" cy="3236976"/>
          </a:xfrm>
          <a:prstGeom prst="rect">
            <a:avLst/>
          </a:prstGeom>
        </p:spPr>
      </p:pic>
      <p:pic>
        <p:nvPicPr>
          <p:cNvPr id="80" name="picture 80"/>
          <p:cNvPicPr>
            <a:picLocks noChangeAspect="1"/>
          </p:cNvPicPr>
          <p:nvPr/>
        </p:nvPicPr>
        <p:blipFill>
          <a:blip r:embed="rId6"/>
          <a:stretch>
            <a:fillRect/>
          </a:stretch>
        </p:blipFill>
        <p:spPr>
          <a:xfrm rot="21600000">
            <a:off x="528866" y="193585"/>
            <a:ext cx="894435" cy="760908"/>
          </a:xfrm>
          <a:prstGeom prst="rect">
            <a:avLst/>
          </a:prstGeom>
        </p:spPr>
      </p:pic>
      <p:sp>
        <p:nvSpPr>
          <p:cNvPr id="82" name="textbox 82"/>
          <p:cNvSpPr/>
          <p:nvPr/>
        </p:nvSpPr>
        <p:spPr>
          <a:xfrm>
            <a:off x="309498" y="418599"/>
            <a:ext cx="3224529" cy="1332230"/>
          </a:xfrm>
          <a:prstGeom prst="rect">
            <a:avLst/>
          </a:prstGeom>
          <a:noFill/>
          <a:ln w="0" cap="flat">
            <a:noFill/>
            <a:prstDash val="solid"/>
            <a:miter lim="0"/>
          </a:ln>
        </p:spPr>
        <p:txBody>
          <a:bodyPr vert="horz" wrap="square" lIns="0" tIns="0" rIns="0" bIns="0"/>
          <a:lstStyle/>
          <a:p>
            <a:pPr algn="l" rtl="0" eaLnBrk="0">
              <a:lnSpc>
                <a:spcPct val="72000"/>
              </a:lnSpc>
            </a:pPr>
            <a:endParaRPr sz="100">
              <a:latin typeface="Arial" panose="020B0604020202020204"/>
              <a:ea typeface="Arial" panose="020B0604020202020204"/>
              <a:cs typeface="Arial" panose="020B0604020202020204"/>
            </a:endParaRPr>
          </a:p>
          <a:p>
            <a:pPr marL="544195" algn="l" rtl="0" eaLnBrk="0">
              <a:lnSpc>
                <a:spcPct val="74000"/>
              </a:lnSpc>
            </a:pPr>
            <a:r>
              <a:rPr sz="4900" kern="0" spc="70" baseline="-6000">
                <a:solidFill>
                  <a:srgbClr val="FFFFFF">
                    <a:alpha val="100000"/>
                  </a:srgbClr>
                </a:solidFill>
                <a:latin typeface="Century Gothic" panose="020B0502020202020204"/>
                <a:ea typeface="Century Gothic" panose="020B0502020202020204"/>
                <a:cs typeface="Century Gothic" panose="020B0502020202020204"/>
              </a:rPr>
              <a:t>1</a:t>
            </a:r>
            <a:r>
              <a:rPr sz="3100" kern="0" spc="210">
                <a:solidFill>
                  <a:srgbClr val="FFFFFF">
                    <a:alpha val="100000"/>
                  </a:srgbClr>
                </a:solidFill>
                <a:latin typeface="Century Gothic" panose="020B0502020202020204"/>
                <a:ea typeface="Century Gothic" panose="020B0502020202020204"/>
                <a:cs typeface="Century Gothic" panose="020B0502020202020204"/>
              </a:rPr>
              <a:t>    </a:t>
            </a:r>
            <a:r>
              <a:rPr sz="2100" b="1" kern="0" spc="70">
                <a:solidFill>
                  <a:srgbClr val="D11C33">
                    <a:alpha val="100000"/>
                  </a:srgbClr>
                </a:solidFill>
                <a:latin typeface="微软雅黑" panose="020B0503020204020204" charset="-122"/>
                <a:ea typeface="微软雅黑" panose="020B0503020204020204" charset="-122"/>
                <a:cs typeface="微软雅黑" panose="020B0503020204020204" charset="-122"/>
              </a:rPr>
              <a:t>政策支持</a:t>
            </a:r>
            <a:endParaRPr sz="2100">
              <a:latin typeface="微软雅黑" panose="020B0503020204020204" charset="-122"/>
              <a:ea typeface="微软雅黑" panose="020B0503020204020204" charset="-122"/>
              <a:cs typeface="微软雅黑" panose="020B0503020204020204" charset="-122"/>
            </a:endParaRPr>
          </a:p>
          <a:p>
            <a:pPr algn="l" rtl="0" eaLnBrk="0">
              <a:lnSpc>
                <a:spcPct val="121000"/>
              </a:lnSpc>
            </a:pPr>
            <a:endParaRPr sz="1000">
              <a:latin typeface="Arial" panose="020B0604020202020204"/>
              <a:ea typeface="Arial" panose="020B0604020202020204"/>
              <a:cs typeface="Arial" panose="020B0604020202020204"/>
            </a:endParaRPr>
          </a:p>
          <a:p>
            <a:pPr algn="l" rtl="0" eaLnBrk="0">
              <a:lnSpc>
                <a:spcPct val="122000"/>
              </a:lnSpc>
            </a:pPr>
            <a:endParaRPr sz="1000">
              <a:latin typeface="Arial" panose="020B0604020202020204"/>
              <a:ea typeface="Arial" panose="020B0604020202020204"/>
              <a:cs typeface="Arial" panose="020B0604020202020204"/>
            </a:endParaRPr>
          </a:p>
          <a:p>
            <a:pPr marL="1391920" algn="l" rtl="0" eaLnBrk="0">
              <a:lnSpc>
                <a:spcPct val="82000"/>
              </a:lnSpc>
              <a:spcBef>
                <a:spcPts val="365"/>
              </a:spcBef>
            </a:pPr>
            <a:r>
              <a:rPr sz="12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国务院</a:t>
            </a:r>
            <a:endParaRPr sz="1200">
              <a:latin typeface="微软雅黑" panose="020B0503020204020204" charset="-122"/>
              <a:ea typeface="微软雅黑" panose="020B0503020204020204" charset="-122"/>
              <a:cs typeface="微软雅黑" panose="020B0503020204020204" charset="-122"/>
            </a:endParaRPr>
          </a:p>
          <a:p>
            <a:pPr algn="r" rtl="0" eaLnBrk="0">
              <a:lnSpc>
                <a:spcPts val="1525"/>
              </a:lnSpc>
            </a:pPr>
            <a:r>
              <a:rPr sz="1200" b="1" kern="0" spc="-30">
                <a:solidFill>
                  <a:srgbClr val="C00000">
                    <a:alpha val="100000"/>
                  </a:srgbClr>
                </a:solidFill>
                <a:latin typeface="微软雅黑" panose="020B0503020204020204" charset="-122"/>
                <a:ea typeface="微软雅黑" panose="020B0503020204020204" charset="-122"/>
                <a:cs typeface="微软雅黑" panose="020B0503020204020204" charset="-122"/>
              </a:rPr>
              <a:t>《关于促进开发区改革和创新发展的若干意见》</a:t>
            </a:r>
            <a:endParaRPr sz="1200">
              <a:latin typeface="微软雅黑" panose="020B0503020204020204" charset="-122"/>
              <a:ea typeface="微软雅黑" panose="020B0503020204020204" charset="-122"/>
              <a:cs typeface="微软雅黑" panose="020B0503020204020204" charset="-122"/>
            </a:endParaRPr>
          </a:p>
          <a:p>
            <a:pPr marL="878205" algn="l" rtl="0" eaLnBrk="0">
              <a:lnSpc>
                <a:spcPts val="1490"/>
              </a:lnSpc>
            </a:pPr>
            <a:r>
              <a:rPr sz="12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（国办发〔</a:t>
            </a:r>
            <a:r>
              <a:rPr sz="1200"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2017〕7号）</a:t>
            </a:r>
            <a:endParaRPr sz="1200">
              <a:latin typeface="微软雅黑" panose="020B0503020204020204" charset="-122"/>
              <a:ea typeface="微软雅黑" panose="020B0503020204020204" charset="-122"/>
              <a:cs typeface="微软雅黑" panose="020B0503020204020204" charset="-122"/>
            </a:endParaRPr>
          </a:p>
        </p:txBody>
      </p:sp>
      <p:sp>
        <p:nvSpPr>
          <p:cNvPr id="84" name="textbox 84"/>
          <p:cNvSpPr/>
          <p:nvPr/>
        </p:nvSpPr>
        <p:spPr>
          <a:xfrm>
            <a:off x="8203501" y="1022006"/>
            <a:ext cx="3529965" cy="742950"/>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003935" algn="l" rtl="0" eaLnBrk="0">
              <a:lnSpc>
                <a:spcPct val="83000"/>
              </a:lnSpc>
            </a:pP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某省市人民政府办公厅</a:t>
            </a:r>
            <a:endParaRPr sz="1200">
              <a:latin typeface="微软雅黑" panose="020B0503020204020204" charset="-122"/>
              <a:ea typeface="微软雅黑" panose="020B0503020204020204" charset="-122"/>
              <a:cs typeface="微软雅黑" panose="020B0503020204020204" charset="-122"/>
            </a:endParaRPr>
          </a:p>
          <a:p>
            <a:pPr marL="1156335" indent="-1071245" algn="l" rtl="0" eaLnBrk="0">
              <a:lnSpc>
                <a:spcPct val="102000"/>
              </a:lnSpc>
              <a:spcBef>
                <a:spcPts val="25"/>
              </a:spcBef>
            </a:pPr>
            <a:r>
              <a:rPr sz="1200" b="1" kern="0" spc="-20">
                <a:solidFill>
                  <a:srgbClr val="C00000">
                    <a:alpha val="100000"/>
                  </a:srgbClr>
                </a:solidFill>
                <a:latin typeface="微软雅黑" panose="020B0503020204020204" charset="-122"/>
                <a:ea typeface="微软雅黑" panose="020B0503020204020204" charset="-122"/>
                <a:cs typeface="微软雅黑" panose="020B0503020204020204" charset="-122"/>
              </a:rPr>
              <a:t>某省市人民政府办</a:t>
            </a:r>
            <a:r>
              <a:rPr sz="1200" b="1" kern="0" spc="-30">
                <a:solidFill>
                  <a:srgbClr val="C00000">
                    <a:alpha val="100000"/>
                  </a:srgbClr>
                </a:solidFill>
                <a:latin typeface="微软雅黑" panose="020B0503020204020204" charset="-122"/>
                <a:ea typeface="微软雅黑" panose="020B0503020204020204" charset="-122"/>
                <a:cs typeface="微软雅黑" panose="020B0503020204020204" charset="-122"/>
              </a:rPr>
              <a:t>公厅关于加快推进新型某省市</a:t>
            </a:r>
            <a:r>
              <a:rPr sz="1200" b="1" kern="0" spc="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C00000">
                    <a:alpha val="100000"/>
                  </a:srgbClr>
                </a:solidFill>
                <a:latin typeface="微软雅黑" panose="020B0503020204020204" charset="-122"/>
                <a:ea typeface="微软雅黑" panose="020B0503020204020204" charset="-122"/>
                <a:cs typeface="微软雅黑" panose="020B0503020204020204" charset="-122"/>
              </a:rPr>
              <a:t>建设的指导意见》</a:t>
            </a:r>
            <a:endParaRPr sz="1200">
              <a:latin typeface="微软雅黑" panose="020B0503020204020204" charset="-122"/>
              <a:ea typeface="微软雅黑" panose="020B0503020204020204" charset="-122"/>
              <a:cs typeface="微软雅黑" panose="020B0503020204020204" charset="-122"/>
            </a:endParaRPr>
          </a:p>
          <a:p>
            <a:pPr marL="985520" algn="l" rtl="0" eaLnBrk="0">
              <a:lnSpc>
                <a:spcPts val="1490"/>
              </a:lnSpc>
            </a:pPr>
            <a:r>
              <a:rPr sz="12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（豫政办〔</a:t>
            </a:r>
            <a:r>
              <a:rPr sz="1200"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2020〕27号）</a:t>
            </a:r>
            <a:endParaRPr sz="1200">
              <a:latin typeface="微软雅黑" panose="020B0503020204020204" charset="-122"/>
              <a:ea typeface="微软雅黑" panose="020B0503020204020204" charset="-122"/>
              <a:cs typeface="微软雅黑" panose="020B0503020204020204" charset="-122"/>
            </a:endParaRPr>
          </a:p>
        </p:txBody>
      </p:sp>
      <p:sp>
        <p:nvSpPr>
          <p:cNvPr id="86" name="textbox 86"/>
          <p:cNvSpPr/>
          <p:nvPr/>
        </p:nvSpPr>
        <p:spPr>
          <a:xfrm>
            <a:off x="2367533" y="5730849"/>
            <a:ext cx="2920364" cy="74231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39520" algn="l" rtl="0" eaLnBrk="0">
              <a:lnSpc>
                <a:spcPct val="82000"/>
              </a:lnSpc>
            </a:pPr>
            <a:r>
              <a:rPr sz="12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国务院</a:t>
            </a:r>
            <a:endParaRPr sz="1200">
              <a:latin typeface="微软雅黑" panose="020B0503020204020204" charset="-122"/>
              <a:ea typeface="微软雅黑" panose="020B0503020204020204" charset="-122"/>
              <a:cs typeface="微软雅黑" panose="020B0503020204020204" charset="-122"/>
            </a:endParaRPr>
          </a:p>
          <a:p>
            <a:pPr marL="469900" indent="-384810" algn="l" rtl="0" eaLnBrk="0">
              <a:lnSpc>
                <a:spcPct val="102000"/>
              </a:lnSpc>
              <a:spcBef>
                <a:spcPts val="25"/>
              </a:spcBef>
            </a:pPr>
            <a:r>
              <a:rPr sz="1200" b="1" kern="0" spc="-30">
                <a:solidFill>
                  <a:srgbClr val="C00000">
                    <a:alpha val="100000"/>
                  </a:srgbClr>
                </a:solidFill>
                <a:latin typeface="微软雅黑" panose="020B0503020204020204" charset="-122"/>
                <a:ea typeface="微软雅黑" panose="020B0503020204020204" charset="-122"/>
                <a:cs typeface="微软雅黑" panose="020B0503020204020204" charset="-122"/>
              </a:rPr>
              <a:t>《关于推进国家级经济技术开发区创</a:t>
            </a:r>
            <a:r>
              <a:rPr sz="1200" b="1" kern="0" spc="-40">
                <a:solidFill>
                  <a:srgbClr val="C00000">
                    <a:alpha val="100000"/>
                  </a:srgbClr>
                </a:solidFill>
                <a:latin typeface="微软雅黑" panose="020B0503020204020204" charset="-122"/>
                <a:ea typeface="微软雅黑" panose="020B0503020204020204" charset="-122"/>
                <a:cs typeface="微软雅黑" panose="020B0503020204020204" charset="-122"/>
              </a:rPr>
              <a:t>新提升</a:t>
            </a:r>
            <a:r>
              <a:rPr sz="1200" b="1" kern="0" spc="0">
                <a:solidFill>
                  <a:srgbClr val="C00000">
                    <a:alpha val="100000"/>
                  </a:srgbClr>
                </a:solidFill>
                <a:latin typeface="微软雅黑" panose="020B0503020204020204" charset="-122"/>
                <a:ea typeface="微软雅黑" panose="020B0503020204020204" charset="-122"/>
                <a:cs typeface="微软雅黑" panose="020B0503020204020204" charset="-122"/>
              </a:rPr>
              <a:t> 打造改革开放新高地的意见</a:t>
            </a:r>
            <a:r>
              <a:rPr sz="1200" b="1" kern="0" spc="-10">
                <a:solidFill>
                  <a:srgbClr val="C00000">
                    <a:alpha val="100000"/>
                  </a:srgbClr>
                </a:solidFill>
                <a:latin typeface="微软雅黑" panose="020B0503020204020204" charset="-122"/>
                <a:ea typeface="微软雅黑" panose="020B0503020204020204" charset="-122"/>
                <a:cs typeface="微软雅黑" panose="020B0503020204020204" charset="-122"/>
              </a:rPr>
              <a:t>》</a:t>
            </a:r>
            <a:endParaRPr sz="1200">
              <a:latin typeface="微软雅黑" panose="020B0503020204020204" charset="-122"/>
              <a:ea typeface="微软雅黑" panose="020B0503020204020204" charset="-122"/>
              <a:cs typeface="微软雅黑" panose="020B0503020204020204" charset="-122"/>
            </a:endParaRPr>
          </a:p>
          <a:p>
            <a:pPr marL="756920" algn="l" rtl="0" eaLnBrk="0">
              <a:lnSpc>
                <a:spcPts val="1490"/>
              </a:lnSpc>
            </a:pPr>
            <a:r>
              <a:rPr sz="12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（国发〔</a:t>
            </a:r>
            <a:r>
              <a:rPr sz="1200"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2019〕</a:t>
            </a:r>
            <a:r>
              <a:rPr sz="1200" kern="0" spc="-2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11号）</a:t>
            </a:r>
            <a:endParaRPr sz="1200">
              <a:latin typeface="微软雅黑" panose="020B0503020204020204" charset="-122"/>
              <a:ea typeface="微软雅黑" panose="020B0503020204020204" charset="-122"/>
              <a:cs typeface="微软雅黑" panose="020B0503020204020204" charset="-122"/>
            </a:endParaRPr>
          </a:p>
        </p:txBody>
      </p:sp>
      <p:sp>
        <p:nvSpPr>
          <p:cNvPr id="88" name="textbox 88"/>
          <p:cNvSpPr/>
          <p:nvPr/>
        </p:nvSpPr>
        <p:spPr>
          <a:xfrm>
            <a:off x="4494948" y="986002"/>
            <a:ext cx="2767964" cy="74231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163320" algn="l" rtl="0" eaLnBrk="0">
              <a:lnSpc>
                <a:spcPct val="82000"/>
              </a:lnSpc>
            </a:pPr>
            <a:r>
              <a:rPr sz="12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国务院</a:t>
            </a:r>
            <a:endParaRPr sz="1200">
              <a:latin typeface="微软雅黑" panose="020B0503020204020204" charset="-122"/>
              <a:ea typeface="微软雅黑" panose="020B0503020204020204" charset="-122"/>
              <a:cs typeface="微软雅黑" panose="020B0503020204020204" charset="-122"/>
            </a:endParaRPr>
          </a:p>
          <a:p>
            <a:pPr marL="927735" indent="-842010" algn="l" rtl="0" eaLnBrk="0">
              <a:lnSpc>
                <a:spcPct val="102000"/>
              </a:lnSpc>
              <a:spcBef>
                <a:spcPts val="25"/>
              </a:spcBef>
            </a:pPr>
            <a:r>
              <a:rPr sz="1200" b="1" kern="0" spc="-30">
                <a:solidFill>
                  <a:srgbClr val="C00000">
                    <a:alpha val="100000"/>
                  </a:srgbClr>
                </a:solidFill>
                <a:latin typeface="微软雅黑" panose="020B0503020204020204" charset="-122"/>
                <a:ea typeface="微软雅黑" panose="020B0503020204020204" charset="-122"/>
                <a:cs typeface="微软雅黑" panose="020B0503020204020204" charset="-122"/>
              </a:rPr>
              <a:t>《国务院关于印发“十三五</a:t>
            </a:r>
            <a:r>
              <a:rPr sz="1200" b="1" kern="0" spc="-40">
                <a:solidFill>
                  <a:srgbClr val="C00000">
                    <a:alpha val="100000"/>
                  </a:srgbClr>
                </a:solidFill>
                <a:latin typeface="微软雅黑" panose="020B0503020204020204" charset="-122"/>
                <a:ea typeface="微软雅黑" panose="020B0503020204020204" charset="-122"/>
                <a:cs typeface="微软雅黑" panose="020B0503020204020204" charset="-122"/>
              </a:rPr>
              <a:t>”国家信息化</a:t>
            </a:r>
            <a:r>
              <a:rPr sz="1200" b="1" kern="0" spc="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C00000">
                    <a:alpha val="100000"/>
                  </a:srgbClr>
                </a:solidFill>
                <a:latin typeface="微软雅黑" panose="020B0503020204020204" charset="-122"/>
                <a:ea typeface="微软雅黑" panose="020B0503020204020204" charset="-122"/>
                <a:cs typeface="微软雅黑" panose="020B0503020204020204" charset="-122"/>
              </a:rPr>
              <a:t>规划的通知》</a:t>
            </a:r>
            <a:endParaRPr sz="1200">
              <a:latin typeface="微软雅黑" panose="020B0503020204020204" charset="-122"/>
              <a:ea typeface="微软雅黑" panose="020B0503020204020204" charset="-122"/>
              <a:cs typeface="微软雅黑" panose="020B0503020204020204" charset="-122"/>
            </a:endParaRPr>
          </a:p>
          <a:p>
            <a:pPr marL="680720" algn="l" rtl="0" eaLnBrk="0">
              <a:lnSpc>
                <a:spcPts val="1490"/>
              </a:lnSpc>
            </a:pPr>
            <a:r>
              <a:rPr sz="12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（国发〔</a:t>
            </a:r>
            <a:r>
              <a:rPr sz="1200"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2016〕73号）</a:t>
            </a:r>
            <a:endParaRPr sz="1200">
              <a:latin typeface="微软雅黑" panose="020B0503020204020204" charset="-122"/>
              <a:ea typeface="微软雅黑" panose="020B0503020204020204" charset="-122"/>
              <a:cs typeface="微软雅黑" panose="020B0503020204020204" charset="-122"/>
            </a:endParaRPr>
          </a:p>
        </p:txBody>
      </p:sp>
      <p:sp>
        <p:nvSpPr>
          <p:cNvPr id="90" name="textbox 90"/>
          <p:cNvSpPr/>
          <p:nvPr/>
        </p:nvSpPr>
        <p:spPr>
          <a:xfrm>
            <a:off x="6317233" y="5812891"/>
            <a:ext cx="3143250" cy="559434"/>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351280" algn="l" rtl="0" eaLnBrk="0">
              <a:lnSpc>
                <a:spcPct val="82000"/>
              </a:lnSpc>
            </a:pPr>
            <a:r>
              <a:rPr sz="12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国务院</a:t>
            </a:r>
            <a:endParaRPr sz="1200">
              <a:latin typeface="微软雅黑" panose="020B0503020204020204" charset="-122"/>
              <a:ea typeface="微软雅黑" panose="020B0503020204020204" charset="-122"/>
              <a:cs typeface="微软雅黑" panose="020B0503020204020204" charset="-122"/>
            </a:endParaRPr>
          </a:p>
          <a:p>
            <a:pPr algn="r" rtl="0" eaLnBrk="0">
              <a:lnSpc>
                <a:spcPts val="1525"/>
              </a:lnSpc>
            </a:pPr>
            <a:r>
              <a:rPr sz="1200" b="1" kern="0" spc="-30">
                <a:solidFill>
                  <a:srgbClr val="C00000">
                    <a:alpha val="100000"/>
                  </a:srgbClr>
                </a:solidFill>
                <a:latin typeface="微软雅黑" panose="020B0503020204020204" charset="-122"/>
                <a:ea typeface="微软雅黑" panose="020B0503020204020204" charset="-122"/>
                <a:cs typeface="微软雅黑" panose="020B0503020204020204" charset="-122"/>
              </a:rPr>
              <a:t>《国务院关于印发《中国制造2025》的通知》</a:t>
            </a:r>
            <a:endParaRPr sz="1200">
              <a:latin typeface="微软雅黑" panose="020B0503020204020204" charset="-122"/>
              <a:ea typeface="微软雅黑" panose="020B0503020204020204" charset="-122"/>
              <a:cs typeface="微软雅黑" panose="020B0503020204020204" charset="-122"/>
            </a:endParaRPr>
          </a:p>
          <a:p>
            <a:pPr marL="868680" algn="l" rtl="0" eaLnBrk="0">
              <a:lnSpc>
                <a:spcPts val="1490"/>
              </a:lnSpc>
            </a:pPr>
            <a:r>
              <a:rPr sz="12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（国发〔</a:t>
            </a:r>
            <a:r>
              <a:rPr sz="1200"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2015〕28号）</a:t>
            </a:r>
            <a:endParaRPr sz="12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7"/>
          <a:stretch>
            <a:fillRect/>
          </a:stretch>
        </p:blipFill>
        <p:spPr>
          <a:xfrm>
            <a:off x="11315065" y="55245"/>
            <a:ext cx="824230" cy="368935"/>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ect 9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sp>
        <p:nvSpPr>
          <p:cNvPr id="94" name="textbox 94"/>
          <p:cNvSpPr/>
          <p:nvPr/>
        </p:nvSpPr>
        <p:spPr>
          <a:xfrm>
            <a:off x="543192" y="2272238"/>
            <a:ext cx="4846954" cy="2922270"/>
          </a:xfrm>
          <a:prstGeom prst="rect">
            <a:avLst/>
          </a:prstGeom>
          <a:noFill/>
          <a:ln w="0" cap="flat">
            <a:noFill/>
            <a:prstDash val="solid"/>
            <a:miter lim="0"/>
          </a:ln>
        </p:spPr>
        <p:txBody>
          <a:bodyPr vert="horz" wrap="square" lIns="0" tIns="0" rIns="0" bIns="0"/>
          <a:lstStyle/>
          <a:p>
            <a:pPr algn="l" rtl="0" eaLnBrk="0">
              <a:lnSpc>
                <a:spcPct val="64000"/>
              </a:lnSpc>
            </a:pPr>
            <a:endParaRPr sz="100">
              <a:latin typeface="Arial" panose="020B0604020202020204"/>
              <a:ea typeface="Arial" panose="020B0604020202020204"/>
              <a:cs typeface="Arial" panose="020B0604020202020204"/>
            </a:endParaRPr>
          </a:p>
          <a:p>
            <a:pPr marL="13970" indent="-1270" algn="l" rtl="0" eaLnBrk="0">
              <a:lnSpc>
                <a:spcPct val="121000"/>
              </a:lnSpc>
            </a:pPr>
            <a:r>
              <a:rPr sz="2000" b="1" kern="0" spc="-20">
                <a:solidFill>
                  <a:srgbClr val="404040">
                    <a:alpha val="100000"/>
                  </a:srgbClr>
                </a:solidFill>
                <a:latin typeface="微软雅黑" panose="020B0503020204020204" charset="-122"/>
                <a:ea typeface="微软雅黑" panose="020B0503020204020204" charset="-122"/>
                <a:cs typeface="微软雅黑" panose="020B0503020204020204" charset="-122"/>
              </a:rPr>
              <a:t>智能建筑行业在我国尚处于成长期</a:t>
            </a:r>
            <a:r>
              <a:rPr sz="2000" b="1" kern="0" spc="-28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2000" b="1" kern="0" spc="-20">
                <a:solidFill>
                  <a:srgbClr val="404040">
                    <a:alpha val="100000"/>
                  </a:srgbClr>
                </a:solidFill>
                <a:latin typeface="微软雅黑" panose="020B0503020204020204" charset="-122"/>
                <a:ea typeface="微软雅黑" panose="020B0503020204020204" charset="-122"/>
                <a:cs typeface="微软雅黑" panose="020B0503020204020204" charset="-122"/>
              </a:rPr>
              <a:t>，行业发</a:t>
            </a:r>
            <a:r>
              <a:rPr sz="2000" b="1" kern="0" spc="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2000" b="1" kern="0" spc="-20">
                <a:solidFill>
                  <a:srgbClr val="404040">
                    <a:alpha val="100000"/>
                  </a:srgbClr>
                </a:solidFill>
                <a:latin typeface="微软雅黑" panose="020B0503020204020204" charset="-122"/>
                <a:ea typeface="微软雅黑" panose="020B0503020204020204" charset="-122"/>
                <a:cs typeface="微软雅黑" panose="020B0503020204020204" charset="-122"/>
              </a:rPr>
              <a:t>展潜力大</a:t>
            </a:r>
            <a:endParaRPr sz="2000">
              <a:latin typeface="微软雅黑" panose="020B0503020204020204" charset="-122"/>
              <a:ea typeface="微软雅黑" panose="020B0503020204020204" charset="-122"/>
              <a:cs typeface="微软雅黑" panose="020B0503020204020204" charset="-122"/>
            </a:endParaRPr>
          </a:p>
          <a:p>
            <a:pPr algn="l" rtl="0" eaLnBrk="0">
              <a:lnSpc>
                <a:spcPct val="114000"/>
              </a:lnSpc>
            </a:pPr>
            <a:endParaRPr sz="1000">
              <a:latin typeface="Arial" panose="020B0604020202020204"/>
              <a:ea typeface="Arial" panose="020B0604020202020204"/>
              <a:cs typeface="Arial" panose="020B0604020202020204"/>
            </a:endParaRPr>
          </a:p>
          <a:p>
            <a:pPr marL="181610" indent="-162560" algn="l" rtl="0" eaLnBrk="0">
              <a:lnSpc>
                <a:spcPct val="138000"/>
              </a:lnSpc>
              <a:spcBef>
                <a:spcPts val="520"/>
              </a:spcBef>
            </a:pPr>
            <a:r>
              <a:rPr sz="1700" kern="0" spc="60">
                <a:solidFill>
                  <a:srgbClr val="404040">
                    <a:alpha val="100000"/>
                  </a:srgbClr>
                </a:solidFill>
                <a:latin typeface="Arial" panose="020B0604020202020204"/>
                <a:ea typeface="Arial" panose="020B0604020202020204"/>
                <a:cs typeface="Arial" panose="020B0604020202020204"/>
              </a:rPr>
              <a:t>•</a:t>
            </a:r>
            <a:r>
              <a:rPr sz="1700" kern="0" spc="390">
                <a:solidFill>
                  <a:srgbClr val="404040">
                    <a:alpha val="100000"/>
                  </a:srgbClr>
                </a:solidFill>
                <a:latin typeface="Arial" panose="020B0604020202020204"/>
                <a:ea typeface="Arial" panose="020B0604020202020204"/>
                <a:cs typeface="Arial" panose="020B0604020202020204"/>
              </a:rPr>
              <a:t> </a:t>
            </a:r>
            <a:r>
              <a:rPr sz="1700" kern="0" spc="60">
                <a:solidFill>
                  <a:srgbClr val="404040">
                    <a:alpha val="100000"/>
                  </a:srgbClr>
                </a:solidFill>
                <a:latin typeface="微软雅黑" panose="020B0503020204020204" charset="-122"/>
                <a:ea typeface="微软雅黑" panose="020B0503020204020204" charset="-122"/>
                <a:cs typeface="微软雅黑" panose="020B0503020204020204" charset="-122"/>
              </a:rPr>
              <a:t>2018 年</a:t>
            </a:r>
            <a:r>
              <a:rPr sz="1700" kern="0" spc="-24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700" kern="0" spc="60">
                <a:solidFill>
                  <a:srgbClr val="404040">
                    <a:alpha val="100000"/>
                  </a:srgbClr>
                </a:solidFill>
                <a:latin typeface="微软雅黑" panose="020B0503020204020204" charset="-122"/>
                <a:ea typeface="微软雅黑" panose="020B0503020204020204" charset="-122"/>
                <a:cs typeface="微软雅黑" panose="020B0503020204020204" charset="-122"/>
              </a:rPr>
              <a:t>，我国智能建筑占新建建筑的比例达</a:t>
            </a:r>
            <a:r>
              <a:rPr sz="17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700" kern="0" spc="60">
                <a:solidFill>
                  <a:srgbClr val="404040">
                    <a:alpha val="100000"/>
                  </a:srgbClr>
                </a:solidFill>
                <a:latin typeface="微软雅黑" panose="020B0503020204020204" charset="-122"/>
                <a:ea typeface="微软雅黑" panose="020B0503020204020204" charset="-122"/>
                <a:cs typeface="微软雅黑" panose="020B0503020204020204" charset="-122"/>
              </a:rPr>
              <a:t>到 40%</a:t>
            </a:r>
            <a:r>
              <a:rPr sz="1700" kern="0" spc="-24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700" kern="0" spc="60">
                <a:solidFill>
                  <a:srgbClr val="404040">
                    <a:alpha val="100000"/>
                  </a:srgbClr>
                </a:solidFill>
                <a:latin typeface="微软雅黑" panose="020B0503020204020204" charset="-122"/>
                <a:ea typeface="微软雅黑" panose="020B0503020204020204" charset="-122"/>
                <a:cs typeface="微软雅黑" panose="020B0503020204020204" charset="-122"/>
              </a:rPr>
              <a:t>，仍远低于美</a:t>
            </a:r>
            <a:r>
              <a:rPr sz="1700" kern="0" spc="50">
                <a:solidFill>
                  <a:srgbClr val="404040">
                    <a:alpha val="100000"/>
                  </a:srgbClr>
                </a:solidFill>
                <a:latin typeface="微软雅黑" panose="020B0503020204020204" charset="-122"/>
                <a:ea typeface="微软雅黑" panose="020B0503020204020204" charset="-122"/>
                <a:cs typeface="微软雅黑" panose="020B0503020204020204" charset="-122"/>
              </a:rPr>
              <a:t>、</a:t>
            </a:r>
            <a:r>
              <a:rPr sz="1700" kern="0" spc="-13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700" kern="0" spc="50">
                <a:solidFill>
                  <a:srgbClr val="404040">
                    <a:alpha val="100000"/>
                  </a:srgbClr>
                </a:solidFill>
                <a:latin typeface="微软雅黑" panose="020B0503020204020204" charset="-122"/>
                <a:ea typeface="微软雅黑" panose="020B0503020204020204" charset="-122"/>
                <a:cs typeface="微软雅黑" panose="020B0503020204020204" charset="-122"/>
              </a:rPr>
              <a:t>日 等成熟智某省市</a:t>
            </a:r>
            <a:r>
              <a:rPr sz="17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700" kern="0" spc="90">
                <a:solidFill>
                  <a:srgbClr val="404040">
                    <a:alpha val="100000"/>
                  </a:srgbClr>
                </a:solidFill>
                <a:latin typeface="微软雅黑" panose="020B0503020204020204" charset="-122"/>
                <a:ea typeface="微软雅黑" panose="020B0503020204020204" charset="-122"/>
                <a:cs typeface="微软雅黑" panose="020B0503020204020204" charset="-122"/>
              </a:rPr>
              <a:t>场的占比</a:t>
            </a:r>
            <a:endParaRPr sz="1700">
              <a:latin typeface="微软雅黑" panose="020B0503020204020204" charset="-122"/>
              <a:ea typeface="微软雅黑" panose="020B0503020204020204" charset="-122"/>
              <a:cs typeface="微软雅黑" panose="020B0503020204020204" charset="-122"/>
            </a:endParaRPr>
          </a:p>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179070" indent="-160020" algn="l" rtl="0" eaLnBrk="0">
              <a:lnSpc>
                <a:spcPct val="133000"/>
              </a:lnSpc>
            </a:pPr>
            <a:r>
              <a:rPr sz="1700" kern="0" spc="90">
                <a:solidFill>
                  <a:srgbClr val="404040">
                    <a:alpha val="100000"/>
                  </a:srgbClr>
                </a:solidFill>
                <a:latin typeface="Arial" panose="020B0604020202020204"/>
                <a:ea typeface="Arial" panose="020B0604020202020204"/>
                <a:cs typeface="Arial" panose="020B0604020202020204"/>
              </a:rPr>
              <a:t>•</a:t>
            </a:r>
            <a:r>
              <a:rPr sz="1700" kern="0" spc="270">
                <a:solidFill>
                  <a:srgbClr val="404040">
                    <a:alpha val="100000"/>
                  </a:srgbClr>
                </a:solidFill>
                <a:latin typeface="Arial" panose="020B0604020202020204"/>
                <a:ea typeface="Arial" panose="020B0604020202020204"/>
                <a:cs typeface="Arial" panose="020B0604020202020204"/>
              </a:rPr>
              <a:t> </a:t>
            </a:r>
            <a:r>
              <a:rPr sz="1700" kern="0" spc="90">
                <a:solidFill>
                  <a:srgbClr val="404040">
                    <a:alpha val="100000"/>
                  </a:srgbClr>
                </a:solidFill>
                <a:latin typeface="微软雅黑" panose="020B0503020204020204" charset="-122"/>
                <a:ea typeface="微软雅黑" panose="020B0503020204020204" charset="-122"/>
                <a:cs typeface="微软雅黑" panose="020B0503020204020204" charset="-122"/>
              </a:rPr>
              <a:t>预计未来我国智能建筑在新建建筑中的比例仍</a:t>
            </a:r>
            <a:r>
              <a:rPr sz="17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700" kern="0" spc="70">
                <a:solidFill>
                  <a:srgbClr val="404040">
                    <a:alpha val="100000"/>
                  </a:srgbClr>
                </a:solidFill>
                <a:latin typeface="微软雅黑" panose="020B0503020204020204" charset="-122"/>
                <a:ea typeface="微软雅黑" panose="020B0503020204020204" charset="-122"/>
                <a:cs typeface="微软雅黑" panose="020B0503020204020204" charset="-122"/>
              </a:rPr>
              <a:t>将保持每年约 3% 的提升 速度</a:t>
            </a:r>
            <a:endParaRPr sz="1700">
              <a:latin typeface="微软雅黑" panose="020B0503020204020204" charset="-122"/>
              <a:ea typeface="微软雅黑" panose="020B0503020204020204" charset="-122"/>
              <a:cs typeface="微软雅黑" panose="020B0503020204020204" charset="-122"/>
            </a:endParaRPr>
          </a:p>
        </p:txBody>
      </p:sp>
      <p:pic>
        <p:nvPicPr>
          <p:cNvPr id="96" name="picture 96"/>
          <p:cNvPicPr>
            <a:picLocks noChangeAspect="1"/>
          </p:cNvPicPr>
          <p:nvPr/>
        </p:nvPicPr>
        <p:blipFill>
          <a:blip r:embed="rId1"/>
          <a:stretch>
            <a:fillRect/>
          </a:stretch>
        </p:blipFill>
        <p:spPr>
          <a:xfrm rot="21600000">
            <a:off x="528866" y="193585"/>
            <a:ext cx="894435" cy="760908"/>
          </a:xfrm>
          <a:prstGeom prst="rect">
            <a:avLst/>
          </a:prstGeom>
        </p:spPr>
      </p:pic>
      <p:sp>
        <p:nvSpPr>
          <p:cNvPr id="98" name="textbox 98"/>
          <p:cNvSpPr/>
          <p:nvPr/>
        </p:nvSpPr>
        <p:spPr>
          <a:xfrm>
            <a:off x="841071" y="418599"/>
            <a:ext cx="11184890" cy="1151889"/>
          </a:xfrm>
          <a:prstGeom prst="rect">
            <a:avLst/>
          </a:prstGeom>
          <a:noFill/>
          <a:ln w="0" cap="flat">
            <a:noFill/>
            <a:prstDash val="solid"/>
            <a:miter lim="0"/>
          </a:ln>
        </p:spPr>
        <p:txBody>
          <a:bodyPr vert="horz" wrap="square" lIns="0" tIns="0" rIns="0" bIns="0"/>
          <a:lstStyle/>
          <a:p>
            <a:pPr algn="l" rtl="0" eaLnBrk="0">
              <a:lnSpc>
                <a:spcPct val="94000"/>
              </a:lnSpc>
            </a:pPr>
            <a:endParaRPr sz="100">
              <a:latin typeface="Arial" panose="020B0604020202020204"/>
              <a:ea typeface="Arial" panose="020B0604020202020204"/>
              <a:cs typeface="Arial" panose="020B0604020202020204"/>
            </a:endParaRPr>
          </a:p>
          <a:p>
            <a:pPr marL="12700" algn="l" rtl="0" eaLnBrk="0">
              <a:lnSpc>
                <a:spcPct val="73000"/>
              </a:lnSpc>
            </a:pPr>
            <a:r>
              <a:rPr sz="4900" kern="0" spc="70" baseline="-6000">
                <a:solidFill>
                  <a:srgbClr val="FFFFFF">
                    <a:alpha val="100000"/>
                  </a:srgbClr>
                </a:solidFill>
                <a:latin typeface="Century Gothic" panose="020B0502020202020204"/>
                <a:ea typeface="Century Gothic" panose="020B0502020202020204"/>
                <a:cs typeface="Century Gothic" panose="020B0502020202020204"/>
              </a:rPr>
              <a:t>1</a:t>
            </a:r>
            <a:r>
              <a:rPr sz="3100" kern="0" spc="210">
                <a:solidFill>
                  <a:srgbClr val="FFFFFF">
                    <a:alpha val="100000"/>
                  </a:srgbClr>
                </a:solidFill>
                <a:latin typeface="Century Gothic" panose="020B0502020202020204"/>
                <a:ea typeface="Century Gothic" panose="020B0502020202020204"/>
                <a:cs typeface="Century Gothic" panose="020B0502020202020204"/>
              </a:rPr>
              <a:t>    </a:t>
            </a:r>
            <a:r>
              <a:rPr sz="2100" b="1" kern="0" spc="70">
                <a:solidFill>
                  <a:srgbClr val="D11C33">
                    <a:alpha val="100000"/>
                  </a:srgbClr>
                </a:solidFill>
                <a:latin typeface="微软雅黑" panose="020B0503020204020204" charset="-122"/>
                <a:ea typeface="微软雅黑" panose="020B0503020204020204" charset="-122"/>
                <a:cs typeface="微软雅黑" panose="020B0503020204020204" charset="-122"/>
              </a:rPr>
              <a:t>发展趋势</a:t>
            </a:r>
            <a:endParaRPr sz="2100">
              <a:latin typeface="微软雅黑" panose="020B0503020204020204" charset="-122"/>
              <a:ea typeface="微软雅黑" panose="020B0503020204020204" charset="-122"/>
              <a:cs typeface="微软雅黑" panose="020B0503020204020204" charset="-122"/>
            </a:endParaRPr>
          </a:p>
          <a:p>
            <a:pPr algn="l" rtl="0" eaLnBrk="0">
              <a:lnSpc>
                <a:spcPct val="134000"/>
              </a:lnSpc>
            </a:pPr>
            <a:endParaRPr sz="1000">
              <a:latin typeface="Arial" panose="020B0604020202020204"/>
              <a:ea typeface="Arial" panose="020B0604020202020204"/>
              <a:cs typeface="Arial" panose="020B0604020202020204"/>
            </a:endParaRPr>
          </a:p>
          <a:p>
            <a:pPr algn="l" rtl="0" eaLnBrk="0">
              <a:lnSpc>
                <a:spcPct val="135000"/>
              </a:lnSpc>
            </a:pPr>
            <a:endParaRPr sz="1000">
              <a:latin typeface="Arial" panose="020B0604020202020204"/>
              <a:ea typeface="Arial" panose="020B0604020202020204"/>
              <a:cs typeface="Arial" panose="020B0604020202020204"/>
            </a:endParaRPr>
          </a:p>
          <a:p>
            <a:pPr algn="l" rtl="0" eaLnBrk="0">
              <a:lnSpc>
                <a:spcPct val="107000"/>
              </a:lnSpc>
            </a:pPr>
            <a:endParaRPr sz="400">
              <a:latin typeface="Arial" panose="020B0604020202020204"/>
              <a:ea typeface="Arial" panose="020B0604020202020204"/>
              <a:cs typeface="Arial" panose="020B0604020202020204"/>
            </a:endParaRPr>
          </a:p>
          <a:p>
            <a:pPr algn="r" rtl="0" eaLnBrk="0">
              <a:lnSpc>
                <a:spcPts val="2325"/>
              </a:lnSpc>
            </a:pPr>
            <a:r>
              <a:rPr sz="1700" kern="0" spc="100">
                <a:solidFill>
                  <a:srgbClr val="000000">
                    <a:alpha val="100000"/>
                  </a:srgbClr>
                </a:solidFill>
                <a:latin typeface="微软雅黑" panose="020B0503020204020204" charset="-122"/>
                <a:ea typeface="微软雅黑" panose="020B0503020204020204" charset="-122"/>
                <a:cs typeface="微软雅黑" panose="020B0503020204020204" charset="-122"/>
              </a:rPr>
              <a:t>2022年</a:t>
            </a:r>
            <a:r>
              <a:rPr sz="1700" kern="0" spc="-2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00">
                <a:solidFill>
                  <a:srgbClr val="000000">
                    <a:alpha val="100000"/>
                  </a:srgbClr>
                </a:solidFill>
                <a:latin typeface="微软雅黑" panose="020B0503020204020204" charset="-122"/>
                <a:ea typeface="微软雅黑" panose="020B0503020204020204" charset="-122"/>
                <a:cs typeface="微软雅黑" panose="020B0503020204020204" charset="-122"/>
              </a:rPr>
              <a:t>，我国智能建筑在新建建筑中的</a:t>
            </a:r>
            <a:r>
              <a:rPr sz="17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比例有望达到50.6%</a:t>
            </a:r>
            <a:endParaRPr sz="1700">
              <a:latin typeface="微软雅黑" panose="020B0503020204020204" charset="-122"/>
              <a:ea typeface="微软雅黑" panose="020B0503020204020204" charset="-122"/>
              <a:cs typeface="微软雅黑" panose="020B0503020204020204" charset="-122"/>
            </a:endParaRPr>
          </a:p>
        </p:txBody>
      </p:sp>
      <p:pic>
        <p:nvPicPr>
          <p:cNvPr id="100" name="picture 100"/>
          <p:cNvPicPr>
            <a:picLocks noChangeAspect="1"/>
          </p:cNvPicPr>
          <p:nvPr/>
        </p:nvPicPr>
        <p:blipFill>
          <a:blip r:embed="rId2"/>
          <a:stretch>
            <a:fillRect/>
          </a:stretch>
        </p:blipFill>
        <p:spPr>
          <a:xfrm rot="21600000">
            <a:off x="10466831" y="2446020"/>
            <a:ext cx="513588" cy="2995642"/>
          </a:xfrm>
          <a:prstGeom prst="rect">
            <a:avLst/>
          </a:prstGeom>
        </p:spPr>
      </p:pic>
      <p:pic>
        <p:nvPicPr>
          <p:cNvPr id="102" name="picture 102"/>
          <p:cNvPicPr>
            <a:picLocks noChangeAspect="1"/>
          </p:cNvPicPr>
          <p:nvPr/>
        </p:nvPicPr>
        <p:blipFill>
          <a:blip r:embed="rId3"/>
          <a:stretch>
            <a:fillRect/>
          </a:stretch>
        </p:blipFill>
        <p:spPr>
          <a:xfrm rot="21600000">
            <a:off x="9509759" y="2706623"/>
            <a:ext cx="515112" cy="2761207"/>
          </a:xfrm>
          <a:prstGeom prst="rect">
            <a:avLst/>
          </a:prstGeom>
        </p:spPr>
      </p:pic>
      <p:pic>
        <p:nvPicPr>
          <p:cNvPr id="104" name="picture 104"/>
          <p:cNvPicPr>
            <a:picLocks noChangeAspect="1"/>
          </p:cNvPicPr>
          <p:nvPr/>
        </p:nvPicPr>
        <p:blipFill>
          <a:blip r:embed="rId4"/>
          <a:stretch>
            <a:fillRect/>
          </a:stretch>
        </p:blipFill>
        <p:spPr>
          <a:xfrm rot="21600000">
            <a:off x="8636507" y="3203447"/>
            <a:ext cx="432816" cy="2314269"/>
          </a:xfrm>
          <a:prstGeom prst="rect">
            <a:avLst/>
          </a:prstGeom>
        </p:spPr>
      </p:pic>
      <p:pic>
        <p:nvPicPr>
          <p:cNvPr id="106" name="picture 106"/>
          <p:cNvPicPr>
            <a:picLocks noChangeAspect="1"/>
          </p:cNvPicPr>
          <p:nvPr/>
        </p:nvPicPr>
        <p:blipFill>
          <a:blip r:embed="rId5"/>
          <a:stretch>
            <a:fillRect/>
          </a:stretch>
        </p:blipFill>
        <p:spPr>
          <a:xfrm rot="21600000">
            <a:off x="7802880" y="3430523"/>
            <a:ext cx="394715" cy="2113570"/>
          </a:xfrm>
          <a:prstGeom prst="rect">
            <a:avLst/>
          </a:prstGeom>
        </p:spPr>
      </p:pic>
      <p:pic>
        <p:nvPicPr>
          <p:cNvPr id="108" name="picture 108"/>
          <p:cNvPicPr>
            <a:picLocks noChangeAspect="1"/>
          </p:cNvPicPr>
          <p:nvPr/>
        </p:nvPicPr>
        <p:blipFill>
          <a:blip r:embed="rId6"/>
          <a:stretch>
            <a:fillRect/>
          </a:stretch>
        </p:blipFill>
        <p:spPr>
          <a:xfrm rot="21600000">
            <a:off x="6970776" y="3736848"/>
            <a:ext cx="391668" cy="1868543"/>
          </a:xfrm>
          <a:prstGeom prst="rect">
            <a:avLst/>
          </a:prstGeom>
        </p:spPr>
      </p:pic>
      <p:sp>
        <p:nvSpPr>
          <p:cNvPr id="110" name="textbox 110"/>
          <p:cNvSpPr/>
          <p:nvPr/>
        </p:nvSpPr>
        <p:spPr>
          <a:xfrm>
            <a:off x="8633184" y="2872420"/>
            <a:ext cx="408305" cy="20574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420"/>
              </a:lnSpc>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44.7%</a:t>
            </a:r>
            <a:endParaRPr sz="1100">
              <a:latin typeface="微软雅黑" panose="020B0503020204020204" charset="-122"/>
              <a:ea typeface="微软雅黑" panose="020B0503020204020204" charset="-122"/>
              <a:cs typeface="微软雅黑" panose="020B0503020204020204" charset="-122"/>
            </a:endParaRPr>
          </a:p>
        </p:txBody>
      </p:sp>
      <p:sp>
        <p:nvSpPr>
          <p:cNvPr id="112" name="textbox 112"/>
          <p:cNvSpPr/>
          <p:nvPr/>
        </p:nvSpPr>
        <p:spPr>
          <a:xfrm>
            <a:off x="7793854" y="3102315"/>
            <a:ext cx="407669" cy="20574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420"/>
              </a:lnSpc>
            </a:pPr>
            <a:r>
              <a:rPr sz="11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42.8%</a:t>
            </a:r>
            <a:endParaRPr sz="1100">
              <a:latin typeface="微软雅黑" panose="020B0503020204020204" charset="-122"/>
              <a:ea typeface="微软雅黑" panose="020B0503020204020204" charset="-122"/>
              <a:cs typeface="微软雅黑" panose="020B0503020204020204" charset="-122"/>
            </a:endParaRPr>
          </a:p>
        </p:txBody>
      </p:sp>
      <p:sp>
        <p:nvSpPr>
          <p:cNvPr id="114" name="textbox 114"/>
          <p:cNvSpPr/>
          <p:nvPr/>
        </p:nvSpPr>
        <p:spPr>
          <a:xfrm>
            <a:off x="10534145" y="2167354"/>
            <a:ext cx="396875" cy="20574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420"/>
              </a:lnSpc>
            </a:pPr>
            <a:r>
              <a:rPr sz="11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50.6%</a:t>
            </a:r>
            <a:endParaRPr sz="1100">
              <a:latin typeface="微软雅黑" panose="020B0503020204020204" charset="-122"/>
              <a:ea typeface="微软雅黑" panose="020B0503020204020204" charset="-122"/>
              <a:cs typeface="微软雅黑" panose="020B0503020204020204" charset="-122"/>
            </a:endParaRPr>
          </a:p>
        </p:txBody>
      </p:sp>
      <p:sp>
        <p:nvSpPr>
          <p:cNvPr id="116" name="textbox 116"/>
          <p:cNvSpPr/>
          <p:nvPr/>
        </p:nvSpPr>
        <p:spPr>
          <a:xfrm>
            <a:off x="9556982" y="2393947"/>
            <a:ext cx="382270" cy="20574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420"/>
              </a:lnSpc>
            </a:pPr>
            <a:r>
              <a:rPr sz="1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47.1%</a:t>
            </a:r>
            <a:endParaRPr sz="1000">
              <a:latin typeface="微软雅黑" panose="020B0503020204020204" charset="-122"/>
              <a:ea typeface="微软雅黑" panose="020B0503020204020204" charset="-122"/>
              <a:cs typeface="微软雅黑" panose="020B0503020204020204" charset="-122"/>
            </a:endParaRPr>
          </a:p>
        </p:txBody>
      </p:sp>
      <p:sp>
        <p:nvSpPr>
          <p:cNvPr id="118" name="textbox 118"/>
          <p:cNvSpPr/>
          <p:nvPr/>
        </p:nvSpPr>
        <p:spPr>
          <a:xfrm>
            <a:off x="7809059" y="5880782"/>
            <a:ext cx="454025" cy="208279"/>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86000"/>
              </a:lnSpc>
            </a:pPr>
            <a:r>
              <a:rPr sz="14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2019</a:t>
            </a:r>
            <a:endParaRPr sz="1400">
              <a:latin typeface="微软雅黑" panose="020B0503020204020204" charset="-122"/>
              <a:ea typeface="微软雅黑" panose="020B0503020204020204" charset="-122"/>
              <a:cs typeface="微软雅黑" panose="020B0503020204020204" charset="-122"/>
            </a:endParaRPr>
          </a:p>
        </p:txBody>
      </p:sp>
      <p:sp>
        <p:nvSpPr>
          <p:cNvPr id="120" name="textbox 120"/>
          <p:cNvSpPr/>
          <p:nvPr/>
        </p:nvSpPr>
        <p:spPr>
          <a:xfrm>
            <a:off x="6941077" y="5880782"/>
            <a:ext cx="454025" cy="208279"/>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86000"/>
              </a:lnSpc>
            </a:pPr>
            <a:r>
              <a:rPr sz="14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2018</a:t>
            </a:r>
            <a:endParaRPr sz="1400">
              <a:latin typeface="微软雅黑" panose="020B0503020204020204" charset="-122"/>
              <a:ea typeface="微软雅黑" panose="020B0503020204020204" charset="-122"/>
              <a:cs typeface="微软雅黑" panose="020B0503020204020204" charset="-122"/>
            </a:endParaRPr>
          </a:p>
        </p:txBody>
      </p:sp>
      <p:sp>
        <p:nvSpPr>
          <p:cNvPr id="122" name="textbox 122"/>
          <p:cNvSpPr/>
          <p:nvPr/>
        </p:nvSpPr>
        <p:spPr>
          <a:xfrm>
            <a:off x="9546673" y="5880782"/>
            <a:ext cx="454025" cy="208279"/>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86000"/>
              </a:lnSpc>
            </a:pPr>
            <a:r>
              <a:rPr sz="14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2021</a:t>
            </a:r>
            <a:endParaRPr sz="1400">
              <a:latin typeface="微软雅黑" panose="020B0503020204020204" charset="-122"/>
              <a:ea typeface="微软雅黑" panose="020B0503020204020204" charset="-122"/>
              <a:cs typeface="微软雅黑" panose="020B0503020204020204" charset="-122"/>
            </a:endParaRPr>
          </a:p>
        </p:txBody>
      </p:sp>
      <p:sp>
        <p:nvSpPr>
          <p:cNvPr id="124" name="textbox 124"/>
          <p:cNvSpPr/>
          <p:nvPr/>
        </p:nvSpPr>
        <p:spPr>
          <a:xfrm>
            <a:off x="8677866" y="5881496"/>
            <a:ext cx="454025" cy="20764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85000"/>
              </a:lnSpc>
            </a:pPr>
            <a:r>
              <a:rPr sz="14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2020</a:t>
            </a:r>
            <a:endParaRPr sz="1400">
              <a:latin typeface="微软雅黑" panose="020B0503020204020204" charset="-122"/>
              <a:ea typeface="微软雅黑" panose="020B0503020204020204" charset="-122"/>
              <a:cs typeface="微软雅黑" panose="020B0503020204020204" charset="-122"/>
            </a:endParaRPr>
          </a:p>
        </p:txBody>
      </p:sp>
      <p:sp>
        <p:nvSpPr>
          <p:cNvPr id="126" name="textbox 126"/>
          <p:cNvSpPr/>
          <p:nvPr/>
        </p:nvSpPr>
        <p:spPr>
          <a:xfrm>
            <a:off x="10531635" y="5877089"/>
            <a:ext cx="454025" cy="20764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85000"/>
              </a:lnSpc>
            </a:pPr>
            <a:r>
              <a:rPr sz="14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2022</a:t>
            </a:r>
            <a:endParaRPr sz="1400">
              <a:latin typeface="微软雅黑" panose="020B0503020204020204" charset="-122"/>
              <a:ea typeface="微软雅黑" panose="020B0503020204020204" charset="-122"/>
              <a:cs typeface="微软雅黑" panose="020B0503020204020204" charset="-122"/>
            </a:endParaRPr>
          </a:p>
        </p:txBody>
      </p:sp>
      <p:sp>
        <p:nvSpPr>
          <p:cNvPr id="128" name="textbox 128"/>
          <p:cNvSpPr/>
          <p:nvPr/>
        </p:nvSpPr>
        <p:spPr>
          <a:xfrm>
            <a:off x="6999723" y="3442967"/>
            <a:ext cx="297179" cy="20574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420"/>
              </a:lnSpc>
            </a:pPr>
            <a:r>
              <a:rPr sz="11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40%</a:t>
            </a:r>
            <a:endParaRPr sz="11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7"/>
          <a:stretch>
            <a:fillRect/>
          </a:stretch>
        </p:blipFill>
        <p:spPr>
          <a:xfrm>
            <a:off x="11315065" y="55245"/>
            <a:ext cx="824230" cy="368935"/>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rect 130"/>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132" name="picture 132"/>
          <p:cNvPicPr>
            <a:picLocks noChangeAspect="1"/>
          </p:cNvPicPr>
          <p:nvPr/>
        </p:nvPicPr>
        <p:blipFill>
          <a:blip r:embed="rId1"/>
          <a:stretch>
            <a:fillRect/>
          </a:stretch>
        </p:blipFill>
        <p:spPr>
          <a:xfrm rot="21600000">
            <a:off x="608076" y="2109216"/>
            <a:ext cx="3244595" cy="2090927"/>
          </a:xfrm>
          <a:prstGeom prst="rect">
            <a:avLst/>
          </a:prstGeom>
        </p:spPr>
      </p:pic>
      <p:pic>
        <p:nvPicPr>
          <p:cNvPr id="134" name="picture 134"/>
          <p:cNvPicPr>
            <a:picLocks noChangeAspect="1"/>
          </p:cNvPicPr>
          <p:nvPr/>
        </p:nvPicPr>
        <p:blipFill>
          <a:blip r:embed="rId2"/>
          <a:stretch>
            <a:fillRect/>
          </a:stretch>
        </p:blipFill>
        <p:spPr>
          <a:xfrm rot="21600000">
            <a:off x="8342376" y="2109216"/>
            <a:ext cx="3197352" cy="2090927"/>
          </a:xfrm>
          <a:prstGeom prst="rect">
            <a:avLst/>
          </a:prstGeom>
        </p:spPr>
      </p:pic>
      <p:pic>
        <p:nvPicPr>
          <p:cNvPr id="136" name="picture 136"/>
          <p:cNvPicPr>
            <a:picLocks noChangeAspect="1"/>
          </p:cNvPicPr>
          <p:nvPr/>
        </p:nvPicPr>
        <p:blipFill>
          <a:blip r:embed="rId3"/>
          <a:stretch>
            <a:fillRect/>
          </a:stretch>
        </p:blipFill>
        <p:spPr>
          <a:xfrm rot="21600000">
            <a:off x="4514088" y="2106167"/>
            <a:ext cx="3191255" cy="2093976"/>
          </a:xfrm>
          <a:prstGeom prst="rect">
            <a:avLst/>
          </a:prstGeom>
        </p:spPr>
      </p:pic>
      <p:sp>
        <p:nvSpPr>
          <p:cNvPr id="138" name="textbox 138"/>
          <p:cNvSpPr/>
          <p:nvPr/>
        </p:nvSpPr>
        <p:spPr>
          <a:xfrm>
            <a:off x="567469" y="4597364"/>
            <a:ext cx="3681095" cy="861060"/>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2000"/>
              </a:lnSpc>
            </a:pPr>
            <a:r>
              <a:rPr sz="1400" kern="0" spc="0">
                <a:solidFill>
                  <a:srgbClr val="000000">
                    <a:alpha val="100000"/>
                  </a:srgbClr>
                </a:solidFill>
                <a:latin typeface="Arial" panose="020B0604020202020204"/>
                <a:ea typeface="Arial" panose="020B0604020202020204"/>
                <a:cs typeface="Arial" panose="020B0604020202020204"/>
              </a:rPr>
              <a:t>•    </a:t>
            </a: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商业综合体、写字楼、酒店，</a:t>
            </a:r>
            <a:r>
              <a:rPr sz="1400" kern="0" spc="-2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医院各有特</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点</a:t>
            </a:r>
            <a:endParaRPr sz="1400">
              <a:latin typeface="微软雅黑" panose="020B0503020204020204" charset="-122"/>
              <a:ea typeface="微软雅黑" panose="020B0503020204020204" charset="-122"/>
              <a:cs typeface="微软雅黑" panose="020B0503020204020204" charset="-122"/>
            </a:endParaRPr>
          </a:p>
          <a:p>
            <a:pPr marL="12700" algn="l" rtl="0" eaLnBrk="0">
              <a:lnSpc>
                <a:spcPct val="91000"/>
              </a:lnSpc>
              <a:spcBef>
                <a:spcPts val="990"/>
              </a:spcBef>
            </a:pPr>
            <a:r>
              <a:rPr sz="1400" kern="0" spc="-10">
                <a:solidFill>
                  <a:srgbClr val="000000">
                    <a:alpha val="100000"/>
                  </a:srgbClr>
                </a:solidFill>
                <a:latin typeface="Arial" panose="020B0604020202020204"/>
                <a:ea typeface="Arial" panose="020B0604020202020204"/>
                <a:cs typeface="Arial" panose="020B0604020202020204"/>
              </a:rPr>
              <a:t>•</a:t>
            </a:r>
            <a:r>
              <a:rPr sz="1400" kern="0" spc="60">
                <a:solidFill>
                  <a:srgbClr val="000000">
                    <a:alpha val="100000"/>
                  </a:srgbClr>
                </a:solidFill>
                <a:latin typeface="Arial" panose="020B0604020202020204"/>
                <a:ea typeface="Arial" panose="020B0604020202020204"/>
                <a:cs typeface="Arial" panose="020B0604020202020204"/>
              </a:rPr>
              <a:t>    </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车辆、人员、资产出入监管难度大</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800">
              <a:latin typeface="Arial" panose="020B0604020202020204"/>
              <a:ea typeface="Arial" panose="020B0604020202020204"/>
              <a:cs typeface="Arial" panose="020B0604020202020204"/>
            </a:endParaRPr>
          </a:p>
          <a:p>
            <a:pPr marL="12700" algn="l" rtl="0" eaLnBrk="0">
              <a:lnSpc>
                <a:spcPct val="92000"/>
              </a:lnSpc>
              <a:spcBef>
                <a:spcPts val="5"/>
              </a:spcBef>
            </a:pPr>
            <a:r>
              <a:rPr sz="1400" kern="0" spc="-30">
                <a:solidFill>
                  <a:srgbClr val="000000">
                    <a:alpha val="100000"/>
                  </a:srgbClr>
                </a:solidFill>
                <a:latin typeface="Arial" panose="020B0604020202020204"/>
                <a:ea typeface="Arial" panose="020B0604020202020204"/>
                <a:cs typeface="Arial" panose="020B0604020202020204"/>
              </a:rPr>
              <a:t>•</a:t>
            </a:r>
            <a:r>
              <a:rPr sz="1400" kern="0" spc="60">
                <a:solidFill>
                  <a:srgbClr val="000000">
                    <a:alpha val="100000"/>
                  </a:srgbClr>
                </a:solidFill>
                <a:latin typeface="Arial" panose="020B0604020202020204"/>
                <a:ea typeface="Arial" panose="020B0604020202020204"/>
                <a:cs typeface="Arial" panose="020B0604020202020204"/>
              </a:rPr>
              <a:t>    </a:t>
            </a:r>
            <a:r>
              <a:rPr sz="14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信息孤岛</a:t>
            </a:r>
            <a:r>
              <a:rPr sz="1400"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，数据不共享</a:t>
            </a:r>
            <a:r>
              <a:rPr sz="1400"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，缺少统一视图</a:t>
            </a:r>
            <a:endParaRPr sz="1400">
              <a:latin typeface="微软雅黑" panose="020B0503020204020204" charset="-122"/>
              <a:ea typeface="微软雅黑" panose="020B0503020204020204" charset="-122"/>
              <a:cs typeface="微软雅黑" panose="020B0503020204020204" charset="-122"/>
            </a:endParaRPr>
          </a:p>
        </p:txBody>
      </p:sp>
      <p:sp>
        <p:nvSpPr>
          <p:cNvPr id="140" name="textbox 140"/>
          <p:cNvSpPr/>
          <p:nvPr/>
        </p:nvSpPr>
        <p:spPr>
          <a:xfrm>
            <a:off x="8248099" y="4507981"/>
            <a:ext cx="3325495" cy="861060"/>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292100" indent="-279400" algn="l" rtl="0" eaLnBrk="0">
              <a:lnSpc>
                <a:spcPct val="121000"/>
              </a:lnSpc>
            </a:pPr>
            <a:r>
              <a:rPr sz="1400" kern="0" spc="-20">
                <a:solidFill>
                  <a:srgbClr val="000000">
                    <a:alpha val="100000"/>
                  </a:srgbClr>
                </a:solidFill>
                <a:latin typeface="Arial" panose="020B0604020202020204"/>
                <a:ea typeface="Arial" panose="020B0604020202020204"/>
                <a:cs typeface="Arial" panose="020B0604020202020204"/>
              </a:rPr>
              <a:t>•</a:t>
            </a:r>
            <a:r>
              <a:rPr sz="1400" kern="0" spc="60">
                <a:solidFill>
                  <a:srgbClr val="000000">
                    <a:alpha val="100000"/>
                  </a:srgbClr>
                </a:solidFill>
                <a:latin typeface="Arial" panose="020B0604020202020204"/>
                <a:ea typeface="Arial" panose="020B0604020202020204"/>
                <a:cs typeface="Arial" panose="020B0604020202020204"/>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能源设备分部广</a:t>
            </a:r>
            <a:r>
              <a:rPr sz="1400"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，部分区域由于缺乏智</a:t>
            </a: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能的能耗数据采集、</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分析功能</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800">
              <a:latin typeface="Arial" panose="020B0604020202020204"/>
              <a:ea typeface="Arial" panose="020B0604020202020204"/>
              <a:cs typeface="Arial" panose="020B0604020202020204"/>
            </a:endParaRPr>
          </a:p>
          <a:p>
            <a:pPr marL="12700" algn="l" rtl="0" eaLnBrk="0">
              <a:lnSpc>
                <a:spcPct val="92000"/>
              </a:lnSpc>
              <a:spcBef>
                <a:spcPts val="5"/>
              </a:spcBef>
            </a:pPr>
            <a:r>
              <a:rPr sz="1400" kern="0" spc="-10">
                <a:solidFill>
                  <a:srgbClr val="000000">
                    <a:alpha val="100000"/>
                  </a:srgbClr>
                </a:solidFill>
                <a:latin typeface="Arial" panose="020B0604020202020204"/>
                <a:ea typeface="Arial" panose="020B0604020202020204"/>
                <a:cs typeface="Arial" panose="020B0604020202020204"/>
              </a:rPr>
              <a:t>•</a:t>
            </a:r>
            <a:r>
              <a:rPr sz="1400" kern="0" spc="50">
                <a:solidFill>
                  <a:srgbClr val="000000">
                    <a:alpha val="100000"/>
                  </a:srgbClr>
                </a:solidFill>
                <a:latin typeface="Arial" panose="020B0604020202020204"/>
                <a:ea typeface="Arial" panose="020B0604020202020204"/>
                <a:cs typeface="Arial" panose="020B0604020202020204"/>
              </a:rPr>
              <a:t>    </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能耗管理缺乏科学依据</a:t>
            </a:r>
            <a:endParaRPr sz="1400">
              <a:latin typeface="微软雅黑" panose="020B0503020204020204" charset="-122"/>
              <a:ea typeface="微软雅黑" panose="020B0503020204020204" charset="-122"/>
              <a:cs typeface="微软雅黑" panose="020B0503020204020204" charset="-122"/>
            </a:endParaRPr>
          </a:p>
        </p:txBody>
      </p:sp>
      <p:sp>
        <p:nvSpPr>
          <p:cNvPr id="142" name="textbox 142"/>
          <p:cNvSpPr/>
          <p:nvPr/>
        </p:nvSpPr>
        <p:spPr>
          <a:xfrm>
            <a:off x="4507162" y="4508516"/>
            <a:ext cx="2969895" cy="860425"/>
          </a:xfrm>
          <a:prstGeom prst="rect">
            <a:avLst/>
          </a:prstGeom>
          <a:noFill/>
          <a:ln w="0" cap="flat">
            <a:noFill/>
            <a:prstDash val="solid"/>
            <a:miter lim="0"/>
          </a:ln>
        </p:spPr>
        <p:txBody>
          <a:bodyPr vert="horz" wrap="square" lIns="0" tIns="0" rIns="0" bIns="0"/>
          <a:lstStyle/>
          <a:p>
            <a:pPr algn="l" rtl="0" eaLnBrk="0">
              <a:lnSpc>
                <a:spcPct val="89000"/>
              </a:lnSpc>
            </a:pPr>
            <a:endParaRPr sz="100">
              <a:latin typeface="Arial" panose="020B0604020202020204"/>
              <a:ea typeface="Arial" panose="020B0604020202020204"/>
              <a:cs typeface="Arial" panose="020B0604020202020204"/>
            </a:endParaRPr>
          </a:p>
          <a:p>
            <a:pPr marL="12700" algn="l" rtl="0" eaLnBrk="0">
              <a:lnSpc>
                <a:spcPct val="91000"/>
              </a:lnSpc>
            </a:pPr>
            <a:r>
              <a:rPr sz="1400" kern="0" spc="-40">
                <a:solidFill>
                  <a:srgbClr val="000000">
                    <a:alpha val="100000"/>
                  </a:srgbClr>
                </a:solidFill>
                <a:latin typeface="Arial" panose="020B0604020202020204"/>
                <a:ea typeface="Arial" panose="020B0604020202020204"/>
                <a:cs typeface="Arial" panose="020B0604020202020204"/>
              </a:rPr>
              <a:t>•</a:t>
            </a:r>
            <a:r>
              <a:rPr sz="1400" kern="0" spc="70">
                <a:solidFill>
                  <a:srgbClr val="000000">
                    <a:alpha val="100000"/>
                  </a:srgbClr>
                </a:solidFill>
                <a:latin typeface="Arial" panose="020B0604020202020204"/>
                <a:ea typeface="Arial" panose="020B0604020202020204"/>
                <a:cs typeface="Arial" panose="020B0604020202020204"/>
              </a:rPr>
              <a:t>    </a:t>
            </a:r>
            <a:r>
              <a:rPr sz="14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子系统多</a:t>
            </a:r>
            <a:r>
              <a:rPr sz="1400"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，品牌不一</a:t>
            </a:r>
            <a:endParaRPr sz="1400">
              <a:latin typeface="微软雅黑" panose="020B0503020204020204" charset="-122"/>
              <a:ea typeface="微软雅黑" panose="020B0503020204020204" charset="-122"/>
              <a:cs typeface="微软雅黑" panose="020B0503020204020204" charset="-122"/>
            </a:endParaRPr>
          </a:p>
          <a:p>
            <a:pPr marL="12700" algn="l" rtl="0" eaLnBrk="0">
              <a:lnSpc>
                <a:spcPct val="92000"/>
              </a:lnSpc>
              <a:spcBef>
                <a:spcPts val="975"/>
              </a:spcBef>
            </a:pPr>
            <a:r>
              <a:rPr sz="1400" kern="0" spc="-10">
                <a:solidFill>
                  <a:srgbClr val="000000">
                    <a:alpha val="100000"/>
                  </a:srgbClr>
                </a:solidFill>
                <a:latin typeface="Arial" panose="020B0604020202020204"/>
                <a:ea typeface="Arial" panose="020B0604020202020204"/>
                <a:cs typeface="Arial" panose="020B0604020202020204"/>
              </a:rPr>
              <a:t>•</a:t>
            </a:r>
            <a:r>
              <a:rPr sz="1400" kern="0" spc="60">
                <a:solidFill>
                  <a:srgbClr val="000000">
                    <a:alpha val="100000"/>
                  </a:srgbClr>
                </a:solidFill>
                <a:latin typeface="Arial" panose="020B0604020202020204"/>
                <a:ea typeface="Arial" panose="020B0604020202020204"/>
                <a:cs typeface="Arial" panose="020B0604020202020204"/>
              </a:rPr>
              <a:t>    </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设备信息不统一、维护难度高</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800">
              <a:latin typeface="Arial" panose="020B0604020202020204"/>
              <a:ea typeface="Arial" panose="020B0604020202020204"/>
              <a:cs typeface="Arial" panose="020B0604020202020204"/>
            </a:endParaRPr>
          </a:p>
          <a:p>
            <a:pPr marL="12700" algn="l" rtl="0" eaLnBrk="0">
              <a:lnSpc>
                <a:spcPct val="91000"/>
              </a:lnSpc>
              <a:spcBef>
                <a:spcPts val="5"/>
              </a:spcBef>
            </a:pPr>
            <a:r>
              <a:rPr sz="1400" kern="0" spc="-10">
                <a:solidFill>
                  <a:srgbClr val="000000">
                    <a:alpha val="100000"/>
                  </a:srgbClr>
                </a:solidFill>
                <a:latin typeface="Arial" panose="020B0604020202020204"/>
                <a:ea typeface="Arial" panose="020B0604020202020204"/>
                <a:cs typeface="Arial" panose="020B0604020202020204"/>
              </a:rPr>
              <a:t>•</a:t>
            </a:r>
            <a:r>
              <a:rPr sz="1400" kern="0" spc="60">
                <a:solidFill>
                  <a:srgbClr val="000000">
                    <a:alpha val="100000"/>
                  </a:srgbClr>
                </a:solidFill>
                <a:latin typeface="Arial" panose="020B0604020202020204"/>
                <a:ea typeface="Arial" panose="020B0604020202020204"/>
                <a:cs typeface="Arial" panose="020B0604020202020204"/>
              </a:rPr>
              <a:t>    </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缺少直观的集中式监控与指挥管理</a:t>
            </a:r>
            <a:endParaRPr sz="1400">
              <a:latin typeface="微软雅黑" panose="020B0503020204020204" charset="-122"/>
              <a:ea typeface="微软雅黑" panose="020B0503020204020204" charset="-122"/>
              <a:cs typeface="微软雅黑" panose="020B0503020204020204" charset="-122"/>
            </a:endParaRPr>
          </a:p>
        </p:txBody>
      </p:sp>
      <p:grpSp>
        <p:nvGrpSpPr>
          <p:cNvPr id="18" name="group 18"/>
          <p:cNvGrpSpPr/>
          <p:nvPr/>
        </p:nvGrpSpPr>
        <p:grpSpPr>
          <a:xfrm rot="21600000">
            <a:off x="528866" y="193585"/>
            <a:ext cx="894435" cy="760908"/>
            <a:chOff x="0" y="0"/>
            <a:chExt cx="894435" cy="760908"/>
          </a:xfrm>
        </p:grpSpPr>
        <p:pic>
          <p:nvPicPr>
            <p:cNvPr id="144" name="picture 144"/>
            <p:cNvPicPr>
              <a:picLocks noChangeAspect="1"/>
            </p:cNvPicPr>
            <p:nvPr/>
          </p:nvPicPr>
          <p:blipFill>
            <a:blip r:embed="rId4"/>
            <a:stretch>
              <a:fillRect/>
            </a:stretch>
          </p:blipFill>
          <p:spPr>
            <a:xfrm rot="21600000">
              <a:off x="0" y="0"/>
              <a:ext cx="894435" cy="760908"/>
            </a:xfrm>
            <a:prstGeom prst="rect">
              <a:avLst/>
            </a:prstGeom>
          </p:spPr>
        </p:pic>
        <p:sp>
          <p:nvSpPr>
            <p:cNvPr id="146" name="textbox 146"/>
            <p:cNvSpPr/>
            <p:nvPr/>
          </p:nvSpPr>
          <p:spPr>
            <a:xfrm>
              <a:off x="-12700" y="-12700"/>
              <a:ext cx="920114" cy="883919"/>
            </a:xfrm>
            <a:prstGeom prst="rect">
              <a:avLst/>
            </a:prstGeom>
            <a:noFill/>
            <a:ln w="0" cap="flat">
              <a:noFill/>
              <a:prstDash val="solid"/>
              <a:miter lim="0"/>
            </a:ln>
          </p:spPr>
          <p:txBody>
            <a:bodyPr vert="horz" wrap="square" lIns="0" tIns="0" rIns="0" bIns="0"/>
            <a:lstStyle/>
            <a:p>
              <a:pPr algn="l" rtl="0" eaLnBrk="0">
                <a:lnSpc>
                  <a:spcPct val="163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337185" algn="l" rtl="0" eaLnBrk="0">
                <a:lnSpc>
                  <a:spcPct val="81000"/>
                </a:lnSpc>
              </a:pPr>
              <a:r>
                <a:rPr sz="3200" kern="0" spc="-20">
                  <a:solidFill>
                    <a:srgbClr val="FFFFFF">
                      <a:alpha val="100000"/>
                    </a:srgbClr>
                  </a:solidFill>
                  <a:latin typeface="Century Gothic" panose="020B0502020202020204"/>
                  <a:ea typeface="Century Gothic" panose="020B0502020202020204"/>
                  <a:cs typeface="Century Gothic" panose="020B0502020202020204"/>
                </a:rPr>
                <a:t>1</a:t>
              </a:r>
              <a:endParaRPr sz="3200">
                <a:latin typeface="Century Gothic" panose="020B0502020202020204"/>
                <a:ea typeface="Century Gothic" panose="020B0502020202020204"/>
                <a:cs typeface="Century Gothic" panose="020B0502020202020204"/>
              </a:endParaRPr>
            </a:p>
          </p:txBody>
        </p:sp>
      </p:grpSp>
      <p:sp>
        <p:nvSpPr>
          <p:cNvPr id="148" name="textbox 148"/>
          <p:cNvSpPr/>
          <p:nvPr/>
        </p:nvSpPr>
        <p:spPr>
          <a:xfrm>
            <a:off x="1553380" y="427933"/>
            <a:ext cx="2390139" cy="328295"/>
          </a:xfrm>
          <a:prstGeom prst="rect">
            <a:avLst/>
          </a:prstGeom>
          <a:noFill/>
          <a:ln w="0" cap="flat">
            <a:noFill/>
            <a:prstDash val="solid"/>
            <a:miter lim="0"/>
          </a:ln>
        </p:spPr>
        <p:txBody>
          <a:bodyPr vert="horz" wrap="square" lIns="0" tIns="0" rIns="0" bIns="0"/>
          <a:lstStyle/>
          <a:p>
            <a:pPr algn="l" rtl="0" eaLnBrk="0">
              <a:lnSpc>
                <a:spcPct val="74000"/>
              </a:lnSpc>
            </a:pPr>
            <a:endParaRPr sz="100">
              <a:latin typeface="Arial" panose="020B0604020202020204"/>
              <a:ea typeface="Arial" panose="020B0604020202020204"/>
              <a:cs typeface="Arial" panose="020B0604020202020204"/>
            </a:endParaRPr>
          </a:p>
          <a:p>
            <a:pPr marL="12700" algn="l" rtl="0" eaLnBrk="0">
              <a:lnSpc>
                <a:spcPct val="95000"/>
              </a:lnSpc>
            </a:pPr>
            <a:r>
              <a:rPr sz="2100" b="1" kern="0" spc="220">
                <a:solidFill>
                  <a:srgbClr val="D11C33">
                    <a:alpha val="100000"/>
                  </a:srgbClr>
                </a:solidFill>
                <a:latin typeface="微软雅黑" panose="020B0503020204020204" charset="-122"/>
                <a:ea typeface="微软雅黑" panose="020B0503020204020204" charset="-122"/>
                <a:cs typeface="微软雅黑" panose="020B0503020204020204" charset="-122"/>
              </a:rPr>
              <a:t>楼宇系统面临问题</a:t>
            </a:r>
            <a:endParaRPr sz="2100">
              <a:latin typeface="微软雅黑" panose="020B0503020204020204" charset="-122"/>
              <a:ea typeface="微软雅黑" panose="020B0503020204020204" charset="-122"/>
              <a:cs typeface="微软雅黑" panose="020B0503020204020204" charset="-122"/>
            </a:endParaRPr>
          </a:p>
        </p:txBody>
      </p:sp>
      <p:sp>
        <p:nvSpPr>
          <p:cNvPr id="150" name="textbox 150"/>
          <p:cNvSpPr/>
          <p:nvPr/>
        </p:nvSpPr>
        <p:spPr>
          <a:xfrm>
            <a:off x="1001686" y="1694315"/>
            <a:ext cx="2459354" cy="245745"/>
          </a:xfrm>
          <a:prstGeom prst="rect">
            <a:avLst/>
          </a:prstGeom>
          <a:noFill/>
          <a:ln w="0" cap="flat">
            <a:noFill/>
            <a:prstDash val="solid"/>
            <a:miter lim="0"/>
          </a:ln>
        </p:spPr>
        <p:txBody>
          <a:bodyPr vert="horz" wrap="square" lIns="0" tIns="0" rIns="0" bIns="0"/>
          <a:lstStyle/>
          <a:p>
            <a:pPr algn="l" rtl="0" eaLnBrk="0">
              <a:lnSpc>
                <a:spcPct val="89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多业态的建筑</a:t>
            </a:r>
            <a:r>
              <a:rPr sz="1500" b="1" kern="0" spc="-2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，管理</a:t>
            </a:r>
            <a:r>
              <a:rPr sz="15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难度大</a:t>
            </a:r>
            <a:endParaRPr sz="1500">
              <a:latin typeface="微软雅黑" panose="020B0503020204020204" charset="-122"/>
              <a:ea typeface="微软雅黑" panose="020B0503020204020204" charset="-122"/>
              <a:cs typeface="微软雅黑" panose="020B0503020204020204" charset="-122"/>
            </a:endParaRPr>
          </a:p>
        </p:txBody>
      </p:sp>
      <p:sp>
        <p:nvSpPr>
          <p:cNvPr id="152" name="textbox 152"/>
          <p:cNvSpPr/>
          <p:nvPr/>
        </p:nvSpPr>
        <p:spPr>
          <a:xfrm>
            <a:off x="5082176" y="1694315"/>
            <a:ext cx="2054860" cy="245745"/>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基础设施管理效率不高</a:t>
            </a:r>
            <a:endParaRPr sz="1500">
              <a:latin typeface="微软雅黑" panose="020B0503020204020204" charset="-122"/>
              <a:ea typeface="微软雅黑" panose="020B0503020204020204" charset="-122"/>
              <a:cs typeface="微软雅黑" panose="020B0503020204020204" charset="-122"/>
            </a:endParaRPr>
          </a:p>
        </p:txBody>
      </p:sp>
      <p:sp>
        <p:nvSpPr>
          <p:cNvPr id="154" name="textbox 154"/>
          <p:cNvSpPr/>
          <p:nvPr/>
        </p:nvSpPr>
        <p:spPr>
          <a:xfrm>
            <a:off x="9423478" y="1695328"/>
            <a:ext cx="1037589" cy="244475"/>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能耗消耗大</a:t>
            </a:r>
            <a:endParaRPr sz="15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5"/>
          <a:stretch>
            <a:fillRect/>
          </a:stretch>
        </p:blipFill>
        <p:spPr>
          <a:xfrm>
            <a:off x="11315065" y="55245"/>
            <a:ext cx="824230" cy="368935"/>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rect 156"/>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158" name="picture 158"/>
          <p:cNvPicPr>
            <a:picLocks noChangeAspect="1"/>
          </p:cNvPicPr>
          <p:nvPr/>
        </p:nvPicPr>
        <p:blipFill>
          <a:blip r:embed="rId1"/>
          <a:stretch>
            <a:fillRect/>
          </a:stretch>
        </p:blipFill>
        <p:spPr>
          <a:xfrm rot="21600000">
            <a:off x="0" y="0"/>
            <a:ext cx="12192000" cy="5954267"/>
          </a:xfrm>
          <a:prstGeom prst="rect">
            <a:avLst/>
          </a:prstGeom>
        </p:spPr>
      </p:pic>
      <p:sp>
        <p:nvSpPr>
          <p:cNvPr id="160" name="textbox 160"/>
          <p:cNvSpPr/>
          <p:nvPr/>
        </p:nvSpPr>
        <p:spPr>
          <a:xfrm>
            <a:off x="1742430" y="4037164"/>
            <a:ext cx="1172210" cy="1062989"/>
          </a:xfrm>
          <a:prstGeom prst="rect">
            <a:avLst/>
          </a:prstGeom>
          <a:noFill/>
          <a:ln w="0" cap="flat">
            <a:noFill/>
            <a:prstDash val="solid"/>
            <a:miter lim="0"/>
          </a:ln>
        </p:spPr>
        <p:txBody>
          <a:bodyPr vert="horz" wrap="square" lIns="0" tIns="0" rIns="0" bIns="0"/>
          <a:lstStyle/>
          <a:p>
            <a:pPr algn="l" rtl="0" eaLnBrk="0">
              <a:lnSpc>
                <a:spcPct val="89000"/>
              </a:lnSpc>
            </a:pPr>
            <a:endParaRPr sz="100">
              <a:latin typeface="Arial" panose="020B0604020202020204"/>
              <a:ea typeface="Arial" panose="020B0604020202020204"/>
              <a:cs typeface="Arial" panose="020B0604020202020204"/>
            </a:endParaRPr>
          </a:p>
          <a:p>
            <a:pPr marL="12700" algn="l" rtl="0" eaLnBrk="0">
              <a:lnSpc>
                <a:spcPct val="85000"/>
              </a:lnSpc>
            </a:pPr>
            <a:r>
              <a:rPr sz="8000" kern="0" spc="-180">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sz="8000">
              <a:latin typeface="微软雅黑" panose="020B0503020204020204" charset="-122"/>
              <a:ea typeface="微软雅黑" panose="020B0503020204020204" charset="-122"/>
              <a:cs typeface="微软雅黑" panose="020B0503020204020204" charset="-122"/>
            </a:endParaRPr>
          </a:p>
        </p:txBody>
      </p:sp>
      <p:sp>
        <p:nvSpPr>
          <p:cNvPr id="162" name="textbox 162"/>
          <p:cNvSpPr/>
          <p:nvPr/>
        </p:nvSpPr>
        <p:spPr>
          <a:xfrm>
            <a:off x="5444515" y="4504969"/>
            <a:ext cx="1908175" cy="521334"/>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93000"/>
              </a:lnSpc>
            </a:pPr>
            <a:r>
              <a:rPr sz="3500" b="1" kern="0" spc="200">
                <a:solidFill>
                  <a:srgbClr val="FFFFFF">
                    <a:alpha val="100000"/>
                  </a:srgbClr>
                </a:solidFill>
                <a:latin typeface="微软雅黑" panose="020B0503020204020204" charset="-122"/>
                <a:ea typeface="微软雅黑" panose="020B0503020204020204" charset="-122"/>
                <a:cs typeface="微软雅黑" panose="020B0503020204020204" charset="-122"/>
              </a:rPr>
              <a:t>整体架构</a:t>
            </a:r>
            <a:endParaRPr sz="35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2"/>
          <a:stretch>
            <a:fillRect/>
          </a:stretch>
        </p:blipFill>
        <p:spPr>
          <a:xfrm>
            <a:off x="11315065" y="55245"/>
            <a:ext cx="824230" cy="368935"/>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ct 16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168" name="picture 168"/>
          <p:cNvPicPr>
            <a:picLocks noChangeAspect="1"/>
          </p:cNvPicPr>
          <p:nvPr/>
        </p:nvPicPr>
        <p:blipFill>
          <a:blip r:embed="rId1"/>
          <a:stretch>
            <a:fillRect/>
          </a:stretch>
        </p:blipFill>
        <p:spPr>
          <a:xfrm rot="21600000">
            <a:off x="2356104" y="202692"/>
            <a:ext cx="7821167" cy="6585204"/>
          </a:xfrm>
          <a:prstGeom prst="rect">
            <a:avLst/>
          </a:prstGeom>
        </p:spPr>
      </p:pic>
      <p:grpSp>
        <p:nvGrpSpPr>
          <p:cNvPr id="20" name="group 20"/>
          <p:cNvGrpSpPr/>
          <p:nvPr/>
        </p:nvGrpSpPr>
        <p:grpSpPr>
          <a:xfrm rot="21600000">
            <a:off x="528866" y="193585"/>
            <a:ext cx="894435" cy="760908"/>
            <a:chOff x="0" y="0"/>
            <a:chExt cx="894435" cy="760908"/>
          </a:xfrm>
        </p:grpSpPr>
        <p:pic>
          <p:nvPicPr>
            <p:cNvPr id="170" name="picture 170"/>
            <p:cNvPicPr>
              <a:picLocks noChangeAspect="1"/>
            </p:cNvPicPr>
            <p:nvPr/>
          </p:nvPicPr>
          <p:blipFill>
            <a:blip r:embed="rId2"/>
            <a:stretch>
              <a:fillRect/>
            </a:stretch>
          </p:blipFill>
          <p:spPr>
            <a:xfrm rot="21600000">
              <a:off x="0" y="0"/>
              <a:ext cx="894435" cy="760908"/>
            </a:xfrm>
            <a:prstGeom prst="rect">
              <a:avLst/>
            </a:prstGeom>
          </p:spPr>
        </p:pic>
        <p:sp>
          <p:nvSpPr>
            <p:cNvPr id="172" name="textbox 172"/>
            <p:cNvSpPr/>
            <p:nvPr/>
          </p:nvSpPr>
          <p:spPr>
            <a:xfrm>
              <a:off x="-12700" y="-12700"/>
              <a:ext cx="920114" cy="883919"/>
            </a:xfrm>
            <a:prstGeom prst="rect">
              <a:avLst/>
            </a:prstGeom>
            <a:noFill/>
            <a:ln w="0" cap="flat">
              <a:noFill/>
              <a:prstDash val="solid"/>
              <a:miter lim="0"/>
            </a:ln>
          </p:spPr>
          <p:txBody>
            <a:bodyPr vert="horz" wrap="square" lIns="0" tIns="0" rIns="0" bIns="0"/>
            <a:lstStyle/>
            <a:p>
              <a:pPr algn="l" rtl="0" eaLnBrk="0">
                <a:lnSpc>
                  <a:spcPct val="160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291465" algn="l" rtl="0" eaLnBrk="0">
                <a:lnSpc>
                  <a:spcPct val="82000"/>
                </a:lnSpc>
              </a:pPr>
              <a:r>
                <a:rPr sz="3200" kern="0" spc="-20">
                  <a:solidFill>
                    <a:srgbClr val="FFFFFF">
                      <a:alpha val="100000"/>
                    </a:srgbClr>
                  </a:solidFill>
                  <a:latin typeface="Century Gothic" panose="020B0502020202020204"/>
                  <a:ea typeface="Century Gothic" panose="020B0502020202020204"/>
                  <a:cs typeface="Century Gothic" panose="020B0502020202020204"/>
                </a:rPr>
                <a:t>2</a:t>
              </a:r>
              <a:endParaRPr sz="3200">
                <a:latin typeface="Century Gothic" panose="020B0502020202020204"/>
                <a:ea typeface="Century Gothic" panose="020B0502020202020204"/>
                <a:cs typeface="Century Gothic" panose="020B0502020202020204"/>
              </a:endParaRPr>
            </a:p>
          </p:txBody>
        </p:sp>
      </p:grpSp>
      <p:pic>
        <p:nvPicPr>
          <p:cNvPr id="3" name="图片 2" descr="通微logo2"/>
          <p:cNvPicPr>
            <a:picLocks noChangeAspect="1"/>
          </p:cNvPicPr>
          <p:nvPr/>
        </p:nvPicPr>
        <p:blipFill>
          <a:blip r:embed="rId3"/>
          <a:stretch>
            <a:fillRect/>
          </a:stretch>
        </p:blipFill>
        <p:spPr>
          <a:xfrm>
            <a:off x="11315065" y="55245"/>
            <a:ext cx="824230" cy="368935"/>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 17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grpSp>
        <p:nvGrpSpPr>
          <p:cNvPr id="22" name="group 22"/>
          <p:cNvGrpSpPr/>
          <p:nvPr/>
        </p:nvGrpSpPr>
        <p:grpSpPr>
          <a:xfrm rot="21600000">
            <a:off x="1394460" y="5586983"/>
            <a:ext cx="10355580" cy="890016"/>
            <a:chOff x="0" y="0"/>
            <a:chExt cx="10355580" cy="890016"/>
          </a:xfrm>
        </p:grpSpPr>
        <p:sp>
          <p:nvSpPr>
            <p:cNvPr id="176" name="rect 176"/>
            <p:cNvSpPr/>
            <p:nvPr/>
          </p:nvSpPr>
          <p:spPr>
            <a:xfrm>
              <a:off x="0" y="0"/>
              <a:ext cx="10355580" cy="890016"/>
            </a:xfrm>
            <a:prstGeom prst="rect">
              <a:avLst/>
            </a:prstGeom>
            <a:solidFill>
              <a:srgbClr val="D9D9D9">
                <a:alpha val="100000"/>
              </a:srgbClr>
            </a:solidFill>
            <a:ln w="0" cap="flat">
              <a:noFill/>
              <a:prstDash val="solid"/>
              <a:miter lim="0"/>
            </a:ln>
          </p:spPr>
          <p:txBody>
            <a:bodyPr rtlCol="0"/>
            <a:lstStyle/>
            <a:p>
              <a:pPr algn="ctr"/>
              <a:endParaRPr lang="zh-CN" altLang="en-US"/>
            </a:p>
          </p:txBody>
        </p:sp>
        <p:sp>
          <p:nvSpPr>
            <p:cNvPr id="178" name="rect 178"/>
            <p:cNvSpPr/>
            <p:nvPr/>
          </p:nvSpPr>
          <p:spPr>
            <a:xfrm>
              <a:off x="159385" y="74041"/>
              <a:ext cx="1017142" cy="34963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80" name="rect 180"/>
            <p:cNvSpPr/>
            <p:nvPr/>
          </p:nvSpPr>
          <p:spPr>
            <a:xfrm>
              <a:off x="5071744" y="498221"/>
              <a:ext cx="541654" cy="349250"/>
            </a:xfrm>
            <a:prstGeom prst="rect">
              <a:avLst/>
            </a:prstGeom>
            <a:solidFill>
              <a:srgbClr val="FFFFFF">
                <a:alpha val="99607"/>
              </a:srgbClr>
            </a:solidFill>
            <a:ln w="0" cap="flat">
              <a:noFill/>
              <a:prstDash val="solid"/>
              <a:miter lim="0"/>
            </a:ln>
          </p:spPr>
          <p:txBody>
            <a:bodyPr rtlCol="0"/>
            <a:lstStyle/>
            <a:p>
              <a:pPr algn="ctr"/>
              <a:endParaRPr lang="zh-CN" altLang="en-US"/>
            </a:p>
          </p:txBody>
        </p:sp>
        <p:sp>
          <p:nvSpPr>
            <p:cNvPr id="182" name="textbox 182"/>
            <p:cNvSpPr/>
            <p:nvPr/>
          </p:nvSpPr>
          <p:spPr>
            <a:xfrm>
              <a:off x="427111" y="170873"/>
              <a:ext cx="5078729" cy="656590"/>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100000"/>
                </a:lnSpc>
              </a:pP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冷暖空调</a:t>
              </a:r>
              <a:endParaRPr sz="90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16000"/>
                </a:lnSpc>
              </a:pPr>
              <a:endParaRPr sz="200">
                <a:latin typeface="Arial" panose="020B0604020202020204"/>
                <a:ea typeface="Arial" panose="020B0604020202020204"/>
                <a:cs typeface="Arial" panose="020B0604020202020204"/>
              </a:endParaRPr>
            </a:p>
            <a:p>
              <a:pPr marL="4855845" indent="-77470" algn="l" rtl="0" eaLnBrk="0">
                <a:lnSpc>
                  <a:spcPct val="110000"/>
                </a:lnSpc>
              </a:pPr>
              <a:r>
                <a:rPr sz="900" kern="0" spc="30">
                  <a:solidFill>
                    <a:srgbClr val="000000">
                      <a:alpha val="100000"/>
                    </a:srgbClr>
                  </a:solidFill>
                  <a:latin typeface="等线" panose="02010600030101010101" charset="-122"/>
                  <a:ea typeface="等线" panose="02010600030101010101" charset="-122"/>
                  <a:cs typeface="等线" panose="02010600030101010101" charset="-122"/>
                </a:rPr>
                <a:t>电/水</a:t>
              </a:r>
              <a:r>
                <a:rPr sz="900" kern="0" spc="1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40">
                  <a:solidFill>
                    <a:srgbClr val="000000">
                      <a:alpha val="100000"/>
                    </a:srgbClr>
                  </a:solidFill>
                  <a:latin typeface="等线" panose="02010600030101010101" charset="-122"/>
                  <a:ea typeface="等线" panose="02010600030101010101" charset="-122"/>
                  <a:cs typeface="等线" panose="02010600030101010101" charset="-122"/>
                </a:rPr>
                <a:t>表</a:t>
              </a:r>
              <a:endParaRPr sz="900">
                <a:latin typeface="等线" panose="02010600030101010101" charset="-122"/>
                <a:ea typeface="等线" panose="02010600030101010101" charset="-122"/>
                <a:cs typeface="等线" panose="02010600030101010101" charset="-122"/>
              </a:endParaRPr>
            </a:p>
          </p:txBody>
        </p:sp>
        <p:sp>
          <p:nvSpPr>
            <p:cNvPr id="184" name="rect 184"/>
            <p:cNvSpPr/>
            <p:nvPr/>
          </p:nvSpPr>
          <p:spPr>
            <a:xfrm>
              <a:off x="4588014" y="89916"/>
              <a:ext cx="1017256" cy="350520"/>
            </a:xfrm>
            <a:prstGeom prst="rect">
              <a:avLst/>
            </a:prstGeom>
            <a:solidFill>
              <a:srgbClr val="FFFFFF">
                <a:alpha val="99215"/>
              </a:srgbClr>
            </a:solidFill>
            <a:ln w="0" cap="flat">
              <a:noFill/>
              <a:prstDash val="solid"/>
              <a:miter lim="0"/>
            </a:ln>
          </p:spPr>
          <p:txBody>
            <a:bodyPr rtlCol="0"/>
            <a:lstStyle/>
            <a:p>
              <a:pPr algn="ctr"/>
              <a:endParaRPr lang="zh-CN" altLang="en-US"/>
            </a:p>
          </p:txBody>
        </p:sp>
        <p:sp>
          <p:nvSpPr>
            <p:cNvPr id="186" name="rect 186"/>
            <p:cNvSpPr/>
            <p:nvPr/>
          </p:nvSpPr>
          <p:spPr>
            <a:xfrm>
              <a:off x="2394203" y="74041"/>
              <a:ext cx="1018032" cy="349630"/>
            </a:xfrm>
            <a:prstGeom prst="rect">
              <a:avLst/>
            </a:prstGeom>
            <a:solidFill>
              <a:srgbClr val="FFFFFF">
                <a:alpha val="96470"/>
              </a:srgbClr>
            </a:solidFill>
            <a:ln w="0" cap="flat">
              <a:noFill/>
              <a:prstDash val="solid"/>
              <a:miter lim="0"/>
            </a:ln>
          </p:spPr>
          <p:txBody>
            <a:bodyPr rtlCol="0"/>
            <a:lstStyle/>
            <a:p>
              <a:pPr algn="ctr"/>
              <a:endParaRPr lang="zh-CN" altLang="en-US"/>
            </a:p>
          </p:txBody>
        </p:sp>
        <p:sp>
          <p:nvSpPr>
            <p:cNvPr id="188" name="rect 188"/>
            <p:cNvSpPr/>
            <p:nvPr/>
          </p:nvSpPr>
          <p:spPr>
            <a:xfrm>
              <a:off x="1287145" y="74041"/>
              <a:ext cx="1017143" cy="34963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90" name="rect 190"/>
            <p:cNvSpPr/>
            <p:nvPr/>
          </p:nvSpPr>
          <p:spPr>
            <a:xfrm>
              <a:off x="7872730" y="74041"/>
              <a:ext cx="1016761" cy="34963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92" name="rect 192"/>
            <p:cNvSpPr/>
            <p:nvPr/>
          </p:nvSpPr>
          <p:spPr>
            <a:xfrm>
              <a:off x="3502152" y="85178"/>
              <a:ext cx="1017066" cy="34925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94" name="rect 194"/>
            <p:cNvSpPr/>
            <p:nvPr/>
          </p:nvSpPr>
          <p:spPr>
            <a:xfrm>
              <a:off x="9001772" y="85178"/>
              <a:ext cx="1017003" cy="34925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96" name="rect 196"/>
            <p:cNvSpPr/>
            <p:nvPr/>
          </p:nvSpPr>
          <p:spPr>
            <a:xfrm>
              <a:off x="5696508" y="86538"/>
              <a:ext cx="1016711" cy="34932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98" name="rect 198"/>
            <p:cNvSpPr/>
            <p:nvPr/>
          </p:nvSpPr>
          <p:spPr>
            <a:xfrm>
              <a:off x="6772656" y="85178"/>
              <a:ext cx="1016913" cy="34925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00" name="rect 200"/>
            <p:cNvSpPr/>
            <p:nvPr/>
          </p:nvSpPr>
          <p:spPr>
            <a:xfrm>
              <a:off x="2703575" y="498221"/>
              <a:ext cx="542544" cy="34925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02" name="rect 202"/>
            <p:cNvSpPr/>
            <p:nvPr/>
          </p:nvSpPr>
          <p:spPr>
            <a:xfrm>
              <a:off x="4024883" y="498221"/>
              <a:ext cx="542544" cy="34925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04" name="rect 204"/>
            <p:cNvSpPr/>
            <p:nvPr/>
          </p:nvSpPr>
          <p:spPr>
            <a:xfrm>
              <a:off x="7438644" y="498221"/>
              <a:ext cx="542543" cy="34925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06" name="rect 206"/>
            <p:cNvSpPr/>
            <p:nvPr/>
          </p:nvSpPr>
          <p:spPr>
            <a:xfrm>
              <a:off x="6221730" y="498221"/>
              <a:ext cx="541781" cy="34925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08" name="rect 208"/>
            <p:cNvSpPr/>
            <p:nvPr/>
          </p:nvSpPr>
          <p:spPr>
            <a:xfrm>
              <a:off x="8724265" y="498221"/>
              <a:ext cx="541655" cy="349250"/>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10" name="rect 210"/>
            <p:cNvSpPr/>
            <p:nvPr/>
          </p:nvSpPr>
          <p:spPr>
            <a:xfrm>
              <a:off x="1470025" y="498221"/>
              <a:ext cx="541655" cy="349250"/>
            </a:xfrm>
            <a:prstGeom prst="rect">
              <a:avLst/>
            </a:prstGeom>
            <a:solidFill>
              <a:srgbClr val="FFFFFF">
                <a:alpha val="98039"/>
              </a:srgbClr>
            </a:solidFill>
            <a:ln w="0" cap="flat">
              <a:noFill/>
              <a:prstDash val="solid"/>
              <a:miter lim="0"/>
            </a:ln>
          </p:spPr>
          <p:txBody>
            <a:bodyPr rtlCol="0"/>
            <a:lstStyle/>
            <a:p>
              <a:pPr algn="ctr"/>
              <a:endParaRPr lang="zh-CN" altLang="en-US"/>
            </a:p>
          </p:txBody>
        </p:sp>
        <p:sp>
          <p:nvSpPr>
            <p:cNvPr id="212" name="rect 212"/>
            <p:cNvSpPr/>
            <p:nvPr/>
          </p:nvSpPr>
          <p:spPr>
            <a:xfrm>
              <a:off x="200659" y="498221"/>
              <a:ext cx="541655" cy="349250"/>
            </a:xfrm>
            <a:prstGeom prst="rect">
              <a:avLst/>
            </a:prstGeom>
            <a:solidFill>
              <a:srgbClr val="FFFFFF">
                <a:alpha val="100000"/>
              </a:srgbClr>
            </a:solidFill>
            <a:ln w="0" cap="flat">
              <a:noFill/>
              <a:prstDash val="solid"/>
              <a:miter lim="0"/>
            </a:ln>
          </p:spPr>
          <p:txBody>
            <a:bodyPr rtlCol="0"/>
            <a:lstStyle/>
            <a:p>
              <a:pPr algn="ctr"/>
              <a:endParaRPr lang="zh-CN" altLang="en-US"/>
            </a:p>
          </p:txBody>
        </p:sp>
        <p:pic>
          <p:nvPicPr>
            <p:cNvPr id="214" name="picture 214"/>
            <p:cNvPicPr>
              <a:picLocks noChangeAspect="1"/>
            </p:cNvPicPr>
            <p:nvPr/>
          </p:nvPicPr>
          <p:blipFill>
            <a:blip r:embed="rId1"/>
            <a:stretch>
              <a:fillRect/>
            </a:stretch>
          </p:blipFill>
          <p:spPr>
            <a:xfrm rot="21600000">
              <a:off x="8168640" y="498348"/>
              <a:ext cx="368807" cy="348995"/>
            </a:xfrm>
            <a:prstGeom prst="rect">
              <a:avLst/>
            </a:prstGeom>
          </p:spPr>
        </p:pic>
        <p:pic>
          <p:nvPicPr>
            <p:cNvPr id="216" name="picture 216"/>
            <p:cNvPicPr>
              <a:picLocks noChangeAspect="1"/>
            </p:cNvPicPr>
            <p:nvPr/>
          </p:nvPicPr>
          <p:blipFill>
            <a:blip r:embed="rId2"/>
            <a:stretch>
              <a:fillRect/>
            </a:stretch>
          </p:blipFill>
          <p:spPr>
            <a:xfrm rot="21600000">
              <a:off x="9453371" y="527304"/>
              <a:ext cx="438911" cy="291083"/>
            </a:xfrm>
            <a:prstGeom prst="rect">
              <a:avLst/>
            </a:prstGeom>
          </p:spPr>
        </p:pic>
        <p:pic>
          <p:nvPicPr>
            <p:cNvPr id="218" name="picture 218"/>
            <p:cNvPicPr>
              <a:picLocks noChangeAspect="1"/>
            </p:cNvPicPr>
            <p:nvPr/>
          </p:nvPicPr>
          <p:blipFill>
            <a:blip r:embed="rId3"/>
            <a:stretch>
              <a:fillRect/>
            </a:stretch>
          </p:blipFill>
          <p:spPr>
            <a:xfrm rot="21600000">
              <a:off x="2199004" y="498386"/>
              <a:ext cx="316865" cy="348919"/>
            </a:xfrm>
            <a:prstGeom prst="rect">
              <a:avLst/>
            </a:prstGeom>
          </p:spPr>
        </p:pic>
        <p:pic>
          <p:nvPicPr>
            <p:cNvPr id="220" name="picture 220"/>
            <p:cNvPicPr>
              <a:picLocks noChangeAspect="1"/>
            </p:cNvPicPr>
            <p:nvPr/>
          </p:nvPicPr>
          <p:blipFill>
            <a:blip r:embed="rId4"/>
            <a:stretch>
              <a:fillRect/>
            </a:stretch>
          </p:blipFill>
          <p:spPr>
            <a:xfrm rot="21600000">
              <a:off x="6950964" y="498348"/>
              <a:ext cx="301752" cy="348995"/>
            </a:xfrm>
            <a:prstGeom prst="rect">
              <a:avLst/>
            </a:prstGeom>
          </p:spPr>
        </p:pic>
        <p:pic>
          <p:nvPicPr>
            <p:cNvPr id="222" name="picture 222"/>
            <p:cNvPicPr>
              <a:picLocks noChangeAspect="1"/>
            </p:cNvPicPr>
            <p:nvPr/>
          </p:nvPicPr>
          <p:blipFill>
            <a:blip r:embed="rId5"/>
            <a:stretch>
              <a:fillRect/>
            </a:stretch>
          </p:blipFill>
          <p:spPr>
            <a:xfrm rot="21600000">
              <a:off x="930414" y="527430"/>
              <a:ext cx="352145" cy="289281"/>
            </a:xfrm>
            <a:prstGeom prst="rect">
              <a:avLst/>
            </a:prstGeom>
          </p:spPr>
        </p:pic>
        <p:pic>
          <p:nvPicPr>
            <p:cNvPr id="224" name="picture 224"/>
            <p:cNvPicPr>
              <a:picLocks noChangeAspect="1"/>
            </p:cNvPicPr>
            <p:nvPr/>
          </p:nvPicPr>
          <p:blipFill>
            <a:blip r:embed="rId6"/>
            <a:stretch>
              <a:fillRect/>
            </a:stretch>
          </p:blipFill>
          <p:spPr>
            <a:xfrm rot="21600000">
              <a:off x="3516062" y="483352"/>
              <a:ext cx="260989" cy="345671"/>
            </a:xfrm>
            <a:prstGeom prst="rect">
              <a:avLst/>
            </a:prstGeom>
          </p:spPr>
        </p:pic>
        <p:pic>
          <p:nvPicPr>
            <p:cNvPr id="226" name="picture 226"/>
            <p:cNvPicPr>
              <a:picLocks noChangeAspect="1"/>
            </p:cNvPicPr>
            <p:nvPr/>
          </p:nvPicPr>
          <p:blipFill>
            <a:blip r:embed="rId7"/>
            <a:stretch>
              <a:fillRect/>
            </a:stretch>
          </p:blipFill>
          <p:spPr>
            <a:xfrm rot="21600000">
              <a:off x="5800344" y="498348"/>
              <a:ext cx="233171" cy="348995"/>
            </a:xfrm>
            <a:prstGeom prst="rect">
              <a:avLst/>
            </a:prstGeom>
          </p:spPr>
        </p:pic>
        <p:pic>
          <p:nvPicPr>
            <p:cNvPr id="228" name="picture 228"/>
            <p:cNvPicPr>
              <a:picLocks noChangeAspect="1"/>
            </p:cNvPicPr>
            <p:nvPr/>
          </p:nvPicPr>
          <p:blipFill>
            <a:blip r:embed="rId8"/>
            <a:stretch>
              <a:fillRect/>
            </a:stretch>
          </p:blipFill>
          <p:spPr>
            <a:xfrm rot="21600000">
              <a:off x="4754880" y="498348"/>
              <a:ext cx="129540" cy="348995"/>
            </a:xfrm>
            <a:prstGeom prst="rect">
              <a:avLst/>
            </a:prstGeom>
          </p:spPr>
        </p:pic>
      </p:grpSp>
      <p:grpSp>
        <p:nvGrpSpPr>
          <p:cNvPr id="24" name="group 24"/>
          <p:cNvGrpSpPr/>
          <p:nvPr/>
        </p:nvGrpSpPr>
        <p:grpSpPr>
          <a:xfrm rot="21600000">
            <a:off x="1333500" y="1680971"/>
            <a:ext cx="10354056" cy="806196"/>
            <a:chOff x="0" y="0"/>
            <a:chExt cx="10354056" cy="806196"/>
          </a:xfrm>
        </p:grpSpPr>
        <p:sp>
          <p:nvSpPr>
            <p:cNvPr id="230" name="rect 230"/>
            <p:cNvSpPr/>
            <p:nvPr/>
          </p:nvSpPr>
          <p:spPr>
            <a:xfrm>
              <a:off x="0" y="0"/>
              <a:ext cx="10354056" cy="806196"/>
            </a:xfrm>
            <a:prstGeom prst="rect">
              <a:avLst/>
            </a:prstGeom>
            <a:solidFill>
              <a:srgbClr val="D9D9D9">
                <a:alpha val="100000"/>
              </a:srgbClr>
            </a:solidFill>
            <a:ln w="0" cap="flat">
              <a:noFill/>
              <a:prstDash val="solid"/>
              <a:miter lim="0"/>
            </a:ln>
          </p:spPr>
          <p:txBody>
            <a:bodyPr rtlCol="0"/>
            <a:lstStyle/>
            <a:p>
              <a:pPr algn="ctr"/>
              <a:endParaRPr lang="zh-CN" altLang="en-US"/>
            </a:p>
          </p:txBody>
        </p:sp>
        <p:sp>
          <p:nvSpPr>
            <p:cNvPr id="232" name="rect 232"/>
            <p:cNvSpPr/>
            <p:nvPr/>
          </p:nvSpPr>
          <p:spPr>
            <a:xfrm>
              <a:off x="6574535" y="118326"/>
              <a:ext cx="1475752" cy="489749"/>
            </a:xfrm>
            <a:prstGeom prst="rect">
              <a:avLst/>
            </a:prstGeom>
            <a:solidFill>
              <a:srgbClr val="FFFFFF">
                <a:alpha val="98431"/>
              </a:srgbClr>
            </a:solidFill>
            <a:ln w="0" cap="flat">
              <a:noFill/>
              <a:prstDash val="solid"/>
              <a:miter lim="0"/>
            </a:ln>
          </p:spPr>
          <p:txBody>
            <a:bodyPr rtlCol="0"/>
            <a:lstStyle/>
            <a:p>
              <a:pPr algn="ctr"/>
              <a:endParaRPr lang="zh-CN" altLang="en-US"/>
            </a:p>
          </p:txBody>
        </p:sp>
        <p:sp>
          <p:nvSpPr>
            <p:cNvPr id="234" name="rect 234"/>
            <p:cNvSpPr/>
            <p:nvPr/>
          </p:nvSpPr>
          <p:spPr>
            <a:xfrm>
              <a:off x="8698992" y="147828"/>
              <a:ext cx="1475866" cy="489686"/>
            </a:xfrm>
            <a:prstGeom prst="rect">
              <a:avLst/>
            </a:prstGeom>
            <a:solidFill>
              <a:srgbClr val="FFFFFF">
                <a:alpha val="94509"/>
              </a:srgbClr>
            </a:solidFill>
            <a:ln w="0" cap="flat">
              <a:noFill/>
              <a:prstDash val="solid"/>
              <a:miter lim="0"/>
            </a:ln>
          </p:spPr>
          <p:txBody>
            <a:bodyPr rtlCol="0"/>
            <a:lstStyle/>
            <a:p>
              <a:pPr algn="ctr"/>
              <a:endParaRPr lang="zh-CN" altLang="en-US"/>
            </a:p>
          </p:txBody>
        </p:sp>
        <p:sp>
          <p:nvSpPr>
            <p:cNvPr id="236" name="rect 236"/>
            <p:cNvSpPr/>
            <p:nvPr/>
          </p:nvSpPr>
          <p:spPr>
            <a:xfrm>
              <a:off x="132080" y="137147"/>
              <a:ext cx="1475740" cy="489673"/>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38" name="rect 238"/>
            <p:cNvSpPr/>
            <p:nvPr/>
          </p:nvSpPr>
          <p:spPr>
            <a:xfrm>
              <a:off x="2320823" y="135293"/>
              <a:ext cx="1475459" cy="489686"/>
            </a:xfrm>
            <a:prstGeom prst="rect">
              <a:avLst/>
            </a:prstGeom>
            <a:solidFill>
              <a:srgbClr val="FFFFFF">
                <a:alpha val="98431"/>
              </a:srgbClr>
            </a:solidFill>
            <a:ln w="0" cap="flat">
              <a:noFill/>
              <a:prstDash val="solid"/>
              <a:miter lim="0"/>
            </a:ln>
          </p:spPr>
          <p:txBody>
            <a:bodyPr rtlCol="0"/>
            <a:lstStyle/>
            <a:p>
              <a:pPr algn="ctr"/>
              <a:endParaRPr lang="zh-CN" altLang="en-US"/>
            </a:p>
          </p:txBody>
        </p:sp>
        <p:sp>
          <p:nvSpPr>
            <p:cNvPr id="240" name="rect 240"/>
            <p:cNvSpPr/>
            <p:nvPr/>
          </p:nvSpPr>
          <p:spPr>
            <a:xfrm>
              <a:off x="4509515" y="135293"/>
              <a:ext cx="1475308" cy="48968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42" name="textbox 242"/>
            <p:cNvSpPr/>
            <p:nvPr/>
          </p:nvSpPr>
          <p:spPr>
            <a:xfrm>
              <a:off x="324770" y="170590"/>
              <a:ext cx="1091564" cy="433705"/>
            </a:xfrm>
            <a:prstGeom prst="rect">
              <a:avLst/>
            </a:prstGeom>
            <a:noFill/>
            <a:ln w="0" cap="flat">
              <a:noFill/>
              <a:prstDash val="solid"/>
              <a:miter lim="0"/>
            </a:ln>
          </p:spPr>
          <p:txBody>
            <a:bodyPr vert="horz" wrap="square" lIns="0" tIns="0" rIns="0" bIns="0"/>
            <a:lstStyle/>
            <a:p>
              <a:pPr algn="l" rtl="0" eaLnBrk="0">
                <a:lnSpc>
                  <a:spcPct val="75000"/>
                </a:lnSpc>
              </a:pPr>
              <a:endParaRPr sz="100">
                <a:latin typeface="Arial" panose="020B0604020202020204"/>
                <a:ea typeface="Arial" panose="020B0604020202020204"/>
                <a:cs typeface="Arial" panose="020B0604020202020204"/>
              </a:endParaRPr>
            </a:p>
            <a:p>
              <a:pPr marL="369570" indent="-356870" algn="l" rtl="0" eaLnBrk="0">
                <a:lnSpc>
                  <a:spcPct val="96000"/>
                </a:lnSpc>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系统管理数据</a:t>
              </a:r>
              <a:r>
                <a:rPr sz="14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资产</a:t>
              </a:r>
              <a:endParaRPr sz="1400">
                <a:latin typeface="微软雅黑" panose="020B0503020204020204" charset="-122"/>
                <a:ea typeface="微软雅黑" panose="020B0503020204020204" charset="-122"/>
                <a:cs typeface="微软雅黑" panose="020B0503020204020204" charset="-122"/>
              </a:endParaRPr>
            </a:p>
          </p:txBody>
        </p:sp>
      </p:grpSp>
      <p:grpSp>
        <p:nvGrpSpPr>
          <p:cNvPr id="26" name="group 26"/>
          <p:cNvGrpSpPr/>
          <p:nvPr/>
        </p:nvGrpSpPr>
        <p:grpSpPr>
          <a:xfrm rot="21600000">
            <a:off x="1333500" y="4747259"/>
            <a:ext cx="10354056" cy="806196"/>
            <a:chOff x="0" y="0"/>
            <a:chExt cx="10354056" cy="806196"/>
          </a:xfrm>
        </p:grpSpPr>
        <p:sp>
          <p:nvSpPr>
            <p:cNvPr id="244" name="rect 244"/>
            <p:cNvSpPr/>
            <p:nvPr/>
          </p:nvSpPr>
          <p:spPr>
            <a:xfrm>
              <a:off x="0" y="0"/>
              <a:ext cx="10354056" cy="806196"/>
            </a:xfrm>
            <a:prstGeom prst="rect">
              <a:avLst/>
            </a:prstGeom>
            <a:solidFill>
              <a:srgbClr val="D9D9D9">
                <a:alpha val="100000"/>
              </a:srgbClr>
            </a:solidFill>
            <a:ln w="0" cap="flat">
              <a:noFill/>
              <a:prstDash val="solid"/>
              <a:miter lim="0"/>
            </a:ln>
          </p:spPr>
          <p:txBody>
            <a:bodyPr rtlCol="0"/>
            <a:lstStyle/>
            <a:p>
              <a:pPr algn="ctr"/>
              <a:endParaRPr lang="zh-CN" altLang="en-US"/>
            </a:p>
          </p:txBody>
        </p:sp>
        <p:sp>
          <p:nvSpPr>
            <p:cNvPr id="246" name="rect 246"/>
            <p:cNvSpPr/>
            <p:nvPr/>
          </p:nvSpPr>
          <p:spPr>
            <a:xfrm>
              <a:off x="4573523" y="436880"/>
              <a:ext cx="1017016" cy="293115"/>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48" name="rect 248"/>
            <p:cNvSpPr/>
            <p:nvPr/>
          </p:nvSpPr>
          <p:spPr>
            <a:xfrm>
              <a:off x="8934450" y="92964"/>
              <a:ext cx="1017269" cy="29311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50" name="textbox 250"/>
            <p:cNvSpPr/>
            <p:nvPr/>
          </p:nvSpPr>
          <p:spPr>
            <a:xfrm>
              <a:off x="4822848" y="141511"/>
              <a:ext cx="4885690" cy="518794"/>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algn="r" rtl="0" eaLnBrk="0">
                <a:lnSpc>
                  <a:spcPts val="12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数据集成</a:t>
              </a:r>
              <a:endParaRPr sz="900">
                <a:latin typeface="等线" panose="02010600030101010101" charset="-122"/>
                <a:ea typeface="等线" panose="02010600030101010101" charset="-122"/>
                <a:cs typeface="等线" panose="02010600030101010101" charset="-122"/>
              </a:endParaRPr>
            </a:p>
            <a:p>
              <a:pPr algn="l" rtl="0" eaLnBrk="0">
                <a:lnSpc>
                  <a:spcPct val="115000"/>
                </a:lnSpc>
              </a:pPr>
              <a:endParaRPr sz="1000">
                <a:latin typeface="Arial" panose="020B0604020202020204"/>
                <a:ea typeface="Arial" panose="020B0604020202020204"/>
                <a:cs typeface="Arial" panose="020B0604020202020204"/>
              </a:endParaRPr>
            </a:p>
            <a:p>
              <a:pPr algn="l" rtl="0" eaLnBrk="0">
                <a:lnSpc>
                  <a:spcPct val="115000"/>
                </a:lnSpc>
              </a:pPr>
              <a:endParaRPr sz="200">
                <a:latin typeface="Arial" panose="020B0604020202020204"/>
                <a:ea typeface="Arial" panose="020B0604020202020204"/>
                <a:cs typeface="Arial" panose="020B0604020202020204"/>
              </a:endParaRPr>
            </a:p>
            <a:p>
              <a:pPr marL="12700" algn="l" rtl="0" eaLnBrk="0">
                <a:lnSpc>
                  <a:spcPct val="95000"/>
                </a:lnSpc>
                <a:spcBef>
                  <a:spcPct val="0"/>
                </a:spcBef>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用户管理</a:t>
              </a:r>
              <a:endParaRPr sz="900">
                <a:latin typeface="等线" panose="02010600030101010101" charset="-122"/>
                <a:ea typeface="等线" panose="02010600030101010101" charset="-122"/>
                <a:cs typeface="等线" panose="02010600030101010101" charset="-122"/>
              </a:endParaRPr>
            </a:p>
          </p:txBody>
        </p:sp>
        <p:sp>
          <p:nvSpPr>
            <p:cNvPr id="252" name="rect 252"/>
            <p:cNvSpPr/>
            <p:nvPr/>
          </p:nvSpPr>
          <p:spPr>
            <a:xfrm>
              <a:off x="1306829" y="92964"/>
              <a:ext cx="1017270" cy="29311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54" name="rect 254"/>
            <p:cNvSpPr/>
            <p:nvPr/>
          </p:nvSpPr>
          <p:spPr>
            <a:xfrm>
              <a:off x="1306829" y="436880"/>
              <a:ext cx="1017270" cy="293115"/>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56" name="rect 256"/>
            <p:cNvSpPr/>
            <p:nvPr/>
          </p:nvSpPr>
          <p:spPr>
            <a:xfrm>
              <a:off x="8934450" y="436880"/>
              <a:ext cx="1017269" cy="293115"/>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58" name="rect 258"/>
            <p:cNvSpPr/>
            <p:nvPr/>
          </p:nvSpPr>
          <p:spPr>
            <a:xfrm>
              <a:off x="220345" y="92964"/>
              <a:ext cx="1017142" cy="29311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60" name="rect 260"/>
            <p:cNvSpPr/>
            <p:nvPr/>
          </p:nvSpPr>
          <p:spPr>
            <a:xfrm>
              <a:off x="220345" y="436880"/>
              <a:ext cx="1017142" cy="293115"/>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62" name="rect 262"/>
            <p:cNvSpPr/>
            <p:nvPr/>
          </p:nvSpPr>
          <p:spPr>
            <a:xfrm>
              <a:off x="4573523" y="92964"/>
              <a:ext cx="1017016" cy="29311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64" name="rect 264"/>
            <p:cNvSpPr/>
            <p:nvPr/>
          </p:nvSpPr>
          <p:spPr>
            <a:xfrm>
              <a:off x="3477259" y="92964"/>
              <a:ext cx="1017015" cy="29311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66" name="rect 266"/>
            <p:cNvSpPr/>
            <p:nvPr/>
          </p:nvSpPr>
          <p:spPr>
            <a:xfrm>
              <a:off x="7842504" y="92964"/>
              <a:ext cx="1017015" cy="29311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68" name="rect 268"/>
            <p:cNvSpPr/>
            <p:nvPr/>
          </p:nvSpPr>
          <p:spPr>
            <a:xfrm>
              <a:off x="3477259" y="436880"/>
              <a:ext cx="1017015" cy="293115"/>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70" name="rect 270"/>
            <p:cNvSpPr/>
            <p:nvPr/>
          </p:nvSpPr>
          <p:spPr>
            <a:xfrm>
              <a:off x="7842504" y="436880"/>
              <a:ext cx="1017015" cy="293115"/>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72" name="rect 272"/>
            <p:cNvSpPr/>
            <p:nvPr/>
          </p:nvSpPr>
          <p:spPr>
            <a:xfrm>
              <a:off x="2392679" y="92964"/>
              <a:ext cx="1016634" cy="29311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74" name="rect 274"/>
            <p:cNvSpPr/>
            <p:nvPr/>
          </p:nvSpPr>
          <p:spPr>
            <a:xfrm>
              <a:off x="5658484" y="92964"/>
              <a:ext cx="1016634" cy="29311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76" name="rect 276"/>
            <p:cNvSpPr/>
            <p:nvPr/>
          </p:nvSpPr>
          <p:spPr>
            <a:xfrm>
              <a:off x="6763384" y="92964"/>
              <a:ext cx="1016634" cy="293116"/>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78" name="rect 278"/>
            <p:cNvSpPr/>
            <p:nvPr/>
          </p:nvSpPr>
          <p:spPr>
            <a:xfrm>
              <a:off x="2392679" y="436880"/>
              <a:ext cx="1016634" cy="293115"/>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80" name="rect 280"/>
            <p:cNvSpPr/>
            <p:nvPr/>
          </p:nvSpPr>
          <p:spPr>
            <a:xfrm>
              <a:off x="5658484" y="436880"/>
              <a:ext cx="1016634" cy="293115"/>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282" name="rect 282"/>
            <p:cNvSpPr/>
            <p:nvPr/>
          </p:nvSpPr>
          <p:spPr>
            <a:xfrm>
              <a:off x="6763384" y="436880"/>
              <a:ext cx="1016634" cy="293115"/>
            </a:xfrm>
            <a:prstGeom prst="rect">
              <a:avLst/>
            </a:prstGeom>
            <a:solidFill>
              <a:srgbClr val="FFFFFF">
                <a:alpha val="100000"/>
              </a:srgbClr>
            </a:solidFill>
            <a:ln w="0" cap="flat">
              <a:noFill/>
              <a:prstDash val="solid"/>
              <a:miter lim="0"/>
            </a:ln>
          </p:spPr>
          <p:txBody>
            <a:bodyPr rtlCol="0"/>
            <a:lstStyle/>
            <a:p>
              <a:pPr algn="ctr"/>
              <a:endParaRPr lang="zh-CN" altLang="en-US"/>
            </a:p>
          </p:txBody>
        </p:sp>
      </p:grpSp>
      <p:graphicFrame>
        <p:nvGraphicFramePr>
          <p:cNvPr id="284" name="table 284"/>
          <p:cNvGraphicFramePr>
            <a:graphicFrameLocks noGrp="1"/>
          </p:cNvGraphicFramePr>
          <p:nvPr/>
        </p:nvGraphicFramePr>
        <p:xfrm>
          <a:off x="6761810" y="2736532"/>
          <a:ext cx="4384673" cy="1776092"/>
        </p:xfrm>
        <a:graphic>
          <a:graphicData uri="http://schemas.openxmlformats.org/drawingml/2006/table">
            <a:tbl>
              <a:tblPr/>
              <a:tblGrid>
                <a:gridCol w="786130"/>
                <a:gridCol w="914400"/>
                <a:gridCol w="854710"/>
                <a:gridCol w="853439"/>
                <a:gridCol w="975994"/>
              </a:tblGrid>
              <a:tr h="472440">
                <a:tc rowSpan="4">
                  <a:txBody>
                    <a:bodyPr wrap="square"/>
                    <a:lstStyle/>
                    <a:p>
                      <a:pPr algn="l" rtl="0" eaLnBrk="0">
                        <a:lnSpc>
                          <a:spcPct val="108000"/>
                        </a:lnSpc>
                      </a:pPr>
                      <a:endParaRPr sz="700">
                        <a:latin typeface="Arial" panose="020B0604020202020204"/>
                        <a:ea typeface="Arial" panose="020B0604020202020204"/>
                        <a:cs typeface="Arial" panose="020B0604020202020204"/>
                      </a:endParaRPr>
                    </a:p>
                    <a:p>
                      <a:pPr marL="249555" algn="l" rtl="0" eaLnBrk="0">
                        <a:lnSpc>
                          <a:spcPct val="90000"/>
                        </a:lnSpc>
                        <a:spcBef>
                          <a:spcPts val="5"/>
                        </a:spcBef>
                      </a:pPr>
                      <a:r>
                        <a:rPr sz="1400" b="1" kern="0" spc="220">
                          <a:solidFill>
                            <a:srgbClr val="000000">
                              <a:alpha val="100000"/>
                            </a:srgbClr>
                          </a:solidFill>
                          <a:latin typeface="微软雅黑" panose="020B0503020204020204" charset="-122"/>
                          <a:ea typeface="微软雅黑" panose="020B0503020204020204" charset="-122"/>
                          <a:cs typeface="微软雅黑" panose="020B0503020204020204" charset="-122"/>
                        </a:rPr>
                        <a:t>物联管控平台</a:t>
                      </a:r>
                      <a:endParaRPr sz="1400">
                        <a:latin typeface="微软雅黑" panose="020B0503020204020204" charset="-122"/>
                        <a:ea typeface="微软雅黑" panose="020B0503020204020204" charset="-122"/>
                        <a:cs typeface="微软雅黑" panose="020B0503020204020204" charset="-122"/>
                      </a:endParaRPr>
                    </a:p>
                  </a:txBody>
                  <a:tcPr marL="0" marR="0" marT="0" marB="0" vert="eaVert">
                    <a:lnL w="6350" cap="flat" cmpd="sng" algn="ctr">
                      <a:solidFill>
                        <a:srgbClr val="EB6268"/>
                      </a:solidFill>
                      <a:prstDash val="solid"/>
                      <a:round/>
                      <a:headEnd type="none" w="med" len="med"/>
                      <a:tailEnd type="none" w="med" len="med"/>
                    </a:lnL>
                    <a:lnR>
                      <a:noFill/>
                    </a:lnR>
                    <a:lnT w="6350" cap="flat" cmpd="sng" algn="ctr">
                      <a:solidFill>
                        <a:srgbClr val="EB6268"/>
                      </a:solidFill>
                      <a:prstDash val="solid"/>
                      <a:round/>
                      <a:headEnd type="none" w="med" len="med"/>
                      <a:tailEnd type="none" w="med" len="med"/>
                    </a:lnT>
                    <a:lnB w="6350" cap="flat" cmpd="sng" algn="ctr">
                      <a:solidFill>
                        <a:srgbClr val="EB6268"/>
                      </a:solidFill>
                      <a:prstDash val="solid"/>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w="6350" cap="flat" cmpd="sng" algn="ctr">
                      <a:solidFill>
                        <a:srgbClr val="EB6268"/>
                      </a:solidFill>
                      <a:prstDash val="solid"/>
                      <a:round/>
                      <a:headEnd type="none" w="med" len="med"/>
                      <a:tailEnd type="none" w="med" len="med"/>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w="6350" cap="flat" cmpd="sng" algn="ctr">
                      <a:solidFill>
                        <a:srgbClr val="EB6268"/>
                      </a:solidFill>
                      <a:prstDash val="solid"/>
                      <a:round/>
                      <a:headEnd type="none" w="med" len="med"/>
                      <a:tailEnd type="none" w="med" len="med"/>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w="6350" cap="flat" cmpd="sng" algn="ctr">
                      <a:solidFill>
                        <a:srgbClr val="EB6268"/>
                      </a:solidFill>
                      <a:prstDash val="solid"/>
                      <a:round/>
                      <a:headEnd type="none" w="med" len="med"/>
                      <a:tailEnd type="none" w="med" len="med"/>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w="6350" cap="flat" cmpd="sng" algn="ctr">
                      <a:solidFill>
                        <a:srgbClr val="EB6268"/>
                      </a:solidFill>
                      <a:prstDash val="solid"/>
                      <a:round/>
                      <a:headEnd type="none" w="med" len="med"/>
                      <a:tailEnd type="none" w="med" len="med"/>
                    </a:lnR>
                    <a:lnT w="6350" cap="flat" cmpd="sng" algn="ctr">
                      <a:solidFill>
                        <a:srgbClr val="EB6268"/>
                      </a:solidFill>
                      <a:prstDash val="solid"/>
                      <a:round/>
                      <a:headEnd type="none" w="med" len="med"/>
                      <a:tailEnd type="none" w="med" len="med"/>
                    </a:lnT>
                    <a:lnB>
                      <a:noFill/>
                    </a:lnB>
                  </a:tcPr>
                </a:tc>
              </a:tr>
              <a:tr h="354329">
                <a:tc vMerge="1">
                  <a:tcPr marL="0" marR="0" marT="0" marB="0" vert="eaVert">
                    <a:lnL w="6350" cap="flat" cmpd="sng" algn="ctr">
                      <a:solidFill>
                        <a:srgbClr val="EB6268"/>
                      </a:solidFill>
                      <a:prstDash val="solid"/>
                      <a:round/>
                      <a:headEnd type="none" w="med" len="med"/>
                      <a:tailEnd type="none" w="med" len="med"/>
                    </a:lnL>
                    <a:lnR>
                      <a:noFill/>
                    </a:lnR>
                    <a:lnT w="6350" cap="flat" cmpd="sng" algn="ctr">
                      <a:solidFill>
                        <a:srgbClr val="EB6268"/>
                      </a:solidFill>
                      <a:prstDash val="solid"/>
                      <a:round/>
                      <a:headEnd type="none" w="med" len="med"/>
                      <a:tailEnd type="none" w="med" len="med"/>
                    </a:lnT>
                    <a:lnB w="6350" cap="flat" cmpd="sng" algn="ctr">
                      <a:solidFill>
                        <a:srgbClr val="EB6268"/>
                      </a:solidFill>
                      <a:prstDash val="solid"/>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a:txBody>
                    <a:bodyPr wrap="square"/>
                    <a:lstStyle/>
                    <a:p>
                      <a:pPr algn="l" rtl="0" eaLnBrk="0">
                        <a:lnSpc>
                          <a:spcPct val="106000"/>
                        </a:lnSpc>
                      </a:pPr>
                      <a:endParaRPr sz="700">
                        <a:latin typeface="Arial" panose="020B0604020202020204"/>
                        <a:ea typeface="Arial" panose="020B0604020202020204"/>
                        <a:cs typeface="Arial" panose="020B0604020202020204"/>
                      </a:endParaRPr>
                    </a:p>
                    <a:p>
                      <a:pPr marL="120015" algn="l" rtl="0" eaLnBrk="0">
                        <a:lnSpc>
                          <a:spcPct val="99000"/>
                        </a:lnSpc>
                        <a:spcBef>
                          <a:spcPts val="5"/>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大数据中心</a:t>
                      </a:r>
                      <a:endParaRPr sz="9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solidFill>
                      <a:srgbClr val="EB6268"/>
                    </a:solidFill>
                  </a:tcPr>
                </a:tc>
                <a:tc>
                  <a:txBody>
                    <a:bodyPr wrap="square"/>
                    <a:lstStyle/>
                    <a:p>
                      <a:pPr algn="l" rtl="0" eaLnBrk="0">
                        <a:lnSpc>
                          <a:spcPct val="105000"/>
                        </a:lnSpc>
                      </a:pPr>
                      <a:endParaRPr sz="700">
                        <a:latin typeface="Arial" panose="020B0604020202020204"/>
                        <a:ea typeface="Arial" panose="020B0604020202020204"/>
                        <a:cs typeface="Arial" panose="020B0604020202020204"/>
                      </a:endParaRPr>
                    </a:p>
                    <a:p>
                      <a:pPr marL="165735" algn="l" rtl="0" eaLnBrk="0">
                        <a:lnSpc>
                          <a:spcPct val="99000"/>
                        </a:lnSpc>
                        <a:spcBef>
                          <a:spcPts val="5"/>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能耗预警</a:t>
                      </a:r>
                      <a:endParaRPr sz="9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solidFill>
                      <a:srgbClr val="EB6268"/>
                    </a:solidFill>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w="6350" cap="flat" cmpd="sng" algn="ctr">
                      <a:solidFill>
                        <a:srgbClr val="EB6268"/>
                      </a:solidFill>
                      <a:prstDash val="solid"/>
                      <a:round/>
                      <a:headEnd type="none" w="med" len="med"/>
                      <a:tailEnd type="none" w="med" len="med"/>
                    </a:lnR>
                    <a:lnT>
                      <a:noFill/>
                    </a:lnT>
                    <a:lnB>
                      <a:noFill/>
                    </a:lnB>
                  </a:tcPr>
                </a:tc>
              </a:tr>
              <a:tr h="354329">
                <a:tc vMerge="1">
                  <a:tcPr marL="0" marR="0" marT="0" marB="0" vert="eaVert">
                    <a:lnL w="6350" cap="flat" cmpd="sng" algn="ctr">
                      <a:solidFill>
                        <a:srgbClr val="EB6268"/>
                      </a:solidFill>
                      <a:prstDash val="solid"/>
                      <a:round/>
                      <a:headEnd type="none" w="med" len="med"/>
                      <a:tailEnd type="none" w="med" len="med"/>
                    </a:lnL>
                    <a:lnR>
                      <a:noFill/>
                    </a:lnR>
                    <a:lnT w="6350" cap="flat" cmpd="sng" algn="ctr">
                      <a:solidFill>
                        <a:srgbClr val="EB6268"/>
                      </a:solidFill>
                      <a:prstDash val="solid"/>
                      <a:round/>
                      <a:headEnd type="none" w="med" len="med"/>
                      <a:tailEnd type="none" w="med" len="med"/>
                    </a:lnT>
                    <a:lnB w="6350" cap="flat" cmpd="sng" algn="ctr">
                      <a:solidFill>
                        <a:srgbClr val="EB6268"/>
                      </a:solidFill>
                      <a:prstDash val="solid"/>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a:txBody>
                    <a:bodyPr wrap="square"/>
                    <a:lstStyle/>
                    <a:p>
                      <a:pPr algn="l" rtl="0" eaLnBrk="0">
                        <a:lnSpc>
                          <a:spcPct val="106000"/>
                        </a:lnSpc>
                      </a:pPr>
                      <a:endParaRPr sz="700">
                        <a:latin typeface="Arial" panose="020B0604020202020204"/>
                        <a:ea typeface="Arial" panose="020B0604020202020204"/>
                        <a:cs typeface="Arial" panose="020B0604020202020204"/>
                      </a:endParaRPr>
                    </a:p>
                    <a:p>
                      <a:pPr marL="183515" algn="l" rtl="0" eaLnBrk="0">
                        <a:lnSpc>
                          <a:spcPct val="99000"/>
                        </a:lnSpc>
                        <a:spcBef>
                          <a:spcPts val="5"/>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能耗分析</a:t>
                      </a:r>
                      <a:endParaRPr sz="9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solidFill>
                      <a:srgbClr val="EB6268"/>
                    </a:solidFill>
                  </a:tcPr>
                </a:tc>
                <a:tc>
                  <a:txBody>
                    <a:bodyPr wrap="square"/>
                    <a:lstStyle/>
                    <a:p>
                      <a:pPr algn="l" rtl="0" eaLnBrk="0">
                        <a:lnSpc>
                          <a:spcPct val="105000"/>
                        </a:lnSpc>
                      </a:pPr>
                      <a:endParaRPr sz="700">
                        <a:latin typeface="Arial" panose="020B0604020202020204"/>
                        <a:ea typeface="Arial" panose="020B0604020202020204"/>
                        <a:cs typeface="Arial" panose="020B0604020202020204"/>
                      </a:endParaRPr>
                    </a:p>
                    <a:p>
                      <a:pPr marL="165735" algn="l" rtl="0" eaLnBrk="0">
                        <a:lnSpc>
                          <a:spcPct val="99000"/>
                        </a:lnSpc>
                        <a:spcBef>
                          <a:spcPts val="5"/>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消防报警</a:t>
                      </a:r>
                      <a:endParaRPr sz="9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solidFill>
                      <a:srgbClr val="EB6268"/>
                    </a:solidFill>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w="6350" cap="flat" cmpd="sng" algn="ctr">
                      <a:solidFill>
                        <a:srgbClr val="EB6268"/>
                      </a:solidFill>
                      <a:prstDash val="solid"/>
                      <a:round/>
                      <a:headEnd type="none" w="med" len="med"/>
                      <a:tailEnd type="none" w="med" len="med"/>
                    </a:lnR>
                    <a:lnT>
                      <a:noFill/>
                    </a:lnT>
                    <a:lnB>
                      <a:noFill/>
                    </a:lnB>
                  </a:tcPr>
                </a:tc>
              </a:tr>
              <a:tr h="594994">
                <a:tc vMerge="1">
                  <a:tcPr marL="0" marR="0" marT="0" marB="0" vert="eaVert">
                    <a:lnL w="6350" cap="flat" cmpd="sng" algn="ctr">
                      <a:solidFill>
                        <a:srgbClr val="EB6268"/>
                      </a:solidFill>
                      <a:prstDash val="solid"/>
                      <a:round/>
                      <a:headEnd type="none" w="med" len="med"/>
                      <a:tailEnd type="none" w="med" len="med"/>
                    </a:lnL>
                    <a:lnR>
                      <a:noFill/>
                    </a:lnR>
                    <a:lnT w="6350" cap="flat" cmpd="sng" algn="ctr">
                      <a:solidFill>
                        <a:srgbClr val="EB6268"/>
                      </a:solidFill>
                      <a:prstDash val="solid"/>
                      <a:round/>
                      <a:headEnd type="none" w="med" len="med"/>
                      <a:tailEnd type="none" w="med" len="med"/>
                    </a:lnT>
                    <a:lnB w="6350" cap="flat" cmpd="sng" algn="ctr">
                      <a:solidFill>
                        <a:srgbClr val="EB6268"/>
                      </a:solidFill>
                      <a:prstDash val="solid"/>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w="6350" cap="flat" cmpd="sng" algn="ctr">
                      <a:solidFill>
                        <a:srgbClr val="EB6268"/>
                      </a:solidFill>
                      <a:prstDash val="solid"/>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w="6350" cap="flat" cmpd="sng" algn="ctr">
                      <a:solidFill>
                        <a:srgbClr val="EB6268"/>
                      </a:solidFill>
                      <a:prstDash val="solid"/>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w="6350" cap="flat" cmpd="sng" algn="ctr">
                      <a:solidFill>
                        <a:srgbClr val="EB6268"/>
                      </a:solidFill>
                      <a:prstDash val="solid"/>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w="6350" cap="flat" cmpd="sng" algn="ctr">
                      <a:solidFill>
                        <a:srgbClr val="EB6268"/>
                      </a:solidFill>
                      <a:prstDash val="solid"/>
                      <a:round/>
                      <a:headEnd type="none" w="med" len="med"/>
                      <a:tailEnd type="none" w="med" len="med"/>
                    </a:lnR>
                    <a:lnT>
                      <a:noFill/>
                    </a:lnT>
                    <a:lnB w="6350" cap="flat" cmpd="sng" algn="ctr">
                      <a:solidFill>
                        <a:srgbClr val="EB6268"/>
                      </a:solidFill>
                      <a:prstDash val="solid"/>
                      <a:round/>
                      <a:headEnd type="none" w="med" len="med"/>
                      <a:tailEnd type="none" w="med" len="med"/>
                    </a:lnB>
                  </a:tcPr>
                </a:tc>
              </a:tr>
            </a:tbl>
          </a:graphicData>
        </a:graphic>
      </p:graphicFrame>
      <p:grpSp>
        <p:nvGrpSpPr>
          <p:cNvPr id="28" name="group 28"/>
          <p:cNvGrpSpPr/>
          <p:nvPr/>
        </p:nvGrpSpPr>
        <p:grpSpPr>
          <a:xfrm rot="21600000">
            <a:off x="1333500" y="954023"/>
            <a:ext cx="10354056" cy="470916"/>
            <a:chOff x="0" y="0"/>
            <a:chExt cx="10354056" cy="470916"/>
          </a:xfrm>
        </p:grpSpPr>
        <p:sp>
          <p:nvSpPr>
            <p:cNvPr id="286" name="rect 286"/>
            <p:cNvSpPr/>
            <p:nvPr/>
          </p:nvSpPr>
          <p:spPr>
            <a:xfrm>
              <a:off x="0" y="0"/>
              <a:ext cx="10354056" cy="466344"/>
            </a:xfrm>
            <a:prstGeom prst="rect">
              <a:avLst/>
            </a:prstGeom>
            <a:solidFill>
              <a:srgbClr val="D9D9D9">
                <a:alpha val="100000"/>
              </a:srgbClr>
            </a:solidFill>
            <a:ln w="0" cap="flat">
              <a:noFill/>
              <a:prstDash val="solid"/>
              <a:miter lim="0"/>
            </a:ln>
          </p:spPr>
          <p:txBody>
            <a:bodyPr rtlCol="0"/>
            <a:lstStyle/>
            <a:p>
              <a:pPr algn="ctr"/>
              <a:endParaRPr lang="zh-CN" altLang="en-US"/>
            </a:p>
          </p:txBody>
        </p:sp>
        <p:sp>
          <p:nvSpPr>
            <p:cNvPr id="288" name="textbox 288"/>
            <p:cNvSpPr/>
            <p:nvPr/>
          </p:nvSpPr>
          <p:spPr>
            <a:xfrm>
              <a:off x="8034019" y="66547"/>
              <a:ext cx="1053464" cy="384809"/>
            </a:xfrm>
            <a:prstGeom prst="rect">
              <a:avLst/>
            </a:prstGeom>
            <a:noFill/>
            <a:ln w="0" cap="flat">
              <a:noFill/>
              <a:prstDash val="solid"/>
              <a:miter lim="0"/>
            </a:ln>
          </p:spPr>
          <p:txBody>
            <a:bodyPr vert="horz" wrap="square" lIns="0" tIns="0" rIns="0" bIns="0"/>
            <a:lstStyle/>
            <a:p>
              <a:pPr algn="l" rtl="0" eaLnBrk="0">
                <a:lnSpc>
                  <a:spcPct val="119000"/>
                </a:lnSpc>
              </a:pPr>
              <a:endParaRPr sz="500">
                <a:latin typeface="Arial" panose="020B0604020202020204"/>
                <a:ea typeface="Arial" panose="020B0604020202020204"/>
                <a:cs typeface="Arial" panose="020B0604020202020204"/>
              </a:endParaRPr>
            </a:p>
            <a:p>
              <a:pPr marL="367665" algn="l" rtl="0" eaLnBrk="0">
                <a:lnSpc>
                  <a:spcPct val="91000"/>
                </a:lnSpc>
                <a:spcBef>
                  <a:spcPts val="5"/>
                </a:spcBef>
                <a:tabLst>
                  <a:tab pos="594360"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APP端</a:t>
              </a:r>
              <a:endParaRPr sz="1200">
                <a:latin typeface="微软雅黑" panose="020B0503020204020204" charset="-122"/>
                <a:ea typeface="微软雅黑" panose="020B0503020204020204" charset="-122"/>
                <a:cs typeface="微软雅黑" panose="020B0503020204020204" charset="-122"/>
              </a:endParaRPr>
            </a:p>
          </p:txBody>
        </p:sp>
        <p:pic>
          <p:nvPicPr>
            <p:cNvPr id="290" name="picture 290"/>
            <p:cNvPicPr>
              <a:picLocks noChangeAspect="1"/>
            </p:cNvPicPr>
            <p:nvPr/>
          </p:nvPicPr>
          <p:blipFill>
            <a:blip r:embed="rId9"/>
            <a:stretch>
              <a:fillRect/>
            </a:stretch>
          </p:blipFill>
          <p:spPr>
            <a:xfrm rot="21600000">
              <a:off x="8046719" y="79247"/>
              <a:ext cx="355092" cy="341376"/>
            </a:xfrm>
            <a:prstGeom prst="rect">
              <a:avLst/>
            </a:prstGeom>
          </p:spPr>
        </p:pic>
        <p:pic>
          <p:nvPicPr>
            <p:cNvPr id="292" name="picture 292"/>
            <p:cNvPicPr>
              <a:picLocks noChangeAspect="1"/>
            </p:cNvPicPr>
            <p:nvPr/>
          </p:nvPicPr>
          <p:blipFill>
            <a:blip r:embed="rId10"/>
            <a:stretch>
              <a:fillRect/>
            </a:stretch>
          </p:blipFill>
          <p:spPr>
            <a:xfrm rot="21600000">
              <a:off x="2901695" y="21336"/>
              <a:ext cx="746759" cy="422147"/>
            </a:xfrm>
            <a:prstGeom prst="rect">
              <a:avLst/>
            </a:prstGeom>
          </p:spPr>
        </p:pic>
        <p:pic>
          <p:nvPicPr>
            <p:cNvPr id="294" name="picture 294"/>
            <p:cNvPicPr>
              <a:picLocks noChangeAspect="1"/>
            </p:cNvPicPr>
            <p:nvPr/>
          </p:nvPicPr>
          <p:blipFill>
            <a:blip r:embed="rId11"/>
            <a:stretch>
              <a:fillRect/>
            </a:stretch>
          </p:blipFill>
          <p:spPr>
            <a:xfrm rot="21600000">
              <a:off x="850056" y="381"/>
              <a:ext cx="566075" cy="470534"/>
            </a:xfrm>
            <a:prstGeom prst="rect">
              <a:avLst/>
            </a:prstGeom>
          </p:spPr>
        </p:pic>
        <p:pic>
          <p:nvPicPr>
            <p:cNvPr id="296" name="picture 296"/>
            <p:cNvPicPr>
              <a:picLocks noChangeAspect="1"/>
            </p:cNvPicPr>
            <p:nvPr/>
          </p:nvPicPr>
          <p:blipFill>
            <a:blip r:embed="rId12"/>
            <a:stretch>
              <a:fillRect/>
            </a:stretch>
          </p:blipFill>
          <p:spPr>
            <a:xfrm rot="21600000">
              <a:off x="5060221" y="20272"/>
              <a:ext cx="323400" cy="437834"/>
            </a:xfrm>
            <a:prstGeom prst="rect">
              <a:avLst/>
            </a:prstGeom>
          </p:spPr>
        </p:pic>
        <p:pic>
          <p:nvPicPr>
            <p:cNvPr id="298" name="picture 298"/>
            <p:cNvPicPr>
              <a:picLocks noChangeAspect="1"/>
            </p:cNvPicPr>
            <p:nvPr/>
          </p:nvPicPr>
          <p:blipFill>
            <a:blip r:embed="rId13"/>
            <a:stretch>
              <a:fillRect/>
            </a:stretch>
          </p:blipFill>
          <p:spPr>
            <a:xfrm rot="21600000">
              <a:off x="5489447" y="33528"/>
              <a:ext cx="281940" cy="391667"/>
            </a:xfrm>
            <a:prstGeom prst="rect">
              <a:avLst/>
            </a:prstGeom>
          </p:spPr>
        </p:pic>
      </p:grpSp>
      <p:sp>
        <p:nvSpPr>
          <p:cNvPr id="300" name="textbox 300"/>
          <p:cNvSpPr/>
          <p:nvPr/>
        </p:nvSpPr>
        <p:spPr>
          <a:xfrm>
            <a:off x="490219" y="2683764"/>
            <a:ext cx="760094" cy="2004060"/>
          </a:xfrm>
          <a:prstGeom prst="rect">
            <a:avLst/>
          </a:prstGeom>
          <a:solidFill>
            <a:srgbClr val="D9D9D9">
              <a:alpha val="100000"/>
            </a:srgbClr>
          </a:solidFill>
          <a:ln w="0" cap="flat">
            <a:noFill/>
            <a:prstDash val="solid"/>
            <a:miter lim="0"/>
          </a:ln>
        </p:spPr>
        <p:txBody>
          <a:bodyPr vert="eaVert" wrap="square" lIns="0" tIns="0" rIns="0" bIns="0"/>
          <a:lstStyle/>
          <a:p>
            <a:pPr algn="l" rtl="0" eaLnBrk="0">
              <a:lnSpc>
                <a:spcPct val="178000"/>
              </a:lnSpc>
            </a:pPr>
            <a:endParaRPr sz="10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505460" algn="l" rtl="0" eaLnBrk="0">
              <a:lnSpc>
                <a:spcPct val="95000"/>
              </a:lnSpc>
            </a:pPr>
            <a:r>
              <a:rPr sz="1500" b="1" kern="0" spc="330">
                <a:solidFill>
                  <a:srgbClr val="000000">
                    <a:alpha val="100000"/>
                  </a:srgbClr>
                </a:solidFill>
                <a:latin typeface="微软雅黑" panose="020B0503020204020204" charset="-122"/>
                <a:ea typeface="微软雅黑" panose="020B0503020204020204" charset="-122"/>
                <a:cs typeface="微软雅黑" panose="020B0503020204020204" charset="-122"/>
              </a:rPr>
              <a:t>功能应用</a:t>
            </a:r>
            <a:endParaRPr sz="1500">
              <a:latin typeface="微软雅黑" panose="020B0503020204020204" charset="-122"/>
              <a:ea typeface="微软雅黑" panose="020B0503020204020204" charset="-122"/>
              <a:cs typeface="微软雅黑" panose="020B0503020204020204" charset="-122"/>
            </a:endParaRPr>
          </a:p>
        </p:txBody>
      </p:sp>
      <p:sp>
        <p:nvSpPr>
          <p:cNvPr id="302" name="textbox 302"/>
          <p:cNvSpPr/>
          <p:nvPr/>
        </p:nvSpPr>
        <p:spPr>
          <a:xfrm>
            <a:off x="1556725" y="426260"/>
            <a:ext cx="4476115" cy="330200"/>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5000"/>
              </a:lnSpc>
            </a:pPr>
            <a:r>
              <a:rPr sz="2100" b="1" kern="0" spc="200">
                <a:solidFill>
                  <a:srgbClr val="D11C33">
                    <a:alpha val="100000"/>
                  </a:srgbClr>
                </a:solidFill>
                <a:latin typeface="微软雅黑" panose="020B0503020204020204" charset="-122"/>
                <a:ea typeface="微软雅黑" panose="020B0503020204020204" charset="-122"/>
                <a:cs typeface="微软雅黑" panose="020B0503020204020204" charset="-122"/>
              </a:rPr>
              <a:t>可视、</a:t>
            </a:r>
            <a:r>
              <a:rPr sz="2100" b="1" kern="0" spc="-350">
                <a:solidFill>
                  <a:srgbClr val="D11C33">
                    <a:alpha val="100000"/>
                  </a:srgbClr>
                </a:solidFill>
                <a:latin typeface="微软雅黑" panose="020B0503020204020204" charset="-122"/>
                <a:ea typeface="微软雅黑" panose="020B0503020204020204" charset="-122"/>
                <a:cs typeface="微软雅黑" panose="020B0503020204020204" charset="-122"/>
              </a:rPr>
              <a:t> </a:t>
            </a:r>
            <a:r>
              <a:rPr sz="2100" b="1" kern="0" spc="200">
                <a:solidFill>
                  <a:srgbClr val="D11C33">
                    <a:alpha val="100000"/>
                  </a:srgbClr>
                </a:solidFill>
                <a:latin typeface="微软雅黑" panose="020B0503020204020204" charset="-122"/>
                <a:ea typeface="微软雅黑" panose="020B0503020204020204" charset="-122"/>
                <a:cs typeface="微软雅黑" panose="020B0503020204020204" charset="-122"/>
              </a:rPr>
              <a:t>可控、</a:t>
            </a:r>
            <a:r>
              <a:rPr sz="2100" b="1" kern="0" spc="-360">
                <a:solidFill>
                  <a:srgbClr val="D11C33">
                    <a:alpha val="100000"/>
                  </a:srgbClr>
                </a:solidFill>
                <a:latin typeface="微软雅黑" panose="020B0503020204020204" charset="-122"/>
                <a:ea typeface="微软雅黑" panose="020B0503020204020204" charset="-122"/>
                <a:cs typeface="微软雅黑" panose="020B0503020204020204" charset="-122"/>
              </a:rPr>
              <a:t> </a:t>
            </a:r>
            <a:r>
              <a:rPr sz="2100" b="1" kern="0" spc="200">
                <a:solidFill>
                  <a:srgbClr val="D11C33">
                    <a:alpha val="100000"/>
                  </a:srgbClr>
                </a:solidFill>
                <a:latin typeface="微软雅黑" panose="020B0503020204020204" charset="-122"/>
                <a:ea typeface="微软雅黑" panose="020B0503020204020204" charset="-122"/>
                <a:cs typeface="微软雅黑" panose="020B0503020204020204" charset="-122"/>
              </a:rPr>
              <a:t>可管智慧化管理</a:t>
            </a:r>
            <a:r>
              <a:rPr sz="2100" b="1" kern="0" spc="190">
                <a:solidFill>
                  <a:srgbClr val="D11C33">
                    <a:alpha val="100000"/>
                  </a:srgbClr>
                </a:solidFill>
                <a:latin typeface="微软雅黑" panose="020B0503020204020204" charset="-122"/>
                <a:ea typeface="微软雅黑" panose="020B0503020204020204" charset="-122"/>
                <a:cs typeface="微软雅黑" panose="020B0503020204020204" charset="-122"/>
              </a:rPr>
              <a:t>平台</a:t>
            </a:r>
            <a:endParaRPr sz="2100">
              <a:latin typeface="微软雅黑" panose="020B0503020204020204" charset="-122"/>
              <a:ea typeface="微软雅黑" panose="020B0503020204020204" charset="-122"/>
              <a:cs typeface="微软雅黑" panose="020B0503020204020204" charset="-122"/>
            </a:endParaRPr>
          </a:p>
        </p:txBody>
      </p:sp>
      <p:grpSp>
        <p:nvGrpSpPr>
          <p:cNvPr id="30" name="group 30"/>
          <p:cNvGrpSpPr/>
          <p:nvPr/>
        </p:nvGrpSpPr>
        <p:grpSpPr>
          <a:xfrm rot="21600000">
            <a:off x="528866" y="193585"/>
            <a:ext cx="894435" cy="760908"/>
            <a:chOff x="0" y="0"/>
            <a:chExt cx="894435" cy="760908"/>
          </a:xfrm>
        </p:grpSpPr>
        <p:pic>
          <p:nvPicPr>
            <p:cNvPr id="304" name="picture 304"/>
            <p:cNvPicPr>
              <a:picLocks noChangeAspect="1"/>
            </p:cNvPicPr>
            <p:nvPr/>
          </p:nvPicPr>
          <p:blipFill>
            <a:blip r:embed="rId14"/>
            <a:stretch>
              <a:fillRect/>
            </a:stretch>
          </p:blipFill>
          <p:spPr>
            <a:xfrm rot="21600000">
              <a:off x="0" y="0"/>
              <a:ext cx="894435" cy="760908"/>
            </a:xfrm>
            <a:prstGeom prst="rect">
              <a:avLst/>
            </a:prstGeom>
          </p:spPr>
        </p:pic>
        <p:sp>
          <p:nvSpPr>
            <p:cNvPr id="306" name="textbox 306"/>
            <p:cNvSpPr/>
            <p:nvPr/>
          </p:nvSpPr>
          <p:spPr>
            <a:xfrm>
              <a:off x="-12700" y="-12700"/>
              <a:ext cx="920114" cy="883919"/>
            </a:xfrm>
            <a:prstGeom prst="rect">
              <a:avLst/>
            </a:prstGeom>
            <a:noFill/>
            <a:ln w="0" cap="flat">
              <a:noFill/>
              <a:prstDash val="solid"/>
              <a:miter lim="0"/>
            </a:ln>
          </p:spPr>
          <p:txBody>
            <a:bodyPr vert="horz" wrap="square" lIns="0" tIns="0" rIns="0" bIns="0"/>
            <a:lstStyle/>
            <a:p>
              <a:pPr algn="l" rtl="0" eaLnBrk="0">
                <a:lnSpc>
                  <a:spcPct val="160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291465" algn="l" rtl="0" eaLnBrk="0">
                <a:lnSpc>
                  <a:spcPct val="82000"/>
                </a:lnSpc>
              </a:pPr>
              <a:r>
                <a:rPr sz="3200" kern="0" spc="-20">
                  <a:solidFill>
                    <a:srgbClr val="FFFFFF">
                      <a:alpha val="100000"/>
                    </a:srgbClr>
                  </a:solidFill>
                  <a:latin typeface="Century Gothic" panose="020B0502020202020204"/>
                  <a:ea typeface="Century Gothic" panose="020B0502020202020204"/>
                  <a:cs typeface="Century Gothic" panose="020B0502020202020204"/>
                </a:rPr>
                <a:t>2</a:t>
              </a:r>
              <a:endParaRPr sz="3200">
                <a:latin typeface="Century Gothic" panose="020B0502020202020204"/>
                <a:ea typeface="Century Gothic" panose="020B0502020202020204"/>
                <a:cs typeface="Century Gothic" panose="020B0502020202020204"/>
              </a:endParaRPr>
            </a:p>
          </p:txBody>
        </p:sp>
      </p:grpSp>
      <p:sp>
        <p:nvSpPr>
          <p:cNvPr id="308" name="textbox 308"/>
          <p:cNvSpPr/>
          <p:nvPr/>
        </p:nvSpPr>
        <p:spPr>
          <a:xfrm>
            <a:off x="490219" y="5612764"/>
            <a:ext cx="760094" cy="890905"/>
          </a:xfrm>
          <a:prstGeom prst="rect">
            <a:avLst/>
          </a:prstGeom>
          <a:solidFill>
            <a:srgbClr val="D9D9D9">
              <a:alpha val="100000"/>
            </a:srgbClr>
          </a:solidFill>
          <a:ln w="0" cap="flat">
            <a:noFill/>
            <a:prstDash val="solid"/>
            <a:miter lim="0"/>
          </a:ln>
        </p:spPr>
        <p:txBody>
          <a:bodyPr vert="horz" wrap="square" lIns="0" tIns="0" rIns="0" bIns="0"/>
          <a:lstStyle/>
          <a:p>
            <a:pPr algn="l" rtl="0" eaLnBrk="0">
              <a:lnSpc>
                <a:spcPct val="128000"/>
              </a:lnSpc>
            </a:pPr>
            <a:endParaRPr sz="10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76835" algn="l" rtl="0" eaLnBrk="0">
              <a:lnSpc>
                <a:spcPct val="101000"/>
              </a:lnSpc>
            </a:pP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基础设</a:t>
            </a:r>
            <a:r>
              <a:rPr sz="15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施支撑</a:t>
            </a:r>
            <a:endParaRPr sz="1500">
              <a:latin typeface="微软雅黑" panose="020B0503020204020204" charset="-122"/>
              <a:ea typeface="微软雅黑" panose="020B0503020204020204" charset="-122"/>
              <a:cs typeface="微软雅黑" panose="020B0503020204020204" charset="-122"/>
            </a:endParaRPr>
          </a:p>
        </p:txBody>
      </p:sp>
      <p:sp>
        <p:nvSpPr>
          <p:cNvPr id="310" name="textbox 310"/>
          <p:cNvSpPr/>
          <p:nvPr/>
        </p:nvSpPr>
        <p:spPr>
          <a:xfrm>
            <a:off x="490219" y="4746625"/>
            <a:ext cx="760094" cy="807084"/>
          </a:xfrm>
          <a:prstGeom prst="rect">
            <a:avLst/>
          </a:prstGeom>
          <a:solidFill>
            <a:srgbClr val="D9D9D9">
              <a:alpha val="97647"/>
            </a:srgbClr>
          </a:solidFill>
          <a:ln w="0" cap="flat">
            <a:noFill/>
            <a:prstDash val="solid"/>
            <a:miter lim="0"/>
          </a:ln>
        </p:spPr>
        <p:txBody>
          <a:bodyPr vert="horz" wrap="square" lIns="0" tIns="0" rIns="0" bIns="0"/>
          <a:lstStyle/>
          <a:p>
            <a:pPr algn="l" rtl="0" eaLnBrk="0">
              <a:lnSpc>
                <a:spcPct val="101000"/>
              </a:lnSpc>
            </a:pPr>
            <a:endParaRPr sz="1000">
              <a:latin typeface="Arial" panose="020B0604020202020204"/>
              <a:ea typeface="Arial" panose="020B0604020202020204"/>
              <a:cs typeface="Arial" panose="020B0604020202020204"/>
            </a:endParaRPr>
          </a:p>
          <a:p>
            <a:pPr marL="77470" algn="l" rtl="0" eaLnBrk="0">
              <a:lnSpc>
                <a:spcPct val="101000"/>
              </a:lnSpc>
              <a:spcBef>
                <a:spcPts val="5"/>
              </a:spcBef>
            </a:pP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统一业</a:t>
            </a:r>
            <a:r>
              <a:rPr sz="15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务支撑</a:t>
            </a:r>
            <a:endParaRPr sz="1500">
              <a:latin typeface="微软雅黑" panose="020B0503020204020204" charset="-122"/>
              <a:ea typeface="微软雅黑" panose="020B0503020204020204" charset="-122"/>
              <a:cs typeface="微软雅黑" panose="020B0503020204020204" charset="-122"/>
            </a:endParaRPr>
          </a:p>
        </p:txBody>
      </p:sp>
      <p:sp>
        <p:nvSpPr>
          <p:cNvPr id="312" name="textbox 312"/>
          <p:cNvSpPr/>
          <p:nvPr/>
        </p:nvSpPr>
        <p:spPr>
          <a:xfrm>
            <a:off x="490219" y="1680845"/>
            <a:ext cx="760094" cy="806450"/>
          </a:xfrm>
          <a:prstGeom prst="rect">
            <a:avLst/>
          </a:prstGeom>
          <a:solidFill>
            <a:srgbClr val="D9D9D9">
              <a:alpha val="100000"/>
            </a:srgbClr>
          </a:solidFill>
          <a:ln w="0" cap="flat">
            <a:noFill/>
            <a:prstDash val="solid"/>
            <a:miter lim="0"/>
          </a:ln>
        </p:spPr>
        <p:txBody>
          <a:bodyPr vert="horz" wrap="square" lIns="0" tIns="0" rIns="0" bIns="0"/>
          <a:lstStyle/>
          <a:p>
            <a:pPr algn="l" rtl="0" eaLnBrk="0">
              <a:lnSpc>
                <a:spcPct val="101000"/>
              </a:lnSpc>
            </a:pPr>
            <a:endParaRPr sz="1000">
              <a:latin typeface="Arial" panose="020B0604020202020204"/>
              <a:ea typeface="Arial" panose="020B0604020202020204"/>
              <a:cs typeface="Arial" panose="020B0604020202020204"/>
            </a:endParaRPr>
          </a:p>
          <a:p>
            <a:pPr marL="78105" indent="-1270" algn="l" rtl="0" eaLnBrk="0">
              <a:lnSpc>
                <a:spcPct val="101000"/>
              </a:lnSpc>
              <a:spcBef>
                <a:spcPts val="5"/>
              </a:spcBef>
            </a:pP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信息共</a:t>
            </a:r>
            <a:r>
              <a:rPr sz="15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享中心</a:t>
            </a:r>
            <a:endParaRPr sz="1500">
              <a:latin typeface="微软雅黑" panose="020B0503020204020204" charset="-122"/>
              <a:ea typeface="微软雅黑" panose="020B0503020204020204" charset="-122"/>
              <a:cs typeface="微软雅黑" panose="020B0503020204020204" charset="-122"/>
            </a:endParaRPr>
          </a:p>
        </p:txBody>
      </p:sp>
      <p:sp>
        <p:nvSpPr>
          <p:cNvPr id="314" name="textbox 314"/>
          <p:cNvSpPr/>
          <p:nvPr/>
        </p:nvSpPr>
        <p:spPr>
          <a:xfrm>
            <a:off x="490219" y="948690"/>
            <a:ext cx="760094" cy="471805"/>
          </a:xfrm>
          <a:prstGeom prst="rect">
            <a:avLst/>
          </a:prstGeom>
          <a:solidFill>
            <a:srgbClr val="D9D9D9">
              <a:alpha val="100000"/>
            </a:srgbClr>
          </a:solidFill>
          <a:ln w="0" cap="flat">
            <a:noFill/>
            <a:prstDash val="solid"/>
            <a:miter lim="0"/>
          </a:ln>
        </p:spPr>
        <p:txBody>
          <a:bodyPr vert="horz" wrap="square" lIns="0" tIns="0" rIns="0" bIns="0"/>
          <a:lstStyle/>
          <a:p>
            <a:pPr algn="l" rtl="0" eaLnBrk="0">
              <a:lnSpc>
                <a:spcPct val="101000"/>
              </a:lnSpc>
            </a:pPr>
            <a:endParaRPr sz="8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80010" algn="l" rtl="0" eaLnBrk="0">
              <a:lnSpc>
                <a:spcPct val="96000"/>
              </a:lnSpc>
            </a:pP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用户端</a:t>
            </a:r>
            <a:endParaRPr sz="1500">
              <a:latin typeface="微软雅黑" panose="020B0503020204020204" charset="-122"/>
              <a:ea typeface="微软雅黑" panose="020B0503020204020204" charset="-122"/>
              <a:cs typeface="微软雅黑" panose="020B0503020204020204" charset="-122"/>
            </a:endParaRPr>
          </a:p>
        </p:txBody>
      </p:sp>
      <p:sp>
        <p:nvSpPr>
          <p:cNvPr id="316" name="textbox 316"/>
          <p:cNvSpPr/>
          <p:nvPr/>
        </p:nvSpPr>
        <p:spPr>
          <a:xfrm>
            <a:off x="7811211" y="1002236"/>
            <a:ext cx="784225" cy="405765"/>
          </a:xfrm>
          <a:prstGeom prst="rect">
            <a:avLst/>
          </a:prstGeom>
          <a:noFill/>
          <a:ln w="0" cap="flat">
            <a:noFill/>
            <a:prstDash val="solid"/>
            <a:miter lim="0"/>
          </a:ln>
        </p:spPr>
        <p:txBody>
          <a:bodyPr vert="horz" wrap="square" lIns="0" tIns="0" rIns="0" bIns="0"/>
          <a:lstStyle/>
          <a:p>
            <a:pPr algn="l" rtl="0" eaLnBrk="0">
              <a:lnSpc>
                <a:spcPct val="105000"/>
              </a:lnSpc>
            </a:pPr>
            <a:endParaRPr sz="800">
              <a:latin typeface="Arial" panose="020B0604020202020204"/>
              <a:ea typeface="Arial" panose="020B0604020202020204"/>
              <a:cs typeface="Arial" panose="020B0604020202020204"/>
            </a:endParaRPr>
          </a:p>
          <a:p>
            <a:pPr marL="12700" algn="l" rtl="0" eaLnBrk="0">
              <a:lnSpc>
                <a:spcPct val="91000"/>
              </a:lnSpc>
              <a:spcBef>
                <a:spcPct val="0"/>
              </a:spcBef>
            </a:pP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微信端   </a:t>
            </a:r>
            <a:endParaRPr sz="1200">
              <a:latin typeface="微软雅黑" panose="020B0503020204020204" charset="-122"/>
              <a:ea typeface="微软雅黑" panose="020B0503020204020204" charset="-122"/>
              <a:cs typeface="微软雅黑" panose="020B0503020204020204" charset="-122"/>
            </a:endParaRPr>
          </a:p>
        </p:txBody>
      </p:sp>
      <p:pic>
        <p:nvPicPr>
          <p:cNvPr id="318" name="picture 318"/>
          <p:cNvPicPr>
            <a:picLocks noChangeAspect="1"/>
          </p:cNvPicPr>
          <p:nvPr/>
        </p:nvPicPr>
        <p:blipFill>
          <a:blip r:embed="rId15"/>
          <a:stretch>
            <a:fillRect/>
          </a:stretch>
        </p:blipFill>
        <p:spPr>
          <a:xfrm rot="21600000">
            <a:off x="8402954" y="1014936"/>
            <a:ext cx="173888" cy="364331"/>
          </a:xfrm>
          <a:prstGeom prst="rect">
            <a:avLst/>
          </a:prstGeom>
        </p:spPr>
      </p:pic>
      <p:sp>
        <p:nvSpPr>
          <p:cNvPr id="320" name="textbox 320"/>
          <p:cNvSpPr/>
          <p:nvPr/>
        </p:nvSpPr>
        <p:spPr>
          <a:xfrm>
            <a:off x="2554297" y="2973978"/>
            <a:ext cx="220979" cy="1266825"/>
          </a:xfrm>
          <a:prstGeom prst="rect">
            <a:avLst/>
          </a:prstGeom>
          <a:noFill/>
          <a:ln w="0" cap="flat">
            <a:noFill/>
            <a:prstDash val="solid"/>
            <a:miter lim="0"/>
          </a:ln>
        </p:spPr>
        <p:txBody>
          <a:bodyPr vert="eaVert"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0000"/>
              </a:lnSpc>
            </a:pPr>
            <a:r>
              <a:rPr sz="1400" b="1" kern="0" spc="220">
                <a:solidFill>
                  <a:srgbClr val="000000">
                    <a:alpha val="100000"/>
                  </a:srgbClr>
                </a:solidFill>
                <a:latin typeface="微软雅黑" panose="020B0503020204020204" charset="-122"/>
                <a:ea typeface="微软雅黑" panose="020B0503020204020204" charset="-122"/>
                <a:cs typeface="微软雅黑" panose="020B0503020204020204" charset="-122"/>
              </a:rPr>
              <a:t>运营服务平台</a:t>
            </a:r>
            <a:endParaRPr sz="1400">
              <a:latin typeface="微软雅黑" panose="020B0503020204020204" charset="-122"/>
              <a:ea typeface="微软雅黑" panose="020B0503020204020204" charset="-122"/>
              <a:cs typeface="微软雅黑" panose="020B0503020204020204" charset="-122"/>
            </a:endParaRPr>
          </a:p>
        </p:txBody>
      </p:sp>
      <p:pic>
        <p:nvPicPr>
          <p:cNvPr id="322" name="picture 322"/>
          <p:cNvPicPr>
            <a:picLocks noChangeAspect="1"/>
          </p:cNvPicPr>
          <p:nvPr/>
        </p:nvPicPr>
        <p:blipFill>
          <a:blip r:embed="rId16"/>
          <a:stretch>
            <a:fillRect/>
          </a:stretch>
        </p:blipFill>
        <p:spPr>
          <a:xfrm rot="21600000">
            <a:off x="2414651" y="4443094"/>
            <a:ext cx="2879686" cy="71437"/>
          </a:xfrm>
          <a:prstGeom prst="rect">
            <a:avLst/>
          </a:prstGeom>
        </p:spPr>
      </p:pic>
      <p:sp>
        <p:nvSpPr>
          <p:cNvPr id="324" name="textbox 324"/>
          <p:cNvSpPr/>
          <p:nvPr/>
        </p:nvSpPr>
        <p:spPr>
          <a:xfrm>
            <a:off x="3101339" y="2959607"/>
            <a:ext cx="721359" cy="271779"/>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7000"/>
              </a:lnSpc>
            </a:pPr>
            <a:endParaRPr sz="400">
              <a:latin typeface="Arial" panose="020B0604020202020204"/>
              <a:ea typeface="Arial" panose="020B0604020202020204"/>
              <a:cs typeface="Arial" panose="020B0604020202020204"/>
            </a:endParaRPr>
          </a:p>
          <a:p>
            <a:pPr marL="108585" algn="l" rtl="0" eaLnBrk="0">
              <a:lnSpc>
                <a:spcPct val="99000"/>
              </a:lnSpc>
              <a:spcBef>
                <a:spcPct val="0"/>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智慧办公</a:t>
            </a:r>
            <a:endParaRPr sz="900">
              <a:latin typeface="微软雅黑" panose="020B0503020204020204" charset="-122"/>
              <a:ea typeface="微软雅黑" panose="020B0503020204020204" charset="-122"/>
              <a:cs typeface="微软雅黑" panose="020B0503020204020204" charset="-122"/>
            </a:endParaRPr>
          </a:p>
        </p:txBody>
      </p:sp>
      <p:sp>
        <p:nvSpPr>
          <p:cNvPr id="326" name="textbox 326"/>
          <p:cNvSpPr/>
          <p:nvPr/>
        </p:nvSpPr>
        <p:spPr>
          <a:xfrm>
            <a:off x="10245852" y="2895600"/>
            <a:ext cx="721359" cy="271779"/>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7000"/>
              </a:lnSpc>
            </a:pPr>
            <a:endParaRPr sz="400">
              <a:latin typeface="Arial" panose="020B0604020202020204"/>
              <a:ea typeface="Arial" panose="020B0604020202020204"/>
              <a:cs typeface="Arial" panose="020B0604020202020204"/>
            </a:endParaRPr>
          </a:p>
          <a:p>
            <a:pPr marL="107950" algn="l" rtl="0" eaLnBrk="0">
              <a:lnSpc>
                <a:spcPct val="99000"/>
              </a:lnSpc>
              <a:spcBef>
                <a:spcPct val="0"/>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客流分析</a:t>
            </a:r>
            <a:endParaRPr sz="900">
              <a:latin typeface="微软雅黑" panose="020B0503020204020204" charset="-122"/>
              <a:ea typeface="微软雅黑" panose="020B0503020204020204" charset="-122"/>
              <a:cs typeface="微软雅黑" panose="020B0503020204020204" charset="-122"/>
            </a:endParaRPr>
          </a:p>
        </p:txBody>
      </p:sp>
      <p:sp>
        <p:nvSpPr>
          <p:cNvPr id="328" name="textbox 328"/>
          <p:cNvSpPr/>
          <p:nvPr/>
        </p:nvSpPr>
        <p:spPr>
          <a:xfrm>
            <a:off x="3973067" y="3668267"/>
            <a:ext cx="721359" cy="271779"/>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7000"/>
              </a:lnSpc>
            </a:pPr>
            <a:endParaRPr sz="400">
              <a:latin typeface="Arial" panose="020B0604020202020204"/>
              <a:ea typeface="Arial" panose="020B0604020202020204"/>
              <a:cs typeface="Arial" panose="020B0604020202020204"/>
            </a:endParaRPr>
          </a:p>
          <a:p>
            <a:pPr marL="107315" algn="l" rtl="0" eaLnBrk="0">
              <a:lnSpc>
                <a:spcPct val="99000"/>
              </a:lnSpc>
              <a:spcBef>
                <a:spcPct val="0"/>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权限管理</a:t>
            </a:r>
            <a:endParaRPr sz="900">
              <a:latin typeface="微软雅黑" panose="020B0503020204020204" charset="-122"/>
              <a:ea typeface="微软雅黑" panose="020B0503020204020204" charset="-122"/>
              <a:cs typeface="微软雅黑" panose="020B0503020204020204" charset="-122"/>
            </a:endParaRPr>
          </a:p>
        </p:txBody>
      </p:sp>
      <p:sp>
        <p:nvSpPr>
          <p:cNvPr id="330" name="textbox 330"/>
          <p:cNvSpPr/>
          <p:nvPr/>
        </p:nvSpPr>
        <p:spPr>
          <a:xfrm>
            <a:off x="3101339" y="3668267"/>
            <a:ext cx="721359" cy="271779"/>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7000"/>
              </a:lnSpc>
            </a:pPr>
            <a:endParaRPr sz="400">
              <a:latin typeface="Arial" panose="020B0604020202020204"/>
              <a:ea typeface="Arial" panose="020B0604020202020204"/>
              <a:cs typeface="Arial" panose="020B0604020202020204"/>
            </a:endParaRPr>
          </a:p>
          <a:p>
            <a:pPr marL="107315" algn="l" rtl="0" eaLnBrk="0">
              <a:lnSpc>
                <a:spcPct val="99000"/>
              </a:lnSpc>
              <a:spcBef>
                <a:spcPct val="0"/>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系统日志</a:t>
            </a:r>
            <a:endParaRPr sz="900">
              <a:latin typeface="微软雅黑" panose="020B0503020204020204" charset="-122"/>
              <a:ea typeface="微软雅黑" panose="020B0503020204020204" charset="-122"/>
              <a:cs typeface="微软雅黑" panose="020B0503020204020204" charset="-122"/>
            </a:endParaRPr>
          </a:p>
        </p:txBody>
      </p:sp>
      <p:sp>
        <p:nvSpPr>
          <p:cNvPr id="332" name="textbox 332"/>
          <p:cNvSpPr/>
          <p:nvPr/>
        </p:nvSpPr>
        <p:spPr>
          <a:xfrm>
            <a:off x="3973067" y="2959607"/>
            <a:ext cx="719455" cy="271779"/>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7000"/>
              </a:lnSpc>
            </a:pPr>
            <a:endParaRPr sz="400">
              <a:latin typeface="Arial" panose="020B0604020202020204"/>
              <a:ea typeface="Arial" panose="020B0604020202020204"/>
              <a:cs typeface="Arial" panose="020B0604020202020204"/>
            </a:endParaRPr>
          </a:p>
          <a:p>
            <a:pPr marL="107950" algn="l" rtl="0" eaLnBrk="0">
              <a:lnSpc>
                <a:spcPct val="99000"/>
              </a:lnSpc>
              <a:spcBef>
                <a:spcPct val="0"/>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智慧物业</a:t>
            </a:r>
            <a:endParaRPr sz="900">
              <a:latin typeface="微软雅黑" panose="020B0503020204020204" charset="-122"/>
              <a:ea typeface="微软雅黑" panose="020B0503020204020204" charset="-122"/>
              <a:cs typeface="微软雅黑" panose="020B0503020204020204" charset="-122"/>
            </a:endParaRPr>
          </a:p>
        </p:txBody>
      </p:sp>
      <p:sp>
        <p:nvSpPr>
          <p:cNvPr id="334" name="textbox 334"/>
          <p:cNvSpPr/>
          <p:nvPr/>
        </p:nvSpPr>
        <p:spPr>
          <a:xfrm>
            <a:off x="9375647" y="2895600"/>
            <a:ext cx="719455" cy="271779"/>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7000"/>
              </a:lnSpc>
            </a:pPr>
            <a:endParaRPr sz="400">
              <a:latin typeface="Arial" panose="020B0604020202020204"/>
              <a:ea typeface="Arial" panose="020B0604020202020204"/>
              <a:cs typeface="Arial" panose="020B0604020202020204"/>
            </a:endParaRPr>
          </a:p>
          <a:p>
            <a:pPr marL="107950" algn="l" rtl="0" eaLnBrk="0">
              <a:lnSpc>
                <a:spcPct val="99000"/>
              </a:lnSpc>
              <a:spcBef>
                <a:spcPts val="5"/>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智慧照明</a:t>
            </a:r>
            <a:endParaRPr sz="900">
              <a:latin typeface="微软雅黑" panose="020B0503020204020204" charset="-122"/>
              <a:ea typeface="微软雅黑" panose="020B0503020204020204" charset="-122"/>
              <a:cs typeface="微软雅黑" panose="020B0503020204020204" charset="-122"/>
            </a:endParaRPr>
          </a:p>
        </p:txBody>
      </p:sp>
      <p:sp>
        <p:nvSpPr>
          <p:cNvPr id="336" name="textbox 336"/>
          <p:cNvSpPr/>
          <p:nvPr/>
        </p:nvSpPr>
        <p:spPr>
          <a:xfrm>
            <a:off x="10247376" y="3604259"/>
            <a:ext cx="719455" cy="271779"/>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7000"/>
              </a:lnSpc>
            </a:pPr>
            <a:endParaRPr sz="400">
              <a:latin typeface="Arial" panose="020B0604020202020204"/>
              <a:ea typeface="Arial" panose="020B0604020202020204"/>
              <a:cs typeface="Arial" panose="020B0604020202020204"/>
            </a:endParaRPr>
          </a:p>
          <a:p>
            <a:pPr marL="107315" algn="l" rtl="0" eaLnBrk="0">
              <a:lnSpc>
                <a:spcPct val="99000"/>
              </a:lnSpc>
              <a:spcBef>
                <a:spcPts val="5"/>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环境管理</a:t>
            </a:r>
            <a:endParaRPr sz="900">
              <a:latin typeface="微软雅黑" panose="020B0503020204020204" charset="-122"/>
              <a:ea typeface="微软雅黑" panose="020B0503020204020204" charset="-122"/>
              <a:cs typeface="微软雅黑" panose="020B0503020204020204" charset="-122"/>
            </a:endParaRPr>
          </a:p>
        </p:txBody>
      </p:sp>
      <p:sp>
        <p:nvSpPr>
          <p:cNvPr id="338" name="textbox 338"/>
          <p:cNvSpPr/>
          <p:nvPr/>
        </p:nvSpPr>
        <p:spPr>
          <a:xfrm>
            <a:off x="7665719" y="2897123"/>
            <a:ext cx="721359"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7000"/>
              </a:lnSpc>
            </a:pPr>
            <a:endParaRPr sz="400">
              <a:latin typeface="Arial" panose="020B0604020202020204"/>
              <a:ea typeface="Arial" panose="020B0604020202020204"/>
              <a:cs typeface="Arial" panose="020B0604020202020204"/>
            </a:endParaRPr>
          </a:p>
          <a:p>
            <a:pPr marL="108585" algn="l" rtl="0" eaLnBrk="0">
              <a:lnSpc>
                <a:spcPct val="99000"/>
              </a:lnSpc>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能耗统计</a:t>
            </a:r>
            <a:endParaRPr sz="900">
              <a:latin typeface="微软雅黑" panose="020B0503020204020204" charset="-122"/>
              <a:ea typeface="微软雅黑" panose="020B0503020204020204" charset="-122"/>
              <a:cs typeface="微软雅黑" panose="020B0503020204020204" charset="-122"/>
            </a:endParaRPr>
          </a:p>
        </p:txBody>
      </p:sp>
      <p:sp>
        <p:nvSpPr>
          <p:cNvPr id="340" name="textbox 340"/>
          <p:cNvSpPr/>
          <p:nvPr/>
        </p:nvSpPr>
        <p:spPr>
          <a:xfrm>
            <a:off x="8537447" y="2897123"/>
            <a:ext cx="721359"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7000"/>
              </a:lnSpc>
            </a:pPr>
            <a:endParaRPr sz="400">
              <a:latin typeface="Arial" panose="020B0604020202020204"/>
              <a:ea typeface="Arial" panose="020B0604020202020204"/>
              <a:cs typeface="Arial" panose="020B0604020202020204"/>
            </a:endParaRPr>
          </a:p>
          <a:p>
            <a:pPr marL="108585" algn="l" rtl="0" eaLnBrk="0">
              <a:lnSpc>
                <a:spcPct val="99000"/>
              </a:lnSpc>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智慧消防</a:t>
            </a:r>
            <a:endParaRPr sz="900">
              <a:latin typeface="微软雅黑" panose="020B0503020204020204" charset="-122"/>
              <a:ea typeface="微软雅黑" panose="020B0503020204020204" charset="-122"/>
              <a:cs typeface="微软雅黑" panose="020B0503020204020204" charset="-122"/>
            </a:endParaRPr>
          </a:p>
        </p:txBody>
      </p:sp>
      <p:sp>
        <p:nvSpPr>
          <p:cNvPr id="342" name="textbox 342"/>
          <p:cNvSpPr/>
          <p:nvPr/>
        </p:nvSpPr>
        <p:spPr>
          <a:xfrm>
            <a:off x="7665719" y="3605783"/>
            <a:ext cx="721359"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7000"/>
              </a:lnSpc>
            </a:pPr>
            <a:endParaRPr sz="400">
              <a:latin typeface="Arial" panose="020B0604020202020204"/>
              <a:ea typeface="Arial" panose="020B0604020202020204"/>
              <a:cs typeface="Arial" panose="020B0604020202020204"/>
            </a:endParaRPr>
          </a:p>
          <a:p>
            <a:pPr marL="108585" algn="l" rtl="0" eaLnBrk="0">
              <a:lnSpc>
                <a:spcPct val="99000"/>
              </a:lnSpc>
              <a:spcBef>
                <a:spcPct val="0"/>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视频监控</a:t>
            </a:r>
            <a:endParaRPr sz="900">
              <a:latin typeface="微软雅黑" panose="020B0503020204020204" charset="-122"/>
              <a:ea typeface="微软雅黑" panose="020B0503020204020204" charset="-122"/>
              <a:cs typeface="微软雅黑" panose="020B0503020204020204" charset="-122"/>
            </a:endParaRPr>
          </a:p>
        </p:txBody>
      </p:sp>
      <p:sp>
        <p:nvSpPr>
          <p:cNvPr id="344" name="textbox 344"/>
          <p:cNvSpPr/>
          <p:nvPr/>
        </p:nvSpPr>
        <p:spPr>
          <a:xfrm>
            <a:off x="7665719" y="3960875"/>
            <a:ext cx="721359"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5000"/>
              </a:lnSpc>
            </a:pPr>
            <a:endParaRPr sz="400">
              <a:latin typeface="Arial" panose="020B0604020202020204"/>
              <a:ea typeface="Arial" panose="020B0604020202020204"/>
              <a:cs typeface="Arial" panose="020B0604020202020204"/>
            </a:endParaRPr>
          </a:p>
          <a:p>
            <a:pPr marL="107950" algn="l" rtl="0" eaLnBrk="0">
              <a:lnSpc>
                <a:spcPct val="99000"/>
              </a:lnSpc>
              <a:spcBef>
                <a:spcPts val="5"/>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停车管理</a:t>
            </a:r>
            <a:endParaRPr sz="900">
              <a:latin typeface="微软雅黑" panose="020B0503020204020204" charset="-122"/>
              <a:ea typeface="微软雅黑" panose="020B0503020204020204" charset="-122"/>
              <a:cs typeface="微软雅黑" panose="020B0503020204020204" charset="-122"/>
            </a:endParaRPr>
          </a:p>
        </p:txBody>
      </p:sp>
      <p:sp>
        <p:nvSpPr>
          <p:cNvPr id="346" name="textbox 346"/>
          <p:cNvSpPr/>
          <p:nvPr/>
        </p:nvSpPr>
        <p:spPr>
          <a:xfrm>
            <a:off x="3973067" y="3314700"/>
            <a:ext cx="721359"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6000"/>
              </a:lnSpc>
            </a:pPr>
            <a:endParaRPr sz="400">
              <a:latin typeface="Arial" panose="020B0604020202020204"/>
              <a:ea typeface="Arial" panose="020B0604020202020204"/>
              <a:cs typeface="Arial" panose="020B0604020202020204"/>
            </a:endParaRPr>
          </a:p>
          <a:p>
            <a:pPr marL="107950" algn="l" rtl="0" eaLnBrk="0">
              <a:lnSpc>
                <a:spcPct val="99000"/>
              </a:lnSpc>
              <a:spcBef>
                <a:spcPct val="0"/>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系统监控</a:t>
            </a:r>
            <a:endParaRPr sz="900">
              <a:latin typeface="微软雅黑" panose="020B0503020204020204" charset="-122"/>
              <a:ea typeface="微软雅黑" panose="020B0503020204020204" charset="-122"/>
              <a:cs typeface="微软雅黑" panose="020B0503020204020204" charset="-122"/>
            </a:endParaRPr>
          </a:p>
        </p:txBody>
      </p:sp>
      <p:sp>
        <p:nvSpPr>
          <p:cNvPr id="348" name="textbox 348"/>
          <p:cNvSpPr/>
          <p:nvPr/>
        </p:nvSpPr>
        <p:spPr>
          <a:xfrm>
            <a:off x="3973067" y="4023359"/>
            <a:ext cx="721359"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6000"/>
              </a:lnSpc>
            </a:pPr>
            <a:endParaRPr sz="400">
              <a:latin typeface="Arial" panose="020B0604020202020204"/>
              <a:ea typeface="Arial" panose="020B0604020202020204"/>
              <a:cs typeface="Arial" panose="020B0604020202020204"/>
            </a:endParaRPr>
          </a:p>
          <a:p>
            <a:pPr marL="113665" algn="l" rtl="0" eaLnBrk="0">
              <a:lnSpc>
                <a:spcPct val="99000"/>
              </a:lnSpc>
            </a:pPr>
            <a:r>
              <a:rPr sz="900" b="1" kern="0" spc="80">
                <a:solidFill>
                  <a:srgbClr val="FFFFFF">
                    <a:alpha val="100000"/>
                  </a:srgbClr>
                </a:solidFill>
                <a:latin typeface="微软雅黑" panose="020B0503020204020204" charset="-122"/>
                <a:ea typeface="微软雅黑" panose="020B0503020204020204" charset="-122"/>
                <a:cs typeface="微软雅黑" panose="020B0503020204020204" charset="-122"/>
              </a:rPr>
              <a:t>电子地图</a:t>
            </a:r>
            <a:endParaRPr sz="900">
              <a:latin typeface="微软雅黑" panose="020B0503020204020204" charset="-122"/>
              <a:ea typeface="微软雅黑" panose="020B0503020204020204" charset="-122"/>
              <a:cs typeface="微软雅黑" panose="020B0503020204020204" charset="-122"/>
            </a:endParaRPr>
          </a:p>
        </p:txBody>
      </p:sp>
      <p:sp>
        <p:nvSpPr>
          <p:cNvPr id="350" name="textbox 350"/>
          <p:cNvSpPr/>
          <p:nvPr/>
        </p:nvSpPr>
        <p:spPr>
          <a:xfrm>
            <a:off x="7665719" y="3252215"/>
            <a:ext cx="721359"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5000"/>
              </a:lnSpc>
            </a:pPr>
            <a:endParaRPr sz="400">
              <a:latin typeface="Arial" panose="020B0604020202020204"/>
              <a:ea typeface="Arial" panose="020B0604020202020204"/>
              <a:cs typeface="Arial" panose="020B0604020202020204"/>
            </a:endParaRPr>
          </a:p>
          <a:p>
            <a:pPr marL="109220" algn="l" rtl="0" eaLnBrk="0">
              <a:lnSpc>
                <a:spcPct val="99000"/>
              </a:lnSpc>
              <a:spcBef>
                <a:spcPts val="5"/>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智慧电梯</a:t>
            </a:r>
            <a:endParaRPr sz="900">
              <a:latin typeface="微软雅黑" panose="020B0503020204020204" charset="-122"/>
              <a:ea typeface="微软雅黑" panose="020B0503020204020204" charset="-122"/>
              <a:cs typeface="微软雅黑" panose="020B0503020204020204" charset="-122"/>
            </a:endParaRPr>
          </a:p>
        </p:txBody>
      </p:sp>
      <p:sp>
        <p:nvSpPr>
          <p:cNvPr id="352" name="textbox 352"/>
          <p:cNvSpPr/>
          <p:nvPr/>
        </p:nvSpPr>
        <p:spPr>
          <a:xfrm>
            <a:off x="3101339" y="3314700"/>
            <a:ext cx="721359"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3000"/>
              </a:lnSpc>
            </a:pPr>
            <a:endParaRPr sz="400">
              <a:latin typeface="Arial" panose="020B0604020202020204"/>
              <a:ea typeface="Arial" panose="020B0604020202020204"/>
              <a:cs typeface="Arial" panose="020B0604020202020204"/>
            </a:endParaRPr>
          </a:p>
          <a:p>
            <a:pPr marL="107950" algn="l" rtl="0" eaLnBrk="0">
              <a:lnSpc>
                <a:spcPct val="100000"/>
              </a:lnSpc>
              <a:spcBef>
                <a:spcPts val="5"/>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资产管理</a:t>
            </a:r>
            <a:endParaRPr sz="900">
              <a:latin typeface="微软雅黑" panose="020B0503020204020204" charset="-122"/>
              <a:ea typeface="微软雅黑" panose="020B0503020204020204" charset="-122"/>
              <a:cs typeface="微软雅黑" panose="020B0503020204020204" charset="-122"/>
            </a:endParaRPr>
          </a:p>
        </p:txBody>
      </p:sp>
      <p:sp>
        <p:nvSpPr>
          <p:cNvPr id="354" name="textbox 354"/>
          <p:cNvSpPr/>
          <p:nvPr/>
        </p:nvSpPr>
        <p:spPr>
          <a:xfrm>
            <a:off x="3101339" y="4023359"/>
            <a:ext cx="721359"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6000"/>
              </a:lnSpc>
            </a:pPr>
            <a:endParaRPr sz="400">
              <a:latin typeface="Arial" panose="020B0604020202020204"/>
              <a:ea typeface="Arial" panose="020B0604020202020204"/>
              <a:cs typeface="Arial" panose="020B0604020202020204"/>
            </a:endParaRPr>
          </a:p>
          <a:p>
            <a:pPr marL="107315" algn="l" rtl="0" eaLnBrk="0">
              <a:lnSpc>
                <a:spcPct val="99000"/>
              </a:lnSpc>
              <a:spcBef>
                <a:spcPct val="0"/>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联动管理</a:t>
            </a:r>
            <a:endParaRPr sz="900">
              <a:latin typeface="微软雅黑" panose="020B0503020204020204" charset="-122"/>
              <a:ea typeface="微软雅黑" panose="020B0503020204020204" charset="-122"/>
              <a:cs typeface="微软雅黑" panose="020B0503020204020204" charset="-122"/>
            </a:endParaRPr>
          </a:p>
        </p:txBody>
      </p:sp>
      <p:sp>
        <p:nvSpPr>
          <p:cNvPr id="356" name="textbox 356"/>
          <p:cNvSpPr/>
          <p:nvPr/>
        </p:nvSpPr>
        <p:spPr>
          <a:xfrm>
            <a:off x="10247376" y="3250691"/>
            <a:ext cx="719455"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6000"/>
              </a:lnSpc>
            </a:pPr>
            <a:endParaRPr sz="400">
              <a:latin typeface="Arial" panose="020B0604020202020204"/>
              <a:ea typeface="Arial" panose="020B0604020202020204"/>
              <a:cs typeface="Arial" panose="020B0604020202020204"/>
            </a:endParaRPr>
          </a:p>
          <a:p>
            <a:pPr marL="106680" algn="l" rtl="0" eaLnBrk="0">
              <a:lnSpc>
                <a:spcPct val="99000"/>
              </a:lnSpc>
              <a:spcBef>
                <a:spcPct val="0"/>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信息发布</a:t>
            </a:r>
            <a:endParaRPr sz="900">
              <a:latin typeface="微软雅黑" panose="020B0503020204020204" charset="-122"/>
              <a:ea typeface="微软雅黑" panose="020B0503020204020204" charset="-122"/>
              <a:cs typeface="微软雅黑" panose="020B0503020204020204" charset="-122"/>
            </a:endParaRPr>
          </a:p>
        </p:txBody>
      </p:sp>
      <p:sp>
        <p:nvSpPr>
          <p:cNvPr id="358" name="textbox 358"/>
          <p:cNvSpPr/>
          <p:nvPr/>
        </p:nvSpPr>
        <p:spPr>
          <a:xfrm>
            <a:off x="8538971" y="3960875"/>
            <a:ext cx="719455"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5000"/>
              </a:lnSpc>
            </a:pPr>
            <a:endParaRPr sz="400">
              <a:latin typeface="Arial" panose="020B0604020202020204"/>
              <a:ea typeface="Arial" panose="020B0604020202020204"/>
              <a:cs typeface="Arial" panose="020B0604020202020204"/>
            </a:endParaRPr>
          </a:p>
          <a:p>
            <a:pPr marL="112395" algn="l" rtl="0" eaLnBrk="0">
              <a:lnSpc>
                <a:spcPct val="99000"/>
              </a:lnSpc>
              <a:spcBef>
                <a:spcPts val="5"/>
              </a:spcBef>
            </a:pPr>
            <a:r>
              <a:rPr sz="900" b="1" kern="0" spc="80">
                <a:solidFill>
                  <a:srgbClr val="FFFFFF">
                    <a:alpha val="100000"/>
                  </a:srgbClr>
                </a:solidFill>
                <a:latin typeface="微软雅黑" panose="020B0503020204020204" charset="-122"/>
                <a:ea typeface="微软雅黑" panose="020B0503020204020204" charset="-122"/>
                <a:cs typeface="微软雅黑" panose="020B0503020204020204" charset="-122"/>
              </a:rPr>
              <a:t>门禁系统</a:t>
            </a:r>
            <a:endParaRPr sz="900">
              <a:latin typeface="微软雅黑" panose="020B0503020204020204" charset="-122"/>
              <a:ea typeface="微软雅黑" panose="020B0503020204020204" charset="-122"/>
              <a:cs typeface="微软雅黑" panose="020B0503020204020204" charset="-122"/>
            </a:endParaRPr>
          </a:p>
        </p:txBody>
      </p:sp>
      <p:sp>
        <p:nvSpPr>
          <p:cNvPr id="360" name="textbox 360"/>
          <p:cNvSpPr/>
          <p:nvPr/>
        </p:nvSpPr>
        <p:spPr>
          <a:xfrm>
            <a:off x="9375647" y="3959352"/>
            <a:ext cx="719455"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6000"/>
              </a:lnSpc>
            </a:pPr>
            <a:endParaRPr sz="400">
              <a:latin typeface="Arial" panose="020B0604020202020204"/>
              <a:ea typeface="Arial" panose="020B0604020202020204"/>
              <a:cs typeface="Arial" panose="020B0604020202020204"/>
            </a:endParaRPr>
          </a:p>
          <a:p>
            <a:pPr marL="109220" algn="l" rtl="0" eaLnBrk="0">
              <a:lnSpc>
                <a:spcPct val="99000"/>
              </a:lnSpc>
              <a:spcBef>
                <a:spcPct val="0"/>
              </a:spcBef>
            </a:pPr>
            <a:r>
              <a:rPr sz="900" b="1" kern="0" spc="80">
                <a:solidFill>
                  <a:srgbClr val="FFFFFF">
                    <a:alpha val="100000"/>
                  </a:srgbClr>
                </a:solidFill>
                <a:latin typeface="微软雅黑" panose="020B0503020204020204" charset="-122"/>
                <a:ea typeface="微软雅黑" panose="020B0503020204020204" charset="-122"/>
                <a:cs typeface="微软雅黑" panose="020B0503020204020204" charset="-122"/>
              </a:rPr>
              <a:t>故障诊断</a:t>
            </a:r>
            <a:endParaRPr sz="900">
              <a:latin typeface="微软雅黑" panose="020B0503020204020204" charset="-122"/>
              <a:ea typeface="微软雅黑" panose="020B0503020204020204" charset="-122"/>
              <a:cs typeface="微软雅黑" panose="020B0503020204020204" charset="-122"/>
            </a:endParaRPr>
          </a:p>
        </p:txBody>
      </p:sp>
      <p:sp>
        <p:nvSpPr>
          <p:cNvPr id="362" name="textbox 362"/>
          <p:cNvSpPr/>
          <p:nvPr/>
        </p:nvSpPr>
        <p:spPr>
          <a:xfrm>
            <a:off x="10247376" y="3959352"/>
            <a:ext cx="719455" cy="269875"/>
          </a:xfrm>
          <a:prstGeom prst="rect">
            <a:avLst/>
          </a:prstGeom>
          <a:solidFill>
            <a:srgbClr val="EB6268">
              <a:alpha val="100000"/>
            </a:srgbClr>
          </a:solidFill>
          <a:ln w="0" cap="flat">
            <a:noFill/>
            <a:prstDash val="solid"/>
            <a:miter lim="0"/>
          </a:ln>
        </p:spPr>
        <p:txBody>
          <a:bodyPr vert="horz" wrap="square" lIns="0" tIns="0" rIns="0" bIns="0"/>
          <a:lstStyle/>
          <a:p>
            <a:pPr algn="l" rtl="0" eaLnBrk="0">
              <a:lnSpc>
                <a:spcPct val="116000"/>
              </a:lnSpc>
            </a:pPr>
            <a:endParaRPr sz="400">
              <a:latin typeface="Arial" panose="020B0604020202020204"/>
              <a:ea typeface="Arial" panose="020B0604020202020204"/>
              <a:cs typeface="Arial" panose="020B0604020202020204"/>
            </a:endParaRPr>
          </a:p>
          <a:p>
            <a:pPr marL="107315" algn="l" rtl="0" eaLnBrk="0">
              <a:lnSpc>
                <a:spcPct val="99000"/>
              </a:lnSpc>
              <a:spcBef>
                <a:spcPct val="0"/>
              </a:spcBef>
            </a:pPr>
            <a:r>
              <a:rPr sz="9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安消联动</a:t>
            </a:r>
            <a:endParaRPr sz="900">
              <a:latin typeface="微软雅黑" panose="020B0503020204020204" charset="-122"/>
              <a:ea typeface="微软雅黑" panose="020B0503020204020204" charset="-122"/>
              <a:cs typeface="微软雅黑" panose="020B0503020204020204" charset="-122"/>
            </a:endParaRPr>
          </a:p>
        </p:txBody>
      </p:sp>
      <p:sp>
        <p:nvSpPr>
          <p:cNvPr id="364" name="textbox 364"/>
          <p:cNvSpPr/>
          <p:nvPr/>
        </p:nvSpPr>
        <p:spPr>
          <a:xfrm>
            <a:off x="10315393" y="1969180"/>
            <a:ext cx="913130" cy="21970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91000"/>
              </a:lnSpc>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大数据分析</a:t>
            </a:r>
            <a:endParaRPr sz="1400">
              <a:latin typeface="微软雅黑" panose="020B0503020204020204" charset="-122"/>
              <a:ea typeface="微软雅黑" panose="020B0503020204020204" charset="-122"/>
              <a:cs typeface="微软雅黑" panose="020B0503020204020204" charset="-122"/>
            </a:endParaRPr>
          </a:p>
        </p:txBody>
      </p:sp>
      <p:pic>
        <p:nvPicPr>
          <p:cNvPr id="366" name="picture 366"/>
          <p:cNvPicPr>
            <a:picLocks noChangeAspect="1"/>
          </p:cNvPicPr>
          <p:nvPr/>
        </p:nvPicPr>
        <p:blipFill>
          <a:blip r:embed="rId17"/>
          <a:stretch>
            <a:fillRect/>
          </a:stretch>
        </p:blipFill>
        <p:spPr>
          <a:xfrm rot="21600000">
            <a:off x="2414651" y="2736532"/>
            <a:ext cx="87312" cy="1658937"/>
          </a:xfrm>
          <a:prstGeom prst="rect">
            <a:avLst/>
          </a:prstGeom>
        </p:spPr>
      </p:pic>
      <p:sp>
        <p:nvSpPr>
          <p:cNvPr id="368" name="textbox 368"/>
          <p:cNvSpPr/>
          <p:nvPr/>
        </p:nvSpPr>
        <p:spPr>
          <a:xfrm>
            <a:off x="6213366" y="1956109"/>
            <a:ext cx="735965" cy="220345"/>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1000"/>
              </a:lnSpc>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数据标准</a:t>
            </a:r>
            <a:endParaRPr sz="1400">
              <a:latin typeface="微软雅黑" panose="020B0503020204020204" charset="-122"/>
              <a:ea typeface="微软雅黑" panose="020B0503020204020204" charset="-122"/>
              <a:cs typeface="微软雅黑" panose="020B0503020204020204" charset="-122"/>
            </a:endParaRPr>
          </a:p>
        </p:txBody>
      </p:sp>
      <p:sp>
        <p:nvSpPr>
          <p:cNvPr id="370" name="textbox 370"/>
          <p:cNvSpPr/>
          <p:nvPr/>
        </p:nvSpPr>
        <p:spPr>
          <a:xfrm>
            <a:off x="8280627" y="1938607"/>
            <a:ext cx="734059" cy="220979"/>
          </a:xfrm>
          <a:prstGeom prst="rect">
            <a:avLst/>
          </a:prstGeom>
          <a:noFill/>
          <a:ln w="0" cap="flat">
            <a:noFill/>
            <a:prstDash val="solid"/>
            <a:miter lim="0"/>
          </a:ln>
        </p:spPr>
        <p:txBody>
          <a:bodyPr vert="horz" wrap="square" lIns="0" tIns="0" rIns="0" bIns="0"/>
          <a:lstStyle/>
          <a:p>
            <a:pPr algn="l" rtl="0" eaLnBrk="0">
              <a:lnSpc>
                <a:spcPct val="90000"/>
              </a:lnSpc>
            </a:pPr>
            <a:endParaRPr sz="100">
              <a:latin typeface="Arial" panose="020B0604020202020204"/>
              <a:ea typeface="Arial" panose="020B0604020202020204"/>
              <a:cs typeface="Arial" panose="020B0604020202020204"/>
            </a:endParaRPr>
          </a:p>
          <a:p>
            <a:pPr marL="12700" algn="l" rtl="0" eaLnBrk="0">
              <a:lnSpc>
                <a:spcPct val="91000"/>
              </a:lnSpc>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服务接口</a:t>
            </a:r>
            <a:endParaRPr sz="1400">
              <a:latin typeface="微软雅黑" panose="020B0503020204020204" charset="-122"/>
              <a:ea typeface="微软雅黑" panose="020B0503020204020204" charset="-122"/>
              <a:cs typeface="微软雅黑" panose="020B0503020204020204" charset="-122"/>
            </a:endParaRPr>
          </a:p>
        </p:txBody>
      </p:sp>
      <p:sp>
        <p:nvSpPr>
          <p:cNvPr id="372" name="textbox 372"/>
          <p:cNvSpPr/>
          <p:nvPr/>
        </p:nvSpPr>
        <p:spPr>
          <a:xfrm>
            <a:off x="5607303" y="1117955"/>
            <a:ext cx="786130" cy="192404"/>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1000"/>
              </a:lnSpc>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智能硬件端</a:t>
            </a:r>
            <a:endParaRPr sz="1200">
              <a:latin typeface="微软雅黑" panose="020B0503020204020204" charset="-122"/>
              <a:ea typeface="微软雅黑" panose="020B0503020204020204" charset="-122"/>
              <a:cs typeface="微软雅黑" panose="020B0503020204020204" charset="-122"/>
            </a:endParaRPr>
          </a:p>
        </p:txBody>
      </p:sp>
      <p:sp>
        <p:nvSpPr>
          <p:cNvPr id="374" name="textbox 374"/>
          <p:cNvSpPr/>
          <p:nvPr/>
        </p:nvSpPr>
        <p:spPr>
          <a:xfrm>
            <a:off x="4114784" y="1958072"/>
            <a:ext cx="556894" cy="21844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0000"/>
              </a:lnSpc>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元数据</a:t>
            </a:r>
            <a:endParaRPr sz="1400">
              <a:latin typeface="微软雅黑" panose="020B0503020204020204" charset="-122"/>
              <a:ea typeface="微软雅黑" panose="020B0503020204020204" charset="-122"/>
              <a:cs typeface="微软雅黑" panose="020B0503020204020204" charset="-122"/>
            </a:endParaRPr>
          </a:p>
        </p:txBody>
      </p:sp>
      <p:sp>
        <p:nvSpPr>
          <p:cNvPr id="376" name="textbox 376"/>
          <p:cNvSpPr/>
          <p:nvPr/>
        </p:nvSpPr>
        <p:spPr>
          <a:xfrm>
            <a:off x="3447643" y="1096568"/>
            <a:ext cx="633094" cy="189864"/>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90000"/>
              </a:lnSpc>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大屏展示</a:t>
            </a:r>
            <a:endParaRPr sz="1200">
              <a:latin typeface="微软雅黑" panose="020B0503020204020204" charset="-122"/>
              <a:ea typeface="微软雅黑" panose="020B0503020204020204" charset="-122"/>
              <a:cs typeface="微软雅黑" panose="020B0503020204020204" charset="-122"/>
            </a:endParaRPr>
          </a:p>
        </p:txBody>
      </p:sp>
      <p:sp>
        <p:nvSpPr>
          <p:cNvPr id="378" name="textbox 378"/>
          <p:cNvSpPr/>
          <p:nvPr/>
        </p:nvSpPr>
        <p:spPr>
          <a:xfrm>
            <a:off x="1801651" y="4888771"/>
            <a:ext cx="526415" cy="17780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2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数据建模</a:t>
            </a:r>
            <a:endParaRPr sz="900">
              <a:latin typeface="等线" panose="02010600030101010101" charset="-122"/>
              <a:ea typeface="等线" panose="02010600030101010101" charset="-122"/>
              <a:cs typeface="等线" panose="02010600030101010101" charset="-122"/>
            </a:endParaRPr>
          </a:p>
        </p:txBody>
      </p:sp>
      <p:sp>
        <p:nvSpPr>
          <p:cNvPr id="380" name="textbox 380"/>
          <p:cNvSpPr/>
          <p:nvPr/>
        </p:nvSpPr>
        <p:spPr>
          <a:xfrm>
            <a:off x="1524711" y="1078382"/>
            <a:ext cx="510540" cy="191135"/>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1000"/>
              </a:lnSpc>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WEB端</a:t>
            </a:r>
            <a:endParaRPr sz="1200">
              <a:latin typeface="微软雅黑" panose="020B0503020204020204" charset="-122"/>
              <a:ea typeface="微软雅黑" panose="020B0503020204020204" charset="-122"/>
              <a:cs typeface="微软雅黑" panose="020B0503020204020204" charset="-122"/>
            </a:endParaRPr>
          </a:p>
        </p:txBody>
      </p:sp>
      <p:sp>
        <p:nvSpPr>
          <p:cNvPr id="382" name="textbox 382"/>
          <p:cNvSpPr/>
          <p:nvPr/>
        </p:nvSpPr>
        <p:spPr>
          <a:xfrm>
            <a:off x="2999616" y="6106816"/>
            <a:ext cx="274954" cy="307340"/>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79375" indent="-66675" algn="l" rtl="0" eaLnBrk="0">
              <a:lnSpc>
                <a:spcPct val="103000"/>
              </a:lnSpc>
            </a:pPr>
            <a:r>
              <a:rPr sz="900" kern="0" spc="70">
                <a:solidFill>
                  <a:srgbClr val="000000">
                    <a:alpha val="100000"/>
                  </a:srgbClr>
                </a:solidFill>
                <a:latin typeface="等线" panose="02010600030101010101" charset="-122"/>
                <a:ea typeface="等线" panose="02010600030101010101" charset="-122"/>
                <a:cs typeface="等线" panose="02010600030101010101" charset="-122"/>
              </a:rPr>
              <a:t>摄像</a:t>
            </a:r>
            <a:r>
              <a:rPr sz="900" kern="0" spc="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20">
                <a:solidFill>
                  <a:srgbClr val="000000">
                    <a:alpha val="100000"/>
                  </a:srgbClr>
                </a:solidFill>
                <a:latin typeface="等线" panose="02010600030101010101" charset="-122"/>
                <a:ea typeface="等线" panose="02010600030101010101" charset="-122"/>
                <a:cs typeface="等线" panose="02010600030101010101" charset="-122"/>
              </a:rPr>
              <a:t>头</a:t>
            </a:r>
            <a:endParaRPr sz="900">
              <a:latin typeface="等线" panose="02010600030101010101" charset="-122"/>
              <a:ea typeface="等线" panose="02010600030101010101" charset="-122"/>
              <a:cs typeface="等线" panose="02010600030101010101" charset="-122"/>
            </a:endParaRPr>
          </a:p>
        </p:txBody>
      </p:sp>
      <p:sp>
        <p:nvSpPr>
          <p:cNvPr id="384" name="textbox 384"/>
          <p:cNvSpPr/>
          <p:nvPr/>
        </p:nvSpPr>
        <p:spPr>
          <a:xfrm>
            <a:off x="7752206" y="6107321"/>
            <a:ext cx="273684" cy="306704"/>
          </a:xfrm>
          <a:prstGeom prst="rect">
            <a:avLst/>
          </a:prstGeom>
          <a:noFill/>
          <a:ln w="0" cap="flat">
            <a:noFill/>
            <a:prstDash val="solid"/>
            <a:miter lim="0"/>
          </a:ln>
        </p:spPr>
        <p:txBody>
          <a:bodyPr vert="horz" wrap="square" lIns="0" tIns="0" rIns="0" bIns="0"/>
          <a:lstStyle/>
          <a:p>
            <a:pPr algn="l" rtl="0" eaLnBrk="0">
              <a:lnSpc>
                <a:spcPct val="90000"/>
              </a:lnSpc>
            </a:pPr>
            <a:endParaRPr sz="100">
              <a:latin typeface="Arial" panose="020B0604020202020204"/>
              <a:ea typeface="Arial" panose="020B0604020202020204"/>
              <a:cs typeface="Arial" panose="020B0604020202020204"/>
            </a:endParaRPr>
          </a:p>
          <a:p>
            <a:pPr marL="74930" indent="-62230" algn="l" rtl="0" eaLnBrk="0">
              <a:lnSpc>
                <a:spcPct val="102000"/>
              </a:lnSpc>
            </a:pPr>
            <a:r>
              <a:rPr sz="900" kern="0" spc="70">
                <a:solidFill>
                  <a:srgbClr val="000000">
                    <a:alpha val="100000"/>
                  </a:srgbClr>
                </a:solidFill>
                <a:latin typeface="等线" panose="02010600030101010101" charset="-122"/>
                <a:ea typeface="等线" panose="02010600030101010101" charset="-122"/>
                <a:cs typeface="等线" panose="02010600030101010101" charset="-122"/>
              </a:rPr>
              <a:t>传感</a:t>
            </a:r>
            <a:r>
              <a:rPr sz="900" kern="0" spc="-1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40">
                <a:solidFill>
                  <a:srgbClr val="000000">
                    <a:alpha val="100000"/>
                  </a:srgbClr>
                </a:solidFill>
                <a:latin typeface="等线" panose="02010600030101010101" charset="-122"/>
                <a:ea typeface="等线" panose="02010600030101010101" charset="-122"/>
                <a:cs typeface="等线" panose="02010600030101010101" charset="-122"/>
              </a:rPr>
              <a:t>器</a:t>
            </a:r>
            <a:endParaRPr sz="900">
              <a:latin typeface="等线" panose="02010600030101010101" charset="-122"/>
              <a:ea typeface="等线" panose="02010600030101010101" charset="-122"/>
              <a:cs typeface="等线" panose="02010600030101010101" charset="-122"/>
            </a:endParaRPr>
          </a:p>
        </p:txBody>
      </p:sp>
      <p:sp>
        <p:nvSpPr>
          <p:cNvPr id="386" name="textbox 386"/>
          <p:cNvSpPr/>
          <p:nvPr/>
        </p:nvSpPr>
        <p:spPr>
          <a:xfrm>
            <a:off x="10258404" y="6108079"/>
            <a:ext cx="269875" cy="30607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71755" indent="-59055" algn="l" rtl="0" eaLnBrk="0">
              <a:lnSpc>
                <a:spcPct val="102000"/>
              </a:lnSpc>
            </a:pPr>
            <a:r>
              <a:rPr sz="900" kern="0" spc="50">
                <a:solidFill>
                  <a:srgbClr val="000000">
                    <a:alpha val="100000"/>
                  </a:srgbClr>
                </a:solidFill>
                <a:latin typeface="等线" panose="02010600030101010101" charset="-122"/>
                <a:ea typeface="等线" panose="02010600030101010101" charset="-122"/>
                <a:cs typeface="等线" panose="02010600030101010101" charset="-122"/>
              </a:rPr>
              <a:t>空调</a:t>
            </a:r>
            <a:r>
              <a:rPr sz="900" kern="0" spc="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40">
                <a:solidFill>
                  <a:srgbClr val="000000">
                    <a:alpha val="100000"/>
                  </a:srgbClr>
                </a:solidFill>
                <a:latin typeface="等线" panose="02010600030101010101" charset="-122"/>
                <a:ea typeface="等线" panose="02010600030101010101" charset="-122"/>
                <a:cs typeface="等线" panose="02010600030101010101" charset="-122"/>
              </a:rPr>
              <a:t>箱</a:t>
            </a:r>
            <a:endParaRPr sz="900">
              <a:latin typeface="等线" panose="02010600030101010101" charset="-122"/>
              <a:ea typeface="等线" panose="02010600030101010101" charset="-122"/>
              <a:cs typeface="等线" panose="02010600030101010101" charset="-122"/>
            </a:endParaRPr>
          </a:p>
        </p:txBody>
      </p:sp>
      <p:sp>
        <p:nvSpPr>
          <p:cNvPr id="388" name="textbox 388"/>
          <p:cNvSpPr/>
          <p:nvPr/>
        </p:nvSpPr>
        <p:spPr>
          <a:xfrm>
            <a:off x="8974934" y="6105805"/>
            <a:ext cx="268604" cy="307975"/>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69850" indent="-57150" algn="l" rtl="0" eaLnBrk="0">
              <a:lnSpc>
                <a:spcPct val="103000"/>
              </a:lnSpc>
            </a:pPr>
            <a:r>
              <a:rPr sz="900" kern="0" spc="50">
                <a:solidFill>
                  <a:srgbClr val="000000">
                    <a:alpha val="100000"/>
                  </a:srgbClr>
                </a:solidFill>
                <a:latin typeface="等线" panose="02010600030101010101" charset="-122"/>
                <a:ea typeface="等线" panose="02010600030101010101" charset="-122"/>
                <a:cs typeface="等线" panose="02010600030101010101" charset="-122"/>
              </a:rPr>
              <a:t>变频</a:t>
            </a:r>
            <a:r>
              <a:rPr sz="900" kern="0" spc="-1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40">
                <a:solidFill>
                  <a:srgbClr val="000000">
                    <a:alpha val="100000"/>
                  </a:srgbClr>
                </a:solidFill>
                <a:latin typeface="等线" panose="02010600030101010101" charset="-122"/>
                <a:ea typeface="等线" panose="02010600030101010101" charset="-122"/>
                <a:cs typeface="等线" panose="02010600030101010101" charset="-122"/>
              </a:rPr>
              <a:t>器</a:t>
            </a:r>
            <a:endParaRPr sz="900">
              <a:latin typeface="等线" panose="02010600030101010101" charset="-122"/>
              <a:ea typeface="等线" panose="02010600030101010101" charset="-122"/>
              <a:cs typeface="等线" panose="02010600030101010101" charset="-122"/>
            </a:endParaRPr>
          </a:p>
        </p:txBody>
      </p:sp>
      <p:sp>
        <p:nvSpPr>
          <p:cNvPr id="390" name="textbox 390"/>
          <p:cNvSpPr/>
          <p:nvPr/>
        </p:nvSpPr>
        <p:spPr>
          <a:xfrm>
            <a:off x="2926720" y="5757064"/>
            <a:ext cx="528955" cy="15684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冷机群控</a:t>
            </a:r>
            <a:endParaRPr sz="900">
              <a:latin typeface="等线" panose="02010600030101010101" charset="-122"/>
              <a:ea typeface="等线" panose="02010600030101010101" charset="-122"/>
              <a:cs typeface="等线" panose="02010600030101010101" charset="-122"/>
            </a:endParaRPr>
          </a:p>
        </p:txBody>
      </p:sp>
      <p:sp>
        <p:nvSpPr>
          <p:cNvPr id="392" name="textbox 392"/>
          <p:cNvSpPr/>
          <p:nvPr/>
        </p:nvSpPr>
        <p:spPr>
          <a:xfrm>
            <a:off x="8412512" y="5768214"/>
            <a:ext cx="528955" cy="15684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冷机群控</a:t>
            </a:r>
            <a:endParaRPr sz="900">
              <a:latin typeface="等线" panose="02010600030101010101" charset="-122"/>
              <a:ea typeface="等线" panose="02010600030101010101" charset="-122"/>
              <a:cs typeface="等线" panose="02010600030101010101" charset="-122"/>
            </a:endParaRPr>
          </a:p>
        </p:txBody>
      </p:sp>
      <p:sp>
        <p:nvSpPr>
          <p:cNvPr id="394" name="textbox 394"/>
          <p:cNvSpPr/>
          <p:nvPr/>
        </p:nvSpPr>
        <p:spPr>
          <a:xfrm>
            <a:off x="2886746" y="4907852"/>
            <a:ext cx="527684" cy="15621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表单建模</a:t>
            </a:r>
            <a:endParaRPr sz="900">
              <a:latin typeface="等线" panose="02010600030101010101" charset="-122"/>
              <a:ea typeface="等线" panose="02010600030101010101" charset="-122"/>
              <a:cs typeface="等线" panose="02010600030101010101" charset="-122"/>
            </a:endParaRPr>
          </a:p>
        </p:txBody>
      </p:sp>
      <p:sp>
        <p:nvSpPr>
          <p:cNvPr id="396" name="textbox 396"/>
          <p:cNvSpPr/>
          <p:nvPr/>
        </p:nvSpPr>
        <p:spPr>
          <a:xfrm>
            <a:off x="7339635" y="5769447"/>
            <a:ext cx="525780" cy="15621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消防报警</a:t>
            </a:r>
            <a:endParaRPr sz="900">
              <a:latin typeface="等线" panose="02010600030101010101" charset="-122"/>
              <a:ea typeface="等线" panose="02010600030101010101" charset="-122"/>
              <a:cs typeface="等线" panose="02010600030101010101" charset="-122"/>
            </a:endParaRPr>
          </a:p>
        </p:txBody>
      </p:sp>
      <p:sp>
        <p:nvSpPr>
          <p:cNvPr id="398" name="textbox 398"/>
          <p:cNvSpPr/>
          <p:nvPr/>
        </p:nvSpPr>
        <p:spPr>
          <a:xfrm>
            <a:off x="10512850" y="5251387"/>
            <a:ext cx="528955" cy="156210"/>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权限控制</a:t>
            </a:r>
            <a:endParaRPr sz="900">
              <a:latin typeface="等线" panose="02010600030101010101" charset="-122"/>
              <a:ea typeface="等线" panose="02010600030101010101" charset="-122"/>
              <a:cs typeface="等线" panose="02010600030101010101" charset="-122"/>
            </a:endParaRPr>
          </a:p>
        </p:txBody>
      </p:sp>
      <p:sp>
        <p:nvSpPr>
          <p:cNvPr id="400" name="textbox 400"/>
          <p:cNvSpPr/>
          <p:nvPr/>
        </p:nvSpPr>
        <p:spPr>
          <a:xfrm>
            <a:off x="10639958" y="5769225"/>
            <a:ext cx="530859" cy="15557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4000"/>
              </a:lnSpc>
            </a:pPr>
            <a:r>
              <a:rPr sz="900" kern="0" spc="90">
                <a:solidFill>
                  <a:srgbClr val="000000">
                    <a:alpha val="100000"/>
                  </a:srgbClr>
                </a:solidFill>
                <a:latin typeface="等线" panose="02010600030101010101" charset="-122"/>
                <a:ea typeface="等线" panose="02010600030101010101" charset="-122"/>
                <a:cs typeface="等线" panose="02010600030101010101" charset="-122"/>
              </a:rPr>
              <a:t>机房动环</a:t>
            </a:r>
            <a:endParaRPr sz="900">
              <a:latin typeface="等线" panose="02010600030101010101" charset="-122"/>
              <a:ea typeface="等线" panose="02010600030101010101" charset="-122"/>
              <a:cs typeface="等线" panose="02010600030101010101" charset="-122"/>
            </a:endParaRPr>
          </a:p>
        </p:txBody>
      </p:sp>
      <p:sp>
        <p:nvSpPr>
          <p:cNvPr id="402" name="textbox 402"/>
          <p:cNvSpPr/>
          <p:nvPr/>
        </p:nvSpPr>
        <p:spPr>
          <a:xfrm>
            <a:off x="2887883" y="5251514"/>
            <a:ext cx="526415" cy="156210"/>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组织管理</a:t>
            </a:r>
            <a:endParaRPr sz="900">
              <a:latin typeface="等线" panose="02010600030101010101" charset="-122"/>
              <a:ea typeface="等线" panose="02010600030101010101" charset="-122"/>
              <a:cs typeface="等线" panose="02010600030101010101" charset="-122"/>
            </a:endParaRPr>
          </a:p>
        </p:txBody>
      </p:sp>
      <p:sp>
        <p:nvSpPr>
          <p:cNvPr id="404" name="textbox 404"/>
          <p:cNvSpPr/>
          <p:nvPr/>
        </p:nvSpPr>
        <p:spPr>
          <a:xfrm>
            <a:off x="5146708" y="5769478"/>
            <a:ext cx="524509" cy="154939"/>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4000"/>
              </a:lnSpc>
            </a:pPr>
            <a:r>
              <a:rPr sz="900" kern="0" spc="70">
                <a:solidFill>
                  <a:srgbClr val="000000">
                    <a:alpha val="100000"/>
                  </a:srgbClr>
                </a:solidFill>
                <a:latin typeface="等线" panose="02010600030101010101" charset="-122"/>
                <a:ea typeface="等线" panose="02010600030101010101" charset="-122"/>
                <a:cs typeface="等线" panose="02010600030101010101" charset="-122"/>
              </a:rPr>
              <a:t>智能照明</a:t>
            </a:r>
            <a:endParaRPr sz="900">
              <a:latin typeface="等线" panose="02010600030101010101" charset="-122"/>
              <a:ea typeface="等线" panose="02010600030101010101" charset="-122"/>
              <a:cs typeface="等线" panose="02010600030101010101" charset="-122"/>
            </a:endParaRPr>
          </a:p>
        </p:txBody>
      </p:sp>
      <p:sp>
        <p:nvSpPr>
          <p:cNvPr id="406" name="textbox 406"/>
          <p:cNvSpPr/>
          <p:nvPr/>
        </p:nvSpPr>
        <p:spPr>
          <a:xfrm>
            <a:off x="7241307" y="4908231"/>
            <a:ext cx="524509" cy="155575"/>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70">
                <a:solidFill>
                  <a:srgbClr val="000000">
                    <a:alpha val="100000"/>
                  </a:srgbClr>
                </a:solidFill>
                <a:latin typeface="等线" panose="02010600030101010101" charset="-122"/>
                <a:ea typeface="等线" panose="02010600030101010101" charset="-122"/>
                <a:cs typeface="等线" panose="02010600030101010101" charset="-122"/>
              </a:rPr>
              <a:t>安全传输</a:t>
            </a:r>
            <a:endParaRPr sz="900">
              <a:latin typeface="等线" panose="02010600030101010101" charset="-122"/>
              <a:ea typeface="等线" panose="02010600030101010101" charset="-122"/>
              <a:cs typeface="等线" panose="02010600030101010101" charset="-122"/>
            </a:endParaRPr>
          </a:p>
        </p:txBody>
      </p:sp>
      <p:sp>
        <p:nvSpPr>
          <p:cNvPr id="408" name="textbox 408"/>
          <p:cNvSpPr/>
          <p:nvPr/>
        </p:nvSpPr>
        <p:spPr>
          <a:xfrm>
            <a:off x="1805189" y="5251514"/>
            <a:ext cx="522605" cy="156210"/>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70">
                <a:solidFill>
                  <a:srgbClr val="000000">
                    <a:alpha val="100000"/>
                  </a:srgbClr>
                </a:solidFill>
                <a:latin typeface="等线" panose="02010600030101010101" charset="-122"/>
                <a:ea typeface="等线" panose="02010600030101010101" charset="-122"/>
                <a:cs typeface="等线" panose="02010600030101010101" charset="-122"/>
              </a:rPr>
              <a:t>系统管理</a:t>
            </a:r>
            <a:endParaRPr sz="900">
              <a:latin typeface="等线" panose="02010600030101010101" charset="-122"/>
              <a:ea typeface="等线" panose="02010600030101010101" charset="-122"/>
              <a:cs typeface="等线" panose="02010600030101010101" charset="-122"/>
            </a:endParaRPr>
          </a:p>
        </p:txBody>
      </p:sp>
      <p:sp>
        <p:nvSpPr>
          <p:cNvPr id="410" name="textbox 410"/>
          <p:cNvSpPr/>
          <p:nvPr/>
        </p:nvSpPr>
        <p:spPr>
          <a:xfrm>
            <a:off x="6152052" y="4909116"/>
            <a:ext cx="529590" cy="154939"/>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4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报表建模</a:t>
            </a:r>
            <a:endParaRPr sz="900">
              <a:latin typeface="等线" panose="02010600030101010101" charset="-122"/>
              <a:ea typeface="等线" panose="02010600030101010101" charset="-122"/>
              <a:cs typeface="等线" panose="02010600030101010101" charset="-122"/>
            </a:endParaRPr>
          </a:p>
        </p:txBody>
      </p:sp>
      <p:sp>
        <p:nvSpPr>
          <p:cNvPr id="412" name="textbox 412"/>
          <p:cNvSpPr/>
          <p:nvPr/>
        </p:nvSpPr>
        <p:spPr>
          <a:xfrm>
            <a:off x="9421285" y="5252651"/>
            <a:ext cx="528955" cy="154939"/>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4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模版引擎</a:t>
            </a:r>
            <a:endParaRPr sz="900">
              <a:latin typeface="等线" panose="02010600030101010101" charset="-122"/>
              <a:ea typeface="等线" panose="02010600030101010101" charset="-122"/>
              <a:cs typeface="等线" panose="02010600030101010101" charset="-122"/>
            </a:endParaRPr>
          </a:p>
        </p:txBody>
      </p:sp>
      <p:sp>
        <p:nvSpPr>
          <p:cNvPr id="414" name="textbox 414"/>
          <p:cNvSpPr/>
          <p:nvPr/>
        </p:nvSpPr>
        <p:spPr>
          <a:xfrm>
            <a:off x="3973354" y="4908737"/>
            <a:ext cx="527050" cy="155575"/>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流程建模</a:t>
            </a:r>
            <a:endParaRPr sz="900">
              <a:latin typeface="等线" panose="02010600030101010101" charset="-122"/>
              <a:ea typeface="等线" panose="02010600030101010101" charset="-122"/>
              <a:cs typeface="等线" panose="02010600030101010101" charset="-122"/>
            </a:endParaRPr>
          </a:p>
        </p:txBody>
      </p:sp>
      <p:sp>
        <p:nvSpPr>
          <p:cNvPr id="416" name="textbox 416"/>
          <p:cNvSpPr/>
          <p:nvPr/>
        </p:nvSpPr>
        <p:spPr>
          <a:xfrm>
            <a:off x="9523425" y="5757569"/>
            <a:ext cx="518159" cy="155575"/>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60">
                <a:solidFill>
                  <a:srgbClr val="000000">
                    <a:alpha val="100000"/>
                  </a:srgbClr>
                </a:solidFill>
                <a:latin typeface="等线" panose="02010600030101010101" charset="-122"/>
                <a:ea typeface="等线" panose="02010600030101010101" charset="-122"/>
                <a:cs typeface="等线" panose="02010600030101010101" charset="-122"/>
              </a:rPr>
              <a:t>电梯系统</a:t>
            </a:r>
            <a:endParaRPr sz="900">
              <a:latin typeface="等线" panose="02010600030101010101" charset="-122"/>
              <a:ea typeface="等线" panose="02010600030101010101" charset="-122"/>
              <a:cs typeface="等线" panose="02010600030101010101" charset="-122"/>
            </a:endParaRPr>
          </a:p>
        </p:txBody>
      </p:sp>
      <p:sp>
        <p:nvSpPr>
          <p:cNvPr id="418" name="textbox 418"/>
          <p:cNvSpPr/>
          <p:nvPr/>
        </p:nvSpPr>
        <p:spPr>
          <a:xfrm>
            <a:off x="5062736" y="5251514"/>
            <a:ext cx="521969" cy="156210"/>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70">
                <a:solidFill>
                  <a:srgbClr val="000000">
                    <a:alpha val="100000"/>
                  </a:srgbClr>
                </a:solidFill>
                <a:latin typeface="等线" panose="02010600030101010101" charset="-122"/>
                <a:ea typeface="等线" panose="02010600030101010101" charset="-122"/>
                <a:cs typeface="等线" panose="02010600030101010101" charset="-122"/>
              </a:rPr>
              <a:t>角色管理</a:t>
            </a:r>
            <a:endParaRPr sz="900">
              <a:latin typeface="等线" panose="02010600030101010101" charset="-122"/>
              <a:ea typeface="等线" panose="02010600030101010101" charset="-122"/>
              <a:cs typeface="等线" panose="02010600030101010101" charset="-122"/>
            </a:endParaRPr>
          </a:p>
        </p:txBody>
      </p:sp>
      <p:sp>
        <p:nvSpPr>
          <p:cNvPr id="420" name="textbox 420"/>
          <p:cNvSpPr/>
          <p:nvPr/>
        </p:nvSpPr>
        <p:spPr>
          <a:xfrm>
            <a:off x="7241181" y="5252398"/>
            <a:ext cx="525144" cy="154939"/>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4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文件传输</a:t>
            </a:r>
            <a:endParaRPr sz="900">
              <a:latin typeface="等线" panose="02010600030101010101" charset="-122"/>
              <a:ea typeface="等线" panose="02010600030101010101" charset="-122"/>
              <a:cs typeface="等线" panose="02010600030101010101" charset="-122"/>
            </a:endParaRPr>
          </a:p>
        </p:txBody>
      </p:sp>
      <p:sp>
        <p:nvSpPr>
          <p:cNvPr id="422" name="textbox 422"/>
          <p:cNvSpPr/>
          <p:nvPr/>
        </p:nvSpPr>
        <p:spPr>
          <a:xfrm>
            <a:off x="5059198" y="4909116"/>
            <a:ext cx="525780" cy="154939"/>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4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功能建模</a:t>
            </a:r>
            <a:endParaRPr sz="900">
              <a:latin typeface="等线" panose="02010600030101010101" charset="-122"/>
              <a:ea typeface="等线" panose="02010600030101010101" charset="-122"/>
              <a:cs typeface="等线" panose="02010600030101010101" charset="-122"/>
            </a:endParaRPr>
          </a:p>
        </p:txBody>
      </p:sp>
      <p:sp>
        <p:nvSpPr>
          <p:cNvPr id="424" name="textbox 424"/>
          <p:cNvSpPr/>
          <p:nvPr/>
        </p:nvSpPr>
        <p:spPr>
          <a:xfrm>
            <a:off x="3984853" y="5251261"/>
            <a:ext cx="515619" cy="15621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60">
                <a:solidFill>
                  <a:srgbClr val="000000">
                    <a:alpha val="100000"/>
                  </a:srgbClr>
                </a:solidFill>
                <a:latin typeface="等线" panose="02010600030101010101" charset="-122"/>
                <a:ea typeface="等线" panose="02010600030101010101" charset="-122"/>
                <a:cs typeface="等线" panose="02010600030101010101" charset="-122"/>
              </a:rPr>
              <a:t>岗位管理</a:t>
            </a:r>
            <a:endParaRPr sz="900">
              <a:latin typeface="等线" panose="02010600030101010101" charset="-122"/>
              <a:ea typeface="等线" panose="02010600030101010101" charset="-122"/>
              <a:cs typeface="等线" panose="02010600030101010101" charset="-122"/>
            </a:endParaRPr>
          </a:p>
        </p:txBody>
      </p:sp>
      <p:sp>
        <p:nvSpPr>
          <p:cNvPr id="426" name="textbox 426"/>
          <p:cNvSpPr/>
          <p:nvPr/>
        </p:nvSpPr>
        <p:spPr>
          <a:xfrm>
            <a:off x="8360108" y="4907978"/>
            <a:ext cx="510540" cy="156210"/>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50">
                <a:solidFill>
                  <a:srgbClr val="000000">
                    <a:alpha val="100000"/>
                  </a:srgbClr>
                </a:solidFill>
                <a:latin typeface="等线" panose="02010600030101010101" charset="-122"/>
                <a:ea typeface="等线" panose="02010600030101010101" charset="-122"/>
                <a:cs typeface="等线" panose="02010600030101010101" charset="-122"/>
              </a:rPr>
              <a:t>日志管理</a:t>
            </a:r>
            <a:endParaRPr sz="900">
              <a:latin typeface="等线" panose="02010600030101010101" charset="-122"/>
              <a:ea typeface="等线" panose="02010600030101010101" charset="-122"/>
              <a:cs typeface="等线" panose="02010600030101010101" charset="-122"/>
            </a:endParaRPr>
          </a:p>
        </p:txBody>
      </p:sp>
      <p:sp>
        <p:nvSpPr>
          <p:cNvPr id="428" name="textbox 428"/>
          <p:cNvSpPr/>
          <p:nvPr/>
        </p:nvSpPr>
        <p:spPr>
          <a:xfrm>
            <a:off x="8410719" y="5232306"/>
            <a:ext cx="396875" cy="17780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200"/>
              </a:lnSpc>
            </a:pPr>
            <a:r>
              <a:rPr sz="900" kern="0" spc="70">
                <a:solidFill>
                  <a:srgbClr val="000000">
                    <a:alpha val="100000"/>
                  </a:srgbClr>
                </a:solidFill>
                <a:latin typeface="等线" panose="02010600030101010101" charset="-122"/>
                <a:ea typeface="等线" panose="02010600030101010101" charset="-122"/>
                <a:cs typeface="等线" panose="02010600030101010101" charset="-122"/>
              </a:rPr>
              <a:t>主数据</a:t>
            </a:r>
            <a:endParaRPr sz="900">
              <a:latin typeface="等线" panose="02010600030101010101" charset="-122"/>
              <a:ea typeface="等线" panose="02010600030101010101" charset="-122"/>
              <a:cs typeface="等线" panose="02010600030101010101" charset="-122"/>
            </a:endParaRPr>
          </a:p>
        </p:txBody>
      </p:sp>
      <p:sp>
        <p:nvSpPr>
          <p:cNvPr id="430" name="textbox 430"/>
          <p:cNvSpPr/>
          <p:nvPr/>
        </p:nvSpPr>
        <p:spPr>
          <a:xfrm>
            <a:off x="9485417" y="4907978"/>
            <a:ext cx="401320" cy="156210"/>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持久化</a:t>
            </a:r>
            <a:endParaRPr sz="900">
              <a:latin typeface="等线" panose="02010600030101010101" charset="-122"/>
              <a:ea typeface="等线" panose="02010600030101010101" charset="-122"/>
              <a:cs typeface="等线" panose="02010600030101010101" charset="-122"/>
            </a:endParaRPr>
          </a:p>
        </p:txBody>
      </p:sp>
      <p:sp>
        <p:nvSpPr>
          <p:cNvPr id="432" name="textbox 432"/>
          <p:cNvSpPr/>
          <p:nvPr/>
        </p:nvSpPr>
        <p:spPr>
          <a:xfrm>
            <a:off x="4104763" y="5757443"/>
            <a:ext cx="395604" cy="15621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60">
                <a:solidFill>
                  <a:srgbClr val="000000">
                    <a:alpha val="100000"/>
                  </a:srgbClr>
                </a:solidFill>
                <a:latin typeface="等线" panose="02010600030101010101" charset="-122"/>
                <a:ea typeface="等线" panose="02010600030101010101" charset="-122"/>
                <a:cs typeface="等线" panose="02010600030101010101" charset="-122"/>
              </a:rPr>
              <a:t>变配电</a:t>
            </a:r>
            <a:endParaRPr sz="900">
              <a:latin typeface="等线" panose="02010600030101010101" charset="-122"/>
              <a:ea typeface="等线" panose="02010600030101010101" charset="-122"/>
              <a:cs typeface="等线" panose="02010600030101010101" charset="-122"/>
            </a:endParaRPr>
          </a:p>
        </p:txBody>
      </p:sp>
      <p:sp>
        <p:nvSpPr>
          <p:cNvPr id="434" name="textbox 434"/>
          <p:cNvSpPr/>
          <p:nvPr/>
        </p:nvSpPr>
        <p:spPr>
          <a:xfrm>
            <a:off x="6292606" y="5775949"/>
            <a:ext cx="400684" cy="153670"/>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3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给排水</a:t>
            </a:r>
            <a:endParaRPr sz="900">
              <a:latin typeface="等线" panose="02010600030101010101" charset="-122"/>
              <a:ea typeface="等线" panose="02010600030101010101" charset="-122"/>
              <a:cs typeface="等线" panose="02010600030101010101" charset="-122"/>
            </a:endParaRPr>
          </a:p>
        </p:txBody>
      </p:sp>
      <p:pic>
        <p:nvPicPr>
          <p:cNvPr id="436" name="picture 436"/>
          <p:cNvPicPr>
            <a:picLocks noChangeAspect="1"/>
          </p:cNvPicPr>
          <p:nvPr/>
        </p:nvPicPr>
        <p:blipFill>
          <a:blip r:embed="rId18"/>
          <a:stretch>
            <a:fillRect/>
          </a:stretch>
        </p:blipFill>
        <p:spPr>
          <a:xfrm rot="21600000">
            <a:off x="2549588" y="2736532"/>
            <a:ext cx="2730500" cy="15875"/>
          </a:xfrm>
          <a:prstGeom prst="rect">
            <a:avLst/>
          </a:prstGeom>
        </p:spPr>
      </p:pic>
      <p:pic>
        <p:nvPicPr>
          <p:cNvPr id="444" name="picture 444"/>
          <p:cNvPicPr>
            <a:picLocks noChangeAspect="1"/>
          </p:cNvPicPr>
          <p:nvPr/>
        </p:nvPicPr>
        <p:blipFill>
          <a:blip r:embed="rId19"/>
          <a:stretch>
            <a:fillRect/>
          </a:stretch>
        </p:blipFill>
        <p:spPr>
          <a:xfrm rot="21600000">
            <a:off x="5278462" y="2785783"/>
            <a:ext cx="15875" cy="1619249"/>
          </a:xfrm>
          <a:prstGeom prst="rect">
            <a:avLst/>
          </a:prstGeom>
        </p:spPr>
      </p:pic>
      <p:pic>
        <p:nvPicPr>
          <p:cNvPr id="3" name="图片 2" descr="通微logo2"/>
          <p:cNvPicPr>
            <a:picLocks noChangeAspect="1"/>
          </p:cNvPicPr>
          <p:nvPr/>
        </p:nvPicPr>
        <p:blipFill>
          <a:blip r:embed="rId20"/>
          <a:stretch>
            <a:fillRect/>
          </a:stretch>
        </p:blipFill>
        <p:spPr>
          <a:xfrm>
            <a:off x="11315065" y="55245"/>
            <a:ext cx="824230" cy="368935"/>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rect 446"/>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448" name="picture 448"/>
          <p:cNvPicPr>
            <a:picLocks noChangeAspect="1"/>
          </p:cNvPicPr>
          <p:nvPr/>
        </p:nvPicPr>
        <p:blipFill>
          <a:blip r:embed="rId1"/>
          <a:stretch>
            <a:fillRect/>
          </a:stretch>
        </p:blipFill>
        <p:spPr>
          <a:xfrm rot="21600000">
            <a:off x="0" y="0"/>
            <a:ext cx="12192000" cy="5954267"/>
          </a:xfrm>
          <a:prstGeom prst="rect">
            <a:avLst/>
          </a:prstGeom>
        </p:spPr>
      </p:pic>
      <p:sp>
        <p:nvSpPr>
          <p:cNvPr id="450" name="textbox 450"/>
          <p:cNvSpPr/>
          <p:nvPr/>
        </p:nvSpPr>
        <p:spPr>
          <a:xfrm>
            <a:off x="1742430" y="4037164"/>
            <a:ext cx="1172210" cy="1062989"/>
          </a:xfrm>
          <a:prstGeom prst="rect">
            <a:avLst/>
          </a:prstGeom>
          <a:noFill/>
          <a:ln w="0" cap="flat">
            <a:noFill/>
            <a:prstDash val="solid"/>
            <a:miter lim="0"/>
          </a:ln>
        </p:spPr>
        <p:txBody>
          <a:bodyPr vert="horz" wrap="square" lIns="0" tIns="0" rIns="0" bIns="0"/>
          <a:lstStyle/>
          <a:p>
            <a:pPr algn="l" rtl="0" eaLnBrk="0">
              <a:lnSpc>
                <a:spcPct val="89000"/>
              </a:lnSpc>
            </a:pPr>
            <a:endParaRPr sz="100">
              <a:latin typeface="Arial" panose="020B0604020202020204"/>
              <a:ea typeface="Arial" panose="020B0604020202020204"/>
              <a:cs typeface="Arial" panose="020B0604020202020204"/>
            </a:endParaRPr>
          </a:p>
          <a:p>
            <a:pPr marL="12700" algn="l" rtl="0" eaLnBrk="0">
              <a:lnSpc>
                <a:spcPct val="85000"/>
              </a:lnSpc>
            </a:pPr>
            <a:r>
              <a:rPr sz="8000" kern="0" spc="-180">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sz="8000">
              <a:latin typeface="微软雅黑" panose="020B0503020204020204" charset="-122"/>
              <a:ea typeface="微软雅黑" panose="020B0503020204020204" charset="-122"/>
              <a:cs typeface="微软雅黑" panose="020B0503020204020204" charset="-122"/>
            </a:endParaRPr>
          </a:p>
        </p:txBody>
      </p:sp>
      <p:sp>
        <p:nvSpPr>
          <p:cNvPr id="452" name="textbox 452"/>
          <p:cNvSpPr/>
          <p:nvPr/>
        </p:nvSpPr>
        <p:spPr>
          <a:xfrm>
            <a:off x="5446343" y="4504055"/>
            <a:ext cx="1906904" cy="521969"/>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3000"/>
              </a:lnSpc>
            </a:pPr>
            <a:r>
              <a:rPr sz="3500" b="1" kern="0" spc="200">
                <a:solidFill>
                  <a:srgbClr val="FFFFFF">
                    <a:alpha val="100000"/>
                  </a:srgbClr>
                </a:solidFill>
                <a:latin typeface="微软雅黑" panose="020B0503020204020204" charset="-122"/>
                <a:ea typeface="微软雅黑" panose="020B0503020204020204" charset="-122"/>
                <a:cs typeface="微软雅黑" panose="020B0503020204020204" charset="-122"/>
              </a:rPr>
              <a:t>解决方案</a:t>
            </a:r>
            <a:endParaRPr sz="35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2"/>
          <a:stretch>
            <a:fillRect/>
          </a:stretch>
        </p:blipFill>
        <p:spPr>
          <a:xfrm>
            <a:off x="11315065" y="55245"/>
            <a:ext cx="824230" cy="368935"/>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rect 45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456" name="picture 456"/>
          <p:cNvPicPr>
            <a:picLocks noChangeAspect="1"/>
          </p:cNvPicPr>
          <p:nvPr/>
        </p:nvPicPr>
        <p:blipFill>
          <a:blip r:embed="rId1"/>
          <a:stretch>
            <a:fillRect/>
          </a:stretch>
        </p:blipFill>
        <p:spPr>
          <a:xfrm rot="21600000">
            <a:off x="4267100" y="0"/>
            <a:ext cx="3190828" cy="1358560"/>
          </a:xfrm>
          <a:prstGeom prst="rect">
            <a:avLst/>
          </a:prstGeom>
        </p:spPr>
      </p:pic>
      <p:sp>
        <p:nvSpPr>
          <p:cNvPr id="458" name="textbox 458"/>
          <p:cNvSpPr/>
          <p:nvPr/>
        </p:nvSpPr>
        <p:spPr>
          <a:xfrm>
            <a:off x="3145612" y="3138067"/>
            <a:ext cx="5869940" cy="835025"/>
          </a:xfrm>
          <a:prstGeom prst="rect">
            <a:avLst/>
          </a:prstGeom>
          <a:noFill/>
          <a:ln w="0" cap="flat">
            <a:noFill/>
            <a:prstDash val="solid"/>
            <a:miter lim="0"/>
          </a:ln>
        </p:spPr>
        <p:txBody>
          <a:bodyPr vert="horz" wrap="square" lIns="0" tIns="0" rIns="0" bIns="0"/>
          <a:lstStyle/>
          <a:p>
            <a:pPr algn="l" rtl="0" eaLnBrk="0">
              <a:lnSpc>
                <a:spcPct val="102000"/>
              </a:lnSpc>
            </a:pPr>
            <a:endParaRPr sz="100">
              <a:latin typeface="Arial" panose="020B0604020202020204"/>
              <a:ea typeface="Arial" panose="020B0604020202020204"/>
              <a:cs typeface="Arial" panose="020B0604020202020204"/>
            </a:endParaRPr>
          </a:p>
          <a:p>
            <a:pPr marL="12700" algn="l" rtl="0" eaLnBrk="0">
              <a:lnSpc>
                <a:spcPct val="74000"/>
              </a:lnSpc>
            </a:pPr>
            <a:r>
              <a:rPr sz="11000" b="1" kern="0" spc="280" baseline="-9000">
                <a:solidFill>
                  <a:srgbClr val="C00000">
                    <a:alpha val="100000"/>
                  </a:srgbClr>
                </a:solidFill>
                <a:latin typeface="Arial" panose="020B0604020202020204"/>
                <a:ea typeface="Arial" panose="020B0604020202020204"/>
                <a:cs typeface="Arial" panose="020B0604020202020204"/>
              </a:rPr>
              <a:t>3.1</a:t>
            </a:r>
            <a:r>
              <a:rPr sz="7100" b="1" kern="0" spc="280">
                <a:solidFill>
                  <a:srgbClr val="C00000">
                    <a:alpha val="100000"/>
                  </a:srgbClr>
                </a:solidFill>
                <a:latin typeface="Arial" panose="020B0604020202020204"/>
                <a:ea typeface="Arial" panose="020B0604020202020204"/>
                <a:cs typeface="Arial" panose="020B0604020202020204"/>
              </a:rPr>
              <a:t> </a:t>
            </a:r>
            <a:r>
              <a:rPr sz="6100" kern="0" spc="280" baseline="5000">
                <a:solidFill>
                  <a:srgbClr val="000000">
                    <a:alpha val="100000"/>
                  </a:srgbClr>
                </a:solidFill>
                <a:latin typeface="黑体" panose="02010609060101010101" charset="-122"/>
                <a:ea typeface="黑体" panose="02010609060101010101" charset="-122"/>
                <a:cs typeface="黑体" panose="02010609060101010101" charset="-122"/>
              </a:rPr>
              <a:t>子系统集成</a:t>
            </a:r>
            <a:r>
              <a:rPr sz="6100" kern="0" spc="280" baseline="5000">
                <a:solidFill>
                  <a:srgbClr val="000000">
                    <a:alpha val="100000"/>
                  </a:srgbClr>
                </a:solidFill>
                <a:latin typeface="Arial" panose="020B0604020202020204"/>
                <a:ea typeface="Arial" panose="020B0604020202020204"/>
                <a:cs typeface="Arial" panose="020B0604020202020204"/>
              </a:rPr>
              <a:t>(</a:t>
            </a:r>
            <a:r>
              <a:rPr sz="6100" kern="0" spc="280" baseline="5000">
                <a:solidFill>
                  <a:srgbClr val="000000">
                    <a:alpha val="100000"/>
                  </a:srgbClr>
                </a:solidFill>
                <a:latin typeface="黑体" panose="02010609060101010101" charset="-122"/>
                <a:ea typeface="黑体" panose="02010609060101010101" charset="-122"/>
                <a:cs typeface="黑体" panose="02010609060101010101" charset="-122"/>
              </a:rPr>
              <a:t>硬件</a:t>
            </a:r>
            <a:r>
              <a:rPr sz="6100" kern="0" spc="280" baseline="5000">
                <a:solidFill>
                  <a:srgbClr val="000000">
                    <a:alpha val="100000"/>
                  </a:srgbClr>
                </a:solidFill>
                <a:latin typeface="Arial" panose="020B0604020202020204"/>
                <a:ea typeface="Arial" panose="020B0604020202020204"/>
                <a:cs typeface="Arial" panose="020B0604020202020204"/>
              </a:rPr>
              <a:t>)</a:t>
            </a:r>
            <a:endParaRPr sz="6100" baseline="5000">
              <a:latin typeface="Arial" panose="020B0604020202020204"/>
              <a:ea typeface="Arial" panose="020B0604020202020204"/>
              <a:cs typeface="Arial" panose="020B0604020202020204"/>
            </a:endParaRPr>
          </a:p>
        </p:txBody>
      </p:sp>
      <p:pic>
        <p:nvPicPr>
          <p:cNvPr id="460" name="picture 460"/>
          <p:cNvPicPr>
            <a:picLocks noChangeAspect="1"/>
          </p:cNvPicPr>
          <p:nvPr/>
        </p:nvPicPr>
        <p:blipFill>
          <a:blip r:embed="rId2"/>
          <a:stretch>
            <a:fillRect/>
          </a:stretch>
        </p:blipFill>
        <p:spPr>
          <a:xfrm rot="21600000">
            <a:off x="2936239" y="2428875"/>
            <a:ext cx="6320790" cy="25400"/>
          </a:xfrm>
          <a:prstGeom prst="rect">
            <a:avLst/>
          </a:prstGeom>
        </p:spPr>
      </p:pic>
      <p:pic>
        <p:nvPicPr>
          <p:cNvPr id="462" name="picture 462"/>
          <p:cNvPicPr>
            <a:picLocks noChangeAspect="1"/>
          </p:cNvPicPr>
          <p:nvPr/>
        </p:nvPicPr>
        <p:blipFill>
          <a:blip r:embed="rId2"/>
          <a:stretch>
            <a:fillRect/>
          </a:stretch>
        </p:blipFill>
        <p:spPr>
          <a:xfrm rot="21600000">
            <a:off x="2936239" y="4582159"/>
            <a:ext cx="6320790" cy="25400"/>
          </a:xfrm>
          <a:prstGeom prst="rect">
            <a:avLst/>
          </a:prstGeom>
        </p:spPr>
      </p:pic>
      <p:pic>
        <p:nvPicPr>
          <p:cNvPr id="3" name="图片 2" descr="通微logo2"/>
          <p:cNvPicPr>
            <a:picLocks noChangeAspect="1"/>
          </p:cNvPicPr>
          <p:nvPr/>
        </p:nvPicPr>
        <p:blipFill>
          <a:blip r:embed="rId3"/>
          <a:stretch>
            <a:fillRect/>
          </a:stretch>
        </p:blipFill>
        <p:spPr>
          <a:xfrm>
            <a:off x="11315065" y="55245"/>
            <a:ext cx="824230" cy="368935"/>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 name="rect 46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466" name="picture 466"/>
          <p:cNvPicPr>
            <a:picLocks noChangeAspect="1"/>
          </p:cNvPicPr>
          <p:nvPr/>
        </p:nvPicPr>
        <p:blipFill>
          <a:blip r:embed="rId1"/>
          <a:stretch>
            <a:fillRect/>
          </a:stretch>
        </p:blipFill>
        <p:spPr>
          <a:xfrm rot="21600000">
            <a:off x="4158995" y="1539240"/>
            <a:ext cx="3512819" cy="2357627"/>
          </a:xfrm>
          <a:prstGeom prst="rect">
            <a:avLst/>
          </a:prstGeom>
        </p:spPr>
      </p:pic>
      <p:pic>
        <p:nvPicPr>
          <p:cNvPr id="468" name="picture 468"/>
          <p:cNvPicPr>
            <a:picLocks noChangeAspect="1"/>
          </p:cNvPicPr>
          <p:nvPr/>
        </p:nvPicPr>
        <p:blipFill>
          <a:blip r:embed="rId2"/>
          <a:stretch>
            <a:fillRect/>
          </a:stretch>
        </p:blipFill>
        <p:spPr>
          <a:xfrm rot="21600000">
            <a:off x="381934" y="1477559"/>
            <a:ext cx="3290085" cy="2420422"/>
          </a:xfrm>
          <a:prstGeom prst="rect">
            <a:avLst/>
          </a:prstGeom>
        </p:spPr>
      </p:pic>
      <p:pic>
        <p:nvPicPr>
          <p:cNvPr id="470" name="picture 470"/>
          <p:cNvPicPr>
            <a:picLocks noChangeAspect="1"/>
          </p:cNvPicPr>
          <p:nvPr/>
        </p:nvPicPr>
        <p:blipFill>
          <a:blip r:embed="rId3"/>
          <a:stretch>
            <a:fillRect/>
          </a:stretch>
        </p:blipFill>
        <p:spPr>
          <a:xfrm rot="21600000">
            <a:off x="8767242" y="1663077"/>
            <a:ext cx="2316085" cy="2019871"/>
          </a:xfrm>
          <a:prstGeom prst="rect">
            <a:avLst/>
          </a:prstGeom>
        </p:spPr>
      </p:pic>
      <p:pic>
        <p:nvPicPr>
          <p:cNvPr id="472" name="picture 472"/>
          <p:cNvPicPr>
            <a:picLocks noChangeAspect="1"/>
          </p:cNvPicPr>
          <p:nvPr/>
        </p:nvPicPr>
        <p:blipFill>
          <a:blip r:embed="rId4"/>
          <a:stretch>
            <a:fillRect/>
          </a:stretch>
        </p:blipFill>
        <p:spPr>
          <a:xfrm rot="21600000">
            <a:off x="479902" y="4405072"/>
            <a:ext cx="2361880" cy="1745941"/>
          </a:xfrm>
          <a:prstGeom prst="rect">
            <a:avLst/>
          </a:prstGeom>
        </p:spPr>
      </p:pic>
      <p:sp>
        <p:nvSpPr>
          <p:cNvPr id="474" name="textbox 474"/>
          <p:cNvSpPr/>
          <p:nvPr/>
        </p:nvSpPr>
        <p:spPr>
          <a:xfrm>
            <a:off x="1451152" y="455993"/>
            <a:ext cx="4956809" cy="27432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打破信</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息孤岛</a:t>
            </a:r>
            <a:r>
              <a:rPr sz="1700" b="1"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高效创造价值</a:t>
            </a:r>
            <a:endParaRPr sz="1700">
              <a:latin typeface="微软雅黑" panose="020B0503020204020204" charset="-122"/>
              <a:ea typeface="微软雅黑" panose="020B0503020204020204" charset="-122"/>
              <a:cs typeface="微软雅黑" panose="020B0503020204020204" charset="-122"/>
            </a:endParaRPr>
          </a:p>
        </p:txBody>
      </p:sp>
      <p:sp>
        <p:nvSpPr>
          <p:cNvPr id="476" name="textbox 476"/>
          <p:cNvSpPr/>
          <p:nvPr/>
        </p:nvSpPr>
        <p:spPr>
          <a:xfrm>
            <a:off x="4459983" y="4733410"/>
            <a:ext cx="4446270" cy="245109"/>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可根据实际需求设计网络架构</a:t>
            </a: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2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确保信息安全</a:t>
            </a:r>
            <a:endParaRPr sz="1500">
              <a:latin typeface="微软雅黑" panose="020B0503020204020204" charset="-122"/>
              <a:ea typeface="微软雅黑" panose="020B0503020204020204" charset="-122"/>
              <a:cs typeface="微软雅黑" panose="020B0503020204020204" charset="-122"/>
            </a:endParaRPr>
          </a:p>
        </p:txBody>
      </p:sp>
      <p:grpSp>
        <p:nvGrpSpPr>
          <p:cNvPr id="32" name="group 32"/>
          <p:cNvGrpSpPr/>
          <p:nvPr/>
        </p:nvGrpSpPr>
        <p:grpSpPr>
          <a:xfrm rot="21600000">
            <a:off x="485419" y="178346"/>
            <a:ext cx="898702" cy="756665"/>
            <a:chOff x="0" y="0"/>
            <a:chExt cx="898702" cy="756665"/>
          </a:xfrm>
        </p:grpSpPr>
        <p:pic>
          <p:nvPicPr>
            <p:cNvPr id="478" name="picture 478"/>
            <p:cNvPicPr>
              <a:picLocks noChangeAspect="1"/>
            </p:cNvPicPr>
            <p:nvPr/>
          </p:nvPicPr>
          <p:blipFill>
            <a:blip r:embed="rId5"/>
            <a:stretch>
              <a:fillRect/>
            </a:stretch>
          </p:blipFill>
          <p:spPr>
            <a:xfrm rot="21600000">
              <a:off x="0" y="0"/>
              <a:ext cx="898702" cy="756665"/>
            </a:xfrm>
            <a:prstGeom prst="rect">
              <a:avLst/>
            </a:prstGeom>
          </p:spPr>
        </p:pic>
        <p:sp>
          <p:nvSpPr>
            <p:cNvPr id="480" name="textbox 480"/>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3.1.1</a:t>
              </a:r>
              <a:endParaRPr sz="1200">
                <a:latin typeface="微软雅黑" panose="020B0503020204020204" charset="-122"/>
                <a:ea typeface="微软雅黑" panose="020B0503020204020204" charset="-122"/>
                <a:cs typeface="微软雅黑" panose="020B0503020204020204" charset="-122"/>
              </a:endParaRPr>
            </a:p>
          </p:txBody>
        </p:sp>
      </p:grpSp>
      <p:sp>
        <p:nvSpPr>
          <p:cNvPr id="482" name="textbox 482"/>
          <p:cNvSpPr/>
          <p:nvPr/>
        </p:nvSpPr>
        <p:spPr>
          <a:xfrm>
            <a:off x="9687687" y="2378760"/>
            <a:ext cx="478790" cy="546734"/>
          </a:xfrm>
          <a:prstGeom prst="rect">
            <a:avLst/>
          </a:prstGeom>
          <a:noFill/>
          <a:ln w="0" cap="flat">
            <a:noFill/>
            <a:prstDash val="solid"/>
            <a:miter lim="0"/>
          </a:ln>
        </p:spPr>
        <p:txBody>
          <a:bodyPr vert="horz" wrap="square" lIns="0" tIns="0" rIns="0" bIns="0"/>
          <a:lstStyle/>
          <a:p>
            <a:pPr algn="l" rtl="0" eaLnBrk="0">
              <a:lnSpc>
                <a:spcPct val="68000"/>
              </a:lnSpc>
            </a:pPr>
            <a:endParaRPr sz="100">
              <a:latin typeface="Arial" panose="020B0604020202020204"/>
              <a:ea typeface="Arial" panose="020B0604020202020204"/>
              <a:cs typeface="Arial" panose="020B0604020202020204"/>
            </a:endParaRPr>
          </a:p>
          <a:p>
            <a:pPr marL="12700" indent="8890" algn="l" rtl="0" eaLnBrk="0">
              <a:lnSpc>
                <a:spcPct val="101000"/>
              </a:lnSpc>
            </a:pPr>
            <a:r>
              <a:rPr sz="17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网络</a:t>
            </a:r>
            <a:r>
              <a:rPr sz="17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安全</a:t>
            </a:r>
            <a:endParaRPr sz="1700">
              <a:latin typeface="微软雅黑" panose="020B0503020204020204" charset="-122"/>
              <a:ea typeface="微软雅黑" panose="020B0503020204020204" charset="-122"/>
              <a:cs typeface="微软雅黑" panose="020B0503020204020204" charset="-122"/>
            </a:endParaRPr>
          </a:p>
        </p:txBody>
      </p:sp>
      <p:pic>
        <p:nvPicPr>
          <p:cNvPr id="484" name="picture 484"/>
          <p:cNvPicPr>
            <a:picLocks noChangeAspect="1"/>
          </p:cNvPicPr>
          <p:nvPr/>
        </p:nvPicPr>
        <p:blipFill>
          <a:blip r:embed="rId6"/>
          <a:stretch>
            <a:fillRect/>
          </a:stretch>
        </p:blipFill>
        <p:spPr>
          <a:xfrm rot="21600000">
            <a:off x="10571289" y="2001342"/>
            <a:ext cx="243840" cy="318795"/>
          </a:xfrm>
          <a:prstGeom prst="rect">
            <a:avLst/>
          </a:prstGeom>
        </p:spPr>
      </p:pic>
      <p:pic>
        <p:nvPicPr>
          <p:cNvPr id="486" name="picture 486"/>
          <p:cNvPicPr>
            <a:picLocks noChangeAspect="1"/>
          </p:cNvPicPr>
          <p:nvPr/>
        </p:nvPicPr>
        <p:blipFill>
          <a:blip r:embed="rId7"/>
          <a:stretch>
            <a:fillRect/>
          </a:stretch>
        </p:blipFill>
        <p:spPr>
          <a:xfrm rot="21600000">
            <a:off x="9358884" y="2123376"/>
            <a:ext cx="1242631" cy="377278"/>
          </a:xfrm>
          <a:prstGeom prst="rect">
            <a:avLst/>
          </a:prstGeom>
        </p:spPr>
      </p:pic>
      <p:pic>
        <p:nvPicPr>
          <p:cNvPr id="488" name="picture 488"/>
          <p:cNvPicPr>
            <a:picLocks noChangeAspect="1"/>
          </p:cNvPicPr>
          <p:nvPr/>
        </p:nvPicPr>
        <p:blipFill>
          <a:blip r:embed="rId8"/>
          <a:stretch>
            <a:fillRect/>
          </a:stretch>
        </p:blipFill>
        <p:spPr>
          <a:xfrm rot="21600000">
            <a:off x="10451148" y="3137052"/>
            <a:ext cx="229627" cy="203085"/>
          </a:xfrm>
          <a:prstGeom prst="rect">
            <a:avLst/>
          </a:prstGeom>
        </p:spPr>
      </p:pic>
      <p:pic>
        <p:nvPicPr>
          <p:cNvPr id="490" name="picture 490"/>
          <p:cNvPicPr>
            <a:picLocks noChangeAspect="1"/>
          </p:cNvPicPr>
          <p:nvPr/>
        </p:nvPicPr>
        <p:blipFill>
          <a:blip r:embed="rId9"/>
          <a:stretch>
            <a:fillRect/>
          </a:stretch>
        </p:blipFill>
        <p:spPr>
          <a:xfrm rot="21600000">
            <a:off x="9254960" y="2819831"/>
            <a:ext cx="1270444" cy="349936"/>
          </a:xfrm>
          <a:prstGeom prst="rect">
            <a:avLst/>
          </a:prstGeom>
        </p:spPr>
      </p:pic>
      <p:sp>
        <p:nvSpPr>
          <p:cNvPr id="492" name="textbox 492"/>
          <p:cNvSpPr/>
          <p:nvPr/>
        </p:nvSpPr>
        <p:spPr>
          <a:xfrm>
            <a:off x="734457" y="4090095"/>
            <a:ext cx="1781175" cy="245745"/>
          </a:xfrm>
          <a:prstGeom prst="rect">
            <a:avLst/>
          </a:prstGeom>
          <a:noFill/>
          <a:ln w="0" cap="flat">
            <a:noFill/>
            <a:prstDash val="solid"/>
            <a:miter lim="0"/>
          </a:ln>
        </p:spPr>
        <p:txBody>
          <a:bodyPr vert="horz" wrap="square" lIns="0" tIns="0" rIns="0" bIns="0"/>
          <a:lstStyle/>
          <a:p>
            <a:pPr algn="l" rtl="0" eaLnBrk="0">
              <a:lnSpc>
                <a:spcPct val="89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科学</a:t>
            </a:r>
            <a:r>
              <a:rPr sz="1500" b="1" kern="0" spc="-2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规范</a:t>
            </a:r>
            <a:r>
              <a:rPr sz="1500" b="1" kern="0" spc="-2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美观</a:t>
            </a:r>
            <a:endParaRPr sz="1500">
              <a:latin typeface="微软雅黑" panose="020B0503020204020204" charset="-122"/>
              <a:ea typeface="微软雅黑" panose="020B0503020204020204" charset="-122"/>
              <a:cs typeface="微软雅黑" panose="020B0503020204020204" charset="-122"/>
            </a:endParaRPr>
          </a:p>
        </p:txBody>
      </p:sp>
      <p:sp>
        <p:nvSpPr>
          <p:cNvPr id="494" name="textbox 494"/>
          <p:cNvSpPr/>
          <p:nvPr/>
        </p:nvSpPr>
        <p:spPr>
          <a:xfrm>
            <a:off x="733849" y="1055300"/>
            <a:ext cx="1524000" cy="245109"/>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algn="r" rtl="0" eaLnBrk="0">
              <a:lnSpc>
                <a:spcPct val="96000"/>
              </a:lnSpc>
            </a:pPr>
            <a:r>
              <a:rPr sz="15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综合布线系统：</a:t>
            </a:r>
            <a:endParaRPr sz="1500">
              <a:latin typeface="微软雅黑" panose="020B0503020204020204" charset="-122"/>
              <a:ea typeface="微软雅黑" panose="020B0503020204020204" charset="-122"/>
              <a:cs typeface="微软雅黑" panose="020B0503020204020204" charset="-122"/>
            </a:endParaRPr>
          </a:p>
        </p:txBody>
      </p:sp>
      <p:sp>
        <p:nvSpPr>
          <p:cNvPr id="496" name="textbox 496"/>
          <p:cNvSpPr/>
          <p:nvPr/>
        </p:nvSpPr>
        <p:spPr>
          <a:xfrm>
            <a:off x="7984333" y="2414930"/>
            <a:ext cx="583565" cy="514984"/>
          </a:xfrm>
          <a:prstGeom prst="rect">
            <a:avLst/>
          </a:prstGeom>
          <a:noFill/>
          <a:ln w="0" cap="flat">
            <a:noFill/>
            <a:prstDash val="solid"/>
            <a:miter lim="0"/>
          </a:ln>
        </p:spPr>
        <p:txBody>
          <a:bodyPr vert="horz" wrap="square" lIns="0" tIns="0" rIns="0" bIns="0"/>
          <a:lstStyle/>
          <a:p>
            <a:pPr algn="l" rtl="0" eaLnBrk="0">
              <a:lnSpc>
                <a:spcPct val="94000"/>
              </a:lnSpc>
            </a:pPr>
            <a:endParaRPr sz="100">
              <a:latin typeface="Arial" panose="020B0604020202020204"/>
              <a:ea typeface="Arial" panose="020B0604020202020204"/>
              <a:cs typeface="Arial" panose="020B0604020202020204"/>
            </a:endParaRPr>
          </a:p>
          <a:p>
            <a:pPr marL="12700" algn="l" rtl="0" eaLnBrk="0">
              <a:lnSpc>
                <a:spcPct val="97000"/>
              </a:lnSpc>
            </a:pP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对流量和</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连接数攻</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击的防范</a:t>
            </a:r>
            <a:endParaRPr sz="1100">
              <a:latin typeface="微软雅黑" panose="020B0503020204020204" charset="-122"/>
              <a:ea typeface="微软雅黑" panose="020B0503020204020204" charset="-122"/>
              <a:cs typeface="微软雅黑" panose="020B0503020204020204" charset="-122"/>
            </a:endParaRPr>
          </a:p>
        </p:txBody>
      </p:sp>
      <p:sp>
        <p:nvSpPr>
          <p:cNvPr id="498" name="textbox 498"/>
          <p:cNvSpPr/>
          <p:nvPr/>
        </p:nvSpPr>
        <p:spPr>
          <a:xfrm>
            <a:off x="3963581" y="1068786"/>
            <a:ext cx="1300480" cy="244475"/>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algn="r" rtl="0" eaLnBrk="0">
              <a:lnSpc>
                <a:spcPct val="96000"/>
              </a:lnSpc>
            </a:pPr>
            <a:r>
              <a:rPr sz="15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计算机网络：</a:t>
            </a:r>
            <a:endParaRPr sz="1500">
              <a:latin typeface="微软雅黑" panose="020B0503020204020204" charset="-122"/>
              <a:ea typeface="微软雅黑" panose="020B0503020204020204" charset="-122"/>
              <a:cs typeface="微软雅黑" panose="020B0503020204020204" charset="-122"/>
            </a:endParaRPr>
          </a:p>
        </p:txBody>
      </p:sp>
      <p:sp>
        <p:nvSpPr>
          <p:cNvPr id="500" name="textbox 500"/>
          <p:cNvSpPr/>
          <p:nvPr/>
        </p:nvSpPr>
        <p:spPr>
          <a:xfrm>
            <a:off x="9591029" y="3946581"/>
            <a:ext cx="852169" cy="346075"/>
          </a:xfrm>
          <a:prstGeom prst="rect">
            <a:avLst/>
          </a:prstGeom>
          <a:noFill/>
          <a:ln w="0" cap="flat">
            <a:noFill/>
            <a:prstDash val="solid"/>
            <a:miter lim="0"/>
          </a:ln>
        </p:spPr>
        <p:txBody>
          <a:bodyPr vert="horz" wrap="square" lIns="0" tIns="0" rIns="0" bIns="0"/>
          <a:lstStyle/>
          <a:p>
            <a:pPr algn="l" rtl="0" eaLnBrk="0">
              <a:lnSpc>
                <a:spcPct val="75000"/>
              </a:lnSpc>
            </a:pPr>
            <a:endParaRPr sz="100">
              <a:latin typeface="Arial" panose="020B0604020202020204"/>
              <a:ea typeface="Arial" panose="020B0604020202020204"/>
              <a:cs typeface="Arial" panose="020B0604020202020204"/>
            </a:endParaRPr>
          </a:p>
          <a:p>
            <a:pPr marL="213995" indent="-201295" algn="l" rtl="0" eaLnBrk="0">
              <a:lnSpc>
                <a:spcPct val="96000"/>
              </a:lnSpc>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防ARP欺骗攻</a:t>
            </a:r>
            <a:r>
              <a:rPr sz="11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击技术</a:t>
            </a:r>
            <a:endParaRPr sz="1100">
              <a:latin typeface="微软雅黑" panose="020B0503020204020204" charset="-122"/>
              <a:ea typeface="微软雅黑" panose="020B0503020204020204" charset="-122"/>
              <a:cs typeface="微软雅黑" panose="020B0503020204020204" charset="-122"/>
            </a:endParaRPr>
          </a:p>
        </p:txBody>
      </p:sp>
      <p:sp>
        <p:nvSpPr>
          <p:cNvPr id="502" name="textbox 502"/>
          <p:cNvSpPr/>
          <p:nvPr/>
        </p:nvSpPr>
        <p:spPr>
          <a:xfrm>
            <a:off x="9187620" y="1223866"/>
            <a:ext cx="1700529" cy="18859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7000"/>
              </a:lnSpc>
            </a:pP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流量控制</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防火墙部署</a:t>
            </a:r>
            <a:endParaRPr sz="1100">
              <a:latin typeface="微软雅黑" panose="020B0503020204020204" charset="-122"/>
              <a:ea typeface="微软雅黑" panose="020B0503020204020204" charset="-122"/>
              <a:cs typeface="微软雅黑" panose="020B0503020204020204" charset="-122"/>
            </a:endParaRPr>
          </a:p>
        </p:txBody>
      </p:sp>
      <p:sp>
        <p:nvSpPr>
          <p:cNvPr id="504" name="textbox 504"/>
          <p:cNvSpPr/>
          <p:nvPr/>
        </p:nvSpPr>
        <p:spPr>
          <a:xfrm>
            <a:off x="11249959" y="2479437"/>
            <a:ext cx="583565" cy="346709"/>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6000"/>
              </a:lnSpc>
            </a:pP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端口安全</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和绑定</a:t>
            </a:r>
            <a:endParaRPr sz="1100">
              <a:latin typeface="微软雅黑" panose="020B0503020204020204" charset="-122"/>
              <a:ea typeface="微软雅黑" panose="020B0503020204020204" charset="-122"/>
              <a:cs typeface="微软雅黑" panose="020B0503020204020204" charset="-122"/>
            </a:endParaRPr>
          </a:p>
        </p:txBody>
      </p:sp>
      <p:pic>
        <p:nvPicPr>
          <p:cNvPr id="506" name="picture 506"/>
          <p:cNvPicPr>
            <a:picLocks noChangeAspect="1"/>
          </p:cNvPicPr>
          <p:nvPr/>
        </p:nvPicPr>
        <p:blipFill>
          <a:blip r:embed="rId10"/>
          <a:stretch>
            <a:fillRect/>
          </a:stretch>
        </p:blipFill>
        <p:spPr>
          <a:xfrm rot="21600000">
            <a:off x="9020047" y="2010067"/>
            <a:ext cx="239648" cy="314400"/>
          </a:xfrm>
          <a:prstGeom prst="rect">
            <a:avLst/>
          </a:prstGeom>
        </p:spPr>
      </p:pic>
      <p:pic>
        <p:nvPicPr>
          <p:cNvPr id="508" name="picture 508"/>
          <p:cNvPicPr>
            <a:picLocks noChangeAspect="1"/>
          </p:cNvPicPr>
          <p:nvPr/>
        </p:nvPicPr>
        <p:blipFill>
          <a:blip r:embed="rId11"/>
          <a:stretch>
            <a:fillRect/>
          </a:stretch>
        </p:blipFill>
        <p:spPr>
          <a:xfrm rot="21600000">
            <a:off x="9290355" y="3183153"/>
            <a:ext cx="184936" cy="231051"/>
          </a:xfrm>
          <a:prstGeom prst="rect">
            <a:avLst/>
          </a:prstGeom>
        </p:spPr>
      </p:pic>
      <p:pic>
        <p:nvPicPr>
          <p:cNvPr id="510" name="picture 510"/>
          <p:cNvPicPr>
            <a:picLocks noChangeAspect="1"/>
          </p:cNvPicPr>
          <p:nvPr/>
        </p:nvPicPr>
        <p:blipFill>
          <a:blip r:embed="rId12"/>
          <a:stretch>
            <a:fillRect/>
          </a:stretch>
        </p:blipFill>
        <p:spPr>
          <a:xfrm rot="21600000">
            <a:off x="9927666" y="3394214"/>
            <a:ext cx="76200" cy="485012"/>
          </a:xfrm>
          <a:prstGeom prst="rect">
            <a:avLst/>
          </a:prstGeom>
        </p:spPr>
      </p:pic>
      <p:pic>
        <p:nvPicPr>
          <p:cNvPr id="512" name="picture 512"/>
          <p:cNvPicPr>
            <a:picLocks noChangeAspect="1"/>
          </p:cNvPicPr>
          <p:nvPr/>
        </p:nvPicPr>
        <p:blipFill>
          <a:blip r:embed="rId13"/>
          <a:stretch>
            <a:fillRect/>
          </a:stretch>
        </p:blipFill>
        <p:spPr>
          <a:xfrm rot="21600000">
            <a:off x="10324173" y="1474901"/>
            <a:ext cx="76200" cy="439927"/>
          </a:xfrm>
          <a:prstGeom prst="rect">
            <a:avLst/>
          </a:prstGeom>
        </p:spPr>
      </p:pic>
      <p:pic>
        <p:nvPicPr>
          <p:cNvPr id="514" name="picture 514"/>
          <p:cNvPicPr>
            <a:picLocks noChangeAspect="1"/>
          </p:cNvPicPr>
          <p:nvPr/>
        </p:nvPicPr>
        <p:blipFill>
          <a:blip r:embed="rId14"/>
          <a:stretch>
            <a:fillRect/>
          </a:stretch>
        </p:blipFill>
        <p:spPr>
          <a:xfrm rot="21600000">
            <a:off x="9465195" y="1512036"/>
            <a:ext cx="76200" cy="402792"/>
          </a:xfrm>
          <a:prstGeom prst="rect">
            <a:avLst/>
          </a:prstGeom>
        </p:spPr>
      </p:pic>
      <p:pic>
        <p:nvPicPr>
          <p:cNvPr id="516" name="picture 516"/>
          <p:cNvPicPr>
            <a:picLocks noChangeAspect="1"/>
          </p:cNvPicPr>
          <p:nvPr/>
        </p:nvPicPr>
        <p:blipFill>
          <a:blip r:embed="rId15"/>
          <a:stretch>
            <a:fillRect/>
          </a:stretch>
        </p:blipFill>
        <p:spPr>
          <a:xfrm rot="21600000">
            <a:off x="10858601" y="2528239"/>
            <a:ext cx="310185" cy="76200"/>
          </a:xfrm>
          <a:prstGeom prst="rect">
            <a:avLst/>
          </a:prstGeom>
        </p:spPr>
      </p:pic>
      <p:pic>
        <p:nvPicPr>
          <p:cNvPr id="518" name="picture 518"/>
          <p:cNvPicPr>
            <a:picLocks noChangeAspect="1"/>
          </p:cNvPicPr>
          <p:nvPr/>
        </p:nvPicPr>
        <p:blipFill>
          <a:blip r:embed="rId16"/>
          <a:stretch>
            <a:fillRect/>
          </a:stretch>
        </p:blipFill>
        <p:spPr>
          <a:xfrm rot="21600000">
            <a:off x="8660054" y="2528239"/>
            <a:ext cx="310184" cy="76200"/>
          </a:xfrm>
          <a:prstGeom prst="rect">
            <a:avLst/>
          </a:prstGeom>
        </p:spPr>
      </p:pic>
      <p:pic>
        <p:nvPicPr>
          <p:cNvPr id="520" name="picture 520"/>
          <p:cNvPicPr>
            <a:picLocks noChangeAspect="1"/>
          </p:cNvPicPr>
          <p:nvPr/>
        </p:nvPicPr>
        <p:blipFill>
          <a:blip r:embed="rId17"/>
          <a:stretch>
            <a:fillRect/>
          </a:stretch>
        </p:blipFill>
        <p:spPr>
          <a:xfrm rot="21600000">
            <a:off x="9911042" y="1656588"/>
            <a:ext cx="9524" cy="388607"/>
          </a:xfrm>
          <a:prstGeom prst="rect">
            <a:avLst/>
          </a:prstGeom>
        </p:spPr>
      </p:pic>
      <p:pic>
        <p:nvPicPr>
          <p:cNvPr id="522" name="picture 522"/>
          <p:cNvPicPr>
            <a:picLocks noChangeAspect="1"/>
          </p:cNvPicPr>
          <p:nvPr/>
        </p:nvPicPr>
        <p:blipFill>
          <a:blip r:embed="rId18"/>
          <a:stretch>
            <a:fillRect/>
          </a:stretch>
        </p:blipFill>
        <p:spPr>
          <a:xfrm rot="21600000">
            <a:off x="9285668" y="3407828"/>
            <a:ext cx="13805" cy="118338"/>
          </a:xfrm>
          <a:prstGeom prst="rect">
            <a:avLst/>
          </a:prstGeom>
        </p:spPr>
      </p:pic>
      <p:pic>
        <p:nvPicPr>
          <p:cNvPr id="524" name="picture 524"/>
          <p:cNvPicPr>
            <a:picLocks noChangeAspect="1"/>
          </p:cNvPicPr>
          <p:nvPr/>
        </p:nvPicPr>
        <p:blipFill>
          <a:blip r:embed="rId19"/>
          <a:stretch>
            <a:fillRect/>
          </a:stretch>
        </p:blipFill>
        <p:spPr>
          <a:xfrm rot="21600000">
            <a:off x="10669815" y="3334258"/>
            <a:ext cx="13196" cy="119354"/>
          </a:xfrm>
          <a:prstGeom prst="rect">
            <a:avLst/>
          </a:prstGeom>
        </p:spPr>
      </p:pic>
      <p:pic>
        <p:nvPicPr>
          <p:cNvPr id="3" name="图片 2" descr="通微logo2"/>
          <p:cNvPicPr>
            <a:picLocks noChangeAspect="1"/>
          </p:cNvPicPr>
          <p:nvPr/>
        </p:nvPicPr>
        <p:blipFill>
          <a:blip r:embed="rId20"/>
          <a:stretch>
            <a:fillRect/>
          </a:stretch>
        </p:blipFill>
        <p:spPr>
          <a:xfrm>
            <a:off x="11315065" y="55245"/>
            <a:ext cx="824230" cy="368935"/>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 name="rect 526"/>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528" name="picture 528"/>
          <p:cNvPicPr>
            <a:picLocks noChangeAspect="1"/>
          </p:cNvPicPr>
          <p:nvPr/>
        </p:nvPicPr>
        <p:blipFill>
          <a:blip r:embed="rId1"/>
          <a:stretch>
            <a:fillRect/>
          </a:stretch>
        </p:blipFill>
        <p:spPr>
          <a:xfrm rot="21600000">
            <a:off x="370331" y="1589531"/>
            <a:ext cx="5039867" cy="3090672"/>
          </a:xfrm>
          <a:prstGeom prst="rect">
            <a:avLst/>
          </a:prstGeom>
        </p:spPr>
      </p:pic>
      <p:pic>
        <p:nvPicPr>
          <p:cNvPr id="530" name="picture 530"/>
          <p:cNvPicPr>
            <a:picLocks noChangeAspect="1"/>
          </p:cNvPicPr>
          <p:nvPr/>
        </p:nvPicPr>
        <p:blipFill>
          <a:blip r:embed="rId2"/>
          <a:stretch>
            <a:fillRect/>
          </a:stretch>
        </p:blipFill>
        <p:spPr>
          <a:xfrm rot="21600000">
            <a:off x="9491471" y="1693164"/>
            <a:ext cx="2328671" cy="2252471"/>
          </a:xfrm>
          <a:prstGeom prst="rect">
            <a:avLst/>
          </a:prstGeom>
        </p:spPr>
      </p:pic>
      <p:pic>
        <p:nvPicPr>
          <p:cNvPr id="532" name="picture 532"/>
          <p:cNvPicPr>
            <a:picLocks noChangeAspect="1"/>
          </p:cNvPicPr>
          <p:nvPr/>
        </p:nvPicPr>
        <p:blipFill>
          <a:blip r:embed="rId3"/>
          <a:stretch>
            <a:fillRect/>
          </a:stretch>
        </p:blipFill>
        <p:spPr>
          <a:xfrm rot="21600000">
            <a:off x="6096000" y="2996183"/>
            <a:ext cx="1290828" cy="1557528"/>
          </a:xfrm>
          <a:prstGeom prst="rect">
            <a:avLst/>
          </a:prstGeom>
        </p:spPr>
      </p:pic>
      <p:pic>
        <p:nvPicPr>
          <p:cNvPr id="534" name="picture 534"/>
          <p:cNvPicPr>
            <a:picLocks noChangeAspect="1"/>
          </p:cNvPicPr>
          <p:nvPr/>
        </p:nvPicPr>
        <p:blipFill>
          <a:blip r:embed="rId4"/>
          <a:stretch>
            <a:fillRect/>
          </a:stretch>
        </p:blipFill>
        <p:spPr>
          <a:xfrm rot="21600000">
            <a:off x="6096000" y="1335023"/>
            <a:ext cx="1429511" cy="1298447"/>
          </a:xfrm>
          <a:prstGeom prst="rect">
            <a:avLst/>
          </a:prstGeom>
        </p:spPr>
      </p:pic>
      <p:sp>
        <p:nvSpPr>
          <p:cNvPr id="536" name="textbox 536"/>
          <p:cNvSpPr/>
          <p:nvPr/>
        </p:nvSpPr>
        <p:spPr>
          <a:xfrm>
            <a:off x="1361818" y="5396172"/>
            <a:ext cx="8630284" cy="24510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algn="r" rtl="0" eaLnBrk="0">
              <a:lnSpc>
                <a:spcPct val="96000"/>
              </a:lnSpc>
            </a:pPr>
            <a:r>
              <a:rPr sz="15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可根据实际需求规划设计安装点位</a:t>
            </a: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2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确保楼宇信号覆</a:t>
            </a:r>
            <a:r>
              <a:rPr sz="15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盖无死角</a:t>
            </a: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提升信息传输速率。</a:t>
            </a:r>
            <a:endParaRPr sz="1500">
              <a:latin typeface="微软雅黑" panose="020B0503020204020204" charset="-122"/>
              <a:ea typeface="微软雅黑" panose="020B0503020204020204" charset="-122"/>
              <a:cs typeface="微软雅黑" panose="020B0503020204020204" charset="-122"/>
            </a:endParaRPr>
          </a:p>
        </p:txBody>
      </p:sp>
      <p:pic>
        <p:nvPicPr>
          <p:cNvPr id="538" name="picture 538"/>
          <p:cNvPicPr>
            <a:picLocks noChangeAspect="1"/>
          </p:cNvPicPr>
          <p:nvPr/>
        </p:nvPicPr>
        <p:blipFill>
          <a:blip r:embed="rId5"/>
          <a:stretch>
            <a:fillRect/>
          </a:stretch>
        </p:blipFill>
        <p:spPr>
          <a:xfrm rot="21600000">
            <a:off x="7885176" y="1303019"/>
            <a:ext cx="1101852" cy="1328928"/>
          </a:xfrm>
          <a:prstGeom prst="rect">
            <a:avLst/>
          </a:prstGeom>
        </p:spPr>
      </p:pic>
      <p:pic>
        <p:nvPicPr>
          <p:cNvPr id="540" name="picture 540"/>
          <p:cNvPicPr>
            <a:picLocks noChangeAspect="1"/>
          </p:cNvPicPr>
          <p:nvPr/>
        </p:nvPicPr>
        <p:blipFill>
          <a:blip r:embed="rId6"/>
          <a:stretch>
            <a:fillRect/>
          </a:stretch>
        </p:blipFill>
        <p:spPr>
          <a:xfrm rot="21600000">
            <a:off x="7859267" y="3432047"/>
            <a:ext cx="1141476" cy="1089660"/>
          </a:xfrm>
          <a:prstGeom prst="rect">
            <a:avLst/>
          </a:prstGeom>
        </p:spPr>
      </p:pic>
      <p:sp>
        <p:nvSpPr>
          <p:cNvPr id="542" name="textbox 542"/>
          <p:cNvSpPr/>
          <p:nvPr/>
        </p:nvSpPr>
        <p:spPr>
          <a:xfrm>
            <a:off x="1451152" y="455993"/>
            <a:ext cx="4956809" cy="27432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打破信</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息孤岛</a:t>
            </a:r>
            <a:r>
              <a:rPr sz="1700" b="1"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高效创造价值</a:t>
            </a:r>
            <a:endParaRPr sz="1700">
              <a:latin typeface="微软雅黑" panose="020B0503020204020204" charset="-122"/>
              <a:ea typeface="微软雅黑" panose="020B0503020204020204" charset="-122"/>
              <a:cs typeface="微软雅黑" panose="020B0503020204020204" charset="-122"/>
            </a:endParaRPr>
          </a:p>
        </p:txBody>
      </p:sp>
      <p:grpSp>
        <p:nvGrpSpPr>
          <p:cNvPr id="34" name="group 34"/>
          <p:cNvGrpSpPr/>
          <p:nvPr/>
        </p:nvGrpSpPr>
        <p:grpSpPr>
          <a:xfrm rot="21600000">
            <a:off x="485419" y="178346"/>
            <a:ext cx="898702" cy="756665"/>
            <a:chOff x="0" y="0"/>
            <a:chExt cx="898702" cy="756665"/>
          </a:xfrm>
        </p:grpSpPr>
        <p:pic>
          <p:nvPicPr>
            <p:cNvPr id="544" name="picture 544"/>
            <p:cNvPicPr>
              <a:picLocks noChangeAspect="1"/>
            </p:cNvPicPr>
            <p:nvPr/>
          </p:nvPicPr>
          <p:blipFill>
            <a:blip r:embed="rId7"/>
            <a:stretch>
              <a:fillRect/>
            </a:stretch>
          </p:blipFill>
          <p:spPr>
            <a:xfrm rot="21600000">
              <a:off x="0" y="0"/>
              <a:ext cx="898702" cy="756665"/>
            </a:xfrm>
            <a:prstGeom prst="rect">
              <a:avLst/>
            </a:prstGeom>
          </p:spPr>
        </p:pic>
        <p:sp>
          <p:nvSpPr>
            <p:cNvPr id="546" name="textbox 546"/>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3.1.1</a:t>
              </a:r>
              <a:endParaRPr sz="1200">
                <a:latin typeface="微软雅黑" panose="020B0503020204020204" charset="-122"/>
                <a:ea typeface="微软雅黑" panose="020B0503020204020204" charset="-122"/>
                <a:cs typeface="微软雅黑" panose="020B0503020204020204" charset="-122"/>
              </a:endParaRPr>
            </a:p>
          </p:txBody>
        </p:sp>
      </p:grpSp>
      <p:sp>
        <p:nvSpPr>
          <p:cNvPr id="548" name="textbox 548"/>
          <p:cNvSpPr/>
          <p:nvPr/>
        </p:nvSpPr>
        <p:spPr>
          <a:xfrm>
            <a:off x="734660" y="1055300"/>
            <a:ext cx="1967864" cy="245109"/>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algn="r" rtl="0" eaLnBrk="0">
              <a:lnSpc>
                <a:spcPct val="96000"/>
              </a:lnSpc>
            </a:pPr>
            <a:r>
              <a:rPr sz="1500" b="1"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某著名企业信号覆盖系统：</a:t>
            </a:r>
            <a:endParaRPr sz="1500">
              <a:latin typeface="微软雅黑" panose="020B0503020204020204" charset="-122"/>
              <a:ea typeface="微软雅黑" panose="020B0503020204020204" charset="-122"/>
              <a:cs typeface="微软雅黑" panose="020B0503020204020204" charset="-122"/>
            </a:endParaRPr>
          </a:p>
        </p:txBody>
      </p:sp>
      <p:sp>
        <p:nvSpPr>
          <p:cNvPr id="550" name="textbox 550"/>
          <p:cNvSpPr/>
          <p:nvPr/>
        </p:nvSpPr>
        <p:spPr>
          <a:xfrm>
            <a:off x="10304386" y="4030268"/>
            <a:ext cx="942339" cy="19113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0000"/>
              </a:lnSpc>
            </a:pP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楼顶GPS天线</a:t>
            </a:r>
            <a:endParaRPr sz="1200">
              <a:latin typeface="微软雅黑" panose="020B0503020204020204" charset="-122"/>
              <a:ea typeface="微软雅黑" panose="020B0503020204020204" charset="-122"/>
              <a:cs typeface="微软雅黑" panose="020B0503020204020204" charset="-122"/>
            </a:endParaRPr>
          </a:p>
        </p:txBody>
      </p:sp>
      <p:sp>
        <p:nvSpPr>
          <p:cNvPr id="552" name="textbox 552"/>
          <p:cNvSpPr/>
          <p:nvPr/>
        </p:nvSpPr>
        <p:spPr>
          <a:xfrm>
            <a:off x="6349022" y="2737091"/>
            <a:ext cx="937894" cy="191135"/>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1000"/>
              </a:lnSpc>
            </a:pP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全向吸顶天线</a:t>
            </a:r>
            <a:endParaRPr sz="1200">
              <a:latin typeface="微软雅黑" panose="020B0503020204020204" charset="-122"/>
              <a:ea typeface="微软雅黑" panose="020B0503020204020204" charset="-122"/>
              <a:cs typeface="微软雅黑" panose="020B0503020204020204" charset="-122"/>
            </a:endParaRPr>
          </a:p>
        </p:txBody>
      </p:sp>
      <p:sp>
        <p:nvSpPr>
          <p:cNvPr id="554" name="textbox 554"/>
          <p:cNvSpPr/>
          <p:nvPr/>
        </p:nvSpPr>
        <p:spPr>
          <a:xfrm>
            <a:off x="6349022" y="4657991"/>
            <a:ext cx="937894" cy="191135"/>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1000"/>
              </a:lnSpc>
            </a:pP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全向吸顶天线</a:t>
            </a:r>
            <a:endParaRPr sz="1200">
              <a:latin typeface="微软雅黑" panose="020B0503020204020204" charset="-122"/>
              <a:ea typeface="微软雅黑" panose="020B0503020204020204" charset="-122"/>
              <a:cs typeface="微软雅黑" panose="020B0503020204020204" charset="-122"/>
            </a:endParaRPr>
          </a:p>
        </p:txBody>
      </p:sp>
      <p:sp>
        <p:nvSpPr>
          <p:cNvPr id="556" name="textbox 556"/>
          <p:cNvSpPr/>
          <p:nvPr/>
        </p:nvSpPr>
        <p:spPr>
          <a:xfrm>
            <a:off x="7982724" y="4678603"/>
            <a:ext cx="937894" cy="191770"/>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1000"/>
              </a:lnSpc>
            </a:pP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定向平板天线</a:t>
            </a:r>
            <a:endParaRPr sz="1200">
              <a:latin typeface="微软雅黑" panose="020B0503020204020204" charset="-122"/>
              <a:ea typeface="微软雅黑" panose="020B0503020204020204" charset="-122"/>
              <a:cs typeface="微软雅黑" panose="020B0503020204020204" charset="-122"/>
            </a:endParaRPr>
          </a:p>
        </p:txBody>
      </p:sp>
      <p:sp>
        <p:nvSpPr>
          <p:cNvPr id="558" name="textbox 558"/>
          <p:cNvSpPr/>
          <p:nvPr/>
        </p:nvSpPr>
        <p:spPr>
          <a:xfrm>
            <a:off x="7966671" y="2757703"/>
            <a:ext cx="937894" cy="191770"/>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1000"/>
              </a:lnSpc>
            </a:pP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定向平板天线</a:t>
            </a:r>
            <a:endParaRPr sz="12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8"/>
          <a:stretch>
            <a:fillRect/>
          </a:stretch>
        </p:blipFill>
        <p:spPr>
          <a:xfrm>
            <a:off x="11315065" y="55245"/>
            <a:ext cx="824230" cy="368935"/>
          </a:xfrm>
          <a:prstGeom prst="rect">
            <a:avLst/>
          </a:prstGeo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 name="rect 560"/>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562" name="picture 562"/>
          <p:cNvPicPr>
            <a:picLocks noChangeAspect="1"/>
          </p:cNvPicPr>
          <p:nvPr/>
        </p:nvPicPr>
        <p:blipFill>
          <a:blip r:embed="rId1"/>
          <a:stretch>
            <a:fillRect/>
          </a:stretch>
        </p:blipFill>
        <p:spPr>
          <a:xfrm rot="21600000">
            <a:off x="2496832" y="2283828"/>
            <a:ext cx="2059723" cy="3745026"/>
          </a:xfrm>
          <a:prstGeom prst="rect">
            <a:avLst/>
          </a:prstGeom>
        </p:spPr>
      </p:pic>
      <p:grpSp>
        <p:nvGrpSpPr>
          <p:cNvPr id="36" name="group 36"/>
          <p:cNvGrpSpPr/>
          <p:nvPr/>
        </p:nvGrpSpPr>
        <p:grpSpPr>
          <a:xfrm rot="21600000">
            <a:off x="6848360" y="1865376"/>
            <a:ext cx="4962983" cy="1351178"/>
            <a:chOff x="0" y="0"/>
            <a:chExt cx="4962983" cy="1351178"/>
          </a:xfrm>
        </p:grpSpPr>
        <p:pic>
          <p:nvPicPr>
            <p:cNvPr id="564" name="picture 564"/>
            <p:cNvPicPr>
              <a:picLocks noChangeAspect="1"/>
            </p:cNvPicPr>
            <p:nvPr/>
          </p:nvPicPr>
          <p:blipFill>
            <a:blip r:embed="rId2"/>
            <a:stretch>
              <a:fillRect/>
            </a:stretch>
          </p:blipFill>
          <p:spPr>
            <a:xfrm rot="21600000">
              <a:off x="0" y="0"/>
              <a:ext cx="4962983" cy="1351178"/>
            </a:xfrm>
            <a:prstGeom prst="rect">
              <a:avLst/>
            </a:prstGeom>
          </p:spPr>
        </p:pic>
        <p:sp>
          <p:nvSpPr>
            <p:cNvPr id="566" name="textbox 566"/>
            <p:cNvSpPr/>
            <p:nvPr/>
          </p:nvSpPr>
          <p:spPr>
            <a:xfrm>
              <a:off x="-12700" y="-12700"/>
              <a:ext cx="4988559" cy="1392555"/>
            </a:xfrm>
            <a:prstGeom prst="rect">
              <a:avLst/>
            </a:prstGeom>
            <a:noFill/>
            <a:ln w="0" cap="flat">
              <a:noFill/>
              <a:prstDash val="solid"/>
              <a:miter lim="0"/>
            </a:ln>
          </p:spPr>
          <p:txBody>
            <a:bodyPr vert="horz" wrap="square" lIns="0" tIns="0" rIns="0" bIns="0"/>
            <a:lstStyle/>
            <a:p>
              <a:pPr algn="l" rtl="0" eaLnBrk="0">
                <a:lnSpc>
                  <a:spcPct val="105000"/>
                </a:lnSpc>
              </a:pPr>
              <a:endParaRPr sz="900">
                <a:latin typeface="Arial" panose="020B0604020202020204"/>
                <a:ea typeface="Arial" panose="020B0604020202020204"/>
                <a:cs typeface="Arial" panose="020B0604020202020204"/>
              </a:endParaRPr>
            </a:p>
            <a:p>
              <a:pPr marL="946785" algn="l" rtl="0" eaLnBrk="0">
                <a:lnSpc>
                  <a:spcPct val="90000"/>
                </a:lnSpc>
                <a:spcBef>
                  <a:spcPts val="5"/>
                </a:spcBef>
              </a:pP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值班人员</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a:latin typeface="Arial" panose="020B0604020202020204"/>
                <a:ea typeface="Arial" panose="020B0604020202020204"/>
                <a:cs typeface="Arial" panose="020B0604020202020204"/>
              </a:endParaRPr>
            </a:p>
            <a:p>
              <a:pPr marL="271780" indent="635" algn="l" rtl="0" eaLnBrk="0">
                <a:lnSpc>
                  <a:spcPct val="143000"/>
                </a:lnSpc>
                <a:spcBef>
                  <a:spcPct val="0"/>
                </a:spcBef>
              </a:pP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各组自行通话</a:t>
              </a:r>
              <a:r>
                <a:rPr sz="12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，互</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不干扰；为大型建筑内提供通话质量清晰可</a:t>
              </a: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靠的无线覆盖</a:t>
              </a:r>
              <a:r>
                <a:rPr sz="12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，保证语音信息传递的及时准确性</a:t>
              </a:r>
              <a:r>
                <a:rPr sz="12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，提高</a:t>
              </a:r>
              <a:r>
                <a:rPr sz="12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各部门工作</a:t>
              </a: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效率。</a:t>
              </a:r>
              <a:endParaRPr sz="1200">
                <a:latin typeface="微软雅黑" panose="020B0503020204020204" charset="-122"/>
                <a:ea typeface="微软雅黑" panose="020B0503020204020204" charset="-122"/>
                <a:cs typeface="微软雅黑" panose="020B0503020204020204" charset="-122"/>
              </a:endParaRPr>
            </a:p>
          </p:txBody>
        </p:sp>
      </p:grpSp>
      <p:grpSp>
        <p:nvGrpSpPr>
          <p:cNvPr id="38" name="group 38"/>
          <p:cNvGrpSpPr/>
          <p:nvPr/>
        </p:nvGrpSpPr>
        <p:grpSpPr>
          <a:xfrm rot="21600000">
            <a:off x="6848360" y="3357028"/>
            <a:ext cx="4962983" cy="1350797"/>
            <a:chOff x="0" y="0"/>
            <a:chExt cx="4962983" cy="1350797"/>
          </a:xfrm>
        </p:grpSpPr>
        <p:pic>
          <p:nvPicPr>
            <p:cNvPr id="568" name="picture 568"/>
            <p:cNvPicPr>
              <a:picLocks noChangeAspect="1"/>
            </p:cNvPicPr>
            <p:nvPr/>
          </p:nvPicPr>
          <p:blipFill>
            <a:blip r:embed="rId3"/>
            <a:stretch>
              <a:fillRect/>
            </a:stretch>
          </p:blipFill>
          <p:spPr>
            <a:xfrm rot="21600000">
              <a:off x="0" y="0"/>
              <a:ext cx="4962983" cy="1350797"/>
            </a:xfrm>
            <a:prstGeom prst="rect">
              <a:avLst/>
            </a:prstGeom>
          </p:spPr>
        </p:pic>
        <p:sp>
          <p:nvSpPr>
            <p:cNvPr id="570" name="textbox 570"/>
            <p:cNvSpPr/>
            <p:nvPr/>
          </p:nvSpPr>
          <p:spPr>
            <a:xfrm>
              <a:off x="-12700" y="-12700"/>
              <a:ext cx="4988559" cy="1391919"/>
            </a:xfrm>
            <a:prstGeom prst="rect">
              <a:avLst/>
            </a:prstGeom>
            <a:noFill/>
            <a:ln w="0" cap="flat">
              <a:noFill/>
              <a:prstDash val="solid"/>
              <a:miter lim="0"/>
            </a:ln>
          </p:spPr>
          <p:txBody>
            <a:bodyPr vert="horz" wrap="square" lIns="0" tIns="0" rIns="0" bIns="0"/>
            <a:lstStyle/>
            <a:p>
              <a:pPr algn="l" rtl="0" eaLnBrk="0">
                <a:lnSpc>
                  <a:spcPct val="103000"/>
                </a:lnSpc>
              </a:pPr>
              <a:endParaRPr sz="900">
                <a:latin typeface="Arial" panose="020B0604020202020204"/>
                <a:ea typeface="Arial" panose="020B0604020202020204"/>
                <a:cs typeface="Arial" panose="020B0604020202020204"/>
              </a:endParaRPr>
            </a:p>
            <a:p>
              <a:pPr marL="947420" algn="l" rtl="0" eaLnBrk="0">
                <a:lnSpc>
                  <a:spcPct val="91000"/>
                </a:lnSpc>
                <a:spcBef>
                  <a:spcPts val="5"/>
                </a:spcBef>
              </a:pP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安保人员</a:t>
              </a:r>
              <a:endParaRPr sz="1400">
                <a:latin typeface="微软雅黑" panose="020B0503020204020204" charset="-122"/>
                <a:ea typeface="微软雅黑" panose="020B0503020204020204" charset="-122"/>
                <a:cs typeface="微软雅黑" panose="020B0503020204020204" charset="-122"/>
              </a:endParaRPr>
            </a:p>
            <a:p>
              <a:pPr marL="273050" algn="l" rtl="0" eaLnBrk="0">
                <a:lnSpc>
                  <a:spcPct val="91000"/>
                </a:lnSpc>
                <a:spcBef>
                  <a:spcPts val="1375"/>
                </a:spcBef>
              </a:pP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无线对讲天线主要位置：地下室、走廊、楼梯口</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等区域。</a:t>
              </a:r>
              <a:endParaRPr sz="1200">
                <a:latin typeface="微软雅黑" panose="020B0503020204020204" charset="-122"/>
                <a:ea typeface="微软雅黑" panose="020B0503020204020204" charset="-122"/>
                <a:cs typeface="微软雅黑" panose="020B0503020204020204" charset="-122"/>
              </a:endParaRPr>
            </a:p>
            <a:p>
              <a:pPr marL="272415" indent="9525" algn="l" rtl="0" eaLnBrk="0">
                <a:lnSpc>
                  <a:spcPct val="140000"/>
                </a:lnSpc>
                <a:spcBef>
                  <a:spcPts val="290"/>
                </a:spcBef>
              </a:pP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由于建筑物对无线电波的屏蔽作用</a:t>
              </a:r>
              <a:r>
                <a:rPr sz="12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，特别是地下室等因建筑结构引</a:t>
              </a: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起的通讯信号无法覆盖。无线对讲系统便于在何时何地</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精准。</a:t>
              </a:r>
              <a:endParaRPr sz="1200">
                <a:latin typeface="微软雅黑" panose="020B0503020204020204" charset="-122"/>
                <a:ea typeface="微软雅黑" panose="020B0503020204020204" charset="-122"/>
                <a:cs typeface="微软雅黑" panose="020B0503020204020204" charset="-122"/>
              </a:endParaRPr>
            </a:p>
          </p:txBody>
        </p:sp>
      </p:grpSp>
      <p:grpSp>
        <p:nvGrpSpPr>
          <p:cNvPr id="40" name="group 40"/>
          <p:cNvGrpSpPr/>
          <p:nvPr/>
        </p:nvGrpSpPr>
        <p:grpSpPr>
          <a:xfrm rot="21600000">
            <a:off x="6852360" y="4844427"/>
            <a:ext cx="4962982" cy="1350797"/>
            <a:chOff x="0" y="0"/>
            <a:chExt cx="4962982" cy="1350797"/>
          </a:xfrm>
        </p:grpSpPr>
        <p:pic>
          <p:nvPicPr>
            <p:cNvPr id="572" name="picture 572"/>
            <p:cNvPicPr>
              <a:picLocks noChangeAspect="1"/>
            </p:cNvPicPr>
            <p:nvPr/>
          </p:nvPicPr>
          <p:blipFill>
            <a:blip r:embed="rId4"/>
            <a:stretch>
              <a:fillRect/>
            </a:stretch>
          </p:blipFill>
          <p:spPr>
            <a:xfrm rot="21600000">
              <a:off x="0" y="0"/>
              <a:ext cx="4962982" cy="1350797"/>
            </a:xfrm>
            <a:prstGeom prst="rect">
              <a:avLst/>
            </a:prstGeom>
          </p:spPr>
        </p:pic>
        <p:sp>
          <p:nvSpPr>
            <p:cNvPr id="574" name="textbox 574"/>
            <p:cNvSpPr/>
            <p:nvPr/>
          </p:nvSpPr>
          <p:spPr>
            <a:xfrm>
              <a:off x="-12700" y="-12700"/>
              <a:ext cx="4988559" cy="1391919"/>
            </a:xfrm>
            <a:prstGeom prst="rect">
              <a:avLst/>
            </a:prstGeom>
            <a:noFill/>
            <a:ln w="0" cap="flat">
              <a:noFill/>
              <a:prstDash val="solid"/>
              <a:miter lim="0"/>
            </a:ln>
          </p:spPr>
          <p:txBody>
            <a:bodyPr vert="horz" wrap="square" lIns="0" tIns="0" rIns="0" bIns="0"/>
            <a:lstStyle/>
            <a:p>
              <a:pPr algn="l" rtl="0" eaLnBrk="0">
                <a:lnSpc>
                  <a:spcPct val="106000"/>
                </a:lnSpc>
              </a:pPr>
              <a:endParaRPr sz="9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949960" algn="l" rtl="0" eaLnBrk="0">
                <a:lnSpc>
                  <a:spcPct val="89000"/>
                </a:lnSpc>
              </a:pP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工程人员</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5000"/>
                </a:lnSpc>
              </a:pPr>
              <a:endParaRPr sz="1000">
                <a:latin typeface="Arial" panose="020B0604020202020204"/>
                <a:ea typeface="Arial" panose="020B0604020202020204"/>
                <a:cs typeface="Arial" panose="020B0604020202020204"/>
              </a:endParaRPr>
            </a:p>
            <a:p>
              <a:pPr marL="255905" algn="l" rtl="0" eaLnBrk="0">
                <a:lnSpc>
                  <a:spcPct val="144000"/>
                </a:lnSpc>
                <a:spcBef>
                  <a:spcPct val="0"/>
                </a:spcBef>
              </a:pP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保安、工程、操作及服</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务的人员</a:t>
              </a:r>
              <a:r>
                <a:rPr sz="12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，在管理场所内非固定的位置执行</a:t>
              </a: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职责。设置发射天线</a:t>
              </a:r>
              <a:r>
                <a:rPr sz="1200" b="1" kern="0" spc="-2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，在管理中心配置管理控制主机</a:t>
              </a:r>
              <a:r>
                <a:rPr sz="1200" b="1" kern="0" spc="-2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一收一发满</a:t>
              </a: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足安保、后勤管理调度对</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话功能</a:t>
              </a:r>
              <a:r>
                <a:rPr sz="12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，最远对讲距离达直径1-6公里。</a:t>
              </a:r>
              <a:endParaRPr sz="1200">
                <a:latin typeface="微软雅黑" panose="020B0503020204020204" charset="-122"/>
                <a:ea typeface="微软雅黑" panose="020B0503020204020204" charset="-122"/>
                <a:cs typeface="微软雅黑" panose="020B0503020204020204" charset="-122"/>
              </a:endParaRPr>
            </a:p>
          </p:txBody>
        </p:sp>
      </p:grpSp>
      <p:sp>
        <p:nvSpPr>
          <p:cNvPr id="576" name="textbox 576"/>
          <p:cNvSpPr/>
          <p:nvPr/>
        </p:nvSpPr>
        <p:spPr>
          <a:xfrm>
            <a:off x="1451152" y="455993"/>
            <a:ext cx="4956809" cy="27432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打破信</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息孤岛</a:t>
            </a:r>
            <a:r>
              <a:rPr sz="1700" b="1"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高效创造价值</a:t>
            </a:r>
            <a:endParaRPr sz="1700">
              <a:latin typeface="微软雅黑" panose="020B0503020204020204" charset="-122"/>
              <a:ea typeface="微软雅黑" panose="020B0503020204020204" charset="-122"/>
              <a:cs typeface="微软雅黑" panose="020B0503020204020204" charset="-122"/>
            </a:endParaRPr>
          </a:p>
        </p:txBody>
      </p:sp>
      <p:sp>
        <p:nvSpPr>
          <p:cNvPr id="578" name="textbox 578"/>
          <p:cNvSpPr/>
          <p:nvPr/>
        </p:nvSpPr>
        <p:spPr>
          <a:xfrm>
            <a:off x="5386176" y="2461659"/>
            <a:ext cx="334645" cy="3454400"/>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1000"/>
              </a:lnSpc>
            </a:pPr>
            <a:r>
              <a:rPr sz="9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对讲</a:t>
            </a:r>
            <a:endParaRPr sz="900">
              <a:latin typeface="微软雅黑" panose="020B0503020204020204" charset="-122"/>
              <a:ea typeface="微软雅黑" panose="020B0503020204020204" charset="-122"/>
              <a:cs typeface="微软雅黑" panose="020B0503020204020204" charset="-122"/>
            </a:endParaRPr>
          </a:p>
          <a:p>
            <a:pPr marL="12700" algn="l" rtl="0" eaLnBrk="0">
              <a:lnSpc>
                <a:spcPts val="1190"/>
              </a:lnSpc>
            </a:pPr>
            <a:r>
              <a:rPr sz="9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机</a:t>
            </a:r>
            <a:endParaRPr sz="90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marL="57150" algn="l" rtl="0" eaLnBrk="0">
              <a:lnSpc>
                <a:spcPct val="105000"/>
              </a:lnSpc>
              <a:spcBef>
                <a:spcPts val="280"/>
              </a:spcBef>
            </a:pPr>
            <a:r>
              <a:rPr sz="9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对讲</a:t>
            </a:r>
            <a:r>
              <a:rPr sz="9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机</a:t>
            </a:r>
            <a:endParaRPr sz="900">
              <a:latin typeface="微软雅黑" panose="020B0503020204020204" charset="-122"/>
              <a:ea typeface="微软雅黑" panose="020B0503020204020204" charset="-122"/>
              <a:cs typeface="微软雅黑" panose="020B0503020204020204" charset="-122"/>
            </a:endParaRPr>
          </a:p>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117000"/>
              </a:lnSpc>
            </a:pPr>
            <a:endParaRPr sz="200">
              <a:latin typeface="Arial" panose="020B0604020202020204"/>
              <a:ea typeface="Arial" panose="020B0604020202020204"/>
              <a:cs typeface="Arial" panose="020B0604020202020204"/>
            </a:endParaRPr>
          </a:p>
          <a:p>
            <a:pPr marL="69215" algn="l" rtl="0" eaLnBrk="0">
              <a:lnSpc>
                <a:spcPct val="105000"/>
              </a:lnSpc>
              <a:spcBef>
                <a:spcPct val="0"/>
              </a:spcBef>
            </a:pPr>
            <a:r>
              <a:rPr sz="9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对讲</a:t>
            </a:r>
            <a:r>
              <a:rPr sz="9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机</a:t>
            </a:r>
            <a:endParaRPr sz="900">
              <a:latin typeface="微软雅黑" panose="020B0503020204020204" charset="-122"/>
              <a:ea typeface="微软雅黑" panose="020B0503020204020204" charset="-122"/>
              <a:cs typeface="微软雅黑" panose="020B0503020204020204" charset="-122"/>
            </a:endParaRPr>
          </a:p>
        </p:txBody>
      </p:sp>
      <p:pic>
        <p:nvPicPr>
          <p:cNvPr id="580" name="picture 580"/>
          <p:cNvPicPr>
            <a:picLocks noChangeAspect="1"/>
          </p:cNvPicPr>
          <p:nvPr/>
        </p:nvPicPr>
        <p:blipFill>
          <a:blip r:embed="rId5"/>
          <a:stretch>
            <a:fillRect/>
          </a:stretch>
        </p:blipFill>
        <p:spPr>
          <a:xfrm rot="21600000">
            <a:off x="376428" y="3742943"/>
            <a:ext cx="1537716" cy="682752"/>
          </a:xfrm>
          <a:prstGeom prst="rect">
            <a:avLst/>
          </a:prstGeom>
        </p:spPr>
      </p:pic>
      <p:grpSp>
        <p:nvGrpSpPr>
          <p:cNvPr id="42" name="group 42"/>
          <p:cNvGrpSpPr/>
          <p:nvPr/>
        </p:nvGrpSpPr>
        <p:grpSpPr>
          <a:xfrm rot="21600000">
            <a:off x="485419" y="178346"/>
            <a:ext cx="898702" cy="756665"/>
            <a:chOff x="0" y="0"/>
            <a:chExt cx="898702" cy="756665"/>
          </a:xfrm>
        </p:grpSpPr>
        <p:pic>
          <p:nvPicPr>
            <p:cNvPr id="582" name="picture 582"/>
            <p:cNvPicPr>
              <a:picLocks noChangeAspect="1"/>
            </p:cNvPicPr>
            <p:nvPr/>
          </p:nvPicPr>
          <p:blipFill>
            <a:blip r:embed="rId6"/>
            <a:stretch>
              <a:fillRect/>
            </a:stretch>
          </p:blipFill>
          <p:spPr>
            <a:xfrm rot="21600000">
              <a:off x="0" y="0"/>
              <a:ext cx="898702" cy="756665"/>
            </a:xfrm>
            <a:prstGeom prst="rect">
              <a:avLst/>
            </a:prstGeom>
          </p:spPr>
        </p:pic>
        <p:sp>
          <p:nvSpPr>
            <p:cNvPr id="584" name="textbox 584"/>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3.1.1</a:t>
              </a:r>
              <a:endParaRPr sz="1200">
                <a:latin typeface="微软雅黑" panose="020B0503020204020204" charset="-122"/>
                <a:ea typeface="微软雅黑" panose="020B0503020204020204" charset="-122"/>
                <a:cs typeface="微软雅黑" panose="020B0503020204020204" charset="-122"/>
              </a:endParaRPr>
            </a:p>
          </p:txBody>
        </p:sp>
      </p:grpSp>
      <p:pic>
        <p:nvPicPr>
          <p:cNvPr id="586" name="picture 586"/>
          <p:cNvPicPr>
            <a:picLocks noChangeAspect="1"/>
          </p:cNvPicPr>
          <p:nvPr/>
        </p:nvPicPr>
        <p:blipFill>
          <a:blip r:embed="rId7"/>
          <a:stretch>
            <a:fillRect/>
          </a:stretch>
        </p:blipFill>
        <p:spPr>
          <a:xfrm rot="21600000">
            <a:off x="1344930" y="2844279"/>
            <a:ext cx="831570" cy="743330"/>
          </a:xfrm>
          <a:prstGeom prst="rect">
            <a:avLst/>
          </a:prstGeom>
        </p:spPr>
      </p:pic>
      <p:pic>
        <p:nvPicPr>
          <p:cNvPr id="588" name="picture 588"/>
          <p:cNvPicPr>
            <a:picLocks noChangeAspect="1"/>
          </p:cNvPicPr>
          <p:nvPr/>
        </p:nvPicPr>
        <p:blipFill>
          <a:blip r:embed="rId8"/>
          <a:stretch>
            <a:fillRect/>
          </a:stretch>
        </p:blipFill>
        <p:spPr>
          <a:xfrm rot="21600000">
            <a:off x="1927860" y="3707891"/>
            <a:ext cx="560832" cy="733044"/>
          </a:xfrm>
          <a:prstGeom prst="rect">
            <a:avLst/>
          </a:prstGeom>
        </p:spPr>
      </p:pic>
      <p:graphicFrame>
        <p:nvGraphicFramePr>
          <p:cNvPr id="590" name="table 590"/>
          <p:cNvGraphicFramePr>
            <a:graphicFrameLocks noGrp="1"/>
          </p:cNvGraphicFramePr>
          <p:nvPr/>
        </p:nvGraphicFramePr>
        <p:xfrm>
          <a:off x="3956341" y="2054593"/>
          <a:ext cx="600075" cy="659129"/>
        </p:xfrm>
        <a:graphic>
          <a:graphicData uri="http://schemas.openxmlformats.org/drawingml/2006/table">
            <a:tbl>
              <a:tblPr/>
              <a:tblGrid>
                <a:gridCol w="600075"/>
              </a:tblGrid>
              <a:tr h="659129">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w="22225" cap="flat" cmpd="sng" algn="ctr">
                      <a:solidFill>
                        <a:srgbClr val="4472C4"/>
                      </a:solidFill>
                      <a:prstDash val="solid"/>
                      <a:round/>
                      <a:headEnd type="none" w="med" len="med"/>
                      <a:tailEnd type="none" w="med" len="med"/>
                    </a:lnL>
                    <a:lnR>
                      <a:noFill/>
                    </a:lnR>
                    <a:lnT w="19050" cap="flat" cmpd="sng" algn="ctr">
                      <a:solidFill>
                        <a:srgbClr val="4472C4"/>
                      </a:solidFill>
                      <a:prstDash val="solid"/>
                      <a:round/>
                      <a:headEnd type="none" w="med" len="med"/>
                      <a:tailEnd type="none" w="med" len="med"/>
                    </a:lnT>
                    <a:lnB w="19050" cap="flat" cmpd="sng" algn="ctr">
                      <a:solidFill>
                        <a:srgbClr val="4472C4"/>
                      </a:solidFill>
                      <a:prstDash val="solid"/>
                      <a:round/>
                      <a:headEnd type="none" w="med" len="med"/>
                      <a:tailEnd type="none" w="med" len="med"/>
                    </a:lnB>
                  </a:tcPr>
                </a:tc>
              </a:tr>
            </a:tbl>
          </a:graphicData>
        </a:graphic>
      </p:graphicFrame>
      <p:pic>
        <p:nvPicPr>
          <p:cNvPr id="592" name="picture 592"/>
          <p:cNvPicPr>
            <a:picLocks noChangeAspect="1"/>
          </p:cNvPicPr>
          <p:nvPr/>
        </p:nvPicPr>
        <p:blipFill>
          <a:blip r:embed="rId9"/>
          <a:stretch>
            <a:fillRect/>
          </a:stretch>
        </p:blipFill>
        <p:spPr>
          <a:xfrm rot="21600000">
            <a:off x="1767273" y="4715129"/>
            <a:ext cx="334489" cy="465486"/>
          </a:xfrm>
          <a:prstGeom prst="rect">
            <a:avLst/>
          </a:prstGeom>
        </p:spPr>
      </p:pic>
      <p:sp>
        <p:nvSpPr>
          <p:cNvPr id="594" name="textbox 594"/>
          <p:cNvSpPr/>
          <p:nvPr/>
        </p:nvSpPr>
        <p:spPr>
          <a:xfrm>
            <a:off x="1332255" y="4851429"/>
            <a:ext cx="803909" cy="450850"/>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533400" algn="l" rtl="0" eaLnBrk="0">
              <a:lnSpc>
                <a:spcPct val="99000"/>
              </a:lnSpc>
            </a:pPr>
            <a:r>
              <a:rPr sz="900" b="1" kern="0" spc="60">
                <a:solidFill>
                  <a:srgbClr val="000000">
                    <a:alpha val="100000"/>
                  </a:srgbClr>
                </a:solidFill>
                <a:latin typeface="微软雅黑" panose="020B0503020204020204" charset="-122"/>
                <a:ea typeface="微软雅黑" panose="020B0503020204020204" charset="-122"/>
                <a:cs typeface="微软雅黑" panose="020B0503020204020204" charset="-122"/>
              </a:rPr>
              <a:t>收</a:t>
            </a:r>
            <a:endParaRPr sz="90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sz="1100">
              <a:latin typeface="Arial" panose="020B0604020202020204"/>
              <a:ea typeface="Arial" panose="020B0604020202020204"/>
              <a:cs typeface="Arial" panose="020B0604020202020204"/>
            </a:endParaRPr>
          </a:p>
          <a:p>
            <a:pPr marL="12700" algn="l" rtl="0" eaLnBrk="0">
              <a:lnSpc>
                <a:spcPts val="850"/>
              </a:lnSpc>
              <a:spcBef>
                <a:spcPts val="5"/>
              </a:spcBef>
            </a:pPr>
            <a:r>
              <a:rPr sz="1300" kern="0" spc="1870">
                <a:solidFill>
                  <a:srgbClr val="44546A">
                    <a:alpha val="100000"/>
                  </a:srgbClr>
                </a:solidFill>
                <a:latin typeface="微软雅黑" panose="020B0503020204020204" charset="-122"/>
                <a:ea typeface="微软雅黑" panose="020B0503020204020204" charset="-122"/>
                <a:cs typeface="微软雅黑" panose="020B0503020204020204" charset="-122"/>
              </a:rPr>
              <a:t>≤—</a:t>
            </a:r>
            <a:endParaRPr sz="1300">
              <a:latin typeface="微软雅黑" panose="020B0503020204020204" charset="-122"/>
              <a:ea typeface="微软雅黑" panose="020B0503020204020204" charset="-122"/>
              <a:cs typeface="微软雅黑" panose="020B0503020204020204" charset="-122"/>
            </a:endParaRPr>
          </a:p>
        </p:txBody>
      </p:sp>
      <p:sp>
        <p:nvSpPr>
          <p:cNvPr id="596" name="textbox 596"/>
          <p:cNvSpPr/>
          <p:nvPr/>
        </p:nvSpPr>
        <p:spPr>
          <a:xfrm>
            <a:off x="735065" y="1055300"/>
            <a:ext cx="1522730" cy="245109"/>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algn="r" rtl="0" eaLnBrk="0">
              <a:lnSpc>
                <a:spcPct val="96000"/>
              </a:lnSpc>
            </a:pPr>
            <a:r>
              <a:rPr sz="15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无线对讲系统：</a:t>
            </a:r>
            <a:endParaRPr sz="1500">
              <a:latin typeface="微软雅黑" panose="020B0503020204020204" charset="-122"/>
              <a:ea typeface="微软雅黑" panose="020B0503020204020204" charset="-122"/>
              <a:cs typeface="微软雅黑" panose="020B0503020204020204" charset="-122"/>
            </a:endParaRPr>
          </a:p>
        </p:txBody>
      </p:sp>
      <p:pic>
        <p:nvPicPr>
          <p:cNvPr id="598" name="picture 598"/>
          <p:cNvPicPr>
            <a:picLocks noChangeAspect="1"/>
          </p:cNvPicPr>
          <p:nvPr/>
        </p:nvPicPr>
        <p:blipFill>
          <a:blip r:embed="rId10"/>
          <a:stretch>
            <a:fillRect/>
          </a:stretch>
        </p:blipFill>
        <p:spPr>
          <a:xfrm rot="21600000">
            <a:off x="5076444" y="2234183"/>
            <a:ext cx="82296" cy="3595116"/>
          </a:xfrm>
          <a:prstGeom prst="rect">
            <a:avLst/>
          </a:prstGeom>
        </p:spPr>
      </p:pic>
      <p:sp>
        <p:nvSpPr>
          <p:cNvPr id="600" name="textbox 600"/>
          <p:cNvSpPr/>
          <p:nvPr/>
        </p:nvSpPr>
        <p:spPr>
          <a:xfrm>
            <a:off x="510984" y="1762581"/>
            <a:ext cx="1394460" cy="191770"/>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91000"/>
              </a:lnSpc>
            </a:pP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无线对讲系统架构图</a:t>
            </a:r>
            <a:endParaRPr sz="1200">
              <a:latin typeface="微软雅黑" panose="020B0503020204020204" charset="-122"/>
              <a:ea typeface="微软雅黑" panose="020B0503020204020204" charset="-122"/>
              <a:cs typeface="微软雅黑" panose="020B0503020204020204" charset="-122"/>
            </a:endParaRPr>
          </a:p>
        </p:txBody>
      </p:sp>
      <p:sp>
        <p:nvSpPr>
          <p:cNvPr id="602" name="textbox 602"/>
          <p:cNvSpPr/>
          <p:nvPr/>
        </p:nvSpPr>
        <p:spPr>
          <a:xfrm>
            <a:off x="6935889" y="1387119"/>
            <a:ext cx="1214755" cy="191770"/>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algn="r" rtl="0" eaLnBrk="0">
              <a:lnSpc>
                <a:spcPct val="91000"/>
              </a:lnSpc>
            </a:pPr>
            <a:r>
              <a:rPr sz="1200" b="1"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使用对象及功能：</a:t>
            </a:r>
            <a:endParaRPr sz="1200">
              <a:latin typeface="微软雅黑" panose="020B0503020204020204" charset="-122"/>
              <a:ea typeface="微软雅黑" panose="020B0503020204020204" charset="-122"/>
              <a:cs typeface="微软雅黑" panose="020B0503020204020204" charset="-122"/>
            </a:endParaRPr>
          </a:p>
        </p:txBody>
      </p:sp>
      <p:pic>
        <p:nvPicPr>
          <p:cNvPr id="604" name="picture 604"/>
          <p:cNvPicPr>
            <a:picLocks noChangeAspect="1"/>
          </p:cNvPicPr>
          <p:nvPr/>
        </p:nvPicPr>
        <p:blipFill>
          <a:blip r:embed="rId11"/>
          <a:stretch>
            <a:fillRect/>
          </a:stretch>
        </p:blipFill>
        <p:spPr>
          <a:xfrm rot="21600000">
            <a:off x="4354067" y="1967483"/>
            <a:ext cx="388620" cy="443484"/>
          </a:xfrm>
          <a:prstGeom prst="rect">
            <a:avLst/>
          </a:prstGeom>
        </p:spPr>
      </p:pic>
      <p:pic>
        <p:nvPicPr>
          <p:cNvPr id="606" name="picture 606"/>
          <p:cNvPicPr>
            <a:picLocks noChangeAspect="1"/>
          </p:cNvPicPr>
          <p:nvPr/>
        </p:nvPicPr>
        <p:blipFill>
          <a:blip r:embed="rId11"/>
          <a:stretch>
            <a:fillRect/>
          </a:stretch>
        </p:blipFill>
        <p:spPr>
          <a:xfrm rot="21600000">
            <a:off x="4369308" y="2589275"/>
            <a:ext cx="388620" cy="443484"/>
          </a:xfrm>
          <a:prstGeom prst="rect">
            <a:avLst/>
          </a:prstGeom>
        </p:spPr>
      </p:pic>
      <p:pic>
        <p:nvPicPr>
          <p:cNvPr id="608" name="picture 608"/>
          <p:cNvPicPr>
            <a:picLocks noChangeAspect="1"/>
          </p:cNvPicPr>
          <p:nvPr/>
        </p:nvPicPr>
        <p:blipFill>
          <a:blip r:embed="rId11"/>
          <a:stretch>
            <a:fillRect/>
          </a:stretch>
        </p:blipFill>
        <p:spPr>
          <a:xfrm rot="21600000">
            <a:off x="4361688" y="3453383"/>
            <a:ext cx="388620" cy="443484"/>
          </a:xfrm>
          <a:prstGeom prst="rect">
            <a:avLst/>
          </a:prstGeom>
        </p:spPr>
      </p:pic>
      <p:pic>
        <p:nvPicPr>
          <p:cNvPr id="610" name="picture 610"/>
          <p:cNvPicPr>
            <a:picLocks noChangeAspect="1"/>
          </p:cNvPicPr>
          <p:nvPr/>
        </p:nvPicPr>
        <p:blipFill>
          <a:blip r:embed="rId11"/>
          <a:stretch>
            <a:fillRect/>
          </a:stretch>
        </p:blipFill>
        <p:spPr>
          <a:xfrm rot="21600000">
            <a:off x="4361688" y="5041391"/>
            <a:ext cx="388620" cy="443483"/>
          </a:xfrm>
          <a:prstGeom prst="rect">
            <a:avLst/>
          </a:prstGeom>
        </p:spPr>
      </p:pic>
      <p:pic>
        <p:nvPicPr>
          <p:cNvPr id="612" name="picture 612"/>
          <p:cNvPicPr>
            <a:picLocks noChangeAspect="1"/>
          </p:cNvPicPr>
          <p:nvPr/>
        </p:nvPicPr>
        <p:blipFill>
          <a:blip r:embed="rId11"/>
          <a:stretch>
            <a:fillRect/>
          </a:stretch>
        </p:blipFill>
        <p:spPr>
          <a:xfrm rot="21600000">
            <a:off x="4361688" y="5774435"/>
            <a:ext cx="388620" cy="443483"/>
          </a:xfrm>
          <a:prstGeom prst="rect">
            <a:avLst/>
          </a:prstGeom>
        </p:spPr>
      </p:pic>
      <p:pic>
        <p:nvPicPr>
          <p:cNvPr id="614" name="picture 614"/>
          <p:cNvPicPr>
            <a:picLocks noChangeAspect="1"/>
          </p:cNvPicPr>
          <p:nvPr/>
        </p:nvPicPr>
        <p:blipFill>
          <a:blip r:embed="rId11"/>
          <a:stretch>
            <a:fillRect/>
          </a:stretch>
        </p:blipFill>
        <p:spPr>
          <a:xfrm rot="21600000">
            <a:off x="4361688" y="4186428"/>
            <a:ext cx="388620" cy="443483"/>
          </a:xfrm>
          <a:prstGeom prst="rect">
            <a:avLst/>
          </a:prstGeom>
        </p:spPr>
      </p:pic>
      <p:grpSp>
        <p:nvGrpSpPr>
          <p:cNvPr id="44" name="group 44"/>
          <p:cNvGrpSpPr/>
          <p:nvPr/>
        </p:nvGrpSpPr>
        <p:grpSpPr>
          <a:xfrm rot="21600000">
            <a:off x="1767273" y="2943703"/>
            <a:ext cx="334489" cy="467895"/>
            <a:chOff x="0" y="0"/>
            <a:chExt cx="334489" cy="467895"/>
          </a:xfrm>
        </p:grpSpPr>
        <p:pic>
          <p:nvPicPr>
            <p:cNvPr id="616" name="picture 616"/>
            <p:cNvPicPr>
              <a:picLocks noChangeAspect="1"/>
            </p:cNvPicPr>
            <p:nvPr/>
          </p:nvPicPr>
          <p:blipFill>
            <a:blip r:embed="rId12"/>
            <a:stretch>
              <a:fillRect/>
            </a:stretch>
          </p:blipFill>
          <p:spPr>
            <a:xfrm rot="21600000">
              <a:off x="0" y="0"/>
              <a:ext cx="334489" cy="467895"/>
            </a:xfrm>
            <a:prstGeom prst="rect">
              <a:avLst/>
            </a:prstGeom>
          </p:spPr>
        </p:pic>
        <p:sp>
          <p:nvSpPr>
            <p:cNvPr id="618" name="textbox 618"/>
            <p:cNvSpPr/>
            <p:nvPr/>
          </p:nvSpPr>
          <p:spPr>
            <a:xfrm>
              <a:off x="-12700" y="-12700"/>
              <a:ext cx="360045" cy="505459"/>
            </a:xfrm>
            <a:prstGeom prst="rect">
              <a:avLst/>
            </a:prstGeom>
            <a:noFill/>
            <a:ln w="0" cap="flat">
              <a:noFill/>
              <a:prstDash val="solid"/>
              <a:miter lim="0"/>
            </a:ln>
          </p:spPr>
          <p:txBody>
            <a:bodyPr vert="horz" wrap="square" lIns="0" tIns="0" rIns="0" bIns="0"/>
            <a:lstStyle/>
            <a:p>
              <a:pPr algn="l" rtl="0" eaLnBrk="0">
                <a:lnSpc>
                  <a:spcPct val="107000"/>
                </a:lnSpc>
              </a:pPr>
              <a:endParaRPr sz="1000">
                <a:latin typeface="Arial" panose="020B0604020202020204"/>
                <a:ea typeface="Arial" panose="020B0604020202020204"/>
                <a:cs typeface="Arial" panose="020B0604020202020204"/>
              </a:endParaRPr>
            </a:p>
            <a:p>
              <a:pPr marL="111125" algn="l" rtl="0" eaLnBrk="0">
                <a:lnSpc>
                  <a:spcPct val="99000"/>
                </a:lnSpc>
                <a:spcBef>
                  <a:spcPct val="0"/>
                </a:spcBef>
              </a:pPr>
              <a:r>
                <a:rPr sz="9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发</a:t>
              </a:r>
              <a:endParaRPr sz="900">
                <a:latin typeface="微软雅黑" panose="020B0503020204020204" charset="-122"/>
                <a:ea typeface="微软雅黑" panose="020B0503020204020204" charset="-122"/>
                <a:cs typeface="微软雅黑" panose="020B0503020204020204" charset="-122"/>
              </a:endParaRPr>
            </a:p>
          </p:txBody>
        </p:sp>
      </p:grpSp>
      <p:pic>
        <p:nvPicPr>
          <p:cNvPr id="620" name="picture 620"/>
          <p:cNvPicPr>
            <a:picLocks noChangeAspect="1"/>
          </p:cNvPicPr>
          <p:nvPr/>
        </p:nvPicPr>
        <p:blipFill>
          <a:blip r:embed="rId13"/>
          <a:stretch>
            <a:fillRect/>
          </a:stretch>
        </p:blipFill>
        <p:spPr>
          <a:xfrm rot="21600000">
            <a:off x="3319271" y="2174747"/>
            <a:ext cx="498347" cy="243840"/>
          </a:xfrm>
          <a:prstGeom prst="rect">
            <a:avLst/>
          </a:prstGeom>
        </p:spPr>
      </p:pic>
      <p:sp>
        <p:nvSpPr>
          <p:cNvPr id="622" name="textbox 622"/>
          <p:cNvSpPr/>
          <p:nvPr/>
        </p:nvSpPr>
        <p:spPr>
          <a:xfrm>
            <a:off x="2703869" y="3581393"/>
            <a:ext cx="657859" cy="16192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9000"/>
              </a:lnSpc>
            </a:pPr>
            <a:r>
              <a:rPr sz="9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干线放大器</a:t>
            </a:r>
            <a:endParaRPr sz="900">
              <a:latin typeface="微软雅黑" panose="020B0503020204020204" charset="-122"/>
              <a:ea typeface="微软雅黑" panose="020B0503020204020204" charset="-122"/>
              <a:cs typeface="微软雅黑" panose="020B0503020204020204" charset="-122"/>
            </a:endParaRPr>
          </a:p>
        </p:txBody>
      </p:sp>
      <p:sp>
        <p:nvSpPr>
          <p:cNvPr id="624" name="textbox 624"/>
          <p:cNvSpPr/>
          <p:nvPr/>
        </p:nvSpPr>
        <p:spPr>
          <a:xfrm>
            <a:off x="4339063" y="1645720"/>
            <a:ext cx="527050" cy="16128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99000"/>
              </a:lnSpc>
            </a:pPr>
            <a:r>
              <a:rPr sz="9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吸顶天线</a:t>
            </a:r>
            <a:endParaRPr sz="900">
              <a:latin typeface="微软雅黑" panose="020B0503020204020204" charset="-122"/>
              <a:ea typeface="微软雅黑" panose="020B0503020204020204" charset="-122"/>
              <a:cs typeface="微软雅黑" panose="020B0503020204020204" charset="-122"/>
            </a:endParaRPr>
          </a:p>
        </p:txBody>
      </p:sp>
      <p:sp>
        <p:nvSpPr>
          <p:cNvPr id="626" name="textbox 626"/>
          <p:cNvSpPr/>
          <p:nvPr/>
        </p:nvSpPr>
        <p:spPr>
          <a:xfrm>
            <a:off x="3436775" y="1844538"/>
            <a:ext cx="404495" cy="16128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99000"/>
              </a:lnSpc>
            </a:pPr>
            <a:r>
              <a:rPr sz="9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功分器</a:t>
            </a:r>
            <a:endParaRPr sz="900">
              <a:latin typeface="微软雅黑" panose="020B0503020204020204" charset="-122"/>
              <a:ea typeface="微软雅黑" panose="020B0503020204020204" charset="-122"/>
              <a:cs typeface="微软雅黑" panose="020B0503020204020204" charset="-122"/>
            </a:endParaRPr>
          </a:p>
        </p:txBody>
      </p:sp>
      <p:sp>
        <p:nvSpPr>
          <p:cNvPr id="628" name="textbox 628"/>
          <p:cNvSpPr/>
          <p:nvPr/>
        </p:nvSpPr>
        <p:spPr>
          <a:xfrm>
            <a:off x="854252" y="3361306"/>
            <a:ext cx="398145" cy="163195"/>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100000"/>
              </a:lnSpc>
            </a:pPr>
            <a:r>
              <a:rPr sz="9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中继台</a:t>
            </a:r>
            <a:endParaRPr sz="900">
              <a:latin typeface="微软雅黑" panose="020B0503020204020204" charset="-122"/>
              <a:ea typeface="微软雅黑" panose="020B0503020204020204" charset="-122"/>
              <a:cs typeface="微软雅黑" panose="020B0503020204020204" charset="-122"/>
            </a:endParaRPr>
          </a:p>
        </p:txBody>
      </p:sp>
      <p:pic>
        <p:nvPicPr>
          <p:cNvPr id="630" name="picture 630"/>
          <p:cNvPicPr>
            <a:picLocks noChangeAspect="1"/>
          </p:cNvPicPr>
          <p:nvPr/>
        </p:nvPicPr>
        <p:blipFill>
          <a:blip r:embed="rId14"/>
          <a:stretch>
            <a:fillRect/>
          </a:stretch>
        </p:blipFill>
        <p:spPr>
          <a:xfrm rot="21600000">
            <a:off x="2112899" y="4501806"/>
            <a:ext cx="19913" cy="732459"/>
          </a:xfrm>
          <a:prstGeom prst="rect">
            <a:avLst/>
          </a:prstGeom>
        </p:spPr>
      </p:pic>
      <p:pic>
        <p:nvPicPr>
          <p:cNvPr id="3" name="图片 2" descr="通微logo2"/>
          <p:cNvPicPr>
            <a:picLocks noChangeAspect="1"/>
          </p:cNvPicPr>
          <p:nvPr/>
        </p:nvPicPr>
        <p:blipFill>
          <a:blip r:embed="rId15"/>
          <a:stretch>
            <a:fillRect/>
          </a:stretch>
        </p:blipFill>
        <p:spPr>
          <a:xfrm>
            <a:off x="11315065" y="55245"/>
            <a:ext cx="824230" cy="368935"/>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 name="rect 63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grpSp>
        <p:nvGrpSpPr>
          <p:cNvPr id="46" name="group 46"/>
          <p:cNvGrpSpPr/>
          <p:nvPr/>
        </p:nvGrpSpPr>
        <p:grpSpPr>
          <a:xfrm rot="21600000">
            <a:off x="309028" y="1499615"/>
            <a:ext cx="5102671" cy="4440798"/>
            <a:chOff x="0" y="0"/>
            <a:chExt cx="5102671" cy="4440798"/>
          </a:xfrm>
        </p:grpSpPr>
        <p:pic>
          <p:nvPicPr>
            <p:cNvPr id="634" name="picture 634"/>
            <p:cNvPicPr>
              <a:picLocks noChangeAspect="1"/>
            </p:cNvPicPr>
            <p:nvPr/>
          </p:nvPicPr>
          <p:blipFill>
            <a:blip r:embed="rId1"/>
            <a:stretch>
              <a:fillRect/>
            </a:stretch>
          </p:blipFill>
          <p:spPr>
            <a:xfrm rot="21600000">
              <a:off x="0" y="0"/>
              <a:ext cx="5102671" cy="4440798"/>
            </a:xfrm>
            <a:prstGeom prst="rect">
              <a:avLst/>
            </a:prstGeom>
          </p:spPr>
        </p:pic>
        <p:sp>
          <p:nvSpPr>
            <p:cNvPr id="636" name="textbox 636"/>
            <p:cNvSpPr/>
            <p:nvPr/>
          </p:nvSpPr>
          <p:spPr>
            <a:xfrm>
              <a:off x="-12700" y="-12700"/>
              <a:ext cx="5128259" cy="4497070"/>
            </a:xfrm>
            <a:prstGeom prst="rect">
              <a:avLst/>
            </a:prstGeom>
            <a:noFill/>
            <a:ln w="0" cap="flat">
              <a:noFill/>
              <a:prstDash val="solid"/>
              <a:miter lim="0"/>
            </a:ln>
          </p:spPr>
          <p:txBody>
            <a:bodyPr vert="horz" wrap="square" lIns="0" tIns="0" rIns="0" bIns="0"/>
            <a:lstStyle/>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marL="1652905" algn="l" rtl="0" eaLnBrk="0">
                <a:lnSpc>
                  <a:spcPct val="95000"/>
                </a:lnSpc>
                <a:spcBef>
                  <a:spcPts val="5"/>
                </a:spcBef>
              </a:pPr>
              <a:r>
                <a:rPr sz="2300" kern="0" spc="90">
                  <a:solidFill>
                    <a:srgbClr val="FFFFFF">
                      <a:alpha val="100000"/>
                    </a:srgbClr>
                  </a:solidFill>
                  <a:latin typeface="微软雅黑" panose="020B0503020204020204" charset="-122"/>
                  <a:ea typeface="微软雅黑" panose="020B0503020204020204" charset="-122"/>
                  <a:cs typeface="微软雅黑" panose="020B0503020204020204" charset="-122"/>
                </a:rPr>
                <a:t>公共广播系统</a:t>
              </a:r>
              <a:endParaRPr sz="2300">
                <a:latin typeface="微软雅黑" panose="020B0503020204020204" charset="-122"/>
                <a:ea typeface="微软雅黑" panose="020B0503020204020204" charset="-122"/>
                <a:cs typeface="微软雅黑" panose="020B0503020204020204" charset="-122"/>
              </a:endParaRPr>
            </a:p>
          </p:txBody>
        </p:sp>
      </p:grpSp>
      <p:sp>
        <p:nvSpPr>
          <p:cNvPr id="638" name="rect 638"/>
          <p:cNvSpPr/>
          <p:nvPr/>
        </p:nvSpPr>
        <p:spPr>
          <a:xfrm>
            <a:off x="9275064" y="3882415"/>
            <a:ext cx="2546959" cy="1796224"/>
          </a:xfrm>
          <a:prstGeom prst="rect">
            <a:avLst/>
          </a:prstGeom>
          <a:solidFill>
            <a:srgbClr val="7C7C7C">
              <a:alpha val="21960"/>
            </a:srgbClr>
          </a:solidFill>
          <a:ln w="0" cap="flat">
            <a:noFill/>
            <a:prstDash val="solid"/>
            <a:miter lim="0"/>
          </a:ln>
        </p:spPr>
        <p:txBody>
          <a:bodyPr rtlCol="0"/>
          <a:lstStyle/>
          <a:p>
            <a:pPr algn="ctr"/>
            <a:endParaRPr lang="zh-CN" altLang="en-US"/>
          </a:p>
        </p:txBody>
      </p:sp>
      <p:grpSp>
        <p:nvGrpSpPr>
          <p:cNvPr id="48" name="group 48"/>
          <p:cNvGrpSpPr/>
          <p:nvPr/>
        </p:nvGrpSpPr>
        <p:grpSpPr>
          <a:xfrm rot="21600000">
            <a:off x="5751575" y="3233585"/>
            <a:ext cx="3506153" cy="2445054"/>
            <a:chOff x="0" y="0"/>
            <a:chExt cx="3506153" cy="2445054"/>
          </a:xfrm>
        </p:grpSpPr>
        <p:sp>
          <p:nvSpPr>
            <p:cNvPr id="640" name="path 640"/>
            <p:cNvSpPr/>
            <p:nvPr/>
          </p:nvSpPr>
          <p:spPr>
            <a:xfrm>
              <a:off x="0" y="648830"/>
              <a:ext cx="2546617" cy="1796224"/>
            </a:xfrm>
            <a:custGeom>
              <a:avLst/>
              <a:gdLst/>
              <a:ahLst/>
              <a:cxnLst/>
              <a:rect l="0" t="0" r="0" b="0"/>
              <a:pathLst>
                <a:path w="4010" h="2828">
                  <a:moveTo>
                    <a:pt x="0" y="334"/>
                  </a:moveTo>
                  <a:moveTo>
                    <a:pt x="0" y="334"/>
                  </a:moveTo>
                  <a:cubicBezTo>
                    <a:pt x="0" y="149"/>
                    <a:pt x="149" y="0"/>
                    <a:pt x="333" y="1"/>
                  </a:cubicBezTo>
                  <a:lnTo>
                    <a:pt x="3676" y="1"/>
                  </a:lnTo>
                  <a:cubicBezTo>
                    <a:pt x="3860" y="0"/>
                    <a:pt x="4010" y="149"/>
                    <a:pt x="4010" y="334"/>
                  </a:cubicBezTo>
                  <a:lnTo>
                    <a:pt x="4010" y="2494"/>
                  </a:lnTo>
                  <a:cubicBezTo>
                    <a:pt x="4010" y="2679"/>
                    <a:pt x="3860" y="2828"/>
                    <a:pt x="3676" y="2828"/>
                  </a:cubicBezTo>
                  <a:lnTo>
                    <a:pt x="333" y="2828"/>
                  </a:lnTo>
                  <a:cubicBezTo>
                    <a:pt x="149" y="2828"/>
                    <a:pt x="0" y="2679"/>
                    <a:pt x="0" y="2494"/>
                  </a:cubicBezTo>
                  <a:lnTo>
                    <a:pt x="0" y="334"/>
                  </a:lnTo>
                </a:path>
              </a:pathLst>
            </a:custGeom>
            <a:solidFill>
              <a:srgbClr val="7C7C7C">
                <a:alpha val="21960"/>
              </a:srgbClr>
            </a:solidFill>
            <a:ln w="0" cap="flat">
              <a:noFill/>
              <a:prstDash val="solid"/>
              <a:miter lim="0"/>
            </a:ln>
          </p:spPr>
          <p:txBody>
            <a:bodyPr rtlCol="0"/>
            <a:lstStyle/>
            <a:p>
              <a:pPr algn="ctr"/>
              <a:endParaRPr lang="zh-CN" altLang="en-US"/>
            </a:p>
          </p:txBody>
        </p:sp>
        <p:sp>
          <p:nvSpPr>
            <p:cNvPr id="642" name="path 642"/>
            <p:cNvSpPr/>
            <p:nvPr/>
          </p:nvSpPr>
          <p:spPr>
            <a:xfrm>
              <a:off x="2545917" y="0"/>
              <a:ext cx="960235" cy="857034"/>
            </a:xfrm>
            <a:custGeom>
              <a:avLst/>
              <a:gdLst/>
              <a:ahLst/>
              <a:cxnLst/>
              <a:rect l="0" t="0" r="0" b="0"/>
              <a:pathLst>
                <a:path w="1512" h="1349">
                  <a:moveTo>
                    <a:pt x="157" y="384"/>
                  </a:moveTo>
                  <a:cubicBezTo>
                    <a:pt x="157" y="370"/>
                    <a:pt x="158" y="357"/>
                    <a:pt x="159" y="344"/>
                  </a:cubicBezTo>
                  <a:cubicBezTo>
                    <a:pt x="172" y="186"/>
                    <a:pt x="288" y="66"/>
                    <a:pt x="417" y="77"/>
                  </a:cubicBezTo>
                  <a:cubicBezTo>
                    <a:pt x="461" y="81"/>
                    <a:pt x="500" y="99"/>
                    <a:pt x="533" y="126"/>
                  </a:cubicBezTo>
                  <a:cubicBezTo>
                    <a:pt x="570" y="57"/>
                    <a:pt x="635" y="14"/>
                    <a:pt x="706" y="20"/>
                  </a:cubicBezTo>
                  <a:cubicBezTo>
                    <a:pt x="757" y="24"/>
                    <a:pt x="801" y="53"/>
                    <a:pt x="831" y="96"/>
                  </a:cubicBezTo>
                  <a:cubicBezTo>
                    <a:pt x="861" y="37"/>
                    <a:pt x="916" y="0"/>
                    <a:pt x="975" y="4"/>
                  </a:cubicBezTo>
                  <a:cubicBezTo>
                    <a:pt x="1024" y="9"/>
                    <a:pt x="1066" y="41"/>
                    <a:pt x="1090" y="88"/>
                  </a:cubicBezTo>
                  <a:cubicBezTo>
                    <a:pt x="1124" y="46"/>
                    <a:pt x="1173" y="21"/>
                    <a:pt x="1224" y="26"/>
                  </a:cubicBezTo>
                  <a:cubicBezTo>
                    <a:pt x="1307" y="32"/>
                    <a:pt x="1370" y="111"/>
                    <a:pt x="1376" y="209"/>
                  </a:cubicBezTo>
                  <a:cubicBezTo>
                    <a:pt x="1453" y="241"/>
                    <a:pt x="1503" y="334"/>
                    <a:pt x="1495" y="439"/>
                  </a:cubicBezTo>
                  <a:cubicBezTo>
                    <a:pt x="1492" y="471"/>
                    <a:pt x="1484" y="501"/>
                    <a:pt x="1472" y="527"/>
                  </a:cubicBezTo>
                  <a:cubicBezTo>
                    <a:pt x="1499" y="578"/>
                    <a:pt x="1512" y="641"/>
                    <a:pt x="1506" y="706"/>
                  </a:cubicBezTo>
                  <a:cubicBezTo>
                    <a:pt x="1494" y="852"/>
                    <a:pt x="1396" y="964"/>
                    <a:pt x="1280" y="974"/>
                  </a:cubicBezTo>
                  <a:cubicBezTo>
                    <a:pt x="1268" y="1109"/>
                    <a:pt x="1170" y="1210"/>
                    <a:pt x="1059" y="1201"/>
                  </a:cubicBezTo>
                  <a:cubicBezTo>
                    <a:pt x="1020" y="1198"/>
                    <a:pt x="985" y="1181"/>
                    <a:pt x="956" y="1155"/>
                  </a:cubicBezTo>
                  <a:cubicBezTo>
                    <a:pt x="917" y="1271"/>
                    <a:pt x="820" y="1349"/>
                    <a:pt x="714" y="1340"/>
                  </a:cubicBezTo>
                  <a:cubicBezTo>
                    <a:pt x="633" y="1334"/>
                    <a:pt x="566" y="1277"/>
                    <a:pt x="530" y="1196"/>
                  </a:cubicBezTo>
                  <a:cubicBezTo>
                    <a:pt x="487" y="1223"/>
                    <a:pt x="438" y="1236"/>
                    <a:pt x="388" y="1232"/>
                  </a:cubicBezTo>
                  <a:cubicBezTo>
                    <a:pt x="288" y="1223"/>
                    <a:pt x="207" y="1150"/>
                    <a:pt x="169" y="1047"/>
                  </a:cubicBezTo>
                  <a:cubicBezTo>
                    <a:pt x="163" y="1047"/>
                    <a:pt x="157" y="1047"/>
                    <a:pt x="151" y="1047"/>
                  </a:cubicBezTo>
                  <a:cubicBezTo>
                    <a:pt x="67" y="1040"/>
                    <a:pt x="7" y="952"/>
                    <a:pt x="15" y="850"/>
                  </a:cubicBezTo>
                  <a:cubicBezTo>
                    <a:pt x="19" y="801"/>
                    <a:pt x="38" y="758"/>
                    <a:pt x="66" y="727"/>
                  </a:cubicBezTo>
                  <a:cubicBezTo>
                    <a:pt x="25" y="691"/>
                    <a:pt x="0" y="629"/>
                    <a:pt x="5" y="560"/>
                  </a:cubicBezTo>
                  <a:cubicBezTo>
                    <a:pt x="13" y="464"/>
                    <a:pt x="79" y="390"/>
                    <a:pt x="157" y="386"/>
                  </a:cubicBezTo>
                  <a:lnTo>
                    <a:pt x="157" y="384"/>
                  </a:lnTo>
                </a:path>
              </a:pathLst>
            </a:custGeom>
            <a:solidFill>
              <a:srgbClr val="00B0F0">
                <a:alpha val="100000"/>
              </a:srgbClr>
            </a:solidFill>
            <a:ln w="0" cap="flat">
              <a:noFill/>
              <a:prstDash val="solid"/>
              <a:miter lim="0"/>
            </a:ln>
          </p:spPr>
          <p:txBody>
            <a:bodyPr rtlCol="0"/>
            <a:lstStyle/>
            <a:p>
              <a:pPr algn="ctr"/>
              <a:endParaRPr lang="zh-CN" altLang="en-US"/>
            </a:p>
          </p:txBody>
        </p:sp>
      </p:grpSp>
      <p:graphicFrame>
        <p:nvGraphicFramePr>
          <p:cNvPr id="644" name="table 644"/>
          <p:cNvGraphicFramePr>
            <a:graphicFrameLocks noGrp="1"/>
          </p:cNvGraphicFramePr>
          <p:nvPr/>
        </p:nvGraphicFramePr>
        <p:xfrm>
          <a:off x="5943943" y="3882415"/>
          <a:ext cx="5877559" cy="1795779"/>
        </p:xfrm>
        <a:graphic>
          <a:graphicData uri="http://schemas.openxmlformats.org/drawingml/2006/table">
            <a:tbl>
              <a:tblPr/>
              <a:tblGrid>
                <a:gridCol w="1262380"/>
                <a:gridCol w="308609"/>
                <a:gridCol w="1254760"/>
                <a:gridCol w="3051810"/>
              </a:tblGrid>
              <a:tr h="1795779">
                <a:tc>
                  <a:txBody>
                    <a:bodyPr wrap="square"/>
                    <a:lstStyle/>
                    <a:p>
                      <a:pPr algn="l" rtl="0" eaLnBrk="0">
                        <a:lnSpc>
                          <a:spcPct val="138000"/>
                        </a:lnSpc>
                      </a:pPr>
                      <a:endParaRPr sz="10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algn="l" rtl="0" eaLnBrk="0">
                        <a:lnSpc>
                          <a:spcPct val="91000"/>
                        </a:lnSpc>
                      </a:pPr>
                      <a:r>
                        <a:rPr sz="15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2、分控机房</a:t>
                      </a:r>
                      <a:endParaRPr sz="1500">
                        <a:latin typeface="微软雅黑" panose="020B0503020204020204" charset="-122"/>
                        <a:ea typeface="微软雅黑" panose="020B0503020204020204" charset="-122"/>
                        <a:cs typeface="微软雅黑" panose="020B0503020204020204" charset="-122"/>
                      </a:endParaRPr>
                    </a:p>
                    <a:p>
                      <a:pPr algn="l" rtl="0" eaLnBrk="0">
                        <a:lnSpc>
                          <a:spcPct val="113000"/>
                        </a:lnSpc>
                      </a:pPr>
                      <a:endParaRPr sz="700">
                        <a:latin typeface="Arial" panose="020B0604020202020204"/>
                        <a:ea typeface="Arial" panose="020B0604020202020204"/>
                        <a:cs typeface="Arial" panose="020B0604020202020204"/>
                      </a:endParaRPr>
                    </a:p>
                    <a:p>
                      <a:pPr marL="532765" indent="-1905" algn="l" rtl="0" eaLnBrk="0">
                        <a:lnSpc>
                          <a:spcPct val="149000"/>
                        </a:lnSpc>
                        <a:spcBef>
                          <a:spcPct val="0"/>
                        </a:spcBef>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分区点播</a:t>
                      </a:r>
                      <a:r>
                        <a:rPr sz="13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音源采集</a:t>
                      </a:r>
                      <a:r>
                        <a:rPr sz="13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上传歌曲</a:t>
                      </a:r>
                      <a:endParaRPr sz="13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a:txBody>
                    <a:bodyPr wrap="square"/>
                    <a:lstStyle/>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marL="64770" algn="l" rtl="0" eaLnBrk="0">
                        <a:lnSpc>
                          <a:spcPct val="85000"/>
                        </a:lnSpc>
                        <a:spcBef>
                          <a:spcPts val="5"/>
                        </a:spcBef>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通知喊话</a:t>
                      </a:r>
                      <a:endParaRPr sz="1300">
                        <a:latin typeface="微软雅黑" panose="020B0503020204020204" charset="-122"/>
                        <a:ea typeface="微软雅黑" panose="020B0503020204020204" charset="-122"/>
                        <a:cs typeface="微软雅黑" panose="020B0503020204020204" charset="-122"/>
                      </a:endParaRPr>
                    </a:p>
                    <a:p>
                      <a:pPr marL="66675" algn="l" rtl="0" eaLnBrk="0">
                        <a:lnSpc>
                          <a:spcPts val="2430"/>
                        </a:lnSpc>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交互对讲</a:t>
                      </a:r>
                      <a:endParaRPr sz="1300">
                        <a:latin typeface="微软雅黑" panose="020B0503020204020204" charset="-122"/>
                        <a:ea typeface="微软雅黑" panose="020B0503020204020204" charset="-122"/>
                        <a:cs typeface="微软雅黑" panose="020B0503020204020204" charset="-122"/>
                      </a:endParaRPr>
                    </a:p>
                    <a:p>
                      <a:pPr marL="64135" algn="l" rtl="0" eaLnBrk="0">
                        <a:lnSpc>
                          <a:spcPts val="2445"/>
                        </a:lnSpc>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某著名企业控制</a:t>
                      </a:r>
                      <a:endParaRPr sz="13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wrap="square"/>
                    <a:lstStyle/>
                    <a:p>
                      <a:pPr algn="l" rtl="0" eaLnBrk="0">
                        <a:lnSpc>
                          <a:spcPct val="140000"/>
                        </a:lnSpc>
                      </a:pPr>
                      <a:endParaRPr sz="1000">
                        <a:latin typeface="Arial" panose="020B0604020202020204"/>
                        <a:ea typeface="Arial" panose="020B0604020202020204"/>
                        <a:cs typeface="Arial" panose="020B0604020202020204"/>
                      </a:endParaRPr>
                    </a:p>
                    <a:p>
                      <a:pPr marL="687705" algn="l" rtl="0" eaLnBrk="0">
                        <a:lnSpc>
                          <a:spcPct val="90000"/>
                        </a:lnSpc>
                        <a:spcBef>
                          <a:spcPts val="5"/>
                        </a:spcBef>
                      </a:pPr>
                      <a:r>
                        <a:rPr sz="15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4、公共区域</a:t>
                      </a:r>
                      <a:endParaRPr sz="15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r>
            </a:tbl>
          </a:graphicData>
        </a:graphic>
      </p:graphicFrame>
      <p:sp>
        <p:nvSpPr>
          <p:cNvPr id="646" name="rect 646"/>
          <p:cNvSpPr/>
          <p:nvPr/>
        </p:nvSpPr>
        <p:spPr>
          <a:xfrm>
            <a:off x="5751575" y="1606219"/>
            <a:ext cx="2546617" cy="1796872"/>
          </a:xfrm>
          <a:prstGeom prst="rect">
            <a:avLst/>
          </a:prstGeom>
          <a:solidFill>
            <a:srgbClr val="7C7C7C">
              <a:alpha val="21176"/>
            </a:srgbClr>
          </a:solidFill>
          <a:ln w="0" cap="flat">
            <a:noFill/>
            <a:prstDash val="solid"/>
            <a:miter lim="0"/>
          </a:ln>
        </p:spPr>
        <p:txBody>
          <a:bodyPr rtlCol="0"/>
          <a:lstStyle/>
          <a:p>
            <a:pPr algn="ctr"/>
            <a:endParaRPr lang="zh-CN" altLang="en-US"/>
          </a:p>
        </p:txBody>
      </p:sp>
      <p:sp>
        <p:nvSpPr>
          <p:cNvPr id="648" name="rect 648"/>
          <p:cNvSpPr/>
          <p:nvPr/>
        </p:nvSpPr>
        <p:spPr>
          <a:xfrm>
            <a:off x="9275064" y="1606219"/>
            <a:ext cx="2546959" cy="1796872"/>
          </a:xfrm>
          <a:prstGeom prst="rect">
            <a:avLst/>
          </a:prstGeom>
          <a:solidFill>
            <a:srgbClr val="7C7C7C">
              <a:alpha val="20392"/>
            </a:srgbClr>
          </a:solidFill>
          <a:ln w="0" cap="flat">
            <a:noFill/>
            <a:prstDash val="solid"/>
            <a:miter lim="0"/>
          </a:ln>
        </p:spPr>
        <p:txBody>
          <a:bodyPr rtlCol="0"/>
          <a:lstStyle/>
          <a:p>
            <a:pPr algn="ctr"/>
            <a:endParaRPr lang="zh-CN" altLang="en-US"/>
          </a:p>
        </p:txBody>
      </p:sp>
      <p:graphicFrame>
        <p:nvGraphicFramePr>
          <p:cNvPr id="650" name="table 650"/>
          <p:cNvGraphicFramePr>
            <a:graphicFrameLocks noGrp="1"/>
          </p:cNvGraphicFramePr>
          <p:nvPr/>
        </p:nvGraphicFramePr>
        <p:xfrm>
          <a:off x="5951563" y="1606219"/>
          <a:ext cx="5869939" cy="1796414"/>
        </p:xfrm>
        <a:graphic>
          <a:graphicData uri="http://schemas.openxmlformats.org/drawingml/2006/table">
            <a:tbl>
              <a:tblPr/>
              <a:tblGrid>
                <a:gridCol w="1252219"/>
                <a:gridCol w="321945"/>
                <a:gridCol w="1243330"/>
                <a:gridCol w="3052445"/>
              </a:tblGrid>
              <a:tr h="1796414">
                <a:tc>
                  <a:txBody>
                    <a:bodyPr wrap="square"/>
                    <a:lstStyle/>
                    <a:p>
                      <a:pPr algn="l" rtl="0" eaLnBrk="0">
                        <a:lnSpc>
                          <a:spcPct val="134000"/>
                        </a:lnSpc>
                      </a:pPr>
                      <a:endParaRPr sz="1000">
                        <a:latin typeface="Arial" panose="020B0604020202020204"/>
                        <a:ea typeface="Arial" panose="020B0604020202020204"/>
                        <a:cs typeface="Arial" panose="020B0604020202020204"/>
                      </a:endParaRPr>
                    </a:p>
                    <a:p>
                      <a:pPr algn="l" rtl="0" eaLnBrk="0">
                        <a:lnSpc>
                          <a:spcPct val="91000"/>
                        </a:lnSpc>
                        <a:spcBef>
                          <a:spcPts val="5"/>
                        </a:spcBef>
                      </a:pPr>
                      <a:r>
                        <a:rPr sz="15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1、广播机房</a:t>
                      </a:r>
                      <a:endParaRPr sz="1500">
                        <a:latin typeface="微软雅黑" panose="020B0503020204020204" charset="-122"/>
                        <a:ea typeface="微软雅黑" panose="020B0503020204020204" charset="-122"/>
                        <a:cs typeface="微软雅黑" panose="020B0503020204020204" charset="-122"/>
                      </a:endParaRPr>
                    </a:p>
                    <a:p>
                      <a:pPr algn="l" rtl="0" eaLnBrk="0">
                        <a:lnSpc>
                          <a:spcPct val="111000"/>
                        </a:lnSpc>
                      </a:pPr>
                      <a:endParaRPr sz="700">
                        <a:latin typeface="Arial" panose="020B0604020202020204"/>
                        <a:ea typeface="Arial" panose="020B0604020202020204"/>
                        <a:cs typeface="Arial" panose="020B0604020202020204"/>
                      </a:endParaRPr>
                    </a:p>
                    <a:p>
                      <a:pPr marL="523875" indent="-635" algn="l" rtl="0" eaLnBrk="0">
                        <a:lnSpc>
                          <a:spcPct val="149000"/>
                        </a:lnSpc>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分区广播</a:t>
                      </a:r>
                      <a:r>
                        <a:rPr sz="13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实时监听</a:t>
                      </a:r>
                      <a:r>
                        <a:rPr sz="13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通知喊话</a:t>
                      </a:r>
                      <a:endParaRPr sz="13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marL="55880" algn="l" rtl="0" eaLnBrk="0">
                        <a:lnSpc>
                          <a:spcPct val="85000"/>
                        </a:lnSpc>
                        <a:spcBef>
                          <a:spcPts val="5"/>
                        </a:spcBef>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交互对讲</a:t>
                      </a:r>
                      <a:endParaRPr sz="1300">
                        <a:latin typeface="微软雅黑" panose="020B0503020204020204" charset="-122"/>
                        <a:ea typeface="微软雅黑" panose="020B0503020204020204" charset="-122"/>
                        <a:cs typeface="微软雅黑" panose="020B0503020204020204" charset="-122"/>
                      </a:endParaRPr>
                    </a:p>
                    <a:p>
                      <a:pPr marL="54610" algn="l" rtl="0" eaLnBrk="0">
                        <a:lnSpc>
                          <a:spcPts val="2440"/>
                        </a:lnSpc>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定时播放</a:t>
                      </a:r>
                      <a:endParaRPr sz="1300">
                        <a:latin typeface="微软雅黑" panose="020B0503020204020204" charset="-122"/>
                        <a:ea typeface="微软雅黑" panose="020B0503020204020204" charset="-122"/>
                        <a:cs typeface="微软雅黑" panose="020B0503020204020204" charset="-122"/>
                      </a:endParaRPr>
                    </a:p>
                    <a:p>
                      <a:pPr marL="54610" algn="l" rtl="0" eaLnBrk="0">
                        <a:lnSpc>
                          <a:spcPts val="2425"/>
                        </a:lnSpc>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消防联动</a:t>
                      </a:r>
                      <a:endParaRPr sz="13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wrap="square"/>
                    <a:lstStyle/>
                    <a:p>
                      <a:pPr algn="l" rtl="0" eaLnBrk="0">
                        <a:lnSpc>
                          <a:spcPct val="134000"/>
                        </a:lnSpc>
                      </a:pPr>
                      <a:endParaRPr sz="1000">
                        <a:latin typeface="Arial" panose="020B0604020202020204"/>
                        <a:ea typeface="Arial" panose="020B0604020202020204"/>
                        <a:cs typeface="Arial" panose="020B0604020202020204"/>
                      </a:endParaRPr>
                    </a:p>
                    <a:p>
                      <a:pPr marL="700405" algn="l" rtl="0" eaLnBrk="0">
                        <a:lnSpc>
                          <a:spcPct val="91000"/>
                        </a:lnSpc>
                        <a:spcBef>
                          <a:spcPts val="5"/>
                        </a:spcBef>
                      </a:pPr>
                      <a:r>
                        <a:rPr sz="15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3、寻呼站点</a:t>
                      </a:r>
                      <a:endParaRPr sz="150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1100">
                        <a:latin typeface="Arial" panose="020B0604020202020204"/>
                        <a:ea typeface="Arial" panose="020B0604020202020204"/>
                        <a:cs typeface="Arial" panose="020B0604020202020204"/>
                      </a:endParaRPr>
                    </a:p>
                    <a:p>
                      <a:pPr marL="1826260" indent="-1270" algn="l" rtl="0" eaLnBrk="0">
                        <a:lnSpc>
                          <a:spcPct val="149000"/>
                        </a:lnSpc>
                        <a:spcBef>
                          <a:spcPts val="5"/>
                        </a:spcBef>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通知喊话</a:t>
                      </a:r>
                      <a:r>
                        <a:rPr sz="13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交互对讲</a:t>
                      </a:r>
                      <a:r>
                        <a:rPr sz="13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背景音乐</a:t>
                      </a:r>
                      <a:endParaRPr sz="13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r>
            </a:tbl>
          </a:graphicData>
        </a:graphic>
      </p:graphicFrame>
      <p:graphicFrame>
        <p:nvGraphicFramePr>
          <p:cNvPr id="654" name="table 654"/>
          <p:cNvGraphicFramePr>
            <a:graphicFrameLocks noGrp="1"/>
          </p:cNvGraphicFramePr>
          <p:nvPr/>
        </p:nvGraphicFramePr>
        <p:xfrm>
          <a:off x="9660635" y="4497323"/>
          <a:ext cx="2088513" cy="984250"/>
        </p:xfrm>
        <a:graphic>
          <a:graphicData uri="http://schemas.openxmlformats.org/drawingml/2006/table">
            <a:tbl>
              <a:tblPr/>
              <a:tblGrid>
                <a:gridCol w="265429"/>
                <a:gridCol w="787400"/>
                <a:gridCol w="305434"/>
                <a:gridCol w="730250"/>
              </a:tblGrid>
              <a:tr h="984250">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a:txBody>
                    <a:bodyPr wrap="square"/>
                    <a:lstStyle/>
                    <a:p>
                      <a:pPr algn="l" rtl="0" eaLnBrk="0">
                        <a:lnSpc>
                          <a:spcPct val="119000"/>
                        </a:lnSpc>
                      </a:pPr>
                      <a:endParaRPr sz="300">
                        <a:latin typeface="Arial" panose="020B0604020202020204"/>
                        <a:ea typeface="Arial" panose="020B0604020202020204"/>
                        <a:cs typeface="Arial" panose="020B0604020202020204"/>
                      </a:endParaRPr>
                    </a:p>
                    <a:p>
                      <a:pPr marL="66675" indent="1270" algn="l" rtl="0" eaLnBrk="0">
                        <a:lnSpc>
                          <a:spcPct val="149000"/>
                        </a:lnSpc>
                        <a:spcBef>
                          <a:spcPct val="0"/>
                        </a:spcBef>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背景音乐</a:t>
                      </a:r>
                      <a:r>
                        <a:rPr sz="13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安全须知</a:t>
                      </a:r>
                      <a:r>
                        <a:rPr sz="13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通知喊话</a:t>
                      </a:r>
                      <a:endParaRPr sz="13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a:txBody>
                    <a:bodyPr wrap="square"/>
                    <a:lstStyle/>
                    <a:p>
                      <a:pPr algn="l" rtl="0" eaLnBrk="0">
                        <a:lnSpc>
                          <a:spcPct val="113000"/>
                        </a:lnSpc>
                      </a:pPr>
                      <a:endParaRPr sz="200">
                        <a:latin typeface="Arial" panose="020B0604020202020204"/>
                        <a:ea typeface="Arial" panose="020B0604020202020204"/>
                        <a:cs typeface="Arial" panose="020B0604020202020204"/>
                      </a:endParaRPr>
                    </a:p>
                    <a:p>
                      <a:pPr marL="45720" algn="just" rtl="0" eaLnBrk="0">
                        <a:lnSpc>
                          <a:spcPct val="149000"/>
                        </a:lnSpc>
                        <a:spcBef>
                          <a:spcPct val="0"/>
                        </a:spcBef>
                      </a:pP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定时音乐</a:t>
                      </a:r>
                      <a:r>
                        <a:rPr sz="13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广播体操</a:t>
                      </a:r>
                      <a:r>
                        <a:rPr sz="13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消防告警</a:t>
                      </a:r>
                      <a:endParaRPr sz="13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r>
            </a:tbl>
          </a:graphicData>
        </a:graphic>
      </p:graphicFrame>
      <p:sp>
        <p:nvSpPr>
          <p:cNvPr id="656" name="textbox 656"/>
          <p:cNvSpPr/>
          <p:nvPr/>
        </p:nvSpPr>
        <p:spPr>
          <a:xfrm>
            <a:off x="1451152" y="455993"/>
            <a:ext cx="4956809" cy="27432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打破信</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息孤岛</a:t>
            </a:r>
            <a:r>
              <a:rPr sz="1700" b="1"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高效创造价值</a:t>
            </a:r>
            <a:endParaRPr sz="1700">
              <a:latin typeface="微软雅黑" panose="020B0503020204020204" charset="-122"/>
              <a:ea typeface="微软雅黑" panose="020B0503020204020204" charset="-122"/>
              <a:cs typeface="微软雅黑" panose="020B0503020204020204" charset="-122"/>
            </a:endParaRPr>
          </a:p>
        </p:txBody>
      </p:sp>
      <p:grpSp>
        <p:nvGrpSpPr>
          <p:cNvPr id="50" name="group 50"/>
          <p:cNvGrpSpPr/>
          <p:nvPr/>
        </p:nvGrpSpPr>
        <p:grpSpPr>
          <a:xfrm rot="21600000">
            <a:off x="485419" y="178346"/>
            <a:ext cx="898702" cy="756665"/>
            <a:chOff x="0" y="0"/>
            <a:chExt cx="898702" cy="756665"/>
          </a:xfrm>
        </p:grpSpPr>
        <p:pic>
          <p:nvPicPr>
            <p:cNvPr id="658" name="picture 658"/>
            <p:cNvPicPr>
              <a:picLocks noChangeAspect="1"/>
            </p:cNvPicPr>
            <p:nvPr/>
          </p:nvPicPr>
          <p:blipFill>
            <a:blip r:embed="rId2"/>
            <a:stretch>
              <a:fillRect/>
            </a:stretch>
          </p:blipFill>
          <p:spPr>
            <a:xfrm rot="21600000">
              <a:off x="0" y="0"/>
              <a:ext cx="898702" cy="756665"/>
            </a:xfrm>
            <a:prstGeom prst="rect">
              <a:avLst/>
            </a:prstGeom>
          </p:spPr>
        </p:pic>
        <p:sp>
          <p:nvSpPr>
            <p:cNvPr id="660" name="textbox 660"/>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3.1.1</a:t>
              </a:r>
              <a:endParaRPr sz="1200">
                <a:latin typeface="微软雅黑" panose="020B0503020204020204" charset="-122"/>
                <a:ea typeface="微软雅黑" panose="020B0503020204020204" charset="-122"/>
                <a:cs typeface="微软雅黑" panose="020B0503020204020204" charset="-122"/>
              </a:endParaRPr>
            </a:p>
          </p:txBody>
        </p:sp>
      </p:grpSp>
      <p:sp>
        <p:nvSpPr>
          <p:cNvPr id="662" name="textbox 662"/>
          <p:cNvSpPr/>
          <p:nvPr/>
        </p:nvSpPr>
        <p:spPr>
          <a:xfrm>
            <a:off x="6038153" y="1195013"/>
            <a:ext cx="2689225" cy="21970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91000"/>
              </a:lnSpc>
            </a:pPr>
            <a:r>
              <a:rPr sz="14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可根据不同场景选择不同</a:t>
            </a: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分区功能</a:t>
            </a:r>
            <a:endParaRPr sz="1400">
              <a:latin typeface="微软雅黑" panose="020B0503020204020204" charset="-122"/>
              <a:ea typeface="微软雅黑" panose="020B0503020204020204" charset="-122"/>
              <a:cs typeface="微软雅黑" panose="020B0503020204020204" charset="-122"/>
            </a:endParaRPr>
          </a:p>
        </p:txBody>
      </p:sp>
      <p:sp>
        <p:nvSpPr>
          <p:cNvPr id="664" name="textbox 664"/>
          <p:cNvSpPr/>
          <p:nvPr/>
        </p:nvSpPr>
        <p:spPr>
          <a:xfrm>
            <a:off x="735672" y="1055300"/>
            <a:ext cx="1522094" cy="24510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algn="r" rtl="0" eaLnBrk="0">
              <a:lnSpc>
                <a:spcPct val="96000"/>
              </a:lnSpc>
            </a:pPr>
            <a:r>
              <a:rPr sz="15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公共广播系统：</a:t>
            </a:r>
            <a:endParaRPr sz="1500">
              <a:latin typeface="微软雅黑" panose="020B0503020204020204" charset="-122"/>
              <a:ea typeface="微软雅黑" panose="020B0503020204020204" charset="-122"/>
              <a:cs typeface="微软雅黑" panose="020B0503020204020204" charset="-122"/>
            </a:endParaRPr>
          </a:p>
        </p:txBody>
      </p:sp>
      <p:sp>
        <p:nvSpPr>
          <p:cNvPr id="666" name="textbox 666"/>
          <p:cNvSpPr/>
          <p:nvPr/>
        </p:nvSpPr>
        <p:spPr>
          <a:xfrm>
            <a:off x="8553081" y="3537267"/>
            <a:ext cx="589915" cy="231775"/>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0000"/>
              </a:lnSpc>
            </a:pPr>
            <a:r>
              <a:rPr sz="15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互联网</a:t>
            </a:r>
            <a:endParaRPr sz="1500">
              <a:latin typeface="微软雅黑" panose="020B0503020204020204" charset="-122"/>
              <a:ea typeface="微软雅黑" panose="020B0503020204020204" charset="-122"/>
              <a:cs typeface="微软雅黑" panose="020B0503020204020204" charset="-122"/>
            </a:endParaRPr>
          </a:p>
        </p:txBody>
      </p:sp>
      <p:pic>
        <p:nvPicPr>
          <p:cNvPr id="668" name="picture 668"/>
          <p:cNvPicPr>
            <a:picLocks noChangeAspect="1"/>
          </p:cNvPicPr>
          <p:nvPr/>
        </p:nvPicPr>
        <p:blipFill>
          <a:blip r:embed="rId3"/>
          <a:stretch>
            <a:fillRect/>
          </a:stretch>
        </p:blipFill>
        <p:spPr>
          <a:xfrm rot="21600000">
            <a:off x="10748771" y="5186172"/>
            <a:ext cx="224028" cy="295655"/>
          </a:xfrm>
          <a:prstGeom prst="rect">
            <a:avLst/>
          </a:prstGeom>
        </p:spPr>
      </p:pic>
      <p:pic>
        <p:nvPicPr>
          <p:cNvPr id="670" name="picture 670"/>
          <p:cNvPicPr>
            <a:picLocks noChangeAspect="1"/>
          </p:cNvPicPr>
          <p:nvPr/>
        </p:nvPicPr>
        <p:blipFill>
          <a:blip r:embed="rId3"/>
          <a:stretch>
            <a:fillRect/>
          </a:stretch>
        </p:blipFill>
        <p:spPr>
          <a:xfrm rot="21600000">
            <a:off x="7248144" y="2881884"/>
            <a:ext cx="224028" cy="295655"/>
          </a:xfrm>
          <a:prstGeom prst="rect">
            <a:avLst/>
          </a:prstGeom>
        </p:spPr>
      </p:pic>
      <p:pic>
        <p:nvPicPr>
          <p:cNvPr id="672" name="picture 672"/>
          <p:cNvPicPr>
            <a:picLocks noChangeAspect="1"/>
          </p:cNvPicPr>
          <p:nvPr/>
        </p:nvPicPr>
        <p:blipFill>
          <a:blip r:embed="rId4"/>
          <a:stretch>
            <a:fillRect/>
          </a:stretch>
        </p:blipFill>
        <p:spPr>
          <a:xfrm rot="21600000">
            <a:off x="10750296" y="4814315"/>
            <a:ext cx="220980" cy="283464"/>
          </a:xfrm>
          <a:prstGeom prst="rect">
            <a:avLst/>
          </a:prstGeom>
        </p:spPr>
      </p:pic>
      <p:pic>
        <p:nvPicPr>
          <p:cNvPr id="674" name="picture 674"/>
          <p:cNvPicPr>
            <a:picLocks noChangeAspect="1"/>
          </p:cNvPicPr>
          <p:nvPr/>
        </p:nvPicPr>
        <p:blipFill>
          <a:blip r:embed="rId5"/>
          <a:stretch>
            <a:fillRect/>
          </a:stretch>
        </p:blipFill>
        <p:spPr>
          <a:xfrm rot="21600000">
            <a:off x="7252716" y="5218176"/>
            <a:ext cx="198119" cy="288035"/>
          </a:xfrm>
          <a:prstGeom prst="rect">
            <a:avLst/>
          </a:prstGeom>
        </p:spPr>
      </p:pic>
      <p:pic>
        <p:nvPicPr>
          <p:cNvPr id="676" name="picture 676"/>
          <p:cNvPicPr>
            <a:picLocks noChangeAspect="1"/>
          </p:cNvPicPr>
          <p:nvPr/>
        </p:nvPicPr>
        <p:blipFill>
          <a:blip r:embed="rId5"/>
          <a:stretch>
            <a:fillRect/>
          </a:stretch>
        </p:blipFill>
        <p:spPr>
          <a:xfrm rot="21600000">
            <a:off x="9660635" y="4838700"/>
            <a:ext cx="198119" cy="288035"/>
          </a:xfrm>
          <a:prstGeom prst="rect">
            <a:avLst/>
          </a:prstGeom>
        </p:spPr>
      </p:pic>
      <p:pic>
        <p:nvPicPr>
          <p:cNvPr id="678" name="picture 678"/>
          <p:cNvPicPr>
            <a:picLocks noChangeAspect="1"/>
          </p:cNvPicPr>
          <p:nvPr/>
        </p:nvPicPr>
        <p:blipFill>
          <a:blip r:embed="rId6"/>
          <a:stretch>
            <a:fillRect/>
          </a:stretch>
        </p:blipFill>
        <p:spPr>
          <a:xfrm rot="21600000">
            <a:off x="6143003" y="2179771"/>
            <a:ext cx="215124" cy="258402"/>
          </a:xfrm>
          <a:prstGeom prst="rect">
            <a:avLst/>
          </a:prstGeom>
        </p:spPr>
      </p:pic>
      <p:pic>
        <p:nvPicPr>
          <p:cNvPr id="680" name="picture 680"/>
          <p:cNvPicPr>
            <a:picLocks noChangeAspect="1"/>
          </p:cNvPicPr>
          <p:nvPr/>
        </p:nvPicPr>
        <p:blipFill>
          <a:blip r:embed="rId6"/>
          <a:stretch>
            <a:fillRect/>
          </a:stretch>
        </p:blipFill>
        <p:spPr>
          <a:xfrm rot="21600000">
            <a:off x="6143003" y="4484059"/>
            <a:ext cx="215124" cy="258402"/>
          </a:xfrm>
          <a:prstGeom prst="rect">
            <a:avLst/>
          </a:prstGeom>
        </p:spPr>
      </p:pic>
      <p:pic>
        <p:nvPicPr>
          <p:cNvPr id="682" name="picture 682"/>
          <p:cNvPicPr>
            <a:picLocks noChangeAspect="1"/>
          </p:cNvPicPr>
          <p:nvPr/>
        </p:nvPicPr>
        <p:blipFill>
          <a:blip r:embed="rId7"/>
          <a:stretch>
            <a:fillRect/>
          </a:stretch>
        </p:blipFill>
        <p:spPr>
          <a:xfrm rot="21600000">
            <a:off x="7260335" y="2196083"/>
            <a:ext cx="182880" cy="266700"/>
          </a:xfrm>
          <a:prstGeom prst="rect">
            <a:avLst/>
          </a:prstGeom>
        </p:spPr>
      </p:pic>
      <p:pic>
        <p:nvPicPr>
          <p:cNvPr id="684" name="picture 684"/>
          <p:cNvPicPr>
            <a:picLocks noChangeAspect="1"/>
          </p:cNvPicPr>
          <p:nvPr/>
        </p:nvPicPr>
        <p:blipFill>
          <a:blip r:embed="rId8"/>
          <a:stretch>
            <a:fillRect/>
          </a:stretch>
        </p:blipFill>
        <p:spPr>
          <a:xfrm rot="21600000">
            <a:off x="7260335" y="4468367"/>
            <a:ext cx="182880" cy="266700"/>
          </a:xfrm>
          <a:prstGeom prst="rect">
            <a:avLst/>
          </a:prstGeom>
        </p:spPr>
      </p:pic>
      <p:pic>
        <p:nvPicPr>
          <p:cNvPr id="686" name="picture 686"/>
          <p:cNvPicPr>
            <a:picLocks noChangeAspect="1"/>
          </p:cNvPicPr>
          <p:nvPr/>
        </p:nvPicPr>
        <p:blipFill>
          <a:blip r:embed="rId7"/>
          <a:stretch>
            <a:fillRect/>
          </a:stretch>
        </p:blipFill>
        <p:spPr>
          <a:xfrm rot="21600000">
            <a:off x="7260335" y="4843271"/>
            <a:ext cx="182880" cy="266700"/>
          </a:xfrm>
          <a:prstGeom prst="rect">
            <a:avLst/>
          </a:prstGeom>
        </p:spPr>
      </p:pic>
      <p:pic>
        <p:nvPicPr>
          <p:cNvPr id="688" name="picture 688"/>
          <p:cNvPicPr>
            <a:picLocks noChangeAspect="1"/>
          </p:cNvPicPr>
          <p:nvPr/>
        </p:nvPicPr>
        <p:blipFill>
          <a:blip r:embed="rId7"/>
          <a:stretch>
            <a:fillRect/>
          </a:stretch>
        </p:blipFill>
        <p:spPr>
          <a:xfrm rot="21600000">
            <a:off x="10143744" y="2566416"/>
            <a:ext cx="182880" cy="266700"/>
          </a:xfrm>
          <a:prstGeom prst="rect">
            <a:avLst/>
          </a:prstGeom>
        </p:spPr>
      </p:pic>
      <p:pic>
        <p:nvPicPr>
          <p:cNvPr id="690" name="picture 690"/>
          <p:cNvPicPr>
            <a:picLocks noChangeAspect="1"/>
          </p:cNvPicPr>
          <p:nvPr/>
        </p:nvPicPr>
        <p:blipFill>
          <a:blip r:embed="rId8"/>
          <a:stretch>
            <a:fillRect/>
          </a:stretch>
        </p:blipFill>
        <p:spPr>
          <a:xfrm rot="21600000">
            <a:off x="6155435" y="2909316"/>
            <a:ext cx="182879" cy="266700"/>
          </a:xfrm>
          <a:prstGeom prst="rect">
            <a:avLst/>
          </a:prstGeom>
        </p:spPr>
      </p:pic>
      <p:pic>
        <p:nvPicPr>
          <p:cNvPr id="692" name="picture 692"/>
          <p:cNvPicPr>
            <a:picLocks noChangeAspect="1"/>
          </p:cNvPicPr>
          <p:nvPr/>
        </p:nvPicPr>
        <p:blipFill>
          <a:blip r:embed="rId8"/>
          <a:stretch>
            <a:fillRect/>
          </a:stretch>
        </p:blipFill>
        <p:spPr>
          <a:xfrm rot="21600000">
            <a:off x="10145267" y="2197607"/>
            <a:ext cx="181356" cy="265176"/>
          </a:xfrm>
          <a:prstGeom prst="rect">
            <a:avLst/>
          </a:prstGeom>
        </p:spPr>
      </p:pic>
      <p:pic>
        <p:nvPicPr>
          <p:cNvPr id="694" name="picture 694"/>
          <p:cNvPicPr>
            <a:picLocks noChangeAspect="1"/>
          </p:cNvPicPr>
          <p:nvPr/>
        </p:nvPicPr>
        <p:blipFill>
          <a:blip r:embed="rId9"/>
          <a:stretch>
            <a:fillRect/>
          </a:stretch>
        </p:blipFill>
        <p:spPr>
          <a:xfrm rot="21600000">
            <a:off x="6150863" y="4855464"/>
            <a:ext cx="187452" cy="242316"/>
          </a:xfrm>
          <a:prstGeom prst="rect">
            <a:avLst/>
          </a:prstGeom>
        </p:spPr>
      </p:pic>
      <p:pic>
        <p:nvPicPr>
          <p:cNvPr id="696" name="picture 696"/>
          <p:cNvPicPr>
            <a:picLocks noChangeAspect="1"/>
          </p:cNvPicPr>
          <p:nvPr/>
        </p:nvPicPr>
        <p:blipFill>
          <a:blip r:embed="rId9"/>
          <a:stretch>
            <a:fillRect/>
          </a:stretch>
        </p:blipFill>
        <p:spPr>
          <a:xfrm rot="21600000">
            <a:off x="9665207" y="5212079"/>
            <a:ext cx="187452" cy="242316"/>
          </a:xfrm>
          <a:prstGeom prst="rect">
            <a:avLst/>
          </a:prstGeom>
        </p:spPr>
      </p:pic>
      <p:pic>
        <p:nvPicPr>
          <p:cNvPr id="698" name="picture 698"/>
          <p:cNvPicPr>
            <a:picLocks noChangeAspect="1"/>
          </p:cNvPicPr>
          <p:nvPr/>
        </p:nvPicPr>
        <p:blipFill>
          <a:blip r:embed="rId9"/>
          <a:stretch>
            <a:fillRect/>
          </a:stretch>
        </p:blipFill>
        <p:spPr>
          <a:xfrm rot="21600000">
            <a:off x="6150863" y="2567940"/>
            <a:ext cx="187452" cy="242315"/>
          </a:xfrm>
          <a:prstGeom prst="rect">
            <a:avLst/>
          </a:prstGeom>
        </p:spPr>
      </p:pic>
      <p:pic>
        <p:nvPicPr>
          <p:cNvPr id="700" name="picture 700"/>
          <p:cNvPicPr>
            <a:picLocks noChangeAspect="1"/>
          </p:cNvPicPr>
          <p:nvPr/>
        </p:nvPicPr>
        <p:blipFill>
          <a:blip r:embed="rId10"/>
          <a:stretch>
            <a:fillRect/>
          </a:stretch>
        </p:blipFill>
        <p:spPr>
          <a:xfrm rot="21600000">
            <a:off x="10772797" y="4503419"/>
            <a:ext cx="177501" cy="243840"/>
          </a:xfrm>
          <a:prstGeom prst="rect">
            <a:avLst/>
          </a:prstGeom>
        </p:spPr>
      </p:pic>
      <p:pic>
        <p:nvPicPr>
          <p:cNvPr id="702" name="picture 702"/>
          <p:cNvPicPr>
            <a:picLocks noChangeAspect="1"/>
          </p:cNvPicPr>
          <p:nvPr/>
        </p:nvPicPr>
        <p:blipFill>
          <a:blip r:embed="rId11"/>
          <a:stretch>
            <a:fillRect/>
          </a:stretch>
        </p:blipFill>
        <p:spPr>
          <a:xfrm rot="21600000">
            <a:off x="7272079" y="2561844"/>
            <a:ext cx="176155" cy="243840"/>
          </a:xfrm>
          <a:prstGeom prst="rect">
            <a:avLst/>
          </a:prstGeom>
        </p:spPr>
      </p:pic>
      <p:pic>
        <p:nvPicPr>
          <p:cNvPr id="704" name="picture 704"/>
          <p:cNvPicPr>
            <a:picLocks noChangeAspect="1"/>
          </p:cNvPicPr>
          <p:nvPr/>
        </p:nvPicPr>
        <p:blipFill>
          <a:blip r:embed="rId12"/>
          <a:stretch>
            <a:fillRect/>
          </a:stretch>
        </p:blipFill>
        <p:spPr>
          <a:xfrm rot="21600000">
            <a:off x="9677400" y="4497323"/>
            <a:ext cx="163068" cy="237744"/>
          </a:xfrm>
          <a:prstGeom prst="rect">
            <a:avLst/>
          </a:prstGeom>
        </p:spPr>
      </p:pic>
      <p:pic>
        <p:nvPicPr>
          <p:cNvPr id="706" name="picture 706"/>
          <p:cNvPicPr>
            <a:picLocks noChangeAspect="1"/>
          </p:cNvPicPr>
          <p:nvPr/>
        </p:nvPicPr>
        <p:blipFill>
          <a:blip r:embed="rId12"/>
          <a:stretch>
            <a:fillRect/>
          </a:stretch>
        </p:blipFill>
        <p:spPr>
          <a:xfrm rot="21600000">
            <a:off x="10152888" y="2938272"/>
            <a:ext cx="163068" cy="237744"/>
          </a:xfrm>
          <a:prstGeom prst="rect">
            <a:avLst/>
          </a:prstGeom>
        </p:spPr>
      </p:pic>
      <p:pic>
        <p:nvPicPr>
          <p:cNvPr id="708" name="picture 708"/>
          <p:cNvPicPr>
            <a:picLocks noChangeAspect="1"/>
          </p:cNvPicPr>
          <p:nvPr/>
        </p:nvPicPr>
        <p:blipFill>
          <a:blip r:embed="rId12"/>
          <a:stretch>
            <a:fillRect/>
          </a:stretch>
        </p:blipFill>
        <p:spPr>
          <a:xfrm rot="21600000">
            <a:off x="6163055" y="5242559"/>
            <a:ext cx="163067" cy="237744"/>
          </a:xfrm>
          <a:prstGeom prst="rect">
            <a:avLst/>
          </a:prstGeom>
        </p:spPr>
      </p:pic>
      <p:pic>
        <p:nvPicPr>
          <p:cNvPr id="3" name="图片 2" descr="通微logo2"/>
          <p:cNvPicPr>
            <a:picLocks noChangeAspect="1"/>
          </p:cNvPicPr>
          <p:nvPr/>
        </p:nvPicPr>
        <p:blipFill>
          <a:blip r:embed="rId13"/>
          <a:stretch>
            <a:fillRect/>
          </a:stretch>
        </p:blipFill>
        <p:spPr>
          <a:xfrm>
            <a:off x="11315065" y="55245"/>
            <a:ext cx="824230" cy="368935"/>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 name="rect 710"/>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712" name="picture 712"/>
          <p:cNvPicPr>
            <a:picLocks noChangeAspect="1"/>
          </p:cNvPicPr>
          <p:nvPr/>
        </p:nvPicPr>
        <p:blipFill>
          <a:blip r:embed="rId1"/>
          <a:stretch>
            <a:fillRect/>
          </a:stretch>
        </p:blipFill>
        <p:spPr>
          <a:xfrm rot="21600000">
            <a:off x="4911852" y="1505711"/>
            <a:ext cx="6877811" cy="2831363"/>
          </a:xfrm>
          <a:prstGeom prst="rect">
            <a:avLst/>
          </a:prstGeom>
        </p:spPr>
      </p:pic>
      <p:pic>
        <p:nvPicPr>
          <p:cNvPr id="714" name="picture 714"/>
          <p:cNvPicPr>
            <a:picLocks noChangeAspect="1"/>
          </p:cNvPicPr>
          <p:nvPr/>
        </p:nvPicPr>
        <p:blipFill>
          <a:blip r:embed="rId2"/>
          <a:stretch>
            <a:fillRect/>
          </a:stretch>
        </p:blipFill>
        <p:spPr>
          <a:xfrm rot="21600000">
            <a:off x="4911852" y="4472037"/>
            <a:ext cx="3404615" cy="2184158"/>
          </a:xfrm>
          <a:prstGeom prst="rect">
            <a:avLst/>
          </a:prstGeom>
        </p:spPr>
      </p:pic>
      <p:pic>
        <p:nvPicPr>
          <p:cNvPr id="716" name="picture 716"/>
          <p:cNvPicPr>
            <a:picLocks noChangeAspect="1"/>
          </p:cNvPicPr>
          <p:nvPr/>
        </p:nvPicPr>
        <p:blipFill>
          <a:blip r:embed="rId3"/>
          <a:stretch>
            <a:fillRect/>
          </a:stretch>
        </p:blipFill>
        <p:spPr>
          <a:xfrm rot="21600000">
            <a:off x="8385047" y="4472037"/>
            <a:ext cx="3404615" cy="2184158"/>
          </a:xfrm>
          <a:prstGeom prst="rect">
            <a:avLst/>
          </a:prstGeom>
        </p:spPr>
      </p:pic>
      <p:grpSp>
        <p:nvGrpSpPr>
          <p:cNvPr id="52" name="group 52"/>
          <p:cNvGrpSpPr/>
          <p:nvPr/>
        </p:nvGrpSpPr>
        <p:grpSpPr>
          <a:xfrm rot="21600000">
            <a:off x="1341983" y="2339352"/>
            <a:ext cx="2423502" cy="2351099"/>
            <a:chOff x="0" y="0"/>
            <a:chExt cx="2423502" cy="2351099"/>
          </a:xfrm>
        </p:grpSpPr>
        <p:grpSp>
          <p:nvGrpSpPr>
            <p:cNvPr id="54" name="group 54"/>
            <p:cNvGrpSpPr/>
            <p:nvPr/>
          </p:nvGrpSpPr>
          <p:grpSpPr>
            <a:xfrm rot="21600000">
              <a:off x="0" y="0"/>
              <a:ext cx="2423502" cy="2351099"/>
              <a:chOff x="0" y="0"/>
              <a:chExt cx="2423502" cy="2351099"/>
            </a:xfrm>
          </p:grpSpPr>
          <p:sp>
            <p:nvSpPr>
              <p:cNvPr id="718" name="path 718"/>
              <p:cNvSpPr/>
              <p:nvPr/>
            </p:nvSpPr>
            <p:spPr>
              <a:xfrm>
                <a:off x="0" y="0"/>
                <a:ext cx="2423502" cy="2351099"/>
              </a:xfrm>
              <a:custGeom>
                <a:avLst/>
                <a:gdLst/>
                <a:ahLst/>
                <a:cxnLst/>
                <a:rect l="0" t="0" r="0" b="0"/>
                <a:pathLst>
                  <a:path w="3816" h="3702">
                    <a:moveTo>
                      <a:pt x="1907" y="3702"/>
                    </a:moveTo>
                    <a:lnTo>
                      <a:pt x="1833" y="3701"/>
                    </a:lnTo>
                    <a:lnTo>
                      <a:pt x="1758" y="3696"/>
                    </a:lnTo>
                    <a:lnTo>
                      <a:pt x="1685" y="3690"/>
                    </a:lnTo>
                    <a:lnTo>
                      <a:pt x="1612" y="3680"/>
                    </a:lnTo>
                    <a:lnTo>
                      <a:pt x="1541" y="3668"/>
                    </a:lnTo>
                    <a:lnTo>
                      <a:pt x="1470" y="3653"/>
                    </a:lnTo>
                    <a:lnTo>
                      <a:pt x="1400" y="3636"/>
                    </a:lnTo>
                    <a:lnTo>
                      <a:pt x="1331" y="3616"/>
                    </a:lnTo>
                    <a:lnTo>
                      <a:pt x="1264" y="3594"/>
                    </a:lnTo>
                    <a:lnTo>
                      <a:pt x="1197" y="3570"/>
                    </a:lnTo>
                    <a:lnTo>
                      <a:pt x="1132" y="3543"/>
                    </a:lnTo>
                    <a:lnTo>
                      <a:pt x="1068" y="3514"/>
                    </a:lnTo>
                    <a:lnTo>
                      <a:pt x="1006" y="3483"/>
                    </a:lnTo>
                    <a:lnTo>
                      <a:pt x="944" y="3449"/>
                    </a:lnTo>
                    <a:lnTo>
                      <a:pt x="884" y="3414"/>
                    </a:lnTo>
                    <a:lnTo>
                      <a:pt x="826" y="3376"/>
                    </a:lnTo>
                    <a:lnTo>
                      <a:pt x="769" y="3337"/>
                    </a:lnTo>
                    <a:lnTo>
                      <a:pt x="714" y="3295"/>
                    </a:lnTo>
                    <a:lnTo>
                      <a:pt x="660" y="3252"/>
                    </a:lnTo>
                    <a:lnTo>
                      <a:pt x="608" y="3207"/>
                    </a:lnTo>
                    <a:lnTo>
                      <a:pt x="558" y="3160"/>
                    </a:lnTo>
                    <a:lnTo>
                      <a:pt x="510" y="3111"/>
                    </a:lnTo>
                    <a:lnTo>
                      <a:pt x="463" y="3061"/>
                    </a:lnTo>
                    <a:lnTo>
                      <a:pt x="418" y="3008"/>
                    </a:lnTo>
                    <a:lnTo>
                      <a:pt x="376" y="2955"/>
                    </a:lnTo>
                    <a:lnTo>
                      <a:pt x="335" y="2900"/>
                    </a:lnTo>
                    <a:lnTo>
                      <a:pt x="296" y="2843"/>
                    </a:lnTo>
                    <a:lnTo>
                      <a:pt x="260" y="2785"/>
                    </a:lnTo>
                    <a:lnTo>
                      <a:pt x="225" y="2725"/>
                    </a:lnTo>
                    <a:lnTo>
                      <a:pt x="193" y="2665"/>
                    </a:lnTo>
                    <a:lnTo>
                      <a:pt x="163" y="2602"/>
                    </a:lnTo>
                    <a:lnTo>
                      <a:pt x="136" y="2539"/>
                    </a:lnTo>
                    <a:lnTo>
                      <a:pt x="111" y="2475"/>
                    </a:lnTo>
                    <a:lnTo>
                      <a:pt x="88" y="2409"/>
                    </a:lnTo>
                    <a:lnTo>
                      <a:pt x="67" y="2342"/>
                    </a:lnTo>
                    <a:lnTo>
                      <a:pt x="50" y="2275"/>
                    </a:lnTo>
                    <a:lnTo>
                      <a:pt x="35" y="2206"/>
                    </a:lnTo>
                    <a:lnTo>
                      <a:pt x="22" y="2136"/>
                    </a:lnTo>
                    <a:lnTo>
                      <a:pt x="12" y="2066"/>
                    </a:lnTo>
                    <a:lnTo>
                      <a:pt x="5" y="1995"/>
                    </a:lnTo>
                    <a:lnTo>
                      <a:pt x="1" y="1922"/>
                    </a:lnTo>
                    <a:lnTo>
                      <a:pt x="0" y="1850"/>
                    </a:lnTo>
                    <a:lnTo>
                      <a:pt x="1" y="1777"/>
                    </a:lnTo>
                    <a:lnTo>
                      <a:pt x="5" y="1705"/>
                    </a:lnTo>
                    <a:lnTo>
                      <a:pt x="12" y="1634"/>
                    </a:lnTo>
                    <a:lnTo>
                      <a:pt x="22" y="1564"/>
                    </a:lnTo>
                    <a:lnTo>
                      <a:pt x="35" y="1494"/>
                    </a:lnTo>
                    <a:lnTo>
                      <a:pt x="50" y="1426"/>
                    </a:lnTo>
                    <a:lnTo>
                      <a:pt x="67" y="1358"/>
                    </a:lnTo>
                    <a:lnTo>
                      <a:pt x="88" y="1291"/>
                    </a:lnTo>
                    <a:lnTo>
                      <a:pt x="111" y="1226"/>
                    </a:lnTo>
                    <a:lnTo>
                      <a:pt x="136" y="1161"/>
                    </a:lnTo>
                    <a:lnTo>
                      <a:pt x="163" y="1098"/>
                    </a:lnTo>
                    <a:lnTo>
                      <a:pt x="193" y="1036"/>
                    </a:lnTo>
                    <a:lnTo>
                      <a:pt x="225" y="975"/>
                    </a:lnTo>
                    <a:lnTo>
                      <a:pt x="260" y="916"/>
                    </a:lnTo>
                    <a:lnTo>
                      <a:pt x="296" y="858"/>
                    </a:lnTo>
                    <a:lnTo>
                      <a:pt x="335" y="801"/>
                    </a:lnTo>
                    <a:lnTo>
                      <a:pt x="376" y="746"/>
                    </a:lnTo>
                    <a:lnTo>
                      <a:pt x="418" y="693"/>
                    </a:lnTo>
                    <a:lnTo>
                      <a:pt x="463" y="641"/>
                    </a:lnTo>
                    <a:lnTo>
                      <a:pt x="510" y="590"/>
                    </a:lnTo>
                    <a:lnTo>
                      <a:pt x="558" y="542"/>
                    </a:lnTo>
                    <a:lnTo>
                      <a:pt x="608" y="495"/>
                    </a:lnTo>
                    <a:lnTo>
                      <a:pt x="660" y="449"/>
                    </a:lnTo>
                    <a:lnTo>
                      <a:pt x="714" y="406"/>
                    </a:lnTo>
                    <a:lnTo>
                      <a:pt x="769" y="365"/>
                    </a:lnTo>
                    <a:lnTo>
                      <a:pt x="826" y="325"/>
                    </a:lnTo>
                    <a:lnTo>
                      <a:pt x="884" y="288"/>
                    </a:lnTo>
                    <a:lnTo>
                      <a:pt x="944" y="252"/>
                    </a:lnTo>
                    <a:lnTo>
                      <a:pt x="1006" y="219"/>
                    </a:lnTo>
                    <a:lnTo>
                      <a:pt x="1068" y="188"/>
                    </a:lnTo>
                    <a:lnTo>
                      <a:pt x="1132" y="159"/>
                    </a:lnTo>
                    <a:lnTo>
                      <a:pt x="1197" y="132"/>
                    </a:lnTo>
                    <a:lnTo>
                      <a:pt x="1264" y="107"/>
                    </a:lnTo>
                    <a:lnTo>
                      <a:pt x="1331" y="85"/>
                    </a:lnTo>
                    <a:lnTo>
                      <a:pt x="1400" y="66"/>
                    </a:lnTo>
                    <a:lnTo>
                      <a:pt x="1470" y="48"/>
                    </a:lnTo>
                    <a:lnTo>
                      <a:pt x="1541" y="34"/>
                    </a:lnTo>
                    <a:lnTo>
                      <a:pt x="1612" y="22"/>
                    </a:lnTo>
                    <a:lnTo>
                      <a:pt x="1685" y="12"/>
                    </a:lnTo>
                    <a:lnTo>
                      <a:pt x="1758" y="5"/>
                    </a:lnTo>
                    <a:lnTo>
                      <a:pt x="1833" y="1"/>
                    </a:lnTo>
                    <a:lnTo>
                      <a:pt x="1907" y="0"/>
                    </a:lnTo>
                    <a:lnTo>
                      <a:pt x="1982" y="1"/>
                    </a:lnTo>
                    <a:lnTo>
                      <a:pt x="2057" y="5"/>
                    </a:lnTo>
                    <a:lnTo>
                      <a:pt x="2130" y="12"/>
                    </a:lnTo>
                    <a:lnTo>
                      <a:pt x="2203" y="22"/>
                    </a:lnTo>
                    <a:lnTo>
                      <a:pt x="2274" y="34"/>
                    </a:lnTo>
                    <a:lnTo>
                      <a:pt x="2345" y="48"/>
                    </a:lnTo>
                    <a:lnTo>
                      <a:pt x="2415" y="66"/>
                    </a:lnTo>
                    <a:lnTo>
                      <a:pt x="2484" y="85"/>
                    </a:lnTo>
                    <a:lnTo>
                      <a:pt x="2551" y="107"/>
                    </a:lnTo>
                    <a:lnTo>
                      <a:pt x="2618" y="132"/>
                    </a:lnTo>
                    <a:lnTo>
                      <a:pt x="2683" y="159"/>
                    </a:lnTo>
                    <a:lnTo>
                      <a:pt x="2747" y="188"/>
                    </a:lnTo>
                    <a:lnTo>
                      <a:pt x="2809" y="219"/>
                    </a:lnTo>
                    <a:lnTo>
                      <a:pt x="2871" y="252"/>
                    </a:lnTo>
                    <a:lnTo>
                      <a:pt x="2931" y="288"/>
                    </a:lnTo>
                    <a:lnTo>
                      <a:pt x="2989" y="325"/>
                    </a:lnTo>
                    <a:lnTo>
                      <a:pt x="3046" y="365"/>
                    </a:lnTo>
                    <a:lnTo>
                      <a:pt x="3101" y="406"/>
                    </a:lnTo>
                    <a:lnTo>
                      <a:pt x="3155" y="450"/>
                    </a:lnTo>
                    <a:lnTo>
                      <a:pt x="3207" y="495"/>
                    </a:lnTo>
                    <a:lnTo>
                      <a:pt x="3257" y="542"/>
                    </a:lnTo>
                    <a:lnTo>
                      <a:pt x="3305" y="590"/>
                    </a:lnTo>
                    <a:lnTo>
                      <a:pt x="3352" y="641"/>
                    </a:lnTo>
                    <a:lnTo>
                      <a:pt x="3397" y="693"/>
                    </a:lnTo>
                    <a:lnTo>
                      <a:pt x="3440" y="747"/>
                    </a:lnTo>
                    <a:lnTo>
                      <a:pt x="3480" y="802"/>
                    </a:lnTo>
                    <a:lnTo>
                      <a:pt x="3519" y="858"/>
                    </a:lnTo>
                    <a:lnTo>
                      <a:pt x="3555" y="916"/>
                    </a:lnTo>
                    <a:lnTo>
                      <a:pt x="3590" y="976"/>
                    </a:lnTo>
                    <a:lnTo>
                      <a:pt x="3622" y="1037"/>
                    </a:lnTo>
                    <a:lnTo>
                      <a:pt x="3652" y="1099"/>
                    </a:lnTo>
                    <a:lnTo>
                      <a:pt x="3680" y="1162"/>
                    </a:lnTo>
                    <a:lnTo>
                      <a:pt x="3705" y="1226"/>
                    </a:lnTo>
                    <a:lnTo>
                      <a:pt x="3728" y="1292"/>
                    </a:lnTo>
                    <a:lnTo>
                      <a:pt x="3748" y="1359"/>
                    </a:lnTo>
                    <a:lnTo>
                      <a:pt x="3766" y="1426"/>
                    </a:lnTo>
                    <a:lnTo>
                      <a:pt x="3781" y="1495"/>
                    </a:lnTo>
                    <a:lnTo>
                      <a:pt x="3793" y="1564"/>
                    </a:lnTo>
                    <a:lnTo>
                      <a:pt x="3803" y="1635"/>
                    </a:lnTo>
                    <a:lnTo>
                      <a:pt x="3810" y="1706"/>
                    </a:lnTo>
                    <a:lnTo>
                      <a:pt x="3815" y="1778"/>
                    </a:lnTo>
                    <a:lnTo>
                      <a:pt x="3816" y="1851"/>
                    </a:lnTo>
                    <a:lnTo>
                      <a:pt x="3815" y="1923"/>
                    </a:lnTo>
                    <a:lnTo>
                      <a:pt x="3810" y="1995"/>
                    </a:lnTo>
                    <a:lnTo>
                      <a:pt x="3803" y="2067"/>
                    </a:lnTo>
                    <a:lnTo>
                      <a:pt x="3793" y="2137"/>
                    </a:lnTo>
                    <a:lnTo>
                      <a:pt x="3781" y="2207"/>
                    </a:lnTo>
                    <a:lnTo>
                      <a:pt x="3766" y="2275"/>
                    </a:lnTo>
                    <a:lnTo>
                      <a:pt x="3748" y="2343"/>
                    </a:lnTo>
                    <a:lnTo>
                      <a:pt x="3728" y="2410"/>
                    </a:lnTo>
                    <a:lnTo>
                      <a:pt x="3705" y="2475"/>
                    </a:lnTo>
                    <a:lnTo>
                      <a:pt x="3680" y="2540"/>
                    </a:lnTo>
                    <a:lnTo>
                      <a:pt x="3652" y="2603"/>
                    </a:lnTo>
                    <a:lnTo>
                      <a:pt x="3622" y="2665"/>
                    </a:lnTo>
                    <a:lnTo>
                      <a:pt x="3590" y="2726"/>
                    </a:lnTo>
                    <a:lnTo>
                      <a:pt x="3555" y="2785"/>
                    </a:lnTo>
                    <a:lnTo>
                      <a:pt x="3519" y="2843"/>
                    </a:lnTo>
                    <a:lnTo>
                      <a:pt x="3480" y="2900"/>
                    </a:lnTo>
                    <a:lnTo>
                      <a:pt x="3440" y="2955"/>
                    </a:lnTo>
                    <a:lnTo>
                      <a:pt x="3397" y="3009"/>
                    </a:lnTo>
                    <a:lnTo>
                      <a:pt x="3352" y="3061"/>
                    </a:lnTo>
                    <a:lnTo>
                      <a:pt x="3305" y="3111"/>
                    </a:lnTo>
                    <a:lnTo>
                      <a:pt x="3257" y="3160"/>
                    </a:lnTo>
                    <a:lnTo>
                      <a:pt x="3207" y="3207"/>
                    </a:lnTo>
                    <a:lnTo>
                      <a:pt x="3155" y="3252"/>
                    </a:lnTo>
                    <a:lnTo>
                      <a:pt x="3101" y="3295"/>
                    </a:lnTo>
                    <a:lnTo>
                      <a:pt x="3046" y="3337"/>
                    </a:lnTo>
                    <a:lnTo>
                      <a:pt x="2989" y="3376"/>
                    </a:lnTo>
                    <a:lnTo>
                      <a:pt x="2931" y="3414"/>
                    </a:lnTo>
                    <a:lnTo>
                      <a:pt x="2871" y="3449"/>
                    </a:lnTo>
                    <a:lnTo>
                      <a:pt x="2809" y="3483"/>
                    </a:lnTo>
                    <a:lnTo>
                      <a:pt x="2747" y="3514"/>
                    </a:lnTo>
                    <a:lnTo>
                      <a:pt x="2683" y="3543"/>
                    </a:lnTo>
                    <a:lnTo>
                      <a:pt x="2618" y="3570"/>
                    </a:lnTo>
                    <a:lnTo>
                      <a:pt x="2551" y="3594"/>
                    </a:lnTo>
                    <a:lnTo>
                      <a:pt x="2484" y="3616"/>
                    </a:lnTo>
                    <a:lnTo>
                      <a:pt x="2415" y="3636"/>
                    </a:lnTo>
                    <a:lnTo>
                      <a:pt x="2345" y="3653"/>
                    </a:lnTo>
                    <a:lnTo>
                      <a:pt x="2274" y="3668"/>
                    </a:lnTo>
                    <a:lnTo>
                      <a:pt x="2203" y="3680"/>
                    </a:lnTo>
                    <a:lnTo>
                      <a:pt x="2130" y="3690"/>
                    </a:lnTo>
                    <a:lnTo>
                      <a:pt x="2057" y="3696"/>
                    </a:lnTo>
                    <a:lnTo>
                      <a:pt x="1982" y="3701"/>
                    </a:lnTo>
                    <a:lnTo>
                      <a:pt x="1907" y="3702"/>
                    </a:lnTo>
                  </a:path>
                </a:pathLst>
              </a:custGeom>
              <a:solidFill>
                <a:srgbClr val="24BAFF">
                  <a:alpha val="12156"/>
                </a:srgbClr>
              </a:solidFill>
              <a:ln w="0" cap="flat">
                <a:noFill/>
                <a:prstDash val="solid"/>
                <a:miter lim="0"/>
              </a:ln>
            </p:spPr>
            <p:txBody>
              <a:bodyPr rtlCol="0"/>
              <a:lstStyle/>
              <a:p>
                <a:pPr algn="ctr"/>
                <a:endParaRPr lang="zh-CN" altLang="en-US"/>
              </a:p>
            </p:txBody>
          </p:sp>
          <p:sp>
            <p:nvSpPr>
              <p:cNvPr id="720" name="path 720"/>
              <p:cNvSpPr/>
              <p:nvPr/>
            </p:nvSpPr>
            <p:spPr>
              <a:xfrm>
                <a:off x="302221" y="293090"/>
                <a:ext cx="1819110" cy="1764919"/>
              </a:xfrm>
              <a:custGeom>
                <a:avLst/>
                <a:gdLst/>
                <a:ahLst/>
                <a:cxnLst/>
                <a:rect l="0" t="0" r="0" b="0"/>
                <a:pathLst>
                  <a:path w="2864" h="2779">
                    <a:moveTo>
                      <a:pt x="1432" y="2779"/>
                    </a:moveTo>
                    <a:lnTo>
                      <a:pt x="1358" y="2777"/>
                    </a:lnTo>
                    <a:lnTo>
                      <a:pt x="1285" y="2772"/>
                    </a:lnTo>
                    <a:lnTo>
                      <a:pt x="1213" y="2763"/>
                    </a:lnTo>
                    <a:lnTo>
                      <a:pt x="1143" y="2751"/>
                    </a:lnTo>
                    <a:lnTo>
                      <a:pt x="1074" y="2735"/>
                    </a:lnTo>
                    <a:lnTo>
                      <a:pt x="1006" y="2716"/>
                    </a:lnTo>
                    <a:lnTo>
                      <a:pt x="939" y="2695"/>
                    </a:lnTo>
                    <a:lnTo>
                      <a:pt x="874" y="2670"/>
                    </a:lnTo>
                    <a:lnTo>
                      <a:pt x="810" y="2642"/>
                    </a:lnTo>
                    <a:lnTo>
                      <a:pt x="749" y="2611"/>
                    </a:lnTo>
                    <a:lnTo>
                      <a:pt x="689" y="2578"/>
                    </a:lnTo>
                    <a:lnTo>
                      <a:pt x="631" y="2542"/>
                    </a:lnTo>
                    <a:lnTo>
                      <a:pt x="574" y="2503"/>
                    </a:lnTo>
                    <a:lnTo>
                      <a:pt x="520" y="2461"/>
                    </a:lnTo>
                    <a:lnTo>
                      <a:pt x="468" y="2418"/>
                    </a:lnTo>
                    <a:lnTo>
                      <a:pt x="419" y="2372"/>
                    </a:lnTo>
                    <a:lnTo>
                      <a:pt x="371" y="2323"/>
                    </a:lnTo>
                    <a:lnTo>
                      <a:pt x="326" y="2273"/>
                    </a:lnTo>
                    <a:lnTo>
                      <a:pt x="284" y="2220"/>
                    </a:lnTo>
                    <a:lnTo>
                      <a:pt x="244" y="2166"/>
                    </a:lnTo>
                    <a:lnTo>
                      <a:pt x="206" y="2110"/>
                    </a:lnTo>
                    <a:lnTo>
                      <a:pt x="172" y="2051"/>
                    </a:lnTo>
                    <a:lnTo>
                      <a:pt x="140" y="1991"/>
                    </a:lnTo>
                    <a:lnTo>
                      <a:pt x="112" y="1930"/>
                    </a:lnTo>
                    <a:lnTo>
                      <a:pt x="86" y="1867"/>
                    </a:lnTo>
                    <a:lnTo>
                      <a:pt x="64" y="1802"/>
                    </a:lnTo>
                    <a:lnTo>
                      <a:pt x="44" y="1736"/>
                    </a:lnTo>
                    <a:lnTo>
                      <a:pt x="28" y="1669"/>
                    </a:lnTo>
                    <a:lnTo>
                      <a:pt x="16" y="1600"/>
                    </a:lnTo>
                    <a:lnTo>
                      <a:pt x="7" y="1530"/>
                    </a:lnTo>
                    <a:lnTo>
                      <a:pt x="1" y="1460"/>
                    </a:lnTo>
                    <a:lnTo>
                      <a:pt x="0" y="1388"/>
                    </a:lnTo>
                    <a:lnTo>
                      <a:pt x="1" y="1317"/>
                    </a:lnTo>
                    <a:lnTo>
                      <a:pt x="7" y="1246"/>
                    </a:lnTo>
                    <a:lnTo>
                      <a:pt x="16" y="1177"/>
                    </a:lnTo>
                    <a:lnTo>
                      <a:pt x="28" y="1108"/>
                    </a:lnTo>
                    <a:lnTo>
                      <a:pt x="44" y="1041"/>
                    </a:lnTo>
                    <a:lnTo>
                      <a:pt x="64" y="975"/>
                    </a:lnTo>
                    <a:lnTo>
                      <a:pt x="86" y="911"/>
                    </a:lnTo>
                    <a:lnTo>
                      <a:pt x="112" y="848"/>
                    </a:lnTo>
                    <a:lnTo>
                      <a:pt x="140" y="786"/>
                    </a:lnTo>
                    <a:lnTo>
                      <a:pt x="172" y="726"/>
                    </a:lnTo>
                    <a:lnTo>
                      <a:pt x="206" y="668"/>
                    </a:lnTo>
                    <a:lnTo>
                      <a:pt x="244" y="612"/>
                    </a:lnTo>
                    <a:lnTo>
                      <a:pt x="284" y="558"/>
                    </a:lnTo>
                    <a:lnTo>
                      <a:pt x="326" y="505"/>
                    </a:lnTo>
                    <a:lnTo>
                      <a:pt x="371" y="455"/>
                    </a:lnTo>
                    <a:lnTo>
                      <a:pt x="419" y="406"/>
                    </a:lnTo>
                    <a:lnTo>
                      <a:pt x="468" y="360"/>
                    </a:lnTo>
                    <a:lnTo>
                      <a:pt x="520" y="317"/>
                    </a:lnTo>
                    <a:lnTo>
                      <a:pt x="574" y="276"/>
                    </a:lnTo>
                    <a:lnTo>
                      <a:pt x="631" y="237"/>
                    </a:lnTo>
                    <a:lnTo>
                      <a:pt x="689" y="201"/>
                    </a:lnTo>
                    <a:lnTo>
                      <a:pt x="749" y="167"/>
                    </a:lnTo>
                    <a:lnTo>
                      <a:pt x="810" y="137"/>
                    </a:lnTo>
                    <a:lnTo>
                      <a:pt x="874" y="109"/>
                    </a:lnTo>
                    <a:lnTo>
                      <a:pt x="939" y="84"/>
                    </a:lnTo>
                    <a:lnTo>
                      <a:pt x="1006" y="62"/>
                    </a:lnTo>
                    <a:lnTo>
                      <a:pt x="1074" y="43"/>
                    </a:lnTo>
                    <a:lnTo>
                      <a:pt x="1143" y="28"/>
                    </a:lnTo>
                    <a:lnTo>
                      <a:pt x="1213" y="16"/>
                    </a:lnTo>
                    <a:lnTo>
                      <a:pt x="1285" y="7"/>
                    </a:lnTo>
                    <a:lnTo>
                      <a:pt x="1358" y="1"/>
                    </a:lnTo>
                    <a:lnTo>
                      <a:pt x="1432" y="0"/>
                    </a:lnTo>
                    <a:lnTo>
                      <a:pt x="1505" y="1"/>
                    </a:lnTo>
                    <a:lnTo>
                      <a:pt x="1578" y="7"/>
                    </a:lnTo>
                    <a:lnTo>
                      <a:pt x="1650" y="16"/>
                    </a:lnTo>
                    <a:lnTo>
                      <a:pt x="1720" y="28"/>
                    </a:lnTo>
                    <a:lnTo>
                      <a:pt x="1790" y="43"/>
                    </a:lnTo>
                    <a:lnTo>
                      <a:pt x="1858" y="62"/>
                    </a:lnTo>
                    <a:lnTo>
                      <a:pt x="1924" y="84"/>
                    </a:lnTo>
                    <a:lnTo>
                      <a:pt x="1989" y="109"/>
                    </a:lnTo>
                    <a:lnTo>
                      <a:pt x="2053" y="137"/>
                    </a:lnTo>
                    <a:lnTo>
                      <a:pt x="2114" y="167"/>
                    </a:lnTo>
                    <a:lnTo>
                      <a:pt x="2174" y="201"/>
                    </a:lnTo>
                    <a:lnTo>
                      <a:pt x="2233" y="237"/>
                    </a:lnTo>
                    <a:lnTo>
                      <a:pt x="2289" y="276"/>
                    </a:lnTo>
                    <a:lnTo>
                      <a:pt x="2343" y="317"/>
                    </a:lnTo>
                    <a:lnTo>
                      <a:pt x="2395" y="361"/>
                    </a:lnTo>
                    <a:lnTo>
                      <a:pt x="2445" y="407"/>
                    </a:lnTo>
                    <a:lnTo>
                      <a:pt x="2492" y="455"/>
                    </a:lnTo>
                    <a:lnTo>
                      <a:pt x="2537" y="505"/>
                    </a:lnTo>
                    <a:lnTo>
                      <a:pt x="2580" y="558"/>
                    </a:lnTo>
                    <a:lnTo>
                      <a:pt x="2620" y="612"/>
                    </a:lnTo>
                    <a:lnTo>
                      <a:pt x="2657" y="669"/>
                    </a:lnTo>
                    <a:lnTo>
                      <a:pt x="2691" y="727"/>
                    </a:lnTo>
                    <a:lnTo>
                      <a:pt x="2723" y="787"/>
                    </a:lnTo>
                    <a:lnTo>
                      <a:pt x="2752" y="848"/>
                    </a:lnTo>
                    <a:lnTo>
                      <a:pt x="2777" y="911"/>
                    </a:lnTo>
                    <a:lnTo>
                      <a:pt x="2800" y="976"/>
                    </a:lnTo>
                    <a:lnTo>
                      <a:pt x="2819" y="1042"/>
                    </a:lnTo>
                    <a:lnTo>
                      <a:pt x="2835" y="1109"/>
                    </a:lnTo>
                    <a:lnTo>
                      <a:pt x="2848" y="1178"/>
                    </a:lnTo>
                    <a:lnTo>
                      <a:pt x="2857" y="1247"/>
                    </a:lnTo>
                    <a:lnTo>
                      <a:pt x="2862" y="1318"/>
                    </a:lnTo>
                    <a:lnTo>
                      <a:pt x="2864" y="1389"/>
                    </a:lnTo>
                    <a:lnTo>
                      <a:pt x="2862" y="1461"/>
                    </a:lnTo>
                    <a:lnTo>
                      <a:pt x="2857" y="1531"/>
                    </a:lnTo>
                    <a:lnTo>
                      <a:pt x="2848" y="1601"/>
                    </a:lnTo>
                    <a:lnTo>
                      <a:pt x="2835" y="1669"/>
                    </a:lnTo>
                    <a:lnTo>
                      <a:pt x="2819" y="1737"/>
                    </a:lnTo>
                    <a:lnTo>
                      <a:pt x="2800" y="1802"/>
                    </a:lnTo>
                    <a:lnTo>
                      <a:pt x="2777" y="1867"/>
                    </a:lnTo>
                    <a:lnTo>
                      <a:pt x="2752" y="1930"/>
                    </a:lnTo>
                    <a:lnTo>
                      <a:pt x="2723" y="1992"/>
                    </a:lnTo>
                    <a:lnTo>
                      <a:pt x="2691" y="2052"/>
                    </a:lnTo>
                    <a:lnTo>
                      <a:pt x="2657" y="2110"/>
                    </a:lnTo>
                    <a:lnTo>
                      <a:pt x="2620" y="2166"/>
                    </a:lnTo>
                    <a:lnTo>
                      <a:pt x="2580" y="2221"/>
                    </a:lnTo>
                    <a:lnTo>
                      <a:pt x="2537" y="2273"/>
                    </a:lnTo>
                    <a:lnTo>
                      <a:pt x="2492" y="2324"/>
                    </a:lnTo>
                    <a:lnTo>
                      <a:pt x="2445" y="2372"/>
                    </a:lnTo>
                    <a:lnTo>
                      <a:pt x="2395" y="2418"/>
                    </a:lnTo>
                    <a:lnTo>
                      <a:pt x="2343" y="2462"/>
                    </a:lnTo>
                    <a:lnTo>
                      <a:pt x="2289" y="2503"/>
                    </a:lnTo>
                    <a:lnTo>
                      <a:pt x="2233" y="2542"/>
                    </a:lnTo>
                    <a:lnTo>
                      <a:pt x="2174" y="2578"/>
                    </a:lnTo>
                    <a:lnTo>
                      <a:pt x="2114" y="2611"/>
                    </a:lnTo>
                    <a:lnTo>
                      <a:pt x="2053" y="2642"/>
                    </a:lnTo>
                    <a:lnTo>
                      <a:pt x="1989" y="2670"/>
                    </a:lnTo>
                    <a:lnTo>
                      <a:pt x="1924" y="2695"/>
                    </a:lnTo>
                    <a:lnTo>
                      <a:pt x="1858" y="2716"/>
                    </a:lnTo>
                    <a:lnTo>
                      <a:pt x="1790" y="2735"/>
                    </a:lnTo>
                    <a:lnTo>
                      <a:pt x="1720" y="2751"/>
                    </a:lnTo>
                    <a:lnTo>
                      <a:pt x="1650" y="2763"/>
                    </a:lnTo>
                    <a:lnTo>
                      <a:pt x="1578" y="2772"/>
                    </a:lnTo>
                    <a:lnTo>
                      <a:pt x="1505" y="2777"/>
                    </a:lnTo>
                    <a:lnTo>
                      <a:pt x="1432" y="2779"/>
                    </a:lnTo>
                  </a:path>
                </a:pathLst>
              </a:custGeom>
              <a:solidFill>
                <a:srgbClr val="24BAFF">
                  <a:alpha val="36078"/>
                </a:srgbClr>
              </a:solidFill>
              <a:ln w="0" cap="flat">
                <a:noFill/>
                <a:prstDash val="solid"/>
                <a:miter lim="0"/>
              </a:ln>
            </p:spPr>
            <p:txBody>
              <a:bodyPr rtlCol="0"/>
              <a:lstStyle/>
              <a:p>
                <a:pPr algn="ctr"/>
                <a:endParaRPr lang="zh-CN" altLang="en-US"/>
              </a:p>
            </p:txBody>
          </p:sp>
        </p:grpSp>
        <p:sp>
          <p:nvSpPr>
            <p:cNvPr id="722" name="textbox 722"/>
            <p:cNvSpPr/>
            <p:nvPr/>
          </p:nvSpPr>
          <p:spPr>
            <a:xfrm>
              <a:off x="-12700" y="-12700"/>
              <a:ext cx="2449195" cy="2399029"/>
            </a:xfrm>
            <a:prstGeom prst="rect">
              <a:avLst/>
            </a:prstGeom>
            <a:noFill/>
            <a:ln w="0" cap="flat">
              <a:noFill/>
              <a:prstDash val="solid"/>
              <a:miter lim="0"/>
            </a:ln>
          </p:spPr>
          <p:txBody>
            <a:bodyPr vert="horz" wrap="square" lIns="0" tIns="0" rIns="0" bIns="0"/>
            <a:lstStyle/>
            <a:p>
              <a:pPr algn="l" rtl="0" eaLnBrk="0">
                <a:lnSpc>
                  <a:spcPct val="114000"/>
                </a:lnSpc>
              </a:pPr>
              <a:endParaRPr sz="1000">
                <a:latin typeface="Arial" panose="020B0604020202020204"/>
                <a:ea typeface="Arial" panose="020B0604020202020204"/>
                <a:cs typeface="Arial" panose="020B0604020202020204"/>
              </a:endParaRPr>
            </a:p>
            <a:p>
              <a:pPr algn="l" rtl="0" eaLnBrk="0">
                <a:lnSpc>
                  <a:spcPct val="114000"/>
                </a:lnSpc>
              </a:pPr>
              <a:endParaRPr sz="1000">
                <a:latin typeface="Arial" panose="020B0604020202020204"/>
                <a:ea typeface="Arial" panose="020B0604020202020204"/>
                <a:cs typeface="Arial" panose="020B0604020202020204"/>
              </a:endParaRPr>
            </a:p>
            <a:p>
              <a:pPr algn="l" rtl="0" eaLnBrk="0">
                <a:lnSpc>
                  <a:spcPct val="115000"/>
                </a:lnSpc>
              </a:pPr>
              <a:endParaRPr sz="1000">
                <a:latin typeface="Arial" panose="020B0604020202020204"/>
                <a:ea typeface="Arial" panose="020B0604020202020204"/>
                <a:cs typeface="Arial" panose="020B0604020202020204"/>
              </a:endParaRPr>
            </a:p>
            <a:p>
              <a:pPr algn="l" rtl="0" eaLnBrk="0">
                <a:lnSpc>
                  <a:spcPct val="115000"/>
                </a:lnSpc>
              </a:pPr>
              <a:endParaRPr sz="1000">
                <a:latin typeface="Arial" panose="020B0604020202020204"/>
                <a:ea typeface="Arial" panose="020B0604020202020204"/>
                <a:cs typeface="Arial" panose="020B0604020202020204"/>
              </a:endParaRPr>
            </a:p>
            <a:p>
              <a:pPr algn="l" rtl="0" eaLnBrk="0">
                <a:lnSpc>
                  <a:spcPct val="115000"/>
                </a:lnSpc>
              </a:pPr>
              <a:endParaRPr sz="10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929005" indent="20955" algn="l" rtl="0" eaLnBrk="0">
                <a:lnSpc>
                  <a:spcPct val="89000"/>
                </a:lnSpc>
              </a:pPr>
              <a:r>
                <a:rPr sz="2000" b="1" kern="0" spc="-120">
                  <a:solidFill>
                    <a:srgbClr val="404040">
                      <a:alpha val="100000"/>
                    </a:srgbClr>
                  </a:solidFill>
                  <a:latin typeface="等线" panose="02010600030101010101" charset="-122"/>
                  <a:ea typeface="等线" panose="02010600030101010101" charset="-122"/>
                  <a:cs typeface="等线" panose="02010600030101010101" charset="-122"/>
                </a:rPr>
                <a:t>内容</a:t>
              </a:r>
              <a:r>
                <a:rPr sz="2000" b="1" kern="0" spc="0">
                  <a:solidFill>
                    <a:srgbClr val="404040">
                      <a:alpha val="100000"/>
                    </a:srgbClr>
                  </a:solidFill>
                  <a:latin typeface="等线" panose="02010600030101010101" charset="-122"/>
                  <a:ea typeface="等线" panose="02010600030101010101" charset="-122"/>
                  <a:cs typeface="等线" panose="02010600030101010101" charset="-122"/>
                </a:rPr>
                <a:t>              </a:t>
              </a:r>
              <a:r>
                <a:rPr sz="2000" b="1" kern="0" spc="-10">
                  <a:solidFill>
                    <a:srgbClr val="404040">
                      <a:alpha val="100000"/>
                    </a:srgbClr>
                  </a:solidFill>
                  <a:latin typeface="等线" panose="02010600030101010101" charset="-122"/>
                  <a:ea typeface="等线" panose="02010600030101010101" charset="-122"/>
                  <a:cs typeface="等线" panose="02010600030101010101" charset="-122"/>
                </a:rPr>
                <a:t> </a:t>
              </a:r>
              <a:r>
                <a:rPr sz="2000" b="1" kern="0" spc="-40">
                  <a:solidFill>
                    <a:srgbClr val="404040">
                      <a:alpha val="100000"/>
                    </a:srgbClr>
                  </a:solidFill>
                  <a:latin typeface="等线" panose="02010600030101010101" charset="-122"/>
                  <a:ea typeface="等线" panose="02010600030101010101" charset="-122"/>
                  <a:cs typeface="等线" panose="02010600030101010101" charset="-122"/>
                </a:rPr>
                <a:t>发布</a:t>
              </a:r>
              <a:endParaRPr sz="2000">
                <a:latin typeface="等线" panose="02010600030101010101" charset="-122"/>
                <a:ea typeface="等线" panose="02010600030101010101" charset="-122"/>
                <a:cs typeface="等线" panose="02010600030101010101" charset="-122"/>
              </a:endParaRPr>
            </a:p>
          </p:txBody>
        </p:sp>
      </p:grpSp>
      <p:sp>
        <p:nvSpPr>
          <p:cNvPr id="724" name="textbox 724"/>
          <p:cNvSpPr/>
          <p:nvPr/>
        </p:nvSpPr>
        <p:spPr>
          <a:xfrm>
            <a:off x="889025" y="5658446"/>
            <a:ext cx="3352800" cy="848994"/>
          </a:xfrm>
          <a:prstGeom prst="rect">
            <a:avLst/>
          </a:prstGeom>
          <a:noFill/>
          <a:ln w="0" cap="flat">
            <a:noFill/>
            <a:prstDash val="solid"/>
            <a:miter lim="0"/>
          </a:ln>
        </p:spPr>
        <p:txBody>
          <a:bodyPr vert="horz" wrap="square" lIns="0" tIns="0" rIns="0" bIns="0"/>
          <a:lstStyle/>
          <a:p>
            <a:pPr algn="l" rtl="0" eaLnBrk="0">
              <a:lnSpc>
                <a:spcPct val="60000"/>
              </a:lnSpc>
            </a:pPr>
            <a:endParaRPr sz="100">
              <a:latin typeface="Arial" panose="020B0604020202020204"/>
              <a:ea typeface="Arial" panose="020B0604020202020204"/>
              <a:cs typeface="Arial" panose="020B0604020202020204"/>
            </a:endParaRPr>
          </a:p>
          <a:p>
            <a:pPr marL="12700" indent="-635" algn="l" rtl="0" eaLnBrk="0">
              <a:lnSpc>
                <a:spcPct val="113000"/>
              </a:lnSpc>
            </a:pPr>
            <a:r>
              <a:rPr sz="12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信息发布</a:t>
            </a:r>
            <a:r>
              <a:rPr sz="1200" kern="0" spc="20">
                <a:solidFill>
                  <a:srgbClr val="404040">
                    <a:alpha val="100000"/>
                  </a:srgbClr>
                </a:solidFill>
                <a:latin typeface="等线" panose="02010600030101010101" charset="-122"/>
                <a:ea typeface="等线" panose="02010600030101010101" charset="-122"/>
                <a:cs typeface="等线" panose="02010600030101010101" charset="-122"/>
              </a:rPr>
              <a:t>子系统采用标准通信协议和接</a:t>
            </a:r>
            <a:r>
              <a:rPr sz="1200" kern="0" spc="10">
                <a:solidFill>
                  <a:srgbClr val="404040">
                    <a:alpha val="100000"/>
                  </a:srgbClr>
                </a:solidFill>
                <a:latin typeface="等线" panose="02010600030101010101" charset="-122"/>
                <a:ea typeface="等线" panose="02010600030101010101" charset="-122"/>
                <a:cs typeface="等线" panose="02010600030101010101" charset="-122"/>
              </a:rPr>
              <a:t>口，</a:t>
            </a:r>
            <a:r>
              <a:rPr sz="1200" kern="0" spc="270">
                <a:solidFill>
                  <a:srgbClr val="404040">
                    <a:alpha val="100000"/>
                  </a:srgbClr>
                </a:solidFill>
                <a:latin typeface="等线" panose="02010600030101010101" charset="-122"/>
                <a:ea typeface="等线" panose="02010600030101010101" charset="-122"/>
                <a:cs typeface="等线" panose="02010600030101010101" charset="-122"/>
              </a:rPr>
              <a:t> </a:t>
            </a:r>
            <a:r>
              <a:rPr sz="1200" kern="0" spc="10">
                <a:solidFill>
                  <a:srgbClr val="404040">
                    <a:alpha val="100000"/>
                  </a:srgbClr>
                </a:solidFill>
                <a:latin typeface="等线" panose="02010600030101010101" charset="-122"/>
                <a:ea typeface="等线" panose="02010600030101010101" charset="-122"/>
                <a:cs typeface="等线" panose="02010600030101010101" charset="-122"/>
              </a:rPr>
              <a:t>向系</a:t>
            </a:r>
            <a:r>
              <a:rPr sz="1200" kern="0" spc="0">
                <a:solidFill>
                  <a:srgbClr val="404040">
                    <a:alpha val="100000"/>
                  </a:srgbClr>
                </a:solidFill>
                <a:latin typeface="等线" panose="02010600030101010101" charset="-122"/>
                <a:ea typeface="等线" panose="02010600030101010101" charset="-122"/>
                <a:cs typeface="等线" panose="02010600030101010101" charset="-122"/>
              </a:rPr>
              <a:t> </a:t>
            </a:r>
            <a:r>
              <a:rPr sz="1200" kern="0" spc="10">
                <a:solidFill>
                  <a:srgbClr val="404040">
                    <a:alpha val="100000"/>
                  </a:srgbClr>
                </a:solidFill>
                <a:latin typeface="等线" panose="02010600030101010101" charset="-122"/>
                <a:ea typeface="等线" panose="02010600030101010101" charset="-122"/>
                <a:cs typeface="等线" panose="02010600030101010101" charset="-122"/>
              </a:rPr>
              <a:t>统开放设备的各层通信协议，</a:t>
            </a:r>
            <a:r>
              <a:rPr sz="1200" kern="0" spc="-160">
                <a:solidFill>
                  <a:srgbClr val="404040">
                    <a:alpha val="100000"/>
                  </a:srgbClr>
                </a:solidFill>
                <a:latin typeface="等线" panose="02010600030101010101" charset="-122"/>
                <a:ea typeface="等线" panose="02010600030101010101" charset="-122"/>
                <a:cs typeface="等线" panose="02010600030101010101" charset="-122"/>
              </a:rPr>
              <a:t> </a:t>
            </a:r>
            <a:r>
              <a:rPr sz="1200" kern="0" spc="10">
                <a:solidFill>
                  <a:srgbClr val="404040">
                    <a:alpha val="100000"/>
                  </a:srgbClr>
                </a:solidFill>
                <a:latin typeface="等线" panose="02010600030101010101" charset="-122"/>
                <a:ea typeface="等线" panose="02010600030101010101" charset="-122"/>
                <a:cs typeface="等线" panose="02010600030101010101" charset="-122"/>
              </a:rPr>
              <a:t>子系统集</a:t>
            </a:r>
            <a:r>
              <a:rPr sz="1200" kern="0" spc="260">
                <a:solidFill>
                  <a:srgbClr val="404040">
                    <a:alpha val="100000"/>
                  </a:srgbClr>
                </a:solidFill>
                <a:latin typeface="等线" panose="02010600030101010101" charset="-122"/>
                <a:ea typeface="等线" panose="02010600030101010101" charset="-122"/>
                <a:cs typeface="等线" panose="02010600030101010101" charset="-122"/>
              </a:rPr>
              <a:t> </a:t>
            </a:r>
            <a:r>
              <a:rPr sz="1200" kern="0" spc="10">
                <a:solidFill>
                  <a:srgbClr val="404040">
                    <a:alpha val="100000"/>
                  </a:srgbClr>
                </a:solidFill>
                <a:latin typeface="等线" panose="02010600030101010101" charset="-122"/>
                <a:ea typeface="等线" panose="02010600030101010101" charset="-122"/>
                <a:cs typeface="等线" panose="02010600030101010101" charset="-122"/>
              </a:rPr>
              <a:t>中控制系</a:t>
            </a:r>
            <a:r>
              <a:rPr sz="1200" kern="0" spc="0">
                <a:solidFill>
                  <a:srgbClr val="404040">
                    <a:alpha val="100000"/>
                  </a:srgbClr>
                </a:solidFill>
                <a:latin typeface="等线" panose="02010600030101010101" charset="-122"/>
                <a:ea typeface="等线" panose="02010600030101010101" charset="-122"/>
                <a:cs typeface="等线" panose="02010600030101010101" charset="-122"/>
              </a:rPr>
              <a:t> </a:t>
            </a:r>
            <a:r>
              <a:rPr sz="1200" kern="0" spc="40">
                <a:solidFill>
                  <a:srgbClr val="404040">
                    <a:alpha val="100000"/>
                  </a:srgbClr>
                </a:solidFill>
                <a:latin typeface="等线" panose="02010600030101010101" charset="-122"/>
                <a:ea typeface="等线" panose="02010600030101010101" charset="-122"/>
                <a:cs typeface="等线" panose="02010600030101010101" charset="-122"/>
              </a:rPr>
              <a:t>统发出的</a:t>
            </a:r>
            <a:r>
              <a:rPr sz="12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LED</a:t>
            </a:r>
            <a:r>
              <a:rPr sz="1200" kern="0" spc="40">
                <a:solidFill>
                  <a:srgbClr val="404040">
                    <a:alpha val="100000"/>
                  </a:srgbClr>
                </a:solidFill>
                <a:latin typeface="等线" panose="02010600030101010101" charset="-122"/>
                <a:ea typeface="等线" panose="02010600030101010101" charset="-122"/>
                <a:cs typeface="等线" panose="02010600030101010101" charset="-122"/>
              </a:rPr>
              <a:t>大屏平面开关</a:t>
            </a:r>
            <a:r>
              <a:rPr sz="1200" kern="0" spc="30">
                <a:solidFill>
                  <a:srgbClr val="404040">
                    <a:alpha val="100000"/>
                  </a:srgbClr>
                </a:solidFill>
                <a:latin typeface="等线" panose="02010600030101010101" charset="-122"/>
                <a:ea typeface="等线" panose="02010600030101010101" charset="-122"/>
                <a:cs typeface="等线" panose="02010600030101010101" charset="-122"/>
              </a:rPr>
              <a:t>或更改</a:t>
            </a:r>
            <a:r>
              <a:rPr sz="1200" kern="0" spc="180">
                <a:solidFill>
                  <a:srgbClr val="404040">
                    <a:alpha val="100000"/>
                  </a:srgbClr>
                </a:solidFill>
                <a:latin typeface="等线" panose="02010600030101010101" charset="-122"/>
                <a:ea typeface="等线" panose="02010600030101010101" charset="-122"/>
                <a:cs typeface="等线" panose="02010600030101010101" charset="-122"/>
              </a:rPr>
              <a:t> </a:t>
            </a:r>
            <a:r>
              <a:rPr sz="1200" kern="0" spc="30">
                <a:solidFill>
                  <a:srgbClr val="404040">
                    <a:alpha val="100000"/>
                  </a:srgbClr>
                </a:solidFill>
                <a:latin typeface="等线" panose="02010600030101010101" charset="-122"/>
                <a:ea typeface="等线" panose="02010600030101010101" charset="-122"/>
                <a:cs typeface="等线" panose="02010600030101010101" charset="-122"/>
              </a:rPr>
              <a:t>显示内容的指</a:t>
            </a:r>
            <a:r>
              <a:rPr sz="1200" kern="0" spc="0">
                <a:solidFill>
                  <a:srgbClr val="404040">
                    <a:alpha val="100000"/>
                  </a:srgbClr>
                </a:solidFill>
                <a:latin typeface="等线" panose="02010600030101010101" charset="-122"/>
                <a:ea typeface="等线" panose="02010600030101010101" charset="-122"/>
                <a:cs typeface="等线" panose="02010600030101010101" charset="-122"/>
              </a:rPr>
              <a:t> </a:t>
            </a:r>
            <a:r>
              <a:rPr sz="1200" kern="0" spc="-20">
                <a:solidFill>
                  <a:srgbClr val="404040">
                    <a:alpha val="100000"/>
                  </a:srgbClr>
                </a:solidFill>
                <a:latin typeface="等线" panose="02010600030101010101" charset="-122"/>
                <a:ea typeface="等线" panose="02010600030101010101" charset="-122"/>
                <a:cs typeface="等线" panose="02010600030101010101" charset="-122"/>
              </a:rPr>
              <a:t>令。</a:t>
            </a:r>
            <a:endParaRPr sz="1200">
              <a:latin typeface="等线" panose="02010600030101010101" charset="-122"/>
              <a:ea typeface="等线" panose="02010600030101010101" charset="-122"/>
              <a:cs typeface="等线" panose="02010600030101010101" charset="-122"/>
            </a:endParaRPr>
          </a:p>
        </p:txBody>
      </p:sp>
      <p:sp>
        <p:nvSpPr>
          <p:cNvPr id="726" name="textbox 726"/>
          <p:cNvSpPr/>
          <p:nvPr/>
        </p:nvSpPr>
        <p:spPr>
          <a:xfrm>
            <a:off x="1451152" y="455993"/>
            <a:ext cx="4956809" cy="27432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打破信</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息孤岛</a:t>
            </a:r>
            <a:r>
              <a:rPr sz="1700" b="1"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高效创造价值</a:t>
            </a:r>
            <a:endParaRPr sz="1700">
              <a:latin typeface="微软雅黑" panose="020B0503020204020204" charset="-122"/>
              <a:ea typeface="微软雅黑" panose="020B0503020204020204" charset="-122"/>
              <a:cs typeface="微软雅黑" panose="020B0503020204020204" charset="-122"/>
            </a:endParaRPr>
          </a:p>
        </p:txBody>
      </p:sp>
      <p:grpSp>
        <p:nvGrpSpPr>
          <p:cNvPr id="56" name="group 56"/>
          <p:cNvGrpSpPr/>
          <p:nvPr/>
        </p:nvGrpSpPr>
        <p:grpSpPr>
          <a:xfrm rot="21600000">
            <a:off x="767448" y="2261984"/>
            <a:ext cx="941895" cy="913536"/>
            <a:chOff x="0" y="0"/>
            <a:chExt cx="941895" cy="913536"/>
          </a:xfrm>
        </p:grpSpPr>
        <p:sp>
          <p:nvSpPr>
            <p:cNvPr id="728" name="path 728"/>
            <p:cNvSpPr/>
            <p:nvPr/>
          </p:nvSpPr>
          <p:spPr>
            <a:xfrm>
              <a:off x="0" y="0"/>
              <a:ext cx="941895" cy="913536"/>
            </a:xfrm>
            <a:custGeom>
              <a:avLst/>
              <a:gdLst/>
              <a:ahLst/>
              <a:cxnLst/>
              <a:rect l="0" t="0" r="0" b="0"/>
              <a:pathLst>
                <a:path w="1483" h="1438">
                  <a:moveTo>
                    <a:pt x="741" y="1438"/>
                  </a:moveTo>
                  <a:lnTo>
                    <a:pt x="665" y="1434"/>
                  </a:lnTo>
                  <a:lnTo>
                    <a:pt x="592" y="1424"/>
                  </a:lnTo>
                  <a:lnTo>
                    <a:pt x="521" y="1406"/>
                  </a:lnTo>
                  <a:lnTo>
                    <a:pt x="453" y="1382"/>
                  </a:lnTo>
                  <a:lnTo>
                    <a:pt x="388" y="1351"/>
                  </a:lnTo>
                  <a:lnTo>
                    <a:pt x="327" y="1315"/>
                  </a:lnTo>
                  <a:lnTo>
                    <a:pt x="269" y="1274"/>
                  </a:lnTo>
                  <a:lnTo>
                    <a:pt x="217" y="1227"/>
                  </a:lnTo>
                  <a:lnTo>
                    <a:pt x="169" y="1176"/>
                  </a:lnTo>
                  <a:lnTo>
                    <a:pt x="126" y="1121"/>
                  </a:lnTo>
                  <a:lnTo>
                    <a:pt x="89" y="1062"/>
                  </a:lnTo>
                  <a:lnTo>
                    <a:pt x="58" y="999"/>
                  </a:lnTo>
                  <a:lnTo>
                    <a:pt x="33" y="933"/>
                  </a:lnTo>
                  <a:lnTo>
                    <a:pt x="15" y="864"/>
                  </a:lnTo>
                  <a:lnTo>
                    <a:pt x="3" y="793"/>
                  </a:lnTo>
                  <a:lnTo>
                    <a:pt x="0" y="719"/>
                  </a:lnTo>
                  <a:lnTo>
                    <a:pt x="3" y="645"/>
                  </a:lnTo>
                  <a:lnTo>
                    <a:pt x="15" y="574"/>
                  </a:lnTo>
                  <a:lnTo>
                    <a:pt x="33" y="505"/>
                  </a:lnTo>
                  <a:lnTo>
                    <a:pt x="58" y="439"/>
                  </a:lnTo>
                  <a:lnTo>
                    <a:pt x="89" y="376"/>
                  </a:lnTo>
                  <a:lnTo>
                    <a:pt x="126" y="317"/>
                  </a:lnTo>
                  <a:lnTo>
                    <a:pt x="169" y="261"/>
                  </a:lnTo>
                  <a:lnTo>
                    <a:pt x="217" y="210"/>
                  </a:lnTo>
                  <a:lnTo>
                    <a:pt x="270" y="164"/>
                  </a:lnTo>
                  <a:lnTo>
                    <a:pt x="327" y="122"/>
                  </a:lnTo>
                  <a:lnTo>
                    <a:pt x="388" y="86"/>
                  </a:lnTo>
                  <a:lnTo>
                    <a:pt x="453" y="56"/>
                  </a:lnTo>
                  <a:lnTo>
                    <a:pt x="521" y="32"/>
                  </a:lnTo>
                  <a:lnTo>
                    <a:pt x="592" y="14"/>
                  </a:lnTo>
                  <a:lnTo>
                    <a:pt x="665" y="3"/>
                  </a:lnTo>
                  <a:lnTo>
                    <a:pt x="741" y="0"/>
                  </a:lnTo>
                  <a:lnTo>
                    <a:pt x="817" y="3"/>
                  </a:lnTo>
                  <a:lnTo>
                    <a:pt x="891" y="14"/>
                  </a:lnTo>
                  <a:lnTo>
                    <a:pt x="962" y="32"/>
                  </a:lnTo>
                  <a:lnTo>
                    <a:pt x="1030" y="56"/>
                  </a:lnTo>
                  <a:lnTo>
                    <a:pt x="1095" y="86"/>
                  </a:lnTo>
                  <a:lnTo>
                    <a:pt x="1156" y="122"/>
                  </a:lnTo>
                  <a:lnTo>
                    <a:pt x="1213" y="164"/>
                  </a:lnTo>
                  <a:lnTo>
                    <a:pt x="1266" y="210"/>
                  </a:lnTo>
                  <a:lnTo>
                    <a:pt x="1313" y="261"/>
                  </a:lnTo>
                  <a:lnTo>
                    <a:pt x="1356" y="317"/>
                  </a:lnTo>
                  <a:lnTo>
                    <a:pt x="1393" y="376"/>
                  </a:lnTo>
                  <a:lnTo>
                    <a:pt x="1425" y="439"/>
                  </a:lnTo>
                  <a:lnTo>
                    <a:pt x="1450" y="505"/>
                  </a:lnTo>
                  <a:lnTo>
                    <a:pt x="1468" y="574"/>
                  </a:lnTo>
                  <a:lnTo>
                    <a:pt x="1479" y="645"/>
                  </a:lnTo>
                  <a:lnTo>
                    <a:pt x="1483" y="719"/>
                  </a:lnTo>
                  <a:lnTo>
                    <a:pt x="1479" y="792"/>
                  </a:lnTo>
                  <a:lnTo>
                    <a:pt x="1468" y="864"/>
                  </a:lnTo>
                  <a:lnTo>
                    <a:pt x="1449" y="933"/>
                  </a:lnTo>
                  <a:lnTo>
                    <a:pt x="1424" y="999"/>
                  </a:lnTo>
                  <a:lnTo>
                    <a:pt x="1393" y="1062"/>
                  </a:lnTo>
                  <a:lnTo>
                    <a:pt x="1356" y="1121"/>
                  </a:lnTo>
                  <a:lnTo>
                    <a:pt x="1313" y="1176"/>
                  </a:lnTo>
                  <a:lnTo>
                    <a:pt x="1266" y="1227"/>
                  </a:lnTo>
                  <a:lnTo>
                    <a:pt x="1213" y="1274"/>
                  </a:lnTo>
                  <a:lnTo>
                    <a:pt x="1156" y="1315"/>
                  </a:lnTo>
                  <a:lnTo>
                    <a:pt x="1095" y="1351"/>
                  </a:lnTo>
                  <a:lnTo>
                    <a:pt x="1030" y="1382"/>
                  </a:lnTo>
                  <a:lnTo>
                    <a:pt x="962" y="1406"/>
                  </a:lnTo>
                  <a:lnTo>
                    <a:pt x="891" y="1424"/>
                  </a:lnTo>
                  <a:lnTo>
                    <a:pt x="817" y="1434"/>
                  </a:lnTo>
                  <a:lnTo>
                    <a:pt x="741" y="1438"/>
                  </a:lnTo>
                </a:path>
              </a:pathLst>
            </a:custGeom>
            <a:solidFill>
              <a:srgbClr val="0052CC">
                <a:alpha val="100000"/>
              </a:srgbClr>
            </a:solidFill>
            <a:ln w="0" cap="flat">
              <a:noFill/>
              <a:prstDash val="solid"/>
              <a:miter lim="0"/>
            </a:ln>
          </p:spPr>
          <p:txBody>
            <a:bodyPr rtlCol="0"/>
            <a:lstStyle/>
            <a:p>
              <a:pPr algn="ctr"/>
              <a:endParaRPr lang="zh-CN" altLang="en-US"/>
            </a:p>
          </p:txBody>
        </p:sp>
        <p:sp>
          <p:nvSpPr>
            <p:cNvPr id="730" name="textbox 730"/>
            <p:cNvSpPr/>
            <p:nvPr/>
          </p:nvSpPr>
          <p:spPr>
            <a:xfrm>
              <a:off x="-12700" y="-12700"/>
              <a:ext cx="967739" cy="955039"/>
            </a:xfrm>
            <a:prstGeom prst="rect">
              <a:avLst/>
            </a:prstGeom>
            <a:noFill/>
            <a:ln w="0" cap="flat">
              <a:noFill/>
              <a:prstDash val="solid"/>
              <a:miter lim="0"/>
            </a:ln>
          </p:spPr>
          <p:txBody>
            <a:bodyPr vert="horz" wrap="square" lIns="0" tIns="0" rIns="0" bIns="0"/>
            <a:lstStyle/>
            <a:p>
              <a:pPr algn="l" rtl="0" eaLnBrk="0">
                <a:lnSpc>
                  <a:spcPct val="169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290195" algn="l" rtl="0" eaLnBrk="0">
                <a:lnSpc>
                  <a:spcPct val="76000"/>
                </a:lnSpc>
              </a:pPr>
              <a:r>
                <a:rPr sz="1400" kern="0" spc="-30">
                  <a:solidFill>
                    <a:srgbClr val="FFFFFF">
                      <a:alpha val="100000"/>
                    </a:srgbClr>
                  </a:solidFill>
                  <a:latin typeface="等线" panose="02010600030101010101" charset="-122"/>
                  <a:ea typeface="等线" panose="02010600030101010101" charset="-122"/>
                  <a:cs typeface="等线" panose="02010600030101010101" charset="-122"/>
                </a:rPr>
                <a:t>公共</a:t>
              </a:r>
              <a:endParaRPr sz="1400">
                <a:latin typeface="等线" panose="02010600030101010101" charset="-122"/>
                <a:ea typeface="等线" panose="02010600030101010101" charset="-122"/>
                <a:cs typeface="等线" panose="02010600030101010101" charset="-122"/>
              </a:endParaRPr>
            </a:p>
            <a:p>
              <a:pPr marL="287655" algn="l" rtl="0" eaLnBrk="0">
                <a:lnSpc>
                  <a:spcPct val="100000"/>
                </a:lnSpc>
                <a:spcBef>
                  <a:spcPts val="5"/>
                </a:spcBef>
              </a:pPr>
              <a:r>
                <a:rPr sz="1400" kern="0" spc="-20">
                  <a:solidFill>
                    <a:srgbClr val="FFFFFF">
                      <a:alpha val="100000"/>
                    </a:srgbClr>
                  </a:solidFill>
                  <a:latin typeface="等线" panose="02010600030101010101" charset="-122"/>
                  <a:ea typeface="等线" panose="02010600030101010101" charset="-122"/>
                  <a:cs typeface="等线" panose="02010600030101010101" charset="-122"/>
                </a:rPr>
                <a:t>信息</a:t>
              </a:r>
              <a:endParaRPr sz="1400">
                <a:latin typeface="等线" panose="02010600030101010101" charset="-122"/>
                <a:ea typeface="等线" panose="02010600030101010101" charset="-122"/>
                <a:cs typeface="等线" panose="02010600030101010101" charset="-122"/>
              </a:endParaRPr>
            </a:p>
          </p:txBody>
        </p:sp>
      </p:grpSp>
      <p:grpSp>
        <p:nvGrpSpPr>
          <p:cNvPr id="58" name="group 58"/>
          <p:cNvGrpSpPr/>
          <p:nvPr/>
        </p:nvGrpSpPr>
        <p:grpSpPr>
          <a:xfrm rot="21600000">
            <a:off x="762965" y="3828071"/>
            <a:ext cx="941895" cy="913536"/>
            <a:chOff x="0" y="0"/>
            <a:chExt cx="941895" cy="913536"/>
          </a:xfrm>
        </p:grpSpPr>
        <p:sp>
          <p:nvSpPr>
            <p:cNvPr id="732" name="path 732"/>
            <p:cNvSpPr/>
            <p:nvPr/>
          </p:nvSpPr>
          <p:spPr>
            <a:xfrm>
              <a:off x="0" y="0"/>
              <a:ext cx="941895" cy="913536"/>
            </a:xfrm>
            <a:custGeom>
              <a:avLst/>
              <a:gdLst/>
              <a:ahLst/>
              <a:cxnLst/>
              <a:rect l="0" t="0" r="0" b="0"/>
              <a:pathLst>
                <a:path w="1483" h="1438">
                  <a:moveTo>
                    <a:pt x="741" y="1438"/>
                  </a:moveTo>
                  <a:lnTo>
                    <a:pt x="665" y="1434"/>
                  </a:lnTo>
                  <a:lnTo>
                    <a:pt x="592" y="1424"/>
                  </a:lnTo>
                  <a:lnTo>
                    <a:pt x="521" y="1406"/>
                  </a:lnTo>
                  <a:lnTo>
                    <a:pt x="453" y="1382"/>
                  </a:lnTo>
                  <a:lnTo>
                    <a:pt x="388" y="1351"/>
                  </a:lnTo>
                  <a:lnTo>
                    <a:pt x="327" y="1315"/>
                  </a:lnTo>
                  <a:lnTo>
                    <a:pt x="269" y="1274"/>
                  </a:lnTo>
                  <a:lnTo>
                    <a:pt x="217" y="1227"/>
                  </a:lnTo>
                  <a:lnTo>
                    <a:pt x="169" y="1176"/>
                  </a:lnTo>
                  <a:lnTo>
                    <a:pt x="126" y="1121"/>
                  </a:lnTo>
                  <a:lnTo>
                    <a:pt x="89" y="1062"/>
                  </a:lnTo>
                  <a:lnTo>
                    <a:pt x="58" y="999"/>
                  </a:lnTo>
                  <a:lnTo>
                    <a:pt x="33" y="933"/>
                  </a:lnTo>
                  <a:lnTo>
                    <a:pt x="15" y="864"/>
                  </a:lnTo>
                  <a:lnTo>
                    <a:pt x="3" y="792"/>
                  </a:lnTo>
                  <a:lnTo>
                    <a:pt x="0" y="719"/>
                  </a:lnTo>
                  <a:lnTo>
                    <a:pt x="3" y="645"/>
                  </a:lnTo>
                  <a:lnTo>
                    <a:pt x="15" y="574"/>
                  </a:lnTo>
                  <a:lnTo>
                    <a:pt x="33" y="505"/>
                  </a:lnTo>
                  <a:lnTo>
                    <a:pt x="58" y="439"/>
                  </a:lnTo>
                  <a:lnTo>
                    <a:pt x="89" y="376"/>
                  </a:lnTo>
                  <a:lnTo>
                    <a:pt x="126" y="317"/>
                  </a:lnTo>
                  <a:lnTo>
                    <a:pt x="169" y="261"/>
                  </a:lnTo>
                  <a:lnTo>
                    <a:pt x="217" y="210"/>
                  </a:lnTo>
                  <a:lnTo>
                    <a:pt x="269" y="164"/>
                  </a:lnTo>
                  <a:lnTo>
                    <a:pt x="327" y="122"/>
                  </a:lnTo>
                  <a:lnTo>
                    <a:pt x="388" y="86"/>
                  </a:lnTo>
                  <a:lnTo>
                    <a:pt x="453" y="56"/>
                  </a:lnTo>
                  <a:lnTo>
                    <a:pt x="521" y="32"/>
                  </a:lnTo>
                  <a:lnTo>
                    <a:pt x="592" y="14"/>
                  </a:lnTo>
                  <a:lnTo>
                    <a:pt x="665" y="3"/>
                  </a:lnTo>
                  <a:lnTo>
                    <a:pt x="741" y="0"/>
                  </a:lnTo>
                  <a:lnTo>
                    <a:pt x="817" y="3"/>
                  </a:lnTo>
                  <a:lnTo>
                    <a:pt x="891" y="14"/>
                  </a:lnTo>
                  <a:lnTo>
                    <a:pt x="962" y="32"/>
                  </a:lnTo>
                  <a:lnTo>
                    <a:pt x="1030" y="56"/>
                  </a:lnTo>
                  <a:lnTo>
                    <a:pt x="1095" y="86"/>
                  </a:lnTo>
                  <a:lnTo>
                    <a:pt x="1156" y="122"/>
                  </a:lnTo>
                  <a:lnTo>
                    <a:pt x="1213" y="164"/>
                  </a:lnTo>
                  <a:lnTo>
                    <a:pt x="1266" y="210"/>
                  </a:lnTo>
                  <a:lnTo>
                    <a:pt x="1313" y="261"/>
                  </a:lnTo>
                  <a:lnTo>
                    <a:pt x="1356" y="317"/>
                  </a:lnTo>
                  <a:lnTo>
                    <a:pt x="1393" y="376"/>
                  </a:lnTo>
                  <a:lnTo>
                    <a:pt x="1425" y="439"/>
                  </a:lnTo>
                  <a:lnTo>
                    <a:pt x="1449" y="505"/>
                  </a:lnTo>
                  <a:lnTo>
                    <a:pt x="1468" y="574"/>
                  </a:lnTo>
                  <a:lnTo>
                    <a:pt x="1479" y="645"/>
                  </a:lnTo>
                  <a:lnTo>
                    <a:pt x="1483" y="719"/>
                  </a:lnTo>
                  <a:lnTo>
                    <a:pt x="1479" y="792"/>
                  </a:lnTo>
                  <a:lnTo>
                    <a:pt x="1468" y="864"/>
                  </a:lnTo>
                  <a:lnTo>
                    <a:pt x="1449" y="933"/>
                  </a:lnTo>
                  <a:lnTo>
                    <a:pt x="1425" y="999"/>
                  </a:lnTo>
                  <a:lnTo>
                    <a:pt x="1393" y="1062"/>
                  </a:lnTo>
                  <a:lnTo>
                    <a:pt x="1356" y="1121"/>
                  </a:lnTo>
                  <a:lnTo>
                    <a:pt x="1313" y="1176"/>
                  </a:lnTo>
                  <a:lnTo>
                    <a:pt x="1266" y="1227"/>
                  </a:lnTo>
                  <a:lnTo>
                    <a:pt x="1213" y="1274"/>
                  </a:lnTo>
                  <a:lnTo>
                    <a:pt x="1156" y="1315"/>
                  </a:lnTo>
                  <a:lnTo>
                    <a:pt x="1095" y="1351"/>
                  </a:lnTo>
                  <a:lnTo>
                    <a:pt x="1030" y="1382"/>
                  </a:lnTo>
                  <a:lnTo>
                    <a:pt x="962" y="1406"/>
                  </a:lnTo>
                  <a:lnTo>
                    <a:pt x="891" y="1424"/>
                  </a:lnTo>
                  <a:lnTo>
                    <a:pt x="817" y="1434"/>
                  </a:lnTo>
                  <a:lnTo>
                    <a:pt x="741" y="1438"/>
                  </a:lnTo>
                </a:path>
              </a:pathLst>
            </a:custGeom>
            <a:solidFill>
              <a:srgbClr val="0052CC">
                <a:alpha val="100000"/>
              </a:srgbClr>
            </a:solidFill>
            <a:ln w="0" cap="flat">
              <a:noFill/>
              <a:prstDash val="solid"/>
              <a:miter lim="0"/>
            </a:ln>
          </p:spPr>
          <p:txBody>
            <a:bodyPr rtlCol="0"/>
            <a:lstStyle/>
            <a:p>
              <a:pPr algn="ctr"/>
              <a:endParaRPr lang="zh-CN" altLang="en-US"/>
            </a:p>
          </p:txBody>
        </p:sp>
        <p:sp>
          <p:nvSpPr>
            <p:cNvPr id="734" name="textbox 734"/>
            <p:cNvSpPr/>
            <p:nvPr/>
          </p:nvSpPr>
          <p:spPr>
            <a:xfrm>
              <a:off x="-12700" y="-12700"/>
              <a:ext cx="967739" cy="955039"/>
            </a:xfrm>
            <a:prstGeom prst="rect">
              <a:avLst/>
            </a:prstGeom>
            <a:noFill/>
            <a:ln w="0" cap="flat">
              <a:noFill/>
              <a:prstDash val="solid"/>
              <a:miter lim="0"/>
            </a:ln>
          </p:spPr>
          <p:txBody>
            <a:bodyPr vert="horz" wrap="square" lIns="0" tIns="0" rIns="0" bIns="0"/>
            <a:lstStyle/>
            <a:p>
              <a:pPr algn="l" rtl="0" eaLnBrk="0">
                <a:lnSpc>
                  <a:spcPct val="164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97180" algn="l" rtl="0" eaLnBrk="0">
                <a:lnSpc>
                  <a:spcPct val="81000"/>
                </a:lnSpc>
              </a:pPr>
              <a:r>
                <a:rPr sz="1400" kern="0" spc="-60">
                  <a:solidFill>
                    <a:srgbClr val="FFFFFF">
                      <a:alpha val="100000"/>
                    </a:srgbClr>
                  </a:solidFill>
                  <a:latin typeface="等线" panose="02010600030101010101" charset="-122"/>
                  <a:ea typeface="等线" panose="02010600030101010101" charset="-122"/>
                  <a:cs typeface="等线" panose="02010600030101010101" charset="-122"/>
                </a:rPr>
                <a:t>商家</a:t>
              </a:r>
              <a:endParaRPr sz="1400">
                <a:latin typeface="等线" panose="02010600030101010101" charset="-122"/>
                <a:ea typeface="等线" panose="02010600030101010101" charset="-122"/>
                <a:cs typeface="等线" panose="02010600030101010101" charset="-122"/>
              </a:endParaRPr>
            </a:p>
            <a:p>
              <a:pPr marL="287655" algn="l" rtl="0" eaLnBrk="0">
                <a:lnSpc>
                  <a:spcPct val="98000"/>
                </a:lnSpc>
                <a:spcBef>
                  <a:spcPts val="15"/>
                </a:spcBef>
              </a:pPr>
              <a:r>
                <a:rPr sz="1400" kern="0" spc="-20">
                  <a:solidFill>
                    <a:srgbClr val="FFFFFF">
                      <a:alpha val="100000"/>
                    </a:srgbClr>
                  </a:solidFill>
                  <a:latin typeface="等线" panose="02010600030101010101" charset="-122"/>
                  <a:ea typeface="等线" panose="02010600030101010101" charset="-122"/>
                  <a:cs typeface="等线" panose="02010600030101010101" charset="-122"/>
                </a:rPr>
                <a:t>信息</a:t>
              </a:r>
              <a:endParaRPr sz="1400">
                <a:latin typeface="等线" panose="02010600030101010101" charset="-122"/>
                <a:ea typeface="等线" panose="02010600030101010101" charset="-122"/>
                <a:cs typeface="等线" panose="02010600030101010101" charset="-122"/>
              </a:endParaRPr>
            </a:p>
          </p:txBody>
        </p:sp>
      </p:grpSp>
      <p:grpSp>
        <p:nvGrpSpPr>
          <p:cNvPr id="60" name="group 60"/>
          <p:cNvGrpSpPr/>
          <p:nvPr/>
        </p:nvGrpSpPr>
        <p:grpSpPr>
          <a:xfrm rot="21600000">
            <a:off x="3397707" y="3828071"/>
            <a:ext cx="941882" cy="913536"/>
            <a:chOff x="0" y="0"/>
            <a:chExt cx="941882" cy="913536"/>
          </a:xfrm>
        </p:grpSpPr>
        <p:sp>
          <p:nvSpPr>
            <p:cNvPr id="736" name="path 736"/>
            <p:cNvSpPr/>
            <p:nvPr/>
          </p:nvSpPr>
          <p:spPr>
            <a:xfrm>
              <a:off x="0" y="0"/>
              <a:ext cx="941882" cy="913536"/>
            </a:xfrm>
            <a:custGeom>
              <a:avLst/>
              <a:gdLst/>
              <a:ahLst/>
              <a:cxnLst/>
              <a:rect l="0" t="0" r="0" b="0"/>
              <a:pathLst>
                <a:path w="1483" h="1438">
                  <a:moveTo>
                    <a:pt x="741" y="1438"/>
                  </a:moveTo>
                  <a:lnTo>
                    <a:pt x="665" y="1434"/>
                  </a:lnTo>
                  <a:lnTo>
                    <a:pt x="592" y="1424"/>
                  </a:lnTo>
                  <a:lnTo>
                    <a:pt x="521" y="1406"/>
                  </a:lnTo>
                  <a:lnTo>
                    <a:pt x="453" y="1382"/>
                  </a:lnTo>
                  <a:lnTo>
                    <a:pt x="388" y="1351"/>
                  </a:lnTo>
                  <a:lnTo>
                    <a:pt x="327" y="1315"/>
                  </a:lnTo>
                  <a:lnTo>
                    <a:pt x="269" y="1274"/>
                  </a:lnTo>
                  <a:lnTo>
                    <a:pt x="217" y="1227"/>
                  </a:lnTo>
                  <a:lnTo>
                    <a:pt x="169" y="1176"/>
                  </a:lnTo>
                  <a:lnTo>
                    <a:pt x="126" y="1121"/>
                  </a:lnTo>
                  <a:lnTo>
                    <a:pt x="89" y="1062"/>
                  </a:lnTo>
                  <a:lnTo>
                    <a:pt x="58" y="999"/>
                  </a:lnTo>
                  <a:lnTo>
                    <a:pt x="33" y="933"/>
                  </a:lnTo>
                  <a:lnTo>
                    <a:pt x="15" y="864"/>
                  </a:lnTo>
                  <a:lnTo>
                    <a:pt x="3" y="792"/>
                  </a:lnTo>
                  <a:lnTo>
                    <a:pt x="0" y="719"/>
                  </a:lnTo>
                  <a:lnTo>
                    <a:pt x="3" y="645"/>
                  </a:lnTo>
                  <a:lnTo>
                    <a:pt x="15" y="574"/>
                  </a:lnTo>
                  <a:lnTo>
                    <a:pt x="33" y="505"/>
                  </a:lnTo>
                  <a:lnTo>
                    <a:pt x="58" y="439"/>
                  </a:lnTo>
                  <a:lnTo>
                    <a:pt x="89" y="376"/>
                  </a:lnTo>
                  <a:lnTo>
                    <a:pt x="126" y="317"/>
                  </a:lnTo>
                  <a:lnTo>
                    <a:pt x="169" y="261"/>
                  </a:lnTo>
                  <a:lnTo>
                    <a:pt x="217" y="210"/>
                  </a:lnTo>
                  <a:lnTo>
                    <a:pt x="269" y="164"/>
                  </a:lnTo>
                  <a:lnTo>
                    <a:pt x="327" y="122"/>
                  </a:lnTo>
                  <a:lnTo>
                    <a:pt x="388" y="86"/>
                  </a:lnTo>
                  <a:lnTo>
                    <a:pt x="453" y="56"/>
                  </a:lnTo>
                  <a:lnTo>
                    <a:pt x="521" y="32"/>
                  </a:lnTo>
                  <a:lnTo>
                    <a:pt x="592" y="14"/>
                  </a:lnTo>
                  <a:lnTo>
                    <a:pt x="665" y="3"/>
                  </a:lnTo>
                  <a:lnTo>
                    <a:pt x="741" y="0"/>
                  </a:lnTo>
                  <a:lnTo>
                    <a:pt x="817" y="3"/>
                  </a:lnTo>
                  <a:lnTo>
                    <a:pt x="891" y="14"/>
                  </a:lnTo>
                  <a:lnTo>
                    <a:pt x="962" y="32"/>
                  </a:lnTo>
                  <a:lnTo>
                    <a:pt x="1030" y="56"/>
                  </a:lnTo>
                  <a:lnTo>
                    <a:pt x="1095" y="86"/>
                  </a:lnTo>
                  <a:lnTo>
                    <a:pt x="1156" y="122"/>
                  </a:lnTo>
                  <a:lnTo>
                    <a:pt x="1213" y="164"/>
                  </a:lnTo>
                  <a:lnTo>
                    <a:pt x="1266" y="210"/>
                  </a:lnTo>
                  <a:lnTo>
                    <a:pt x="1313" y="261"/>
                  </a:lnTo>
                  <a:lnTo>
                    <a:pt x="1356" y="317"/>
                  </a:lnTo>
                  <a:lnTo>
                    <a:pt x="1393" y="376"/>
                  </a:lnTo>
                  <a:lnTo>
                    <a:pt x="1425" y="439"/>
                  </a:lnTo>
                  <a:lnTo>
                    <a:pt x="1449" y="505"/>
                  </a:lnTo>
                  <a:lnTo>
                    <a:pt x="1468" y="574"/>
                  </a:lnTo>
                  <a:lnTo>
                    <a:pt x="1479" y="645"/>
                  </a:lnTo>
                  <a:lnTo>
                    <a:pt x="1483" y="719"/>
                  </a:lnTo>
                  <a:lnTo>
                    <a:pt x="1479" y="792"/>
                  </a:lnTo>
                  <a:lnTo>
                    <a:pt x="1468" y="864"/>
                  </a:lnTo>
                  <a:lnTo>
                    <a:pt x="1449" y="933"/>
                  </a:lnTo>
                  <a:lnTo>
                    <a:pt x="1425" y="999"/>
                  </a:lnTo>
                  <a:lnTo>
                    <a:pt x="1393" y="1062"/>
                  </a:lnTo>
                  <a:lnTo>
                    <a:pt x="1356" y="1121"/>
                  </a:lnTo>
                  <a:lnTo>
                    <a:pt x="1313" y="1176"/>
                  </a:lnTo>
                  <a:lnTo>
                    <a:pt x="1266" y="1227"/>
                  </a:lnTo>
                  <a:lnTo>
                    <a:pt x="1213" y="1274"/>
                  </a:lnTo>
                  <a:lnTo>
                    <a:pt x="1156" y="1315"/>
                  </a:lnTo>
                  <a:lnTo>
                    <a:pt x="1095" y="1351"/>
                  </a:lnTo>
                  <a:lnTo>
                    <a:pt x="1030" y="1382"/>
                  </a:lnTo>
                  <a:lnTo>
                    <a:pt x="962" y="1406"/>
                  </a:lnTo>
                  <a:lnTo>
                    <a:pt x="891" y="1424"/>
                  </a:lnTo>
                  <a:lnTo>
                    <a:pt x="817" y="1434"/>
                  </a:lnTo>
                  <a:lnTo>
                    <a:pt x="741" y="1438"/>
                  </a:lnTo>
                </a:path>
              </a:pathLst>
            </a:custGeom>
            <a:solidFill>
              <a:srgbClr val="0052CC">
                <a:alpha val="100000"/>
              </a:srgbClr>
            </a:solidFill>
            <a:ln w="0" cap="flat">
              <a:noFill/>
              <a:prstDash val="solid"/>
              <a:miter lim="0"/>
            </a:ln>
          </p:spPr>
          <p:txBody>
            <a:bodyPr rtlCol="0"/>
            <a:lstStyle/>
            <a:p>
              <a:pPr algn="ctr"/>
              <a:endParaRPr lang="zh-CN" altLang="en-US"/>
            </a:p>
          </p:txBody>
        </p:sp>
        <p:sp>
          <p:nvSpPr>
            <p:cNvPr id="738" name="textbox 738"/>
            <p:cNvSpPr/>
            <p:nvPr/>
          </p:nvSpPr>
          <p:spPr>
            <a:xfrm>
              <a:off x="-12700" y="-12700"/>
              <a:ext cx="967739" cy="954405"/>
            </a:xfrm>
            <a:prstGeom prst="rect">
              <a:avLst/>
            </a:prstGeom>
            <a:noFill/>
            <a:ln w="0" cap="flat">
              <a:noFill/>
              <a:prstDash val="solid"/>
              <a:miter lim="0"/>
            </a:ln>
          </p:spPr>
          <p:txBody>
            <a:bodyPr vert="horz" wrap="square" lIns="0" tIns="0" rIns="0" bIns="0"/>
            <a:lstStyle/>
            <a:p>
              <a:pPr algn="l" rtl="0" eaLnBrk="0">
                <a:lnSpc>
                  <a:spcPct val="146000"/>
                </a:lnSpc>
              </a:pPr>
              <a:endParaRPr sz="1000">
                <a:latin typeface="Arial" panose="020B0604020202020204"/>
                <a:ea typeface="Arial" panose="020B0604020202020204"/>
                <a:cs typeface="Arial" panose="020B0604020202020204"/>
              </a:endParaRPr>
            </a:p>
            <a:p>
              <a:pPr marL="292100" algn="l" rtl="0" eaLnBrk="0">
                <a:lnSpc>
                  <a:spcPts val="1695"/>
                </a:lnSpc>
                <a:spcBef>
                  <a:spcPts val="5"/>
                </a:spcBef>
              </a:pPr>
              <a:r>
                <a:rPr sz="1400" kern="0" spc="-40">
                  <a:solidFill>
                    <a:srgbClr val="FFFFFF">
                      <a:alpha val="100000"/>
                    </a:srgbClr>
                  </a:solidFill>
                  <a:latin typeface="等线" panose="02010600030101010101" charset="-122"/>
                  <a:ea typeface="等线" panose="02010600030101010101" charset="-122"/>
                  <a:cs typeface="等线" panose="02010600030101010101" charset="-122"/>
                </a:rPr>
                <a:t>政策</a:t>
              </a:r>
              <a:endParaRPr sz="1400">
                <a:latin typeface="等线" panose="02010600030101010101" charset="-122"/>
                <a:ea typeface="等线" panose="02010600030101010101" charset="-122"/>
                <a:cs typeface="等线" panose="02010600030101010101" charset="-122"/>
              </a:endParaRPr>
            </a:p>
            <a:p>
              <a:pPr marL="295910" algn="l" rtl="0" eaLnBrk="0">
                <a:lnSpc>
                  <a:spcPct val="91000"/>
                </a:lnSpc>
                <a:spcBef>
                  <a:spcPts val="15"/>
                </a:spcBef>
              </a:pPr>
              <a:r>
                <a:rPr sz="1400" kern="0" spc="-50">
                  <a:solidFill>
                    <a:srgbClr val="FFFFFF">
                      <a:alpha val="100000"/>
                    </a:srgbClr>
                  </a:solidFill>
                  <a:latin typeface="等线" panose="02010600030101010101" charset="-122"/>
                  <a:ea typeface="等线" panose="02010600030101010101" charset="-122"/>
                  <a:cs typeface="等线" panose="02010600030101010101" charset="-122"/>
                </a:rPr>
                <a:t>宣传</a:t>
              </a:r>
              <a:endParaRPr sz="1400">
                <a:latin typeface="等线" panose="02010600030101010101" charset="-122"/>
                <a:ea typeface="等线" panose="02010600030101010101" charset="-122"/>
                <a:cs typeface="等线" panose="02010600030101010101" charset="-122"/>
              </a:endParaRPr>
            </a:p>
          </p:txBody>
        </p:sp>
      </p:grpSp>
      <p:grpSp>
        <p:nvGrpSpPr>
          <p:cNvPr id="62" name="group 62"/>
          <p:cNvGrpSpPr/>
          <p:nvPr/>
        </p:nvGrpSpPr>
        <p:grpSpPr>
          <a:xfrm rot="21600000">
            <a:off x="2082571" y="1637080"/>
            <a:ext cx="941882" cy="913524"/>
            <a:chOff x="0" y="0"/>
            <a:chExt cx="941882" cy="913524"/>
          </a:xfrm>
        </p:grpSpPr>
        <p:sp>
          <p:nvSpPr>
            <p:cNvPr id="740" name="path 740"/>
            <p:cNvSpPr/>
            <p:nvPr/>
          </p:nvSpPr>
          <p:spPr>
            <a:xfrm>
              <a:off x="0" y="0"/>
              <a:ext cx="941882" cy="913524"/>
            </a:xfrm>
            <a:custGeom>
              <a:avLst/>
              <a:gdLst/>
              <a:ahLst/>
              <a:cxnLst/>
              <a:rect l="0" t="0" r="0" b="0"/>
              <a:pathLst>
                <a:path w="1483" h="1438">
                  <a:moveTo>
                    <a:pt x="741" y="1438"/>
                  </a:moveTo>
                  <a:lnTo>
                    <a:pt x="665" y="1434"/>
                  </a:lnTo>
                  <a:lnTo>
                    <a:pt x="592" y="1424"/>
                  </a:lnTo>
                  <a:lnTo>
                    <a:pt x="521" y="1406"/>
                  </a:lnTo>
                  <a:lnTo>
                    <a:pt x="453" y="1382"/>
                  </a:lnTo>
                  <a:lnTo>
                    <a:pt x="388" y="1351"/>
                  </a:lnTo>
                  <a:lnTo>
                    <a:pt x="327" y="1315"/>
                  </a:lnTo>
                  <a:lnTo>
                    <a:pt x="270" y="1274"/>
                  </a:lnTo>
                  <a:lnTo>
                    <a:pt x="217" y="1227"/>
                  </a:lnTo>
                  <a:lnTo>
                    <a:pt x="169" y="1176"/>
                  </a:lnTo>
                  <a:lnTo>
                    <a:pt x="126" y="1121"/>
                  </a:lnTo>
                  <a:lnTo>
                    <a:pt x="89" y="1061"/>
                  </a:lnTo>
                  <a:lnTo>
                    <a:pt x="58" y="999"/>
                  </a:lnTo>
                  <a:lnTo>
                    <a:pt x="33" y="932"/>
                  </a:lnTo>
                  <a:lnTo>
                    <a:pt x="15" y="863"/>
                  </a:lnTo>
                  <a:lnTo>
                    <a:pt x="3" y="792"/>
                  </a:lnTo>
                  <a:lnTo>
                    <a:pt x="0" y="718"/>
                  </a:lnTo>
                  <a:lnTo>
                    <a:pt x="3" y="645"/>
                  </a:lnTo>
                  <a:lnTo>
                    <a:pt x="15" y="573"/>
                  </a:lnTo>
                  <a:lnTo>
                    <a:pt x="33" y="505"/>
                  </a:lnTo>
                  <a:lnTo>
                    <a:pt x="58" y="439"/>
                  </a:lnTo>
                  <a:lnTo>
                    <a:pt x="89" y="376"/>
                  </a:lnTo>
                  <a:lnTo>
                    <a:pt x="126" y="316"/>
                  </a:lnTo>
                  <a:lnTo>
                    <a:pt x="169" y="261"/>
                  </a:lnTo>
                  <a:lnTo>
                    <a:pt x="217" y="210"/>
                  </a:lnTo>
                  <a:lnTo>
                    <a:pt x="270" y="164"/>
                  </a:lnTo>
                  <a:lnTo>
                    <a:pt x="327" y="122"/>
                  </a:lnTo>
                  <a:lnTo>
                    <a:pt x="388" y="86"/>
                  </a:lnTo>
                  <a:lnTo>
                    <a:pt x="453" y="56"/>
                  </a:lnTo>
                  <a:lnTo>
                    <a:pt x="521" y="32"/>
                  </a:lnTo>
                  <a:lnTo>
                    <a:pt x="592" y="14"/>
                  </a:lnTo>
                  <a:lnTo>
                    <a:pt x="665" y="3"/>
                  </a:lnTo>
                  <a:lnTo>
                    <a:pt x="741" y="0"/>
                  </a:lnTo>
                  <a:lnTo>
                    <a:pt x="817" y="3"/>
                  </a:lnTo>
                  <a:lnTo>
                    <a:pt x="891" y="14"/>
                  </a:lnTo>
                  <a:lnTo>
                    <a:pt x="962" y="32"/>
                  </a:lnTo>
                  <a:lnTo>
                    <a:pt x="1030" y="56"/>
                  </a:lnTo>
                  <a:lnTo>
                    <a:pt x="1095" y="86"/>
                  </a:lnTo>
                  <a:lnTo>
                    <a:pt x="1156" y="122"/>
                  </a:lnTo>
                  <a:lnTo>
                    <a:pt x="1213" y="164"/>
                  </a:lnTo>
                  <a:lnTo>
                    <a:pt x="1266" y="210"/>
                  </a:lnTo>
                  <a:lnTo>
                    <a:pt x="1313" y="261"/>
                  </a:lnTo>
                  <a:lnTo>
                    <a:pt x="1356" y="317"/>
                  </a:lnTo>
                  <a:lnTo>
                    <a:pt x="1393" y="376"/>
                  </a:lnTo>
                  <a:lnTo>
                    <a:pt x="1425" y="439"/>
                  </a:lnTo>
                  <a:lnTo>
                    <a:pt x="1449" y="505"/>
                  </a:lnTo>
                  <a:lnTo>
                    <a:pt x="1468" y="574"/>
                  </a:lnTo>
                  <a:lnTo>
                    <a:pt x="1479" y="645"/>
                  </a:lnTo>
                  <a:lnTo>
                    <a:pt x="1483" y="719"/>
                  </a:lnTo>
                  <a:lnTo>
                    <a:pt x="1479" y="792"/>
                  </a:lnTo>
                  <a:lnTo>
                    <a:pt x="1468" y="864"/>
                  </a:lnTo>
                  <a:lnTo>
                    <a:pt x="1449" y="933"/>
                  </a:lnTo>
                  <a:lnTo>
                    <a:pt x="1425" y="999"/>
                  </a:lnTo>
                  <a:lnTo>
                    <a:pt x="1393" y="1062"/>
                  </a:lnTo>
                  <a:lnTo>
                    <a:pt x="1356" y="1121"/>
                  </a:lnTo>
                  <a:lnTo>
                    <a:pt x="1313" y="1176"/>
                  </a:lnTo>
                  <a:lnTo>
                    <a:pt x="1266" y="1227"/>
                  </a:lnTo>
                  <a:lnTo>
                    <a:pt x="1213" y="1274"/>
                  </a:lnTo>
                  <a:lnTo>
                    <a:pt x="1156" y="1315"/>
                  </a:lnTo>
                  <a:lnTo>
                    <a:pt x="1095" y="1351"/>
                  </a:lnTo>
                  <a:lnTo>
                    <a:pt x="1030" y="1382"/>
                  </a:lnTo>
                  <a:lnTo>
                    <a:pt x="962" y="1406"/>
                  </a:lnTo>
                  <a:lnTo>
                    <a:pt x="891" y="1424"/>
                  </a:lnTo>
                  <a:lnTo>
                    <a:pt x="817" y="1434"/>
                  </a:lnTo>
                  <a:lnTo>
                    <a:pt x="741" y="1438"/>
                  </a:lnTo>
                </a:path>
              </a:pathLst>
            </a:custGeom>
            <a:solidFill>
              <a:srgbClr val="0052CC">
                <a:alpha val="100000"/>
              </a:srgbClr>
            </a:solidFill>
            <a:ln w="0" cap="flat">
              <a:noFill/>
              <a:prstDash val="solid"/>
              <a:miter lim="0"/>
            </a:ln>
          </p:spPr>
          <p:txBody>
            <a:bodyPr rtlCol="0"/>
            <a:lstStyle/>
            <a:p>
              <a:pPr algn="ctr"/>
              <a:endParaRPr lang="zh-CN" altLang="en-US"/>
            </a:p>
          </p:txBody>
        </p:sp>
        <p:sp>
          <p:nvSpPr>
            <p:cNvPr id="742" name="textbox 742"/>
            <p:cNvSpPr/>
            <p:nvPr/>
          </p:nvSpPr>
          <p:spPr>
            <a:xfrm>
              <a:off x="-12700" y="-12700"/>
              <a:ext cx="967739" cy="953135"/>
            </a:xfrm>
            <a:prstGeom prst="rect">
              <a:avLst/>
            </a:prstGeom>
            <a:noFill/>
            <a:ln w="0" cap="flat">
              <a:noFill/>
              <a:prstDash val="solid"/>
              <a:miter lim="0"/>
            </a:ln>
          </p:spPr>
          <p:txBody>
            <a:bodyPr vert="horz" wrap="square" lIns="0" tIns="0" rIns="0" bIns="0"/>
            <a:lstStyle/>
            <a:p>
              <a:pPr algn="l" rtl="0" eaLnBrk="0">
                <a:lnSpc>
                  <a:spcPct val="166000"/>
                </a:lnSpc>
              </a:pPr>
              <a:endParaRPr sz="1000">
                <a:latin typeface="Arial" panose="020B0604020202020204"/>
                <a:ea typeface="Arial" panose="020B0604020202020204"/>
                <a:cs typeface="Arial" panose="020B0604020202020204"/>
              </a:endParaRPr>
            </a:p>
            <a:p>
              <a:pPr algn="l" rtl="0" eaLnBrk="0">
                <a:lnSpc>
                  <a:spcPct val="10000"/>
                </a:lnSpc>
              </a:pPr>
              <a:endParaRPr sz="100">
                <a:latin typeface="Arial" panose="020B0604020202020204"/>
                <a:ea typeface="Arial" panose="020B0604020202020204"/>
                <a:cs typeface="Arial" panose="020B0604020202020204"/>
              </a:endParaRPr>
            </a:p>
            <a:p>
              <a:pPr marL="287655" algn="l" rtl="0" eaLnBrk="0">
                <a:lnSpc>
                  <a:spcPct val="74000"/>
                </a:lnSpc>
              </a:pPr>
              <a:r>
                <a:rPr sz="1400" kern="0" spc="-20">
                  <a:solidFill>
                    <a:srgbClr val="FFFFFF">
                      <a:alpha val="100000"/>
                    </a:srgbClr>
                  </a:solidFill>
                  <a:latin typeface="等线" panose="02010600030101010101" charset="-122"/>
                  <a:ea typeface="等线" panose="02010600030101010101" charset="-122"/>
                  <a:cs typeface="等线" panose="02010600030101010101" charset="-122"/>
                </a:rPr>
                <a:t>企业</a:t>
              </a:r>
              <a:endParaRPr sz="1400">
                <a:latin typeface="等线" panose="02010600030101010101" charset="-122"/>
                <a:ea typeface="等线" panose="02010600030101010101" charset="-122"/>
                <a:cs typeface="等线" panose="02010600030101010101" charset="-122"/>
              </a:endParaRPr>
            </a:p>
            <a:p>
              <a:pPr marL="288925" algn="l" rtl="0" eaLnBrk="0">
                <a:lnSpc>
                  <a:spcPts val="1750"/>
                </a:lnSpc>
              </a:pPr>
              <a:r>
                <a:rPr sz="1400" kern="0" spc="-30">
                  <a:solidFill>
                    <a:srgbClr val="FFFFFF">
                      <a:alpha val="100000"/>
                    </a:srgbClr>
                  </a:solidFill>
                  <a:latin typeface="等线" panose="02010600030101010101" charset="-122"/>
                  <a:ea typeface="等线" panose="02010600030101010101" charset="-122"/>
                  <a:cs typeface="等线" panose="02010600030101010101" charset="-122"/>
                </a:rPr>
                <a:t>介绍</a:t>
              </a:r>
              <a:endParaRPr sz="1400">
                <a:latin typeface="等线" panose="02010600030101010101" charset="-122"/>
                <a:ea typeface="等线" panose="02010600030101010101" charset="-122"/>
                <a:cs typeface="等线" panose="02010600030101010101" charset="-122"/>
              </a:endParaRPr>
            </a:p>
          </p:txBody>
        </p:sp>
      </p:grpSp>
      <p:grpSp>
        <p:nvGrpSpPr>
          <p:cNvPr id="64" name="group 64"/>
          <p:cNvGrpSpPr/>
          <p:nvPr/>
        </p:nvGrpSpPr>
        <p:grpSpPr>
          <a:xfrm rot="21600000">
            <a:off x="2082571" y="4479201"/>
            <a:ext cx="941882" cy="913523"/>
            <a:chOff x="0" y="0"/>
            <a:chExt cx="941882" cy="913523"/>
          </a:xfrm>
        </p:grpSpPr>
        <p:sp>
          <p:nvSpPr>
            <p:cNvPr id="744" name="path 744"/>
            <p:cNvSpPr/>
            <p:nvPr/>
          </p:nvSpPr>
          <p:spPr>
            <a:xfrm>
              <a:off x="0" y="0"/>
              <a:ext cx="941882" cy="913523"/>
            </a:xfrm>
            <a:custGeom>
              <a:avLst/>
              <a:gdLst/>
              <a:ahLst/>
              <a:cxnLst/>
              <a:rect l="0" t="0" r="0" b="0"/>
              <a:pathLst>
                <a:path w="1483" h="1438">
                  <a:moveTo>
                    <a:pt x="741" y="1438"/>
                  </a:moveTo>
                  <a:lnTo>
                    <a:pt x="665" y="1434"/>
                  </a:lnTo>
                  <a:lnTo>
                    <a:pt x="592" y="1423"/>
                  </a:lnTo>
                  <a:lnTo>
                    <a:pt x="521" y="1406"/>
                  </a:lnTo>
                  <a:lnTo>
                    <a:pt x="453" y="1382"/>
                  </a:lnTo>
                  <a:lnTo>
                    <a:pt x="388" y="1351"/>
                  </a:lnTo>
                  <a:lnTo>
                    <a:pt x="327" y="1315"/>
                  </a:lnTo>
                  <a:lnTo>
                    <a:pt x="269" y="1274"/>
                  </a:lnTo>
                  <a:lnTo>
                    <a:pt x="217" y="1227"/>
                  </a:lnTo>
                  <a:lnTo>
                    <a:pt x="169" y="1176"/>
                  </a:lnTo>
                  <a:lnTo>
                    <a:pt x="126" y="1121"/>
                  </a:lnTo>
                  <a:lnTo>
                    <a:pt x="89" y="1062"/>
                  </a:lnTo>
                  <a:lnTo>
                    <a:pt x="58" y="999"/>
                  </a:lnTo>
                  <a:lnTo>
                    <a:pt x="33" y="933"/>
                  </a:lnTo>
                  <a:lnTo>
                    <a:pt x="15" y="864"/>
                  </a:lnTo>
                  <a:lnTo>
                    <a:pt x="3" y="793"/>
                  </a:lnTo>
                  <a:lnTo>
                    <a:pt x="0" y="720"/>
                  </a:lnTo>
                  <a:lnTo>
                    <a:pt x="3" y="646"/>
                  </a:lnTo>
                  <a:lnTo>
                    <a:pt x="15" y="574"/>
                  </a:lnTo>
                  <a:lnTo>
                    <a:pt x="33" y="505"/>
                  </a:lnTo>
                  <a:lnTo>
                    <a:pt x="58" y="439"/>
                  </a:lnTo>
                  <a:lnTo>
                    <a:pt x="89" y="376"/>
                  </a:lnTo>
                  <a:lnTo>
                    <a:pt x="126" y="317"/>
                  </a:lnTo>
                  <a:lnTo>
                    <a:pt x="169" y="261"/>
                  </a:lnTo>
                  <a:lnTo>
                    <a:pt x="217" y="210"/>
                  </a:lnTo>
                  <a:lnTo>
                    <a:pt x="270" y="164"/>
                  </a:lnTo>
                  <a:lnTo>
                    <a:pt x="327" y="122"/>
                  </a:lnTo>
                  <a:lnTo>
                    <a:pt x="388" y="86"/>
                  </a:lnTo>
                  <a:lnTo>
                    <a:pt x="453" y="56"/>
                  </a:lnTo>
                  <a:lnTo>
                    <a:pt x="521" y="32"/>
                  </a:lnTo>
                  <a:lnTo>
                    <a:pt x="592" y="14"/>
                  </a:lnTo>
                  <a:lnTo>
                    <a:pt x="665" y="3"/>
                  </a:lnTo>
                  <a:lnTo>
                    <a:pt x="741" y="0"/>
                  </a:lnTo>
                  <a:lnTo>
                    <a:pt x="817" y="3"/>
                  </a:lnTo>
                  <a:lnTo>
                    <a:pt x="891" y="14"/>
                  </a:lnTo>
                  <a:lnTo>
                    <a:pt x="962" y="32"/>
                  </a:lnTo>
                  <a:lnTo>
                    <a:pt x="1030" y="56"/>
                  </a:lnTo>
                  <a:lnTo>
                    <a:pt x="1095" y="86"/>
                  </a:lnTo>
                  <a:lnTo>
                    <a:pt x="1156" y="122"/>
                  </a:lnTo>
                  <a:lnTo>
                    <a:pt x="1213" y="164"/>
                  </a:lnTo>
                  <a:lnTo>
                    <a:pt x="1266" y="210"/>
                  </a:lnTo>
                  <a:lnTo>
                    <a:pt x="1314" y="261"/>
                  </a:lnTo>
                  <a:lnTo>
                    <a:pt x="1356" y="317"/>
                  </a:lnTo>
                  <a:lnTo>
                    <a:pt x="1393" y="376"/>
                  </a:lnTo>
                  <a:lnTo>
                    <a:pt x="1425" y="439"/>
                  </a:lnTo>
                  <a:lnTo>
                    <a:pt x="1449" y="505"/>
                  </a:lnTo>
                  <a:lnTo>
                    <a:pt x="1468" y="574"/>
                  </a:lnTo>
                  <a:lnTo>
                    <a:pt x="1479" y="645"/>
                  </a:lnTo>
                  <a:lnTo>
                    <a:pt x="1483" y="719"/>
                  </a:lnTo>
                  <a:lnTo>
                    <a:pt x="1479" y="792"/>
                  </a:lnTo>
                  <a:lnTo>
                    <a:pt x="1468" y="864"/>
                  </a:lnTo>
                  <a:lnTo>
                    <a:pt x="1449" y="933"/>
                  </a:lnTo>
                  <a:lnTo>
                    <a:pt x="1425" y="999"/>
                  </a:lnTo>
                  <a:lnTo>
                    <a:pt x="1393" y="1062"/>
                  </a:lnTo>
                  <a:lnTo>
                    <a:pt x="1356" y="1121"/>
                  </a:lnTo>
                  <a:lnTo>
                    <a:pt x="1313" y="1177"/>
                  </a:lnTo>
                  <a:lnTo>
                    <a:pt x="1265" y="1228"/>
                  </a:lnTo>
                  <a:lnTo>
                    <a:pt x="1213" y="1274"/>
                  </a:lnTo>
                  <a:lnTo>
                    <a:pt x="1156" y="1315"/>
                  </a:lnTo>
                  <a:lnTo>
                    <a:pt x="1095" y="1351"/>
                  </a:lnTo>
                  <a:lnTo>
                    <a:pt x="1030" y="1382"/>
                  </a:lnTo>
                  <a:lnTo>
                    <a:pt x="962" y="1406"/>
                  </a:lnTo>
                  <a:lnTo>
                    <a:pt x="891" y="1423"/>
                  </a:lnTo>
                  <a:lnTo>
                    <a:pt x="817" y="1434"/>
                  </a:lnTo>
                  <a:lnTo>
                    <a:pt x="741" y="1438"/>
                  </a:lnTo>
                </a:path>
              </a:pathLst>
            </a:custGeom>
            <a:solidFill>
              <a:srgbClr val="0052CC">
                <a:alpha val="100000"/>
              </a:srgbClr>
            </a:solidFill>
            <a:ln w="0" cap="flat">
              <a:noFill/>
              <a:prstDash val="solid"/>
              <a:miter lim="0"/>
            </a:ln>
          </p:spPr>
          <p:txBody>
            <a:bodyPr rtlCol="0"/>
            <a:lstStyle/>
            <a:p>
              <a:pPr algn="ctr"/>
              <a:endParaRPr lang="zh-CN" altLang="en-US"/>
            </a:p>
          </p:txBody>
        </p:sp>
        <p:sp>
          <p:nvSpPr>
            <p:cNvPr id="746" name="textbox 746"/>
            <p:cNvSpPr/>
            <p:nvPr/>
          </p:nvSpPr>
          <p:spPr>
            <a:xfrm>
              <a:off x="-12700" y="-12700"/>
              <a:ext cx="967739" cy="955675"/>
            </a:xfrm>
            <a:prstGeom prst="rect">
              <a:avLst/>
            </a:prstGeom>
            <a:noFill/>
            <a:ln w="0" cap="flat">
              <a:noFill/>
              <a:prstDash val="solid"/>
              <a:miter lim="0"/>
            </a:ln>
          </p:spPr>
          <p:txBody>
            <a:bodyPr vert="horz" wrap="square" lIns="0" tIns="0" rIns="0" bIns="0"/>
            <a:lstStyle/>
            <a:p>
              <a:pPr algn="l" rtl="0" eaLnBrk="0">
                <a:lnSpc>
                  <a:spcPct val="164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92100" algn="l" rtl="0" eaLnBrk="0">
                <a:lnSpc>
                  <a:spcPct val="81000"/>
                </a:lnSpc>
              </a:pPr>
              <a:r>
                <a:rPr sz="1400" kern="0" spc="-40">
                  <a:solidFill>
                    <a:srgbClr val="FFFFFF">
                      <a:alpha val="100000"/>
                    </a:srgbClr>
                  </a:solidFill>
                  <a:latin typeface="等线" panose="02010600030101010101" charset="-122"/>
                  <a:ea typeface="等线" panose="02010600030101010101" charset="-122"/>
                  <a:cs typeface="等线" panose="02010600030101010101" charset="-122"/>
                </a:rPr>
                <a:t>招商</a:t>
              </a:r>
              <a:endParaRPr sz="1400">
                <a:latin typeface="等线" panose="02010600030101010101" charset="-122"/>
                <a:ea typeface="等线" panose="02010600030101010101" charset="-122"/>
                <a:cs typeface="等线" panose="02010600030101010101" charset="-122"/>
              </a:endParaRPr>
            </a:p>
            <a:p>
              <a:pPr marL="291465" algn="l" rtl="0" eaLnBrk="0">
                <a:lnSpc>
                  <a:spcPct val="98000"/>
                </a:lnSpc>
                <a:spcBef>
                  <a:spcPts val="10"/>
                </a:spcBef>
              </a:pPr>
              <a:r>
                <a:rPr sz="1400" kern="0" spc="-40">
                  <a:solidFill>
                    <a:srgbClr val="FFFFFF">
                      <a:alpha val="100000"/>
                    </a:srgbClr>
                  </a:solidFill>
                  <a:latin typeface="等线" panose="02010600030101010101" charset="-122"/>
                  <a:ea typeface="等线" panose="02010600030101010101" charset="-122"/>
                  <a:cs typeface="等线" panose="02010600030101010101" charset="-122"/>
                </a:rPr>
                <a:t>广告</a:t>
              </a:r>
              <a:endParaRPr sz="1400">
                <a:latin typeface="等线" panose="02010600030101010101" charset="-122"/>
                <a:ea typeface="等线" panose="02010600030101010101" charset="-122"/>
                <a:cs typeface="等线" panose="02010600030101010101" charset="-122"/>
              </a:endParaRPr>
            </a:p>
          </p:txBody>
        </p:sp>
      </p:grpSp>
      <p:grpSp>
        <p:nvGrpSpPr>
          <p:cNvPr id="66" name="group 66"/>
          <p:cNvGrpSpPr/>
          <p:nvPr/>
        </p:nvGrpSpPr>
        <p:grpSpPr>
          <a:xfrm rot="21600000">
            <a:off x="3397707" y="2261578"/>
            <a:ext cx="941882" cy="913523"/>
            <a:chOff x="0" y="0"/>
            <a:chExt cx="941882" cy="913523"/>
          </a:xfrm>
        </p:grpSpPr>
        <p:sp>
          <p:nvSpPr>
            <p:cNvPr id="748" name="path 748"/>
            <p:cNvSpPr/>
            <p:nvPr/>
          </p:nvSpPr>
          <p:spPr>
            <a:xfrm>
              <a:off x="0" y="0"/>
              <a:ext cx="941882" cy="913523"/>
            </a:xfrm>
            <a:custGeom>
              <a:avLst/>
              <a:gdLst/>
              <a:ahLst/>
              <a:cxnLst/>
              <a:rect l="0" t="0" r="0" b="0"/>
              <a:pathLst>
                <a:path w="1483" h="1438">
                  <a:moveTo>
                    <a:pt x="741" y="1438"/>
                  </a:moveTo>
                  <a:lnTo>
                    <a:pt x="665" y="1434"/>
                  </a:lnTo>
                  <a:lnTo>
                    <a:pt x="592" y="1423"/>
                  </a:lnTo>
                  <a:lnTo>
                    <a:pt x="521" y="1406"/>
                  </a:lnTo>
                  <a:lnTo>
                    <a:pt x="452" y="1382"/>
                  </a:lnTo>
                  <a:lnTo>
                    <a:pt x="388" y="1351"/>
                  </a:lnTo>
                  <a:lnTo>
                    <a:pt x="326" y="1315"/>
                  </a:lnTo>
                  <a:lnTo>
                    <a:pt x="269" y="1274"/>
                  </a:lnTo>
                  <a:lnTo>
                    <a:pt x="217" y="1227"/>
                  </a:lnTo>
                  <a:lnTo>
                    <a:pt x="169" y="1177"/>
                  </a:lnTo>
                  <a:lnTo>
                    <a:pt x="126" y="1121"/>
                  </a:lnTo>
                  <a:lnTo>
                    <a:pt x="89" y="1062"/>
                  </a:lnTo>
                  <a:lnTo>
                    <a:pt x="58" y="999"/>
                  </a:lnTo>
                  <a:lnTo>
                    <a:pt x="33" y="933"/>
                  </a:lnTo>
                  <a:lnTo>
                    <a:pt x="15" y="864"/>
                  </a:lnTo>
                  <a:lnTo>
                    <a:pt x="3" y="793"/>
                  </a:lnTo>
                  <a:lnTo>
                    <a:pt x="0" y="720"/>
                  </a:lnTo>
                  <a:lnTo>
                    <a:pt x="3" y="646"/>
                  </a:lnTo>
                  <a:lnTo>
                    <a:pt x="15" y="574"/>
                  </a:lnTo>
                  <a:lnTo>
                    <a:pt x="33" y="505"/>
                  </a:lnTo>
                  <a:lnTo>
                    <a:pt x="58" y="439"/>
                  </a:lnTo>
                  <a:lnTo>
                    <a:pt x="89" y="376"/>
                  </a:lnTo>
                  <a:lnTo>
                    <a:pt x="126" y="317"/>
                  </a:lnTo>
                  <a:lnTo>
                    <a:pt x="169" y="261"/>
                  </a:lnTo>
                  <a:lnTo>
                    <a:pt x="217" y="210"/>
                  </a:lnTo>
                  <a:lnTo>
                    <a:pt x="270" y="164"/>
                  </a:lnTo>
                  <a:lnTo>
                    <a:pt x="327" y="122"/>
                  </a:lnTo>
                  <a:lnTo>
                    <a:pt x="388" y="86"/>
                  </a:lnTo>
                  <a:lnTo>
                    <a:pt x="453" y="56"/>
                  </a:lnTo>
                  <a:lnTo>
                    <a:pt x="521" y="32"/>
                  </a:lnTo>
                  <a:lnTo>
                    <a:pt x="592" y="14"/>
                  </a:lnTo>
                  <a:lnTo>
                    <a:pt x="665" y="3"/>
                  </a:lnTo>
                  <a:lnTo>
                    <a:pt x="741" y="0"/>
                  </a:lnTo>
                  <a:lnTo>
                    <a:pt x="817" y="3"/>
                  </a:lnTo>
                  <a:lnTo>
                    <a:pt x="891" y="14"/>
                  </a:lnTo>
                  <a:lnTo>
                    <a:pt x="962" y="32"/>
                  </a:lnTo>
                  <a:lnTo>
                    <a:pt x="1030" y="56"/>
                  </a:lnTo>
                  <a:lnTo>
                    <a:pt x="1095" y="86"/>
                  </a:lnTo>
                  <a:lnTo>
                    <a:pt x="1156" y="122"/>
                  </a:lnTo>
                  <a:lnTo>
                    <a:pt x="1213" y="164"/>
                  </a:lnTo>
                  <a:lnTo>
                    <a:pt x="1266" y="210"/>
                  </a:lnTo>
                  <a:lnTo>
                    <a:pt x="1313" y="261"/>
                  </a:lnTo>
                  <a:lnTo>
                    <a:pt x="1356" y="317"/>
                  </a:lnTo>
                  <a:lnTo>
                    <a:pt x="1393" y="376"/>
                  </a:lnTo>
                  <a:lnTo>
                    <a:pt x="1425" y="439"/>
                  </a:lnTo>
                  <a:lnTo>
                    <a:pt x="1449" y="505"/>
                  </a:lnTo>
                  <a:lnTo>
                    <a:pt x="1468" y="574"/>
                  </a:lnTo>
                  <a:lnTo>
                    <a:pt x="1479" y="645"/>
                  </a:lnTo>
                  <a:lnTo>
                    <a:pt x="1483" y="719"/>
                  </a:lnTo>
                  <a:lnTo>
                    <a:pt x="1479" y="792"/>
                  </a:lnTo>
                  <a:lnTo>
                    <a:pt x="1468" y="864"/>
                  </a:lnTo>
                  <a:lnTo>
                    <a:pt x="1449" y="933"/>
                  </a:lnTo>
                  <a:lnTo>
                    <a:pt x="1425" y="999"/>
                  </a:lnTo>
                  <a:lnTo>
                    <a:pt x="1393" y="1062"/>
                  </a:lnTo>
                  <a:lnTo>
                    <a:pt x="1356" y="1121"/>
                  </a:lnTo>
                  <a:lnTo>
                    <a:pt x="1313" y="1176"/>
                  </a:lnTo>
                  <a:lnTo>
                    <a:pt x="1265" y="1228"/>
                  </a:lnTo>
                  <a:lnTo>
                    <a:pt x="1213" y="1274"/>
                  </a:lnTo>
                  <a:lnTo>
                    <a:pt x="1156" y="1315"/>
                  </a:lnTo>
                  <a:lnTo>
                    <a:pt x="1095" y="1351"/>
                  </a:lnTo>
                  <a:lnTo>
                    <a:pt x="1030" y="1382"/>
                  </a:lnTo>
                  <a:lnTo>
                    <a:pt x="962" y="1406"/>
                  </a:lnTo>
                  <a:lnTo>
                    <a:pt x="891" y="1423"/>
                  </a:lnTo>
                  <a:lnTo>
                    <a:pt x="817" y="1434"/>
                  </a:lnTo>
                  <a:lnTo>
                    <a:pt x="741" y="1438"/>
                  </a:lnTo>
                </a:path>
              </a:pathLst>
            </a:custGeom>
            <a:solidFill>
              <a:srgbClr val="0052CC">
                <a:alpha val="100000"/>
              </a:srgbClr>
            </a:solidFill>
            <a:ln w="0" cap="flat">
              <a:noFill/>
              <a:prstDash val="solid"/>
              <a:miter lim="0"/>
            </a:ln>
          </p:spPr>
          <p:txBody>
            <a:bodyPr rtlCol="0"/>
            <a:lstStyle/>
            <a:p>
              <a:pPr algn="ctr"/>
              <a:endParaRPr lang="zh-CN" altLang="en-US"/>
            </a:p>
          </p:txBody>
        </p:sp>
        <p:sp>
          <p:nvSpPr>
            <p:cNvPr id="750" name="textbox 750"/>
            <p:cNvSpPr/>
            <p:nvPr/>
          </p:nvSpPr>
          <p:spPr>
            <a:xfrm>
              <a:off x="-12700" y="-12700"/>
              <a:ext cx="967739" cy="953769"/>
            </a:xfrm>
            <a:prstGeom prst="rect">
              <a:avLst/>
            </a:prstGeom>
            <a:noFill/>
            <a:ln w="0" cap="flat">
              <a:noFill/>
              <a:prstDash val="solid"/>
              <a:miter lim="0"/>
            </a:ln>
          </p:spPr>
          <p:txBody>
            <a:bodyPr vert="horz" wrap="square" lIns="0" tIns="0" rIns="0" bIns="0"/>
            <a:lstStyle/>
            <a:p>
              <a:pPr algn="l" rtl="0" eaLnBrk="0">
                <a:lnSpc>
                  <a:spcPct val="173000"/>
                </a:lnSpc>
              </a:pPr>
              <a:endParaRPr sz="1000">
                <a:latin typeface="Arial" panose="020B0604020202020204"/>
                <a:ea typeface="Arial" panose="020B0604020202020204"/>
                <a:cs typeface="Arial" panose="020B0604020202020204"/>
              </a:endParaRPr>
            </a:p>
            <a:p>
              <a:pPr marL="306070" algn="l" rtl="0" eaLnBrk="0">
                <a:lnSpc>
                  <a:spcPct val="72000"/>
                </a:lnSpc>
                <a:spcBef>
                  <a:spcPct val="0"/>
                </a:spcBef>
              </a:pPr>
              <a:r>
                <a:rPr sz="1400" kern="0" spc="-90">
                  <a:solidFill>
                    <a:srgbClr val="FFFFFF">
                      <a:alpha val="100000"/>
                    </a:srgbClr>
                  </a:solidFill>
                  <a:latin typeface="等线" panose="02010600030101010101" charset="-122"/>
                  <a:ea typeface="等线" panose="02010600030101010101" charset="-122"/>
                  <a:cs typeface="等线" panose="02010600030101010101" charset="-122"/>
                </a:rPr>
                <a:t>园区</a:t>
              </a:r>
              <a:endParaRPr sz="1400">
                <a:latin typeface="等线" panose="02010600030101010101" charset="-122"/>
                <a:ea typeface="等线" panose="02010600030101010101" charset="-122"/>
                <a:cs typeface="等线" panose="02010600030101010101" charset="-122"/>
              </a:endParaRPr>
            </a:p>
            <a:p>
              <a:pPr marL="289560" algn="l" rtl="0" eaLnBrk="0">
                <a:lnSpc>
                  <a:spcPts val="1710"/>
                </a:lnSpc>
              </a:pPr>
              <a:r>
                <a:rPr sz="1400" kern="0" spc="-30">
                  <a:solidFill>
                    <a:srgbClr val="FFFFFF">
                      <a:alpha val="100000"/>
                    </a:srgbClr>
                  </a:solidFill>
                  <a:latin typeface="等线" panose="02010600030101010101" charset="-122"/>
                  <a:ea typeface="等线" panose="02010600030101010101" charset="-122"/>
                  <a:cs typeface="等线" panose="02010600030101010101" charset="-122"/>
                </a:rPr>
                <a:t>服务</a:t>
              </a:r>
              <a:endParaRPr sz="1400">
                <a:latin typeface="等线" panose="02010600030101010101" charset="-122"/>
                <a:ea typeface="等线" panose="02010600030101010101" charset="-122"/>
                <a:cs typeface="等线" panose="02010600030101010101" charset="-122"/>
              </a:endParaRPr>
            </a:p>
          </p:txBody>
        </p:sp>
      </p:grpSp>
      <p:grpSp>
        <p:nvGrpSpPr>
          <p:cNvPr id="68" name="group 68"/>
          <p:cNvGrpSpPr/>
          <p:nvPr/>
        </p:nvGrpSpPr>
        <p:grpSpPr>
          <a:xfrm rot="21600000">
            <a:off x="485419" y="178346"/>
            <a:ext cx="898702" cy="756665"/>
            <a:chOff x="0" y="0"/>
            <a:chExt cx="898702" cy="756665"/>
          </a:xfrm>
        </p:grpSpPr>
        <p:pic>
          <p:nvPicPr>
            <p:cNvPr id="752" name="picture 752"/>
            <p:cNvPicPr>
              <a:picLocks noChangeAspect="1"/>
            </p:cNvPicPr>
            <p:nvPr/>
          </p:nvPicPr>
          <p:blipFill>
            <a:blip r:embed="rId4"/>
            <a:stretch>
              <a:fillRect/>
            </a:stretch>
          </p:blipFill>
          <p:spPr>
            <a:xfrm rot="21600000">
              <a:off x="0" y="0"/>
              <a:ext cx="898702" cy="756665"/>
            </a:xfrm>
            <a:prstGeom prst="rect">
              <a:avLst/>
            </a:prstGeom>
          </p:spPr>
        </p:pic>
        <p:sp>
          <p:nvSpPr>
            <p:cNvPr id="754" name="textbox 754"/>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3.1.1</a:t>
              </a:r>
              <a:endParaRPr sz="1200">
                <a:latin typeface="微软雅黑" panose="020B0503020204020204" charset="-122"/>
                <a:ea typeface="微软雅黑" panose="020B0503020204020204" charset="-122"/>
                <a:cs typeface="微软雅黑" panose="020B0503020204020204" charset="-122"/>
              </a:endParaRPr>
            </a:p>
          </p:txBody>
        </p:sp>
      </p:grpSp>
      <p:sp>
        <p:nvSpPr>
          <p:cNvPr id="756" name="textbox 756"/>
          <p:cNvSpPr/>
          <p:nvPr/>
        </p:nvSpPr>
        <p:spPr>
          <a:xfrm>
            <a:off x="558004" y="1150372"/>
            <a:ext cx="1524000" cy="245109"/>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algn="r" rtl="0" eaLnBrk="0">
              <a:lnSpc>
                <a:spcPct val="96000"/>
              </a:lnSpc>
            </a:pPr>
            <a:r>
              <a:rPr sz="15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信息发布系统：</a:t>
            </a:r>
            <a:endParaRPr sz="15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5"/>
          <a:stretch>
            <a:fillRect/>
          </a:stretch>
        </p:blipFill>
        <p:spPr>
          <a:xfrm>
            <a:off x="11315065" y="55245"/>
            <a:ext cx="824230" cy="368935"/>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rect 758"/>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grpSp>
        <p:nvGrpSpPr>
          <p:cNvPr id="70" name="group 70"/>
          <p:cNvGrpSpPr/>
          <p:nvPr/>
        </p:nvGrpSpPr>
        <p:grpSpPr>
          <a:xfrm rot="21600000">
            <a:off x="350520" y="4479733"/>
            <a:ext cx="11468100" cy="2308162"/>
            <a:chOff x="0" y="0"/>
            <a:chExt cx="11468100" cy="2308162"/>
          </a:xfrm>
        </p:grpSpPr>
        <p:pic>
          <p:nvPicPr>
            <p:cNvPr id="760" name="picture 760"/>
            <p:cNvPicPr>
              <a:picLocks noChangeAspect="1"/>
            </p:cNvPicPr>
            <p:nvPr/>
          </p:nvPicPr>
          <p:blipFill>
            <a:blip r:embed="rId1"/>
            <a:stretch>
              <a:fillRect/>
            </a:stretch>
          </p:blipFill>
          <p:spPr>
            <a:xfrm rot="21600000">
              <a:off x="0" y="28258"/>
              <a:ext cx="11468100" cy="2279904"/>
            </a:xfrm>
            <a:prstGeom prst="rect">
              <a:avLst/>
            </a:prstGeom>
          </p:spPr>
        </p:pic>
        <p:sp>
          <p:nvSpPr>
            <p:cNvPr id="762" name="textbox 762"/>
            <p:cNvSpPr/>
            <p:nvPr/>
          </p:nvSpPr>
          <p:spPr>
            <a:xfrm>
              <a:off x="9415369" y="-12700"/>
              <a:ext cx="531494" cy="126364"/>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405"/>
                </a:lnSpc>
              </a:pPr>
              <a:r>
                <a:rPr sz="1100" kern="0" spc="-20">
                  <a:solidFill>
                    <a:srgbClr val="262626">
                      <a:alpha val="100000"/>
                    </a:srgbClr>
                  </a:solidFill>
                  <a:latin typeface="Arial" panose="020B0604020202020204"/>
                  <a:ea typeface="Arial" panose="020B0604020202020204"/>
                  <a:cs typeface="Arial" panose="020B0604020202020204"/>
                </a:rPr>
                <a:t>•</a:t>
              </a:r>
              <a:endParaRPr sz="1100">
                <a:latin typeface="Arial" panose="020B0604020202020204"/>
                <a:ea typeface="Arial" panose="020B0604020202020204"/>
                <a:cs typeface="Arial" panose="020B0604020202020204"/>
              </a:endParaRPr>
            </a:p>
            <a:p>
              <a:pPr algn="r" rtl="0" eaLnBrk="0">
                <a:lnSpc>
                  <a:spcPts val="390"/>
                </a:lnSpc>
              </a:pP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a:t>
              </a:r>
              <a:endParaRPr sz="1100">
                <a:latin typeface="微软雅黑" panose="020B0503020204020204" charset="-122"/>
                <a:ea typeface="微软雅黑" panose="020B0503020204020204" charset="-122"/>
                <a:cs typeface="微软雅黑" panose="020B0503020204020204" charset="-122"/>
              </a:endParaRPr>
            </a:p>
          </p:txBody>
        </p:sp>
      </p:grpSp>
      <p:grpSp>
        <p:nvGrpSpPr>
          <p:cNvPr id="72" name="group 72"/>
          <p:cNvGrpSpPr/>
          <p:nvPr/>
        </p:nvGrpSpPr>
        <p:grpSpPr>
          <a:xfrm rot="21600000">
            <a:off x="6324600" y="1194106"/>
            <a:ext cx="3185159" cy="3210253"/>
            <a:chOff x="0" y="0"/>
            <a:chExt cx="3185159" cy="3210253"/>
          </a:xfrm>
        </p:grpSpPr>
        <p:pic>
          <p:nvPicPr>
            <p:cNvPr id="764" name="picture 764"/>
            <p:cNvPicPr>
              <a:picLocks noChangeAspect="1"/>
            </p:cNvPicPr>
            <p:nvPr/>
          </p:nvPicPr>
          <p:blipFill>
            <a:blip r:embed="rId2"/>
            <a:stretch>
              <a:fillRect/>
            </a:stretch>
          </p:blipFill>
          <p:spPr>
            <a:xfrm rot="21600000">
              <a:off x="0" y="0"/>
              <a:ext cx="3185159" cy="3210253"/>
            </a:xfrm>
            <a:prstGeom prst="rect">
              <a:avLst/>
            </a:prstGeom>
          </p:spPr>
        </p:pic>
        <p:sp>
          <p:nvSpPr>
            <p:cNvPr id="766" name="textbox 766"/>
            <p:cNvSpPr/>
            <p:nvPr/>
          </p:nvSpPr>
          <p:spPr>
            <a:xfrm>
              <a:off x="-12700" y="-12700"/>
              <a:ext cx="3210560" cy="3235960"/>
            </a:xfrm>
            <a:prstGeom prst="rect">
              <a:avLst/>
            </a:prstGeom>
            <a:noFill/>
            <a:ln w="0" cap="flat">
              <a:noFill/>
              <a:prstDash val="solid"/>
              <a:miter lim="0"/>
            </a:ln>
          </p:spPr>
          <p:txBody>
            <a:bodyPr vert="horz" wrap="square" lIns="0" tIns="0" rIns="0" bIns="0"/>
            <a:lstStyle/>
            <a:p>
              <a:pPr algn="l" rtl="0" eaLnBrk="0">
                <a:lnSpc>
                  <a:spcPct val="112000"/>
                </a:lnSpc>
              </a:pPr>
              <a:endParaRPr sz="1000">
                <a:latin typeface="Arial" panose="020B0604020202020204"/>
                <a:ea typeface="Arial" panose="020B0604020202020204"/>
                <a:cs typeface="Arial" panose="020B0604020202020204"/>
              </a:endParaRPr>
            </a:p>
            <a:p>
              <a:pPr algn="l" rtl="0" eaLnBrk="0">
                <a:lnSpc>
                  <a:spcPct val="112000"/>
                </a:lnSpc>
              </a:pPr>
              <a:endParaRPr sz="1000">
                <a:latin typeface="Arial" panose="020B0604020202020204"/>
                <a:ea typeface="Arial" panose="020B0604020202020204"/>
                <a:cs typeface="Arial" panose="020B0604020202020204"/>
              </a:endParaRPr>
            </a:p>
            <a:p>
              <a:pPr algn="l" rtl="0" eaLnBrk="0">
                <a:lnSpc>
                  <a:spcPct val="112000"/>
                </a:lnSpc>
              </a:pPr>
              <a:endParaRPr sz="1000">
                <a:latin typeface="Arial" panose="020B0604020202020204"/>
                <a:ea typeface="Arial" panose="020B0604020202020204"/>
                <a:cs typeface="Arial" panose="020B0604020202020204"/>
              </a:endParaRPr>
            </a:p>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113000"/>
                </a:lnSpc>
              </a:pPr>
              <a:endParaRPr sz="1000">
                <a:latin typeface="Arial" panose="020B0604020202020204"/>
                <a:ea typeface="Arial" panose="020B0604020202020204"/>
                <a:cs typeface="Arial" panose="020B0604020202020204"/>
              </a:endParaRPr>
            </a:p>
            <a:p>
              <a:pPr marL="380365" algn="l" rtl="0" eaLnBrk="0">
                <a:lnSpc>
                  <a:spcPct val="94000"/>
                </a:lnSpc>
                <a:spcBef>
                  <a:spcPts val="5"/>
                </a:spcBef>
              </a:pPr>
              <a:r>
                <a:rPr sz="12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拓展</a:t>
              </a:r>
              <a:r>
                <a:rPr sz="12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功能完善</a:t>
              </a:r>
              <a:endParaRPr sz="1200">
                <a:latin typeface="微软雅黑" panose="020B0503020204020204" charset="-122"/>
                <a:ea typeface="微软雅黑" panose="020B0503020204020204" charset="-122"/>
                <a:cs typeface="微软雅黑" panose="020B0503020204020204" charset="-122"/>
              </a:endParaRPr>
            </a:p>
            <a:p>
              <a:pPr marL="1193800" algn="l" rtl="0" eaLnBrk="0">
                <a:lnSpc>
                  <a:spcPts val="605"/>
                </a:lnSpc>
                <a:spcBef>
                  <a:spcPts val="1170"/>
                </a:spcBef>
              </a:pPr>
              <a:r>
                <a:rPr sz="1200" b="1" kern="0" spc="-20">
                  <a:solidFill>
                    <a:srgbClr val="262626">
                      <a:alpha val="100000"/>
                    </a:srgbClr>
                  </a:solidFill>
                  <a:latin typeface="微软雅黑" panose="020B0503020204020204" charset="-122"/>
                  <a:ea typeface="微软雅黑" panose="020B0503020204020204" charset="-122"/>
                  <a:cs typeface="微软雅黑" panose="020B0503020204020204" charset="-122"/>
                </a:rPr>
                <a:t>×</a:t>
              </a:r>
              <a:endParaRPr sz="1200">
                <a:latin typeface="微软雅黑" panose="020B0503020204020204" charset="-122"/>
                <a:ea typeface="微软雅黑" panose="020B0503020204020204" charset="-122"/>
                <a:cs typeface="微软雅黑" panose="020B0503020204020204" charset="-122"/>
              </a:endParaRPr>
            </a:p>
            <a:p>
              <a:pPr marL="508635" algn="l" rtl="0" eaLnBrk="0">
                <a:lnSpc>
                  <a:spcPct val="90000"/>
                </a:lnSpc>
                <a:spcBef>
                  <a:spcPts val="5"/>
                </a:spcBef>
              </a:pPr>
              <a:r>
                <a:rPr sz="11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投方位</a:t>
              </a:r>
              <a:r>
                <a:rPr sz="1100" b="1" kern="0" spc="2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1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1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端</a:t>
              </a:r>
              <a:endParaRPr sz="1100">
                <a:latin typeface="微软雅黑" panose="020B0503020204020204" charset="-122"/>
                <a:ea typeface="微软雅黑" panose="020B0503020204020204" charset="-122"/>
                <a:cs typeface="微软雅黑" panose="020B0503020204020204" charset="-122"/>
              </a:endParaRPr>
            </a:p>
            <a:p>
              <a:pPr algn="l" rtl="0" eaLnBrk="0">
                <a:lnSpc>
                  <a:spcPct val="118000"/>
                </a:lnSpc>
              </a:pPr>
              <a:endParaRPr sz="1000">
                <a:latin typeface="Arial" panose="020B0604020202020204"/>
                <a:ea typeface="Arial" panose="020B0604020202020204"/>
                <a:cs typeface="Arial" panose="020B0604020202020204"/>
              </a:endParaRPr>
            </a:p>
            <a:p>
              <a:pPr marL="123190" algn="l" rtl="0" eaLnBrk="0">
                <a:lnSpc>
                  <a:spcPct val="91000"/>
                </a:lnSpc>
                <a:spcBef>
                  <a:spcPts val="330"/>
                </a:spcBef>
              </a:pPr>
              <a:r>
                <a:rPr sz="1100" kern="0" spc="0">
                  <a:solidFill>
                    <a:srgbClr val="262626">
                      <a:alpha val="100000"/>
                    </a:srgbClr>
                  </a:solidFill>
                  <a:latin typeface="Arial" panose="020B0604020202020204"/>
                  <a:ea typeface="Arial" panose="020B0604020202020204"/>
                  <a:cs typeface="Arial" panose="020B0604020202020204"/>
                </a:rPr>
                <a:t>•      </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基于画像的</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精准推荐</a:t>
              </a:r>
              <a:endParaRPr sz="1100">
                <a:latin typeface="微软雅黑" panose="020B0503020204020204" charset="-122"/>
                <a:ea typeface="微软雅黑" panose="020B0503020204020204" charset="-122"/>
                <a:cs typeface="微软雅黑" panose="020B0503020204020204" charset="-122"/>
              </a:endParaRPr>
            </a:p>
            <a:p>
              <a:pPr marL="123190" algn="l" rtl="0" eaLnBrk="0">
                <a:lnSpc>
                  <a:spcPct val="91000"/>
                </a:lnSpc>
                <a:spcBef>
                  <a:spcPts val="780"/>
                </a:spcBef>
              </a:pPr>
              <a:r>
                <a:rPr sz="1100" kern="0" spc="0">
                  <a:solidFill>
                    <a:srgbClr val="262626">
                      <a:alpha val="100000"/>
                    </a:srgbClr>
                  </a:solidFill>
                  <a:latin typeface="Arial" panose="020B0604020202020204"/>
                  <a:ea typeface="Arial" panose="020B0604020202020204"/>
                  <a:cs typeface="Arial" panose="020B0604020202020204"/>
                </a:rPr>
                <a:t>•      </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触达</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效果量化</a:t>
              </a:r>
              <a:endParaRPr sz="1100">
                <a:latin typeface="微软雅黑" panose="020B0503020204020204" charset="-122"/>
                <a:ea typeface="微软雅黑" panose="020B0503020204020204" charset="-122"/>
                <a:cs typeface="微软雅黑" panose="020B0503020204020204" charset="-122"/>
              </a:endParaRPr>
            </a:p>
            <a:p>
              <a:pPr marL="123190" algn="l" rtl="0" eaLnBrk="0">
                <a:lnSpc>
                  <a:spcPct val="91000"/>
                </a:lnSpc>
                <a:spcBef>
                  <a:spcPts val="780"/>
                </a:spcBef>
              </a:pPr>
              <a:r>
                <a:rPr sz="1100" kern="0" spc="0">
                  <a:solidFill>
                    <a:srgbClr val="262626">
                      <a:alpha val="100000"/>
                    </a:srgbClr>
                  </a:solidFill>
                  <a:latin typeface="Arial" panose="020B0604020202020204"/>
                  <a:ea typeface="Arial" panose="020B0604020202020204"/>
                  <a:cs typeface="Arial" panose="020B0604020202020204"/>
                </a:rPr>
                <a:t>•      </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触达</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规则完善</a:t>
              </a:r>
              <a:endParaRPr sz="1100">
                <a:latin typeface="微软雅黑" panose="020B0503020204020204" charset="-122"/>
                <a:ea typeface="微软雅黑" panose="020B0503020204020204" charset="-122"/>
                <a:cs typeface="微软雅黑" panose="020B0503020204020204" charset="-122"/>
              </a:endParaRPr>
            </a:p>
            <a:p>
              <a:pPr algn="l" rtl="0" eaLnBrk="0">
                <a:lnSpc>
                  <a:spcPct val="119000"/>
                </a:lnSpc>
              </a:pPr>
              <a:endParaRPr sz="400">
                <a:latin typeface="Arial" panose="020B0604020202020204"/>
                <a:ea typeface="Arial" panose="020B0604020202020204"/>
                <a:cs typeface="Arial" panose="020B0604020202020204"/>
              </a:endParaRPr>
            </a:p>
            <a:p>
              <a:pPr marL="123190" algn="l" rtl="0" eaLnBrk="0">
                <a:lnSpc>
                  <a:spcPts val="1425"/>
                </a:lnSpc>
                <a:spcBef>
                  <a:spcPct val="0"/>
                </a:spcBef>
              </a:pPr>
              <a:r>
                <a:rPr sz="1100" kern="0" spc="0">
                  <a:solidFill>
                    <a:srgbClr val="262626">
                      <a:alpha val="100000"/>
                    </a:srgbClr>
                  </a:solidFill>
                  <a:latin typeface="Arial" panose="020B0604020202020204"/>
                  <a:ea typeface="Arial" panose="020B0604020202020204"/>
                  <a:cs typeface="Arial" panose="020B0604020202020204"/>
                </a:rPr>
                <a:t>•      </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投放类型抽象（定投/</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实时投）</a:t>
              </a:r>
              <a:endParaRPr sz="1100">
                <a:latin typeface="微软雅黑" panose="020B0503020204020204" charset="-122"/>
                <a:ea typeface="微软雅黑" panose="020B0503020204020204" charset="-122"/>
                <a:cs typeface="微软雅黑" panose="020B0503020204020204" charset="-122"/>
              </a:endParaRPr>
            </a:p>
          </p:txBody>
        </p:sp>
      </p:grpSp>
      <p:pic>
        <p:nvPicPr>
          <p:cNvPr id="768" name="picture 768"/>
          <p:cNvPicPr>
            <a:picLocks noChangeAspect="1"/>
          </p:cNvPicPr>
          <p:nvPr/>
        </p:nvPicPr>
        <p:blipFill>
          <a:blip r:embed="rId3"/>
          <a:stretch>
            <a:fillRect/>
          </a:stretch>
        </p:blipFill>
        <p:spPr>
          <a:xfrm rot="21600000">
            <a:off x="355091" y="1376171"/>
            <a:ext cx="2197608" cy="3131820"/>
          </a:xfrm>
          <a:prstGeom prst="rect">
            <a:avLst/>
          </a:prstGeom>
        </p:spPr>
      </p:pic>
      <p:pic>
        <p:nvPicPr>
          <p:cNvPr id="770" name="picture 770"/>
          <p:cNvPicPr>
            <a:picLocks noChangeAspect="1"/>
          </p:cNvPicPr>
          <p:nvPr/>
        </p:nvPicPr>
        <p:blipFill>
          <a:blip r:embed="rId4"/>
          <a:stretch>
            <a:fillRect/>
          </a:stretch>
        </p:blipFill>
        <p:spPr>
          <a:xfrm rot="21600000">
            <a:off x="485419" y="178346"/>
            <a:ext cx="898702" cy="756665"/>
          </a:xfrm>
          <a:prstGeom prst="rect">
            <a:avLst/>
          </a:prstGeom>
        </p:spPr>
      </p:pic>
      <p:sp>
        <p:nvSpPr>
          <p:cNvPr id="772" name="textbox 772"/>
          <p:cNvSpPr/>
          <p:nvPr/>
        </p:nvSpPr>
        <p:spPr>
          <a:xfrm>
            <a:off x="556353" y="455993"/>
            <a:ext cx="5851525" cy="732155"/>
          </a:xfrm>
          <a:prstGeom prst="rect">
            <a:avLst/>
          </a:prstGeom>
          <a:noFill/>
          <a:ln w="0" cap="flat">
            <a:noFill/>
            <a:prstDash val="solid"/>
            <a:miter lim="0"/>
          </a:ln>
        </p:spPr>
        <p:txBody>
          <a:bodyPr vert="horz" wrap="square" lIns="0" tIns="0" rIns="0" bIns="0"/>
          <a:lstStyle/>
          <a:p>
            <a:pPr algn="l" rtl="0" eaLnBrk="0">
              <a:lnSpc>
                <a:spcPct val="91000"/>
              </a:lnSpc>
            </a:pPr>
            <a:endParaRPr sz="100">
              <a:latin typeface="Arial" panose="020B0604020202020204"/>
              <a:ea typeface="Arial" panose="020B0604020202020204"/>
              <a:cs typeface="Arial" panose="020B0604020202020204"/>
            </a:endParaRPr>
          </a:p>
          <a:p>
            <a:pPr algn="r" rtl="0" eaLnBrk="0">
              <a:lnSpc>
                <a:spcPct val="87000"/>
              </a:lnSpc>
            </a:pPr>
            <a:r>
              <a:rPr sz="1800" b="1" kern="0" spc="140" baseline="23000">
                <a:solidFill>
                  <a:srgbClr val="FFFFFF">
                    <a:alpha val="100000"/>
                  </a:srgbClr>
                </a:solidFill>
                <a:latin typeface="微软雅黑" panose="020B0503020204020204" charset="-122"/>
                <a:ea typeface="微软雅黑" panose="020B0503020204020204" charset="-122"/>
                <a:cs typeface="微软雅黑" panose="020B0503020204020204" charset="-122"/>
              </a:rPr>
              <a:t>3.1.1</a:t>
            </a:r>
            <a:r>
              <a:rPr sz="1100" b="1" kern="0" spc="3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打破信息孤岛</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高效</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创造价值</a:t>
            </a:r>
            <a:endParaRPr sz="1700">
              <a:latin typeface="微软雅黑" panose="020B0503020204020204" charset="-122"/>
              <a:ea typeface="微软雅黑" panose="020B0503020204020204" charset="-122"/>
              <a:cs typeface="微软雅黑" panose="020B0503020204020204" charset="-122"/>
            </a:endParaRPr>
          </a:p>
          <a:p>
            <a:pPr marL="12700" algn="l" rtl="0" eaLnBrk="0">
              <a:lnSpc>
                <a:spcPts val="3775"/>
              </a:lnSpc>
            </a:pP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信息发布系统：</a:t>
            </a:r>
            <a:endParaRPr sz="1500">
              <a:latin typeface="微软雅黑" panose="020B0503020204020204" charset="-122"/>
              <a:ea typeface="微软雅黑" panose="020B0503020204020204" charset="-122"/>
              <a:cs typeface="微软雅黑" panose="020B0503020204020204" charset="-122"/>
            </a:endParaRPr>
          </a:p>
        </p:txBody>
      </p:sp>
      <p:grpSp>
        <p:nvGrpSpPr>
          <p:cNvPr id="74" name="group 74"/>
          <p:cNvGrpSpPr/>
          <p:nvPr/>
        </p:nvGrpSpPr>
        <p:grpSpPr>
          <a:xfrm rot="21600000">
            <a:off x="9579864" y="1700783"/>
            <a:ext cx="2330195" cy="1389888"/>
            <a:chOff x="0" y="0"/>
            <a:chExt cx="2330195" cy="1389888"/>
          </a:xfrm>
        </p:grpSpPr>
        <p:sp>
          <p:nvSpPr>
            <p:cNvPr id="774" name="rect 774"/>
            <p:cNvSpPr/>
            <p:nvPr/>
          </p:nvSpPr>
          <p:spPr>
            <a:xfrm>
              <a:off x="0" y="0"/>
              <a:ext cx="2330195" cy="1389888"/>
            </a:xfrm>
            <a:prstGeom prst="rect">
              <a:avLst/>
            </a:prstGeom>
            <a:solidFill>
              <a:srgbClr val="6B23CB">
                <a:alpha val="98823"/>
              </a:srgbClr>
            </a:solidFill>
            <a:ln w="0" cap="flat">
              <a:noFill/>
              <a:prstDash val="solid"/>
              <a:miter lim="0"/>
            </a:ln>
          </p:spPr>
          <p:txBody>
            <a:bodyPr rtlCol="0"/>
            <a:lstStyle/>
            <a:p>
              <a:pPr algn="ctr"/>
              <a:endParaRPr lang="zh-CN" altLang="en-US"/>
            </a:p>
          </p:txBody>
        </p:sp>
        <p:pic>
          <p:nvPicPr>
            <p:cNvPr id="776" name="picture 776"/>
            <p:cNvPicPr>
              <a:picLocks noChangeAspect="1"/>
            </p:cNvPicPr>
            <p:nvPr/>
          </p:nvPicPr>
          <p:blipFill>
            <a:blip r:embed="rId5"/>
            <a:stretch>
              <a:fillRect/>
            </a:stretch>
          </p:blipFill>
          <p:spPr>
            <a:xfrm rot="21600000">
              <a:off x="188912" y="509193"/>
              <a:ext cx="1310995" cy="760209"/>
            </a:xfrm>
            <a:prstGeom prst="rect">
              <a:avLst/>
            </a:prstGeom>
          </p:spPr>
        </p:pic>
        <p:pic>
          <p:nvPicPr>
            <p:cNvPr id="778" name="picture 778"/>
            <p:cNvPicPr>
              <a:picLocks noChangeAspect="1"/>
            </p:cNvPicPr>
            <p:nvPr/>
          </p:nvPicPr>
          <p:blipFill>
            <a:blip r:embed="rId6"/>
            <a:stretch>
              <a:fillRect/>
            </a:stretch>
          </p:blipFill>
          <p:spPr>
            <a:xfrm rot="21600000">
              <a:off x="1574254" y="132715"/>
              <a:ext cx="544169" cy="1136688"/>
            </a:xfrm>
            <a:prstGeom prst="rect">
              <a:avLst/>
            </a:prstGeom>
          </p:spPr>
        </p:pic>
        <p:sp>
          <p:nvSpPr>
            <p:cNvPr id="780" name="textbox 780"/>
            <p:cNvSpPr/>
            <p:nvPr/>
          </p:nvSpPr>
          <p:spPr>
            <a:xfrm>
              <a:off x="356399" y="645236"/>
              <a:ext cx="938530" cy="586105"/>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209550" algn="l" rtl="0" eaLnBrk="0">
                <a:lnSpc>
                  <a:spcPct val="90000"/>
                </a:lnSpc>
              </a:pPr>
              <a:r>
                <a:rPr sz="1200" kern="0" spc="-40">
                  <a:solidFill>
                    <a:srgbClr val="FFFFFF">
                      <a:alpha val="100000"/>
                    </a:srgbClr>
                  </a:solidFill>
                  <a:latin typeface="微软雅黑" panose="020B0503020204020204" charset="-122"/>
                  <a:ea typeface="微软雅黑" panose="020B0503020204020204" charset="-122"/>
                  <a:cs typeface="微软雅黑" panose="020B0503020204020204" charset="-122"/>
                </a:rPr>
                <a:t>内容互动</a:t>
              </a:r>
              <a:endParaRPr sz="1200">
                <a:latin typeface="微软雅黑" panose="020B0503020204020204" charset="-122"/>
                <a:ea typeface="微软雅黑" panose="020B0503020204020204" charset="-122"/>
                <a:cs typeface="微软雅黑" panose="020B0503020204020204" charset="-122"/>
              </a:endParaRPr>
            </a:p>
            <a:p>
              <a:pPr algn="l" rtl="0" eaLnBrk="0">
                <a:lnSpc>
                  <a:spcPct val="119000"/>
                </a:lnSpc>
              </a:pPr>
              <a:endParaRPr sz="1000">
                <a:latin typeface="Arial" panose="020B0604020202020204"/>
                <a:ea typeface="Arial" panose="020B0604020202020204"/>
                <a:cs typeface="Arial" panose="020B0604020202020204"/>
              </a:endParaRPr>
            </a:p>
            <a:p>
              <a:pPr algn="l" rtl="0" eaLnBrk="0">
                <a:lnSpc>
                  <a:spcPct val="102000"/>
                </a:lnSpc>
              </a:pPr>
              <a:endParaRPr sz="300">
                <a:latin typeface="Arial" panose="020B0604020202020204"/>
                <a:ea typeface="Arial" panose="020B0604020202020204"/>
                <a:cs typeface="Arial" panose="020B0604020202020204"/>
              </a:endParaRPr>
            </a:p>
            <a:p>
              <a:pPr marL="12700" algn="l" rtl="0" eaLnBrk="0">
                <a:lnSpc>
                  <a:spcPct val="91000"/>
                </a:lnSpc>
                <a:spcBef>
                  <a:spcPts val="5"/>
                </a:spcBef>
              </a:pPr>
              <a:r>
                <a:rPr sz="12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触达效果统计</a:t>
              </a:r>
              <a:endParaRPr sz="1200">
                <a:latin typeface="微软雅黑" panose="020B0503020204020204" charset="-122"/>
                <a:ea typeface="微软雅黑" panose="020B0503020204020204" charset="-122"/>
                <a:cs typeface="微软雅黑" panose="020B0503020204020204" charset="-122"/>
              </a:endParaRPr>
            </a:p>
          </p:txBody>
        </p:sp>
        <p:pic>
          <p:nvPicPr>
            <p:cNvPr id="782" name="picture 782"/>
            <p:cNvPicPr>
              <a:picLocks noChangeAspect="1"/>
            </p:cNvPicPr>
            <p:nvPr/>
          </p:nvPicPr>
          <p:blipFill>
            <a:blip r:embed="rId7"/>
            <a:stretch>
              <a:fillRect/>
            </a:stretch>
          </p:blipFill>
          <p:spPr>
            <a:xfrm rot="21600000">
              <a:off x="188912" y="114363"/>
              <a:ext cx="1310995" cy="348729"/>
            </a:xfrm>
            <a:prstGeom prst="rect">
              <a:avLst/>
            </a:prstGeom>
          </p:spPr>
        </p:pic>
      </p:grpSp>
      <p:sp>
        <p:nvSpPr>
          <p:cNvPr id="784" name="textbox 784"/>
          <p:cNvSpPr/>
          <p:nvPr/>
        </p:nvSpPr>
        <p:spPr>
          <a:xfrm>
            <a:off x="9765889" y="3157388"/>
            <a:ext cx="1935479" cy="118745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1000"/>
              </a:lnSpc>
            </a:pPr>
            <a:r>
              <a:rPr sz="1100" kern="0" spc="0">
                <a:solidFill>
                  <a:srgbClr val="262626">
                    <a:alpha val="100000"/>
                  </a:srgbClr>
                </a:solidFill>
                <a:latin typeface="Arial" panose="020B0604020202020204"/>
                <a:ea typeface="Arial" panose="020B0604020202020204"/>
                <a:cs typeface="Arial" panose="020B0604020202020204"/>
              </a:rPr>
              <a:t>•      </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基础</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用户画像</a:t>
            </a:r>
            <a:endParaRPr sz="1100">
              <a:latin typeface="微软雅黑" panose="020B0503020204020204" charset="-122"/>
              <a:ea typeface="微软雅黑" panose="020B0503020204020204" charset="-122"/>
              <a:cs typeface="微软雅黑" panose="020B0503020204020204" charset="-122"/>
            </a:endParaRPr>
          </a:p>
          <a:p>
            <a:pPr marL="12700" algn="l" rtl="0" eaLnBrk="0">
              <a:lnSpc>
                <a:spcPct val="91000"/>
              </a:lnSpc>
              <a:spcBef>
                <a:spcPts val="780"/>
              </a:spcBef>
            </a:pPr>
            <a:r>
              <a:rPr sz="1100" kern="0" spc="-30">
                <a:solidFill>
                  <a:srgbClr val="262626">
                    <a:alpha val="100000"/>
                  </a:srgbClr>
                </a:solidFill>
                <a:latin typeface="Arial" panose="020B0604020202020204"/>
                <a:ea typeface="Arial" panose="020B0604020202020204"/>
                <a:cs typeface="Arial" panose="020B0604020202020204"/>
              </a:rPr>
              <a:t>•</a:t>
            </a:r>
            <a:r>
              <a:rPr sz="1100" kern="0" spc="20">
                <a:solidFill>
                  <a:srgbClr val="262626">
                    <a:alpha val="100000"/>
                  </a:srgbClr>
                </a:solidFill>
                <a:latin typeface="Arial" panose="020B0604020202020204"/>
                <a:ea typeface="Arial" panose="020B0604020202020204"/>
                <a:cs typeface="Arial" panose="020B0604020202020204"/>
              </a:rPr>
              <a:t>      </a:t>
            </a:r>
            <a:r>
              <a:rPr sz="1100" kern="0" spc="-30">
                <a:solidFill>
                  <a:srgbClr val="262626">
                    <a:alpha val="100000"/>
                  </a:srgbClr>
                </a:solidFill>
                <a:latin typeface="微软雅黑" panose="020B0503020204020204" charset="-122"/>
                <a:ea typeface="微软雅黑" panose="020B0503020204020204" charset="-122"/>
                <a:cs typeface="微软雅黑" panose="020B0503020204020204" charset="-122"/>
              </a:rPr>
              <a:t>内外行为画像</a:t>
            </a:r>
            <a:endParaRPr sz="1100">
              <a:latin typeface="微软雅黑" panose="020B0503020204020204" charset="-122"/>
              <a:ea typeface="微软雅黑" panose="020B0503020204020204" charset="-122"/>
              <a:cs typeface="微软雅黑" panose="020B0503020204020204" charset="-122"/>
            </a:endParaRPr>
          </a:p>
          <a:p>
            <a:pPr marL="12700" algn="l" rtl="0" eaLnBrk="0">
              <a:lnSpc>
                <a:spcPct val="91000"/>
              </a:lnSpc>
              <a:spcBef>
                <a:spcPts val="780"/>
              </a:spcBef>
            </a:pPr>
            <a:r>
              <a:rPr sz="1100" kern="0" spc="-30">
                <a:solidFill>
                  <a:srgbClr val="262626">
                    <a:alpha val="100000"/>
                  </a:srgbClr>
                </a:solidFill>
                <a:latin typeface="Arial" panose="020B0604020202020204"/>
                <a:ea typeface="Arial" panose="020B0604020202020204"/>
                <a:cs typeface="Arial" panose="020B0604020202020204"/>
              </a:rPr>
              <a:t>•</a:t>
            </a:r>
            <a:r>
              <a:rPr sz="1100" kern="0" spc="20">
                <a:solidFill>
                  <a:srgbClr val="262626">
                    <a:alpha val="100000"/>
                  </a:srgbClr>
                </a:solidFill>
                <a:latin typeface="Arial" panose="020B0604020202020204"/>
                <a:ea typeface="Arial" panose="020B0604020202020204"/>
                <a:cs typeface="Arial" panose="020B0604020202020204"/>
              </a:rPr>
              <a:t>      </a:t>
            </a:r>
            <a:r>
              <a:rPr sz="1100" kern="0" spc="-30">
                <a:solidFill>
                  <a:srgbClr val="262626">
                    <a:alpha val="100000"/>
                  </a:srgbClr>
                </a:solidFill>
                <a:latin typeface="微软雅黑" panose="020B0503020204020204" charset="-122"/>
                <a:ea typeface="微软雅黑" panose="020B0503020204020204" charset="-122"/>
                <a:cs typeface="微软雅黑" panose="020B0503020204020204" charset="-122"/>
              </a:rPr>
              <a:t>内容兴趣画像</a:t>
            </a:r>
            <a:endParaRPr sz="1100">
              <a:latin typeface="微软雅黑" panose="020B0503020204020204" charset="-122"/>
              <a:ea typeface="微软雅黑" panose="020B0503020204020204" charset="-122"/>
              <a:cs typeface="微软雅黑" panose="020B0503020204020204" charset="-122"/>
            </a:endParaRPr>
          </a:p>
          <a:p>
            <a:pPr marL="12700" algn="l" rtl="0" eaLnBrk="0">
              <a:lnSpc>
                <a:spcPct val="92000"/>
              </a:lnSpc>
              <a:spcBef>
                <a:spcPts val="765"/>
              </a:spcBef>
            </a:pPr>
            <a:r>
              <a:rPr sz="1100" kern="0" spc="0">
                <a:solidFill>
                  <a:srgbClr val="262626">
                    <a:alpha val="100000"/>
                  </a:srgbClr>
                </a:solidFill>
                <a:latin typeface="Arial" panose="020B0604020202020204"/>
                <a:ea typeface="Arial" panose="020B0604020202020204"/>
                <a:cs typeface="Arial" panose="020B0604020202020204"/>
              </a:rPr>
              <a:t>•      </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业务</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兴趣画像</a:t>
            </a:r>
            <a:endParaRPr sz="1100">
              <a:latin typeface="微软雅黑" panose="020B0503020204020204" charset="-122"/>
              <a:ea typeface="微软雅黑" panose="020B0503020204020204" charset="-122"/>
              <a:cs typeface="微软雅黑" panose="020B0503020204020204" charset="-122"/>
            </a:endParaRPr>
          </a:p>
          <a:p>
            <a:pPr algn="l" rtl="0" eaLnBrk="0">
              <a:lnSpc>
                <a:spcPct val="119000"/>
              </a:lnSpc>
            </a:pPr>
            <a:endParaRPr sz="400">
              <a:latin typeface="Arial" panose="020B0604020202020204"/>
              <a:ea typeface="Arial" panose="020B0604020202020204"/>
              <a:cs typeface="Arial" panose="020B0604020202020204"/>
            </a:endParaRPr>
          </a:p>
          <a:p>
            <a:pPr algn="r" rtl="0" eaLnBrk="0">
              <a:lnSpc>
                <a:spcPts val="1425"/>
              </a:lnSpc>
              <a:spcBef>
                <a:spcPct val="0"/>
              </a:spcBef>
            </a:pPr>
            <a:r>
              <a:rPr sz="1100" kern="0" spc="-50">
                <a:solidFill>
                  <a:srgbClr val="262626">
                    <a:alpha val="100000"/>
                  </a:srgbClr>
                </a:solidFill>
                <a:latin typeface="Arial" panose="020B0604020202020204"/>
                <a:ea typeface="Arial" panose="020B0604020202020204"/>
                <a:cs typeface="Arial" panose="020B0604020202020204"/>
              </a:rPr>
              <a:t>•</a:t>
            </a:r>
            <a:r>
              <a:rPr sz="1100" kern="0" spc="0">
                <a:solidFill>
                  <a:srgbClr val="262626">
                    <a:alpha val="100000"/>
                  </a:srgbClr>
                </a:solidFill>
                <a:latin typeface="Arial" panose="020B0604020202020204"/>
                <a:ea typeface="Arial" panose="020B0604020202020204"/>
                <a:cs typeface="Arial" panose="020B0604020202020204"/>
              </a:rPr>
              <a:t>      </a:t>
            </a:r>
            <a:r>
              <a:rPr sz="1100" kern="0" spc="-50">
                <a:solidFill>
                  <a:srgbClr val="262626">
                    <a:alpha val="100000"/>
                  </a:srgbClr>
                </a:solidFill>
                <a:latin typeface="微软雅黑" panose="020B0503020204020204" charset="-122"/>
                <a:ea typeface="微软雅黑" panose="020B0503020204020204" charset="-122"/>
                <a:cs typeface="微软雅黑" panose="020B0503020204020204" charset="-122"/>
              </a:rPr>
              <a:t>设备画像（魔盒/pc/a</a:t>
            </a:r>
            <a:r>
              <a:rPr sz="1100" kern="0" spc="-60">
                <a:solidFill>
                  <a:srgbClr val="262626">
                    <a:alpha val="100000"/>
                  </a:srgbClr>
                </a:solidFill>
                <a:latin typeface="微软雅黑" panose="020B0503020204020204" charset="-122"/>
                <a:ea typeface="微软雅黑" panose="020B0503020204020204" charset="-122"/>
                <a:cs typeface="微软雅黑" panose="020B0503020204020204" charset="-122"/>
              </a:rPr>
              <a:t>pp）</a:t>
            </a:r>
            <a:endParaRPr sz="1100">
              <a:latin typeface="微软雅黑" panose="020B0503020204020204" charset="-122"/>
              <a:ea typeface="微软雅黑" panose="020B0503020204020204" charset="-122"/>
              <a:cs typeface="微软雅黑" panose="020B0503020204020204" charset="-122"/>
            </a:endParaRPr>
          </a:p>
        </p:txBody>
      </p:sp>
      <p:sp>
        <p:nvSpPr>
          <p:cNvPr id="786" name="textbox 786"/>
          <p:cNvSpPr/>
          <p:nvPr/>
        </p:nvSpPr>
        <p:spPr>
          <a:xfrm>
            <a:off x="3860541" y="2685670"/>
            <a:ext cx="1976120" cy="760094"/>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9050" algn="l" rtl="0" eaLnBrk="0">
              <a:lnSpc>
                <a:spcPct val="92000"/>
              </a:lnSpc>
            </a:pP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内容生成整合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 模板库建设</a:t>
            </a:r>
            <a:endParaRPr sz="1100">
              <a:latin typeface="微软雅黑" panose="020B0503020204020204" charset="-122"/>
              <a:ea typeface="微软雅黑" panose="020B0503020204020204" charset="-122"/>
              <a:cs typeface="微软雅黑" panose="020B0503020204020204" charset="-122"/>
            </a:endParaRPr>
          </a:p>
          <a:p>
            <a:pPr marL="12700" algn="l" rtl="0" eaLnBrk="0">
              <a:lnSpc>
                <a:spcPct val="94000"/>
              </a:lnSpc>
              <a:spcBef>
                <a:spcPts val="1350"/>
              </a:spcBef>
            </a:pPr>
            <a:r>
              <a:rPr sz="1100" kern="0" spc="-20">
                <a:solidFill>
                  <a:srgbClr val="262626">
                    <a:alpha val="100000"/>
                  </a:srgbClr>
                </a:solidFill>
                <a:latin typeface="Arial" panose="020B0604020202020204"/>
                <a:ea typeface="Arial" panose="020B0604020202020204"/>
                <a:cs typeface="Arial" panose="020B0604020202020204"/>
              </a:rPr>
              <a:t>•</a:t>
            </a:r>
            <a:r>
              <a:rPr sz="1100" kern="0" spc="0">
                <a:solidFill>
                  <a:srgbClr val="262626">
                    <a:alpha val="100000"/>
                  </a:srgbClr>
                </a:solidFill>
                <a:latin typeface="Arial" panose="020B0604020202020204"/>
                <a:ea typeface="Arial" panose="020B0604020202020204"/>
                <a:cs typeface="Arial" panose="020B0604020202020204"/>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页面设计</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Arial" panose="020B0604020202020204"/>
                <a:ea typeface="Arial" panose="020B0604020202020204"/>
                <a:cs typeface="Arial" panose="020B0604020202020204"/>
              </a:rPr>
              <a:t>•</a:t>
            </a:r>
            <a:r>
              <a:rPr sz="1100" kern="0" spc="10">
                <a:solidFill>
                  <a:srgbClr val="262626">
                    <a:alpha val="100000"/>
                  </a:srgbClr>
                </a:solidFill>
                <a:latin typeface="Arial" panose="020B0604020202020204"/>
                <a:ea typeface="Arial" panose="020B0604020202020204"/>
                <a:cs typeface="Arial" panose="020B0604020202020204"/>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海报</a:t>
            </a:r>
            <a:endParaRPr sz="110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600">
              <a:latin typeface="Arial" panose="020B0604020202020204"/>
              <a:ea typeface="Arial" panose="020B0604020202020204"/>
              <a:cs typeface="Arial" panose="020B0604020202020204"/>
            </a:endParaRPr>
          </a:p>
          <a:p>
            <a:pPr marL="12700" algn="l" rtl="0" eaLnBrk="0">
              <a:lnSpc>
                <a:spcPct val="94000"/>
              </a:lnSpc>
              <a:spcBef>
                <a:spcPct val="0"/>
              </a:spcBef>
            </a:pPr>
            <a:r>
              <a:rPr sz="1100" kern="0" spc="-10">
                <a:solidFill>
                  <a:srgbClr val="262626">
                    <a:alpha val="100000"/>
                  </a:srgbClr>
                </a:solidFill>
                <a:latin typeface="Arial" panose="020B0604020202020204"/>
                <a:ea typeface="Arial" panose="020B0604020202020204"/>
                <a:cs typeface="Arial" panose="020B0604020202020204"/>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架签排版</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Arial" panose="020B0604020202020204"/>
                <a:ea typeface="Arial" panose="020B0604020202020204"/>
                <a:cs typeface="Arial" panose="020B0604020202020204"/>
              </a:rPr>
              <a:t>•</a:t>
            </a:r>
            <a:r>
              <a:rPr sz="1100" kern="0" spc="0">
                <a:solidFill>
                  <a:srgbClr val="262626">
                    <a:alpha val="100000"/>
                  </a:srgbClr>
                </a:solidFill>
                <a:latin typeface="Arial" panose="020B0604020202020204"/>
                <a:ea typeface="Arial" panose="020B0604020202020204"/>
                <a:cs typeface="Arial" panose="020B0604020202020204"/>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排版</a:t>
            </a:r>
            <a:endParaRPr sz="1100">
              <a:latin typeface="微软雅黑" panose="020B0503020204020204" charset="-122"/>
              <a:ea typeface="微软雅黑" panose="020B0503020204020204" charset="-122"/>
              <a:cs typeface="微软雅黑" panose="020B0503020204020204" charset="-122"/>
            </a:endParaRPr>
          </a:p>
        </p:txBody>
      </p:sp>
      <p:pic>
        <p:nvPicPr>
          <p:cNvPr id="788" name="picture 788"/>
          <p:cNvPicPr>
            <a:picLocks noChangeAspect="1"/>
          </p:cNvPicPr>
          <p:nvPr/>
        </p:nvPicPr>
        <p:blipFill>
          <a:blip r:embed="rId8"/>
          <a:stretch>
            <a:fillRect/>
          </a:stretch>
        </p:blipFill>
        <p:spPr>
          <a:xfrm rot="21600000">
            <a:off x="10120921" y="1230472"/>
            <a:ext cx="1047586" cy="355517"/>
          </a:xfrm>
          <a:prstGeom prst="rect">
            <a:avLst/>
          </a:prstGeom>
        </p:spPr>
      </p:pic>
      <p:pic>
        <p:nvPicPr>
          <p:cNvPr id="790" name="picture 790"/>
          <p:cNvPicPr>
            <a:picLocks noChangeAspect="1"/>
          </p:cNvPicPr>
          <p:nvPr/>
        </p:nvPicPr>
        <p:blipFill>
          <a:blip r:embed="rId9"/>
          <a:stretch>
            <a:fillRect/>
          </a:stretch>
        </p:blipFill>
        <p:spPr>
          <a:xfrm rot="21600000">
            <a:off x="3827094" y="1173030"/>
            <a:ext cx="1046745" cy="355517"/>
          </a:xfrm>
          <a:prstGeom prst="rect">
            <a:avLst/>
          </a:prstGeom>
        </p:spPr>
      </p:pic>
      <p:pic>
        <p:nvPicPr>
          <p:cNvPr id="792" name="picture 792"/>
          <p:cNvPicPr>
            <a:picLocks noChangeAspect="1"/>
          </p:cNvPicPr>
          <p:nvPr/>
        </p:nvPicPr>
        <p:blipFill>
          <a:blip r:embed="rId10"/>
          <a:stretch>
            <a:fillRect/>
          </a:stretch>
        </p:blipFill>
        <p:spPr>
          <a:xfrm rot="21600000">
            <a:off x="4140708" y="1956815"/>
            <a:ext cx="547115" cy="519684"/>
          </a:xfrm>
          <a:prstGeom prst="rect">
            <a:avLst/>
          </a:prstGeom>
        </p:spPr>
      </p:pic>
      <p:pic>
        <p:nvPicPr>
          <p:cNvPr id="794" name="picture 794"/>
          <p:cNvPicPr>
            <a:picLocks noChangeAspect="1"/>
          </p:cNvPicPr>
          <p:nvPr/>
        </p:nvPicPr>
        <p:blipFill>
          <a:blip r:embed="rId11"/>
          <a:stretch>
            <a:fillRect/>
          </a:stretch>
        </p:blipFill>
        <p:spPr>
          <a:xfrm rot="21600000">
            <a:off x="3732275" y="3493008"/>
            <a:ext cx="524255" cy="498347"/>
          </a:xfrm>
          <a:prstGeom prst="rect">
            <a:avLst/>
          </a:prstGeom>
        </p:spPr>
      </p:pic>
      <p:sp>
        <p:nvSpPr>
          <p:cNvPr id="796" name="textbox 796"/>
          <p:cNvSpPr/>
          <p:nvPr/>
        </p:nvSpPr>
        <p:spPr>
          <a:xfrm>
            <a:off x="11276203" y="2038629"/>
            <a:ext cx="328295" cy="74040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82000"/>
              </a:lnSpc>
            </a:pP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沉淀</a:t>
            </a:r>
            <a:endParaRPr sz="1200">
              <a:latin typeface="微软雅黑" panose="020B0503020204020204" charset="-122"/>
              <a:ea typeface="微软雅黑" panose="020B0503020204020204" charset="-122"/>
              <a:cs typeface="微软雅黑" panose="020B0503020204020204" charset="-122"/>
            </a:endParaRPr>
          </a:p>
          <a:p>
            <a:pPr marL="13970" indent="-635" algn="l" rtl="0" eaLnBrk="0">
              <a:lnSpc>
                <a:spcPct val="154000"/>
              </a:lnSpc>
              <a:spcBef>
                <a:spcPts val="15"/>
              </a:spcBef>
            </a:pP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用户</a:t>
            </a:r>
            <a:r>
              <a:rPr sz="12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kern="0" spc="-30">
                <a:solidFill>
                  <a:srgbClr val="FFFFFF">
                    <a:alpha val="100000"/>
                  </a:srgbClr>
                </a:solidFill>
                <a:latin typeface="微软雅黑" panose="020B0503020204020204" charset="-122"/>
                <a:ea typeface="微软雅黑" panose="020B0503020204020204" charset="-122"/>
                <a:cs typeface="微软雅黑" panose="020B0503020204020204" charset="-122"/>
              </a:rPr>
              <a:t>画像</a:t>
            </a:r>
            <a:endParaRPr sz="1200">
              <a:latin typeface="微软雅黑" panose="020B0503020204020204" charset="-122"/>
              <a:ea typeface="微软雅黑" panose="020B0503020204020204" charset="-122"/>
              <a:cs typeface="微软雅黑" panose="020B0503020204020204" charset="-122"/>
            </a:endParaRPr>
          </a:p>
        </p:txBody>
      </p:sp>
      <p:pic>
        <p:nvPicPr>
          <p:cNvPr id="798" name="picture 798"/>
          <p:cNvPicPr>
            <a:picLocks noChangeAspect="1"/>
          </p:cNvPicPr>
          <p:nvPr/>
        </p:nvPicPr>
        <p:blipFill>
          <a:blip r:embed="rId12"/>
          <a:stretch>
            <a:fillRect/>
          </a:stretch>
        </p:blipFill>
        <p:spPr>
          <a:xfrm rot="21600000">
            <a:off x="3521963" y="1897379"/>
            <a:ext cx="359664" cy="341376"/>
          </a:xfrm>
          <a:prstGeom prst="rect">
            <a:avLst/>
          </a:prstGeom>
        </p:spPr>
      </p:pic>
      <p:pic>
        <p:nvPicPr>
          <p:cNvPr id="800" name="picture 800"/>
          <p:cNvPicPr>
            <a:picLocks noChangeAspect="1"/>
          </p:cNvPicPr>
          <p:nvPr/>
        </p:nvPicPr>
        <p:blipFill>
          <a:blip r:embed="rId13"/>
          <a:stretch>
            <a:fillRect/>
          </a:stretch>
        </p:blipFill>
        <p:spPr>
          <a:xfrm rot="21600000">
            <a:off x="5106923" y="1856231"/>
            <a:ext cx="318515" cy="303276"/>
          </a:xfrm>
          <a:prstGeom prst="rect">
            <a:avLst/>
          </a:prstGeom>
        </p:spPr>
      </p:pic>
      <p:pic>
        <p:nvPicPr>
          <p:cNvPr id="802" name="picture 802"/>
          <p:cNvPicPr>
            <a:picLocks noChangeAspect="1"/>
          </p:cNvPicPr>
          <p:nvPr/>
        </p:nvPicPr>
        <p:blipFill>
          <a:blip r:embed="rId14"/>
          <a:stretch>
            <a:fillRect/>
          </a:stretch>
        </p:blipFill>
        <p:spPr>
          <a:xfrm rot="21600000">
            <a:off x="3236976" y="3581400"/>
            <a:ext cx="283464" cy="269747"/>
          </a:xfrm>
          <a:prstGeom prst="rect">
            <a:avLst/>
          </a:prstGeom>
        </p:spPr>
      </p:pic>
      <p:sp>
        <p:nvSpPr>
          <p:cNvPr id="804" name="textbox 804"/>
          <p:cNvSpPr/>
          <p:nvPr/>
        </p:nvSpPr>
        <p:spPr>
          <a:xfrm>
            <a:off x="2869780" y="2687214"/>
            <a:ext cx="570865" cy="177800"/>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1000"/>
              </a:lnSpc>
            </a:pPr>
            <a:r>
              <a:rPr sz="1100" kern="0" spc="-30">
                <a:solidFill>
                  <a:srgbClr val="262626">
                    <a:alpha val="100000"/>
                  </a:srgbClr>
                </a:solidFill>
                <a:latin typeface="微软雅黑" panose="020B0503020204020204" charset="-122"/>
                <a:ea typeface="微软雅黑" panose="020B0503020204020204" charset="-122"/>
                <a:cs typeface="微软雅黑" panose="020B0503020204020204" charset="-122"/>
              </a:rPr>
              <a:t>内容聚合</a:t>
            </a:r>
            <a:endParaRPr sz="1100">
              <a:latin typeface="微软雅黑" panose="020B0503020204020204" charset="-122"/>
              <a:ea typeface="微软雅黑" panose="020B0503020204020204" charset="-122"/>
              <a:cs typeface="微软雅黑" panose="020B0503020204020204" charset="-122"/>
            </a:endParaRPr>
          </a:p>
        </p:txBody>
      </p:sp>
      <p:pic>
        <p:nvPicPr>
          <p:cNvPr id="806" name="picture 806"/>
          <p:cNvPicPr>
            <a:picLocks noChangeAspect="1"/>
          </p:cNvPicPr>
          <p:nvPr/>
        </p:nvPicPr>
        <p:blipFill>
          <a:blip r:embed="rId15"/>
          <a:stretch>
            <a:fillRect/>
          </a:stretch>
        </p:blipFill>
        <p:spPr>
          <a:xfrm rot="21600000">
            <a:off x="4949952" y="3773423"/>
            <a:ext cx="280415" cy="266700"/>
          </a:xfrm>
          <a:prstGeom prst="rect">
            <a:avLst/>
          </a:prstGeom>
        </p:spPr>
      </p:pic>
      <p:sp>
        <p:nvSpPr>
          <p:cNvPr id="808" name="textbox 808"/>
          <p:cNvSpPr/>
          <p:nvPr/>
        </p:nvSpPr>
        <p:spPr>
          <a:xfrm>
            <a:off x="10203561" y="1939391"/>
            <a:ext cx="480059" cy="189864"/>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0000"/>
              </a:lnSpc>
            </a:pPr>
            <a:endParaRPr sz="1200">
              <a:latin typeface="微软雅黑" panose="020B0503020204020204" charset="-122"/>
              <a:ea typeface="微软雅黑" panose="020B0503020204020204" charset="-122"/>
              <a:cs typeface="微软雅黑" panose="020B0503020204020204" charset="-122"/>
            </a:endParaRPr>
          </a:p>
        </p:txBody>
      </p:sp>
      <p:pic>
        <p:nvPicPr>
          <p:cNvPr id="810" name="picture 810"/>
          <p:cNvPicPr>
            <a:picLocks noChangeAspect="1"/>
          </p:cNvPicPr>
          <p:nvPr/>
        </p:nvPicPr>
        <p:blipFill>
          <a:blip r:embed="rId16"/>
          <a:stretch>
            <a:fillRect/>
          </a:stretch>
        </p:blipFill>
        <p:spPr>
          <a:xfrm rot="21600000">
            <a:off x="4445508" y="3697223"/>
            <a:ext cx="263652" cy="249935"/>
          </a:xfrm>
          <a:prstGeom prst="rect">
            <a:avLst/>
          </a:prstGeom>
        </p:spPr>
      </p:pic>
      <p:pic>
        <p:nvPicPr>
          <p:cNvPr id="812" name="picture 812"/>
          <p:cNvPicPr>
            <a:picLocks noChangeAspect="1"/>
          </p:cNvPicPr>
          <p:nvPr/>
        </p:nvPicPr>
        <p:blipFill>
          <a:blip r:embed="rId17"/>
          <a:stretch>
            <a:fillRect/>
          </a:stretch>
        </p:blipFill>
        <p:spPr>
          <a:xfrm rot="21600000">
            <a:off x="4169663" y="1578864"/>
            <a:ext cx="256032" cy="243840"/>
          </a:xfrm>
          <a:prstGeom prst="rect">
            <a:avLst/>
          </a:prstGeom>
        </p:spPr>
      </p:pic>
      <p:pic>
        <p:nvPicPr>
          <p:cNvPr id="814" name="picture 814"/>
          <p:cNvPicPr>
            <a:picLocks noChangeAspect="1"/>
          </p:cNvPicPr>
          <p:nvPr/>
        </p:nvPicPr>
        <p:blipFill>
          <a:blip r:embed="rId18"/>
          <a:stretch>
            <a:fillRect/>
          </a:stretch>
        </p:blipFill>
        <p:spPr>
          <a:xfrm rot="21600000">
            <a:off x="4678679" y="1711451"/>
            <a:ext cx="256032" cy="243840"/>
          </a:xfrm>
          <a:prstGeom prst="rect">
            <a:avLst/>
          </a:prstGeom>
        </p:spPr>
      </p:pic>
      <p:pic>
        <p:nvPicPr>
          <p:cNvPr id="816" name="picture 816"/>
          <p:cNvPicPr>
            <a:picLocks noChangeAspect="1"/>
          </p:cNvPicPr>
          <p:nvPr/>
        </p:nvPicPr>
        <p:blipFill>
          <a:blip r:embed="rId19"/>
          <a:stretch>
            <a:fillRect/>
          </a:stretch>
        </p:blipFill>
        <p:spPr>
          <a:xfrm rot="21600000">
            <a:off x="3956303" y="1830323"/>
            <a:ext cx="239267" cy="228600"/>
          </a:xfrm>
          <a:prstGeom prst="rect">
            <a:avLst/>
          </a:prstGeom>
        </p:spPr>
      </p:pic>
      <p:pic>
        <p:nvPicPr>
          <p:cNvPr id="818" name="picture 818"/>
          <p:cNvPicPr>
            <a:picLocks noChangeAspect="1"/>
          </p:cNvPicPr>
          <p:nvPr/>
        </p:nvPicPr>
        <p:blipFill>
          <a:blip r:embed="rId20"/>
          <a:stretch>
            <a:fillRect/>
          </a:stretch>
        </p:blipFill>
        <p:spPr>
          <a:xfrm rot="21600000">
            <a:off x="5577840" y="2159507"/>
            <a:ext cx="198120" cy="188976"/>
          </a:xfrm>
          <a:prstGeom prst="rect">
            <a:avLst/>
          </a:prstGeom>
        </p:spPr>
      </p:pic>
      <p:pic>
        <p:nvPicPr>
          <p:cNvPr id="820" name="picture 820"/>
          <p:cNvPicPr>
            <a:picLocks noChangeAspect="1"/>
          </p:cNvPicPr>
          <p:nvPr/>
        </p:nvPicPr>
        <p:blipFill>
          <a:blip r:embed="rId21"/>
          <a:stretch>
            <a:fillRect/>
          </a:stretch>
        </p:blipFill>
        <p:spPr>
          <a:xfrm rot="21600000">
            <a:off x="3262883" y="2046732"/>
            <a:ext cx="164591" cy="156971"/>
          </a:xfrm>
          <a:prstGeom prst="rect">
            <a:avLst/>
          </a:prstGeom>
        </p:spPr>
      </p:pic>
      <p:pic>
        <p:nvPicPr>
          <p:cNvPr id="822" name="picture 822"/>
          <p:cNvPicPr>
            <a:picLocks noChangeAspect="1"/>
          </p:cNvPicPr>
          <p:nvPr/>
        </p:nvPicPr>
        <p:blipFill>
          <a:blip r:embed="rId22"/>
          <a:stretch>
            <a:fillRect/>
          </a:stretch>
        </p:blipFill>
        <p:spPr>
          <a:xfrm rot="21600000">
            <a:off x="4914900" y="2065019"/>
            <a:ext cx="163067" cy="156972"/>
          </a:xfrm>
          <a:prstGeom prst="rect">
            <a:avLst/>
          </a:prstGeom>
        </p:spPr>
      </p:pic>
      <p:pic>
        <p:nvPicPr>
          <p:cNvPr id="824" name="picture 824"/>
          <p:cNvPicPr>
            <a:picLocks noChangeAspect="1"/>
          </p:cNvPicPr>
          <p:nvPr/>
        </p:nvPicPr>
        <p:blipFill>
          <a:blip r:embed="rId23"/>
          <a:stretch>
            <a:fillRect/>
          </a:stretch>
        </p:blipFill>
        <p:spPr>
          <a:xfrm rot="21600000">
            <a:off x="5230367" y="3573779"/>
            <a:ext cx="161544" cy="153923"/>
          </a:xfrm>
          <a:prstGeom prst="rect">
            <a:avLst/>
          </a:prstGeom>
        </p:spPr>
      </p:pic>
      <p:pic>
        <p:nvPicPr>
          <p:cNvPr id="826" name="picture 826"/>
          <p:cNvPicPr>
            <a:picLocks noChangeAspect="1"/>
          </p:cNvPicPr>
          <p:nvPr/>
        </p:nvPicPr>
        <p:blipFill>
          <a:blip r:embed="rId24"/>
          <a:stretch>
            <a:fillRect/>
          </a:stretch>
        </p:blipFill>
        <p:spPr>
          <a:xfrm rot="21600000">
            <a:off x="4283963" y="4056888"/>
            <a:ext cx="144779" cy="137160"/>
          </a:xfrm>
          <a:prstGeom prst="rect">
            <a:avLst/>
          </a:prstGeom>
        </p:spPr>
      </p:pic>
      <p:pic>
        <p:nvPicPr>
          <p:cNvPr id="828" name="picture 828"/>
          <p:cNvPicPr>
            <a:picLocks noChangeAspect="1"/>
          </p:cNvPicPr>
          <p:nvPr/>
        </p:nvPicPr>
        <p:blipFill>
          <a:blip r:embed="rId25"/>
          <a:stretch>
            <a:fillRect/>
          </a:stretch>
        </p:blipFill>
        <p:spPr>
          <a:xfrm rot="21600000">
            <a:off x="3102864" y="3279647"/>
            <a:ext cx="138683" cy="132588"/>
          </a:xfrm>
          <a:prstGeom prst="rect">
            <a:avLst/>
          </a:prstGeom>
        </p:spPr>
      </p:pic>
      <p:pic>
        <p:nvPicPr>
          <p:cNvPr id="830" name="picture 830"/>
          <p:cNvPicPr>
            <a:picLocks noChangeAspect="1"/>
          </p:cNvPicPr>
          <p:nvPr/>
        </p:nvPicPr>
        <p:blipFill>
          <a:blip r:embed="rId26"/>
          <a:stretch>
            <a:fillRect/>
          </a:stretch>
        </p:blipFill>
        <p:spPr>
          <a:xfrm rot="21600000">
            <a:off x="4768595" y="3723131"/>
            <a:ext cx="112776" cy="117348"/>
          </a:xfrm>
          <a:prstGeom prst="rect">
            <a:avLst/>
          </a:prstGeom>
        </p:spPr>
      </p:pic>
      <p:pic>
        <p:nvPicPr>
          <p:cNvPr id="832" name="picture 832"/>
          <p:cNvPicPr>
            <a:picLocks noChangeAspect="1"/>
          </p:cNvPicPr>
          <p:nvPr/>
        </p:nvPicPr>
        <p:blipFill>
          <a:blip r:embed="rId27"/>
          <a:stretch>
            <a:fillRect/>
          </a:stretch>
        </p:blipFill>
        <p:spPr>
          <a:xfrm rot="21600000">
            <a:off x="3637788" y="1613915"/>
            <a:ext cx="105155" cy="100584"/>
          </a:xfrm>
          <a:prstGeom prst="rect">
            <a:avLst/>
          </a:prstGeom>
        </p:spPr>
      </p:pic>
      <p:pic>
        <p:nvPicPr>
          <p:cNvPr id="3" name="图片 2" descr="通微logo2"/>
          <p:cNvPicPr>
            <a:picLocks noChangeAspect="1"/>
          </p:cNvPicPr>
          <p:nvPr/>
        </p:nvPicPr>
        <p:blipFill>
          <a:blip r:embed="rId28"/>
          <a:stretch>
            <a:fillRect/>
          </a:stretch>
        </p:blipFill>
        <p:spPr>
          <a:xfrm>
            <a:off x="11315065" y="55245"/>
            <a:ext cx="824230" cy="368935"/>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 name="rect 83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836" name="picture 836"/>
          <p:cNvPicPr>
            <a:picLocks noChangeAspect="1"/>
          </p:cNvPicPr>
          <p:nvPr/>
        </p:nvPicPr>
        <p:blipFill>
          <a:blip r:embed="rId1"/>
          <a:stretch>
            <a:fillRect/>
          </a:stretch>
        </p:blipFill>
        <p:spPr>
          <a:xfrm rot="21600000">
            <a:off x="1940051" y="1860565"/>
            <a:ext cx="7193575" cy="3409132"/>
          </a:xfrm>
          <a:prstGeom prst="rect">
            <a:avLst/>
          </a:prstGeom>
        </p:spPr>
      </p:pic>
      <p:sp>
        <p:nvSpPr>
          <p:cNvPr id="838" name="textbox 838"/>
          <p:cNvSpPr/>
          <p:nvPr/>
        </p:nvSpPr>
        <p:spPr>
          <a:xfrm>
            <a:off x="7737217" y="5854649"/>
            <a:ext cx="3172460" cy="581025"/>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9685" algn="l" rtl="0" eaLnBrk="0">
              <a:lnSpc>
                <a:spcPct val="92000"/>
              </a:lnSpc>
            </a:pPr>
            <a:r>
              <a:rPr sz="1700" b="1" kern="0" spc="20">
                <a:solidFill>
                  <a:srgbClr val="404040">
                    <a:alpha val="100000"/>
                  </a:srgbClr>
                </a:solidFill>
                <a:latin typeface="等线" panose="02010600030101010101" charset="-122"/>
                <a:ea typeface="等线" panose="02010600030101010101" charset="-122"/>
                <a:cs typeface="等线" panose="02010600030101010101" charset="-122"/>
              </a:rPr>
              <a:t>自动放行</a:t>
            </a:r>
            <a:endParaRPr sz="1700">
              <a:latin typeface="等线" panose="02010600030101010101" charset="-122"/>
              <a:ea typeface="等线" panose="02010600030101010101" charset="-122"/>
              <a:cs typeface="等线" panose="02010600030101010101" charset="-122"/>
            </a:endParaRPr>
          </a:p>
          <a:p>
            <a:pPr algn="l" rtl="0" eaLnBrk="0">
              <a:lnSpc>
                <a:spcPct val="114000"/>
              </a:lnSpc>
            </a:pPr>
            <a:endParaRPr sz="500">
              <a:latin typeface="Arial" panose="020B0604020202020204"/>
              <a:ea typeface="Arial" panose="020B0604020202020204"/>
              <a:cs typeface="Arial" panose="020B0604020202020204"/>
            </a:endParaRPr>
          </a:p>
          <a:p>
            <a:pPr marL="12700" algn="l" rtl="0" eaLnBrk="0">
              <a:lnSpc>
                <a:spcPts val="1815"/>
              </a:lnSpc>
              <a:spcBef>
                <a:spcPts val="5"/>
              </a:spcBef>
            </a:pPr>
            <a:r>
              <a:rPr sz="1400" kern="0" spc="-10">
                <a:solidFill>
                  <a:srgbClr val="404040">
                    <a:alpha val="100000"/>
                  </a:srgbClr>
                </a:solidFill>
                <a:latin typeface="等线" panose="02010600030101010101" charset="-122"/>
                <a:ea typeface="等线" panose="02010600030101010101" charset="-122"/>
                <a:cs typeface="等线" panose="02010600030101010101" charset="-122"/>
              </a:rPr>
              <a:t>自助报备车辆信息，停</a:t>
            </a:r>
            <a:r>
              <a:rPr sz="1400" kern="0" spc="-20">
                <a:solidFill>
                  <a:srgbClr val="404040">
                    <a:alpha val="100000"/>
                  </a:srgbClr>
                </a:solidFill>
                <a:latin typeface="等线" panose="02010600030101010101" charset="-122"/>
                <a:ea typeface="等线" panose="02010600030101010101" charset="-122"/>
                <a:cs typeface="等线" panose="02010600030101010101" charset="-122"/>
              </a:rPr>
              <a:t>车</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&amp;</a:t>
            </a:r>
            <a:r>
              <a:rPr sz="1400" kern="0" spc="-20">
                <a:solidFill>
                  <a:srgbClr val="404040">
                    <a:alpha val="100000"/>
                  </a:srgbClr>
                </a:solidFill>
                <a:latin typeface="等线" panose="02010600030101010101" charset="-122"/>
                <a:ea typeface="等线" panose="02010600030101010101" charset="-122"/>
                <a:cs typeface="等线" panose="02010600030101010101" charset="-122"/>
              </a:rPr>
              <a:t>访客系统打通</a:t>
            </a:r>
            <a:endParaRPr sz="1400">
              <a:latin typeface="等线" panose="02010600030101010101" charset="-122"/>
              <a:ea typeface="等线" panose="02010600030101010101" charset="-122"/>
              <a:cs typeface="等线" panose="02010600030101010101" charset="-122"/>
            </a:endParaRPr>
          </a:p>
        </p:txBody>
      </p:sp>
      <p:sp>
        <p:nvSpPr>
          <p:cNvPr id="840" name="textbox 840"/>
          <p:cNvSpPr/>
          <p:nvPr/>
        </p:nvSpPr>
        <p:spPr>
          <a:xfrm>
            <a:off x="3951160" y="5855106"/>
            <a:ext cx="3216275" cy="561975"/>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2000"/>
              </a:lnSpc>
            </a:pPr>
            <a:r>
              <a:rPr sz="1700" b="1" kern="0" spc="70">
                <a:solidFill>
                  <a:srgbClr val="404040">
                    <a:alpha val="100000"/>
                  </a:srgbClr>
                </a:solidFill>
                <a:latin typeface="等线" panose="02010600030101010101" charset="-122"/>
                <a:ea typeface="等线" panose="02010600030101010101" charset="-122"/>
                <a:cs typeface="等线" panose="02010600030101010101" charset="-122"/>
              </a:rPr>
              <a:t>无人值守</a:t>
            </a:r>
            <a:endParaRPr sz="1700">
              <a:latin typeface="等线" panose="02010600030101010101" charset="-122"/>
              <a:ea typeface="等线" panose="02010600030101010101" charset="-122"/>
              <a:cs typeface="等线" panose="02010600030101010101" charset="-122"/>
            </a:endParaRPr>
          </a:p>
          <a:p>
            <a:pPr algn="l" rtl="0" eaLnBrk="0">
              <a:lnSpc>
                <a:spcPct val="109000"/>
              </a:lnSpc>
            </a:pPr>
            <a:endParaRPr sz="500">
              <a:latin typeface="Arial" panose="020B0604020202020204"/>
              <a:ea typeface="Arial" panose="020B0604020202020204"/>
              <a:cs typeface="Arial" panose="020B0604020202020204"/>
            </a:endParaRPr>
          </a:p>
          <a:p>
            <a:pPr marL="12700" algn="l" rtl="0" eaLnBrk="0">
              <a:lnSpc>
                <a:spcPts val="1695"/>
              </a:lnSpc>
              <a:spcBef>
                <a:spcPts val="5"/>
              </a:spcBef>
            </a:pPr>
            <a:r>
              <a:rPr sz="1400" kern="0" spc="0">
                <a:solidFill>
                  <a:srgbClr val="404040">
                    <a:alpha val="100000"/>
                  </a:srgbClr>
                </a:solidFill>
                <a:latin typeface="等线" panose="02010600030101010101" charset="-122"/>
                <a:ea typeface="等线" panose="02010600030101010101" charset="-122"/>
                <a:cs typeface="等线" panose="02010600030101010101" charset="-122"/>
              </a:rPr>
              <a:t>车牌自动识别快速进</a:t>
            </a:r>
            <a:r>
              <a:rPr sz="1400" kern="0" spc="-10">
                <a:solidFill>
                  <a:srgbClr val="404040">
                    <a:alpha val="100000"/>
                  </a:srgbClr>
                </a:solidFill>
                <a:latin typeface="等线" panose="02010600030101010101" charset="-122"/>
                <a:ea typeface="等线" panose="02010600030101010101" charset="-122"/>
                <a:cs typeface="等线" panose="02010600030101010101" charset="-122"/>
              </a:rPr>
              <a:t>出，防止出入口拥堵</a:t>
            </a:r>
            <a:endParaRPr sz="1400">
              <a:latin typeface="等线" panose="02010600030101010101" charset="-122"/>
              <a:ea typeface="等线" panose="02010600030101010101" charset="-122"/>
              <a:cs typeface="等线" panose="02010600030101010101" charset="-122"/>
            </a:endParaRPr>
          </a:p>
        </p:txBody>
      </p:sp>
      <p:sp>
        <p:nvSpPr>
          <p:cNvPr id="842" name="textbox 842"/>
          <p:cNvSpPr/>
          <p:nvPr/>
        </p:nvSpPr>
        <p:spPr>
          <a:xfrm>
            <a:off x="1286878" y="5855106"/>
            <a:ext cx="2119629" cy="581025"/>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7145" algn="l" rtl="0" eaLnBrk="0">
              <a:lnSpc>
                <a:spcPct val="92000"/>
              </a:lnSpc>
            </a:pPr>
            <a:r>
              <a:rPr sz="1700" b="1" kern="0" spc="60">
                <a:solidFill>
                  <a:srgbClr val="404040">
                    <a:alpha val="100000"/>
                  </a:srgbClr>
                </a:solidFill>
                <a:latin typeface="等线" panose="02010600030101010101" charset="-122"/>
                <a:ea typeface="等线" panose="02010600030101010101" charset="-122"/>
                <a:cs typeface="等线" panose="02010600030101010101" charset="-122"/>
              </a:rPr>
              <a:t>系统联动</a:t>
            </a:r>
            <a:endParaRPr sz="1700">
              <a:latin typeface="等线" panose="02010600030101010101" charset="-122"/>
              <a:ea typeface="等线" panose="02010600030101010101" charset="-122"/>
              <a:cs typeface="等线" panose="02010600030101010101" charset="-122"/>
            </a:endParaRPr>
          </a:p>
          <a:p>
            <a:pPr algn="l" rtl="0" eaLnBrk="0">
              <a:lnSpc>
                <a:spcPct val="114000"/>
              </a:lnSpc>
            </a:pPr>
            <a:endParaRPr sz="500">
              <a:latin typeface="Arial" panose="020B0604020202020204"/>
              <a:ea typeface="Arial" panose="020B0604020202020204"/>
              <a:cs typeface="Arial" panose="020B0604020202020204"/>
            </a:endParaRPr>
          </a:p>
          <a:p>
            <a:pPr marL="12700" algn="l" rtl="0" eaLnBrk="0">
              <a:lnSpc>
                <a:spcPts val="1815"/>
              </a:lnSpc>
              <a:spcBef>
                <a:spcPts val="5"/>
              </a:spcBef>
            </a:pPr>
            <a:r>
              <a:rPr sz="1400" kern="0" spc="-10">
                <a:solidFill>
                  <a:srgbClr val="404040">
                    <a:alpha val="100000"/>
                  </a:srgbClr>
                </a:solidFill>
                <a:latin typeface="等线" panose="02010600030101010101" charset="-122"/>
                <a:ea typeface="等线" panose="02010600030101010101" charset="-122"/>
                <a:cs typeface="等线" panose="02010600030101010101" charset="-122"/>
              </a:rPr>
              <a:t>车辆放行系统</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&amp;</a:t>
            </a:r>
            <a:r>
              <a:rPr sz="1400" kern="0" spc="-10">
                <a:solidFill>
                  <a:srgbClr val="404040">
                    <a:alpha val="100000"/>
                  </a:srgbClr>
                </a:solidFill>
                <a:latin typeface="等线" panose="02010600030101010101" charset="-122"/>
                <a:ea typeface="等线" panose="02010600030101010101" charset="-122"/>
                <a:cs typeface="等线" panose="02010600030101010101" charset="-122"/>
              </a:rPr>
              <a:t>一码通</a:t>
            </a:r>
            <a:r>
              <a:rPr sz="1400" kern="0" spc="-20">
                <a:solidFill>
                  <a:srgbClr val="404040">
                    <a:alpha val="100000"/>
                  </a:srgbClr>
                </a:solidFill>
                <a:latin typeface="等线" panose="02010600030101010101" charset="-122"/>
                <a:ea typeface="等线" panose="02010600030101010101" charset="-122"/>
                <a:cs typeface="等线" panose="02010600030101010101" charset="-122"/>
              </a:rPr>
              <a:t>平台</a:t>
            </a:r>
            <a:endParaRPr sz="1400">
              <a:latin typeface="等线" panose="02010600030101010101" charset="-122"/>
              <a:ea typeface="等线" panose="02010600030101010101" charset="-122"/>
              <a:cs typeface="等线" panose="02010600030101010101" charset="-122"/>
            </a:endParaRPr>
          </a:p>
        </p:txBody>
      </p:sp>
      <p:sp>
        <p:nvSpPr>
          <p:cNvPr id="844" name="textbox 844"/>
          <p:cNvSpPr/>
          <p:nvPr/>
        </p:nvSpPr>
        <p:spPr>
          <a:xfrm>
            <a:off x="1451152" y="455993"/>
            <a:ext cx="4956809" cy="27432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打破信</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息孤岛</a:t>
            </a:r>
            <a:r>
              <a:rPr sz="1700" b="1"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高效创造价值</a:t>
            </a:r>
            <a:endParaRPr sz="1700">
              <a:latin typeface="微软雅黑" panose="020B0503020204020204" charset="-122"/>
              <a:ea typeface="微软雅黑" panose="020B0503020204020204" charset="-122"/>
              <a:cs typeface="微软雅黑" panose="020B0503020204020204" charset="-122"/>
            </a:endParaRPr>
          </a:p>
        </p:txBody>
      </p:sp>
      <p:grpSp>
        <p:nvGrpSpPr>
          <p:cNvPr id="76" name="group 76"/>
          <p:cNvGrpSpPr/>
          <p:nvPr/>
        </p:nvGrpSpPr>
        <p:grpSpPr>
          <a:xfrm rot="21600000">
            <a:off x="8255381" y="2191461"/>
            <a:ext cx="1228343" cy="640079"/>
            <a:chOff x="0" y="0"/>
            <a:chExt cx="1228343" cy="640079"/>
          </a:xfrm>
        </p:grpSpPr>
        <p:sp>
          <p:nvSpPr>
            <p:cNvPr id="846" name="path 846"/>
            <p:cNvSpPr/>
            <p:nvPr/>
          </p:nvSpPr>
          <p:spPr>
            <a:xfrm>
              <a:off x="0" y="0"/>
              <a:ext cx="1228343" cy="640079"/>
            </a:xfrm>
            <a:custGeom>
              <a:avLst/>
              <a:gdLst/>
              <a:ahLst/>
              <a:cxnLst/>
              <a:rect l="0" t="0" r="0" b="0"/>
              <a:pathLst>
                <a:path w="1933" h="1004">
                  <a:moveTo>
                    <a:pt x="1934" y="693"/>
                  </a:moveTo>
                  <a:lnTo>
                    <a:pt x="0" y="693"/>
                  </a:lnTo>
                  <a:lnTo>
                    <a:pt x="0" y="139"/>
                  </a:lnTo>
                  <a:lnTo>
                    <a:pt x="11" y="85"/>
                  </a:lnTo>
                  <a:lnTo>
                    <a:pt x="41" y="41"/>
                  </a:lnTo>
                  <a:lnTo>
                    <a:pt x="85" y="11"/>
                  </a:lnTo>
                  <a:lnTo>
                    <a:pt x="139" y="0"/>
                  </a:lnTo>
                  <a:lnTo>
                    <a:pt x="1795" y="0"/>
                  </a:lnTo>
                  <a:lnTo>
                    <a:pt x="1849" y="11"/>
                  </a:lnTo>
                  <a:lnTo>
                    <a:pt x="1893" y="41"/>
                  </a:lnTo>
                  <a:lnTo>
                    <a:pt x="1923" y="85"/>
                  </a:lnTo>
                  <a:lnTo>
                    <a:pt x="1934" y="139"/>
                  </a:lnTo>
                  <a:lnTo>
                    <a:pt x="1934" y="693"/>
                  </a:lnTo>
                </a:path>
                <a:path w="1933" h="1004">
                  <a:moveTo>
                    <a:pt x="1795" y="832"/>
                  </a:moveTo>
                  <a:lnTo>
                    <a:pt x="139" y="832"/>
                  </a:lnTo>
                  <a:lnTo>
                    <a:pt x="85" y="821"/>
                  </a:lnTo>
                  <a:lnTo>
                    <a:pt x="41" y="791"/>
                  </a:lnTo>
                  <a:lnTo>
                    <a:pt x="11" y="747"/>
                  </a:lnTo>
                  <a:lnTo>
                    <a:pt x="0" y="693"/>
                  </a:lnTo>
                  <a:lnTo>
                    <a:pt x="1934" y="693"/>
                  </a:lnTo>
                  <a:lnTo>
                    <a:pt x="1923" y="747"/>
                  </a:lnTo>
                  <a:lnTo>
                    <a:pt x="1893" y="791"/>
                  </a:lnTo>
                  <a:lnTo>
                    <a:pt x="1849" y="821"/>
                  </a:lnTo>
                  <a:lnTo>
                    <a:pt x="1795" y="832"/>
                  </a:lnTo>
                </a:path>
                <a:path w="1933" h="1004">
                  <a:moveTo>
                    <a:pt x="352" y="1007"/>
                  </a:moveTo>
                  <a:lnTo>
                    <a:pt x="324" y="832"/>
                  </a:lnTo>
                  <a:lnTo>
                    <a:pt x="806" y="832"/>
                  </a:lnTo>
                  <a:lnTo>
                    <a:pt x="352" y="1007"/>
                  </a:lnTo>
                </a:path>
              </a:pathLst>
            </a:custGeom>
            <a:solidFill>
              <a:srgbClr val="24BAFF">
                <a:alpha val="90196"/>
              </a:srgbClr>
            </a:solidFill>
            <a:ln w="0" cap="flat">
              <a:noFill/>
              <a:prstDash val="solid"/>
              <a:miter lim="0"/>
            </a:ln>
          </p:spPr>
          <p:txBody>
            <a:bodyPr rtlCol="0"/>
            <a:lstStyle/>
            <a:p>
              <a:pPr algn="ctr"/>
              <a:endParaRPr lang="zh-CN" altLang="en-US"/>
            </a:p>
          </p:txBody>
        </p:sp>
        <p:sp>
          <p:nvSpPr>
            <p:cNvPr id="848" name="textbox 848"/>
            <p:cNvSpPr/>
            <p:nvPr/>
          </p:nvSpPr>
          <p:spPr>
            <a:xfrm>
              <a:off x="-12700" y="-12700"/>
              <a:ext cx="1254125" cy="665480"/>
            </a:xfrm>
            <a:prstGeom prst="rect">
              <a:avLst/>
            </a:prstGeom>
            <a:noFill/>
            <a:ln w="0" cap="flat">
              <a:noFill/>
              <a:prstDash val="solid"/>
              <a:miter lim="0"/>
            </a:ln>
          </p:spPr>
          <p:txBody>
            <a:bodyPr vert="horz" wrap="square" lIns="0" tIns="0" rIns="0" bIns="0"/>
            <a:lstStyle/>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02565" algn="l" rtl="0" eaLnBrk="0">
                <a:lnSpc>
                  <a:spcPts val="1550"/>
                </a:lnSpc>
              </a:pPr>
              <a:r>
                <a:rPr sz="12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VIP</a:t>
              </a:r>
              <a:r>
                <a:rPr sz="1200" kern="0" spc="-10">
                  <a:solidFill>
                    <a:srgbClr val="FFFFFF">
                      <a:alpha val="100000"/>
                    </a:srgbClr>
                  </a:solidFill>
                  <a:latin typeface="等线" panose="02010600030101010101" charset="-122"/>
                  <a:ea typeface="等线" panose="02010600030101010101" charset="-122"/>
                  <a:cs typeface="等线" panose="02010600030101010101" charset="-122"/>
                </a:rPr>
                <a:t>车位预订</a:t>
              </a:r>
              <a:endParaRPr sz="1200">
                <a:latin typeface="等线" panose="02010600030101010101" charset="-122"/>
                <a:ea typeface="等线" panose="02010600030101010101" charset="-122"/>
                <a:cs typeface="等线" panose="02010600030101010101" charset="-122"/>
              </a:endParaRPr>
            </a:p>
          </p:txBody>
        </p:sp>
      </p:grpSp>
      <p:grpSp>
        <p:nvGrpSpPr>
          <p:cNvPr id="78" name="group 78"/>
          <p:cNvGrpSpPr/>
          <p:nvPr/>
        </p:nvGrpSpPr>
        <p:grpSpPr>
          <a:xfrm rot="21600000">
            <a:off x="4649597" y="1505661"/>
            <a:ext cx="1228483" cy="638555"/>
            <a:chOff x="0" y="0"/>
            <a:chExt cx="1228483" cy="638555"/>
          </a:xfrm>
        </p:grpSpPr>
        <p:sp>
          <p:nvSpPr>
            <p:cNvPr id="850" name="path 850"/>
            <p:cNvSpPr/>
            <p:nvPr/>
          </p:nvSpPr>
          <p:spPr>
            <a:xfrm>
              <a:off x="0" y="0"/>
              <a:ext cx="1228483" cy="638555"/>
            </a:xfrm>
            <a:custGeom>
              <a:avLst/>
              <a:gdLst/>
              <a:ahLst/>
              <a:cxnLst/>
              <a:rect l="0" t="0" r="0" b="0"/>
              <a:pathLst>
                <a:path w="1933" h="1004">
                  <a:moveTo>
                    <a:pt x="0" y="693"/>
                  </a:moveTo>
                  <a:lnTo>
                    <a:pt x="0" y="139"/>
                  </a:lnTo>
                  <a:lnTo>
                    <a:pt x="11" y="84"/>
                  </a:lnTo>
                  <a:lnTo>
                    <a:pt x="41" y="40"/>
                  </a:lnTo>
                  <a:lnTo>
                    <a:pt x="85" y="10"/>
                  </a:lnTo>
                  <a:lnTo>
                    <a:pt x="139" y="0"/>
                  </a:lnTo>
                  <a:lnTo>
                    <a:pt x="1795" y="0"/>
                  </a:lnTo>
                  <a:lnTo>
                    <a:pt x="1849" y="10"/>
                  </a:lnTo>
                  <a:lnTo>
                    <a:pt x="1893" y="40"/>
                  </a:lnTo>
                  <a:lnTo>
                    <a:pt x="1923" y="84"/>
                  </a:lnTo>
                  <a:lnTo>
                    <a:pt x="1934" y="139"/>
                  </a:lnTo>
                  <a:lnTo>
                    <a:pt x="1934" y="484"/>
                  </a:lnTo>
                  <a:lnTo>
                    <a:pt x="1934" y="692"/>
                  </a:lnTo>
                  <a:lnTo>
                    <a:pt x="1" y="692"/>
                  </a:lnTo>
                  <a:lnTo>
                    <a:pt x="0" y="693"/>
                  </a:lnTo>
                </a:path>
                <a:path w="1933" h="1004">
                  <a:moveTo>
                    <a:pt x="1795" y="830"/>
                  </a:moveTo>
                  <a:lnTo>
                    <a:pt x="139" y="830"/>
                  </a:lnTo>
                  <a:lnTo>
                    <a:pt x="85" y="820"/>
                  </a:lnTo>
                  <a:lnTo>
                    <a:pt x="41" y="790"/>
                  </a:lnTo>
                  <a:lnTo>
                    <a:pt x="12" y="746"/>
                  </a:lnTo>
                  <a:lnTo>
                    <a:pt x="1" y="692"/>
                  </a:lnTo>
                  <a:lnTo>
                    <a:pt x="1934" y="692"/>
                  </a:lnTo>
                  <a:lnTo>
                    <a:pt x="1934" y="693"/>
                  </a:lnTo>
                  <a:lnTo>
                    <a:pt x="1923" y="747"/>
                  </a:lnTo>
                  <a:lnTo>
                    <a:pt x="1893" y="790"/>
                  </a:lnTo>
                  <a:lnTo>
                    <a:pt x="1849" y="820"/>
                  </a:lnTo>
                  <a:lnTo>
                    <a:pt x="1795" y="830"/>
                  </a:lnTo>
                </a:path>
                <a:path w="1933" h="1004">
                  <a:moveTo>
                    <a:pt x="352" y="1005"/>
                  </a:moveTo>
                  <a:lnTo>
                    <a:pt x="323" y="830"/>
                  </a:lnTo>
                  <a:lnTo>
                    <a:pt x="806" y="830"/>
                  </a:lnTo>
                  <a:lnTo>
                    <a:pt x="352" y="1005"/>
                  </a:lnTo>
                </a:path>
              </a:pathLst>
            </a:custGeom>
            <a:solidFill>
              <a:srgbClr val="24BAFF">
                <a:alpha val="90196"/>
              </a:srgbClr>
            </a:solidFill>
            <a:ln w="0" cap="flat">
              <a:noFill/>
              <a:prstDash val="solid"/>
              <a:miter lim="0"/>
            </a:ln>
          </p:spPr>
          <p:txBody>
            <a:bodyPr rtlCol="0"/>
            <a:lstStyle/>
            <a:p>
              <a:pPr algn="ctr"/>
              <a:endParaRPr lang="zh-CN" altLang="en-US"/>
            </a:p>
          </p:txBody>
        </p:sp>
        <p:sp>
          <p:nvSpPr>
            <p:cNvPr id="852" name="textbox 852"/>
            <p:cNvSpPr/>
            <p:nvPr/>
          </p:nvSpPr>
          <p:spPr>
            <a:xfrm>
              <a:off x="-12700" y="-12700"/>
              <a:ext cx="1254125" cy="676275"/>
            </a:xfrm>
            <a:prstGeom prst="rect">
              <a:avLst/>
            </a:prstGeom>
            <a:noFill/>
            <a:ln w="0" cap="flat">
              <a:noFill/>
              <a:prstDash val="solid"/>
              <a:miter lim="0"/>
            </a:ln>
          </p:spPr>
          <p:txBody>
            <a:bodyPr vert="horz" wrap="square" lIns="0" tIns="0" rIns="0" bIns="0"/>
            <a:lstStyle/>
            <a:p>
              <a:pPr algn="l" rtl="0" eaLnBrk="0">
                <a:lnSpc>
                  <a:spcPct val="122000"/>
                </a:lnSpc>
              </a:pPr>
              <a:endParaRPr sz="1000">
                <a:latin typeface="Arial" panose="020B0604020202020204"/>
                <a:ea typeface="Arial" panose="020B0604020202020204"/>
                <a:cs typeface="Arial" panose="020B0604020202020204"/>
              </a:endParaRPr>
            </a:p>
            <a:p>
              <a:pPr marL="331470" algn="l" rtl="0" eaLnBrk="0">
                <a:lnSpc>
                  <a:spcPct val="87000"/>
                </a:lnSpc>
                <a:spcBef>
                  <a:spcPts val="5"/>
                </a:spcBef>
              </a:pPr>
              <a:r>
                <a:rPr sz="1200" kern="0" spc="-30">
                  <a:solidFill>
                    <a:srgbClr val="FFFFFF">
                      <a:alpha val="100000"/>
                    </a:srgbClr>
                  </a:solidFill>
                  <a:latin typeface="等线" panose="02010600030101010101" charset="-122"/>
                  <a:ea typeface="等线" panose="02010600030101010101" charset="-122"/>
                  <a:cs typeface="等线" panose="02010600030101010101" charset="-122"/>
                </a:rPr>
                <a:t>车位导航</a:t>
              </a:r>
              <a:endParaRPr sz="1200">
                <a:latin typeface="等线" panose="02010600030101010101" charset="-122"/>
                <a:ea typeface="等线" panose="02010600030101010101" charset="-122"/>
                <a:cs typeface="等线" panose="02010600030101010101" charset="-122"/>
              </a:endParaRPr>
            </a:p>
          </p:txBody>
        </p:sp>
      </p:grpSp>
      <p:grpSp>
        <p:nvGrpSpPr>
          <p:cNvPr id="80" name="group 80"/>
          <p:cNvGrpSpPr/>
          <p:nvPr/>
        </p:nvGrpSpPr>
        <p:grpSpPr>
          <a:xfrm rot="21600000">
            <a:off x="6888353" y="2840685"/>
            <a:ext cx="1228483" cy="638555"/>
            <a:chOff x="0" y="0"/>
            <a:chExt cx="1228483" cy="638555"/>
          </a:xfrm>
        </p:grpSpPr>
        <p:sp>
          <p:nvSpPr>
            <p:cNvPr id="854" name="path 854"/>
            <p:cNvSpPr/>
            <p:nvPr/>
          </p:nvSpPr>
          <p:spPr>
            <a:xfrm>
              <a:off x="0" y="0"/>
              <a:ext cx="1228483" cy="638555"/>
            </a:xfrm>
            <a:custGeom>
              <a:avLst/>
              <a:gdLst/>
              <a:ahLst/>
              <a:cxnLst/>
              <a:rect l="0" t="0" r="0" b="0"/>
              <a:pathLst>
                <a:path w="1933" h="1004">
                  <a:moveTo>
                    <a:pt x="0" y="693"/>
                  </a:moveTo>
                  <a:lnTo>
                    <a:pt x="0" y="139"/>
                  </a:lnTo>
                  <a:lnTo>
                    <a:pt x="11" y="84"/>
                  </a:lnTo>
                  <a:lnTo>
                    <a:pt x="41" y="40"/>
                  </a:lnTo>
                  <a:lnTo>
                    <a:pt x="85" y="10"/>
                  </a:lnTo>
                  <a:lnTo>
                    <a:pt x="139" y="0"/>
                  </a:lnTo>
                  <a:lnTo>
                    <a:pt x="1795" y="0"/>
                  </a:lnTo>
                  <a:lnTo>
                    <a:pt x="1849" y="10"/>
                  </a:lnTo>
                  <a:lnTo>
                    <a:pt x="1893" y="40"/>
                  </a:lnTo>
                  <a:lnTo>
                    <a:pt x="1923" y="84"/>
                  </a:lnTo>
                  <a:lnTo>
                    <a:pt x="1934" y="139"/>
                  </a:lnTo>
                  <a:lnTo>
                    <a:pt x="1934" y="484"/>
                  </a:lnTo>
                  <a:lnTo>
                    <a:pt x="1934" y="692"/>
                  </a:lnTo>
                  <a:lnTo>
                    <a:pt x="1" y="692"/>
                  </a:lnTo>
                  <a:lnTo>
                    <a:pt x="0" y="693"/>
                  </a:lnTo>
                </a:path>
                <a:path w="1933" h="1004">
                  <a:moveTo>
                    <a:pt x="1795" y="830"/>
                  </a:moveTo>
                  <a:lnTo>
                    <a:pt x="139" y="830"/>
                  </a:lnTo>
                  <a:lnTo>
                    <a:pt x="85" y="819"/>
                  </a:lnTo>
                  <a:lnTo>
                    <a:pt x="41" y="790"/>
                  </a:lnTo>
                  <a:lnTo>
                    <a:pt x="12" y="746"/>
                  </a:lnTo>
                  <a:lnTo>
                    <a:pt x="1" y="692"/>
                  </a:lnTo>
                  <a:lnTo>
                    <a:pt x="1934" y="692"/>
                  </a:lnTo>
                  <a:lnTo>
                    <a:pt x="1923" y="746"/>
                  </a:lnTo>
                  <a:lnTo>
                    <a:pt x="1893" y="790"/>
                  </a:lnTo>
                  <a:lnTo>
                    <a:pt x="1849" y="819"/>
                  </a:lnTo>
                  <a:lnTo>
                    <a:pt x="1795" y="830"/>
                  </a:lnTo>
                </a:path>
                <a:path w="1933" h="1004">
                  <a:moveTo>
                    <a:pt x="352" y="1005"/>
                  </a:moveTo>
                  <a:lnTo>
                    <a:pt x="324" y="830"/>
                  </a:lnTo>
                  <a:lnTo>
                    <a:pt x="806" y="830"/>
                  </a:lnTo>
                  <a:lnTo>
                    <a:pt x="352" y="1005"/>
                  </a:lnTo>
                </a:path>
              </a:pathLst>
            </a:custGeom>
            <a:solidFill>
              <a:srgbClr val="24BAFF">
                <a:alpha val="90196"/>
              </a:srgbClr>
            </a:solidFill>
            <a:ln w="0" cap="flat">
              <a:noFill/>
              <a:prstDash val="solid"/>
              <a:miter lim="0"/>
            </a:ln>
          </p:spPr>
          <p:txBody>
            <a:bodyPr rtlCol="0"/>
            <a:lstStyle/>
            <a:p>
              <a:pPr algn="ctr"/>
              <a:endParaRPr lang="zh-CN" altLang="en-US"/>
            </a:p>
          </p:txBody>
        </p:sp>
        <p:sp>
          <p:nvSpPr>
            <p:cNvPr id="856" name="textbox 856"/>
            <p:cNvSpPr/>
            <p:nvPr/>
          </p:nvSpPr>
          <p:spPr>
            <a:xfrm>
              <a:off x="-12700" y="-12700"/>
              <a:ext cx="1254125" cy="676909"/>
            </a:xfrm>
            <a:prstGeom prst="rect">
              <a:avLst/>
            </a:prstGeom>
            <a:noFill/>
            <a:ln w="0" cap="flat">
              <a:noFill/>
              <a:prstDash val="solid"/>
              <a:miter lim="0"/>
            </a:ln>
          </p:spPr>
          <p:txBody>
            <a:bodyPr vert="horz" wrap="square" lIns="0" tIns="0" rIns="0" bIns="0"/>
            <a:lstStyle/>
            <a:p>
              <a:pPr algn="l" rtl="0" eaLnBrk="0">
                <a:lnSpc>
                  <a:spcPct val="123000"/>
                </a:lnSpc>
              </a:pPr>
              <a:endParaRPr sz="1000">
                <a:latin typeface="Arial" panose="020B0604020202020204"/>
                <a:ea typeface="Arial" panose="020B0604020202020204"/>
                <a:cs typeface="Arial" panose="020B0604020202020204"/>
              </a:endParaRPr>
            </a:p>
            <a:p>
              <a:pPr marL="329565" algn="l" rtl="0" eaLnBrk="0">
                <a:lnSpc>
                  <a:spcPct val="86000"/>
                </a:lnSpc>
                <a:spcBef>
                  <a:spcPts val="5"/>
                </a:spcBef>
              </a:pPr>
              <a:r>
                <a:rPr sz="1200" kern="0" spc="-20">
                  <a:solidFill>
                    <a:srgbClr val="FFFFFF">
                      <a:alpha val="100000"/>
                    </a:srgbClr>
                  </a:solidFill>
                  <a:latin typeface="等线" panose="02010600030101010101" charset="-122"/>
                  <a:ea typeface="等线" panose="02010600030101010101" charset="-122"/>
                  <a:cs typeface="等线" panose="02010600030101010101" charset="-122"/>
                </a:rPr>
                <a:t>反向寻车</a:t>
              </a:r>
              <a:endParaRPr sz="1200">
                <a:latin typeface="等线" panose="02010600030101010101" charset="-122"/>
                <a:ea typeface="等线" panose="02010600030101010101" charset="-122"/>
                <a:cs typeface="等线" panose="02010600030101010101" charset="-122"/>
              </a:endParaRPr>
            </a:p>
          </p:txBody>
        </p:sp>
      </p:grpSp>
      <p:grpSp>
        <p:nvGrpSpPr>
          <p:cNvPr id="82" name="group 82"/>
          <p:cNvGrpSpPr/>
          <p:nvPr/>
        </p:nvGrpSpPr>
        <p:grpSpPr>
          <a:xfrm rot="21600000">
            <a:off x="4832477" y="2985465"/>
            <a:ext cx="1228344" cy="638555"/>
            <a:chOff x="0" y="0"/>
            <a:chExt cx="1228344" cy="638555"/>
          </a:xfrm>
        </p:grpSpPr>
        <p:sp>
          <p:nvSpPr>
            <p:cNvPr id="858" name="path 858"/>
            <p:cNvSpPr/>
            <p:nvPr/>
          </p:nvSpPr>
          <p:spPr>
            <a:xfrm>
              <a:off x="0" y="0"/>
              <a:ext cx="1228344" cy="638555"/>
            </a:xfrm>
            <a:custGeom>
              <a:avLst/>
              <a:gdLst/>
              <a:ahLst/>
              <a:cxnLst/>
              <a:rect l="0" t="0" r="0" b="0"/>
              <a:pathLst>
                <a:path w="1933" h="1004">
                  <a:moveTo>
                    <a:pt x="0" y="693"/>
                  </a:moveTo>
                  <a:lnTo>
                    <a:pt x="0" y="139"/>
                  </a:lnTo>
                  <a:lnTo>
                    <a:pt x="11" y="84"/>
                  </a:lnTo>
                  <a:lnTo>
                    <a:pt x="41" y="40"/>
                  </a:lnTo>
                  <a:lnTo>
                    <a:pt x="85" y="10"/>
                  </a:lnTo>
                  <a:lnTo>
                    <a:pt x="139" y="0"/>
                  </a:lnTo>
                  <a:lnTo>
                    <a:pt x="1795" y="0"/>
                  </a:lnTo>
                  <a:lnTo>
                    <a:pt x="1849" y="10"/>
                  </a:lnTo>
                  <a:lnTo>
                    <a:pt x="1893" y="40"/>
                  </a:lnTo>
                  <a:lnTo>
                    <a:pt x="1923" y="84"/>
                  </a:lnTo>
                  <a:lnTo>
                    <a:pt x="1934" y="139"/>
                  </a:lnTo>
                  <a:lnTo>
                    <a:pt x="1934" y="692"/>
                  </a:lnTo>
                  <a:lnTo>
                    <a:pt x="0" y="692"/>
                  </a:lnTo>
                  <a:lnTo>
                    <a:pt x="0" y="693"/>
                  </a:lnTo>
                </a:path>
                <a:path w="1933" h="1004">
                  <a:moveTo>
                    <a:pt x="1795" y="830"/>
                  </a:moveTo>
                  <a:lnTo>
                    <a:pt x="139" y="830"/>
                  </a:lnTo>
                  <a:lnTo>
                    <a:pt x="85" y="820"/>
                  </a:lnTo>
                  <a:lnTo>
                    <a:pt x="41" y="790"/>
                  </a:lnTo>
                  <a:lnTo>
                    <a:pt x="11" y="746"/>
                  </a:lnTo>
                  <a:lnTo>
                    <a:pt x="0" y="692"/>
                  </a:lnTo>
                  <a:lnTo>
                    <a:pt x="1934" y="692"/>
                  </a:lnTo>
                  <a:lnTo>
                    <a:pt x="1934" y="693"/>
                  </a:lnTo>
                  <a:lnTo>
                    <a:pt x="1923" y="747"/>
                  </a:lnTo>
                  <a:lnTo>
                    <a:pt x="1893" y="790"/>
                  </a:lnTo>
                  <a:lnTo>
                    <a:pt x="1849" y="820"/>
                  </a:lnTo>
                  <a:lnTo>
                    <a:pt x="1795" y="830"/>
                  </a:lnTo>
                </a:path>
                <a:path w="1933" h="1004">
                  <a:moveTo>
                    <a:pt x="352" y="1005"/>
                  </a:moveTo>
                  <a:lnTo>
                    <a:pt x="324" y="830"/>
                  </a:lnTo>
                  <a:lnTo>
                    <a:pt x="806" y="830"/>
                  </a:lnTo>
                  <a:lnTo>
                    <a:pt x="352" y="1005"/>
                  </a:lnTo>
                </a:path>
              </a:pathLst>
            </a:custGeom>
            <a:solidFill>
              <a:srgbClr val="24BAFF">
                <a:alpha val="90196"/>
              </a:srgbClr>
            </a:solidFill>
            <a:ln w="0" cap="flat">
              <a:noFill/>
              <a:prstDash val="solid"/>
              <a:miter lim="0"/>
            </a:ln>
          </p:spPr>
          <p:txBody>
            <a:bodyPr rtlCol="0"/>
            <a:lstStyle/>
            <a:p>
              <a:pPr algn="ctr"/>
              <a:endParaRPr lang="zh-CN" altLang="en-US"/>
            </a:p>
          </p:txBody>
        </p:sp>
        <p:sp>
          <p:nvSpPr>
            <p:cNvPr id="860" name="textbox 860"/>
            <p:cNvSpPr/>
            <p:nvPr/>
          </p:nvSpPr>
          <p:spPr>
            <a:xfrm>
              <a:off x="-12700" y="-12700"/>
              <a:ext cx="1254125" cy="676275"/>
            </a:xfrm>
            <a:prstGeom prst="rect">
              <a:avLst/>
            </a:prstGeom>
            <a:noFill/>
            <a:ln w="0" cap="flat">
              <a:noFill/>
              <a:prstDash val="solid"/>
              <a:miter lim="0"/>
            </a:ln>
          </p:spPr>
          <p:txBody>
            <a:bodyPr vert="horz" wrap="square" lIns="0" tIns="0" rIns="0" bIns="0"/>
            <a:lstStyle/>
            <a:p>
              <a:pPr algn="l" rtl="0" eaLnBrk="0">
                <a:lnSpc>
                  <a:spcPct val="122000"/>
                </a:lnSpc>
              </a:pPr>
              <a:endParaRPr sz="1000">
                <a:latin typeface="Arial" panose="020B0604020202020204"/>
                <a:ea typeface="Arial" panose="020B0604020202020204"/>
                <a:cs typeface="Arial" panose="020B0604020202020204"/>
              </a:endParaRPr>
            </a:p>
            <a:p>
              <a:pPr marL="325755" algn="l" rtl="0" eaLnBrk="0">
                <a:lnSpc>
                  <a:spcPct val="87000"/>
                </a:lnSpc>
                <a:spcBef>
                  <a:spcPts val="5"/>
                </a:spcBef>
              </a:pPr>
              <a:r>
                <a:rPr sz="1200" kern="0" spc="-10">
                  <a:solidFill>
                    <a:srgbClr val="FFFFFF">
                      <a:alpha val="100000"/>
                    </a:srgbClr>
                  </a:solidFill>
                  <a:latin typeface="等线" panose="02010600030101010101" charset="-122"/>
                  <a:ea typeface="等线" panose="02010600030101010101" charset="-122"/>
                  <a:cs typeface="等线" panose="02010600030101010101" charset="-122"/>
                </a:rPr>
                <a:t>停车缴费</a:t>
              </a:r>
              <a:endParaRPr sz="1200">
                <a:latin typeface="等线" panose="02010600030101010101" charset="-122"/>
                <a:ea typeface="等线" panose="02010600030101010101" charset="-122"/>
                <a:cs typeface="等线" panose="02010600030101010101" charset="-122"/>
              </a:endParaRPr>
            </a:p>
          </p:txBody>
        </p:sp>
      </p:grpSp>
      <p:grpSp>
        <p:nvGrpSpPr>
          <p:cNvPr id="84" name="group 84"/>
          <p:cNvGrpSpPr/>
          <p:nvPr/>
        </p:nvGrpSpPr>
        <p:grpSpPr>
          <a:xfrm rot="21600000">
            <a:off x="2437980" y="2596845"/>
            <a:ext cx="1227772" cy="638555"/>
            <a:chOff x="0" y="0"/>
            <a:chExt cx="1227772" cy="638555"/>
          </a:xfrm>
        </p:grpSpPr>
        <p:sp>
          <p:nvSpPr>
            <p:cNvPr id="862" name="path 862"/>
            <p:cNvSpPr/>
            <p:nvPr/>
          </p:nvSpPr>
          <p:spPr>
            <a:xfrm>
              <a:off x="0" y="0"/>
              <a:ext cx="1227772" cy="638555"/>
            </a:xfrm>
            <a:custGeom>
              <a:avLst/>
              <a:gdLst/>
              <a:ahLst/>
              <a:cxnLst/>
              <a:rect l="0" t="0" r="0" b="0"/>
              <a:pathLst>
                <a:path w="1933" h="1004">
                  <a:moveTo>
                    <a:pt x="1932" y="693"/>
                  </a:moveTo>
                  <a:lnTo>
                    <a:pt x="0" y="693"/>
                  </a:lnTo>
                  <a:lnTo>
                    <a:pt x="0" y="139"/>
                  </a:lnTo>
                  <a:lnTo>
                    <a:pt x="11" y="85"/>
                  </a:lnTo>
                  <a:lnTo>
                    <a:pt x="40" y="40"/>
                  </a:lnTo>
                  <a:lnTo>
                    <a:pt x="85" y="11"/>
                  </a:lnTo>
                  <a:lnTo>
                    <a:pt x="139" y="0"/>
                  </a:lnTo>
                  <a:lnTo>
                    <a:pt x="1795" y="0"/>
                  </a:lnTo>
                  <a:lnTo>
                    <a:pt x="1849" y="11"/>
                  </a:lnTo>
                  <a:lnTo>
                    <a:pt x="1892" y="40"/>
                  </a:lnTo>
                  <a:lnTo>
                    <a:pt x="1922" y="85"/>
                  </a:lnTo>
                  <a:lnTo>
                    <a:pt x="1932" y="139"/>
                  </a:lnTo>
                  <a:lnTo>
                    <a:pt x="1932" y="484"/>
                  </a:lnTo>
                  <a:lnTo>
                    <a:pt x="1933" y="692"/>
                  </a:lnTo>
                  <a:lnTo>
                    <a:pt x="1932" y="693"/>
                  </a:lnTo>
                </a:path>
                <a:path w="1933" h="1004">
                  <a:moveTo>
                    <a:pt x="1795" y="830"/>
                  </a:moveTo>
                  <a:lnTo>
                    <a:pt x="139" y="830"/>
                  </a:lnTo>
                  <a:lnTo>
                    <a:pt x="85" y="820"/>
                  </a:lnTo>
                  <a:lnTo>
                    <a:pt x="40" y="790"/>
                  </a:lnTo>
                  <a:lnTo>
                    <a:pt x="10" y="746"/>
                  </a:lnTo>
                  <a:lnTo>
                    <a:pt x="0" y="692"/>
                  </a:lnTo>
                  <a:lnTo>
                    <a:pt x="0" y="693"/>
                  </a:lnTo>
                  <a:lnTo>
                    <a:pt x="1932" y="693"/>
                  </a:lnTo>
                  <a:lnTo>
                    <a:pt x="1922" y="747"/>
                  </a:lnTo>
                  <a:lnTo>
                    <a:pt x="1892" y="790"/>
                  </a:lnTo>
                  <a:lnTo>
                    <a:pt x="1849" y="820"/>
                  </a:lnTo>
                  <a:lnTo>
                    <a:pt x="1795" y="830"/>
                  </a:lnTo>
                </a:path>
                <a:path w="1933" h="1004">
                  <a:moveTo>
                    <a:pt x="353" y="1005"/>
                  </a:moveTo>
                  <a:lnTo>
                    <a:pt x="322" y="830"/>
                  </a:lnTo>
                  <a:lnTo>
                    <a:pt x="804" y="830"/>
                  </a:lnTo>
                  <a:lnTo>
                    <a:pt x="353" y="1005"/>
                  </a:lnTo>
                </a:path>
              </a:pathLst>
            </a:custGeom>
            <a:solidFill>
              <a:srgbClr val="24BAFF">
                <a:alpha val="90196"/>
              </a:srgbClr>
            </a:solidFill>
            <a:ln w="0" cap="flat">
              <a:noFill/>
              <a:prstDash val="solid"/>
              <a:miter lim="0"/>
            </a:ln>
          </p:spPr>
          <p:txBody>
            <a:bodyPr rtlCol="0"/>
            <a:lstStyle/>
            <a:p>
              <a:pPr algn="ctr"/>
              <a:endParaRPr lang="zh-CN" altLang="en-US"/>
            </a:p>
          </p:txBody>
        </p:sp>
        <p:sp>
          <p:nvSpPr>
            <p:cNvPr id="864" name="textbox 864"/>
            <p:cNvSpPr/>
            <p:nvPr/>
          </p:nvSpPr>
          <p:spPr>
            <a:xfrm>
              <a:off x="-12700" y="-12700"/>
              <a:ext cx="1253489" cy="676909"/>
            </a:xfrm>
            <a:prstGeom prst="rect">
              <a:avLst/>
            </a:prstGeom>
            <a:noFill/>
            <a:ln w="0" cap="flat">
              <a:noFill/>
              <a:prstDash val="solid"/>
              <a:miter lim="0"/>
            </a:ln>
          </p:spPr>
          <p:txBody>
            <a:bodyPr vert="horz" wrap="square" lIns="0" tIns="0" rIns="0" bIns="0"/>
            <a:lstStyle/>
            <a:p>
              <a:pPr algn="l" rtl="0" eaLnBrk="0">
                <a:lnSpc>
                  <a:spcPct val="123000"/>
                </a:lnSpc>
              </a:pPr>
              <a:endParaRPr sz="1000">
                <a:latin typeface="Arial" panose="020B0604020202020204"/>
                <a:ea typeface="Arial" panose="020B0604020202020204"/>
                <a:cs typeface="Arial" panose="020B0604020202020204"/>
              </a:endParaRPr>
            </a:p>
            <a:p>
              <a:pPr marL="330200" algn="l" rtl="0" eaLnBrk="0">
                <a:lnSpc>
                  <a:spcPct val="86000"/>
                </a:lnSpc>
                <a:spcBef>
                  <a:spcPts val="5"/>
                </a:spcBef>
              </a:pPr>
              <a:r>
                <a:rPr sz="1200" kern="0" spc="-30">
                  <a:solidFill>
                    <a:srgbClr val="FFFFFF">
                      <a:alpha val="100000"/>
                    </a:srgbClr>
                  </a:solidFill>
                  <a:latin typeface="等线" panose="02010600030101010101" charset="-122"/>
                  <a:ea typeface="等线" panose="02010600030101010101" charset="-122"/>
                  <a:cs typeface="等线" panose="02010600030101010101" charset="-122"/>
                </a:rPr>
                <a:t>车牌识别</a:t>
              </a:r>
              <a:endParaRPr sz="1200">
                <a:latin typeface="等线" panose="02010600030101010101" charset="-122"/>
                <a:ea typeface="等线" panose="02010600030101010101" charset="-122"/>
                <a:cs typeface="等线" panose="02010600030101010101" charset="-122"/>
              </a:endParaRPr>
            </a:p>
          </p:txBody>
        </p:sp>
      </p:grpSp>
      <p:grpSp>
        <p:nvGrpSpPr>
          <p:cNvPr id="86" name="group 86"/>
          <p:cNvGrpSpPr/>
          <p:nvPr/>
        </p:nvGrpSpPr>
        <p:grpSpPr>
          <a:xfrm rot="21600000">
            <a:off x="485419" y="178346"/>
            <a:ext cx="898702" cy="756665"/>
            <a:chOff x="0" y="0"/>
            <a:chExt cx="898702" cy="756665"/>
          </a:xfrm>
        </p:grpSpPr>
        <p:pic>
          <p:nvPicPr>
            <p:cNvPr id="866" name="picture 866"/>
            <p:cNvPicPr>
              <a:picLocks noChangeAspect="1"/>
            </p:cNvPicPr>
            <p:nvPr/>
          </p:nvPicPr>
          <p:blipFill>
            <a:blip r:embed="rId2"/>
            <a:stretch>
              <a:fillRect/>
            </a:stretch>
          </p:blipFill>
          <p:spPr>
            <a:xfrm rot="21600000">
              <a:off x="0" y="0"/>
              <a:ext cx="898702" cy="756665"/>
            </a:xfrm>
            <a:prstGeom prst="rect">
              <a:avLst/>
            </a:prstGeom>
          </p:spPr>
        </p:pic>
        <p:sp>
          <p:nvSpPr>
            <p:cNvPr id="868" name="textbox 868"/>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3.1.1</a:t>
              </a:r>
              <a:endParaRPr sz="1200">
                <a:latin typeface="微软雅黑" panose="020B0503020204020204" charset="-122"/>
                <a:ea typeface="微软雅黑" panose="020B0503020204020204" charset="-122"/>
                <a:cs typeface="微软雅黑" panose="020B0503020204020204" charset="-122"/>
              </a:endParaRPr>
            </a:p>
          </p:txBody>
        </p:sp>
      </p:grpSp>
      <p:sp>
        <p:nvSpPr>
          <p:cNvPr id="870" name="textbox 870"/>
          <p:cNvSpPr/>
          <p:nvPr/>
        </p:nvSpPr>
        <p:spPr>
          <a:xfrm>
            <a:off x="746239" y="1545742"/>
            <a:ext cx="1697354" cy="273050"/>
          </a:xfrm>
          <a:prstGeom prst="rect">
            <a:avLst/>
          </a:prstGeom>
          <a:noFill/>
          <a:ln w="0" cap="flat">
            <a:noFill/>
            <a:prstDash val="solid"/>
            <a:miter lim="0"/>
          </a:ln>
        </p:spPr>
        <p:txBody>
          <a:bodyPr vert="horz" wrap="square" lIns="0" tIns="0" rIns="0" bIns="0"/>
          <a:lstStyle/>
          <a:p>
            <a:pPr algn="l" rtl="0" eaLnBrk="0">
              <a:lnSpc>
                <a:spcPct val="76000"/>
              </a:lnSpc>
            </a:pPr>
            <a:endParaRPr sz="100">
              <a:latin typeface="Arial" panose="020B0604020202020204"/>
              <a:ea typeface="Arial" panose="020B0604020202020204"/>
              <a:cs typeface="Arial" panose="020B0604020202020204"/>
            </a:endParaRPr>
          </a:p>
          <a:p>
            <a:pPr algn="r" rtl="0" eaLnBrk="0">
              <a:lnSpc>
                <a:spcPct val="96000"/>
              </a:lnSpc>
            </a:pPr>
            <a:r>
              <a:rPr sz="1700" b="1" kern="0" spc="50">
                <a:solidFill>
                  <a:srgbClr val="000000">
                    <a:alpha val="100000"/>
                  </a:srgbClr>
                </a:solidFill>
                <a:latin typeface="微软雅黑" panose="020B0503020204020204" charset="-122"/>
                <a:ea typeface="微软雅黑" panose="020B0503020204020204" charset="-122"/>
                <a:cs typeface="微软雅黑" panose="020B0503020204020204" charset="-122"/>
              </a:rPr>
              <a:t>停车管理系统：</a:t>
            </a:r>
            <a:endParaRPr sz="17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3"/>
          <a:stretch>
            <a:fillRect/>
          </a:stretch>
        </p:blipFill>
        <p:spPr>
          <a:xfrm>
            <a:off x="11315065" y="55245"/>
            <a:ext cx="824230" cy="368935"/>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 name="rect 87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874" name="picture 874"/>
          <p:cNvPicPr>
            <a:picLocks noChangeAspect="1"/>
          </p:cNvPicPr>
          <p:nvPr/>
        </p:nvPicPr>
        <p:blipFill>
          <a:blip r:embed="rId1"/>
          <a:stretch>
            <a:fillRect/>
          </a:stretch>
        </p:blipFill>
        <p:spPr>
          <a:xfrm rot="21600000">
            <a:off x="490626" y="3999229"/>
            <a:ext cx="11088370" cy="2807335"/>
          </a:xfrm>
          <a:prstGeom prst="rect">
            <a:avLst/>
          </a:prstGeom>
        </p:spPr>
      </p:pic>
      <p:grpSp>
        <p:nvGrpSpPr>
          <p:cNvPr id="88" name="group 88"/>
          <p:cNvGrpSpPr/>
          <p:nvPr/>
        </p:nvGrpSpPr>
        <p:grpSpPr>
          <a:xfrm rot="21600000">
            <a:off x="617219" y="1056246"/>
            <a:ext cx="5675375" cy="2718701"/>
            <a:chOff x="0" y="0"/>
            <a:chExt cx="5675375" cy="2718701"/>
          </a:xfrm>
        </p:grpSpPr>
        <p:sp>
          <p:nvSpPr>
            <p:cNvPr id="876" name="rect 876"/>
            <p:cNvSpPr/>
            <p:nvPr/>
          </p:nvSpPr>
          <p:spPr>
            <a:xfrm>
              <a:off x="0" y="286397"/>
              <a:ext cx="5675375" cy="2432303"/>
            </a:xfrm>
            <a:prstGeom prst="rect">
              <a:avLst/>
            </a:prstGeom>
            <a:solidFill>
              <a:srgbClr val="A6A6A6">
                <a:alpha val="100000"/>
              </a:srgbClr>
            </a:solidFill>
            <a:ln w="0" cap="flat">
              <a:noFill/>
              <a:prstDash val="solid"/>
              <a:miter lim="0"/>
            </a:ln>
          </p:spPr>
          <p:txBody>
            <a:bodyPr rtlCol="0"/>
            <a:lstStyle/>
            <a:p>
              <a:pPr algn="ctr"/>
              <a:endParaRPr lang="zh-CN" altLang="en-US"/>
            </a:p>
          </p:txBody>
        </p:sp>
        <p:sp>
          <p:nvSpPr>
            <p:cNvPr id="878" name="textbox 878"/>
            <p:cNvSpPr/>
            <p:nvPr/>
          </p:nvSpPr>
          <p:spPr>
            <a:xfrm>
              <a:off x="-12700" y="-12700"/>
              <a:ext cx="5701029" cy="2761614"/>
            </a:xfrm>
            <a:prstGeom prst="rect">
              <a:avLst/>
            </a:prstGeom>
            <a:noFill/>
            <a:ln w="0" cap="flat">
              <a:noFill/>
              <a:prstDash val="solid"/>
              <a:miter lim="0"/>
            </a:ln>
          </p:spPr>
          <p:txBody>
            <a:bodyPr vert="horz" wrap="square" lIns="0" tIns="0" rIns="0" bIns="0"/>
            <a:lstStyle/>
            <a:p>
              <a:pPr algn="l" rtl="0" eaLnBrk="0">
                <a:lnSpc>
                  <a:spcPct val="76000"/>
                </a:lnSpc>
              </a:pPr>
              <a:endParaRPr sz="100">
                <a:latin typeface="Arial" panose="020B0604020202020204"/>
                <a:ea typeface="Arial" panose="020B0604020202020204"/>
                <a:cs typeface="Arial" panose="020B0604020202020204"/>
              </a:endParaRPr>
            </a:p>
            <a:p>
              <a:pPr marL="39370" algn="l" rtl="0" eaLnBrk="0">
                <a:lnSpc>
                  <a:spcPct val="96000"/>
                </a:lnSpc>
              </a:pPr>
              <a:r>
                <a:rPr sz="17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停车管理系统：</a:t>
              </a:r>
              <a:endParaRPr sz="1700">
                <a:latin typeface="微软雅黑" panose="020B0503020204020204" charset="-122"/>
                <a:ea typeface="微软雅黑" panose="020B0503020204020204" charset="-122"/>
                <a:cs typeface="微软雅黑" panose="020B0503020204020204" charset="-122"/>
              </a:endParaRPr>
            </a:p>
            <a:p>
              <a:pPr marL="238125" indent="-170815" algn="l" rtl="0" eaLnBrk="0">
                <a:lnSpc>
                  <a:spcPct val="140000"/>
                </a:lnSpc>
                <a:spcBef>
                  <a:spcPts val="880"/>
                </a:spcBef>
              </a:pPr>
              <a:r>
                <a:rPr sz="1400" kern="0" spc="-10">
                  <a:solidFill>
                    <a:srgbClr val="FFFFFF">
                      <a:alpha val="100000"/>
                    </a:srgbClr>
                  </a:solidFill>
                  <a:latin typeface="Arial" panose="020B0604020202020204"/>
                  <a:ea typeface="Arial" panose="020B0604020202020204"/>
                  <a:cs typeface="Arial" panose="020B0604020202020204"/>
                </a:rPr>
                <a:t>•  </a:t>
              </a: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集成基于高清视频车牌识</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别技术的智慧停车方案</a:t>
              </a:r>
              <a:r>
                <a:rPr sz="1400" kern="0" spc="-21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a:t>
              </a:r>
              <a:r>
                <a:rPr sz="1400" kern="0" spc="-20">
                  <a:solidFill>
                    <a:srgbClr val="FF0000">
                      <a:alpha val="100000"/>
                    </a:srgbClr>
                  </a:solidFill>
                  <a:latin typeface="微软雅黑" panose="020B0503020204020204" charset="-122"/>
                  <a:ea typeface="微软雅黑" panose="020B0503020204020204" charset="-122"/>
                  <a:cs typeface="微软雅黑" panose="020B0503020204020204" charset="-122"/>
                </a:rPr>
                <a:t>分步分区</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实现道闸、</a:t>
              </a:r>
              <a:r>
                <a:rPr sz="1400" kern="0" spc="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诱导屏、泊位等物理资源由智慧停车系统统一管控</a:t>
              </a:r>
              <a:r>
                <a:rPr sz="1400" kern="0" spc="-21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，实现车位</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检测、</a:t>
              </a:r>
              <a:endParaRPr sz="1400">
                <a:latin typeface="微软雅黑" panose="020B0503020204020204" charset="-122"/>
                <a:ea typeface="微软雅黑" panose="020B0503020204020204" charset="-122"/>
                <a:cs typeface="微软雅黑" panose="020B0503020204020204" charset="-122"/>
              </a:endParaRPr>
            </a:p>
            <a:p>
              <a:pPr marL="237490" indent="635" algn="l" rtl="0" eaLnBrk="0">
                <a:lnSpc>
                  <a:spcPct val="138000"/>
                </a:lnSpc>
                <a:spcBef>
                  <a:spcPts val="405"/>
                </a:spcBef>
              </a:pPr>
              <a:r>
                <a:rPr sz="1400" kern="0" spc="0">
                  <a:solidFill>
                    <a:srgbClr val="FFFFFF">
                      <a:alpha val="100000"/>
                    </a:srgbClr>
                  </a:solidFill>
                  <a:latin typeface="微软雅黑" panose="020B0503020204020204" charset="-122"/>
                  <a:ea typeface="微软雅黑" panose="020B0503020204020204" charset="-122"/>
                  <a:cs typeface="微软雅黑" panose="020B0503020204020204" charset="-122"/>
                </a:rPr>
                <a:t>信息发布、停车APP</a:t>
              </a: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服务、某著名企业支付（支付宝、微信）、</a:t>
              </a:r>
              <a:r>
                <a:rPr sz="1400" kern="0" spc="-26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自助服务一</a:t>
              </a:r>
              <a:r>
                <a:rPr sz="1400" kern="0" spc="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体化管理，</a:t>
              </a:r>
              <a:r>
                <a:rPr sz="1400" kern="0" spc="-22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自动化服务。</a:t>
              </a:r>
              <a:endParaRPr sz="1400">
                <a:latin typeface="微软雅黑" panose="020B0503020204020204" charset="-122"/>
                <a:ea typeface="微软雅黑" panose="020B0503020204020204" charset="-122"/>
                <a:cs typeface="微软雅黑" panose="020B0503020204020204" charset="-122"/>
              </a:endParaRPr>
            </a:p>
            <a:p>
              <a:pPr marL="67310" algn="l" rtl="0" eaLnBrk="0">
                <a:lnSpc>
                  <a:spcPct val="92000"/>
                </a:lnSpc>
                <a:spcBef>
                  <a:spcPts val="1275"/>
                </a:spcBef>
              </a:pPr>
              <a:r>
                <a:rPr sz="1400" kern="0" spc="-10">
                  <a:solidFill>
                    <a:srgbClr val="FFFFFF">
                      <a:alpha val="100000"/>
                    </a:srgbClr>
                  </a:solidFill>
                  <a:latin typeface="Arial" panose="020B0604020202020204"/>
                  <a:ea typeface="Arial" panose="020B0604020202020204"/>
                  <a:cs typeface="Arial" panose="020B0604020202020204"/>
                </a:rPr>
                <a:t>•  </a:t>
              </a: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访客区：通过预</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约</a:t>
              </a:r>
              <a:r>
                <a:rPr sz="1400" kern="0" spc="-21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，联系预约人</a:t>
              </a:r>
              <a:r>
                <a:rPr sz="1400" kern="0" spc="-21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，预约时间、按时进出、</a:t>
              </a:r>
              <a:r>
                <a:rPr sz="1400" kern="0" spc="-24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自动放行</a:t>
              </a:r>
              <a:endParaRPr sz="1400">
                <a:latin typeface="微软雅黑" panose="020B0503020204020204" charset="-122"/>
                <a:ea typeface="微软雅黑" panose="020B0503020204020204" charset="-122"/>
                <a:cs typeface="微软雅黑" panose="020B0503020204020204" charset="-122"/>
              </a:endParaRPr>
            </a:p>
            <a:p>
              <a:pPr marL="67310" algn="l" rtl="0" eaLnBrk="0">
                <a:lnSpc>
                  <a:spcPct val="91000"/>
                </a:lnSpc>
                <a:spcBef>
                  <a:spcPts val="1290"/>
                </a:spcBef>
              </a:pPr>
              <a:r>
                <a:rPr sz="1400" kern="0" spc="0">
                  <a:solidFill>
                    <a:srgbClr val="FFFFFF">
                      <a:alpha val="100000"/>
                    </a:srgbClr>
                  </a:solidFill>
                  <a:latin typeface="Arial" panose="020B0604020202020204"/>
                  <a:ea typeface="Arial" panose="020B0604020202020204"/>
                  <a:cs typeface="Arial" panose="020B0604020202020204"/>
                </a:rPr>
                <a:t>•  </a:t>
              </a:r>
              <a:r>
                <a:rPr sz="1400" kern="0" spc="0">
                  <a:solidFill>
                    <a:srgbClr val="FFFFFF">
                      <a:alpha val="100000"/>
                    </a:srgbClr>
                  </a:solidFill>
                  <a:latin typeface="微软雅黑" panose="020B0503020204020204" charset="-122"/>
                  <a:ea typeface="微软雅黑" panose="020B0503020204020204" charset="-122"/>
                  <a:cs typeface="微软雅黑" panose="020B0503020204020204" charset="-122"/>
                </a:rPr>
                <a:t>领导区：为领导提供固定车位、</a:t>
              </a: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识别到领导车牌、</a:t>
              </a:r>
              <a:r>
                <a:rPr sz="1400" kern="0" spc="-25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自动放行</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67310" algn="l" rtl="0" eaLnBrk="0">
                <a:lnSpc>
                  <a:spcPct val="91000"/>
                </a:lnSpc>
              </a:pPr>
              <a:r>
                <a:rPr sz="1400" kern="0" spc="-10">
                  <a:solidFill>
                    <a:srgbClr val="FFFFFF">
                      <a:alpha val="100000"/>
                    </a:srgbClr>
                  </a:solidFill>
                  <a:latin typeface="Arial" panose="020B0604020202020204"/>
                  <a:ea typeface="Arial" panose="020B0604020202020204"/>
                  <a:cs typeface="Arial" panose="020B0604020202020204"/>
                </a:rPr>
                <a:t>•  </a:t>
              </a: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员工区：摇号抽签、</a:t>
              </a:r>
              <a:r>
                <a:rPr sz="1400" kern="0" spc="-31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中签车牌</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录入系统、</a:t>
              </a:r>
              <a:r>
                <a:rPr sz="1400" kern="0" spc="-25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自动放行</a:t>
              </a:r>
              <a:r>
                <a:rPr sz="1400" kern="0" spc="-20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，到期禁入</a:t>
              </a:r>
              <a:endParaRPr sz="1400">
                <a:latin typeface="微软雅黑" panose="020B0503020204020204" charset="-122"/>
                <a:ea typeface="微软雅黑" panose="020B0503020204020204" charset="-122"/>
                <a:cs typeface="微软雅黑" panose="020B0503020204020204" charset="-122"/>
              </a:endParaRPr>
            </a:p>
          </p:txBody>
        </p:sp>
      </p:grpSp>
      <p:grpSp>
        <p:nvGrpSpPr>
          <p:cNvPr id="90" name="group 90"/>
          <p:cNvGrpSpPr/>
          <p:nvPr/>
        </p:nvGrpSpPr>
        <p:grpSpPr>
          <a:xfrm rot="21600000">
            <a:off x="880872" y="4104131"/>
            <a:ext cx="8607552" cy="1216151"/>
            <a:chOff x="0" y="0"/>
            <a:chExt cx="8607552" cy="1216151"/>
          </a:xfrm>
        </p:grpSpPr>
        <p:pic>
          <p:nvPicPr>
            <p:cNvPr id="880" name="picture 880"/>
            <p:cNvPicPr>
              <a:picLocks noChangeAspect="1"/>
            </p:cNvPicPr>
            <p:nvPr/>
          </p:nvPicPr>
          <p:blipFill>
            <a:blip r:embed="rId2"/>
            <a:stretch>
              <a:fillRect/>
            </a:stretch>
          </p:blipFill>
          <p:spPr>
            <a:xfrm rot="21600000">
              <a:off x="5971032" y="0"/>
              <a:ext cx="2636519" cy="1216151"/>
            </a:xfrm>
            <a:prstGeom prst="rect">
              <a:avLst/>
            </a:prstGeom>
          </p:spPr>
        </p:pic>
        <p:pic>
          <p:nvPicPr>
            <p:cNvPr id="882" name="picture 882"/>
            <p:cNvPicPr>
              <a:picLocks noChangeAspect="1"/>
            </p:cNvPicPr>
            <p:nvPr/>
          </p:nvPicPr>
          <p:blipFill>
            <a:blip r:embed="rId3"/>
            <a:stretch>
              <a:fillRect/>
            </a:stretch>
          </p:blipFill>
          <p:spPr>
            <a:xfrm rot="21600000">
              <a:off x="0" y="16764"/>
              <a:ext cx="2272283" cy="1158239"/>
            </a:xfrm>
            <a:prstGeom prst="rect">
              <a:avLst/>
            </a:prstGeom>
          </p:spPr>
        </p:pic>
        <p:pic>
          <p:nvPicPr>
            <p:cNvPr id="884" name="picture 884"/>
            <p:cNvPicPr>
              <a:picLocks noChangeAspect="1"/>
            </p:cNvPicPr>
            <p:nvPr/>
          </p:nvPicPr>
          <p:blipFill>
            <a:blip r:embed="rId4"/>
            <a:stretch>
              <a:fillRect/>
            </a:stretch>
          </p:blipFill>
          <p:spPr>
            <a:xfrm rot="21600000">
              <a:off x="3939540" y="25907"/>
              <a:ext cx="1857755" cy="1176528"/>
            </a:xfrm>
            <a:prstGeom prst="rect">
              <a:avLst/>
            </a:prstGeom>
          </p:spPr>
        </p:pic>
        <p:pic>
          <p:nvPicPr>
            <p:cNvPr id="886" name="picture 886"/>
            <p:cNvPicPr>
              <a:picLocks noChangeAspect="1"/>
            </p:cNvPicPr>
            <p:nvPr/>
          </p:nvPicPr>
          <p:blipFill>
            <a:blip r:embed="rId5"/>
            <a:stretch>
              <a:fillRect/>
            </a:stretch>
          </p:blipFill>
          <p:spPr>
            <a:xfrm rot="21600000">
              <a:off x="2482595" y="16764"/>
              <a:ext cx="1284732" cy="1158239"/>
            </a:xfrm>
            <a:prstGeom prst="rect">
              <a:avLst/>
            </a:prstGeom>
          </p:spPr>
        </p:pic>
      </p:grpSp>
      <p:grpSp>
        <p:nvGrpSpPr>
          <p:cNvPr id="92" name="group 92"/>
          <p:cNvGrpSpPr/>
          <p:nvPr/>
        </p:nvGrpSpPr>
        <p:grpSpPr>
          <a:xfrm rot="21600000">
            <a:off x="8365007" y="5478475"/>
            <a:ext cx="3055340" cy="1279829"/>
            <a:chOff x="0" y="0"/>
            <a:chExt cx="3055340" cy="1279829"/>
          </a:xfrm>
        </p:grpSpPr>
        <p:pic>
          <p:nvPicPr>
            <p:cNvPr id="888" name="picture 888"/>
            <p:cNvPicPr>
              <a:picLocks noChangeAspect="1"/>
            </p:cNvPicPr>
            <p:nvPr/>
          </p:nvPicPr>
          <p:blipFill>
            <a:blip r:embed="rId6"/>
            <a:stretch>
              <a:fillRect/>
            </a:stretch>
          </p:blipFill>
          <p:spPr>
            <a:xfrm rot="21600000">
              <a:off x="0" y="99364"/>
              <a:ext cx="3055340" cy="1180464"/>
            </a:xfrm>
            <a:prstGeom prst="rect">
              <a:avLst/>
            </a:prstGeom>
          </p:spPr>
        </p:pic>
        <p:sp>
          <p:nvSpPr>
            <p:cNvPr id="890" name="textbox 890"/>
            <p:cNvSpPr/>
            <p:nvPr/>
          </p:nvSpPr>
          <p:spPr>
            <a:xfrm>
              <a:off x="266319" y="-12700"/>
              <a:ext cx="1393825" cy="19177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1000"/>
                </a:lnSpc>
              </a:pPr>
              <a:r>
                <a:rPr sz="1200" kern="0" spc="-10">
                  <a:solidFill>
                    <a:srgbClr val="1D1D1A">
                      <a:alpha val="100000"/>
                    </a:srgbClr>
                  </a:solidFill>
                  <a:latin typeface="微软雅黑" panose="020B0503020204020204" charset="-122"/>
                  <a:ea typeface="微软雅黑" panose="020B0503020204020204" charset="-122"/>
                  <a:cs typeface="微软雅黑" panose="020B0503020204020204" charset="-122"/>
                </a:rPr>
                <a:t>车位检测和停车诱导</a:t>
              </a:r>
              <a:endParaRPr sz="1200">
                <a:latin typeface="微软雅黑" panose="020B0503020204020204" charset="-122"/>
                <a:ea typeface="微软雅黑" panose="020B0503020204020204" charset="-122"/>
                <a:cs typeface="微软雅黑" panose="020B0503020204020204" charset="-122"/>
              </a:endParaRPr>
            </a:p>
          </p:txBody>
        </p:sp>
      </p:grpSp>
      <p:pic>
        <p:nvPicPr>
          <p:cNvPr id="892" name="picture 892"/>
          <p:cNvPicPr>
            <a:picLocks noChangeAspect="1"/>
          </p:cNvPicPr>
          <p:nvPr/>
        </p:nvPicPr>
        <p:blipFill>
          <a:blip r:embed="rId7"/>
          <a:stretch>
            <a:fillRect/>
          </a:stretch>
        </p:blipFill>
        <p:spPr>
          <a:xfrm rot="21600000">
            <a:off x="6625254" y="1439228"/>
            <a:ext cx="2946644" cy="1304974"/>
          </a:xfrm>
          <a:prstGeom prst="rect">
            <a:avLst/>
          </a:prstGeom>
        </p:spPr>
      </p:pic>
      <p:pic>
        <p:nvPicPr>
          <p:cNvPr id="894" name="picture 894"/>
          <p:cNvPicPr>
            <a:picLocks noChangeAspect="1"/>
          </p:cNvPicPr>
          <p:nvPr/>
        </p:nvPicPr>
        <p:blipFill>
          <a:blip r:embed="rId8"/>
          <a:stretch>
            <a:fillRect/>
          </a:stretch>
        </p:blipFill>
        <p:spPr>
          <a:xfrm rot="21600000">
            <a:off x="6701449" y="2780148"/>
            <a:ext cx="2806905" cy="1132754"/>
          </a:xfrm>
          <a:prstGeom prst="rect">
            <a:avLst/>
          </a:prstGeom>
        </p:spPr>
      </p:pic>
      <p:grpSp>
        <p:nvGrpSpPr>
          <p:cNvPr id="94" name="group 94"/>
          <p:cNvGrpSpPr/>
          <p:nvPr/>
        </p:nvGrpSpPr>
        <p:grpSpPr>
          <a:xfrm rot="21600000">
            <a:off x="8522360" y="5638088"/>
            <a:ext cx="2796628" cy="1001941"/>
            <a:chOff x="0" y="0"/>
            <a:chExt cx="2796628" cy="1001941"/>
          </a:xfrm>
        </p:grpSpPr>
        <p:sp>
          <p:nvSpPr>
            <p:cNvPr id="896" name="textbox 896"/>
            <p:cNvSpPr/>
            <p:nvPr/>
          </p:nvSpPr>
          <p:spPr>
            <a:xfrm>
              <a:off x="-12700" y="224002"/>
              <a:ext cx="2120900" cy="570865"/>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55575" algn="l" rtl="0" eaLnBrk="0">
                <a:lnSpc>
                  <a:spcPct val="91000"/>
                </a:lnSpc>
                <a:tabLst>
                  <a:tab pos="443230"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某著名企业APP</a:t>
              </a:r>
              <a:r>
                <a:rPr sz="1200" kern="0" spc="-1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，有智慧停车服</a:t>
              </a:r>
              <a:endParaRPr sz="1200">
                <a:latin typeface="微软雅黑" panose="020B0503020204020204" charset="-122"/>
                <a:ea typeface="微软雅黑" panose="020B0503020204020204" charset="-122"/>
                <a:cs typeface="微软雅黑" panose="020B0503020204020204" charset="-122"/>
              </a:endParaRPr>
            </a:p>
            <a:p>
              <a:pPr marL="12700" indent="500380" algn="l" rtl="0" eaLnBrk="0">
                <a:lnSpc>
                  <a:spcPct val="99000"/>
                </a:lnSpc>
                <a:spcBef>
                  <a:spcPts val="130"/>
                </a:spcBef>
                <a:tabLst>
                  <a:tab pos="191770" algn="l"/>
                </a:tabLst>
              </a:pP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务功能</a:t>
              </a:r>
              <a:r>
                <a:rPr sz="1200"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，开通某著名企业功能</a:t>
              </a: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strike="sngStrike"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（支付宝、微信）</a:t>
              </a:r>
              <a:endParaRPr sz="1200">
                <a:latin typeface="微软雅黑" panose="020B0503020204020204" charset="-122"/>
                <a:ea typeface="微软雅黑" panose="020B0503020204020204" charset="-122"/>
                <a:cs typeface="微软雅黑" panose="020B0503020204020204" charset="-122"/>
              </a:endParaRPr>
            </a:p>
          </p:txBody>
        </p:sp>
        <p:pic>
          <p:nvPicPr>
            <p:cNvPr id="898" name="picture 898"/>
            <p:cNvPicPr>
              <a:picLocks noChangeAspect="1"/>
            </p:cNvPicPr>
            <p:nvPr/>
          </p:nvPicPr>
          <p:blipFill>
            <a:blip r:embed="rId9"/>
            <a:stretch>
              <a:fillRect/>
            </a:stretch>
          </p:blipFill>
          <p:spPr>
            <a:xfrm rot="21600000">
              <a:off x="119646" y="327850"/>
              <a:ext cx="23672" cy="41947"/>
            </a:xfrm>
            <a:prstGeom prst="rect">
              <a:avLst/>
            </a:prstGeom>
          </p:spPr>
        </p:pic>
        <p:pic>
          <p:nvPicPr>
            <p:cNvPr id="900" name="picture 900"/>
            <p:cNvPicPr>
              <a:picLocks noChangeAspect="1"/>
            </p:cNvPicPr>
            <p:nvPr/>
          </p:nvPicPr>
          <p:blipFill>
            <a:blip r:embed="rId10"/>
            <a:stretch>
              <a:fillRect/>
            </a:stretch>
          </p:blipFill>
          <p:spPr>
            <a:xfrm rot="21600000">
              <a:off x="258292" y="880402"/>
              <a:ext cx="1625675" cy="54902"/>
            </a:xfrm>
            <a:prstGeom prst="rect">
              <a:avLst/>
            </a:prstGeom>
          </p:spPr>
        </p:pic>
        <p:pic>
          <p:nvPicPr>
            <p:cNvPr id="902" name="picture 902"/>
            <p:cNvPicPr>
              <a:picLocks noChangeAspect="1"/>
            </p:cNvPicPr>
            <p:nvPr/>
          </p:nvPicPr>
          <p:blipFill>
            <a:blip r:embed="rId11"/>
            <a:stretch>
              <a:fillRect/>
            </a:stretch>
          </p:blipFill>
          <p:spPr>
            <a:xfrm rot="21600000">
              <a:off x="2252129" y="557758"/>
              <a:ext cx="234531" cy="196025"/>
            </a:xfrm>
            <a:prstGeom prst="rect">
              <a:avLst/>
            </a:prstGeom>
          </p:spPr>
        </p:pic>
        <p:pic>
          <p:nvPicPr>
            <p:cNvPr id="904" name="picture 904"/>
            <p:cNvPicPr>
              <a:picLocks noChangeAspect="1"/>
            </p:cNvPicPr>
            <p:nvPr/>
          </p:nvPicPr>
          <p:blipFill>
            <a:blip r:embed="rId12"/>
            <a:stretch>
              <a:fillRect/>
            </a:stretch>
          </p:blipFill>
          <p:spPr>
            <a:xfrm rot="21600000">
              <a:off x="1404975" y="0"/>
              <a:ext cx="547243" cy="69570"/>
            </a:xfrm>
            <a:prstGeom prst="rect">
              <a:avLst/>
            </a:prstGeom>
          </p:spPr>
        </p:pic>
        <p:pic>
          <p:nvPicPr>
            <p:cNvPr id="906" name="picture 906"/>
            <p:cNvPicPr>
              <a:picLocks noChangeAspect="1"/>
            </p:cNvPicPr>
            <p:nvPr/>
          </p:nvPicPr>
          <p:blipFill>
            <a:blip r:embed="rId13"/>
            <a:stretch>
              <a:fillRect/>
            </a:stretch>
          </p:blipFill>
          <p:spPr>
            <a:xfrm rot="21600000">
              <a:off x="2689808" y="353047"/>
              <a:ext cx="106819" cy="79082"/>
            </a:xfrm>
            <a:prstGeom prst="rect">
              <a:avLst/>
            </a:prstGeom>
          </p:spPr>
        </p:pic>
        <p:pic>
          <p:nvPicPr>
            <p:cNvPr id="908" name="picture 908"/>
            <p:cNvPicPr>
              <a:picLocks noChangeAspect="1"/>
            </p:cNvPicPr>
            <p:nvPr/>
          </p:nvPicPr>
          <p:blipFill>
            <a:blip r:embed="rId14"/>
            <a:stretch>
              <a:fillRect/>
            </a:stretch>
          </p:blipFill>
          <p:spPr>
            <a:xfrm rot="21600000">
              <a:off x="833780" y="76530"/>
              <a:ext cx="95021" cy="44233"/>
            </a:xfrm>
            <a:prstGeom prst="rect">
              <a:avLst/>
            </a:prstGeom>
          </p:spPr>
        </p:pic>
        <p:pic>
          <p:nvPicPr>
            <p:cNvPr id="910" name="picture 910"/>
            <p:cNvPicPr>
              <a:picLocks noChangeAspect="1"/>
            </p:cNvPicPr>
            <p:nvPr/>
          </p:nvPicPr>
          <p:blipFill>
            <a:blip r:embed="rId15"/>
            <a:stretch>
              <a:fillRect/>
            </a:stretch>
          </p:blipFill>
          <p:spPr>
            <a:xfrm rot="21600000">
              <a:off x="959421" y="949147"/>
              <a:ext cx="53086" cy="52794"/>
            </a:xfrm>
            <a:prstGeom prst="rect">
              <a:avLst/>
            </a:prstGeom>
          </p:spPr>
        </p:pic>
        <p:pic>
          <p:nvPicPr>
            <p:cNvPr id="912" name="picture 912"/>
            <p:cNvPicPr>
              <a:picLocks noChangeAspect="1"/>
            </p:cNvPicPr>
            <p:nvPr/>
          </p:nvPicPr>
          <p:blipFill>
            <a:blip r:embed="rId16"/>
            <a:stretch>
              <a:fillRect/>
            </a:stretch>
          </p:blipFill>
          <p:spPr>
            <a:xfrm rot="21600000">
              <a:off x="2545042" y="85356"/>
              <a:ext cx="13500" cy="36004"/>
            </a:xfrm>
            <a:prstGeom prst="rect">
              <a:avLst/>
            </a:prstGeom>
          </p:spPr>
        </p:pic>
      </p:grpSp>
      <p:sp>
        <p:nvSpPr>
          <p:cNvPr id="914" name="textbox 914"/>
          <p:cNvSpPr/>
          <p:nvPr/>
        </p:nvSpPr>
        <p:spPr>
          <a:xfrm>
            <a:off x="9704356" y="1792531"/>
            <a:ext cx="1524000" cy="1765935"/>
          </a:xfrm>
          <a:prstGeom prst="rect">
            <a:avLst/>
          </a:prstGeom>
          <a:noFill/>
          <a:ln w="0" cap="flat">
            <a:noFill/>
            <a:prstDash val="solid"/>
            <a:miter lim="0"/>
          </a:ln>
        </p:spPr>
        <p:txBody>
          <a:bodyPr vert="horz" wrap="square" lIns="0" tIns="0" rIns="0" bIns="0"/>
          <a:lstStyle/>
          <a:p>
            <a:pPr algn="l" rtl="0" eaLnBrk="0">
              <a:lnSpc>
                <a:spcPct val="92000"/>
              </a:lnSpc>
            </a:pPr>
            <a:endParaRPr sz="100">
              <a:latin typeface="Arial" panose="020B0604020202020204"/>
              <a:ea typeface="Arial" panose="020B0604020202020204"/>
              <a:cs typeface="Arial" panose="020B0604020202020204"/>
            </a:endParaRPr>
          </a:p>
          <a:p>
            <a:pPr marL="407670" indent="-392430" algn="l" rtl="0" eaLnBrk="0">
              <a:lnSpc>
                <a:spcPct val="103000"/>
              </a:lnSpc>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监控中心/停车收费</a:t>
            </a:r>
            <a:r>
              <a:rPr sz="14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管理中心</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10000"/>
              </a:lnSpc>
            </a:pPr>
            <a:endParaRPr sz="1000">
              <a:latin typeface="Arial" panose="020B0604020202020204"/>
              <a:ea typeface="Arial" panose="020B0604020202020204"/>
              <a:cs typeface="Arial" panose="020B0604020202020204"/>
            </a:endParaRPr>
          </a:p>
          <a:p>
            <a:pPr algn="l" rtl="0" eaLnBrk="0">
              <a:lnSpc>
                <a:spcPct val="110000"/>
              </a:lnSpc>
            </a:pPr>
            <a:endParaRPr sz="1000">
              <a:latin typeface="Arial" panose="020B0604020202020204"/>
              <a:ea typeface="Arial" panose="020B0604020202020204"/>
              <a:cs typeface="Arial" panose="020B0604020202020204"/>
            </a:endParaRPr>
          </a:p>
          <a:p>
            <a:pPr algn="l" rtl="0" eaLnBrk="0">
              <a:lnSpc>
                <a:spcPct val="110000"/>
              </a:lnSpc>
            </a:pPr>
            <a:endParaRPr sz="1000">
              <a:latin typeface="Arial" panose="020B0604020202020204"/>
              <a:ea typeface="Arial" panose="020B0604020202020204"/>
              <a:cs typeface="Arial" panose="020B0604020202020204"/>
            </a:endParaRPr>
          </a:p>
          <a:p>
            <a:pPr algn="l" rtl="0" eaLnBrk="0">
              <a:lnSpc>
                <a:spcPct val="119000"/>
              </a:lnSpc>
            </a:pPr>
            <a:endParaRPr sz="300">
              <a:latin typeface="Arial" panose="020B0604020202020204"/>
              <a:ea typeface="Arial" panose="020B0604020202020204"/>
              <a:cs typeface="Arial" panose="020B0604020202020204"/>
            </a:endParaRPr>
          </a:p>
          <a:p>
            <a:pPr marL="228600" indent="-216535" algn="l" rtl="0" eaLnBrk="0">
              <a:lnSpc>
                <a:spcPct val="96000"/>
              </a:lnSpc>
              <a:spcBef>
                <a:spcPct val="0"/>
              </a:spcBef>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智慧运营平台-智慧</a:t>
            </a:r>
            <a:r>
              <a:rPr sz="14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停车管理系统</a:t>
            </a:r>
            <a:endParaRPr sz="1400">
              <a:latin typeface="微软雅黑" panose="020B0503020204020204" charset="-122"/>
              <a:ea typeface="微软雅黑" panose="020B0503020204020204" charset="-122"/>
              <a:cs typeface="微软雅黑" panose="020B0503020204020204" charset="-122"/>
            </a:endParaRPr>
          </a:p>
        </p:txBody>
      </p:sp>
      <p:sp>
        <p:nvSpPr>
          <p:cNvPr id="916" name="textbox 916"/>
          <p:cNvSpPr/>
          <p:nvPr/>
        </p:nvSpPr>
        <p:spPr>
          <a:xfrm>
            <a:off x="1237614" y="5444693"/>
            <a:ext cx="1395094" cy="142557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1000"/>
              </a:lnSpc>
            </a:pPr>
            <a:r>
              <a:rPr sz="1200" kern="0" spc="-10">
                <a:solidFill>
                  <a:srgbClr val="1D1D1A">
                    <a:alpha val="100000"/>
                  </a:srgbClr>
                </a:solidFill>
                <a:latin typeface="微软雅黑" panose="020B0503020204020204" charset="-122"/>
                <a:ea typeface="微软雅黑" panose="020B0503020204020204" charset="-122"/>
                <a:cs typeface="微软雅黑" panose="020B0503020204020204" charset="-122"/>
              </a:rPr>
              <a:t>道闸和高清车牌识别</a:t>
            </a:r>
            <a:endParaRPr sz="1200">
              <a:latin typeface="微软雅黑" panose="020B0503020204020204" charset="-122"/>
              <a:ea typeface="微软雅黑" panose="020B0503020204020204" charset="-122"/>
              <a:cs typeface="微软雅黑" panose="020B0503020204020204" charset="-122"/>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2000"/>
              </a:lnSpc>
            </a:pPr>
            <a:endParaRPr sz="1000">
              <a:latin typeface="Arial" panose="020B0604020202020204"/>
              <a:ea typeface="Arial" panose="020B0604020202020204"/>
              <a:cs typeface="Arial" panose="020B0604020202020204"/>
            </a:endParaRPr>
          </a:p>
          <a:p>
            <a:pPr algn="l" rtl="0" eaLnBrk="0">
              <a:lnSpc>
                <a:spcPct val="112000"/>
              </a:lnSpc>
            </a:pPr>
            <a:endParaRPr sz="1000">
              <a:latin typeface="Arial" panose="020B0604020202020204"/>
              <a:ea typeface="Arial" panose="020B0604020202020204"/>
              <a:cs typeface="Arial" panose="020B0604020202020204"/>
            </a:endParaRPr>
          </a:p>
          <a:p>
            <a:pPr algn="l" rtl="0" eaLnBrk="0">
              <a:lnSpc>
                <a:spcPct val="112000"/>
              </a:lnSpc>
            </a:pPr>
            <a:endParaRPr sz="1000">
              <a:latin typeface="Arial" panose="020B0604020202020204"/>
              <a:ea typeface="Arial" panose="020B0604020202020204"/>
              <a:cs typeface="Arial" panose="020B0604020202020204"/>
            </a:endParaRPr>
          </a:p>
          <a:p>
            <a:pPr algn="l" rtl="0" eaLnBrk="0">
              <a:lnSpc>
                <a:spcPct val="112000"/>
              </a:lnSpc>
            </a:pPr>
            <a:endParaRPr sz="1000">
              <a:latin typeface="Arial" panose="020B0604020202020204"/>
              <a:ea typeface="Arial" panose="020B0604020202020204"/>
              <a:cs typeface="Arial" panose="020B0604020202020204"/>
            </a:endParaRPr>
          </a:p>
          <a:p>
            <a:pPr algn="l" rtl="0" eaLnBrk="0">
              <a:lnSpc>
                <a:spcPct val="100000"/>
              </a:lnSpc>
            </a:pPr>
            <a:endParaRPr sz="300">
              <a:latin typeface="Arial" panose="020B0604020202020204"/>
              <a:ea typeface="Arial" panose="020B0604020202020204"/>
              <a:cs typeface="Arial" panose="020B0604020202020204"/>
            </a:endParaRPr>
          </a:p>
          <a:p>
            <a:pPr marL="247650" algn="l" rtl="0" eaLnBrk="0">
              <a:lnSpc>
                <a:spcPct val="91000"/>
              </a:lnSpc>
            </a:pPr>
            <a:r>
              <a:rPr sz="1200" kern="0" spc="-10">
                <a:solidFill>
                  <a:srgbClr val="1D1D1A">
                    <a:alpha val="100000"/>
                  </a:srgbClr>
                </a:solidFill>
                <a:latin typeface="微软雅黑" panose="020B0503020204020204" charset="-122"/>
                <a:ea typeface="微软雅黑" panose="020B0503020204020204" charset="-122"/>
                <a:cs typeface="微软雅黑" panose="020B0503020204020204" charset="-122"/>
              </a:rPr>
              <a:t>停车APP</a:t>
            </a:r>
            <a:endParaRPr sz="1200">
              <a:latin typeface="微软雅黑" panose="020B0503020204020204" charset="-122"/>
              <a:ea typeface="微软雅黑" panose="020B0503020204020204" charset="-122"/>
              <a:cs typeface="微软雅黑" panose="020B0503020204020204" charset="-122"/>
            </a:endParaRPr>
          </a:p>
        </p:txBody>
      </p:sp>
      <p:pic>
        <p:nvPicPr>
          <p:cNvPr id="918" name="picture 918"/>
          <p:cNvPicPr>
            <a:picLocks noChangeAspect="1"/>
          </p:cNvPicPr>
          <p:nvPr/>
        </p:nvPicPr>
        <p:blipFill>
          <a:blip r:embed="rId17"/>
          <a:stretch>
            <a:fillRect/>
          </a:stretch>
        </p:blipFill>
        <p:spPr>
          <a:xfrm rot="21600000">
            <a:off x="3896867" y="5635752"/>
            <a:ext cx="1627632" cy="915923"/>
          </a:xfrm>
          <a:prstGeom prst="rect">
            <a:avLst/>
          </a:prstGeom>
        </p:spPr>
      </p:pic>
      <p:pic>
        <p:nvPicPr>
          <p:cNvPr id="920" name="picture 920"/>
          <p:cNvPicPr>
            <a:picLocks noChangeAspect="1"/>
          </p:cNvPicPr>
          <p:nvPr/>
        </p:nvPicPr>
        <p:blipFill>
          <a:blip r:embed="rId18"/>
          <a:stretch>
            <a:fillRect/>
          </a:stretch>
        </p:blipFill>
        <p:spPr>
          <a:xfrm rot="21600000">
            <a:off x="9822180" y="4130040"/>
            <a:ext cx="1284731" cy="1139951"/>
          </a:xfrm>
          <a:prstGeom prst="rect">
            <a:avLst/>
          </a:prstGeom>
        </p:spPr>
      </p:pic>
      <p:pic>
        <p:nvPicPr>
          <p:cNvPr id="922" name="picture 922"/>
          <p:cNvPicPr>
            <a:picLocks noChangeAspect="1"/>
          </p:cNvPicPr>
          <p:nvPr/>
        </p:nvPicPr>
        <p:blipFill>
          <a:blip r:embed="rId19"/>
          <a:stretch>
            <a:fillRect/>
          </a:stretch>
        </p:blipFill>
        <p:spPr>
          <a:xfrm rot="21600000">
            <a:off x="6544056" y="5679948"/>
            <a:ext cx="1417319" cy="827531"/>
          </a:xfrm>
          <a:prstGeom prst="rect">
            <a:avLst/>
          </a:prstGeom>
        </p:spPr>
      </p:pic>
      <p:sp>
        <p:nvSpPr>
          <p:cNvPr id="924" name="textbox 924"/>
          <p:cNvSpPr/>
          <p:nvPr/>
        </p:nvSpPr>
        <p:spPr>
          <a:xfrm>
            <a:off x="1451152" y="455993"/>
            <a:ext cx="4956809" cy="27432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打破信</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息孤岛</a:t>
            </a:r>
            <a:r>
              <a:rPr sz="1700" b="1"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高效创造价值</a:t>
            </a:r>
            <a:endParaRPr sz="1700">
              <a:latin typeface="微软雅黑" panose="020B0503020204020204" charset="-122"/>
              <a:ea typeface="微软雅黑" panose="020B0503020204020204" charset="-122"/>
              <a:cs typeface="微软雅黑" panose="020B0503020204020204" charset="-122"/>
            </a:endParaRPr>
          </a:p>
        </p:txBody>
      </p:sp>
      <p:pic>
        <p:nvPicPr>
          <p:cNvPr id="926" name="picture 926"/>
          <p:cNvPicPr>
            <a:picLocks noChangeAspect="1"/>
          </p:cNvPicPr>
          <p:nvPr/>
        </p:nvPicPr>
        <p:blipFill>
          <a:blip r:embed="rId20"/>
          <a:stretch>
            <a:fillRect/>
          </a:stretch>
        </p:blipFill>
        <p:spPr>
          <a:xfrm rot="21600000">
            <a:off x="1390140" y="5605870"/>
            <a:ext cx="855272" cy="1085668"/>
          </a:xfrm>
          <a:prstGeom prst="rect">
            <a:avLst/>
          </a:prstGeom>
        </p:spPr>
      </p:pic>
      <p:grpSp>
        <p:nvGrpSpPr>
          <p:cNvPr id="96" name="group 96"/>
          <p:cNvGrpSpPr/>
          <p:nvPr/>
        </p:nvGrpSpPr>
        <p:grpSpPr>
          <a:xfrm rot="21600000">
            <a:off x="485419" y="178346"/>
            <a:ext cx="898702" cy="756665"/>
            <a:chOff x="0" y="0"/>
            <a:chExt cx="898702" cy="756665"/>
          </a:xfrm>
        </p:grpSpPr>
        <p:pic>
          <p:nvPicPr>
            <p:cNvPr id="928" name="picture 928"/>
            <p:cNvPicPr>
              <a:picLocks noChangeAspect="1"/>
            </p:cNvPicPr>
            <p:nvPr/>
          </p:nvPicPr>
          <p:blipFill>
            <a:blip r:embed="rId21"/>
            <a:stretch>
              <a:fillRect/>
            </a:stretch>
          </p:blipFill>
          <p:spPr>
            <a:xfrm rot="21600000">
              <a:off x="0" y="0"/>
              <a:ext cx="898702" cy="756665"/>
            </a:xfrm>
            <a:prstGeom prst="rect">
              <a:avLst/>
            </a:prstGeom>
          </p:spPr>
        </p:pic>
        <p:sp>
          <p:nvSpPr>
            <p:cNvPr id="930" name="textbox 930"/>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3.1.1</a:t>
              </a:r>
              <a:endParaRPr sz="1200">
                <a:latin typeface="微软雅黑" panose="020B0503020204020204" charset="-122"/>
                <a:ea typeface="微软雅黑" panose="020B0503020204020204" charset="-122"/>
                <a:cs typeface="微软雅黑" panose="020B0503020204020204" charset="-122"/>
              </a:endParaRPr>
            </a:p>
          </p:txBody>
        </p:sp>
      </p:grpSp>
      <p:sp>
        <p:nvSpPr>
          <p:cNvPr id="932" name="textbox 932"/>
          <p:cNvSpPr/>
          <p:nvPr/>
        </p:nvSpPr>
        <p:spPr>
          <a:xfrm>
            <a:off x="3564890" y="5445150"/>
            <a:ext cx="2740660" cy="192404"/>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1000"/>
              </a:lnSpc>
            </a:pPr>
            <a:r>
              <a:rPr sz="1200" kern="0" spc="-10">
                <a:solidFill>
                  <a:srgbClr val="1D1D1A">
                    <a:alpha val="100000"/>
                  </a:srgbClr>
                </a:solidFill>
                <a:latin typeface="微软雅黑" panose="020B0503020204020204" charset="-122"/>
                <a:ea typeface="微软雅黑" panose="020B0503020204020204" charset="-122"/>
                <a:cs typeface="微软雅黑" panose="020B0503020204020204" charset="-122"/>
              </a:rPr>
              <a:t>入口诱导屏</a:t>
            </a:r>
            <a:r>
              <a:rPr sz="1200" kern="0" spc="2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1D1D1A">
                    <a:alpha val="100000"/>
                  </a:srgbClr>
                </a:solidFill>
                <a:latin typeface="微软雅黑" panose="020B0503020204020204" charset="-122"/>
                <a:ea typeface="微软雅黑" panose="020B0503020204020204" charset="-122"/>
                <a:cs typeface="微软雅黑" panose="020B0503020204020204" charset="-122"/>
              </a:rPr>
              <a:t>室内区域诱导屏</a:t>
            </a:r>
            <a:endParaRPr sz="12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22"/>
          <a:stretch>
            <a:fillRect/>
          </a:stretch>
        </p:blipFill>
        <p:spPr>
          <a:xfrm>
            <a:off x="11315065" y="55245"/>
            <a:ext cx="824230" cy="368935"/>
          </a:xfrm>
          <a:prstGeom prst="rect">
            <a:avLst/>
          </a:prstGeom>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0" name="rect 940"/>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942" name="picture 942"/>
          <p:cNvPicPr>
            <a:picLocks noChangeAspect="1"/>
          </p:cNvPicPr>
          <p:nvPr/>
        </p:nvPicPr>
        <p:blipFill>
          <a:blip r:embed="rId1"/>
          <a:stretch>
            <a:fillRect/>
          </a:stretch>
        </p:blipFill>
        <p:spPr>
          <a:xfrm rot="21600000">
            <a:off x="6560819" y="1496567"/>
            <a:ext cx="4456176" cy="2410967"/>
          </a:xfrm>
          <a:prstGeom prst="rect">
            <a:avLst/>
          </a:prstGeom>
        </p:spPr>
      </p:pic>
      <p:pic>
        <p:nvPicPr>
          <p:cNvPr id="944" name="picture 944"/>
          <p:cNvPicPr>
            <a:picLocks noChangeAspect="1"/>
          </p:cNvPicPr>
          <p:nvPr/>
        </p:nvPicPr>
        <p:blipFill>
          <a:blip r:embed="rId2"/>
          <a:stretch>
            <a:fillRect/>
          </a:stretch>
        </p:blipFill>
        <p:spPr>
          <a:xfrm rot="21600000">
            <a:off x="1185672" y="1496567"/>
            <a:ext cx="4287011" cy="2410967"/>
          </a:xfrm>
          <a:prstGeom prst="rect">
            <a:avLst/>
          </a:prstGeom>
        </p:spPr>
      </p:pic>
      <p:pic>
        <p:nvPicPr>
          <p:cNvPr id="946" name="picture 946"/>
          <p:cNvPicPr>
            <a:picLocks noChangeAspect="1"/>
          </p:cNvPicPr>
          <p:nvPr/>
        </p:nvPicPr>
        <p:blipFill>
          <a:blip r:embed="rId3"/>
          <a:stretch>
            <a:fillRect/>
          </a:stretch>
        </p:blipFill>
        <p:spPr>
          <a:xfrm rot="21600000">
            <a:off x="3662171" y="4226052"/>
            <a:ext cx="4270247" cy="2087879"/>
          </a:xfrm>
          <a:prstGeom prst="rect">
            <a:avLst/>
          </a:prstGeom>
        </p:spPr>
      </p:pic>
      <p:pic>
        <p:nvPicPr>
          <p:cNvPr id="948" name="picture 948"/>
          <p:cNvPicPr>
            <a:picLocks noChangeAspect="1"/>
          </p:cNvPicPr>
          <p:nvPr/>
        </p:nvPicPr>
        <p:blipFill>
          <a:blip r:embed="rId4"/>
          <a:stretch>
            <a:fillRect/>
          </a:stretch>
        </p:blipFill>
        <p:spPr>
          <a:xfrm rot="21600000">
            <a:off x="485419" y="178346"/>
            <a:ext cx="898702" cy="756665"/>
          </a:xfrm>
          <a:prstGeom prst="rect">
            <a:avLst/>
          </a:prstGeom>
        </p:spPr>
      </p:pic>
      <p:sp>
        <p:nvSpPr>
          <p:cNvPr id="950" name="textbox 950"/>
          <p:cNvSpPr/>
          <p:nvPr/>
        </p:nvSpPr>
        <p:spPr>
          <a:xfrm>
            <a:off x="681329" y="455993"/>
            <a:ext cx="5726429" cy="84836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800" b="1" kern="0" spc="140" baseline="23000">
                <a:solidFill>
                  <a:srgbClr val="FFFFFF">
                    <a:alpha val="100000"/>
                  </a:srgbClr>
                </a:solidFill>
                <a:latin typeface="微软雅黑" panose="020B0503020204020204" charset="-122"/>
                <a:ea typeface="微软雅黑" panose="020B0503020204020204" charset="-122"/>
                <a:cs typeface="微软雅黑" panose="020B0503020204020204" charset="-122"/>
              </a:rPr>
              <a:t>3.1.1</a:t>
            </a:r>
            <a:r>
              <a:rPr sz="1100" b="1" kern="0" spc="3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打破信息孤岛</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高效</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创造价值</a:t>
            </a:r>
            <a:endParaRPr sz="1700">
              <a:latin typeface="微软雅黑" panose="020B0503020204020204" charset="-122"/>
              <a:ea typeface="微软雅黑" panose="020B0503020204020204" charset="-122"/>
              <a:cs typeface="微软雅黑" panose="020B0503020204020204" charset="-122"/>
            </a:endParaRPr>
          </a:p>
          <a:p>
            <a:pPr algn="l" rtl="0" eaLnBrk="0">
              <a:lnSpc>
                <a:spcPct val="171000"/>
              </a:lnSpc>
            </a:pPr>
            <a:endParaRPr sz="1000">
              <a:latin typeface="Arial" panose="020B0604020202020204"/>
              <a:ea typeface="Arial" panose="020B0604020202020204"/>
              <a:cs typeface="Arial" panose="020B0604020202020204"/>
            </a:endParaRPr>
          </a:p>
          <a:p>
            <a:pPr algn="l" rtl="0" eaLnBrk="0">
              <a:lnSpc>
                <a:spcPct val="106000"/>
              </a:lnSpc>
            </a:pPr>
            <a:endParaRPr sz="400">
              <a:latin typeface="Arial" panose="020B0604020202020204"/>
              <a:ea typeface="Arial" panose="020B0604020202020204"/>
              <a:cs typeface="Arial" panose="020B0604020202020204"/>
            </a:endParaRPr>
          </a:p>
          <a:p>
            <a:pPr marL="680085" algn="l" rtl="0" eaLnBrk="0">
              <a:lnSpc>
                <a:spcPct val="96000"/>
              </a:lnSpc>
              <a:spcBef>
                <a:spcPct val="0"/>
              </a:spcBef>
            </a:pPr>
            <a:r>
              <a:rPr sz="17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停车管理分析</a:t>
            </a:r>
            <a:endParaRPr sz="17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5"/>
          <a:stretch>
            <a:fillRect/>
          </a:stretch>
        </p:blipFill>
        <p:spPr>
          <a:xfrm>
            <a:off x="11315065" y="55245"/>
            <a:ext cx="824230" cy="368935"/>
          </a:xfrm>
          <a:prstGeom prst="rect">
            <a:avLst/>
          </a:prstGeom>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 name="rect 95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grpSp>
        <p:nvGrpSpPr>
          <p:cNvPr id="98" name="group 98"/>
          <p:cNvGrpSpPr/>
          <p:nvPr/>
        </p:nvGrpSpPr>
        <p:grpSpPr>
          <a:xfrm rot="21600000">
            <a:off x="7915656" y="4026408"/>
            <a:ext cx="3608832" cy="2436875"/>
            <a:chOff x="0" y="0"/>
            <a:chExt cx="3608832" cy="2436875"/>
          </a:xfrm>
        </p:grpSpPr>
        <p:pic>
          <p:nvPicPr>
            <p:cNvPr id="956" name="picture 956"/>
            <p:cNvPicPr>
              <a:picLocks noChangeAspect="1"/>
            </p:cNvPicPr>
            <p:nvPr/>
          </p:nvPicPr>
          <p:blipFill>
            <a:blip r:embed="rId1"/>
            <a:stretch>
              <a:fillRect/>
            </a:stretch>
          </p:blipFill>
          <p:spPr>
            <a:xfrm rot="21600000">
              <a:off x="0" y="0"/>
              <a:ext cx="3608832" cy="2436875"/>
            </a:xfrm>
            <a:prstGeom prst="rect">
              <a:avLst/>
            </a:prstGeom>
          </p:spPr>
        </p:pic>
        <p:sp>
          <p:nvSpPr>
            <p:cNvPr id="958" name="textbox 958"/>
            <p:cNvSpPr/>
            <p:nvPr/>
          </p:nvSpPr>
          <p:spPr>
            <a:xfrm>
              <a:off x="-12700" y="-12700"/>
              <a:ext cx="3634740" cy="2477770"/>
            </a:xfrm>
            <a:prstGeom prst="rect">
              <a:avLst/>
            </a:prstGeom>
            <a:noFill/>
            <a:ln w="0" cap="flat">
              <a:noFill/>
              <a:prstDash val="solid"/>
              <a:miter lim="0"/>
            </a:ln>
          </p:spPr>
          <p:txBody>
            <a:bodyPr vert="horz" wrap="square" lIns="0" tIns="0" rIns="0" bIns="0"/>
            <a:lstStyle/>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448945" algn="l" rtl="0" eaLnBrk="0">
                <a:lnSpc>
                  <a:spcPct val="92000"/>
                </a:lnSpc>
              </a:pPr>
              <a:r>
                <a:rPr sz="1500" b="1" kern="0" spc="90">
                  <a:solidFill>
                    <a:srgbClr val="FFFFFF">
                      <a:alpha val="100000"/>
                    </a:srgbClr>
                  </a:solidFill>
                  <a:latin typeface="等线" panose="02010600030101010101" charset="-122"/>
                  <a:ea typeface="等线" panose="02010600030101010101" charset="-122"/>
                  <a:cs typeface="等线" panose="02010600030101010101" charset="-122"/>
                </a:rPr>
                <a:t>配合语音转写实现实时字幕显示</a:t>
              </a:r>
              <a:endParaRPr sz="1500">
                <a:latin typeface="等线" panose="02010600030101010101" charset="-122"/>
                <a:ea typeface="等线" panose="02010600030101010101" charset="-122"/>
                <a:cs typeface="等线" panose="02010600030101010101" charset="-122"/>
              </a:endParaRPr>
            </a:p>
          </p:txBody>
        </p:sp>
      </p:grpSp>
      <p:grpSp>
        <p:nvGrpSpPr>
          <p:cNvPr id="100" name="group 100"/>
          <p:cNvGrpSpPr/>
          <p:nvPr/>
        </p:nvGrpSpPr>
        <p:grpSpPr>
          <a:xfrm rot="21600000">
            <a:off x="7940547" y="1545374"/>
            <a:ext cx="3604958" cy="2417025"/>
            <a:chOff x="0" y="0"/>
            <a:chExt cx="3604958" cy="2417025"/>
          </a:xfrm>
        </p:grpSpPr>
        <p:pic>
          <p:nvPicPr>
            <p:cNvPr id="960" name="picture 960"/>
            <p:cNvPicPr>
              <a:picLocks noChangeAspect="1"/>
            </p:cNvPicPr>
            <p:nvPr/>
          </p:nvPicPr>
          <p:blipFill>
            <a:blip r:embed="rId2"/>
            <a:stretch>
              <a:fillRect/>
            </a:stretch>
          </p:blipFill>
          <p:spPr>
            <a:xfrm rot="21600000">
              <a:off x="0" y="0"/>
              <a:ext cx="3604958" cy="2417025"/>
            </a:xfrm>
            <a:prstGeom prst="rect">
              <a:avLst/>
            </a:prstGeom>
          </p:spPr>
        </p:pic>
        <p:sp>
          <p:nvSpPr>
            <p:cNvPr id="962" name="textbox 962"/>
            <p:cNvSpPr/>
            <p:nvPr/>
          </p:nvSpPr>
          <p:spPr>
            <a:xfrm>
              <a:off x="-12700" y="-12700"/>
              <a:ext cx="3630929" cy="2456814"/>
            </a:xfrm>
            <a:prstGeom prst="rect">
              <a:avLst/>
            </a:prstGeom>
            <a:noFill/>
            <a:ln w="0" cap="flat">
              <a:noFill/>
              <a:prstDash val="solid"/>
              <a:miter lim="0"/>
            </a:ln>
          </p:spPr>
          <p:txBody>
            <a:bodyPr vert="horz" wrap="square" lIns="0" tIns="0" rIns="0" bIns="0"/>
            <a:lstStyle/>
            <a:p>
              <a:pPr algn="l" rtl="0" eaLnBrk="0">
                <a:lnSpc>
                  <a:spcPct val="108000"/>
                </a:lnSpc>
              </a:pPr>
              <a:endParaRPr sz="1000">
                <a:latin typeface="Arial" panose="020B0604020202020204"/>
                <a:ea typeface="Arial" panose="020B0604020202020204"/>
                <a:cs typeface="Arial" panose="020B0604020202020204"/>
              </a:endParaRPr>
            </a:p>
            <a:p>
              <a:pPr marL="641985" algn="l" rtl="0" eaLnBrk="0">
                <a:lnSpc>
                  <a:spcPct val="92000"/>
                </a:lnSpc>
              </a:pPr>
              <a:r>
                <a:rPr sz="1500" b="1" kern="0" spc="40">
                  <a:solidFill>
                    <a:srgbClr val="FFFFFF">
                      <a:alpha val="100000"/>
                    </a:srgbClr>
                  </a:solidFill>
                  <a:latin typeface="等线" panose="02010600030101010101" charset="-122"/>
                  <a:ea typeface="等线" panose="02010600030101010101" charset="-122"/>
                  <a:cs typeface="等线" panose="02010600030101010101" charset="-122"/>
                </a:rPr>
                <a:t>会议视频录制</a:t>
              </a:r>
              <a:r>
                <a:rPr sz="1500" b="1" kern="0" spc="-22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40">
                  <a:solidFill>
                    <a:srgbClr val="FFFFFF">
                      <a:alpha val="100000"/>
                    </a:srgbClr>
                  </a:solidFill>
                  <a:latin typeface="等线" panose="02010600030101010101" charset="-122"/>
                  <a:ea typeface="等线" panose="02010600030101010101" charset="-122"/>
                  <a:cs typeface="等线" panose="02010600030101010101" charset="-122"/>
                </a:rPr>
                <a:t>、</a:t>
              </a:r>
              <a:r>
                <a:rPr sz="1500" b="1" kern="0" spc="-30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40">
                  <a:solidFill>
                    <a:srgbClr val="FFFFFF">
                      <a:alpha val="100000"/>
                    </a:srgbClr>
                  </a:solidFill>
                  <a:latin typeface="等线" panose="02010600030101010101" charset="-122"/>
                  <a:ea typeface="等线" panose="02010600030101010101" charset="-122"/>
                  <a:cs typeface="等线" panose="02010600030101010101" charset="-122"/>
                </a:rPr>
                <a:t>点播</a:t>
              </a:r>
              <a:r>
                <a:rPr sz="1500" b="1" kern="0" spc="-23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40">
                  <a:solidFill>
                    <a:srgbClr val="FFFFFF">
                      <a:alpha val="100000"/>
                    </a:srgbClr>
                  </a:solidFill>
                  <a:latin typeface="等线" panose="02010600030101010101" charset="-122"/>
                  <a:ea typeface="等线" panose="02010600030101010101" charset="-122"/>
                  <a:cs typeface="等线" panose="02010600030101010101" charset="-122"/>
                </a:rPr>
                <a:t>、</a:t>
              </a:r>
              <a:r>
                <a:rPr sz="1500" b="1" kern="0" spc="-23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40">
                  <a:solidFill>
                    <a:srgbClr val="FFFFFF">
                      <a:alpha val="100000"/>
                    </a:srgbClr>
                  </a:solidFill>
                  <a:latin typeface="等线" panose="02010600030101010101" charset="-122"/>
                  <a:ea typeface="等线" panose="02010600030101010101" charset="-122"/>
                  <a:cs typeface="等线" panose="02010600030101010101" charset="-122"/>
                </a:rPr>
                <a:t>下载</a:t>
              </a:r>
              <a:endParaRPr sz="1500">
                <a:latin typeface="等线" panose="02010600030101010101" charset="-122"/>
                <a:ea typeface="等线" panose="02010600030101010101" charset="-122"/>
                <a:cs typeface="等线" panose="02010600030101010101" charset="-122"/>
              </a:endParaRPr>
            </a:p>
          </p:txBody>
        </p:sp>
      </p:grpSp>
      <p:grpSp>
        <p:nvGrpSpPr>
          <p:cNvPr id="102" name="group 102"/>
          <p:cNvGrpSpPr/>
          <p:nvPr/>
        </p:nvGrpSpPr>
        <p:grpSpPr>
          <a:xfrm rot="21600000">
            <a:off x="4259579" y="1545437"/>
            <a:ext cx="3576586" cy="2416962"/>
            <a:chOff x="0" y="0"/>
            <a:chExt cx="3576586" cy="2416962"/>
          </a:xfrm>
        </p:grpSpPr>
        <p:pic>
          <p:nvPicPr>
            <p:cNvPr id="964" name="picture 964"/>
            <p:cNvPicPr>
              <a:picLocks noChangeAspect="1"/>
            </p:cNvPicPr>
            <p:nvPr/>
          </p:nvPicPr>
          <p:blipFill>
            <a:blip r:embed="rId3"/>
            <a:stretch>
              <a:fillRect/>
            </a:stretch>
          </p:blipFill>
          <p:spPr>
            <a:xfrm rot="21600000">
              <a:off x="0" y="0"/>
              <a:ext cx="3576586" cy="2416962"/>
            </a:xfrm>
            <a:prstGeom prst="rect">
              <a:avLst/>
            </a:prstGeom>
          </p:spPr>
        </p:pic>
        <p:sp>
          <p:nvSpPr>
            <p:cNvPr id="966" name="textbox 966"/>
            <p:cNvSpPr/>
            <p:nvPr/>
          </p:nvSpPr>
          <p:spPr>
            <a:xfrm>
              <a:off x="-12700" y="-12700"/>
              <a:ext cx="3602354" cy="2442845"/>
            </a:xfrm>
            <a:prstGeom prst="rect">
              <a:avLst/>
            </a:prstGeom>
            <a:noFill/>
            <a:ln w="0" cap="flat">
              <a:noFill/>
              <a:prstDash val="solid"/>
              <a:miter lim="0"/>
            </a:ln>
          </p:spPr>
          <p:txBody>
            <a:bodyPr vert="horz" wrap="square" lIns="0" tIns="0" rIns="0" bIns="0"/>
            <a:lstStyle/>
            <a:p>
              <a:pPr algn="l" rtl="0" eaLnBrk="0">
                <a:lnSpc>
                  <a:spcPct val="110000"/>
                </a:lnSpc>
              </a:pPr>
              <a:endParaRPr sz="800">
                <a:latin typeface="Arial" panose="020B0604020202020204"/>
                <a:ea typeface="Arial" panose="020B0604020202020204"/>
                <a:cs typeface="Arial" panose="020B0604020202020204"/>
              </a:endParaRPr>
            </a:p>
            <a:p>
              <a:pPr marL="449580" algn="l" rtl="0" eaLnBrk="0">
                <a:lnSpc>
                  <a:spcPts val="2105"/>
                </a:lnSpc>
                <a:spcBef>
                  <a:spcPts val="5"/>
                </a:spcBef>
              </a:pPr>
              <a:r>
                <a:rPr sz="15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PPT</a:t>
              </a:r>
              <a:r>
                <a:rPr sz="1500" b="1" kern="0" spc="150">
                  <a:solidFill>
                    <a:srgbClr val="FFFFFF">
                      <a:alpha val="100000"/>
                    </a:srgbClr>
                  </a:solidFill>
                  <a:latin typeface="等线" panose="02010600030101010101" charset="-122"/>
                  <a:ea typeface="等线" panose="02010600030101010101" charset="-122"/>
                  <a:cs typeface="等线" panose="02010600030101010101" charset="-122"/>
                </a:rPr>
                <a:t>、</a:t>
              </a:r>
              <a:r>
                <a:rPr sz="15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WORD</a:t>
              </a:r>
              <a:r>
                <a:rPr sz="1500" b="1" kern="0" spc="150">
                  <a:solidFill>
                    <a:srgbClr val="FFFFFF">
                      <a:alpha val="100000"/>
                    </a:srgbClr>
                  </a:solidFill>
                  <a:latin typeface="等线" panose="02010600030101010101" charset="-122"/>
                  <a:ea typeface="等线" panose="02010600030101010101" charset="-122"/>
                  <a:cs typeface="等线" panose="02010600030101010101" charset="-122"/>
                </a:rPr>
                <a:t>、</a:t>
              </a:r>
              <a:r>
                <a:rPr sz="1500" b="1" kern="0" spc="-21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Excle</a:t>
              </a:r>
              <a:r>
                <a:rPr sz="1500" b="1" kern="0" spc="150">
                  <a:solidFill>
                    <a:srgbClr val="FFFFFF">
                      <a:alpha val="100000"/>
                    </a:srgbClr>
                  </a:solidFill>
                  <a:latin typeface="等线" panose="02010600030101010101" charset="-122"/>
                  <a:ea typeface="等线" panose="02010600030101010101" charset="-122"/>
                  <a:cs typeface="等线" panose="02010600030101010101" charset="-122"/>
                </a:rPr>
                <a:t>远程交流</a:t>
              </a:r>
              <a:endParaRPr sz="1500">
                <a:latin typeface="等线" panose="02010600030101010101" charset="-122"/>
                <a:ea typeface="等线" panose="02010600030101010101" charset="-122"/>
                <a:cs typeface="等线" panose="02010600030101010101" charset="-122"/>
              </a:endParaRPr>
            </a:p>
          </p:txBody>
        </p:sp>
      </p:grpSp>
      <p:grpSp>
        <p:nvGrpSpPr>
          <p:cNvPr id="104" name="group 104"/>
          <p:cNvGrpSpPr/>
          <p:nvPr/>
        </p:nvGrpSpPr>
        <p:grpSpPr>
          <a:xfrm rot="21600000">
            <a:off x="610108" y="1545361"/>
            <a:ext cx="3609111" cy="2389606"/>
            <a:chOff x="0" y="0"/>
            <a:chExt cx="3609111" cy="2389606"/>
          </a:xfrm>
        </p:grpSpPr>
        <p:pic>
          <p:nvPicPr>
            <p:cNvPr id="968" name="picture 968"/>
            <p:cNvPicPr>
              <a:picLocks noChangeAspect="1"/>
            </p:cNvPicPr>
            <p:nvPr/>
          </p:nvPicPr>
          <p:blipFill>
            <a:blip r:embed="rId4"/>
            <a:stretch>
              <a:fillRect/>
            </a:stretch>
          </p:blipFill>
          <p:spPr>
            <a:xfrm rot="21600000">
              <a:off x="0" y="0"/>
              <a:ext cx="3609111" cy="2389606"/>
            </a:xfrm>
            <a:prstGeom prst="rect">
              <a:avLst/>
            </a:prstGeom>
          </p:spPr>
        </p:pic>
        <p:sp>
          <p:nvSpPr>
            <p:cNvPr id="970" name="textbox 970"/>
            <p:cNvSpPr/>
            <p:nvPr/>
          </p:nvSpPr>
          <p:spPr>
            <a:xfrm>
              <a:off x="-12700" y="-12700"/>
              <a:ext cx="3634740" cy="2433954"/>
            </a:xfrm>
            <a:prstGeom prst="rect">
              <a:avLst/>
            </a:prstGeom>
            <a:noFill/>
            <a:ln w="0" cap="flat">
              <a:noFill/>
              <a:prstDash val="solid"/>
              <a:miter lim="0"/>
            </a:ln>
          </p:spPr>
          <p:txBody>
            <a:bodyPr vert="horz" wrap="square" lIns="0" tIns="0" rIns="0" bIns="0"/>
            <a:lstStyle/>
            <a:p>
              <a:pPr algn="l" rtl="0" eaLnBrk="0">
                <a:lnSpc>
                  <a:spcPct val="109000"/>
                </a:lnSpc>
              </a:pPr>
              <a:endParaRPr sz="900">
                <a:latin typeface="Arial" panose="020B0604020202020204"/>
                <a:ea typeface="Arial" panose="020B0604020202020204"/>
                <a:cs typeface="Arial" panose="020B0604020202020204"/>
              </a:endParaRPr>
            </a:p>
            <a:p>
              <a:pPr marL="838200" algn="l" rtl="0" eaLnBrk="0">
                <a:lnSpc>
                  <a:spcPct val="92000"/>
                </a:lnSpc>
                <a:spcBef>
                  <a:spcPts val="5"/>
                </a:spcBef>
              </a:pPr>
              <a:r>
                <a:rPr sz="1700" b="1" kern="0" spc="90">
                  <a:solidFill>
                    <a:srgbClr val="FFFFFF">
                      <a:alpha val="100000"/>
                    </a:srgbClr>
                  </a:solidFill>
                  <a:latin typeface="等线" panose="02010600030101010101" charset="-122"/>
                  <a:ea typeface="等线" panose="02010600030101010101" charset="-122"/>
                  <a:cs typeface="等线" panose="02010600030101010101" charset="-122"/>
                </a:rPr>
                <a:t>音视频远程沟通交流</a:t>
              </a:r>
              <a:endParaRPr sz="1700">
                <a:latin typeface="等线" panose="02010600030101010101" charset="-122"/>
                <a:ea typeface="等线" panose="02010600030101010101" charset="-122"/>
                <a:cs typeface="等线" panose="02010600030101010101" charset="-122"/>
              </a:endParaRPr>
            </a:p>
          </p:txBody>
        </p:sp>
      </p:grpSp>
      <p:grpSp>
        <p:nvGrpSpPr>
          <p:cNvPr id="106" name="group 106"/>
          <p:cNvGrpSpPr/>
          <p:nvPr/>
        </p:nvGrpSpPr>
        <p:grpSpPr>
          <a:xfrm rot="21600000">
            <a:off x="4251959" y="4043171"/>
            <a:ext cx="3608831" cy="2371344"/>
            <a:chOff x="0" y="0"/>
            <a:chExt cx="3608831" cy="2371344"/>
          </a:xfrm>
        </p:grpSpPr>
        <p:pic>
          <p:nvPicPr>
            <p:cNvPr id="972" name="picture 972"/>
            <p:cNvPicPr>
              <a:picLocks noChangeAspect="1"/>
            </p:cNvPicPr>
            <p:nvPr/>
          </p:nvPicPr>
          <p:blipFill>
            <a:blip r:embed="rId5"/>
            <a:stretch>
              <a:fillRect/>
            </a:stretch>
          </p:blipFill>
          <p:spPr>
            <a:xfrm rot="21600000">
              <a:off x="0" y="0"/>
              <a:ext cx="3608831" cy="2371344"/>
            </a:xfrm>
            <a:prstGeom prst="rect">
              <a:avLst/>
            </a:prstGeom>
          </p:spPr>
        </p:pic>
        <p:sp>
          <p:nvSpPr>
            <p:cNvPr id="974" name="textbox 974"/>
            <p:cNvSpPr/>
            <p:nvPr/>
          </p:nvSpPr>
          <p:spPr>
            <a:xfrm>
              <a:off x="-12700" y="-12700"/>
              <a:ext cx="3634740" cy="2412364"/>
            </a:xfrm>
            <a:prstGeom prst="rect">
              <a:avLst/>
            </a:prstGeom>
            <a:noFill/>
            <a:ln w="0" cap="flat">
              <a:noFill/>
              <a:prstDash val="solid"/>
              <a:miter lim="0"/>
            </a:ln>
          </p:spPr>
          <p:txBody>
            <a:bodyPr vert="horz" wrap="square" lIns="0" tIns="0" rIns="0" bIns="0"/>
            <a:lstStyle/>
            <a:p>
              <a:pPr algn="l" rtl="0" eaLnBrk="0">
                <a:lnSpc>
                  <a:spcPct val="108000"/>
                </a:lnSpc>
              </a:pPr>
              <a:endParaRPr sz="1000">
                <a:latin typeface="Arial" panose="020B0604020202020204"/>
                <a:ea typeface="Arial" panose="020B0604020202020204"/>
                <a:cs typeface="Arial" panose="020B0604020202020204"/>
              </a:endParaRPr>
            </a:p>
            <a:p>
              <a:pPr algn="l" rtl="0" eaLnBrk="0">
                <a:lnSpc>
                  <a:spcPct val="10000"/>
                </a:lnSpc>
              </a:pPr>
              <a:endParaRPr sz="100">
                <a:latin typeface="Arial" panose="020B0604020202020204"/>
                <a:ea typeface="Arial" panose="020B0604020202020204"/>
                <a:cs typeface="Arial" panose="020B0604020202020204"/>
              </a:endParaRPr>
            </a:p>
            <a:p>
              <a:pPr marL="439420" algn="l" rtl="0" eaLnBrk="0">
                <a:lnSpc>
                  <a:spcPct val="92000"/>
                </a:lnSpc>
              </a:pPr>
              <a:r>
                <a:rPr sz="1500" b="1" kern="0" spc="70">
                  <a:solidFill>
                    <a:srgbClr val="FFFFFF">
                      <a:alpha val="100000"/>
                    </a:srgbClr>
                  </a:solidFill>
                  <a:latin typeface="等线" panose="02010600030101010101" charset="-122"/>
                  <a:ea typeface="等线" panose="02010600030101010101" charset="-122"/>
                  <a:cs typeface="等线" panose="02010600030101010101" charset="-122"/>
                </a:rPr>
                <a:t>人脸识别</a:t>
              </a:r>
              <a:r>
                <a:rPr sz="1500" b="1" kern="0" spc="-23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70">
                  <a:solidFill>
                    <a:srgbClr val="FFFFFF">
                      <a:alpha val="100000"/>
                    </a:srgbClr>
                  </a:solidFill>
                  <a:latin typeface="等线" panose="02010600030101010101" charset="-122"/>
                  <a:ea typeface="等线" panose="02010600030101010101" charset="-122"/>
                  <a:cs typeface="等线" panose="02010600030101010101" charset="-122"/>
                </a:rPr>
                <a:t>、人数统计</a:t>
              </a:r>
              <a:r>
                <a:rPr sz="1500" b="1" kern="0" spc="-24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70">
                  <a:solidFill>
                    <a:srgbClr val="FFFFFF">
                      <a:alpha val="100000"/>
                    </a:srgbClr>
                  </a:solidFill>
                  <a:latin typeface="等线" panose="02010600030101010101" charset="-122"/>
                  <a:ea typeface="等线" panose="02010600030101010101" charset="-122"/>
                  <a:cs typeface="等线" panose="02010600030101010101" charset="-122"/>
                </a:rPr>
                <a:t>、人员标签</a:t>
              </a:r>
              <a:endParaRPr sz="1500">
                <a:latin typeface="等线" panose="02010600030101010101" charset="-122"/>
                <a:ea typeface="等线" panose="02010600030101010101" charset="-122"/>
                <a:cs typeface="等线" panose="02010600030101010101" charset="-122"/>
              </a:endParaRPr>
            </a:p>
          </p:txBody>
        </p:sp>
      </p:grpSp>
      <p:grpSp>
        <p:nvGrpSpPr>
          <p:cNvPr id="108" name="group 108"/>
          <p:cNvGrpSpPr/>
          <p:nvPr/>
        </p:nvGrpSpPr>
        <p:grpSpPr>
          <a:xfrm rot="21600000">
            <a:off x="614172" y="4043171"/>
            <a:ext cx="3579114" cy="2372868"/>
            <a:chOff x="0" y="0"/>
            <a:chExt cx="3579114" cy="2372868"/>
          </a:xfrm>
        </p:grpSpPr>
        <p:pic>
          <p:nvPicPr>
            <p:cNvPr id="976" name="picture 976"/>
            <p:cNvPicPr>
              <a:picLocks noChangeAspect="1"/>
            </p:cNvPicPr>
            <p:nvPr/>
          </p:nvPicPr>
          <p:blipFill>
            <a:blip r:embed="rId6"/>
            <a:stretch>
              <a:fillRect/>
            </a:stretch>
          </p:blipFill>
          <p:spPr>
            <a:xfrm rot="21600000">
              <a:off x="0" y="0"/>
              <a:ext cx="3579114" cy="2372868"/>
            </a:xfrm>
            <a:prstGeom prst="rect">
              <a:avLst/>
            </a:prstGeom>
          </p:spPr>
        </p:pic>
        <p:sp>
          <p:nvSpPr>
            <p:cNvPr id="978" name="textbox 978"/>
            <p:cNvSpPr/>
            <p:nvPr/>
          </p:nvSpPr>
          <p:spPr>
            <a:xfrm>
              <a:off x="-12700" y="-12700"/>
              <a:ext cx="3604895" cy="2412364"/>
            </a:xfrm>
            <a:prstGeom prst="rect">
              <a:avLst/>
            </a:prstGeom>
            <a:noFill/>
            <a:ln w="0" cap="flat">
              <a:noFill/>
              <a:prstDash val="solid"/>
              <a:miter lim="0"/>
            </a:ln>
          </p:spPr>
          <p:txBody>
            <a:bodyPr vert="horz" wrap="square" lIns="0" tIns="0" rIns="0" bIns="0"/>
            <a:lstStyle/>
            <a:p>
              <a:pPr algn="l" rtl="0" eaLnBrk="0">
                <a:lnSpc>
                  <a:spcPct val="108000"/>
                </a:lnSpc>
              </a:pPr>
              <a:endParaRPr sz="1000">
                <a:latin typeface="Arial" panose="020B0604020202020204"/>
                <a:ea typeface="Arial" panose="020B0604020202020204"/>
                <a:cs typeface="Arial" panose="020B0604020202020204"/>
              </a:endParaRPr>
            </a:p>
            <a:p>
              <a:pPr marL="520700" algn="l" rtl="0" eaLnBrk="0">
                <a:lnSpc>
                  <a:spcPct val="92000"/>
                </a:lnSpc>
                <a:spcBef>
                  <a:spcPts val="5"/>
                </a:spcBef>
              </a:pPr>
              <a:r>
                <a:rPr sz="1500" b="1" kern="0" spc="100">
                  <a:solidFill>
                    <a:srgbClr val="FFFFFF">
                      <a:alpha val="100000"/>
                    </a:srgbClr>
                  </a:solidFill>
                  <a:latin typeface="等线" panose="02010600030101010101" charset="-122"/>
                  <a:ea typeface="等线" panose="02010600030101010101" charset="-122"/>
                  <a:cs typeface="等线" panose="02010600030101010101" charset="-122"/>
                </a:rPr>
                <a:t>视频会议与监控融合指挥</a:t>
              </a:r>
              <a:r>
                <a:rPr sz="1500" b="1" kern="0" spc="90">
                  <a:solidFill>
                    <a:srgbClr val="FFFFFF">
                      <a:alpha val="100000"/>
                    </a:srgbClr>
                  </a:solidFill>
                  <a:latin typeface="等线" panose="02010600030101010101" charset="-122"/>
                  <a:ea typeface="等线" panose="02010600030101010101" charset="-122"/>
                  <a:cs typeface="等线" panose="02010600030101010101" charset="-122"/>
                </a:rPr>
                <a:t>调度</a:t>
              </a:r>
              <a:endParaRPr sz="1500">
                <a:latin typeface="等线" panose="02010600030101010101" charset="-122"/>
                <a:ea typeface="等线" panose="02010600030101010101" charset="-122"/>
                <a:cs typeface="等线" panose="02010600030101010101" charset="-122"/>
              </a:endParaRPr>
            </a:p>
          </p:txBody>
        </p:sp>
      </p:grpSp>
      <p:sp>
        <p:nvSpPr>
          <p:cNvPr id="980" name="textbox 980"/>
          <p:cNvSpPr/>
          <p:nvPr/>
        </p:nvSpPr>
        <p:spPr>
          <a:xfrm>
            <a:off x="1451152" y="455993"/>
            <a:ext cx="4956809" cy="27432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打破信</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息孤岛</a:t>
            </a:r>
            <a:r>
              <a:rPr sz="1700" b="1"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高效创造价值</a:t>
            </a:r>
            <a:endParaRPr sz="1700">
              <a:latin typeface="微软雅黑" panose="020B0503020204020204" charset="-122"/>
              <a:ea typeface="微软雅黑" panose="020B0503020204020204" charset="-122"/>
              <a:cs typeface="微软雅黑" panose="020B0503020204020204" charset="-122"/>
            </a:endParaRPr>
          </a:p>
        </p:txBody>
      </p:sp>
      <p:grpSp>
        <p:nvGrpSpPr>
          <p:cNvPr id="110" name="group 110"/>
          <p:cNvGrpSpPr/>
          <p:nvPr/>
        </p:nvGrpSpPr>
        <p:grpSpPr>
          <a:xfrm rot="21600000">
            <a:off x="485419" y="178346"/>
            <a:ext cx="898702" cy="756665"/>
            <a:chOff x="0" y="0"/>
            <a:chExt cx="898702" cy="756665"/>
          </a:xfrm>
        </p:grpSpPr>
        <p:pic>
          <p:nvPicPr>
            <p:cNvPr id="982" name="picture 982"/>
            <p:cNvPicPr>
              <a:picLocks noChangeAspect="1"/>
            </p:cNvPicPr>
            <p:nvPr/>
          </p:nvPicPr>
          <p:blipFill>
            <a:blip r:embed="rId7"/>
            <a:stretch>
              <a:fillRect/>
            </a:stretch>
          </p:blipFill>
          <p:spPr>
            <a:xfrm rot="21600000">
              <a:off x="0" y="0"/>
              <a:ext cx="898702" cy="756665"/>
            </a:xfrm>
            <a:prstGeom prst="rect">
              <a:avLst/>
            </a:prstGeom>
          </p:spPr>
        </p:pic>
        <p:sp>
          <p:nvSpPr>
            <p:cNvPr id="984" name="textbox 984"/>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3.1.1</a:t>
              </a:r>
              <a:endParaRPr sz="1200">
                <a:latin typeface="微软雅黑" panose="020B0503020204020204" charset="-122"/>
                <a:ea typeface="微软雅黑" panose="020B0503020204020204" charset="-122"/>
                <a:cs typeface="微软雅黑" panose="020B0503020204020204" charset="-122"/>
              </a:endParaRPr>
            </a:p>
          </p:txBody>
        </p:sp>
      </p:grpSp>
      <p:sp>
        <p:nvSpPr>
          <p:cNvPr id="986" name="textbox 986"/>
          <p:cNvSpPr/>
          <p:nvPr/>
        </p:nvSpPr>
        <p:spPr>
          <a:xfrm>
            <a:off x="476329" y="1266399"/>
            <a:ext cx="1523364" cy="245109"/>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algn="r" rtl="0" eaLnBrk="0">
              <a:lnSpc>
                <a:spcPct val="96000"/>
              </a:lnSpc>
            </a:pPr>
            <a:r>
              <a:rPr sz="15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视频会议系统：</a:t>
            </a:r>
            <a:endParaRPr sz="15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8"/>
          <a:stretch>
            <a:fillRect/>
          </a:stretch>
        </p:blipFill>
        <p:spPr>
          <a:xfrm>
            <a:off x="11315065" y="55245"/>
            <a:ext cx="824230" cy="368935"/>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 name="rect 95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grpSp>
        <p:nvGrpSpPr>
          <p:cNvPr id="98" name="group 98"/>
          <p:cNvGrpSpPr/>
          <p:nvPr/>
        </p:nvGrpSpPr>
        <p:grpSpPr>
          <a:xfrm rot="21600000">
            <a:off x="7915656" y="4026408"/>
            <a:ext cx="3608832" cy="2436875"/>
            <a:chOff x="0" y="0"/>
            <a:chExt cx="3608832" cy="2436875"/>
          </a:xfrm>
        </p:grpSpPr>
        <p:pic>
          <p:nvPicPr>
            <p:cNvPr id="956" name="picture 956"/>
            <p:cNvPicPr>
              <a:picLocks noChangeAspect="1"/>
            </p:cNvPicPr>
            <p:nvPr/>
          </p:nvPicPr>
          <p:blipFill>
            <a:blip r:embed="rId1"/>
            <a:stretch>
              <a:fillRect/>
            </a:stretch>
          </p:blipFill>
          <p:spPr>
            <a:xfrm rot="21600000">
              <a:off x="0" y="0"/>
              <a:ext cx="3608832" cy="2436875"/>
            </a:xfrm>
            <a:prstGeom prst="rect">
              <a:avLst/>
            </a:prstGeom>
          </p:spPr>
        </p:pic>
        <p:sp>
          <p:nvSpPr>
            <p:cNvPr id="958" name="textbox 958"/>
            <p:cNvSpPr/>
            <p:nvPr/>
          </p:nvSpPr>
          <p:spPr>
            <a:xfrm>
              <a:off x="-12700" y="-12700"/>
              <a:ext cx="3634740" cy="2477770"/>
            </a:xfrm>
            <a:prstGeom prst="rect">
              <a:avLst/>
            </a:prstGeom>
            <a:noFill/>
            <a:ln w="0" cap="flat">
              <a:noFill/>
              <a:prstDash val="solid"/>
              <a:miter lim="0"/>
            </a:ln>
          </p:spPr>
          <p:txBody>
            <a:bodyPr vert="horz" wrap="square" lIns="0" tIns="0" rIns="0" bIns="0"/>
            <a:lstStyle/>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448945" algn="l" rtl="0" eaLnBrk="0">
                <a:lnSpc>
                  <a:spcPct val="92000"/>
                </a:lnSpc>
              </a:pPr>
              <a:r>
                <a:rPr sz="1500" b="1" kern="0" spc="90">
                  <a:solidFill>
                    <a:srgbClr val="FFFFFF">
                      <a:alpha val="100000"/>
                    </a:srgbClr>
                  </a:solidFill>
                  <a:latin typeface="等线" panose="02010600030101010101" charset="-122"/>
                  <a:ea typeface="等线" panose="02010600030101010101" charset="-122"/>
                  <a:cs typeface="等线" panose="02010600030101010101" charset="-122"/>
                </a:rPr>
                <a:t>配合语音转写实现实时字幕显示</a:t>
              </a:r>
              <a:endParaRPr sz="1500">
                <a:latin typeface="等线" panose="02010600030101010101" charset="-122"/>
                <a:ea typeface="等线" panose="02010600030101010101" charset="-122"/>
                <a:cs typeface="等线" panose="02010600030101010101" charset="-122"/>
              </a:endParaRPr>
            </a:p>
          </p:txBody>
        </p:sp>
      </p:grpSp>
      <p:grpSp>
        <p:nvGrpSpPr>
          <p:cNvPr id="100" name="group 100"/>
          <p:cNvGrpSpPr/>
          <p:nvPr/>
        </p:nvGrpSpPr>
        <p:grpSpPr>
          <a:xfrm rot="21600000">
            <a:off x="7940547" y="1545374"/>
            <a:ext cx="3604958" cy="2417025"/>
            <a:chOff x="0" y="0"/>
            <a:chExt cx="3604958" cy="2417025"/>
          </a:xfrm>
        </p:grpSpPr>
        <p:pic>
          <p:nvPicPr>
            <p:cNvPr id="960" name="picture 960"/>
            <p:cNvPicPr>
              <a:picLocks noChangeAspect="1"/>
            </p:cNvPicPr>
            <p:nvPr/>
          </p:nvPicPr>
          <p:blipFill>
            <a:blip r:embed="rId2"/>
            <a:stretch>
              <a:fillRect/>
            </a:stretch>
          </p:blipFill>
          <p:spPr>
            <a:xfrm rot="21600000">
              <a:off x="0" y="0"/>
              <a:ext cx="3604958" cy="2417025"/>
            </a:xfrm>
            <a:prstGeom prst="rect">
              <a:avLst/>
            </a:prstGeom>
          </p:spPr>
        </p:pic>
        <p:sp>
          <p:nvSpPr>
            <p:cNvPr id="962" name="textbox 962"/>
            <p:cNvSpPr/>
            <p:nvPr/>
          </p:nvSpPr>
          <p:spPr>
            <a:xfrm>
              <a:off x="-12700" y="-12700"/>
              <a:ext cx="3630929" cy="2456814"/>
            </a:xfrm>
            <a:prstGeom prst="rect">
              <a:avLst/>
            </a:prstGeom>
            <a:noFill/>
            <a:ln w="0" cap="flat">
              <a:noFill/>
              <a:prstDash val="solid"/>
              <a:miter lim="0"/>
            </a:ln>
          </p:spPr>
          <p:txBody>
            <a:bodyPr vert="horz" wrap="square" lIns="0" tIns="0" rIns="0" bIns="0"/>
            <a:lstStyle/>
            <a:p>
              <a:pPr algn="l" rtl="0" eaLnBrk="0">
                <a:lnSpc>
                  <a:spcPct val="108000"/>
                </a:lnSpc>
              </a:pPr>
              <a:endParaRPr sz="1000">
                <a:latin typeface="Arial" panose="020B0604020202020204"/>
                <a:ea typeface="Arial" panose="020B0604020202020204"/>
                <a:cs typeface="Arial" panose="020B0604020202020204"/>
              </a:endParaRPr>
            </a:p>
            <a:p>
              <a:pPr marL="641985" algn="l" rtl="0" eaLnBrk="0">
                <a:lnSpc>
                  <a:spcPct val="92000"/>
                </a:lnSpc>
              </a:pPr>
              <a:r>
                <a:rPr sz="1500" b="1" kern="0" spc="40">
                  <a:solidFill>
                    <a:srgbClr val="FFFFFF">
                      <a:alpha val="100000"/>
                    </a:srgbClr>
                  </a:solidFill>
                  <a:latin typeface="等线" panose="02010600030101010101" charset="-122"/>
                  <a:ea typeface="等线" panose="02010600030101010101" charset="-122"/>
                  <a:cs typeface="等线" panose="02010600030101010101" charset="-122"/>
                </a:rPr>
                <a:t>会议视频录制</a:t>
              </a:r>
              <a:r>
                <a:rPr sz="1500" b="1" kern="0" spc="-22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40">
                  <a:solidFill>
                    <a:srgbClr val="FFFFFF">
                      <a:alpha val="100000"/>
                    </a:srgbClr>
                  </a:solidFill>
                  <a:latin typeface="等线" panose="02010600030101010101" charset="-122"/>
                  <a:ea typeface="等线" panose="02010600030101010101" charset="-122"/>
                  <a:cs typeface="等线" panose="02010600030101010101" charset="-122"/>
                </a:rPr>
                <a:t>、</a:t>
              </a:r>
              <a:r>
                <a:rPr sz="1500" b="1" kern="0" spc="-30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40">
                  <a:solidFill>
                    <a:srgbClr val="FFFFFF">
                      <a:alpha val="100000"/>
                    </a:srgbClr>
                  </a:solidFill>
                  <a:latin typeface="等线" panose="02010600030101010101" charset="-122"/>
                  <a:ea typeface="等线" panose="02010600030101010101" charset="-122"/>
                  <a:cs typeface="等线" panose="02010600030101010101" charset="-122"/>
                </a:rPr>
                <a:t>点播</a:t>
              </a:r>
              <a:r>
                <a:rPr sz="1500" b="1" kern="0" spc="-23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40">
                  <a:solidFill>
                    <a:srgbClr val="FFFFFF">
                      <a:alpha val="100000"/>
                    </a:srgbClr>
                  </a:solidFill>
                  <a:latin typeface="等线" panose="02010600030101010101" charset="-122"/>
                  <a:ea typeface="等线" panose="02010600030101010101" charset="-122"/>
                  <a:cs typeface="等线" panose="02010600030101010101" charset="-122"/>
                </a:rPr>
                <a:t>、</a:t>
              </a:r>
              <a:r>
                <a:rPr sz="1500" b="1" kern="0" spc="-23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40">
                  <a:solidFill>
                    <a:srgbClr val="FFFFFF">
                      <a:alpha val="100000"/>
                    </a:srgbClr>
                  </a:solidFill>
                  <a:latin typeface="等线" panose="02010600030101010101" charset="-122"/>
                  <a:ea typeface="等线" panose="02010600030101010101" charset="-122"/>
                  <a:cs typeface="等线" panose="02010600030101010101" charset="-122"/>
                </a:rPr>
                <a:t>下载</a:t>
              </a:r>
              <a:endParaRPr sz="1500">
                <a:latin typeface="等线" panose="02010600030101010101" charset="-122"/>
                <a:ea typeface="等线" panose="02010600030101010101" charset="-122"/>
                <a:cs typeface="等线" panose="02010600030101010101" charset="-122"/>
              </a:endParaRPr>
            </a:p>
          </p:txBody>
        </p:sp>
      </p:grpSp>
      <p:grpSp>
        <p:nvGrpSpPr>
          <p:cNvPr id="102" name="group 102"/>
          <p:cNvGrpSpPr/>
          <p:nvPr/>
        </p:nvGrpSpPr>
        <p:grpSpPr>
          <a:xfrm rot="21600000">
            <a:off x="4259579" y="1545437"/>
            <a:ext cx="3576586" cy="2416962"/>
            <a:chOff x="0" y="0"/>
            <a:chExt cx="3576586" cy="2416962"/>
          </a:xfrm>
        </p:grpSpPr>
        <p:pic>
          <p:nvPicPr>
            <p:cNvPr id="964" name="picture 964"/>
            <p:cNvPicPr>
              <a:picLocks noChangeAspect="1"/>
            </p:cNvPicPr>
            <p:nvPr/>
          </p:nvPicPr>
          <p:blipFill>
            <a:blip r:embed="rId3"/>
            <a:stretch>
              <a:fillRect/>
            </a:stretch>
          </p:blipFill>
          <p:spPr>
            <a:xfrm rot="21600000">
              <a:off x="0" y="0"/>
              <a:ext cx="3576586" cy="2416962"/>
            </a:xfrm>
            <a:prstGeom prst="rect">
              <a:avLst/>
            </a:prstGeom>
          </p:spPr>
        </p:pic>
        <p:sp>
          <p:nvSpPr>
            <p:cNvPr id="966" name="textbox 966"/>
            <p:cNvSpPr/>
            <p:nvPr/>
          </p:nvSpPr>
          <p:spPr>
            <a:xfrm>
              <a:off x="-12700" y="-12700"/>
              <a:ext cx="3602354" cy="2442845"/>
            </a:xfrm>
            <a:prstGeom prst="rect">
              <a:avLst/>
            </a:prstGeom>
            <a:noFill/>
            <a:ln w="0" cap="flat">
              <a:noFill/>
              <a:prstDash val="solid"/>
              <a:miter lim="0"/>
            </a:ln>
          </p:spPr>
          <p:txBody>
            <a:bodyPr vert="horz" wrap="square" lIns="0" tIns="0" rIns="0" bIns="0"/>
            <a:lstStyle/>
            <a:p>
              <a:pPr algn="l" rtl="0" eaLnBrk="0">
                <a:lnSpc>
                  <a:spcPct val="110000"/>
                </a:lnSpc>
              </a:pPr>
              <a:endParaRPr sz="800">
                <a:latin typeface="Arial" panose="020B0604020202020204"/>
                <a:ea typeface="Arial" panose="020B0604020202020204"/>
                <a:cs typeface="Arial" panose="020B0604020202020204"/>
              </a:endParaRPr>
            </a:p>
            <a:p>
              <a:pPr marL="449580" algn="l" rtl="0" eaLnBrk="0">
                <a:lnSpc>
                  <a:spcPts val="2105"/>
                </a:lnSpc>
                <a:spcBef>
                  <a:spcPts val="5"/>
                </a:spcBef>
              </a:pPr>
              <a:r>
                <a:rPr sz="15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PPT</a:t>
              </a:r>
              <a:r>
                <a:rPr sz="1500" b="1" kern="0" spc="150">
                  <a:solidFill>
                    <a:srgbClr val="FFFFFF">
                      <a:alpha val="100000"/>
                    </a:srgbClr>
                  </a:solidFill>
                  <a:latin typeface="等线" panose="02010600030101010101" charset="-122"/>
                  <a:ea typeface="等线" panose="02010600030101010101" charset="-122"/>
                  <a:cs typeface="等线" panose="02010600030101010101" charset="-122"/>
                </a:rPr>
                <a:t>、</a:t>
              </a:r>
              <a:r>
                <a:rPr sz="15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WORD</a:t>
              </a:r>
              <a:r>
                <a:rPr sz="1500" b="1" kern="0" spc="150">
                  <a:solidFill>
                    <a:srgbClr val="FFFFFF">
                      <a:alpha val="100000"/>
                    </a:srgbClr>
                  </a:solidFill>
                  <a:latin typeface="等线" panose="02010600030101010101" charset="-122"/>
                  <a:ea typeface="等线" panose="02010600030101010101" charset="-122"/>
                  <a:cs typeface="等线" panose="02010600030101010101" charset="-122"/>
                </a:rPr>
                <a:t>、</a:t>
              </a:r>
              <a:r>
                <a:rPr sz="1500" b="1" kern="0" spc="-21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Excle</a:t>
              </a:r>
              <a:r>
                <a:rPr sz="1500" b="1" kern="0" spc="150">
                  <a:solidFill>
                    <a:srgbClr val="FFFFFF">
                      <a:alpha val="100000"/>
                    </a:srgbClr>
                  </a:solidFill>
                  <a:latin typeface="等线" panose="02010600030101010101" charset="-122"/>
                  <a:ea typeface="等线" panose="02010600030101010101" charset="-122"/>
                  <a:cs typeface="等线" panose="02010600030101010101" charset="-122"/>
                </a:rPr>
                <a:t>远程交流</a:t>
              </a:r>
              <a:endParaRPr sz="1500">
                <a:latin typeface="等线" panose="02010600030101010101" charset="-122"/>
                <a:ea typeface="等线" panose="02010600030101010101" charset="-122"/>
                <a:cs typeface="等线" panose="02010600030101010101" charset="-122"/>
              </a:endParaRPr>
            </a:p>
          </p:txBody>
        </p:sp>
      </p:grpSp>
      <p:grpSp>
        <p:nvGrpSpPr>
          <p:cNvPr id="104" name="group 104"/>
          <p:cNvGrpSpPr/>
          <p:nvPr/>
        </p:nvGrpSpPr>
        <p:grpSpPr>
          <a:xfrm rot="21600000">
            <a:off x="610108" y="1545361"/>
            <a:ext cx="3609111" cy="2389606"/>
            <a:chOff x="0" y="0"/>
            <a:chExt cx="3609111" cy="2389606"/>
          </a:xfrm>
        </p:grpSpPr>
        <p:pic>
          <p:nvPicPr>
            <p:cNvPr id="968" name="picture 968"/>
            <p:cNvPicPr>
              <a:picLocks noChangeAspect="1"/>
            </p:cNvPicPr>
            <p:nvPr/>
          </p:nvPicPr>
          <p:blipFill>
            <a:blip r:embed="rId4"/>
            <a:stretch>
              <a:fillRect/>
            </a:stretch>
          </p:blipFill>
          <p:spPr>
            <a:xfrm rot="21600000">
              <a:off x="0" y="0"/>
              <a:ext cx="3609111" cy="2389606"/>
            </a:xfrm>
            <a:prstGeom prst="rect">
              <a:avLst/>
            </a:prstGeom>
          </p:spPr>
        </p:pic>
        <p:sp>
          <p:nvSpPr>
            <p:cNvPr id="970" name="textbox 970"/>
            <p:cNvSpPr/>
            <p:nvPr/>
          </p:nvSpPr>
          <p:spPr>
            <a:xfrm>
              <a:off x="-12700" y="-12700"/>
              <a:ext cx="3634740" cy="2433954"/>
            </a:xfrm>
            <a:prstGeom prst="rect">
              <a:avLst/>
            </a:prstGeom>
            <a:noFill/>
            <a:ln w="0" cap="flat">
              <a:noFill/>
              <a:prstDash val="solid"/>
              <a:miter lim="0"/>
            </a:ln>
          </p:spPr>
          <p:txBody>
            <a:bodyPr vert="horz" wrap="square" lIns="0" tIns="0" rIns="0" bIns="0"/>
            <a:lstStyle/>
            <a:p>
              <a:pPr algn="l" rtl="0" eaLnBrk="0">
                <a:lnSpc>
                  <a:spcPct val="109000"/>
                </a:lnSpc>
              </a:pPr>
              <a:endParaRPr sz="900">
                <a:latin typeface="Arial" panose="020B0604020202020204"/>
                <a:ea typeface="Arial" panose="020B0604020202020204"/>
                <a:cs typeface="Arial" panose="020B0604020202020204"/>
              </a:endParaRPr>
            </a:p>
            <a:p>
              <a:pPr marL="838200" algn="l" rtl="0" eaLnBrk="0">
                <a:lnSpc>
                  <a:spcPct val="92000"/>
                </a:lnSpc>
                <a:spcBef>
                  <a:spcPts val="5"/>
                </a:spcBef>
              </a:pPr>
              <a:r>
                <a:rPr sz="1700" b="1" kern="0" spc="90">
                  <a:solidFill>
                    <a:srgbClr val="FFFFFF">
                      <a:alpha val="100000"/>
                    </a:srgbClr>
                  </a:solidFill>
                  <a:latin typeface="等线" panose="02010600030101010101" charset="-122"/>
                  <a:ea typeface="等线" panose="02010600030101010101" charset="-122"/>
                  <a:cs typeface="等线" panose="02010600030101010101" charset="-122"/>
                </a:rPr>
                <a:t>音视频远程沟通交流</a:t>
              </a:r>
              <a:endParaRPr sz="1700">
                <a:latin typeface="等线" panose="02010600030101010101" charset="-122"/>
                <a:ea typeface="等线" panose="02010600030101010101" charset="-122"/>
                <a:cs typeface="等线" panose="02010600030101010101" charset="-122"/>
              </a:endParaRPr>
            </a:p>
          </p:txBody>
        </p:sp>
      </p:grpSp>
      <p:grpSp>
        <p:nvGrpSpPr>
          <p:cNvPr id="106" name="group 106"/>
          <p:cNvGrpSpPr/>
          <p:nvPr/>
        </p:nvGrpSpPr>
        <p:grpSpPr>
          <a:xfrm rot="21600000">
            <a:off x="4251959" y="4043171"/>
            <a:ext cx="3608831" cy="2371344"/>
            <a:chOff x="0" y="0"/>
            <a:chExt cx="3608831" cy="2371344"/>
          </a:xfrm>
        </p:grpSpPr>
        <p:pic>
          <p:nvPicPr>
            <p:cNvPr id="972" name="picture 972"/>
            <p:cNvPicPr>
              <a:picLocks noChangeAspect="1"/>
            </p:cNvPicPr>
            <p:nvPr/>
          </p:nvPicPr>
          <p:blipFill>
            <a:blip r:embed="rId5"/>
            <a:stretch>
              <a:fillRect/>
            </a:stretch>
          </p:blipFill>
          <p:spPr>
            <a:xfrm rot="21600000">
              <a:off x="0" y="0"/>
              <a:ext cx="3608831" cy="2371344"/>
            </a:xfrm>
            <a:prstGeom prst="rect">
              <a:avLst/>
            </a:prstGeom>
          </p:spPr>
        </p:pic>
        <p:sp>
          <p:nvSpPr>
            <p:cNvPr id="974" name="textbox 974"/>
            <p:cNvSpPr/>
            <p:nvPr/>
          </p:nvSpPr>
          <p:spPr>
            <a:xfrm>
              <a:off x="-12700" y="-12700"/>
              <a:ext cx="3634740" cy="2412364"/>
            </a:xfrm>
            <a:prstGeom prst="rect">
              <a:avLst/>
            </a:prstGeom>
            <a:noFill/>
            <a:ln w="0" cap="flat">
              <a:noFill/>
              <a:prstDash val="solid"/>
              <a:miter lim="0"/>
            </a:ln>
          </p:spPr>
          <p:txBody>
            <a:bodyPr vert="horz" wrap="square" lIns="0" tIns="0" rIns="0" bIns="0"/>
            <a:lstStyle/>
            <a:p>
              <a:pPr algn="l" rtl="0" eaLnBrk="0">
                <a:lnSpc>
                  <a:spcPct val="108000"/>
                </a:lnSpc>
              </a:pPr>
              <a:endParaRPr sz="1000">
                <a:latin typeface="Arial" panose="020B0604020202020204"/>
                <a:ea typeface="Arial" panose="020B0604020202020204"/>
                <a:cs typeface="Arial" panose="020B0604020202020204"/>
              </a:endParaRPr>
            </a:p>
            <a:p>
              <a:pPr algn="l" rtl="0" eaLnBrk="0">
                <a:lnSpc>
                  <a:spcPct val="10000"/>
                </a:lnSpc>
              </a:pPr>
              <a:endParaRPr sz="100">
                <a:latin typeface="Arial" panose="020B0604020202020204"/>
                <a:ea typeface="Arial" panose="020B0604020202020204"/>
                <a:cs typeface="Arial" panose="020B0604020202020204"/>
              </a:endParaRPr>
            </a:p>
            <a:p>
              <a:pPr marL="439420" algn="l" rtl="0" eaLnBrk="0">
                <a:lnSpc>
                  <a:spcPct val="92000"/>
                </a:lnSpc>
              </a:pPr>
              <a:r>
                <a:rPr sz="1500" b="1" kern="0" spc="70">
                  <a:solidFill>
                    <a:srgbClr val="FFFFFF">
                      <a:alpha val="100000"/>
                    </a:srgbClr>
                  </a:solidFill>
                  <a:latin typeface="等线" panose="02010600030101010101" charset="-122"/>
                  <a:ea typeface="等线" panose="02010600030101010101" charset="-122"/>
                  <a:cs typeface="等线" panose="02010600030101010101" charset="-122"/>
                </a:rPr>
                <a:t>人脸识别</a:t>
              </a:r>
              <a:r>
                <a:rPr sz="1500" b="1" kern="0" spc="-23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70">
                  <a:solidFill>
                    <a:srgbClr val="FFFFFF">
                      <a:alpha val="100000"/>
                    </a:srgbClr>
                  </a:solidFill>
                  <a:latin typeface="等线" panose="02010600030101010101" charset="-122"/>
                  <a:ea typeface="等线" panose="02010600030101010101" charset="-122"/>
                  <a:cs typeface="等线" panose="02010600030101010101" charset="-122"/>
                </a:rPr>
                <a:t>、人数统计</a:t>
              </a:r>
              <a:r>
                <a:rPr sz="1500" b="1" kern="0" spc="-240">
                  <a:solidFill>
                    <a:srgbClr val="FFFFFF">
                      <a:alpha val="100000"/>
                    </a:srgbClr>
                  </a:solidFill>
                  <a:latin typeface="等线" panose="02010600030101010101" charset="-122"/>
                  <a:ea typeface="等线" panose="02010600030101010101" charset="-122"/>
                  <a:cs typeface="等线" panose="02010600030101010101" charset="-122"/>
                </a:rPr>
                <a:t> </a:t>
              </a:r>
              <a:r>
                <a:rPr sz="1500" b="1" kern="0" spc="70">
                  <a:solidFill>
                    <a:srgbClr val="FFFFFF">
                      <a:alpha val="100000"/>
                    </a:srgbClr>
                  </a:solidFill>
                  <a:latin typeface="等线" panose="02010600030101010101" charset="-122"/>
                  <a:ea typeface="等线" panose="02010600030101010101" charset="-122"/>
                  <a:cs typeface="等线" panose="02010600030101010101" charset="-122"/>
                </a:rPr>
                <a:t>、人员标签</a:t>
              </a:r>
              <a:endParaRPr sz="1500">
                <a:latin typeface="等线" panose="02010600030101010101" charset="-122"/>
                <a:ea typeface="等线" panose="02010600030101010101" charset="-122"/>
                <a:cs typeface="等线" panose="02010600030101010101" charset="-122"/>
              </a:endParaRPr>
            </a:p>
          </p:txBody>
        </p:sp>
      </p:grpSp>
      <p:grpSp>
        <p:nvGrpSpPr>
          <p:cNvPr id="108" name="group 108"/>
          <p:cNvGrpSpPr/>
          <p:nvPr/>
        </p:nvGrpSpPr>
        <p:grpSpPr>
          <a:xfrm rot="21600000">
            <a:off x="614172" y="4043171"/>
            <a:ext cx="3579114" cy="2372868"/>
            <a:chOff x="0" y="0"/>
            <a:chExt cx="3579114" cy="2372868"/>
          </a:xfrm>
        </p:grpSpPr>
        <p:pic>
          <p:nvPicPr>
            <p:cNvPr id="976" name="picture 976"/>
            <p:cNvPicPr>
              <a:picLocks noChangeAspect="1"/>
            </p:cNvPicPr>
            <p:nvPr/>
          </p:nvPicPr>
          <p:blipFill>
            <a:blip r:embed="rId6"/>
            <a:stretch>
              <a:fillRect/>
            </a:stretch>
          </p:blipFill>
          <p:spPr>
            <a:xfrm rot="21600000">
              <a:off x="0" y="0"/>
              <a:ext cx="3579114" cy="2372868"/>
            </a:xfrm>
            <a:prstGeom prst="rect">
              <a:avLst/>
            </a:prstGeom>
          </p:spPr>
        </p:pic>
        <p:sp>
          <p:nvSpPr>
            <p:cNvPr id="978" name="textbox 978"/>
            <p:cNvSpPr/>
            <p:nvPr/>
          </p:nvSpPr>
          <p:spPr>
            <a:xfrm>
              <a:off x="-12700" y="-12700"/>
              <a:ext cx="3604895" cy="2412364"/>
            </a:xfrm>
            <a:prstGeom prst="rect">
              <a:avLst/>
            </a:prstGeom>
            <a:noFill/>
            <a:ln w="0" cap="flat">
              <a:noFill/>
              <a:prstDash val="solid"/>
              <a:miter lim="0"/>
            </a:ln>
          </p:spPr>
          <p:txBody>
            <a:bodyPr vert="horz" wrap="square" lIns="0" tIns="0" rIns="0" bIns="0"/>
            <a:lstStyle/>
            <a:p>
              <a:pPr algn="l" rtl="0" eaLnBrk="0">
                <a:lnSpc>
                  <a:spcPct val="108000"/>
                </a:lnSpc>
              </a:pPr>
              <a:endParaRPr sz="1000">
                <a:latin typeface="Arial" panose="020B0604020202020204"/>
                <a:ea typeface="Arial" panose="020B0604020202020204"/>
                <a:cs typeface="Arial" panose="020B0604020202020204"/>
              </a:endParaRPr>
            </a:p>
            <a:p>
              <a:pPr marL="520700" algn="l" rtl="0" eaLnBrk="0">
                <a:lnSpc>
                  <a:spcPct val="92000"/>
                </a:lnSpc>
                <a:spcBef>
                  <a:spcPts val="5"/>
                </a:spcBef>
              </a:pPr>
              <a:r>
                <a:rPr sz="1500" b="1" kern="0" spc="100">
                  <a:solidFill>
                    <a:srgbClr val="FFFFFF">
                      <a:alpha val="100000"/>
                    </a:srgbClr>
                  </a:solidFill>
                  <a:latin typeface="等线" panose="02010600030101010101" charset="-122"/>
                  <a:ea typeface="等线" panose="02010600030101010101" charset="-122"/>
                  <a:cs typeface="等线" panose="02010600030101010101" charset="-122"/>
                </a:rPr>
                <a:t>视频会议与监控融合指挥</a:t>
              </a:r>
              <a:r>
                <a:rPr sz="1500" b="1" kern="0" spc="90">
                  <a:solidFill>
                    <a:srgbClr val="FFFFFF">
                      <a:alpha val="100000"/>
                    </a:srgbClr>
                  </a:solidFill>
                  <a:latin typeface="等线" panose="02010600030101010101" charset="-122"/>
                  <a:ea typeface="等线" panose="02010600030101010101" charset="-122"/>
                  <a:cs typeface="等线" panose="02010600030101010101" charset="-122"/>
                </a:rPr>
                <a:t>调度</a:t>
              </a:r>
              <a:endParaRPr sz="1500">
                <a:latin typeface="等线" panose="02010600030101010101" charset="-122"/>
                <a:ea typeface="等线" panose="02010600030101010101" charset="-122"/>
                <a:cs typeface="等线" panose="02010600030101010101" charset="-122"/>
              </a:endParaRPr>
            </a:p>
          </p:txBody>
        </p:sp>
      </p:grpSp>
      <p:sp>
        <p:nvSpPr>
          <p:cNvPr id="980" name="textbox 980"/>
          <p:cNvSpPr/>
          <p:nvPr/>
        </p:nvSpPr>
        <p:spPr>
          <a:xfrm>
            <a:off x="1451152" y="455993"/>
            <a:ext cx="4956809" cy="27432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信息设施系统</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打破信</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息孤岛</a:t>
            </a:r>
            <a:r>
              <a:rPr sz="1700" b="1"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高效创造价值</a:t>
            </a:r>
            <a:endParaRPr sz="1700">
              <a:latin typeface="微软雅黑" panose="020B0503020204020204" charset="-122"/>
              <a:ea typeface="微软雅黑" panose="020B0503020204020204" charset="-122"/>
              <a:cs typeface="微软雅黑" panose="020B0503020204020204" charset="-122"/>
            </a:endParaRPr>
          </a:p>
        </p:txBody>
      </p:sp>
      <p:grpSp>
        <p:nvGrpSpPr>
          <p:cNvPr id="110" name="group 110"/>
          <p:cNvGrpSpPr/>
          <p:nvPr/>
        </p:nvGrpSpPr>
        <p:grpSpPr>
          <a:xfrm rot="21600000">
            <a:off x="485419" y="178346"/>
            <a:ext cx="898702" cy="756665"/>
            <a:chOff x="0" y="0"/>
            <a:chExt cx="898702" cy="756665"/>
          </a:xfrm>
        </p:grpSpPr>
        <p:pic>
          <p:nvPicPr>
            <p:cNvPr id="982" name="picture 982"/>
            <p:cNvPicPr>
              <a:picLocks noChangeAspect="1"/>
            </p:cNvPicPr>
            <p:nvPr/>
          </p:nvPicPr>
          <p:blipFill>
            <a:blip r:embed="rId7"/>
            <a:stretch>
              <a:fillRect/>
            </a:stretch>
          </p:blipFill>
          <p:spPr>
            <a:xfrm rot="21600000">
              <a:off x="0" y="0"/>
              <a:ext cx="898702" cy="756665"/>
            </a:xfrm>
            <a:prstGeom prst="rect">
              <a:avLst/>
            </a:prstGeom>
          </p:spPr>
        </p:pic>
        <p:sp>
          <p:nvSpPr>
            <p:cNvPr id="984" name="textbox 984"/>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3.1.1</a:t>
              </a:r>
              <a:endParaRPr sz="1200">
                <a:latin typeface="微软雅黑" panose="020B0503020204020204" charset="-122"/>
                <a:ea typeface="微软雅黑" panose="020B0503020204020204" charset="-122"/>
                <a:cs typeface="微软雅黑" panose="020B0503020204020204" charset="-122"/>
              </a:endParaRPr>
            </a:p>
          </p:txBody>
        </p:sp>
      </p:grpSp>
      <p:sp>
        <p:nvSpPr>
          <p:cNvPr id="986" name="textbox 986"/>
          <p:cNvSpPr/>
          <p:nvPr/>
        </p:nvSpPr>
        <p:spPr>
          <a:xfrm>
            <a:off x="476329" y="1266399"/>
            <a:ext cx="1523364" cy="245109"/>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algn="r" rtl="0" eaLnBrk="0">
              <a:lnSpc>
                <a:spcPct val="96000"/>
              </a:lnSpc>
            </a:pPr>
            <a:r>
              <a:rPr sz="15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视频会议系统：</a:t>
            </a:r>
            <a:endParaRPr sz="15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8"/>
          <a:stretch>
            <a:fillRect/>
          </a:stretch>
        </p:blipFill>
        <p:spPr>
          <a:xfrm>
            <a:off x="11315065" y="55245"/>
            <a:ext cx="824230" cy="368935"/>
          </a:xfrm>
          <a:prstGeom prst="rect">
            <a:avLst/>
          </a:prstGeom>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 name="rect 988"/>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sp>
        <p:nvSpPr>
          <p:cNvPr id="990" name="textbox 990"/>
          <p:cNvSpPr/>
          <p:nvPr/>
        </p:nvSpPr>
        <p:spPr>
          <a:xfrm>
            <a:off x="7635609" y="1184795"/>
            <a:ext cx="3832859" cy="4820920"/>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3970" algn="l" rtl="0" eaLnBrk="0">
              <a:lnSpc>
                <a:spcPct val="96000"/>
              </a:lnSpc>
            </a:pPr>
            <a:r>
              <a:rPr sz="1700" u="sng" kern="0" spc="80">
                <a:solidFill>
                  <a:srgbClr val="000000">
                    <a:alpha val="100000"/>
                  </a:srgbClr>
                </a:solidFill>
                <a:uFill>
                  <a:solidFill>
                    <a:srgbClr val="0C53DC"/>
                  </a:solidFill>
                </a:uFill>
                <a:latin typeface="微软雅黑" panose="020B0503020204020204" charset="-122"/>
                <a:ea typeface="微软雅黑" panose="020B0503020204020204" charset="-122"/>
                <a:cs typeface="微软雅黑" panose="020B0503020204020204" charset="-122"/>
              </a:rPr>
              <a:t>设备监</a:t>
            </a:r>
            <a:r>
              <a:rPr sz="17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测</a:t>
            </a:r>
            <a:endParaRPr sz="1700">
              <a:latin typeface="微软雅黑" panose="020B0503020204020204" charset="-122"/>
              <a:ea typeface="微软雅黑" panose="020B0503020204020204" charset="-122"/>
              <a:cs typeface="微软雅黑" panose="020B0503020204020204" charset="-122"/>
            </a:endParaRPr>
          </a:p>
          <a:p>
            <a:pPr marL="12700" algn="l" rtl="0" eaLnBrk="0">
              <a:lnSpc>
                <a:spcPct val="89000"/>
              </a:lnSpc>
              <a:spcBef>
                <a:spcPts val="1510"/>
              </a:spcBef>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通过系统结构图监测并显示暖通空调系统设备的</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运行状态</a:t>
            </a:r>
            <a:endParaRPr sz="1200">
              <a:latin typeface="微软雅黑" panose="020B0503020204020204" charset="-122"/>
              <a:ea typeface="微软雅黑" panose="020B0503020204020204" charset="-122"/>
              <a:cs typeface="微软雅黑" panose="020B0503020204020204" charset="-122"/>
            </a:endParaRPr>
          </a:p>
          <a:p>
            <a:pPr marL="13335" algn="l" rtl="0" eaLnBrk="0">
              <a:lnSpc>
                <a:spcPct val="96000"/>
              </a:lnSpc>
              <a:spcBef>
                <a:spcPts val="1695"/>
              </a:spcBef>
            </a:pPr>
            <a:r>
              <a:rPr sz="1700" u="sng" kern="0" spc="80">
                <a:solidFill>
                  <a:srgbClr val="000000">
                    <a:alpha val="100000"/>
                  </a:srgbClr>
                </a:solidFill>
                <a:uFill>
                  <a:solidFill>
                    <a:srgbClr val="0C53DC"/>
                  </a:solidFill>
                </a:uFill>
                <a:latin typeface="微软雅黑" panose="020B0503020204020204" charset="-122"/>
                <a:ea typeface="微软雅黑" panose="020B0503020204020204" charset="-122"/>
                <a:cs typeface="微软雅黑" panose="020B0503020204020204" charset="-122"/>
              </a:rPr>
              <a:t>能耗监</a:t>
            </a:r>
            <a:r>
              <a:rPr sz="17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测</a:t>
            </a:r>
            <a:endParaRPr sz="1700">
              <a:latin typeface="微软雅黑" panose="020B0503020204020204" charset="-122"/>
              <a:ea typeface="微软雅黑" panose="020B0503020204020204" charset="-122"/>
              <a:cs typeface="微软雅黑" panose="020B0503020204020204" charset="-122"/>
            </a:endParaRPr>
          </a:p>
          <a:p>
            <a:pPr marL="26670" algn="l" rtl="0" eaLnBrk="0">
              <a:lnSpc>
                <a:spcPct val="141000"/>
              </a:lnSpc>
              <a:spcBef>
                <a:spcPts val="450"/>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监测并显示暖通空调系统的实时运行电压、</a:t>
            </a:r>
            <a:r>
              <a:rPr sz="1200"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电流、功</a:t>
            </a: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率、累计电能耗</a:t>
            </a:r>
            <a:endParaRPr sz="1200">
              <a:latin typeface="微软雅黑" panose="020B0503020204020204" charset="-122"/>
              <a:ea typeface="微软雅黑" panose="020B0503020204020204" charset="-122"/>
              <a:cs typeface="微软雅黑" panose="020B0503020204020204" charset="-122"/>
            </a:endParaRPr>
          </a:p>
          <a:p>
            <a:pPr marL="12700" algn="l" rtl="0" eaLnBrk="0">
              <a:lnSpc>
                <a:spcPct val="96000"/>
              </a:lnSpc>
              <a:spcBef>
                <a:spcPts val="1295"/>
              </a:spcBef>
            </a:pPr>
            <a:r>
              <a:rPr sz="1700" u="sng" kern="0" spc="90">
                <a:solidFill>
                  <a:srgbClr val="000000">
                    <a:alpha val="100000"/>
                  </a:srgbClr>
                </a:solidFill>
                <a:uFill>
                  <a:solidFill>
                    <a:srgbClr val="0C53DC"/>
                  </a:solidFill>
                </a:uFill>
                <a:latin typeface="微软雅黑" panose="020B0503020204020204" charset="-122"/>
                <a:ea typeface="微软雅黑" panose="020B0503020204020204" charset="-122"/>
                <a:cs typeface="微软雅黑" panose="020B0503020204020204" charset="-122"/>
              </a:rPr>
              <a:t>视频监</a:t>
            </a:r>
            <a:r>
              <a:rPr sz="17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测</a:t>
            </a:r>
            <a:endParaRPr sz="1700">
              <a:latin typeface="微软雅黑" panose="020B0503020204020204" charset="-122"/>
              <a:ea typeface="微软雅黑" panose="020B0503020204020204" charset="-122"/>
              <a:cs typeface="微软雅黑" panose="020B0503020204020204" charset="-122"/>
            </a:endParaRPr>
          </a:p>
          <a:p>
            <a:pPr marL="12700" algn="l" rtl="0" eaLnBrk="0">
              <a:lnSpc>
                <a:spcPct val="81000"/>
              </a:lnSpc>
              <a:spcBef>
                <a:spcPts val="1520"/>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通过摄像头监视值班室内情况</a:t>
            </a:r>
            <a:r>
              <a:rPr sz="1200" kern="0" spc="-1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，查看主要设备的运行情况</a:t>
            </a:r>
            <a:endParaRPr sz="1200">
              <a:latin typeface="微软雅黑" panose="020B0503020204020204" charset="-122"/>
              <a:ea typeface="微软雅黑" panose="020B0503020204020204" charset="-122"/>
              <a:cs typeface="微软雅黑" panose="020B0503020204020204" charset="-122"/>
            </a:endParaRPr>
          </a:p>
          <a:p>
            <a:pPr marL="13970" algn="l" rtl="0" eaLnBrk="0">
              <a:lnSpc>
                <a:spcPct val="184000"/>
              </a:lnSpc>
              <a:spcBef>
                <a:spcPts val="15"/>
              </a:spcBef>
            </a:pPr>
            <a:r>
              <a:rPr sz="1700" u="sng" kern="0" spc="80">
                <a:solidFill>
                  <a:srgbClr val="000000">
                    <a:alpha val="100000"/>
                  </a:srgbClr>
                </a:solidFill>
                <a:uFill>
                  <a:solidFill>
                    <a:srgbClr val="0C53DC"/>
                  </a:solidFill>
                </a:uFill>
                <a:latin typeface="微软雅黑" panose="020B0503020204020204" charset="-122"/>
                <a:ea typeface="微软雅黑" panose="020B0503020204020204" charset="-122"/>
                <a:cs typeface="微软雅黑" panose="020B0503020204020204" charset="-122"/>
              </a:rPr>
              <a:t>设备控</a:t>
            </a:r>
            <a:r>
              <a:rPr sz="17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制</a:t>
            </a:r>
            <a:endParaRPr sz="1700">
              <a:latin typeface="微软雅黑" panose="020B0503020204020204" charset="-122"/>
              <a:ea typeface="微软雅黑" panose="020B0503020204020204" charset="-122"/>
              <a:cs typeface="微软雅黑" panose="020B0503020204020204" charset="-122"/>
            </a:endParaRPr>
          </a:p>
          <a:p>
            <a:pPr marL="13970" algn="l" rtl="0" eaLnBrk="0">
              <a:lnSpc>
                <a:spcPct val="145000"/>
              </a:lnSpc>
              <a:spcBef>
                <a:spcPts val="1050"/>
              </a:spcBef>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系统能实现远程手动/自动模式</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切换。运行在自动模</a:t>
            </a: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式时</a:t>
            </a:r>
            <a:r>
              <a:rPr sz="1200"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，远程手动控制失效。系统按照预制的节能策略</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以及时间表自动控制各个机电设备</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的运行状态</a:t>
            </a:r>
            <a:endParaRPr sz="1200">
              <a:latin typeface="微软雅黑" panose="020B0503020204020204" charset="-122"/>
              <a:ea typeface="微软雅黑" panose="020B0503020204020204" charset="-122"/>
              <a:cs typeface="微软雅黑" panose="020B0503020204020204" charset="-122"/>
            </a:endParaRPr>
          </a:p>
          <a:p>
            <a:pPr marL="12700" algn="l" rtl="0" eaLnBrk="0">
              <a:lnSpc>
                <a:spcPct val="96000"/>
              </a:lnSpc>
              <a:spcBef>
                <a:spcPts val="900"/>
              </a:spcBef>
            </a:pPr>
            <a:r>
              <a:rPr sz="1700" u="sng" kern="0" spc="90">
                <a:solidFill>
                  <a:srgbClr val="000000">
                    <a:alpha val="100000"/>
                  </a:srgbClr>
                </a:solidFill>
                <a:uFill>
                  <a:solidFill>
                    <a:srgbClr val="0C53DC"/>
                  </a:solidFill>
                </a:uFill>
                <a:latin typeface="微软雅黑" panose="020B0503020204020204" charset="-122"/>
                <a:ea typeface="微软雅黑" panose="020B0503020204020204" charset="-122"/>
                <a:cs typeface="微软雅黑" panose="020B0503020204020204" charset="-122"/>
              </a:rPr>
              <a:t>机组群</a:t>
            </a:r>
            <a:r>
              <a:rPr sz="17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控</a:t>
            </a:r>
            <a:endParaRPr sz="170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700">
              <a:latin typeface="Arial" panose="020B0604020202020204"/>
              <a:ea typeface="Arial" panose="020B0604020202020204"/>
              <a:cs typeface="Arial" panose="020B0604020202020204"/>
            </a:endParaRPr>
          </a:p>
          <a:p>
            <a:pPr marL="12700" algn="l" rtl="0" eaLnBrk="0">
              <a:lnSpc>
                <a:spcPct val="141000"/>
              </a:lnSpc>
              <a:spcBef>
                <a:spcPts val="5"/>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用户可根据控制操作需求</a:t>
            </a:r>
            <a:r>
              <a:rPr sz="1200"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，对建筑中的空调、新风机</a:t>
            </a: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组</a:t>
            </a:r>
            <a:r>
              <a:rPr sz="1200"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，按照楼栋、楼层等</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类型，</a:t>
            </a:r>
            <a:r>
              <a:rPr sz="1200" kern="0" spc="-2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同时控制分组中设备的</a:t>
            </a:r>
            <a:endParaRPr sz="1200">
              <a:latin typeface="微软雅黑" panose="020B0503020204020204" charset="-122"/>
              <a:ea typeface="微软雅黑" panose="020B0503020204020204" charset="-122"/>
              <a:cs typeface="微软雅黑" panose="020B0503020204020204" charset="-122"/>
            </a:endParaRPr>
          </a:p>
        </p:txBody>
      </p:sp>
      <p:pic>
        <p:nvPicPr>
          <p:cNvPr id="992" name="picture 992"/>
          <p:cNvPicPr>
            <a:picLocks noChangeAspect="1"/>
          </p:cNvPicPr>
          <p:nvPr/>
        </p:nvPicPr>
        <p:blipFill>
          <a:blip r:embed="rId1"/>
          <a:stretch>
            <a:fillRect/>
          </a:stretch>
        </p:blipFill>
        <p:spPr>
          <a:xfrm rot="21600000">
            <a:off x="1611109" y="1308836"/>
            <a:ext cx="4311154" cy="2065299"/>
          </a:xfrm>
          <a:prstGeom prst="rect">
            <a:avLst/>
          </a:prstGeom>
        </p:spPr>
      </p:pic>
      <p:grpSp>
        <p:nvGrpSpPr>
          <p:cNvPr id="112" name="group 112"/>
          <p:cNvGrpSpPr/>
          <p:nvPr/>
        </p:nvGrpSpPr>
        <p:grpSpPr>
          <a:xfrm rot="21600000">
            <a:off x="1499616" y="3560063"/>
            <a:ext cx="4553711" cy="1484376"/>
            <a:chOff x="0" y="0"/>
            <a:chExt cx="4553711" cy="1484376"/>
          </a:xfrm>
        </p:grpSpPr>
        <p:sp>
          <p:nvSpPr>
            <p:cNvPr id="994" name="path 994"/>
            <p:cNvSpPr/>
            <p:nvPr/>
          </p:nvSpPr>
          <p:spPr>
            <a:xfrm>
              <a:off x="0" y="294132"/>
              <a:ext cx="4553711" cy="1190244"/>
            </a:xfrm>
            <a:custGeom>
              <a:avLst/>
              <a:gdLst/>
              <a:ahLst/>
              <a:cxnLst/>
              <a:rect l="0" t="0" r="0" b="0"/>
              <a:pathLst>
                <a:path w="7171" h="1874">
                  <a:moveTo>
                    <a:pt x="0" y="0"/>
                  </a:moveTo>
                  <a:lnTo>
                    <a:pt x="7171" y="0"/>
                  </a:lnTo>
                  <a:lnTo>
                    <a:pt x="7171" y="1874"/>
                  </a:lnTo>
                  <a:lnTo>
                    <a:pt x="0" y="1874"/>
                  </a:lnTo>
                  <a:lnTo>
                    <a:pt x="0" y="0"/>
                  </a:lnTo>
                  <a:close/>
                </a:path>
              </a:pathLst>
            </a:custGeom>
            <a:solidFill>
              <a:srgbClr val="4472C4">
                <a:alpha val="100000"/>
              </a:srgbClr>
            </a:solidFill>
            <a:ln w="0" cap="flat">
              <a:noFill/>
              <a:prstDash val="solid"/>
              <a:miter lim="0"/>
            </a:ln>
          </p:spPr>
          <p:txBody>
            <a:bodyPr rtlCol="0"/>
            <a:lstStyle/>
            <a:p>
              <a:pPr algn="ctr"/>
              <a:endParaRPr lang="zh-CN" altLang="en-US"/>
            </a:p>
          </p:txBody>
        </p:sp>
        <p:sp>
          <p:nvSpPr>
            <p:cNvPr id="996" name="path 996"/>
            <p:cNvSpPr/>
            <p:nvPr/>
          </p:nvSpPr>
          <p:spPr>
            <a:xfrm>
              <a:off x="1789175" y="0"/>
              <a:ext cx="947928" cy="323088"/>
            </a:xfrm>
            <a:custGeom>
              <a:avLst/>
              <a:gdLst/>
              <a:ahLst/>
              <a:cxnLst/>
              <a:rect l="0" t="0" r="0" b="0"/>
              <a:pathLst>
                <a:path w="1492" h="508">
                  <a:moveTo>
                    <a:pt x="0" y="254"/>
                  </a:moveTo>
                  <a:lnTo>
                    <a:pt x="746" y="0"/>
                  </a:lnTo>
                  <a:lnTo>
                    <a:pt x="1492" y="254"/>
                  </a:lnTo>
                  <a:lnTo>
                    <a:pt x="1120" y="254"/>
                  </a:lnTo>
                  <a:lnTo>
                    <a:pt x="1120" y="508"/>
                  </a:lnTo>
                  <a:lnTo>
                    <a:pt x="372" y="508"/>
                  </a:lnTo>
                  <a:lnTo>
                    <a:pt x="372" y="254"/>
                  </a:lnTo>
                  <a:lnTo>
                    <a:pt x="0" y="254"/>
                  </a:lnTo>
                </a:path>
              </a:pathLst>
            </a:custGeom>
            <a:solidFill>
              <a:srgbClr val="F2F2F2">
                <a:alpha val="100000"/>
              </a:srgbClr>
            </a:solidFill>
            <a:ln w="0" cap="flat">
              <a:noFill/>
              <a:prstDash val="solid"/>
              <a:miter lim="0"/>
            </a:ln>
          </p:spPr>
          <p:txBody>
            <a:bodyPr rtlCol="0"/>
            <a:lstStyle/>
            <a:p>
              <a:pPr algn="ctr"/>
              <a:endParaRPr lang="zh-CN" altLang="en-US"/>
            </a:p>
          </p:txBody>
        </p:sp>
      </p:grpSp>
      <p:sp>
        <p:nvSpPr>
          <p:cNvPr id="998" name="rect 998"/>
          <p:cNvSpPr/>
          <p:nvPr/>
        </p:nvSpPr>
        <p:spPr>
          <a:xfrm>
            <a:off x="1499616" y="5330952"/>
            <a:ext cx="4553711" cy="1190243"/>
          </a:xfrm>
          <a:prstGeom prst="rect">
            <a:avLst/>
          </a:prstGeom>
          <a:solidFill>
            <a:srgbClr val="D6DCE5">
              <a:alpha val="100000"/>
            </a:srgbClr>
          </a:solidFill>
          <a:ln w="0" cap="flat">
            <a:noFill/>
            <a:prstDash val="solid"/>
            <a:miter lim="0"/>
          </a:ln>
        </p:spPr>
        <p:txBody>
          <a:bodyPr rtlCol="0"/>
          <a:lstStyle/>
          <a:p>
            <a:pPr algn="ctr"/>
            <a:endParaRPr lang="zh-CN" altLang="en-US"/>
          </a:p>
        </p:txBody>
      </p:sp>
      <p:sp>
        <p:nvSpPr>
          <p:cNvPr id="1000" name="textbox 1000"/>
          <p:cNvSpPr/>
          <p:nvPr/>
        </p:nvSpPr>
        <p:spPr>
          <a:xfrm>
            <a:off x="1333106" y="421056"/>
            <a:ext cx="6937375" cy="273684"/>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建筑设备管理系统</a:t>
            </a:r>
            <a:r>
              <a:rPr sz="17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实现设备自动化管理</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某</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省</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市成本</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增加效益</a:t>
            </a:r>
            <a:endParaRPr sz="1700">
              <a:latin typeface="微软雅黑" panose="020B0503020204020204" charset="-122"/>
              <a:ea typeface="微软雅黑" panose="020B0503020204020204" charset="-122"/>
              <a:cs typeface="微软雅黑" panose="020B0503020204020204" charset="-122"/>
            </a:endParaRPr>
          </a:p>
        </p:txBody>
      </p:sp>
      <p:sp>
        <p:nvSpPr>
          <p:cNvPr id="1002" name="rect 1002"/>
          <p:cNvSpPr/>
          <p:nvPr/>
        </p:nvSpPr>
        <p:spPr>
          <a:xfrm>
            <a:off x="1600200" y="3390900"/>
            <a:ext cx="4334255" cy="195071"/>
          </a:xfrm>
          <a:prstGeom prst="rect">
            <a:avLst/>
          </a:prstGeom>
          <a:solidFill>
            <a:srgbClr val="F5F5F5">
              <a:alpha val="70196"/>
            </a:srgbClr>
          </a:solidFill>
          <a:ln w="0" cap="flat">
            <a:noFill/>
            <a:prstDash val="solid"/>
            <a:miter lim="0"/>
          </a:ln>
        </p:spPr>
        <p:txBody>
          <a:bodyPr rtlCol="0"/>
          <a:lstStyle/>
          <a:p>
            <a:pPr algn="ctr"/>
            <a:endParaRPr lang="zh-CN" altLang="en-US"/>
          </a:p>
        </p:txBody>
      </p:sp>
      <p:sp>
        <p:nvSpPr>
          <p:cNvPr id="1004" name="textbox 1004"/>
          <p:cNvSpPr/>
          <p:nvPr/>
        </p:nvSpPr>
        <p:spPr>
          <a:xfrm>
            <a:off x="1587500" y="3403056"/>
            <a:ext cx="4359909" cy="255904"/>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815"/>
              </a:lnSpc>
              <a:tabLst>
                <a:tab pos="1527810" algn="l"/>
              </a:tabLst>
            </a:pPr>
            <a:r>
              <a:rPr sz="14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系统/机组结构图          </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                   </a:t>
            </a:r>
            <a:endParaRPr sz="1400">
              <a:latin typeface="微软雅黑" panose="020B0503020204020204" charset="-122"/>
              <a:ea typeface="微软雅黑" panose="020B0503020204020204" charset="-122"/>
              <a:cs typeface="微软雅黑" panose="020B0503020204020204" charset="-122"/>
            </a:endParaRPr>
          </a:p>
        </p:txBody>
      </p:sp>
      <p:grpSp>
        <p:nvGrpSpPr>
          <p:cNvPr id="114" name="group 114"/>
          <p:cNvGrpSpPr/>
          <p:nvPr/>
        </p:nvGrpSpPr>
        <p:grpSpPr>
          <a:xfrm rot="21600000">
            <a:off x="361251" y="164642"/>
            <a:ext cx="898715" cy="756666"/>
            <a:chOff x="0" y="0"/>
            <a:chExt cx="898715" cy="756666"/>
          </a:xfrm>
        </p:grpSpPr>
        <p:pic>
          <p:nvPicPr>
            <p:cNvPr id="1006" name="picture 1006"/>
            <p:cNvPicPr>
              <a:picLocks noChangeAspect="1"/>
            </p:cNvPicPr>
            <p:nvPr/>
          </p:nvPicPr>
          <p:blipFill>
            <a:blip r:embed="rId2"/>
            <a:stretch>
              <a:fillRect/>
            </a:stretch>
          </p:blipFill>
          <p:spPr>
            <a:xfrm rot="21600000">
              <a:off x="0" y="0"/>
              <a:ext cx="898715" cy="756666"/>
            </a:xfrm>
            <a:prstGeom prst="rect">
              <a:avLst/>
            </a:prstGeom>
          </p:spPr>
        </p:pic>
        <p:sp>
          <p:nvSpPr>
            <p:cNvPr id="1008" name="textbox 1008"/>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3.1.2</a:t>
              </a:r>
              <a:endParaRPr sz="1200">
                <a:latin typeface="微软雅黑" panose="020B0503020204020204" charset="-122"/>
                <a:ea typeface="微软雅黑" panose="020B0503020204020204" charset="-122"/>
                <a:cs typeface="微软雅黑" panose="020B0503020204020204" charset="-122"/>
              </a:endParaRPr>
            </a:p>
          </p:txBody>
        </p:sp>
      </p:grpSp>
      <p:sp>
        <p:nvSpPr>
          <p:cNvPr id="1010" name="textbox 1010"/>
          <p:cNvSpPr/>
          <p:nvPr/>
        </p:nvSpPr>
        <p:spPr>
          <a:xfrm>
            <a:off x="331787" y="1126769"/>
            <a:ext cx="1687829" cy="273050"/>
          </a:xfrm>
          <a:prstGeom prst="rect">
            <a:avLst/>
          </a:prstGeom>
          <a:noFill/>
          <a:ln w="0" cap="flat">
            <a:noFill/>
            <a:prstDash val="solid"/>
            <a:miter lim="0"/>
          </a:ln>
        </p:spPr>
        <p:txBody>
          <a:bodyPr vert="horz" wrap="square" lIns="0" tIns="0" rIns="0" bIns="0"/>
          <a:lstStyle/>
          <a:p>
            <a:pPr algn="l" rtl="0" eaLnBrk="0">
              <a:lnSpc>
                <a:spcPct val="76000"/>
              </a:lnSpc>
            </a:pPr>
            <a:endParaRPr sz="100">
              <a:latin typeface="Arial" panose="020B0604020202020204"/>
              <a:ea typeface="Arial" panose="020B0604020202020204"/>
              <a:cs typeface="Arial" panose="020B0604020202020204"/>
            </a:endParaRPr>
          </a:p>
          <a:p>
            <a:pPr algn="r" rtl="0" eaLnBrk="0">
              <a:lnSpc>
                <a:spcPct val="96000"/>
              </a:lnSpc>
            </a:pPr>
            <a:r>
              <a:rPr sz="17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暖通空调系统：</a:t>
            </a:r>
            <a:endParaRPr sz="1700">
              <a:latin typeface="微软雅黑" panose="020B0503020204020204" charset="-122"/>
              <a:ea typeface="微软雅黑" panose="020B0503020204020204" charset="-122"/>
              <a:cs typeface="微软雅黑" panose="020B0503020204020204" charset="-122"/>
            </a:endParaRPr>
          </a:p>
        </p:txBody>
      </p:sp>
      <p:sp>
        <p:nvSpPr>
          <p:cNvPr id="1012" name="textbox 1012"/>
          <p:cNvSpPr/>
          <p:nvPr/>
        </p:nvSpPr>
        <p:spPr>
          <a:xfrm>
            <a:off x="3063239" y="4233671"/>
            <a:ext cx="1310005" cy="271779"/>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2000"/>
              </a:lnSpc>
            </a:pPr>
            <a:endParaRPr sz="500">
              <a:latin typeface="Arial" panose="020B0604020202020204"/>
              <a:ea typeface="Arial" panose="020B0604020202020204"/>
              <a:cs typeface="Arial" panose="020B0604020202020204"/>
            </a:endParaRPr>
          </a:p>
          <a:p>
            <a:pPr marL="373380" algn="l" rtl="0" eaLnBrk="0">
              <a:lnSpc>
                <a:spcPct val="92000"/>
              </a:lnSpc>
              <a:spcBef>
                <a:spcPts val="5"/>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能耗监测</a:t>
            </a:r>
            <a:endParaRPr sz="1100">
              <a:latin typeface="微软雅黑" panose="020B0503020204020204" charset="-122"/>
              <a:ea typeface="微软雅黑" panose="020B0503020204020204" charset="-122"/>
              <a:cs typeface="微软雅黑" panose="020B0503020204020204" charset="-122"/>
            </a:endParaRPr>
          </a:p>
        </p:txBody>
      </p:sp>
      <p:sp>
        <p:nvSpPr>
          <p:cNvPr id="1014" name="textbox 1014"/>
          <p:cNvSpPr/>
          <p:nvPr/>
        </p:nvSpPr>
        <p:spPr>
          <a:xfrm>
            <a:off x="3061716" y="4616195"/>
            <a:ext cx="1310005" cy="271779"/>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4000"/>
              </a:lnSpc>
            </a:pPr>
            <a:endParaRPr sz="500">
              <a:latin typeface="Arial" panose="020B0604020202020204"/>
              <a:ea typeface="Arial" panose="020B0604020202020204"/>
              <a:cs typeface="Arial" panose="020B0604020202020204"/>
            </a:endParaRPr>
          </a:p>
          <a:p>
            <a:pPr marL="372745" algn="l" rtl="0" eaLnBrk="0">
              <a:lnSpc>
                <a:spcPct val="91000"/>
              </a:lnSpc>
              <a:spcBef>
                <a:spcPts val="5"/>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机组群控</a:t>
            </a:r>
            <a:endParaRPr sz="1100">
              <a:latin typeface="微软雅黑" panose="020B0503020204020204" charset="-122"/>
              <a:ea typeface="微软雅黑" panose="020B0503020204020204" charset="-122"/>
              <a:cs typeface="微软雅黑" panose="020B0503020204020204" charset="-122"/>
            </a:endParaRPr>
          </a:p>
        </p:txBody>
      </p:sp>
      <p:sp>
        <p:nvSpPr>
          <p:cNvPr id="1016" name="textbox 1016"/>
          <p:cNvSpPr/>
          <p:nvPr/>
        </p:nvSpPr>
        <p:spPr>
          <a:xfrm>
            <a:off x="1605965" y="5725667"/>
            <a:ext cx="1310005" cy="271779"/>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6000"/>
              </a:lnSpc>
            </a:pPr>
            <a:endParaRPr sz="500">
              <a:latin typeface="Arial" panose="020B0604020202020204"/>
              <a:ea typeface="Arial" panose="020B0604020202020204"/>
              <a:cs typeface="Arial" panose="020B0604020202020204"/>
            </a:endParaRPr>
          </a:p>
          <a:p>
            <a:pPr marL="375920" algn="l" rtl="0" eaLnBrk="0">
              <a:lnSpc>
                <a:spcPct val="91000"/>
              </a:lnSpc>
              <a:spcBef>
                <a:spcPts val="5"/>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冷源系统</a:t>
            </a:r>
            <a:endParaRPr sz="1100">
              <a:latin typeface="微软雅黑" panose="020B0503020204020204" charset="-122"/>
              <a:ea typeface="微软雅黑" panose="020B0503020204020204" charset="-122"/>
              <a:cs typeface="微软雅黑" panose="020B0503020204020204" charset="-122"/>
            </a:endParaRPr>
          </a:p>
        </p:txBody>
      </p:sp>
      <p:sp>
        <p:nvSpPr>
          <p:cNvPr id="1018" name="textbox 1018"/>
          <p:cNvSpPr/>
          <p:nvPr/>
        </p:nvSpPr>
        <p:spPr>
          <a:xfrm>
            <a:off x="4515611" y="5731763"/>
            <a:ext cx="1309369" cy="271779"/>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10000"/>
              </a:lnSpc>
            </a:pPr>
            <a:endParaRPr sz="500">
              <a:latin typeface="Arial" panose="020B0604020202020204"/>
              <a:ea typeface="Arial" panose="020B0604020202020204"/>
              <a:cs typeface="Arial" panose="020B0604020202020204"/>
            </a:endParaRPr>
          </a:p>
          <a:p>
            <a:pPr marL="368300" algn="l" rtl="0" eaLnBrk="0">
              <a:lnSpc>
                <a:spcPct val="91000"/>
              </a:lnSpc>
              <a:spcBef>
                <a:spcPct val="0"/>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新风机组</a:t>
            </a:r>
            <a:endParaRPr sz="1100">
              <a:latin typeface="微软雅黑" panose="020B0503020204020204" charset="-122"/>
              <a:ea typeface="微软雅黑" panose="020B0503020204020204" charset="-122"/>
              <a:cs typeface="微软雅黑" panose="020B0503020204020204" charset="-122"/>
            </a:endParaRPr>
          </a:p>
        </p:txBody>
      </p:sp>
      <p:sp>
        <p:nvSpPr>
          <p:cNvPr id="1020" name="textbox 1020"/>
          <p:cNvSpPr/>
          <p:nvPr/>
        </p:nvSpPr>
        <p:spPr>
          <a:xfrm>
            <a:off x="4515611" y="4232148"/>
            <a:ext cx="1309369" cy="271779"/>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4000"/>
              </a:lnSpc>
            </a:pPr>
            <a:endParaRPr sz="500">
              <a:latin typeface="Arial" panose="020B0604020202020204"/>
              <a:ea typeface="Arial" panose="020B0604020202020204"/>
              <a:cs typeface="Arial" panose="020B0604020202020204"/>
            </a:endParaRPr>
          </a:p>
          <a:p>
            <a:pPr marL="372745" algn="l" rtl="0" eaLnBrk="0">
              <a:lnSpc>
                <a:spcPct val="91000"/>
              </a:lnSpc>
              <a:spcBef>
                <a:spcPct val="0"/>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环境监测</a:t>
            </a:r>
            <a:endParaRPr sz="1100">
              <a:latin typeface="微软雅黑" panose="020B0503020204020204" charset="-122"/>
              <a:ea typeface="微软雅黑" panose="020B0503020204020204" charset="-122"/>
              <a:cs typeface="微软雅黑" panose="020B0503020204020204" charset="-122"/>
            </a:endParaRPr>
          </a:p>
        </p:txBody>
      </p:sp>
      <p:sp>
        <p:nvSpPr>
          <p:cNvPr id="1022" name="textbox 1022"/>
          <p:cNvSpPr/>
          <p:nvPr/>
        </p:nvSpPr>
        <p:spPr>
          <a:xfrm>
            <a:off x="1599488" y="4620767"/>
            <a:ext cx="1309369" cy="271779"/>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4000"/>
              </a:lnSpc>
            </a:pPr>
            <a:endParaRPr sz="500">
              <a:latin typeface="Arial" panose="020B0604020202020204"/>
              <a:ea typeface="Arial" panose="020B0604020202020204"/>
              <a:cs typeface="Arial" panose="020B0604020202020204"/>
            </a:endParaRPr>
          </a:p>
          <a:p>
            <a:pPr marL="372110" algn="l" rtl="0" eaLnBrk="0">
              <a:lnSpc>
                <a:spcPct val="91000"/>
              </a:lnSpc>
              <a:spcBef>
                <a:spcPts val="5"/>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视频监测</a:t>
            </a:r>
            <a:endParaRPr sz="1100">
              <a:latin typeface="微软雅黑" panose="020B0503020204020204" charset="-122"/>
              <a:ea typeface="微软雅黑" panose="020B0503020204020204" charset="-122"/>
              <a:cs typeface="微软雅黑" panose="020B0503020204020204" charset="-122"/>
            </a:endParaRPr>
          </a:p>
        </p:txBody>
      </p:sp>
      <p:sp>
        <p:nvSpPr>
          <p:cNvPr id="1024" name="textbox 1024"/>
          <p:cNvSpPr/>
          <p:nvPr/>
        </p:nvSpPr>
        <p:spPr>
          <a:xfrm>
            <a:off x="3066059" y="5726645"/>
            <a:ext cx="1309369" cy="271145"/>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8000"/>
              </a:lnSpc>
            </a:pPr>
            <a:endParaRPr sz="500">
              <a:latin typeface="Arial" panose="020B0604020202020204"/>
              <a:ea typeface="Arial" panose="020B0604020202020204"/>
              <a:cs typeface="Arial" panose="020B0604020202020204"/>
            </a:endParaRPr>
          </a:p>
          <a:p>
            <a:pPr marL="372745" algn="l" rtl="0" eaLnBrk="0">
              <a:lnSpc>
                <a:spcPct val="91000"/>
              </a:lnSpc>
              <a:spcBef>
                <a:spcPct val="0"/>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空调系统</a:t>
            </a:r>
            <a:endParaRPr sz="1100">
              <a:latin typeface="微软雅黑" panose="020B0503020204020204" charset="-122"/>
              <a:ea typeface="微软雅黑" panose="020B0503020204020204" charset="-122"/>
              <a:cs typeface="微软雅黑" panose="020B0503020204020204" charset="-122"/>
            </a:endParaRPr>
          </a:p>
        </p:txBody>
      </p:sp>
      <p:sp>
        <p:nvSpPr>
          <p:cNvPr id="1026" name="textbox 1026"/>
          <p:cNvSpPr/>
          <p:nvPr/>
        </p:nvSpPr>
        <p:spPr>
          <a:xfrm>
            <a:off x="4509515" y="4612474"/>
            <a:ext cx="1309369" cy="271145"/>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1000"/>
              </a:lnSpc>
            </a:pPr>
            <a:endParaRPr sz="500">
              <a:latin typeface="Arial" panose="020B0604020202020204"/>
              <a:ea typeface="Arial" panose="020B0604020202020204"/>
              <a:cs typeface="Arial" panose="020B0604020202020204"/>
            </a:endParaRPr>
          </a:p>
          <a:p>
            <a:pPr marL="373380" algn="l" rtl="0" eaLnBrk="0">
              <a:lnSpc>
                <a:spcPct val="92000"/>
              </a:lnSpc>
              <a:spcBef>
                <a:spcPts val="5"/>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设备控制</a:t>
            </a:r>
            <a:endParaRPr sz="1100">
              <a:latin typeface="微软雅黑" panose="020B0503020204020204" charset="-122"/>
              <a:ea typeface="微软雅黑" panose="020B0503020204020204" charset="-122"/>
              <a:cs typeface="微软雅黑" panose="020B0503020204020204" charset="-122"/>
            </a:endParaRPr>
          </a:p>
        </p:txBody>
      </p:sp>
      <p:sp>
        <p:nvSpPr>
          <p:cNvPr id="1028" name="textbox 1028"/>
          <p:cNvSpPr/>
          <p:nvPr/>
        </p:nvSpPr>
        <p:spPr>
          <a:xfrm>
            <a:off x="2201506" y="6123089"/>
            <a:ext cx="1309369" cy="271145"/>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9000"/>
              </a:lnSpc>
            </a:pPr>
            <a:endParaRPr sz="500">
              <a:latin typeface="Arial" panose="020B0604020202020204"/>
              <a:ea typeface="Arial" panose="020B0604020202020204"/>
              <a:cs typeface="Arial" panose="020B0604020202020204"/>
            </a:endParaRPr>
          </a:p>
          <a:p>
            <a:pPr marL="374015" algn="l" rtl="0" eaLnBrk="0">
              <a:lnSpc>
                <a:spcPct val="91000"/>
              </a:lnSpc>
              <a:spcBef>
                <a:spcPts val="5"/>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热源系统</a:t>
            </a:r>
            <a:endParaRPr sz="1100">
              <a:latin typeface="微软雅黑" panose="020B0503020204020204" charset="-122"/>
              <a:ea typeface="微软雅黑" panose="020B0503020204020204" charset="-122"/>
              <a:cs typeface="微软雅黑" panose="020B0503020204020204" charset="-122"/>
            </a:endParaRPr>
          </a:p>
        </p:txBody>
      </p:sp>
      <p:sp>
        <p:nvSpPr>
          <p:cNvPr id="1030" name="textbox 1030"/>
          <p:cNvSpPr/>
          <p:nvPr/>
        </p:nvSpPr>
        <p:spPr>
          <a:xfrm>
            <a:off x="1599488" y="4233570"/>
            <a:ext cx="1309369" cy="271145"/>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0000"/>
              </a:lnSpc>
            </a:pPr>
            <a:endParaRPr sz="500">
              <a:latin typeface="Arial" panose="020B0604020202020204"/>
              <a:ea typeface="Arial" panose="020B0604020202020204"/>
              <a:cs typeface="Arial" panose="020B0604020202020204"/>
            </a:endParaRPr>
          </a:p>
          <a:p>
            <a:pPr marL="368935" algn="l" rtl="0" eaLnBrk="0">
              <a:lnSpc>
                <a:spcPct val="92000"/>
              </a:lnSpc>
              <a:spcBef>
                <a:spcPts val="5"/>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设备监测</a:t>
            </a:r>
            <a:endParaRPr sz="1100">
              <a:latin typeface="微软雅黑" panose="020B0503020204020204" charset="-122"/>
              <a:ea typeface="微软雅黑" panose="020B0503020204020204" charset="-122"/>
              <a:cs typeface="微软雅黑" panose="020B0503020204020204" charset="-122"/>
            </a:endParaRPr>
          </a:p>
        </p:txBody>
      </p:sp>
      <p:sp>
        <p:nvSpPr>
          <p:cNvPr id="1032" name="textbox 1032"/>
          <p:cNvSpPr/>
          <p:nvPr/>
        </p:nvSpPr>
        <p:spPr>
          <a:xfrm>
            <a:off x="3661600" y="6126213"/>
            <a:ext cx="1309369" cy="271145"/>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6000"/>
              </a:lnSpc>
            </a:pPr>
            <a:endParaRPr sz="500">
              <a:latin typeface="Arial" panose="020B0604020202020204"/>
              <a:ea typeface="Arial" panose="020B0604020202020204"/>
              <a:cs typeface="Arial" panose="020B0604020202020204"/>
            </a:endParaRPr>
          </a:p>
          <a:p>
            <a:pPr marL="426720" algn="l" rtl="0" eaLnBrk="0">
              <a:lnSpc>
                <a:spcPct val="92000"/>
              </a:lnSpc>
              <a:spcBef>
                <a:spcPct val="0"/>
              </a:spcBef>
            </a:pPr>
            <a:r>
              <a:rPr sz="11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通风设备</a:t>
            </a:r>
            <a:endParaRPr sz="1100">
              <a:latin typeface="微软雅黑" panose="020B0503020204020204" charset="-122"/>
              <a:ea typeface="微软雅黑" panose="020B0503020204020204" charset="-122"/>
              <a:cs typeface="微软雅黑" panose="020B0503020204020204" charset="-122"/>
            </a:endParaRPr>
          </a:p>
        </p:txBody>
      </p:sp>
      <p:sp>
        <p:nvSpPr>
          <p:cNvPr id="1034" name="textbox 1034"/>
          <p:cNvSpPr/>
          <p:nvPr/>
        </p:nvSpPr>
        <p:spPr>
          <a:xfrm>
            <a:off x="3100932" y="3950782"/>
            <a:ext cx="1365885" cy="255904"/>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815"/>
              </a:lnSpc>
            </a:pPr>
            <a:r>
              <a:rPr sz="1400" kern="0" spc="-30">
                <a:solidFill>
                  <a:srgbClr val="FFFFFF">
                    <a:alpha val="100000"/>
                  </a:srgbClr>
                </a:solidFill>
                <a:latin typeface="微软雅黑" panose="020B0503020204020204" charset="-122"/>
                <a:ea typeface="微软雅黑" panose="020B0503020204020204" charset="-122"/>
                <a:cs typeface="微软雅黑" panose="020B0503020204020204" charset="-122"/>
              </a:rPr>
              <a:t>IOT暖通空调系统</a:t>
            </a:r>
            <a:endParaRPr sz="1400">
              <a:latin typeface="微软雅黑" panose="020B0503020204020204" charset="-122"/>
              <a:ea typeface="微软雅黑" panose="020B0503020204020204" charset="-122"/>
              <a:cs typeface="微软雅黑" panose="020B0503020204020204" charset="-122"/>
            </a:endParaRPr>
          </a:p>
        </p:txBody>
      </p:sp>
      <p:sp>
        <p:nvSpPr>
          <p:cNvPr id="1036" name="path 1036"/>
          <p:cNvSpPr/>
          <p:nvPr/>
        </p:nvSpPr>
        <p:spPr>
          <a:xfrm>
            <a:off x="3300983" y="5007863"/>
            <a:ext cx="947928" cy="323088"/>
          </a:xfrm>
          <a:custGeom>
            <a:avLst/>
            <a:gdLst/>
            <a:ahLst/>
            <a:cxnLst/>
            <a:rect l="0" t="0" r="0" b="0"/>
            <a:pathLst>
              <a:path w="1492" h="508">
                <a:moveTo>
                  <a:pt x="0" y="254"/>
                </a:moveTo>
                <a:lnTo>
                  <a:pt x="746" y="0"/>
                </a:lnTo>
                <a:lnTo>
                  <a:pt x="1492" y="254"/>
                </a:lnTo>
                <a:lnTo>
                  <a:pt x="1120" y="254"/>
                </a:lnTo>
                <a:lnTo>
                  <a:pt x="1120" y="508"/>
                </a:lnTo>
                <a:lnTo>
                  <a:pt x="372" y="508"/>
                </a:lnTo>
                <a:lnTo>
                  <a:pt x="372" y="254"/>
                </a:lnTo>
                <a:lnTo>
                  <a:pt x="0" y="254"/>
                </a:lnTo>
              </a:path>
            </a:pathLst>
          </a:custGeom>
          <a:solidFill>
            <a:srgbClr val="F2F2F2">
              <a:alpha val="100000"/>
            </a:srgbClr>
          </a:solidFill>
          <a:ln w="0" cap="flat">
            <a:noFill/>
            <a:prstDash val="solid"/>
            <a:miter lim="0"/>
          </a:ln>
        </p:spPr>
        <p:txBody>
          <a:bodyPr rtlCol="0"/>
          <a:lstStyle/>
          <a:p>
            <a:pPr algn="ctr"/>
            <a:endParaRPr lang="zh-CN" altLang="en-US"/>
          </a:p>
        </p:txBody>
      </p:sp>
      <p:sp>
        <p:nvSpPr>
          <p:cNvPr id="1038" name="textbox 1038"/>
          <p:cNvSpPr/>
          <p:nvPr/>
        </p:nvSpPr>
        <p:spPr>
          <a:xfrm>
            <a:off x="7636142" y="6091009"/>
            <a:ext cx="1546225" cy="188595"/>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89000"/>
              </a:lnSpc>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启停、定等操作</a:t>
            </a:r>
            <a:endParaRPr sz="1200">
              <a:latin typeface="微软雅黑" panose="020B0503020204020204" charset="-122"/>
              <a:ea typeface="微软雅黑" panose="020B0503020204020204" charset="-122"/>
              <a:cs typeface="微软雅黑" panose="020B0503020204020204" charset="-122"/>
            </a:endParaRPr>
          </a:p>
        </p:txBody>
      </p:sp>
      <p:sp>
        <p:nvSpPr>
          <p:cNvPr id="1040" name="textbox 1040"/>
          <p:cNvSpPr/>
          <p:nvPr/>
        </p:nvSpPr>
        <p:spPr>
          <a:xfrm>
            <a:off x="3211001" y="5491318"/>
            <a:ext cx="1083310" cy="220345"/>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1000"/>
              </a:lnSpc>
            </a:pP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暖通空调系统</a:t>
            </a:r>
            <a:endParaRPr sz="14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3"/>
          <a:stretch>
            <a:fillRect/>
          </a:stretch>
        </p:blipFill>
        <p:spPr>
          <a:xfrm>
            <a:off x="11315065" y="55245"/>
            <a:ext cx="824230" cy="368935"/>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2" name="rect 104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1044" name="picture 1044"/>
          <p:cNvPicPr>
            <a:picLocks noChangeAspect="1"/>
          </p:cNvPicPr>
          <p:nvPr/>
        </p:nvPicPr>
        <p:blipFill>
          <a:blip r:embed="rId1"/>
          <a:stretch>
            <a:fillRect/>
          </a:stretch>
        </p:blipFill>
        <p:spPr>
          <a:xfrm rot="21600000">
            <a:off x="6804659" y="2490229"/>
            <a:ext cx="4377931" cy="2153399"/>
          </a:xfrm>
          <a:prstGeom prst="rect">
            <a:avLst/>
          </a:prstGeom>
        </p:spPr>
      </p:pic>
      <p:sp>
        <p:nvSpPr>
          <p:cNvPr id="1046" name="textbox 1046"/>
          <p:cNvSpPr/>
          <p:nvPr/>
        </p:nvSpPr>
        <p:spPr>
          <a:xfrm>
            <a:off x="2027564" y="5643860"/>
            <a:ext cx="8202294" cy="523240"/>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83000"/>
              </a:lnSpc>
            </a:pP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通过网关采集变配电相关电表、变压器、电源开关等设备运行数据</a:t>
            </a:r>
            <a:r>
              <a:rPr sz="14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，并上传到系统</a:t>
            </a:r>
            <a:r>
              <a:rPr sz="1400" b="1" kern="0" spc="-2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，在系统中对相关设备</a:t>
            </a:r>
            <a:endParaRPr sz="1400">
              <a:latin typeface="微软雅黑" panose="020B0503020204020204" charset="-122"/>
              <a:ea typeface="微软雅黑" panose="020B0503020204020204" charset="-122"/>
              <a:cs typeface="微软雅黑" panose="020B0503020204020204" charset="-122"/>
            </a:endParaRPr>
          </a:p>
          <a:p>
            <a:pPr marL="457200" algn="l" rtl="0" eaLnBrk="0">
              <a:lnSpc>
                <a:spcPts val="2525"/>
              </a:lnSpc>
            </a:pPr>
            <a:r>
              <a:rPr sz="14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进行监测、控制和数据的分析</a:t>
            </a:r>
            <a:r>
              <a:rPr sz="1400" b="1" kern="0" spc="-2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，了解各设备的</a:t>
            </a: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实时运行状态并对故障报警信息进行及时处理。</a:t>
            </a:r>
            <a:endParaRPr sz="1400">
              <a:latin typeface="微软雅黑" panose="020B0503020204020204" charset="-122"/>
              <a:ea typeface="微软雅黑" panose="020B0503020204020204" charset="-122"/>
              <a:cs typeface="微软雅黑" panose="020B0503020204020204" charset="-122"/>
            </a:endParaRPr>
          </a:p>
        </p:txBody>
      </p:sp>
      <p:grpSp>
        <p:nvGrpSpPr>
          <p:cNvPr id="116" name="group 116"/>
          <p:cNvGrpSpPr/>
          <p:nvPr/>
        </p:nvGrpSpPr>
        <p:grpSpPr>
          <a:xfrm rot="21600000">
            <a:off x="1118095" y="2490228"/>
            <a:ext cx="1501139" cy="2153411"/>
            <a:chOff x="0" y="0"/>
            <a:chExt cx="1501139" cy="2153411"/>
          </a:xfrm>
        </p:grpSpPr>
        <p:sp>
          <p:nvSpPr>
            <p:cNvPr id="1048" name="rect 1048"/>
            <p:cNvSpPr/>
            <p:nvPr/>
          </p:nvSpPr>
          <p:spPr>
            <a:xfrm>
              <a:off x="0" y="0"/>
              <a:ext cx="1501139" cy="2153411"/>
            </a:xfrm>
            <a:prstGeom prst="rect">
              <a:avLst/>
            </a:prstGeom>
            <a:solidFill>
              <a:srgbClr val="D5DCE4">
                <a:alpha val="100000"/>
              </a:srgbClr>
            </a:solidFill>
            <a:ln w="0" cap="flat">
              <a:noFill/>
              <a:prstDash val="solid"/>
              <a:miter lim="0"/>
            </a:ln>
          </p:spPr>
          <p:txBody>
            <a:bodyPr rtlCol="0"/>
            <a:lstStyle/>
            <a:p>
              <a:pPr algn="ctr"/>
              <a:endParaRPr lang="zh-CN" altLang="en-US"/>
            </a:p>
          </p:txBody>
        </p:sp>
        <p:sp>
          <p:nvSpPr>
            <p:cNvPr id="1050" name="rect 1050"/>
            <p:cNvSpPr/>
            <p:nvPr/>
          </p:nvSpPr>
          <p:spPr>
            <a:xfrm>
              <a:off x="118872" y="437388"/>
              <a:ext cx="1261872" cy="298704"/>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052" name="rect 1052"/>
            <p:cNvSpPr/>
            <p:nvPr/>
          </p:nvSpPr>
          <p:spPr>
            <a:xfrm>
              <a:off x="118872" y="868679"/>
              <a:ext cx="1261872" cy="298704"/>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054" name="rect 1054"/>
            <p:cNvSpPr/>
            <p:nvPr/>
          </p:nvSpPr>
          <p:spPr>
            <a:xfrm>
              <a:off x="118872" y="1293876"/>
              <a:ext cx="1261872" cy="298703"/>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056" name="rect 1056"/>
            <p:cNvSpPr/>
            <p:nvPr/>
          </p:nvSpPr>
          <p:spPr>
            <a:xfrm>
              <a:off x="118872" y="1725167"/>
              <a:ext cx="1261872" cy="298704"/>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058" name="textbox 1058"/>
            <p:cNvSpPr/>
            <p:nvPr/>
          </p:nvSpPr>
          <p:spPr>
            <a:xfrm>
              <a:off x="369671" y="147777"/>
              <a:ext cx="901064" cy="182498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87000"/>
                </a:lnSpc>
              </a:pPr>
              <a:r>
                <a:rPr sz="1200" b="1" kern="0" spc="-30">
                  <a:solidFill>
                    <a:srgbClr val="404040">
                      <a:alpha val="100000"/>
                    </a:srgbClr>
                  </a:solidFill>
                  <a:latin typeface="等线" panose="02010600030101010101" charset="-122"/>
                  <a:ea typeface="等线" panose="02010600030101010101" charset="-122"/>
                  <a:cs typeface="等线" panose="02010600030101010101" charset="-122"/>
                </a:rPr>
                <a:t>变配电系统</a:t>
              </a:r>
              <a:endParaRPr sz="1200">
                <a:latin typeface="等线" panose="02010600030101010101" charset="-122"/>
                <a:ea typeface="等线" panose="02010600030101010101" charset="-122"/>
                <a:cs typeface="等线" panose="02010600030101010101" charset="-122"/>
              </a:endParaRPr>
            </a:p>
            <a:p>
              <a:pPr algn="l" rtl="0" eaLnBrk="0">
                <a:lnSpc>
                  <a:spcPct val="108000"/>
                </a:lnSpc>
              </a:pPr>
              <a:endParaRPr sz="1000">
                <a:latin typeface="Arial" panose="020B0604020202020204"/>
                <a:ea typeface="Arial" panose="020B0604020202020204"/>
                <a:cs typeface="Arial" panose="020B0604020202020204"/>
              </a:endParaRPr>
            </a:p>
            <a:p>
              <a:pPr marL="262255" algn="l" rtl="0" eaLnBrk="0">
                <a:lnSpc>
                  <a:spcPct val="91000"/>
                </a:lnSpc>
                <a:spcBef>
                  <a:spcPts val="305"/>
                </a:spcBef>
              </a:pPr>
              <a:r>
                <a:rPr sz="1000" kern="0" spc="-20">
                  <a:solidFill>
                    <a:srgbClr val="404040">
                      <a:alpha val="100000"/>
                    </a:srgbClr>
                  </a:solidFill>
                  <a:latin typeface="等线" panose="02010600030101010101" charset="-122"/>
                  <a:ea typeface="等线" panose="02010600030101010101" charset="-122"/>
                  <a:cs typeface="等线" panose="02010600030101010101" charset="-122"/>
                </a:rPr>
                <a:t>电表</a:t>
              </a:r>
              <a:endParaRPr sz="1000">
                <a:latin typeface="等线" panose="02010600030101010101" charset="-122"/>
                <a:ea typeface="等线" panose="02010600030101010101" charset="-122"/>
                <a:cs typeface="等线" panose="02010600030101010101" charset="-122"/>
              </a:endParaRPr>
            </a:p>
            <a:p>
              <a:pPr algn="l" rtl="0" eaLnBrk="0">
                <a:lnSpc>
                  <a:spcPct val="181000"/>
                </a:lnSpc>
              </a:pPr>
              <a:endParaRPr sz="1000">
                <a:latin typeface="Arial" panose="020B0604020202020204"/>
                <a:ea typeface="Arial" panose="020B0604020202020204"/>
                <a:cs typeface="Arial" panose="020B0604020202020204"/>
              </a:endParaRPr>
            </a:p>
            <a:p>
              <a:pPr marL="431165" algn="l" rtl="0" eaLnBrk="0">
                <a:lnSpc>
                  <a:spcPct val="91000"/>
                </a:lnSpc>
                <a:spcBef>
                  <a:spcPts val="300"/>
                </a:spcBef>
              </a:pPr>
              <a:r>
                <a:rPr sz="1000" kern="0" spc="10">
                  <a:solidFill>
                    <a:srgbClr val="404040">
                      <a:alpha val="100000"/>
                    </a:srgbClr>
                  </a:solidFill>
                  <a:latin typeface="等线" panose="02010600030101010101" charset="-122"/>
                  <a:ea typeface="等线" panose="02010600030101010101" charset="-122"/>
                  <a:cs typeface="等线" panose="02010600030101010101" charset="-122"/>
                </a:rPr>
                <a:t>变压器</a:t>
              </a:r>
              <a:endParaRPr sz="1000">
                <a:latin typeface="等线" panose="02010600030101010101" charset="-122"/>
                <a:ea typeface="等线" panose="02010600030101010101" charset="-122"/>
                <a:cs typeface="等线" panose="02010600030101010101" charset="-122"/>
              </a:endParaRPr>
            </a:p>
            <a:p>
              <a:pPr algn="l" rtl="0" eaLnBrk="0">
                <a:lnSpc>
                  <a:spcPct val="161000"/>
                </a:lnSpc>
              </a:pPr>
              <a:endParaRPr sz="1000">
                <a:latin typeface="Arial" panose="020B0604020202020204"/>
                <a:ea typeface="Arial" panose="020B0604020202020204"/>
                <a:cs typeface="Arial" panose="020B0604020202020204"/>
              </a:endParaRPr>
            </a:p>
            <a:p>
              <a:pPr algn="r" rtl="0" eaLnBrk="0">
                <a:lnSpc>
                  <a:spcPct val="91000"/>
                </a:lnSpc>
                <a:spcBef>
                  <a:spcPts val="310"/>
                </a:spcBef>
              </a:pPr>
              <a:r>
                <a:rPr sz="1000" kern="0" spc="10">
                  <a:solidFill>
                    <a:srgbClr val="404040">
                      <a:alpha val="100000"/>
                    </a:srgbClr>
                  </a:solidFill>
                  <a:latin typeface="等线" panose="02010600030101010101" charset="-122"/>
                  <a:ea typeface="等线" panose="02010600030101010101" charset="-122"/>
                  <a:cs typeface="等线" panose="02010600030101010101" charset="-122"/>
                </a:rPr>
                <a:t>电源开关</a:t>
              </a:r>
              <a:endParaRPr sz="1000">
                <a:latin typeface="等线" panose="02010600030101010101" charset="-122"/>
                <a:ea typeface="等线" panose="02010600030101010101" charset="-122"/>
                <a:cs typeface="等线" panose="02010600030101010101" charset="-122"/>
              </a:endParaRPr>
            </a:p>
            <a:p>
              <a:pPr algn="l" rtl="0" eaLnBrk="0">
                <a:lnSpc>
                  <a:spcPct val="110000"/>
                </a:lnSpc>
              </a:pPr>
              <a:endParaRPr sz="1000">
                <a:latin typeface="Arial" panose="020B0604020202020204"/>
                <a:ea typeface="Arial" panose="020B0604020202020204"/>
                <a:cs typeface="Arial" panose="020B0604020202020204"/>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29000"/>
                </a:lnSpc>
              </a:pPr>
              <a:endParaRPr sz="200">
                <a:latin typeface="Arial" panose="020B0604020202020204"/>
                <a:ea typeface="Arial" panose="020B0604020202020204"/>
                <a:cs typeface="Arial" panose="020B0604020202020204"/>
              </a:endParaRPr>
            </a:p>
            <a:p>
              <a:pPr marL="262890" algn="l" rtl="0" eaLnBrk="0">
                <a:lnSpc>
                  <a:spcPts val="360"/>
                </a:lnSpc>
              </a:pPr>
              <a:r>
                <a:rPr sz="1000" kern="0" spc="-30">
                  <a:solidFill>
                    <a:srgbClr val="404040">
                      <a:alpha val="100000"/>
                    </a:srgbClr>
                  </a:solidFill>
                  <a:latin typeface="微软雅黑" panose="020B0503020204020204" charset="-122"/>
                  <a:ea typeface="微软雅黑" panose="020B0503020204020204" charset="-122"/>
                  <a:cs typeface="微软雅黑" panose="020B0503020204020204" charset="-122"/>
                </a:rPr>
                <a:t>…</a:t>
              </a:r>
              <a:r>
                <a:rPr sz="1000" kern="0" spc="7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000" kern="0" spc="-30">
                  <a:solidFill>
                    <a:srgbClr val="404040">
                      <a:alpha val="100000"/>
                    </a:srgbClr>
                  </a:solidFill>
                  <a:latin typeface="微软雅黑" panose="020B0503020204020204" charset="-122"/>
                  <a:ea typeface="微软雅黑" panose="020B0503020204020204" charset="-122"/>
                  <a:cs typeface="微软雅黑" panose="020B0503020204020204" charset="-122"/>
                </a:rPr>
                <a:t>…</a:t>
              </a:r>
              <a:endParaRPr sz="1000">
                <a:latin typeface="微软雅黑" panose="020B0503020204020204" charset="-122"/>
                <a:ea typeface="微软雅黑" panose="020B0503020204020204" charset="-122"/>
                <a:cs typeface="微软雅黑" panose="020B0503020204020204" charset="-122"/>
              </a:endParaRPr>
            </a:p>
          </p:txBody>
        </p:sp>
      </p:grpSp>
      <p:sp>
        <p:nvSpPr>
          <p:cNvPr id="1060" name="rect 1060"/>
          <p:cNvSpPr/>
          <p:nvPr/>
        </p:nvSpPr>
        <p:spPr>
          <a:xfrm>
            <a:off x="4618723" y="2490228"/>
            <a:ext cx="1481328" cy="2153411"/>
          </a:xfrm>
          <a:prstGeom prst="rect">
            <a:avLst/>
          </a:prstGeom>
          <a:solidFill>
            <a:srgbClr val="0B52DC">
              <a:alpha val="100000"/>
            </a:srgbClr>
          </a:solidFill>
          <a:ln w="0" cap="flat">
            <a:noFill/>
            <a:prstDash val="solid"/>
            <a:miter lim="0"/>
          </a:ln>
        </p:spPr>
        <p:txBody>
          <a:bodyPr rtlCol="0"/>
          <a:lstStyle/>
          <a:p>
            <a:pPr algn="ctr"/>
            <a:endParaRPr lang="zh-CN" altLang="en-US"/>
          </a:p>
        </p:txBody>
      </p:sp>
      <p:sp>
        <p:nvSpPr>
          <p:cNvPr id="1062" name="textbox 1062"/>
          <p:cNvSpPr/>
          <p:nvPr/>
        </p:nvSpPr>
        <p:spPr>
          <a:xfrm>
            <a:off x="1333106" y="421056"/>
            <a:ext cx="6937375" cy="273684"/>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建筑设备管理系统</a:t>
            </a:r>
            <a:r>
              <a:rPr sz="17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实现设备自动化管理</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某</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省</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市成本</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增加效益</a:t>
            </a:r>
            <a:endParaRPr sz="1700">
              <a:latin typeface="微软雅黑" panose="020B0503020204020204" charset="-122"/>
              <a:ea typeface="微软雅黑" panose="020B0503020204020204" charset="-122"/>
              <a:cs typeface="微软雅黑" panose="020B0503020204020204" charset="-122"/>
            </a:endParaRPr>
          </a:p>
        </p:txBody>
      </p:sp>
      <p:sp>
        <p:nvSpPr>
          <p:cNvPr id="1064" name="path 1064"/>
          <p:cNvSpPr/>
          <p:nvPr/>
        </p:nvSpPr>
        <p:spPr>
          <a:xfrm>
            <a:off x="2806687" y="3171456"/>
            <a:ext cx="356616" cy="914400"/>
          </a:xfrm>
          <a:custGeom>
            <a:avLst/>
            <a:gdLst/>
            <a:ahLst/>
            <a:cxnLst/>
            <a:rect l="0" t="0" r="0" b="0"/>
            <a:pathLst>
              <a:path w="561" h="1440">
                <a:moveTo>
                  <a:pt x="280" y="1440"/>
                </a:moveTo>
                <a:lnTo>
                  <a:pt x="280" y="1080"/>
                </a:lnTo>
                <a:lnTo>
                  <a:pt x="0" y="1080"/>
                </a:lnTo>
                <a:lnTo>
                  <a:pt x="0" y="360"/>
                </a:lnTo>
                <a:lnTo>
                  <a:pt x="280" y="360"/>
                </a:lnTo>
                <a:lnTo>
                  <a:pt x="280" y="0"/>
                </a:lnTo>
                <a:lnTo>
                  <a:pt x="561" y="720"/>
                </a:lnTo>
                <a:lnTo>
                  <a:pt x="280" y="144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066" name="textbox 1066"/>
          <p:cNvSpPr/>
          <p:nvPr/>
        </p:nvSpPr>
        <p:spPr>
          <a:xfrm>
            <a:off x="2709173" y="3292211"/>
            <a:ext cx="1410335" cy="963930"/>
          </a:xfrm>
          <a:prstGeom prst="rect">
            <a:avLst/>
          </a:prstGeom>
          <a:noFill/>
          <a:ln w="0" cap="flat">
            <a:noFill/>
            <a:prstDash val="solid"/>
            <a:miter lim="0"/>
          </a:ln>
        </p:spPr>
        <p:txBody>
          <a:bodyPr vert="horz" wrap="square" lIns="0" tIns="0" rIns="0" bIns="0"/>
          <a:lstStyle/>
          <a:p>
            <a:pPr algn="l" rtl="0" eaLnBrk="0">
              <a:lnSpc>
                <a:spcPct val="166000"/>
              </a:lnSpc>
            </a:pPr>
            <a:endParaRPr sz="1000">
              <a:latin typeface="Arial" panose="020B0604020202020204"/>
              <a:ea typeface="Arial" panose="020B0604020202020204"/>
              <a:cs typeface="Arial" panose="020B0604020202020204"/>
            </a:endParaRPr>
          </a:p>
          <a:p>
            <a:pPr marL="12700" algn="l" rtl="0" eaLnBrk="0">
              <a:lnSpc>
                <a:spcPts val="1270"/>
              </a:lnSpc>
              <a:spcBef>
                <a:spcPct val="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数据采集</a:t>
            </a:r>
            <a:r>
              <a:rPr sz="1000" kern="0" spc="0">
                <a:solidFill>
                  <a:srgbClr val="218BF8">
                    <a:alpha val="100000"/>
                  </a:srgbClr>
                </a:solidFill>
                <a:latin typeface="等线" panose="02010600030101010101" charset="-122"/>
                <a:ea typeface="等线" panose="02010600030101010101" charset="-122"/>
                <a:cs typeface="等线" panose="02010600030101010101" charset="-122"/>
              </a:rPr>
              <a:t>   </a:t>
            </a:r>
            <a:endParaRPr sz="1000">
              <a:latin typeface="等线" panose="02010600030101010101" charset="-122"/>
              <a:ea typeface="等线" panose="02010600030101010101" charset="-122"/>
              <a:cs typeface="等线" panose="02010600030101010101" charset="-122"/>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0000"/>
              </a:lnSpc>
            </a:pPr>
            <a:endParaRPr sz="300">
              <a:latin typeface="Arial" panose="020B0604020202020204"/>
              <a:ea typeface="Arial" panose="020B0604020202020204"/>
              <a:cs typeface="Arial" panose="020B0604020202020204"/>
            </a:endParaRPr>
          </a:p>
          <a:p>
            <a:pPr algn="r" rtl="0" eaLnBrk="0">
              <a:lnSpc>
                <a:spcPts val="1445"/>
              </a:lnSpc>
              <a:spcBef>
                <a:spcPts val="5"/>
              </a:spcBef>
            </a:pPr>
            <a:r>
              <a:rPr sz="1200" kern="0" spc="-20">
                <a:solidFill>
                  <a:srgbClr val="404040">
                    <a:alpha val="100000"/>
                  </a:srgbClr>
                </a:solidFill>
                <a:latin typeface="等线" panose="02010600030101010101" charset="-122"/>
                <a:ea typeface="等线" panose="02010600030101010101" charset="-122"/>
                <a:cs typeface="等线" panose="02010600030101010101" charset="-122"/>
              </a:rPr>
              <a:t>边缘计算网关</a:t>
            </a:r>
            <a:endParaRPr sz="1200">
              <a:latin typeface="等线" panose="02010600030101010101" charset="-122"/>
              <a:ea typeface="等线" panose="02010600030101010101" charset="-122"/>
              <a:cs typeface="等线" panose="02010600030101010101" charset="-122"/>
            </a:endParaRPr>
          </a:p>
        </p:txBody>
      </p:sp>
      <p:pic>
        <p:nvPicPr>
          <p:cNvPr id="1068" name="picture 1068"/>
          <p:cNvPicPr>
            <a:picLocks noChangeAspect="1"/>
          </p:cNvPicPr>
          <p:nvPr/>
        </p:nvPicPr>
        <p:blipFill>
          <a:blip r:embed="rId2"/>
          <a:stretch>
            <a:fillRect/>
          </a:stretch>
        </p:blipFill>
        <p:spPr>
          <a:xfrm rot="21600000">
            <a:off x="3321124" y="3304911"/>
            <a:ext cx="648547" cy="649002"/>
          </a:xfrm>
          <a:prstGeom prst="rect">
            <a:avLst/>
          </a:prstGeom>
        </p:spPr>
      </p:pic>
      <p:sp>
        <p:nvSpPr>
          <p:cNvPr id="1070" name="textbox 1070"/>
          <p:cNvSpPr/>
          <p:nvPr/>
        </p:nvSpPr>
        <p:spPr>
          <a:xfrm>
            <a:off x="6804659" y="4674108"/>
            <a:ext cx="4378959" cy="216534"/>
          </a:xfrm>
          <a:prstGeom prst="rect">
            <a:avLst/>
          </a:prstGeom>
          <a:solidFill>
            <a:srgbClr val="F5F5F5">
              <a:alpha val="70196"/>
            </a:srgbClr>
          </a:solidFill>
          <a:ln w="0" cap="flat">
            <a:noFill/>
            <a:prstDash val="solid"/>
            <a:miter lim="0"/>
          </a:ln>
        </p:spPr>
        <p:txBody>
          <a:bodyPr vert="horz" wrap="square" lIns="0" tIns="0" rIns="0" bIns="0"/>
          <a:lstStyle/>
          <a:p>
            <a:pPr algn="l" rtl="0" eaLnBrk="0">
              <a:lnSpc>
                <a:spcPct val="145000"/>
              </a:lnSpc>
            </a:pPr>
            <a:endParaRPr sz="200">
              <a:latin typeface="Arial" panose="020B0604020202020204"/>
              <a:ea typeface="Arial" panose="020B0604020202020204"/>
              <a:cs typeface="Arial" panose="020B0604020202020204"/>
            </a:endParaRPr>
          </a:p>
          <a:p>
            <a:pPr marL="1591945" algn="l" rtl="0" eaLnBrk="0">
              <a:lnSpc>
                <a:spcPct val="87000"/>
              </a:lnSpc>
              <a:spcBef>
                <a:spcPct val="0"/>
              </a:spcBef>
            </a:pPr>
            <a:r>
              <a:rPr sz="1200" b="1" kern="0" spc="-20">
                <a:solidFill>
                  <a:srgbClr val="404040">
                    <a:alpha val="100000"/>
                  </a:srgbClr>
                </a:solidFill>
                <a:latin typeface="等线" panose="02010600030101010101" charset="-122"/>
                <a:ea typeface="等线" panose="02010600030101010101" charset="-122"/>
                <a:cs typeface="等线" panose="02010600030101010101" charset="-122"/>
              </a:rPr>
              <a:t>变配电系统结构图</a:t>
            </a:r>
            <a:endParaRPr sz="1200">
              <a:latin typeface="等线" panose="02010600030101010101" charset="-122"/>
              <a:ea typeface="等线" panose="02010600030101010101" charset="-122"/>
              <a:cs typeface="等线" panose="02010600030101010101" charset="-122"/>
            </a:endParaRPr>
          </a:p>
        </p:txBody>
      </p:sp>
      <p:grpSp>
        <p:nvGrpSpPr>
          <p:cNvPr id="118" name="group 118"/>
          <p:cNvGrpSpPr/>
          <p:nvPr/>
        </p:nvGrpSpPr>
        <p:grpSpPr>
          <a:xfrm rot="21600000">
            <a:off x="361251" y="164642"/>
            <a:ext cx="898715" cy="756666"/>
            <a:chOff x="0" y="0"/>
            <a:chExt cx="898715" cy="756666"/>
          </a:xfrm>
        </p:grpSpPr>
        <p:pic>
          <p:nvPicPr>
            <p:cNvPr id="1072" name="picture 1072"/>
            <p:cNvPicPr>
              <a:picLocks noChangeAspect="1"/>
            </p:cNvPicPr>
            <p:nvPr/>
          </p:nvPicPr>
          <p:blipFill>
            <a:blip r:embed="rId3"/>
            <a:stretch>
              <a:fillRect/>
            </a:stretch>
          </p:blipFill>
          <p:spPr>
            <a:xfrm rot="21600000">
              <a:off x="0" y="0"/>
              <a:ext cx="898715" cy="756666"/>
            </a:xfrm>
            <a:prstGeom prst="rect">
              <a:avLst/>
            </a:prstGeom>
          </p:spPr>
        </p:pic>
        <p:sp>
          <p:nvSpPr>
            <p:cNvPr id="1074" name="textbox 1074"/>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3.1.2</a:t>
              </a:r>
              <a:endParaRPr sz="1200">
                <a:latin typeface="微软雅黑" panose="020B0503020204020204" charset="-122"/>
                <a:ea typeface="微软雅黑" panose="020B0503020204020204" charset="-122"/>
                <a:cs typeface="微软雅黑" panose="020B0503020204020204" charset="-122"/>
              </a:endParaRPr>
            </a:p>
          </p:txBody>
        </p:sp>
      </p:grpSp>
      <p:sp>
        <p:nvSpPr>
          <p:cNvPr id="1076" name="textbox 1076"/>
          <p:cNvSpPr/>
          <p:nvPr/>
        </p:nvSpPr>
        <p:spPr>
          <a:xfrm>
            <a:off x="4728451" y="3230892"/>
            <a:ext cx="12623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7000"/>
              </a:lnSpc>
            </a:pPr>
            <a:endParaRPr sz="600">
              <a:latin typeface="Arial" panose="020B0604020202020204"/>
              <a:ea typeface="Arial" panose="020B0604020202020204"/>
              <a:cs typeface="Arial" panose="020B0604020202020204"/>
            </a:endParaRPr>
          </a:p>
          <a:p>
            <a:pPr marL="605155" algn="l" rtl="0" eaLnBrk="0">
              <a:lnSpc>
                <a:spcPct val="90000"/>
              </a:lnSpc>
              <a:spcBef>
                <a:spcPct val="0"/>
              </a:spcBef>
            </a:pPr>
            <a:r>
              <a:rPr sz="1000" kern="0" spc="30">
                <a:solidFill>
                  <a:srgbClr val="404040">
                    <a:alpha val="100000"/>
                  </a:srgbClr>
                </a:solidFill>
                <a:latin typeface="等线" panose="02010600030101010101" charset="-122"/>
                <a:ea typeface="等线" panose="02010600030101010101" charset="-122"/>
                <a:cs typeface="等线" panose="02010600030101010101" charset="-122"/>
              </a:rPr>
              <a:t>设备监测</a:t>
            </a:r>
            <a:endParaRPr sz="1000">
              <a:latin typeface="等线" panose="02010600030101010101" charset="-122"/>
              <a:ea typeface="等线" panose="02010600030101010101" charset="-122"/>
              <a:cs typeface="等线" panose="02010600030101010101" charset="-122"/>
            </a:endParaRPr>
          </a:p>
        </p:txBody>
      </p:sp>
      <p:sp>
        <p:nvSpPr>
          <p:cNvPr id="1078" name="textbox 1078"/>
          <p:cNvSpPr/>
          <p:nvPr/>
        </p:nvSpPr>
        <p:spPr>
          <a:xfrm>
            <a:off x="4728451" y="3805440"/>
            <a:ext cx="12623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10000"/>
              </a:lnSpc>
            </a:pPr>
            <a:endParaRPr sz="500">
              <a:latin typeface="Arial" panose="020B0604020202020204"/>
              <a:ea typeface="Arial" panose="020B0604020202020204"/>
              <a:cs typeface="Arial" panose="020B0604020202020204"/>
            </a:endParaRPr>
          </a:p>
          <a:p>
            <a:pPr marL="605155" algn="l" rtl="0" eaLnBrk="0">
              <a:lnSpc>
                <a:spcPct val="90000"/>
              </a:lnSpc>
              <a:spcBef>
                <a:spcPts val="5"/>
              </a:spcBef>
            </a:pPr>
            <a:r>
              <a:rPr sz="1000" kern="0" spc="30">
                <a:solidFill>
                  <a:srgbClr val="404040">
                    <a:alpha val="100000"/>
                  </a:srgbClr>
                </a:solidFill>
                <a:latin typeface="等线" panose="02010600030101010101" charset="-122"/>
                <a:ea typeface="等线" panose="02010600030101010101" charset="-122"/>
                <a:cs typeface="等线" panose="02010600030101010101" charset="-122"/>
              </a:rPr>
              <a:t>设备列表</a:t>
            </a:r>
            <a:endParaRPr sz="1000">
              <a:latin typeface="等线" panose="02010600030101010101" charset="-122"/>
              <a:ea typeface="等线" panose="02010600030101010101" charset="-122"/>
              <a:cs typeface="等线" panose="02010600030101010101" charset="-122"/>
            </a:endParaRPr>
          </a:p>
        </p:txBody>
      </p:sp>
      <p:sp>
        <p:nvSpPr>
          <p:cNvPr id="1080" name="path 1080"/>
          <p:cNvSpPr/>
          <p:nvPr/>
        </p:nvSpPr>
        <p:spPr>
          <a:xfrm>
            <a:off x="4120375" y="3180600"/>
            <a:ext cx="356616" cy="914400"/>
          </a:xfrm>
          <a:custGeom>
            <a:avLst/>
            <a:gdLst/>
            <a:ahLst/>
            <a:cxnLst/>
            <a:rect l="0" t="0" r="0" b="0"/>
            <a:pathLst>
              <a:path w="561" h="1440">
                <a:moveTo>
                  <a:pt x="280" y="1440"/>
                </a:moveTo>
                <a:lnTo>
                  <a:pt x="280" y="1080"/>
                </a:lnTo>
                <a:lnTo>
                  <a:pt x="0" y="1080"/>
                </a:lnTo>
                <a:lnTo>
                  <a:pt x="0" y="360"/>
                </a:lnTo>
                <a:lnTo>
                  <a:pt x="280" y="360"/>
                </a:lnTo>
                <a:lnTo>
                  <a:pt x="280" y="0"/>
                </a:lnTo>
                <a:lnTo>
                  <a:pt x="561" y="720"/>
                </a:lnTo>
                <a:lnTo>
                  <a:pt x="280" y="144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082" name="path 1082"/>
          <p:cNvSpPr/>
          <p:nvPr/>
        </p:nvSpPr>
        <p:spPr>
          <a:xfrm>
            <a:off x="6261595" y="3171456"/>
            <a:ext cx="356615" cy="914400"/>
          </a:xfrm>
          <a:custGeom>
            <a:avLst/>
            <a:gdLst/>
            <a:ahLst/>
            <a:cxnLst/>
            <a:rect l="0" t="0" r="0" b="0"/>
            <a:pathLst>
              <a:path w="561" h="1440">
                <a:moveTo>
                  <a:pt x="280" y="1440"/>
                </a:moveTo>
                <a:lnTo>
                  <a:pt x="280" y="1080"/>
                </a:lnTo>
                <a:lnTo>
                  <a:pt x="0" y="1080"/>
                </a:lnTo>
                <a:lnTo>
                  <a:pt x="0" y="360"/>
                </a:lnTo>
                <a:lnTo>
                  <a:pt x="280" y="360"/>
                </a:lnTo>
                <a:lnTo>
                  <a:pt x="280" y="0"/>
                </a:lnTo>
                <a:lnTo>
                  <a:pt x="561" y="720"/>
                </a:lnTo>
                <a:lnTo>
                  <a:pt x="280" y="144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084" name="textbox 1084"/>
          <p:cNvSpPr/>
          <p:nvPr/>
        </p:nvSpPr>
        <p:spPr>
          <a:xfrm>
            <a:off x="774801" y="1074115"/>
            <a:ext cx="1449705" cy="273050"/>
          </a:xfrm>
          <a:prstGeom prst="rect">
            <a:avLst/>
          </a:prstGeom>
          <a:noFill/>
          <a:ln w="0" cap="flat">
            <a:noFill/>
            <a:prstDash val="solid"/>
            <a:miter lim="0"/>
          </a:ln>
        </p:spPr>
        <p:txBody>
          <a:bodyPr vert="horz" wrap="square" lIns="0" tIns="0" rIns="0" bIns="0"/>
          <a:lstStyle/>
          <a:p>
            <a:pPr algn="l" rtl="0" eaLnBrk="0">
              <a:lnSpc>
                <a:spcPct val="76000"/>
              </a:lnSpc>
            </a:pPr>
            <a:endParaRPr sz="100">
              <a:latin typeface="Arial" panose="020B0604020202020204"/>
              <a:ea typeface="Arial" panose="020B0604020202020204"/>
              <a:cs typeface="Arial" panose="020B0604020202020204"/>
            </a:endParaRPr>
          </a:p>
          <a:p>
            <a:pPr algn="r" rtl="0" eaLnBrk="0">
              <a:lnSpc>
                <a:spcPct val="96000"/>
              </a:lnSpc>
            </a:pPr>
            <a:r>
              <a:rPr sz="17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变配电系统：</a:t>
            </a:r>
            <a:endParaRPr sz="1700">
              <a:latin typeface="微软雅黑" panose="020B0503020204020204" charset="-122"/>
              <a:ea typeface="微软雅黑" panose="020B0503020204020204" charset="-122"/>
              <a:cs typeface="微软雅黑" panose="020B0503020204020204" charset="-122"/>
            </a:endParaRPr>
          </a:p>
        </p:txBody>
      </p:sp>
      <p:sp>
        <p:nvSpPr>
          <p:cNvPr id="1086" name="textbox 1086"/>
          <p:cNvSpPr/>
          <p:nvPr/>
        </p:nvSpPr>
        <p:spPr>
          <a:xfrm>
            <a:off x="5005539" y="2715297"/>
            <a:ext cx="774700" cy="184785"/>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87000"/>
              </a:lnSpc>
            </a:pPr>
            <a:r>
              <a:rPr sz="1200" b="1" kern="0" spc="-30">
                <a:solidFill>
                  <a:srgbClr val="FFFFFF">
                    <a:alpha val="100000"/>
                  </a:srgbClr>
                </a:solidFill>
                <a:latin typeface="等线" panose="02010600030101010101" charset="-122"/>
                <a:ea typeface="等线" panose="02010600030101010101" charset="-122"/>
                <a:cs typeface="等线" panose="02010600030101010101" charset="-122"/>
              </a:rPr>
              <a:t>变配电系统</a:t>
            </a:r>
            <a:endParaRPr sz="1200">
              <a:latin typeface="等线" panose="02010600030101010101" charset="-122"/>
              <a:ea typeface="等线" panose="02010600030101010101" charset="-122"/>
              <a:cs typeface="等线" panose="02010600030101010101" charset="-122"/>
            </a:endParaRPr>
          </a:p>
        </p:txBody>
      </p:sp>
      <p:pic>
        <p:nvPicPr>
          <p:cNvPr id="3" name="图片 2" descr="通微logo2"/>
          <p:cNvPicPr>
            <a:picLocks noChangeAspect="1"/>
          </p:cNvPicPr>
          <p:nvPr/>
        </p:nvPicPr>
        <p:blipFill>
          <a:blip r:embed="rId4"/>
          <a:stretch>
            <a:fillRect/>
          </a:stretch>
        </p:blipFill>
        <p:spPr>
          <a:xfrm>
            <a:off x="11315065" y="55245"/>
            <a:ext cx="824230" cy="368935"/>
          </a:xfrm>
          <a:prstGeom prst="rect">
            <a:avLst/>
          </a:prstGeom>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 name="rect 1088"/>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sp>
        <p:nvSpPr>
          <p:cNvPr id="1090" name="path 1090"/>
          <p:cNvSpPr/>
          <p:nvPr/>
        </p:nvSpPr>
        <p:spPr>
          <a:xfrm>
            <a:off x="4727930" y="1273809"/>
            <a:ext cx="358139" cy="915923"/>
          </a:xfrm>
          <a:custGeom>
            <a:avLst/>
            <a:gdLst/>
            <a:ahLst/>
            <a:cxnLst/>
            <a:rect l="0" t="0" r="0" b="0"/>
            <a:pathLst>
              <a:path w="563" h="1442">
                <a:moveTo>
                  <a:pt x="280" y="1442"/>
                </a:moveTo>
                <a:lnTo>
                  <a:pt x="280" y="1080"/>
                </a:lnTo>
                <a:lnTo>
                  <a:pt x="0" y="1080"/>
                </a:lnTo>
                <a:lnTo>
                  <a:pt x="0" y="360"/>
                </a:lnTo>
                <a:lnTo>
                  <a:pt x="280" y="360"/>
                </a:lnTo>
                <a:lnTo>
                  <a:pt x="280" y="0"/>
                </a:lnTo>
                <a:lnTo>
                  <a:pt x="563" y="720"/>
                </a:lnTo>
                <a:lnTo>
                  <a:pt x="280" y="1442"/>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092" name="path 1092"/>
          <p:cNvSpPr/>
          <p:nvPr/>
        </p:nvSpPr>
        <p:spPr>
          <a:xfrm>
            <a:off x="4737074" y="3169653"/>
            <a:ext cx="356616" cy="914400"/>
          </a:xfrm>
          <a:custGeom>
            <a:avLst/>
            <a:gdLst/>
            <a:ahLst/>
            <a:cxnLst/>
            <a:rect l="0" t="0" r="0" b="0"/>
            <a:pathLst>
              <a:path w="561" h="1440">
                <a:moveTo>
                  <a:pt x="280" y="1440"/>
                </a:moveTo>
                <a:lnTo>
                  <a:pt x="280" y="1080"/>
                </a:lnTo>
                <a:lnTo>
                  <a:pt x="0" y="1080"/>
                </a:lnTo>
                <a:lnTo>
                  <a:pt x="0" y="360"/>
                </a:lnTo>
                <a:lnTo>
                  <a:pt x="280" y="360"/>
                </a:lnTo>
                <a:lnTo>
                  <a:pt x="280" y="0"/>
                </a:lnTo>
                <a:lnTo>
                  <a:pt x="561" y="720"/>
                </a:lnTo>
                <a:lnTo>
                  <a:pt x="280" y="144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094" name="path 1094"/>
          <p:cNvSpPr/>
          <p:nvPr/>
        </p:nvSpPr>
        <p:spPr>
          <a:xfrm>
            <a:off x="4727930" y="2212594"/>
            <a:ext cx="358139" cy="914400"/>
          </a:xfrm>
          <a:custGeom>
            <a:avLst/>
            <a:gdLst/>
            <a:ahLst/>
            <a:cxnLst/>
            <a:rect l="0" t="0" r="0" b="0"/>
            <a:pathLst>
              <a:path w="563" h="1440">
                <a:moveTo>
                  <a:pt x="280" y="1440"/>
                </a:moveTo>
                <a:lnTo>
                  <a:pt x="280" y="1080"/>
                </a:lnTo>
                <a:lnTo>
                  <a:pt x="0" y="1080"/>
                </a:lnTo>
                <a:lnTo>
                  <a:pt x="0" y="360"/>
                </a:lnTo>
                <a:lnTo>
                  <a:pt x="280" y="360"/>
                </a:lnTo>
                <a:lnTo>
                  <a:pt x="280" y="0"/>
                </a:lnTo>
                <a:lnTo>
                  <a:pt x="563" y="720"/>
                </a:lnTo>
                <a:lnTo>
                  <a:pt x="280" y="144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096" name="rect 1096"/>
          <p:cNvSpPr/>
          <p:nvPr/>
        </p:nvSpPr>
        <p:spPr>
          <a:xfrm>
            <a:off x="9903435" y="1613649"/>
            <a:ext cx="1481328" cy="2151887"/>
          </a:xfrm>
          <a:prstGeom prst="rect">
            <a:avLst/>
          </a:prstGeom>
          <a:solidFill>
            <a:srgbClr val="0B52DC">
              <a:alpha val="100000"/>
            </a:srgbClr>
          </a:solidFill>
          <a:ln w="0" cap="flat">
            <a:noFill/>
            <a:prstDash val="solid"/>
            <a:miter lim="0"/>
          </a:ln>
        </p:spPr>
        <p:txBody>
          <a:bodyPr rtlCol="0"/>
          <a:lstStyle/>
          <a:p>
            <a:pPr algn="ctr"/>
            <a:endParaRPr lang="zh-CN" altLang="en-US"/>
          </a:p>
        </p:txBody>
      </p:sp>
      <p:sp>
        <p:nvSpPr>
          <p:cNvPr id="1098" name="path 1098"/>
          <p:cNvSpPr/>
          <p:nvPr/>
        </p:nvSpPr>
        <p:spPr>
          <a:xfrm>
            <a:off x="9359366" y="2195817"/>
            <a:ext cx="356616" cy="914400"/>
          </a:xfrm>
          <a:custGeom>
            <a:avLst/>
            <a:gdLst/>
            <a:ahLst/>
            <a:cxnLst/>
            <a:rect l="0" t="0" r="0" b="0"/>
            <a:pathLst>
              <a:path w="561" h="1440">
                <a:moveTo>
                  <a:pt x="280" y="1440"/>
                </a:moveTo>
                <a:lnTo>
                  <a:pt x="0" y="720"/>
                </a:lnTo>
                <a:lnTo>
                  <a:pt x="280" y="0"/>
                </a:lnTo>
                <a:lnTo>
                  <a:pt x="280" y="360"/>
                </a:lnTo>
                <a:lnTo>
                  <a:pt x="561" y="360"/>
                </a:lnTo>
                <a:lnTo>
                  <a:pt x="561" y="1080"/>
                </a:lnTo>
                <a:lnTo>
                  <a:pt x="280" y="1080"/>
                </a:lnTo>
                <a:lnTo>
                  <a:pt x="280" y="1440"/>
                </a:lnTo>
              </a:path>
            </a:pathLst>
          </a:custGeom>
          <a:solidFill>
            <a:srgbClr val="F1F1F1">
              <a:alpha val="100000"/>
            </a:srgbClr>
          </a:solidFill>
          <a:ln w="0" cap="flat">
            <a:noFill/>
            <a:prstDash val="solid"/>
            <a:miter lim="0"/>
          </a:ln>
        </p:spPr>
        <p:txBody>
          <a:bodyPr rtlCol="0"/>
          <a:lstStyle/>
          <a:p>
            <a:pPr algn="ctr"/>
            <a:endParaRPr lang="zh-CN" altLang="en-US"/>
          </a:p>
        </p:txBody>
      </p:sp>
      <p:graphicFrame>
        <p:nvGraphicFramePr>
          <p:cNvPr id="1100" name="table 1100"/>
          <p:cNvGraphicFramePr>
            <a:graphicFrameLocks noGrp="1"/>
          </p:cNvGraphicFramePr>
          <p:nvPr/>
        </p:nvGraphicFramePr>
        <p:xfrm>
          <a:off x="4641115" y="1273809"/>
          <a:ext cx="6743065" cy="2809875"/>
        </p:xfrm>
        <a:graphic>
          <a:graphicData uri="http://schemas.openxmlformats.org/drawingml/2006/table">
            <a:tbl>
              <a:tblPr/>
              <a:tblGrid>
                <a:gridCol w="634365"/>
                <a:gridCol w="3896995"/>
                <a:gridCol w="679450"/>
                <a:gridCol w="1532255"/>
              </a:tblGrid>
              <a:tr h="2809875">
                <a:tc>
                  <a:txBody>
                    <a:bodyPr wrap="square"/>
                    <a:lstStyle/>
                    <a:p>
                      <a:pPr algn="l" rtl="0" eaLnBrk="0">
                        <a:lnSpc>
                          <a:spcPct val="129000"/>
                        </a:lnSpc>
                      </a:pPr>
                      <a:endParaRPr sz="1000">
                        <a:latin typeface="Arial" panose="020B0604020202020204"/>
                        <a:ea typeface="Arial" panose="020B0604020202020204"/>
                        <a:cs typeface="Arial" panose="020B0604020202020204"/>
                      </a:endParaRPr>
                    </a:p>
                    <a:p>
                      <a:pPr algn="l" rtl="0" eaLnBrk="0">
                        <a:lnSpc>
                          <a:spcPct val="130000"/>
                        </a:lnSpc>
                      </a:pPr>
                      <a:endParaRPr sz="1000">
                        <a:latin typeface="Arial" panose="020B0604020202020204"/>
                        <a:ea typeface="Arial" panose="020B0604020202020204"/>
                        <a:cs typeface="Arial" panose="020B0604020202020204"/>
                      </a:endParaRPr>
                    </a:p>
                    <a:p>
                      <a:pPr marL="635" algn="l" rtl="0" eaLnBrk="0">
                        <a:lnSpc>
                          <a:spcPct val="91000"/>
                        </a:lnSpc>
                        <a:spcBef>
                          <a:spcPts val="5"/>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故障告警</a:t>
                      </a:r>
                      <a:endParaRPr sz="1000">
                        <a:latin typeface="等线" panose="02010600030101010101" charset="-122"/>
                        <a:ea typeface="等线" panose="02010600030101010101" charset="-122"/>
                        <a:cs typeface="等线" panose="02010600030101010101" charset="-122"/>
                      </a:endParaRPr>
                    </a:p>
                    <a:p>
                      <a:pPr algn="l" rtl="0" eaLnBrk="0">
                        <a:lnSpc>
                          <a:spcPct val="124000"/>
                        </a:lnSpc>
                      </a:pPr>
                      <a:endParaRPr sz="1000">
                        <a:latin typeface="Arial" panose="020B0604020202020204"/>
                        <a:ea typeface="Arial" panose="020B0604020202020204"/>
                        <a:cs typeface="Arial" panose="020B0604020202020204"/>
                      </a:endParaRPr>
                    </a:p>
                    <a:p>
                      <a:pPr algn="l" rtl="0" eaLnBrk="0">
                        <a:lnSpc>
                          <a:spcPct val="125000"/>
                        </a:lnSpc>
                      </a:pPr>
                      <a:endParaRPr sz="1000">
                        <a:latin typeface="Arial" panose="020B0604020202020204"/>
                        <a:ea typeface="Arial" panose="020B0604020202020204"/>
                        <a:cs typeface="Arial" panose="020B0604020202020204"/>
                      </a:endParaRPr>
                    </a:p>
                    <a:p>
                      <a:pPr algn="l" rtl="0" eaLnBrk="0">
                        <a:lnSpc>
                          <a:spcPct val="125000"/>
                        </a:lnSpc>
                      </a:pPr>
                      <a:endParaRPr sz="1000">
                        <a:latin typeface="Arial" panose="020B0604020202020204"/>
                        <a:ea typeface="Arial" panose="020B0604020202020204"/>
                        <a:cs typeface="Arial" panose="020B0604020202020204"/>
                      </a:endParaRPr>
                    </a:p>
                    <a:p>
                      <a:pPr algn="l" rtl="0" eaLnBrk="0">
                        <a:lnSpc>
                          <a:spcPct val="125000"/>
                        </a:lnSpc>
                      </a:pPr>
                      <a:endParaRPr sz="1000">
                        <a:latin typeface="Arial" panose="020B0604020202020204"/>
                        <a:ea typeface="Arial" panose="020B0604020202020204"/>
                        <a:cs typeface="Arial" panose="020B0604020202020204"/>
                      </a:endParaRPr>
                    </a:p>
                    <a:p>
                      <a:pPr algn="l" rtl="0" eaLnBrk="0">
                        <a:lnSpc>
                          <a:spcPct val="91000"/>
                        </a:lnSpc>
                        <a:spcBef>
                          <a:spcPts val="310"/>
                        </a:spcBef>
                      </a:pPr>
                      <a:r>
                        <a:rPr sz="1000" kern="0" spc="40">
                          <a:solidFill>
                            <a:srgbClr val="218BF8">
                              <a:alpha val="100000"/>
                            </a:srgbClr>
                          </a:solidFill>
                          <a:latin typeface="等线" panose="02010600030101010101" charset="-122"/>
                          <a:ea typeface="等线" panose="02010600030101010101" charset="-122"/>
                          <a:cs typeface="等线" panose="02010600030101010101" charset="-122"/>
                        </a:rPr>
                        <a:t>状态统计</a:t>
                      </a:r>
                      <a:endParaRPr sz="1000">
                        <a:latin typeface="等线" panose="02010600030101010101" charset="-122"/>
                        <a:ea typeface="等线" panose="02010600030101010101" charset="-122"/>
                        <a:cs typeface="等线" panose="02010600030101010101" charset="-122"/>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25000"/>
                        </a:lnSpc>
                      </a:pPr>
                      <a:endParaRPr sz="200">
                        <a:latin typeface="Arial" panose="020B0604020202020204"/>
                        <a:ea typeface="Arial" panose="020B0604020202020204"/>
                        <a:cs typeface="Arial" panose="020B0604020202020204"/>
                      </a:endParaRPr>
                    </a:p>
                    <a:p>
                      <a:pPr marL="12065" algn="l" rtl="0" eaLnBrk="0">
                        <a:lnSpc>
                          <a:spcPct val="91000"/>
                        </a:lnSpc>
                        <a:spcBef>
                          <a:spcPct val="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能耗统计</a:t>
                      </a:r>
                      <a:endParaRPr sz="1000">
                        <a:latin typeface="等线" panose="02010600030101010101" charset="-122"/>
                        <a:ea typeface="等线" panose="02010600030101010101" charset="-122"/>
                        <a:cs typeface="等线" panose="02010600030101010101" charset="-122"/>
                      </a:endParaRPr>
                    </a:p>
                  </a:txBody>
                  <a:tcPr marL="0" marR="0" marT="0" marB="0" vert="horz">
                    <a:lnL>
                      <a:noFill/>
                    </a:lnL>
                    <a:lnR>
                      <a:noFill/>
                    </a:lnR>
                    <a:lnT>
                      <a:noFill/>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a:txBody>
                    <a:bodyPr wrap="square"/>
                    <a:lstStyle/>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8000"/>
                        </a:lnSpc>
                      </a:pPr>
                      <a:endParaRPr sz="1000">
                        <a:latin typeface="Arial" panose="020B0604020202020204"/>
                        <a:ea typeface="Arial" panose="020B0604020202020204"/>
                        <a:cs typeface="Arial" panose="020B0604020202020204"/>
                      </a:endParaRPr>
                    </a:p>
                    <a:p>
                      <a:pPr algn="l" rtl="0" eaLnBrk="0">
                        <a:lnSpc>
                          <a:spcPct val="108000"/>
                        </a:lnSpc>
                      </a:pPr>
                      <a:endParaRPr sz="1000">
                        <a:latin typeface="Arial" panose="020B0604020202020204"/>
                        <a:ea typeface="Arial" panose="020B0604020202020204"/>
                        <a:cs typeface="Arial" panose="020B0604020202020204"/>
                      </a:endParaRPr>
                    </a:p>
                    <a:p>
                      <a:pPr algn="l" rtl="0" eaLnBrk="0">
                        <a:lnSpc>
                          <a:spcPct val="108000"/>
                        </a:lnSpc>
                      </a:pPr>
                      <a:endParaRPr sz="1000">
                        <a:latin typeface="Arial" panose="020B0604020202020204"/>
                        <a:ea typeface="Arial" panose="020B0604020202020204"/>
                        <a:cs typeface="Arial" panose="020B0604020202020204"/>
                      </a:endParaRPr>
                    </a:p>
                    <a:p>
                      <a:pPr algn="l" rtl="0" eaLnBrk="0">
                        <a:lnSpc>
                          <a:spcPct val="108000"/>
                        </a:lnSpc>
                      </a:pPr>
                      <a:endParaRPr sz="1000">
                        <a:latin typeface="Arial" panose="020B0604020202020204"/>
                        <a:ea typeface="Arial" panose="020B0604020202020204"/>
                        <a:cs typeface="Arial" panose="020B0604020202020204"/>
                      </a:endParaRPr>
                    </a:p>
                    <a:p>
                      <a:pPr algn="l" rtl="0" eaLnBrk="0">
                        <a:lnSpc>
                          <a:spcPct val="108000"/>
                        </a:lnSpc>
                      </a:pPr>
                      <a:endParaRPr sz="1000">
                        <a:latin typeface="Arial" panose="020B0604020202020204"/>
                        <a:ea typeface="Arial" panose="020B0604020202020204"/>
                        <a:cs typeface="Arial" panose="020B0604020202020204"/>
                      </a:endParaRPr>
                    </a:p>
                    <a:p>
                      <a:pPr marL="98425" algn="l" rtl="0" eaLnBrk="0">
                        <a:lnSpc>
                          <a:spcPct val="91000"/>
                        </a:lnSpc>
                        <a:spcBef>
                          <a:spcPts val="5"/>
                        </a:spcBef>
                      </a:pPr>
                      <a:r>
                        <a:rPr sz="1000" kern="0" spc="40">
                          <a:solidFill>
                            <a:srgbClr val="218BF8">
                              <a:alpha val="100000"/>
                            </a:srgbClr>
                          </a:solidFill>
                          <a:latin typeface="等线" panose="02010600030101010101" charset="-122"/>
                          <a:ea typeface="等线" panose="02010600030101010101" charset="-122"/>
                          <a:cs typeface="等线" panose="02010600030101010101" charset="-122"/>
                        </a:rPr>
                        <a:t>视频联动</a:t>
                      </a:r>
                      <a:endParaRPr sz="1000">
                        <a:latin typeface="等线" panose="02010600030101010101" charset="-122"/>
                        <a:ea typeface="等线" panose="02010600030101010101" charset="-122"/>
                        <a:cs typeface="等线" panose="02010600030101010101" charset="-122"/>
                      </a:endParaRPr>
                    </a:p>
                  </a:txBody>
                  <a:tcPr marL="0" marR="0" marT="0" marB="0" vert="horz">
                    <a:lnL>
                      <a:noFill/>
                    </a:lnL>
                    <a:lnR>
                      <a:noFill/>
                    </a:lnR>
                    <a:lnT>
                      <a:noFill/>
                    </a:lnT>
                    <a:lnB>
                      <a:noFill/>
                    </a:lnB>
                  </a:tcPr>
                </a:tc>
                <a:tc>
                  <a:txBody>
                    <a:bodyPr wrap="square"/>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marL="459740" algn="l" rtl="0" eaLnBrk="0">
                        <a:lnSpc>
                          <a:spcPct val="87000"/>
                        </a:lnSpc>
                        <a:spcBef>
                          <a:spcPts val="5"/>
                        </a:spcBef>
                      </a:pPr>
                      <a:r>
                        <a:rPr sz="1200" b="1" kern="0" spc="-10">
                          <a:solidFill>
                            <a:srgbClr val="FFFFFF">
                              <a:alpha val="100000"/>
                            </a:srgbClr>
                          </a:solidFill>
                          <a:latin typeface="等线" panose="02010600030101010101" charset="-122"/>
                          <a:ea typeface="等线" panose="02010600030101010101" charset="-122"/>
                          <a:cs typeface="等线" panose="02010600030101010101" charset="-122"/>
                        </a:rPr>
                        <a:t>视频监控系统</a:t>
                      </a:r>
                      <a:endParaRPr sz="1200">
                        <a:latin typeface="等线" panose="02010600030101010101" charset="-122"/>
                        <a:ea typeface="等线" panose="02010600030101010101" charset="-122"/>
                        <a:cs typeface="等线" panose="02010600030101010101" charset="-122"/>
                      </a:endParaRPr>
                    </a:p>
                  </a:txBody>
                  <a:tcPr marL="0" marR="0" marT="0" marB="0" vert="horz">
                    <a:lnL>
                      <a:noFill/>
                    </a:lnL>
                    <a:lnR>
                      <a:noFill/>
                    </a:lnR>
                    <a:lnT>
                      <a:noFill/>
                    </a:lnT>
                    <a:lnB>
                      <a:noFill/>
                    </a:lnB>
                  </a:tcPr>
                </a:tc>
              </a:tr>
            </a:tbl>
          </a:graphicData>
        </a:graphic>
      </p:graphicFrame>
      <p:graphicFrame>
        <p:nvGraphicFramePr>
          <p:cNvPr id="1102" name="table 1102"/>
          <p:cNvGraphicFramePr>
            <a:graphicFrameLocks noGrp="1"/>
          </p:cNvGraphicFramePr>
          <p:nvPr/>
        </p:nvGraphicFramePr>
        <p:xfrm>
          <a:off x="4615202" y="4677130"/>
          <a:ext cx="7298054" cy="1336039"/>
        </p:xfrm>
        <a:graphic>
          <a:graphicData uri="http://schemas.openxmlformats.org/drawingml/2006/table">
            <a:tbl>
              <a:tblPr/>
              <a:tblGrid>
                <a:gridCol w="3325495"/>
                <a:gridCol w="694055"/>
                <a:gridCol w="3278504"/>
              </a:tblGrid>
              <a:tr h="1336039">
                <a:tc>
                  <a:txBody>
                    <a:bodyPr wrap="square"/>
                    <a:lstStyle/>
                    <a:p>
                      <a:pPr marL="3810" algn="l" rtl="0" eaLnBrk="0">
                        <a:lnSpc>
                          <a:spcPct val="91000"/>
                        </a:lnSpc>
                        <a:spcBef>
                          <a:spcPts val="5"/>
                        </a:spcBef>
                      </a:pPr>
                      <a:r>
                        <a:rPr sz="1700" b="1" kern="0" spc="70">
                          <a:solidFill>
                            <a:srgbClr val="404040">
                              <a:alpha val="100000"/>
                            </a:srgbClr>
                          </a:solidFill>
                          <a:latin typeface="等线" panose="02010600030101010101" charset="-122"/>
                          <a:ea typeface="等线" panose="02010600030101010101" charset="-122"/>
                          <a:cs typeface="等线" panose="02010600030101010101" charset="-122"/>
                        </a:rPr>
                        <a:t>设备列表</a:t>
                      </a:r>
                      <a:endParaRPr sz="1700">
                        <a:latin typeface="等线" panose="02010600030101010101" charset="-122"/>
                        <a:ea typeface="等线" panose="02010600030101010101" charset="-122"/>
                        <a:cs typeface="等线" panose="02010600030101010101" charset="-122"/>
                      </a:endParaRPr>
                    </a:p>
                    <a:p>
                      <a:pPr algn="l" rtl="0" eaLnBrk="0">
                        <a:lnSpc>
                          <a:spcPct val="105000"/>
                        </a:lnSpc>
                      </a:pPr>
                      <a:endParaRPr sz="8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indent="7620" algn="l" rtl="0" eaLnBrk="0">
                        <a:lnSpc>
                          <a:spcPct val="113000"/>
                        </a:lnSpc>
                      </a:pPr>
                      <a:r>
                        <a:rPr sz="1400" kern="0" spc="-10">
                          <a:solidFill>
                            <a:srgbClr val="404040">
                              <a:alpha val="100000"/>
                            </a:srgbClr>
                          </a:solidFill>
                          <a:latin typeface="等线" panose="02010600030101010101" charset="-122"/>
                          <a:ea typeface="等线" panose="02010600030101010101" charset="-122"/>
                          <a:cs typeface="等线" panose="02010600030101010101" charset="-122"/>
                        </a:rPr>
                        <a:t>系统展示所有轿梯和扶梯，显示各个电梯</a:t>
                      </a:r>
                      <a:r>
                        <a:rPr sz="1400" kern="0" spc="1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0">
                          <a:solidFill>
                            <a:srgbClr val="404040">
                              <a:alpha val="100000"/>
                            </a:srgbClr>
                          </a:solidFill>
                          <a:latin typeface="等线" panose="02010600030101010101" charset="-122"/>
                          <a:ea typeface="等线" panose="02010600030101010101" charset="-122"/>
                          <a:cs typeface="等线" panose="02010600030101010101" charset="-122"/>
                        </a:rPr>
                        <a:t>设备基本信息和运行状态信</a:t>
                      </a:r>
                      <a:r>
                        <a:rPr sz="1400" kern="0" spc="-10">
                          <a:solidFill>
                            <a:srgbClr val="404040">
                              <a:alpha val="100000"/>
                            </a:srgbClr>
                          </a:solidFill>
                          <a:latin typeface="等线" panose="02010600030101010101" charset="-122"/>
                          <a:ea typeface="等线" panose="02010600030101010101" charset="-122"/>
                          <a:cs typeface="等线" panose="02010600030101010101" charset="-122"/>
                        </a:rPr>
                        <a:t>息，包括电梯   </a:t>
                      </a:r>
                      <a:r>
                        <a:rPr sz="1400" kern="0" spc="-40">
                          <a:solidFill>
                            <a:srgbClr val="404040">
                              <a:alpha val="100000"/>
                            </a:srgbClr>
                          </a:solidFill>
                          <a:latin typeface="等线" panose="02010600030101010101" charset="-122"/>
                          <a:ea typeface="等线" panose="02010600030101010101" charset="-122"/>
                          <a:cs typeface="等线" panose="02010600030101010101" charset="-122"/>
                        </a:rPr>
                        <a:t>名称</a:t>
                      </a:r>
                      <a:r>
                        <a:rPr sz="1400" kern="0" spc="-21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40">
                          <a:solidFill>
                            <a:srgbClr val="404040">
                              <a:alpha val="100000"/>
                            </a:srgbClr>
                          </a:solidFill>
                          <a:latin typeface="等线" panose="02010600030101010101" charset="-122"/>
                          <a:ea typeface="等线" panose="02010600030101010101" charset="-122"/>
                          <a:cs typeface="等线" panose="02010600030101010101" charset="-122"/>
                        </a:rPr>
                        <a:t>、编号</a:t>
                      </a:r>
                      <a:r>
                        <a:rPr sz="1400" kern="0" spc="-20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40">
                          <a:solidFill>
                            <a:srgbClr val="404040">
                              <a:alpha val="100000"/>
                            </a:srgbClr>
                          </a:solidFill>
                          <a:latin typeface="等线" panose="02010600030101010101" charset="-122"/>
                          <a:ea typeface="等线" panose="02010600030101010101" charset="-122"/>
                          <a:cs typeface="等线" panose="02010600030101010101" charset="-122"/>
                        </a:rPr>
                        <a:t>、是否启用</a:t>
                      </a:r>
                      <a:r>
                        <a:rPr sz="1400" kern="0" spc="-20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50">
                          <a:solidFill>
                            <a:srgbClr val="404040">
                              <a:alpha val="100000"/>
                            </a:srgbClr>
                          </a:solidFill>
                          <a:latin typeface="等线" panose="02010600030101010101" charset="-122"/>
                          <a:ea typeface="等线" panose="02010600030101010101" charset="-122"/>
                          <a:cs typeface="等线" panose="02010600030101010101" charset="-122"/>
                        </a:rPr>
                        <a:t>、下上行状态</a:t>
                      </a:r>
                      <a:r>
                        <a:rPr sz="1400" kern="0" spc="-21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50">
                          <a:solidFill>
                            <a:srgbClr val="404040">
                              <a:alpha val="100000"/>
                            </a:srgbClr>
                          </a:solidFill>
                          <a:latin typeface="等线" panose="02010600030101010101" charset="-122"/>
                          <a:ea typeface="等线" panose="02010600030101010101" charset="-122"/>
                          <a:cs typeface="等线" panose="02010600030101010101" charset="-122"/>
                        </a:rPr>
                        <a:t>、所</a:t>
                      </a:r>
                      <a:r>
                        <a:rPr sz="1400" kern="0" spc="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30">
                          <a:solidFill>
                            <a:srgbClr val="404040">
                              <a:alpha val="100000"/>
                            </a:srgbClr>
                          </a:solidFill>
                          <a:latin typeface="等线" panose="02010600030101010101" charset="-122"/>
                          <a:ea typeface="等线" panose="02010600030101010101" charset="-122"/>
                          <a:cs typeface="等线" panose="02010600030101010101" charset="-122"/>
                        </a:rPr>
                        <a:t>在楼层</a:t>
                      </a:r>
                      <a:r>
                        <a:rPr sz="1400" kern="0" spc="-19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30">
                          <a:solidFill>
                            <a:srgbClr val="404040">
                              <a:alpha val="100000"/>
                            </a:srgbClr>
                          </a:solidFill>
                          <a:latin typeface="等线" panose="02010600030101010101" charset="-122"/>
                          <a:ea typeface="等线" panose="02010600030101010101" charset="-122"/>
                          <a:cs typeface="等线" panose="02010600030101010101" charset="-122"/>
                        </a:rPr>
                        <a:t>、轿厢内</a:t>
                      </a:r>
                      <a:r>
                        <a:rPr sz="1400" kern="0" spc="-20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30">
                          <a:solidFill>
                            <a:srgbClr val="404040">
                              <a:alpha val="100000"/>
                            </a:srgbClr>
                          </a:solidFill>
                          <a:latin typeface="等线" panose="02010600030101010101" charset="-122"/>
                          <a:ea typeface="等线" panose="02010600030101010101" charset="-122"/>
                          <a:cs typeface="等线" panose="02010600030101010101" charset="-122"/>
                        </a:rPr>
                        <a:t>、故障状态等</a:t>
                      </a:r>
                      <a:endParaRPr sz="1400">
                        <a:latin typeface="等线" panose="02010600030101010101" charset="-122"/>
                        <a:ea typeface="等线" panose="02010600030101010101" charset="-122"/>
                        <a:cs typeface="等线" panose="02010600030101010101" charset="-122"/>
                      </a:endParaRPr>
                    </a:p>
                  </a:txBody>
                  <a:tcPr marL="0" marR="0" marT="561" marB="0" vert="horz">
                    <a:lnL>
                      <a:noFill/>
                    </a:lnL>
                    <a:lnR>
                      <a:noFill/>
                    </a:lnR>
                    <a:lnT>
                      <a:noFill/>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a:txBody>
                    <a:bodyPr wrap="square"/>
                    <a:lstStyle/>
                    <a:p>
                      <a:pPr marL="80645" algn="l" rtl="0" eaLnBrk="0">
                        <a:lnSpc>
                          <a:spcPct val="91000"/>
                        </a:lnSpc>
                        <a:spcBef>
                          <a:spcPts val="5"/>
                        </a:spcBef>
                      </a:pPr>
                      <a:r>
                        <a:rPr sz="1700" b="1" kern="0" spc="90">
                          <a:solidFill>
                            <a:srgbClr val="404040">
                              <a:alpha val="100000"/>
                            </a:srgbClr>
                          </a:solidFill>
                          <a:latin typeface="等线" panose="02010600030101010101" charset="-122"/>
                          <a:ea typeface="等线" panose="02010600030101010101" charset="-122"/>
                          <a:cs typeface="等线" panose="02010600030101010101" charset="-122"/>
                        </a:rPr>
                        <a:t>环境监测</a:t>
                      </a:r>
                      <a:endParaRPr sz="1700">
                        <a:latin typeface="等线" panose="02010600030101010101" charset="-122"/>
                        <a:ea typeface="等线" panose="02010600030101010101" charset="-122"/>
                        <a:cs typeface="等线" panose="02010600030101010101" charset="-122"/>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000"/>
                        </a:lnSpc>
                      </a:pPr>
                      <a:endParaRPr sz="100">
                        <a:latin typeface="Arial" panose="020B0604020202020204"/>
                        <a:ea typeface="Arial" panose="020B0604020202020204"/>
                        <a:cs typeface="Arial" panose="020B0604020202020204"/>
                      </a:endParaRPr>
                    </a:p>
                    <a:p>
                      <a:pPr marL="83820" algn="just" rtl="0" eaLnBrk="0">
                        <a:lnSpc>
                          <a:spcPct val="107000"/>
                        </a:lnSpc>
                      </a:pPr>
                      <a:r>
                        <a:rPr sz="1400" kern="0" spc="0">
                          <a:solidFill>
                            <a:srgbClr val="404040">
                              <a:alpha val="100000"/>
                            </a:srgbClr>
                          </a:solidFill>
                          <a:latin typeface="等线" panose="02010600030101010101" charset="-122"/>
                          <a:ea typeface="等线" panose="02010600030101010101" charset="-122"/>
                          <a:cs typeface="等线" panose="02010600030101010101" charset="-122"/>
                        </a:rPr>
                        <a:t>在平面图中显示电梯机房和</a:t>
                      </a:r>
                      <a:r>
                        <a:rPr sz="1400" kern="0" spc="-10">
                          <a:solidFill>
                            <a:srgbClr val="404040">
                              <a:alpha val="100000"/>
                            </a:srgbClr>
                          </a:solidFill>
                          <a:latin typeface="等线" panose="02010600030101010101" charset="-122"/>
                          <a:ea typeface="等线" panose="02010600030101010101" charset="-122"/>
                          <a:cs typeface="等线" panose="02010600030101010101" charset="-122"/>
                        </a:rPr>
                        <a:t>轿厢的环境信 </a:t>
                      </a:r>
                      <a:r>
                        <a:rPr sz="1400" kern="0" spc="-20">
                          <a:solidFill>
                            <a:srgbClr val="404040">
                              <a:alpha val="100000"/>
                            </a:srgbClr>
                          </a:solidFill>
                          <a:latin typeface="等线" panose="02010600030101010101" charset="-122"/>
                          <a:ea typeface="等线" panose="02010600030101010101" charset="-122"/>
                          <a:cs typeface="等线" panose="02010600030101010101" charset="-122"/>
                        </a:rPr>
                        <a:t>息（如</a:t>
                      </a:r>
                      <a:r>
                        <a:rPr sz="1400" kern="0" spc="-20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20">
                          <a:solidFill>
                            <a:srgbClr val="404040">
                              <a:alpha val="100000"/>
                            </a:srgbClr>
                          </a:solidFill>
                          <a:latin typeface="等线" panose="02010600030101010101" charset="-122"/>
                          <a:ea typeface="等线" panose="02010600030101010101" charset="-122"/>
                          <a:cs typeface="等线" panose="02010600030101010101" charset="-122"/>
                        </a:rPr>
                        <a:t>、湿度等</a:t>
                      </a:r>
                      <a:r>
                        <a:rPr sz="1400" kern="0" spc="-60">
                          <a:solidFill>
                            <a:srgbClr val="404040">
                              <a:alpha val="100000"/>
                            </a:srgbClr>
                          </a:solidFill>
                          <a:latin typeface="等线" panose="02010600030101010101" charset="-122"/>
                          <a:ea typeface="等线" panose="02010600030101010101" charset="-122"/>
                          <a:cs typeface="等线" panose="02010600030101010101" charset="-122"/>
                        </a:rPr>
                        <a:t>）</a:t>
                      </a:r>
                      <a:r>
                        <a:rPr sz="1400" kern="0" spc="-20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60">
                          <a:solidFill>
                            <a:srgbClr val="404040">
                              <a:alpha val="100000"/>
                            </a:srgbClr>
                          </a:solidFill>
                          <a:latin typeface="等线" panose="02010600030101010101" charset="-122"/>
                          <a:ea typeface="等线" panose="02010600030101010101" charset="-122"/>
                          <a:cs typeface="等线" panose="02010600030101010101" charset="-122"/>
                        </a:rPr>
                        <a:t>，</a:t>
                      </a:r>
                      <a:r>
                        <a:rPr sz="1400" kern="0" spc="-20">
                          <a:solidFill>
                            <a:srgbClr val="404040">
                              <a:alpha val="100000"/>
                            </a:srgbClr>
                          </a:solidFill>
                          <a:latin typeface="等线" panose="02010600030101010101" charset="-122"/>
                          <a:ea typeface="等线" panose="02010600030101010101" charset="-122"/>
                          <a:cs typeface="等线" panose="02010600030101010101" charset="-122"/>
                        </a:rPr>
                        <a:t>显示电梯底的进</a:t>
                      </a:r>
                      <a:r>
                        <a:rPr sz="1400" kern="0" spc="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10">
                          <a:solidFill>
                            <a:srgbClr val="404040">
                              <a:alpha val="100000"/>
                            </a:srgbClr>
                          </a:solidFill>
                          <a:latin typeface="等线" panose="02010600030101010101" charset="-122"/>
                          <a:ea typeface="等线" panose="02010600030101010101" charset="-122"/>
                          <a:cs typeface="等线" panose="02010600030101010101" charset="-122"/>
                        </a:rPr>
                        <a:t>水情况以及抽水泵的运行状态；</a:t>
                      </a:r>
                      <a:endParaRPr sz="1400">
                        <a:latin typeface="等线" panose="02010600030101010101" charset="-122"/>
                        <a:ea typeface="等线" panose="02010600030101010101" charset="-122"/>
                        <a:cs typeface="等线" panose="02010600030101010101" charset="-122"/>
                      </a:endParaRPr>
                    </a:p>
                  </a:txBody>
                  <a:tcPr marL="0" marR="0" marT="561" marB="0" vert="horz">
                    <a:lnL>
                      <a:noFill/>
                    </a:lnL>
                    <a:lnR>
                      <a:noFill/>
                    </a:lnR>
                    <a:lnT>
                      <a:noFill/>
                    </a:lnT>
                    <a:lnB>
                      <a:noFill/>
                    </a:lnB>
                  </a:tcPr>
                </a:tc>
              </a:tr>
            </a:tbl>
          </a:graphicData>
        </a:graphic>
      </p:graphicFrame>
      <p:pic>
        <p:nvPicPr>
          <p:cNvPr id="1104" name="picture 1104"/>
          <p:cNvPicPr>
            <a:picLocks noChangeAspect="1"/>
          </p:cNvPicPr>
          <p:nvPr/>
        </p:nvPicPr>
        <p:blipFill>
          <a:blip r:embed="rId1"/>
          <a:stretch>
            <a:fillRect/>
          </a:stretch>
        </p:blipFill>
        <p:spPr>
          <a:xfrm rot="21600000">
            <a:off x="5371058" y="1787652"/>
            <a:ext cx="3702837" cy="1836165"/>
          </a:xfrm>
          <a:prstGeom prst="rect">
            <a:avLst/>
          </a:prstGeom>
        </p:spPr>
      </p:pic>
      <p:sp>
        <p:nvSpPr>
          <p:cNvPr id="1106" name="textbox 1106"/>
          <p:cNvSpPr/>
          <p:nvPr/>
        </p:nvSpPr>
        <p:spPr>
          <a:xfrm>
            <a:off x="804828" y="4665345"/>
            <a:ext cx="2866389" cy="1102994"/>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8415" algn="l" rtl="0" eaLnBrk="0">
              <a:lnSpc>
                <a:spcPct val="91000"/>
              </a:lnSpc>
            </a:pPr>
            <a:r>
              <a:rPr sz="1700" b="1" kern="0" spc="70">
                <a:solidFill>
                  <a:srgbClr val="404040">
                    <a:alpha val="100000"/>
                  </a:srgbClr>
                </a:solidFill>
                <a:latin typeface="等线" panose="02010600030101010101" charset="-122"/>
                <a:ea typeface="等线" panose="02010600030101010101" charset="-122"/>
                <a:cs typeface="等线" panose="02010600030101010101" charset="-122"/>
              </a:rPr>
              <a:t>设备监测</a:t>
            </a:r>
            <a:endParaRPr sz="1700">
              <a:latin typeface="等线" panose="02010600030101010101" charset="-122"/>
              <a:ea typeface="等线" panose="02010600030101010101" charset="-122"/>
              <a:cs typeface="等线" panose="02010600030101010101" charset="-122"/>
            </a:endParaRPr>
          </a:p>
          <a:p>
            <a:pPr algn="l" rtl="0" eaLnBrk="0">
              <a:lnSpc>
                <a:spcPct val="103000"/>
              </a:lnSpc>
            </a:pPr>
            <a:endParaRPr sz="1000">
              <a:latin typeface="Arial" panose="020B0604020202020204"/>
              <a:ea typeface="Arial" panose="020B0604020202020204"/>
              <a:cs typeface="Arial" panose="020B0604020202020204"/>
            </a:endParaRPr>
          </a:p>
          <a:p>
            <a:pPr marL="12700" indent="1270" algn="l" rtl="0" eaLnBrk="0">
              <a:lnSpc>
                <a:spcPct val="107000"/>
              </a:lnSpc>
            </a:pPr>
            <a:r>
              <a:rPr sz="1400" kern="0" spc="0">
                <a:solidFill>
                  <a:srgbClr val="404040">
                    <a:alpha val="100000"/>
                  </a:srgbClr>
                </a:solidFill>
                <a:latin typeface="等线" panose="02010600030101010101" charset="-122"/>
                <a:ea typeface="等线" panose="02010600030101010101" charset="-122"/>
                <a:cs typeface="等线" panose="02010600030101010101" charset="-122"/>
              </a:rPr>
              <a:t>在平面图中显示各个电</a:t>
            </a:r>
            <a:r>
              <a:rPr sz="1400" kern="0" spc="-10">
                <a:solidFill>
                  <a:srgbClr val="404040">
                    <a:alpha val="100000"/>
                  </a:srgbClr>
                </a:solidFill>
                <a:latin typeface="等线" panose="02010600030101010101" charset="-122"/>
                <a:ea typeface="等线" panose="02010600030101010101" charset="-122"/>
                <a:cs typeface="等线" panose="02010600030101010101" charset="-122"/>
              </a:rPr>
              <a:t>梯所在位置以 </a:t>
            </a:r>
            <a:r>
              <a:rPr sz="1400" kern="0" spc="0">
                <a:solidFill>
                  <a:srgbClr val="404040">
                    <a:alpha val="100000"/>
                  </a:srgbClr>
                </a:solidFill>
                <a:latin typeface="等线" panose="02010600030101010101" charset="-122"/>
                <a:ea typeface="等线" panose="02010600030101010101" charset="-122"/>
                <a:cs typeface="等线" panose="02010600030101010101" charset="-122"/>
              </a:rPr>
              <a:t>及运行状态，点击电梯摄</a:t>
            </a:r>
            <a:r>
              <a:rPr sz="1400" kern="0" spc="-10">
                <a:solidFill>
                  <a:srgbClr val="404040">
                    <a:alpha val="100000"/>
                  </a:srgbClr>
                </a:solidFill>
                <a:latin typeface="等线" panose="02010600030101010101" charset="-122"/>
                <a:ea typeface="等线" panose="02010600030101010101" charset="-122"/>
                <a:cs typeface="等线" panose="02010600030101010101" charset="-122"/>
              </a:rPr>
              <a:t>像头，切换</a:t>
            </a:r>
            <a:r>
              <a:rPr sz="1400" kern="0" spc="0">
                <a:solidFill>
                  <a:srgbClr val="404040">
                    <a:alpha val="100000"/>
                  </a:srgbClr>
                </a:solidFill>
                <a:latin typeface="等线" panose="02010600030101010101" charset="-122"/>
                <a:ea typeface="等线" panose="02010600030101010101" charset="-122"/>
                <a:cs typeface="等线" panose="02010600030101010101" charset="-122"/>
              </a:rPr>
              <a:t> </a:t>
            </a:r>
            <a:r>
              <a:rPr sz="1400" kern="0" spc="-10">
                <a:solidFill>
                  <a:srgbClr val="404040">
                    <a:alpha val="100000"/>
                  </a:srgbClr>
                </a:solidFill>
                <a:latin typeface="等线" panose="02010600030101010101" charset="-122"/>
                <a:ea typeface="等线" panose="02010600030101010101" charset="-122"/>
                <a:cs typeface="等线" panose="02010600030101010101" charset="-122"/>
              </a:rPr>
              <a:t>入相应电梯视频</a:t>
            </a:r>
            <a:endParaRPr sz="1400">
              <a:latin typeface="等线" panose="02010600030101010101" charset="-122"/>
              <a:ea typeface="等线" panose="02010600030101010101" charset="-122"/>
              <a:cs typeface="等线" panose="02010600030101010101" charset="-122"/>
            </a:endParaRPr>
          </a:p>
        </p:txBody>
      </p:sp>
      <p:grpSp>
        <p:nvGrpSpPr>
          <p:cNvPr id="120" name="group 120"/>
          <p:cNvGrpSpPr/>
          <p:nvPr/>
        </p:nvGrpSpPr>
        <p:grpSpPr>
          <a:xfrm rot="21600000">
            <a:off x="2970758" y="1782826"/>
            <a:ext cx="1481327" cy="1786128"/>
            <a:chOff x="0" y="0"/>
            <a:chExt cx="1481327" cy="1786128"/>
          </a:xfrm>
        </p:grpSpPr>
        <p:sp>
          <p:nvSpPr>
            <p:cNvPr id="1108" name="rect 1108"/>
            <p:cNvSpPr/>
            <p:nvPr/>
          </p:nvSpPr>
          <p:spPr>
            <a:xfrm>
              <a:off x="0" y="0"/>
              <a:ext cx="1481327" cy="1786128"/>
            </a:xfrm>
            <a:prstGeom prst="rect">
              <a:avLst/>
            </a:prstGeom>
            <a:solidFill>
              <a:srgbClr val="0B52DC">
                <a:alpha val="100000"/>
              </a:srgbClr>
            </a:solidFill>
            <a:ln w="0" cap="flat">
              <a:noFill/>
              <a:prstDash val="solid"/>
              <a:miter lim="0"/>
            </a:ln>
          </p:spPr>
          <p:txBody>
            <a:bodyPr rtlCol="0"/>
            <a:lstStyle/>
            <a:p>
              <a:pPr algn="ctr"/>
              <a:endParaRPr lang="zh-CN" altLang="en-US"/>
            </a:p>
          </p:txBody>
        </p:sp>
        <p:sp>
          <p:nvSpPr>
            <p:cNvPr id="1110" name="rect 1110"/>
            <p:cNvSpPr/>
            <p:nvPr/>
          </p:nvSpPr>
          <p:spPr>
            <a:xfrm>
              <a:off x="120396" y="617207"/>
              <a:ext cx="1261872" cy="298703"/>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112" name="rect 1112"/>
            <p:cNvSpPr/>
            <p:nvPr/>
          </p:nvSpPr>
          <p:spPr>
            <a:xfrm>
              <a:off x="109728" y="1129283"/>
              <a:ext cx="1261872" cy="298691"/>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114" name="textbox 1114"/>
            <p:cNvSpPr/>
            <p:nvPr/>
          </p:nvSpPr>
          <p:spPr>
            <a:xfrm>
              <a:off x="286359" y="158775"/>
              <a:ext cx="974725" cy="1213485"/>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87000"/>
                </a:lnSpc>
              </a:pPr>
              <a:r>
                <a:rPr sz="1200" b="1" kern="0" spc="-30">
                  <a:solidFill>
                    <a:srgbClr val="FFFFFF">
                      <a:alpha val="100000"/>
                    </a:srgbClr>
                  </a:solidFill>
                  <a:latin typeface="等线" panose="02010600030101010101" charset="-122"/>
                  <a:ea typeface="等线" panose="02010600030101010101" charset="-122"/>
                  <a:cs typeface="等线" panose="02010600030101010101" charset="-122"/>
                </a:rPr>
                <a:t>电梯监控系统</a:t>
              </a:r>
              <a:endParaRPr sz="1200">
                <a:latin typeface="等线" panose="02010600030101010101" charset="-122"/>
                <a:ea typeface="等线" panose="02010600030101010101" charset="-122"/>
                <a:cs typeface="等线" panose="02010600030101010101" charset="-122"/>
              </a:endParaRPr>
            </a:p>
            <a:p>
              <a:pPr algn="l" rtl="0" eaLnBrk="0">
                <a:lnSpc>
                  <a:spcPct val="116000"/>
                </a:lnSpc>
              </a:pPr>
              <a:endParaRPr sz="1000">
                <a:latin typeface="Arial" panose="020B0604020202020204"/>
                <a:ea typeface="Arial" panose="020B0604020202020204"/>
                <a:cs typeface="Arial" panose="020B0604020202020204"/>
              </a:endParaRPr>
            </a:p>
            <a:p>
              <a:pPr algn="l" rtl="0" eaLnBrk="0">
                <a:lnSpc>
                  <a:spcPct val="116000"/>
                </a:lnSpc>
              </a:pPr>
              <a:endParaRPr sz="1000">
                <a:latin typeface="Arial" panose="020B0604020202020204"/>
                <a:ea typeface="Arial" panose="020B0604020202020204"/>
                <a:cs typeface="Arial" panose="020B0604020202020204"/>
              </a:endParaRPr>
            </a:p>
            <a:p>
              <a:pPr algn="r" rtl="0" eaLnBrk="0">
                <a:lnSpc>
                  <a:spcPct val="90000"/>
                </a:lnSpc>
                <a:spcBef>
                  <a:spcPts val="305"/>
                </a:spcBef>
              </a:pPr>
              <a:r>
                <a:rPr sz="1000" kern="0" spc="30">
                  <a:solidFill>
                    <a:srgbClr val="404040">
                      <a:alpha val="100000"/>
                    </a:srgbClr>
                  </a:solidFill>
                  <a:latin typeface="等线" panose="02010600030101010101" charset="-122"/>
                  <a:ea typeface="等线" panose="02010600030101010101" charset="-122"/>
                  <a:cs typeface="等线" panose="02010600030101010101" charset="-122"/>
                </a:rPr>
                <a:t>设备监测</a:t>
              </a:r>
              <a:endParaRPr sz="1000">
                <a:latin typeface="等线" panose="02010600030101010101" charset="-122"/>
                <a:ea typeface="等线" panose="02010600030101010101" charset="-122"/>
                <a:cs typeface="等线" panose="02010600030101010101" charset="-122"/>
              </a:endParaRPr>
            </a:p>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25000"/>
                </a:lnSpc>
              </a:pPr>
              <a:endParaRPr sz="200">
                <a:latin typeface="Arial" panose="020B0604020202020204"/>
                <a:ea typeface="Arial" panose="020B0604020202020204"/>
                <a:cs typeface="Arial" panose="020B0604020202020204"/>
              </a:endParaRPr>
            </a:p>
            <a:p>
              <a:pPr marL="429895" algn="l" rtl="0" eaLnBrk="0">
                <a:lnSpc>
                  <a:spcPct val="91000"/>
                </a:lnSpc>
                <a:spcBef>
                  <a:spcPct val="0"/>
                </a:spcBef>
              </a:pPr>
              <a:r>
                <a:rPr sz="1000" kern="0" spc="30">
                  <a:solidFill>
                    <a:srgbClr val="404040">
                      <a:alpha val="100000"/>
                    </a:srgbClr>
                  </a:solidFill>
                  <a:latin typeface="等线" panose="02010600030101010101" charset="-122"/>
                  <a:ea typeface="等线" panose="02010600030101010101" charset="-122"/>
                  <a:cs typeface="等线" panose="02010600030101010101" charset="-122"/>
                </a:rPr>
                <a:t>能耗统计</a:t>
              </a:r>
              <a:endParaRPr sz="1000">
                <a:latin typeface="等线" panose="02010600030101010101" charset="-122"/>
                <a:ea typeface="等线" panose="02010600030101010101" charset="-122"/>
                <a:cs typeface="等线" panose="02010600030101010101" charset="-122"/>
              </a:endParaRPr>
            </a:p>
          </p:txBody>
        </p:sp>
      </p:grpSp>
      <p:grpSp>
        <p:nvGrpSpPr>
          <p:cNvPr id="122" name="group 122"/>
          <p:cNvGrpSpPr/>
          <p:nvPr/>
        </p:nvGrpSpPr>
        <p:grpSpPr>
          <a:xfrm rot="21600000">
            <a:off x="748766" y="1951977"/>
            <a:ext cx="1501139" cy="1365503"/>
            <a:chOff x="0" y="0"/>
            <a:chExt cx="1501139" cy="1365503"/>
          </a:xfrm>
        </p:grpSpPr>
        <p:sp>
          <p:nvSpPr>
            <p:cNvPr id="1116" name="rect 1116"/>
            <p:cNvSpPr/>
            <p:nvPr/>
          </p:nvSpPr>
          <p:spPr>
            <a:xfrm>
              <a:off x="0" y="0"/>
              <a:ext cx="1501139" cy="1365503"/>
            </a:xfrm>
            <a:prstGeom prst="rect">
              <a:avLst/>
            </a:prstGeom>
            <a:solidFill>
              <a:srgbClr val="D5DCE4">
                <a:alpha val="100000"/>
              </a:srgbClr>
            </a:solidFill>
            <a:ln w="0" cap="flat">
              <a:noFill/>
              <a:prstDash val="solid"/>
              <a:miter lim="0"/>
            </a:ln>
          </p:spPr>
          <p:txBody>
            <a:bodyPr rtlCol="0"/>
            <a:lstStyle/>
            <a:p>
              <a:pPr algn="ctr"/>
              <a:endParaRPr lang="zh-CN" altLang="en-US"/>
            </a:p>
          </p:txBody>
        </p:sp>
        <p:sp>
          <p:nvSpPr>
            <p:cNvPr id="1118" name="rect 1118"/>
            <p:cNvSpPr/>
            <p:nvPr/>
          </p:nvSpPr>
          <p:spPr>
            <a:xfrm>
              <a:off x="120396" y="867155"/>
              <a:ext cx="1261871" cy="298703"/>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120" name="rect 1120"/>
            <p:cNvSpPr/>
            <p:nvPr/>
          </p:nvSpPr>
          <p:spPr>
            <a:xfrm>
              <a:off x="120396" y="435876"/>
              <a:ext cx="1261871" cy="298691"/>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122" name="textbox 1122"/>
            <p:cNvSpPr/>
            <p:nvPr/>
          </p:nvSpPr>
          <p:spPr>
            <a:xfrm>
              <a:off x="448919" y="147154"/>
              <a:ext cx="619759" cy="953135"/>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87000"/>
                </a:lnSpc>
              </a:pPr>
              <a:r>
                <a:rPr sz="1200" b="1" kern="0" spc="-40">
                  <a:solidFill>
                    <a:srgbClr val="404040">
                      <a:alpha val="100000"/>
                    </a:srgbClr>
                  </a:solidFill>
                  <a:latin typeface="等线" panose="02010600030101010101" charset="-122"/>
                  <a:ea typeface="等线" panose="02010600030101010101" charset="-122"/>
                  <a:cs typeface="等线" panose="02010600030101010101" charset="-122"/>
                </a:rPr>
                <a:t>电梯系统</a:t>
              </a:r>
              <a:endParaRPr sz="1200">
                <a:latin typeface="等线" panose="02010600030101010101" charset="-122"/>
                <a:ea typeface="等线" panose="02010600030101010101" charset="-122"/>
                <a:cs typeface="等线" panose="02010600030101010101" charset="-122"/>
              </a:endParaRPr>
            </a:p>
            <a:p>
              <a:pPr algn="l" rtl="0" eaLnBrk="0">
                <a:lnSpc>
                  <a:spcPct val="108000"/>
                </a:lnSpc>
              </a:pPr>
              <a:endParaRPr sz="1000">
                <a:latin typeface="Arial" panose="020B0604020202020204"/>
                <a:ea typeface="Arial" panose="020B0604020202020204"/>
                <a:cs typeface="Arial" panose="020B0604020202020204"/>
              </a:endParaRPr>
            </a:p>
            <a:p>
              <a:pPr marL="174625" algn="l" rtl="0" eaLnBrk="0">
                <a:lnSpc>
                  <a:spcPct val="91000"/>
                </a:lnSpc>
                <a:spcBef>
                  <a:spcPts val="310"/>
                </a:spcBef>
              </a:pPr>
              <a:r>
                <a:rPr sz="1000" kern="0" spc="10">
                  <a:solidFill>
                    <a:srgbClr val="404040">
                      <a:alpha val="100000"/>
                    </a:srgbClr>
                  </a:solidFill>
                  <a:latin typeface="等线" panose="02010600030101010101" charset="-122"/>
                  <a:ea typeface="等线" panose="02010600030101010101" charset="-122"/>
                  <a:cs typeface="等线" panose="02010600030101010101" charset="-122"/>
                </a:rPr>
                <a:t>直梯</a:t>
              </a:r>
              <a:endParaRPr sz="1000">
                <a:latin typeface="等线" panose="02010600030101010101" charset="-122"/>
                <a:ea typeface="等线" panose="02010600030101010101" charset="-122"/>
                <a:cs typeface="等线" panose="02010600030101010101" charset="-122"/>
              </a:endParaRPr>
            </a:p>
            <a:p>
              <a:pPr algn="l" rtl="0" eaLnBrk="0">
                <a:lnSpc>
                  <a:spcPct val="163000"/>
                </a:lnSpc>
              </a:pPr>
              <a:endParaRPr sz="1000">
                <a:latin typeface="Arial" panose="020B0604020202020204"/>
                <a:ea typeface="Arial" panose="020B0604020202020204"/>
                <a:cs typeface="Arial" panose="020B0604020202020204"/>
              </a:endParaRPr>
            </a:p>
            <a:p>
              <a:pPr algn="l" rtl="0" eaLnBrk="0">
                <a:lnSpc>
                  <a:spcPct val="128000"/>
                </a:lnSpc>
              </a:pPr>
              <a:endParaRPr sz="200">
                <a:latin typeface="Arial" panose="020B0604020202020204"/>
                <a:ea typeface="Arial" panose="020B0604020202020204"/>
                <a:cs typeface="Arial" panose="020B0604020202020204"/>
              </a:endParaRPr>
            </a:p>
            <a:p>
              <a:pPr marL="171450" algn="l" rtl="0" eaLnBrk="0">
                <a:lnSpc>
                  <a:spcPct val="91000"/>
                </a:lnSpc>
              </a:pPr>
              <a:r>
                <a:rPr sz="1000" kern="0" spc="30">
                  <a:solidFill>
                    <a:srgbClr val="404040">
                      <a:alpha val="100000"/>
                    </a:srgbClr>
                  </a:solidFill>
                  <a:latin typeface="等线" panose="02010600030101010101" charset="-122"/>
                  <a:ea typeface="等线" panose="02010600030101010101" charset="-122"/>
                  <a:cs typeface="等线" panose="02010600030101010101" charset="-122"/>
                </a:rPr>
                <a:t>扶梯</a:t>
              </a:r>
              <a:endParaRPr sz="1000">
                <a:latin typeface="等线" panose="02010600030101010101" charset="-122"/>
                <a:ea typeface="等线" panose="02010600030101010101" charset="-122"/>
                <a:cs typeface="等线" panose="02010600030101010101" charset="-122"/>
              </a:endParaRPr>
            </a:p>
          </p:txBody>
        </p:sp>
      </p:grpSp>
      <p:sp>
        <p:nvSpPr>
          <p:cNvPr id="1124" name="textbox 1124"/>
          <p:cNvSpPr/>
          <p:nvPr/>
        </p:nvSpPr>
        <p:spPr>
          <a:xfrm>
            <a:off x="1333106" y="421056"/>
            <a:ext cx="6937375" cy="273684"/>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建筑设备管理系统</a:t>
            </a:r>
            <a:r>
              <a:rPr sz="17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实现设备自动化管理</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某</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省</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市成本</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增加效益</a:t>
            </a:r>
            <a:endParaRPr sz="1700">
              <a:latin typeface="微软雅黑" panose="020B0503020204020204" charset="-122"/>
              <a:ea typeface="微软雅黑" panose="020B0503020204020204" charset="-122"/>
              <a:cs typeface="微软雅黑" panose="020B0503020204020204" charset="-122"/>
            </a:endParaRPr>
          </a:p>
        </p:txBody>
      </p:sp>
      <p:grpSp>
        <p:nvGrpSpPr>
          <p:cNvPr id="124" name="group 124"/>
          <p:cNvGrpSpPr/>
          <p:nvPr/>
        </p:nvGrpSpPr>
        <p:grpSpPr>
          <a:xfrm rot="21600000">
            <a:off x="361251" y="164642"/>
            <a:ext cx="898715" cy="756666"/>
            <a:chOff x="0" y="0"/>
            <a:chExt cx="898715" cy="756666"/>
          </a:xfrm>
        </p:grpSpPr>
        <p:pic>
          <p:nvPicPr>
            <p:cNvPr id="1126" name="picture 1126"/>
            <p:cNvPicPr>
              <a:picLocks noChangeAspect="1"/>
            </p:cNvPicPr>
            <p:nvPr/>
          </p:nvPicPr>
          <p:blipFill>
            <a:blip r:embed="rId2"/>
            <a:stretch>
              <a:fillRect/>
            </a:stretch>
          </p:blipFill>
          <p:spPr>
            <a:xfrm rot="21600000">
              <a:off x="0" y="0"/>
              <a:ext cx="898715" cy="756666"/>
            </a:xfrm>
            <a:prstGeom prst="rect">
              <a:avLst/>
            </a:prstGeom>
          </p:spPr>
        </p:pic>
        <p:sp>
          <p:nvSpPr>
            <p:cNvPr id="1128" name="textbox 1128"/>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3.1.2</a:t>
              </a:r>
              <a:endParaRPr sz="1200">
                <a:latin typeface="微软雅黑" panose="020B0503020204020204" charset="-122"/>
                <a:ea typeface="微软雅黑" panose="020B0503020204020204" charset="-122"/>
                <a:cs typeface="微软雅黑" panose="020B0503020204020204" charset="-122"/>
              </a:endParaRPr>
            </a:p>
          </p:txBody>
        </p:sp>
      </p:grpSp>
      <p:sp>
        <p:nvSpPr>
          <p:cNvPr id="1130" name="textbox 1130"/>
          <p:cNvSpPr/>
          <p:nvPr/>
        </p:nvSpPr>
        <p:spPr>
          <a:xfrm>
            <a:off x="10013163" y="2354326"/>
            <a:ext cx="12623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27000"/>
              </a:lnSpc>
            </a:pPr>
            <a:endParaRPr sz="300">
              <a:latin typeface="Arial" panose="020B0604020202020204"/>
              <a:ea typeface="Arial" panose="020B0604020202020204"/>
              <a:cs typeface="Arial" panose="020B0604020202020204"/>
            </a:endParaRPr>
          </a:p>
          <a:p>
            <a:pPr marL="367665" algn="l" rtl="0" eaLnBrk="0">
              <a:lnSpc>
                <a:spcPct val="91000"/>
              </a:lnSpc>
              <a:spcBef>
                <a:spcPct val="0"/>
              </a:spcBef>
            </a:pPr>
            <a:r>
              <a:rPr sz="1000" kern="0" spc="40">
                <a:solidFill>
                  <a:srgbClr val="404040">
                    <a:alpha val="100000"/>
                  </a:srgbClr>
                </a:solidFill>
                <a:latin typeface="等线" panose="02010600030101010101" charset="-122"/>
                <a:ea typeface="等线" panose="02010600030101010101" charset="-122"/>
                <a:cs typeface="等线" panose="02010600030101010101" charset="-122"/>
              </a:rPr>
              <a:t>视频监控</a:t>
            </a:r>
            <a:endParaRPr sz="1000">
              <a:latin typeface="等线" panose="02010600030101010101" charset="-122"/>
              <a:ea typeface="等线" panose="02010600030101010101" charset="-122"/>
              <a:cs typeface="等线" panose="02010600030101010101" charset="-122"/>
            </a:endParaRPr>
          </a:p>
        </p:txBody>
      </p:sp>
      <p:sp>
        <p:nvSpPr>
          <p:cNvPr id="1132" name="textbox 1132"/>
          <p:cNvSpPr/>
          <p:nvPr/>
        </p:nvSpPr>
        <p:spPr>
          <a:xfrm>
            <a:off x="10013163" y="2928861"/>
            <a:ext cx="12623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23000"/>
              </a:lnSpc>
            </a:pPr>
            <a:endParaRPr sz="400">
              <a:latin typeface="Arial" panose="020B0604020202020204"/>
              <a:ea typeface="Arial" panose="020B0604020202020204"/>
              <a:cs typeface="Arial" panose="020B0604020202020204"/>
            </a:endParaRPr>
          </a:p>
          <a:p>
            <a:pPr marL="367665" algn="l" rtl="0" eaLnBrk="0">
              <a:lnSpc>
                <a:spcPct val="91000"/>
              </a:lnSpc>
              <a:spcBef>
                <a:spcPts val="5"/>
              </a:spcBef>
            </a:pPr>
            <a:r>
              <a:rPr sz="1000" kern="0" spc="40">
                <a:solidFill>
                  <a:srgbClr val="404040">
                    <a:alpha val="100000"/>
                  </a:srgbClr>
                </a:solidFill>
                <a:latin typeface="等线" panose="02010600030101010101" charset="-122"/>
                <a:ea typeface="等线" panose="02010600030101010101" charset="-122"/>
                <a:cs typeface="等线" panose="02010600030101010101" charset="-122"/>
              </a:rPr>
              <a:t>视频监测</a:t>
            </a:r>
            <a:endParaRPr sz="1000">
              <a:latin typeface="等线" panose="02010600030101010101" charset="-122"/>
              <a:ea typeface="等线" panose="02010600030101010101" charset="-122"/>
              <a:cs typeface="等线" panose="02010600030101010101" charset="-122"/>
            </a:endParaRPr>
          </a:p>
        </p:txBody>
      </p:sp>
      <p:sp>
        <p:nvSpPr>
          <p:cNvPr id="1134" name="textbox 1134"/>
          <p:cNvSpPr/>
          <p:nvPr/>
        </p:nvSpPr>
        <p:spPr>
          <a:xfrm>
            <a:off x="759447" y="1398371"/>
            <a:ext cx="1695450" cy="273684"/>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algn="r" rtl="0" eaLnBrk="0">
              <a:lnSpc>
                <a:spcPct val="96000"/>
              </a:lnSpc>
            </a:pPr>
            <a:r>
              <a:rPr sz="1700" b="1" kern="0" spc="50">
                <a:solidFill>
                  <a:srgbClr val="000000">
                    <a:alpha val="100000"/>
                  </a:srgbClr>
                </a:solidFill>
                <a:latin typeface="微软雅黑" panose="020B0503020204020204" charset="-122"/>
                <a:ea typeface="微软雅黑" panose="020B0503020204020204" charset="-122"/>
                <a:cs typeface="微软雅黑" panose="020B0503020204020204" charset="-122"/>
              </a:rPr>
              <a:t>智能电梯系统：</a:t>
            </a:r>
            <a:endParaRPr sz="1700">
              <a:latin typeface="微软雅黑" panose="020B0503020204020204" charset="-122"/>
              <a:ea typeface="微软雅黑" panose="020B0503020204020204" charset="-122"/>
              <a:cs typeface="微软雅黑" panose="020B0503020204020204" charset="-122"/>
            </a:endParaRPr>
          </a:p>
        </p:txBody>
      </p:sp>
      <p:sp>
        <p:nvSpPr>
          <p:cNvPr id="1136" name="path 1136"/>
          <p:cNvSpPr/>
          <p:nvPr/>
        </p:nvSpPr>
        <p:spPr>
          <a:xfrm>
            <a:off x="2429738" y="2203437"/>
            <a:ext cx="358139" cy="914400"/>
          </a:xfrm>
          <a:custGeom>
            <a:avLst/>
            <a:gdLst/>
            <a:ahLst/>
            <a:cxnLst/>
            <a:rect l="0" t="0" r="0" b="0"/>
            <a:pathLst>
              <a:path w="563" h="1440">
                <a:moveTo>
                  <a:pt x="280" y="1440"/>
                </a:moveTo>
                <a:lnTo>
                  <a:pt x="280" y="1080"/>
                </a:lnTo>
                <a:lnTo>
                  <a:pt x="0" y="1080"/>
                </a:lnTo>
                <a:lnTo>
                  <a:pt x="0" y="360"/>
                </a:lnTo>
                <a:lnTo>
                  <a:pt x="280" y="360"/>
                </a:lnTo>
                <a:lnTo>
                  <a:pt x="280" y="0"/>
                </a:lnTo>
                <a:lnTo>
                  <a:pt x="563" y="720"/>
                </a:lnTo>
                <a:lnTo>
                  <a:pt x="280" y="1440"/>
                </a:lnTo>
              </a:path>
            </a:pathLst>
          </a:custGeom>
          <a:solidFill>
            <a:srgbClr val="F1F1F1">
              <a:alpha val="100000"/>
            </a:srgbClr>
          </a:solidFill>
          <a:ln w="0" cap="flat">
            <a:noFill/>
            <a:prstDash val="solid"/>
            <a:miter lim="0"/>
          </a:ln>
        </p:spPr>
        <p:txBody>
          <a:bodyPr rtlCol="0"/>
          <a:lstStyle/>
          <a:p>
            <a:pPr algn="ctr"/>
            <a:endParaRPr lang="zh-CN" altLang="en-US"/>
          </a:p>
        </p:txBody>
      </p:sp>
      <p:pic>
        <p:nvPicPr>
          <p:cNvPr id="1138" name="picture 1138"/>
          <p:cNvPicPr>
            <a:picLocks noChangeAspect="1"/>
          </p:cNvPicPr>
          <p:nvPr/>
        </p:nvPicPr>
        <p:blipFill>
          <a:blip r:embed="rId3"/>
          <a:stretch>
            <a:fillRect/>
          </a:stretch>
        </p:blipFill>
        <p:spPr>
          <a:xfrm rot="21600000">
            <a:off x="3932402" y="4894871"/>
            <a:ext cx="483591" cy="483361"/>
          </a:xfrm>
          <a:prstGeom prst="rect">
            <a:avLst/>
          </a:prstGeom>
        </p:spPr>
      </p:pic>
      <p:pic>
        <p:nvPicPr>
          <p:cNvPr id="1140" name="picture 1140"/>
          <p:cNvPicPr>
            <a:picLocks noChangeAspect="1"/>
          </p:cNvPicPr>
          <p:nvPr/>
        </p:nvPicPr>
        <p:blipFill>
          <a:blip r:embed="rId4"/>
          <a:stretch>
            <a:fillRect/>
          </a:stretch>
        </p:blipFill>
        <p:spPr>
          <a:xfrm rot="21600000">
            <a:off x="192506" y="4894871"/>
            <a:ext cx="482752" cy="483361"/>
          </a:xfrm>
          <a:prstGeom prst="rect">
            <a:avLst/>
          </a:prstGeom>
        </p:spPr>
      </p:pic>
      <p:pic>
        <p:nvPicPr>
          <p:cNvPr id="1142" name="picture 1142"/>
          <p:cNvPicPr>
            <a:picLocks noChangeAspect="1"/>
          </p:cNvPicPr>
          <p:nvPr/>
        </p:nvPicPr>
        <p:blipFill>
          <a:blip r:embed="rId5"/>
          <a:stretch>
            <a:fillRect/>
          </a:stretch>
        </p:blipFill>
        <p:spPr>
          <a:xfrm rot="21600000">
            <a:off x="8071586" y="4895088"/>
            <a:ext cx="482625" cy="482841"/>
          </a:xfrm>
          <a:prstGeom prst="rect">
            <a:avLst/>
          </a:prstGeom>
        </p:spPr>
      </p:pic>
      <p:sp>
        <p:nvSpPr>
          <p:cNvPr id="1144" name="textbox 1144"/>
          <p:cNvSpPr/>
          <p:nvPr/>
        </p:nvSpPr>
        <p:spPr>
          <a:xfrm>
            <a:off x="2333234" y="2585045"/>
            <a:ext cx="552450" cy="164464"/>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1000"/>
              </a:lnSpc>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接口协议</a:t>
            </a:r>
            <a:endParaRPr sz="1000">
              <a:latin typeface="等线" panose="02010600030101010101" charset="-122"/>
              <a:ea typeface="等线" panose="02010600030101010101" charset="-122"/>
              <a:cs typeface="等线" panose="02010600030101010101" charset="-122"/>
            </a:endParaRPr>
          </a:p>
        </p:txBody>
      </p:sp>
      <p:pic>
        <p:nvPicPr>
          <p:cNvPr id="3" name="图片 2" descr="通微logo2"/>
          <p:cNvPicPr>
            <a:picLocks noChangeAspect="1"/>
          </p:cNvPicPr>
          <p:nvPr/>
        </p:nvPicPr>
        <p:blipFill>
          <a:blip r:embed="rId6"/>
          <a:stretch>
            <a:fillRect/>
          </a:stretch>
        </p:blipFill>
        <p:spPr>
          <a:xfrm>
            <a:off x="11315065" y="55245"/>
            <a:ext cx="824230" cy="368935"/>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 name="rect 1146"/>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1148" name="picture 1148"/>
          <p:cNvPicPr>
            <a:picLocks noChangeAspect="1"/>
          </p:cNvPicPr>
          <p:nvPr/>
        </p:nvPicPr>
        <p:blipFill>
          <a:blip r:embed="rId1"/>
          <a:stretch>
            <a:fillRect/>
          </a:stretch>
        </p:blipFill>
        <p:spPr>
          <a:xfrm rot="21600000">
            <a:off x="6899147" y="2510028"/>
            <a:ext cx="4699750" cy="2143581"/>
          </a:xfrm>
          <a:prstGeom prst="rect">
            <a:avLst/>
          </a:prstGeom>
        </p:spPr>
      </p:pic>
      <p:pic>
        <p:nvPicPr>
          <p:cNvPr id="1150" name="picture 1150"/>
          <p:cNvPicPr>
            <a:picLocks noChangeAspect="1"/>
          </p:cNvPicPr>
          <p:nvPr/>
        </p:nvPicPr>
        <p:blipFill>
          <a:blip r:embed="rId2"/>
          <a:stretch>
            <a:fillRect/>
          </a:stretch>
        </p:blipFill>
        <p:spPr>
          <a:xfrm rot="21600000">
            <a:off x="1080516" y="2510028"/>
            <a:ext cx="4699749" cy="2079573"/>
          </a:xfrm>
          <a:prstGeom prst="rect">
            <a:avLst/>
          </a:prstGeom>
        </p:spPr>
      </p:pic>
      <p:sp>
        <p:nvSpPr>
          <p:cNvPr id="1152" name="rect 1152"/>
          <p:cNvSpPr/>
          <p:nvPr/>
        </p:nvSpPr>
        <p:spPr>
          <a:xfrm>
            <a:off x="6911175" y="1494358"/>
            <a:ext cx="4701413" cy="937260"/>
          </a:xfrm>
          <a:prstGeom prst="rect">
            <a:avLst/>
          </a:prstGeom>
          <a:solidFill>
            <a:srgbClr val="0B52DC">
              <a:alpha val="100000"/>
            </a:srgbClr>
          </a:solidFill>
          <a:ln w="0" cap="flat">
            <a:noFill/>
            <a:prstDash val="solid"/>
            <a:miter lim="0"/>
          </a:ln>
        </p:spPr>
        <p:txBody>
          <a:bodyPr rtlCol="0"/>
          <a:lstStyle/>
          <a:p>
            <a:pPr algn="ctr"/>
            <a:endParaRPr lang="zh-CN" altLang="en-US"/>
          </a:p>
        </p:txBody>
      </p:sp>
      <p:sp>
        <p:nvSpPr>
          <p:cNvPr id="1154" name="rect 1154"/>
          <p:cNvSpPr/>
          <p:nvPr/>
        </p:nvSpPr>
        <p:spPr>
          <a:xfrm>
            <a:off x="1078928" y="1498930"/>
            <a:ext cx="4699787" cy="935735"/>
          </a:xfrm>
          <a:prstGeom prst="rect">
            <a:avLst/>
          </a:prstGeom>
          <a:solidFill>
            <a:srgbClr val="0B52DC">
              <a:alpha val="100000"/>
            </a:srgbClr>
          </a:solidFill>
          <a:ln w="0" cap="flat">
            <a:noFill/>
            <a:prstDash val="solid"/>
            <a:miter lim="0"/>
          </a:ln>
        </p:spPr>
        <p:txBody>
          <a:bodyPr rtlCol="0"/>
          <a:lstStyle/>
          <a:p>
            <a:pPr algn="ctr"/>
            <a:endParaRPr lang="zh-CN" altLang="en-US"/>
          </a:p>
        </p:txBody>
      </p:sp>
      <p:sp>
        <p:nvSpPr>
          <p:cNvPr id="1156" name="rect 1156"/>
          <p:cNvSpPr/>
          <p:nvPr/>
        </p:nvSpPr>
        <p:spPr>
          <a:xfrm>
            <a:off x="1078928" y="5706694"/>
            <a:ext cx="4699787" cy="792479"/>
          </a:xfrm>
          <a:prstGeom prst="rect">
            <a:avLst/>
          </a:prstGeom>
          <a:solidFill>
            <a:srgbClr val="D5DCE4">
              <a:alpha val="100000"/>
            </a:srgbClr>
          </a:solidFill>
          <a:ln w="0" cap="flat">
            <a:noFill/>
            <a:prstDash val="solid"/>
            <a:miter lim="0"/>
          </a:ln>
        </p:spPr>
        <p:txBody>
          <a:bodyPr rtlCol="0"/>
          <a:lstStyle/>
          <a:p>
            <a:pPr algn="ctr"/>
            <a:endParaRPr lang="zh-CN" altLang="en-US"/>
          </a:p>
        </p:txBody>
      </p:sp>
      <p:sp>
        <p:nvSpPr>
          <p:cNvPr id="1158" name="rect 1158"/>
          <p:cNvSpPr/>
          <p:nvPr/>
        </p:nvSpPr>
        <p:spPr>
          <a:xfrm>
            <a:off x="6909752" y="5706694"/>
            <a:ext cx="4699787" cy="792479"/>
          </a:xfrm>
          <a:prstGeom prst="rect">
            <a:avLst/>
          </a:prstGeom>
          <a:solidFill>
            <a:srgbClr val="D5DCE4">
              <a:alpha val="100000"/>
            </a:srgbClr>
          </a:solidFill>
          <a:ln w="0" cap="flat">
            <a:noFill/>
            <a:prstDash val="solid"/>
            <a:miter lim="0"/>
          </a:ln>
        </p:spPr>
        <p:txBody>
          <a:bodyPr rtlCol="0"/>
          <a:lstStyle/>
          <a:p>
            <a:pPr algn="ctr"/>
            <a:endParaRPr lang="zh-CN" altLang="en-US"/>
          </a:p>
        </p:txBody>
      </p:sp>
      <p:sp>
        <p:nvSpPr>
          <p:cNvPr id="1160" name="textbox 1160"/>
          <p:cNvSpPr/>
          <p:nvPr/>
        </p:nvSpPr>
        <p:spPr>
          <a:xfrm>
            <a:off x="1333106" y="421056"/>
            <a:ext cx="6937375" cy="273684"/>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建筑设备管理系统</a:t>
            </a:r>
            <a:r>
              <a:rPr sz="17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实现设备自动化管理</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某</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省</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市成本</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增加效益</a:t>
            </a:r>
            <a:endParaRPr sz="1700">
              <a:latin typeface="微软雅黑" panose="020B0503020204020204" charset="-122"/>
              <a:ea typeface="微软雅黑" panose="020B0503020204020204" charset="-122"/>
              <a:cs typeface="微软雅黑" panose="020B0503020204020204" charset="-122"/>
            </a:endParaRPr>
          </a:p>
        </p:txBody>
      </p:sp>
      <p:sp>
        <p:nvSpPr>
          <p:cNvPr id="1162" name="textbox 1162"/>
          <p:cNvSpPr/>
          <p:nvPr/>
        </p:nvSpPr>
        <p:spPr>
          <a:xfrm>
            <a:off x="1445513" y="5107762"/>
            <a:ext cx="1351280" cy="363220"/>
          </a:xfrm>
          <a:prstGeom prst="rect">
            <a:avLst/>
          </a:prstGeom>
          <a:solidFill>
            <a:srgbClr val="0B52DC">
              <a:alpha val="100000"/>
            </a:srgbClr>
          </a:solidFill>
          <a:ln w="0" cap="flat">
            <a:noFill/>
            <a:prstDash val="solid"/>
            <a:miter lim="0"/>
          </a:ln>
        </p:spPr>
        <p:txBody>
          <a:bodyPr vert="horz" wrap="square" lIns="0" tIns="0" rIns="0" bIns="0"/>
          <a:lstStyle/>
          <a:p>
            <a:pPr algn="l" rtl="0" eaLnBrk="0">
              <a:lnSpc>
                <a:spcPct val="102000"/>
              </a:lnSpc>
            </a:pPr>
            <a:endParaRPr sz="700">
              <a:latin typeface="Arial" panose="020B0604020202020204"/>
              <a:ea typeface="Arial" panose="020B0604020202020204"/>
              <a:cs typeface="Arial" panose="020B0604020202020204"/>
            </a:endParaRPr>
          </a:p>
          <a:p>
            <a:pPr marL="480060" algn="l" rtl="0" eaLnBrk="0">
              <a:lnSpc>
                <a:spcPct val="85000"/>
              </a:lnSpc>
            </a:pPr>
            <a:r>
              <a:rPr sz="1200" kern="0" spc="0">
                <a:solidFill>
                  <a:srgbClr val="FFFFFF">
                    <a:alpha val="100000"/>
                  </a:srgbClr>
                </a:solidFill>
                <a:latin typeface="等线" panose="02010600030101010101" charset="-122"/>
                <a:ea typeface="等线" panose="02010600030101010101" charset="-122"/>
                <a:cs typeface="等线" panose="02010600030101010101" charset="-122"/>
              </a:rPr>
              <a:t>分组一</a:t>
            </a:r>
            <a:endParaRPr sz="1200">
              <a:latin typeface="等线" panose="02010600030101010101" charset="-122"/>
              <a:ea typeface="等线" panose="02010600030101010101" charset="-122"/>
              <a:cs typeface="等线" panose="02010600030101010101" charset="-122"/>
            </a:endParaRPr>
          </a:p>
        </p:txBody>
      </p:sp>
      <p:sp>
        <p:nvSpPr>
          <p:cNvPr id="1164" name="textbox 1164"/>
          <p:cNvSpPr/>
          <p:nvPr/>
        </p:nvSpPr>
        <p:spPr>
          <a:xfrm>
            <a:off x="2853689" y="5107762"/>
            <a:ext cx="1351280" cy="363220"/>
          </a:xfrm>
          <a:prstGeom prst="rect">
            <a:avLst/>
          </a:prstGeom>
          <a:solidFill>
            <a:srgbClr val="0B52DC">
              <a:alpha val="100000"/>
            </a:srgbClr>
          </a:solidFill>
          <a:ln w="0" cap="flat">
            <a:noFill/>
            <a:prstDash val="solid"/>
            <a:miter lim="0"/>
          </a:ln>
        </p:spPr>
        <p:txBody>
          <a:bodyPr vert="horz" wrap="square" lIns="0" tIns="0" rIns="0" bIns="0"/>
          <a:lstStyle/>
          <a:p>
            <a:pPr algn="l" rtl="0" eaLnBrk="0">
              <a:lnSpc>
                <a:spcPct val="109000"/>
              </a:lnSpc>
            </a:pPr>
            <a:endParaRPr sz="600">
              <a:latin typeface="Arial" panose="020B0604020202020204"/>
              <a:ea typeface="Arial" panose="020B0604020202020204"/>
              <a:cs typeface="Arial" panose="020B0604020202020204"/>
            </a:endParaRPr>
          </a:p>
          <a:p>
            <a:pPr marL="479425" algn="l" rtl="0" eaLnBrk="0">
              <a:lnSpc>
                <a:spcPct val="85000"/>
              </a:lnSpc>
              <a:spcBef>
                <a:spcPct val="0"/>
              </a:spcBef>
            </a:pPr>
            <a:r>
              <a:rPr sz="1200" kern="0" spc="-20">
                <a:solidFill>
                  <a:srgbClr val="FFFFFF">
                    <a:alpha val="100000"/>
                  </a:srgbClr>
                </a:solidFill>
                <a:latin typeface="等线" panose="02010600030101010101" charset="-122"/>
                <a:ea typeface="等线" panose="02010600030101010101" charset="-122"/>
                <a:cs typeface="等线" panose="02010600030101010101" charset="-122"/>
              </a:rPr>
              <a:t>分组二</a:t>
            </a:r>
            <a:endParaRPr sz="1200">
              <a:latin typeface="等线" panose="02010600030101010101" charset="-122"/>
              <a:ea typeface="等线" panose="02010600030101010101" charset="-122"/>
              <a:cs typeface="等线" panose="02010600030101010101" charset="-122"/>
            </a:endParaRPr>
          </a:p>
        </p:txBody>
      </p:sp>
      <p:sp>
        <p:nvSpPr>
          <p:cNvPr id="1166" name="textbox 1166"/>
          <p:cNvSpPr/>
          <p:nvPr/>
        </p:nvSpPr>
        <p:spPr>
          <a:xfrm>
            <a:off x="4251198" y="5107762"/>
            <a:ext cx="1351280" cy="363220"/>
          </a:xfrm>
          <a:prstGeom prst="rect">
            <a:avLst/>
          </a:prstGeom>
          <a:solidFill>
            <a:srgbClr val="0B52DC">
              <a:alpha val="100000"/>
            </a:srgbClr>
          </a:solidFill>
          <a:ln w="0" cap="flat">
            <a:noFill/>
            <a:prstDash val="solid"/>
            <a:miter lim="0"/>
          </a:ln>
        </p:spPr>
        <p:txBody>
          <a:bodyPr vert="horz" wrap="square" lIns="0" tIns="0" rIns="0" bIns="0"/>
          <a:lstStyle/>
          <a:p>
            <a:pPr algn="l" rtl="0" eaLnBrk="0">
              <a:lnSpc>
                <a:spcPct val="109000"/>
              </a:lnSpc>
            </a:pPr>
            <a:endParaRPr sz="600">
              <a:latin typeface="Arial" panose="020B0604020202020204"/>
              <a:ea typeface="Arial" panose="020B0604020202020204"/>
              <a:cs typeface="Arial" panose="020B0604020202020204"/>
            </a:endParaRPr>
          </a:p>
          <a:p>
            <a:pPr marL="479425" algn="l" rtl="0" eaLnBrk="0">
              <a:lnSpc>
                <a:spcPct val="85000"/>
              </a:lnSpc>
              <a:spcBef>
                <a:spcPct val="0"/>
              </a:spcBef>
            </a:pPr>
            <a:r>
              <a:rPr sz="1200" kern="0" spc="-20">
                <a:solidFill>
                  <a:srgbClr val="FFFFFF">
                    <a:alpha val="100000"/>
                  </a:srgbClr>
                </a:solidFill>
                <a:latin typeface="等线" panose="02010600030101010101" charset="-122"/>
                <a:ea typeface="等线" panose="02010600030101010101" charset="-122"/>
                <a:cs typeface="等线" panose="02010600030101010101" charset="-122"/>
              </a:rPr>
              <a:t>分组三</a:t>
            </a:r>
            <a:endParaRPr sz="1200">
              <a:latin typeface="等线" panose="02010600030101010101" charset="-122"/>
              <a:ea typeface="等线" panose="02010600030101010101" charset="-122"/>
              <a:cs typeface="等线" panose="02010600030101010101" charset="-122"/>
            </a:endParaRPr>
          </a:p>
        </p:txBody>
      </p:sp>
      <p:sp>
        <p:nvSpPr>
          <p:cNvPr id="1168" name="path 1168"/>
          <p:cNvSpPr/>
          <p:nvPr/>
        </p:nvSpPr>
        <p:spPr>
          <a:xfrm>
            <a:off x="1924380" y="5444642"/>
            <a:ext cx="3074885" cy="458177"/>
          </a:xfrm>
          <a:custGeom>
            <a:avLst/>
            <a:gdLst/>
            <a:ahLst/>
            <a:cxnLst/>
            <a:rect l="0" t="0" r="0" b="0"/>
            <a:pathLst>
              <a:path w="4842" h="721">
                <a:moveTo>
                  <a:pt x="348" y="159"/>
                </a:moveTo>
                <a:lnTo>
                  <a:pt x="297" y="154"/>
                </a:lnTo>
                <a:lnTo>
                  <a:pt x="375" y="41"/>
                </a:lnTo>
                <a:lnTo>
                  <a:pt x="410" y="129"/>
                </a:lnTo>
                <a:lnTo>
                  <a:pt x="351" y="129"/>
                </a:lnTo>
                <a:lnTo>
                  <a:pt x="348" y="159"/>
                </a:lnTo>
              </a:path>
              <a:path w="4842" h="721">
                <a:moveTo>
                  <a:pt x="374" y="162"/>
                </a:moveTo>
                <a:lnTo>
                  <a:pt x="348" y="159"/>
                </a:lnTo>
                <a:lnTo>
                  <a:pt x="351" y="129"/>
                </a:lnTo>
                <a:lnTo>
                  <a:pt x="378" y="132"/>
                </a:lnTo>
                <a:lnTo>
                  <a:pt x="374" y="162"/>
                </a:lnTo>
              </a:path>
              <a:path w="4842" h="721">
                <a:moveTo>
                  <a:pt x="425" y="167"/>
                </a:moveTo>
                <a:lnTo>
                  <a:pt x="374" y="162"/>
                </a:lnTo>
                <a:lnTo>
                  <a:pt x="378" y="132"/>
                </a:lnTo>
                <a:lnTo>
                  <a:pt x="351" y="129"/>
                </a:lnTo>
                <a:lnTo>
                  <a:pt x="410" y="129"/>
                </a:lnTo>
                <a:lnTo>
                  <a:pt x="425" y="167"/>
                </a:lnTo>
              </a:path>
              <a:path w="4842" h="721">
                <a:moveTo>
                  <a:pt x="308" y="710"/>
                </a:moveTo>
                <a:lnTo>
                  <a:pt x="281" y="707"/>
                </a:lnTo>
                <a:lnTo>
                  <a:pt x="348" y="159"/>
                </a:lnTo>
                <a:lnTo>
                  <a:pt x="374" y="162"/>
                </a:lnTo>
                <a:lnTo>
                  <a:pt x="308" y="710"/>
                </a:lnTo>
              </a:path>
              <a:path w="4842" h="721">
                <a:moveTo>
                  <a:pt x="4679" y="118"/>
                </a:moveTo>
                <a:lnTo>
                  <a:pt x="4672" y="71"/>
                </a:lnTo>
                <a:lnTo>
                  <a:pt x="4704" y="67"/>
                </a:lnTo>
                <a:lnTo>
                  <a:pt x="4700" y="42"/>
                </a:lnTo>
                <a:lnTo>
                  <a:pt x="4667" y="42"/>
                </a:lnTo>
                <a:lnTo>
                  <a:pt x="4660" y="0"/>
                </a:lnTo>
                <a:lnTo>
                  <a:pt x="4797" y="41"/>
                </a:lnTo>
                <a:lnTo>
                  <a:pt x="4796" y="42"/>
                </a:lnTo>
                <a:lnTo>
                  <a:pt x="4700" y="42"/>
                </a:lnTo>
                <a:lnTo>
                  <a:pt x="4668" y="46"/>
                </a:lnTo>
                <a:lnTo>
                  <a:pt x="4789" y="46"/>
                </a:lnTo>
                <a:lnTo>
                  <a:pt x="4679" y="118"/>
                </a:lnTo>
              </a:path>
              <a:path w="4842" h="721">
                <a:moveTo>
                  <a:pt x="4672" y="71"/>
                </a:moveTo>
                <a:lnTo>
                  <a:pt x="4668" y="46"/>
                </a:lnTo>
                <a:lnTo>
                  <a:pt x="4700" y="42"/>
                </a:lnTo>
                <a:lnTo>
                  <a:pt x="4704" y="67"/>
                </a:lnTo>
                <a:lnTo>
                  <a:pt x="4672" y="71"/>
                </a:lnTo>
              </a:path>
              <a:path w="4842" h="721">
                <a:moveTo>
                  <a:pt x="3" y="721"/>
                </a:moveTo>
                <a:lnTo>
                  <a:pt x="0" y="696"/>
                </a:lnTo>
                <a:lnTo>
                  <a:pt x="4668" y="46"/>
                </a:lnTo>
                <a:lnTo>
                  <a:pt x="4672" y="71"/>
                </a:lnTo>
                <a:lnTo>
                  <a:pt x="3" y="721"/>
                </a:lnTo>
              </a:path>
              <a:path w="4842" h="721">
                <a:moveTo>
                  <a:pt x="2566" y="159"/>
                </a:moveTo>
                <a:lnTo>
                  <a:pt x="2515" y="154"/>
                </a:lnTo>
                <a:lnTo>
                  <a:pt x="2592" y="41"/>
                </a:lnTo>
                <a:lnTo>
                  <a:pt x="2628" y="129"/>
                </a:lnTo>
                <a:lnTo>
                  <a:pt x="2569" y="129"/>
                </a:lnTo>
                <a:lnTo>
                  <a:pt x="2566" y="159"/>
                </a:lnTo>
              </a:path>
              <a:path w="4842" h="721">
                <a:moveTo>
                  <a:pt x="2592" y="162"/>
                </a:moveTo>
                <a:lnTo>
                  <a:pt x="2566" y="159"/>
                </a:lnTo>
                <a:lnTo>
                  <a:pt x="2569" y="129"/>
                </a:lnTo>
                <a:lnTo>
                  <a:pt x="2596" y="132"/>
                </a:lnTo>
                <a:lnTo>
                  <a:pt x="2592" y="162"/>
                </a:lnTo>
              </a:path>
              <a:path w="4842" h="721">
                <a:moveTo>
                  <a:pt x="2643" y="167"/>
                </a:moveTo>
                <a:lnTo>
                  <a:pt x="2592" y="162"/>
                </a:lnTo>
                <a:lnTo>
                  <a:pt x="2596" y="132"/>
                </a:lnTo>
                <a:lnTo>
                  <a:pt x="2569" y="129"/>
                </a:lnTo>
                <a:lnTo>
                  <a:pt x="2628" y="129"/>
                </a:lnTo>
                <a:lnTo>
                  <a:pt x="2643" y="167"/>
                </a:lnTo>
              </a:path>
              <a:path w="4842" h="721">
                <a:moveTo>
                  <a:pt x="2532" y="710"/>
                </a:moveTo>
                <a:lnTo>
                  <a:pt x="2506" y="707"/>
                </a:lnTo>
                <a:lnTo>
                  <a:pt x="2566" y="159"/>
                </a:lnTo>
                <a:lnTo>
                  <a:pt x="2592" y="162"/>
                </a:lnTo>
                <a:lnTo>
                  <a:pt x="2532" y="710"/>
                </a:lnTo>
              </a:path>
              <a:path w="4842" h="721">
                <a:moveTo>
                  <a:pt x="331" y="134"/>
                </a:moveTo>
                <a:lnTo>
                  <a:pt x="227" y="41"/>
                </a:lnTo>
                <a:lnTo>
                  <a:pt x="369" y="19"/>
                </a:lnTo>
                <a:lnTo>
                  <a:pt x="357" y="56"/>
                </a:lnTo>
                <a:lnTo>
                  <a:pt x="323" y="56"/>
                </a:lnTo>
                <a:lnTo>
                  <a:pt x="315" y="80"/>
                </a:lnTo>
                <a:lnTo>
                  <a:pt x="346" y="89"/>
                </a:lnTo>
                <a:lnTo>
                  <a:pt x="331" y="134"/>
                </a:lnTo>
              </a:path>
              <a:path w="4842" h="721">
                <a:moveTo>
                  <a:pt x="346" y="89"/>
                </a:moveTo>
                <a:lnTo>
                  <a:pt x="315" y="80"/>
                </a:lnTo>
                <a:lnTo>
                  <a:pt x="323" y="56"/>
                </a:lnTo>
                <a:lnTo>
                  <a:pt x="354" y="65"/>
                </a:lnTo>
                <a:lnTo>
                  <a:pt x="346" y="89"/>
                </a:lnTo>
              </a:path>
              <a:path w="4842" h="721">
                <a:moveTo>
                  <a:pt x="354" y="65"/>
                </a:moveTo>
                <a:lnTo>
                  <a:pt x="323" y="56"/>
                </a:lnTo>
                <a:lnTo>
                  <a:pt x="357" y="56"/>
                </a:lnTo>
                <a:lnTo>
                  <a:pt x="354" y="65"/>
                </a:lnTo>
              </a:path>
              <a:path w="4842" h="721">
                <a:moveTo>
                  <a:pt x="2523" y="721"/>
                </a:moveTo>
                <a:lnTo>
                  <a:pt x="346" y="89"/>
                </a:lnTo>
                <a:lnTo>
                  <a:pt x="354" y="65"/>
                </a:lnTo>
                <a:lnTo>
                  <a:pt x="2531" y="697"/>
                </a:lnTo>
                <a:lnTo>
                  <a:pt x="2523" y="721"/>
                </a:lnTo>
              </a:path>
              <a:path w="4842" h="721">
                <a:moveTo>
                  <a:pt x="4765" y="159"/>
                </a:moveTo>
                <a:lnTo>
                  <a:pt x="4714" y="153"/>
                </a:lnTo>
                <a:lnTo>
                  <a:pt x="4794" y="41"/>
                </a:lnTo>
                <a:lnTo>
                  <a:pt x="4827" y="129"/>
                </a:lnTo>
                <a:lnTo>
                  <a:pt x="4769" y="129"/>
                </a:lnTo>
                <a:lnTo>
                  <a:pt x="4765" y="159"/>
                </a:lnTo>
              </a:path>
              <a:path w="4842" h="721">
                <a:moveTo>
                  <a:pt x="4791" y="162"/>
                </a:moveTo>
                <a:lnTo>
                  <a:pt x="4765" y="159"/>
                </a:lnTo>
                <a:lnTo>
                  <a:pt x="4769" y="129"/>
                </a:lnTo>
                <a:lnTo>
                  <a:pt x="4795" y="132"/>
                </a:lnTo>
                <a:lnTo>
                  <a:pt x="4791" y="162"/>
                </a:lnTo>
              </a:path>
              <a:path w="4842" h="721">
                <a:moveTo>
                  <a:pt x="4842" y="168"/>
                </a:moveTo>
                <a:lnTo>
                  <a:pt x="4791" y="162"/>
                </a:lnTo>
                <a:lnTo>
                  <a:pt x="4795" y="132"/>
                </a:lnTo>
                <a:lnTo>
                  <a:pt x="4769" y="129"/>
                </a:lnTo>
                <a:lnTo>
                  <a:pt x="4827" y="129"/>
                </a:lnTo>
                <a:lnTo>
                  <a:pt x="4842" y="168"/>
                </a:lnTo>
              </a:path>
              <a:path w="4842" h="721">
                <a:moveTo>
                  <a:pt x="4719" y="710"/>
                </a:moveTo>
                <a:lnTo>
                  <a:pt x="4693" y="707"/>
                </a:lnTo>
                <a:lnTo>
                  <a:pt x="4765" y="159"/>
                </a:lnTo>
                <a:lnTo>
                  <a:pt x="4791" y="162"/>
                </a:lnTo>
                <a:lnTo>
                  <a:pt x="4719" y="710"/>
                </a:lnTo>
              </a:path>
              <a:path w="4842" h="721">
                <a:moveTo>
                  <a:pt x="2549" y="134"/>
                </a:moveTo>
                <a:lnTo>
                  <a:pt x="2446" y="41"/>
                </a:lnTo>
                <a:lnTo>
                  <a:pt x="2588" y="20"/>
                </a:lnTo>
                <a:lnTo>
                  <a:pt x="2576" y="56"/>
                </a:lnTo>
                <a:lnTo>
                  <a:pt x="2542" y="56"/>
                </a:lnTo>
                <a:lnTo>
                  <a:pt x="2534" y="80"/>
                </a:lnTo>
                <a:lnTo>
                  <a:pt x="2564" y="89"/>
                </a:lnTo>
                <a:lnTo>
                  <a:pt x="2549" y="134"/>
                </a:lnTo>
              </a:path>
              <a:path w="4842" h="721">
                <a:moveTo>
                  <a:pt x="2564" y="89"/>
                </a:moveTo>
                <a:lnTo>
                  <a:pt x="2534" y="80"/>
                </a:lnTo>
                <a:lnTo>
                  <a:pt x="2542" y="56"/>
                </a:lnTo>
                <a:lnTo>
                  <a:pt x="2573" y="65"/>
                </a:lnTo>
                <a:lnTo>
                  <a:pt x="2564" y="89"/>
                </a:lnTo>
              </a:path>
              <a:path w="4842" h="721">
                <a:moveTo>
                  <a:pt x="2573" y="65"/>
                </a:moveTo>
                <a:lnTo>
                  <a:pt x="2542" y="56"/>
                </a:lnTo>
                <a:lnTo>
                  <a:pt x="2576" y="56"/>
                </a:lnTo>
                <a:lnTo>
                  <a:pt x="2573" y="65"/>
                </a:lnTo>
              </a:path>
              <a:path w="4842" h="721">
                <a:moveTo>
                  <a:pt x="4711" y="721"/>
                </a:moveTo>
                <a:lnTo>
                  <a:pt x="2564" y="89"/>
                </a:lnTo>
                <a:lnTo>
                  <a:pt x="2573" y="65"/>
                </a:lnTo>
                <a:lnTo>
                  <a:pt x="4719" y="697"/>
                </a:lnTo>
                <a:lnTo>
                  <a:pt x="4711" y="721"/>
                </a:lnTo>
              </a:path>
            </a:pathLst>
          </a:custGeom>
          <a:solidFill>
            <a:srgbClr val="FFC000">
              <a:alpha val="100000"/>
            </a:srgbClr>
          </a:solidFill>
          <a:ln w="0" cap="flat">
            <a:noFill/>
            <a:prstDash val="solid"/>
            <a:miter lim="0"/>
          </a:ln>
        </p:spPr>
        <p:txBody>
          <a:bodyPr rtlCol="0"/>
          <a:lstStyle/>
          <a:p>
            <a:pPr algn="ctr"/>
            <a:endParaRPr lang="zh-CN" altLang="en-US"/>
          </a:p>
        </p:txBody>
      </p:sp>
      <p:sp>
        <p:nvSpPr>
          <p:cNvPr id="1170" name="textbox 1170"/>
          <p:cNvSpPr/>
          <p:nvPr/>
        </p:nvSpPr>
        <p:spPr>
          <a:xfrm>
            <a:off x="7276338" y="5107762"/>
            <a:ext cx="1351280" cy="363220"/>
          </a:xfrm>
          <a:prstGeom prst="rect">
            <a:avLst/>
          </a:prstGeom>
          <a:solidFill>
            <a:srgbClr val="0B52DC">
              <a:alpha val="100000"/>
            </a:srgbClr>
          </a:solidFill>
          <a:ln w="0" cap="flat">
            <a:noFill/>
            <a:prstDash val="solid"/>
            <a:miter lim="0"/>
          </a:ln>
        </p:spPr>
        <p:txBody>
          <a:bodyPr vert="horz" wrap="square" lIns="0" tIns="0" rIns="0" bIns="0"/>
          <a:lstStyle/>
          <a:p>
            <a:pPr algn="l" rtl="0" eaLnBrk="0">
              <a:lnSpc>
                <a:spcPct val="102000"/>
              </a:lnSpc>
            </a:pPr>
            <a:endParaRPr sz="700">
              <a:latin typeface="Arial" panose="020B0604020202020204"/>
              <a:ea typeface="Arial" panose="020B0604020202020204"/>
              <a:cs typeface="Arial" panose="020B0604020202020204"/>
            </a:endParaRPr>
          </a:p>
          <a:p>
            <a:pPr marL="480060" algn="l" rtl="0" eaLnBrk="0">
              <a:lnSpc>
                <a:spcPct val="85000"/>
              </a:lnSpc>
            </a:pPr>
            <a:r>
              <a:rPr sz="1200" kern="0" spc="0">
                <a:solidFill>
                  <a:srgbClr val="FFFFFF">
                    <a:alpha val="100000"/>
                  </a:srgbClr>
                </a:solidFill>
                <a:latin typeface="等线" panose="02010600030101010101" charset="-122"/>
                <a:ea typeface="等线" panose="02010600030101010101" charset="-122"/>
                <a:cs typeface="等线" panose="02010600030101010101" charset="-122"/>
              </a:rPr>
              <a:t>分组一</a:t>
            </a:r>
            <a:endParaRPr sz="1200">
              <a:latin typeface="等线" panose="02010600030101010101" charset="-122"/>
              <a:ea typeface="等线" panose="02010600030101010101" charset="-122"/>
              <a:cs typeface="等线" panose="02010600030101010101" charset="-122"/>
            </a:endParaRPr>
          </a:p>
        </p:txBody>
      </p:sp>
      <p:sp>
        <p:nvSpPr>
          <p:cNvPr id="1172" name="textbox 1172"/>
          <p:cNvSpPr/>
          <p:nvPr/>
        </p:nvSpPr>
        <p:spPr>
          <a:xfrm>
            <a:off x="8684514" y="5107762"/>
            <a:ext cx="1351280" cy="363220"/>
          </a:xfrm>
          <a:prstGeom prst="rect">
            <a:avLst/>
          </a:prstGeom>
          <a:solidFill>
            <a:srgbClr val="0B52DC">
              <a:alpha val="100000"/>
            </a:srgbClr>
          </a:solidFill>
          <a:ln w="0" cap="flat">
            <a:noFill/>
            <a:prstDash val="solid"/>
            <a:miter lim="0"/>
          </a:ln>
        </p:spPr>
        <p:txBody>
          <a:bodyPr vert="horz" wrap="square" lIns="0" tIns="0" rIns="0" bIns="0"/>
          <a:lstStyle/>
          <a:p>
            <a:pPr algn="l" rtl="0" eaLnBrk="0">
              <a:lnSpc>
                <a:spcPct val="109000"/>
              </a:lnSpc>
            </a:pPr>
            <a:endParaRPr sz="600">
              <a:latin typeface="Arial" panose="020B0604020202020204"/>
              <a:ea typeface="Arial" panose="020B0604020202020204"/>
              <a:cs typeface="Arial" panose="020B0604020202020204"/>
            </a:endParaRPr>
          </a:p>
          <a:p>
            <a:pPr marL="479425" algn="l" rtl="0" eaLnBrk="0">
              <a:lnSpc>
                <a:spcPct val="85000"/>
              </a:lnSpc>
              <a:spcBef>
                <a:spcPct val="0"/>
              </a:spcBef>
            </a:pPr>
            <a:r>
              <a:rPr sz="1200" kern="0" spc="-20">
                <a:solidFill>
                  <a:srgbClr val="FFFFFF">
                    <a:alpha val="100000"/>
                  </a:srgbClr>
                </a:solidFill>
                <a:latin typeface="等线" panose="02010600030101010101" charset="-122"/>
                <a:ea typeface="等线" panose="02010600030101010101" charset="-122"/>
                <a:cs typeface="等线" panose="02010600030101010101" charset="-122"/>
              </a:rPr>
              <a:t>分组二</a:t>
            </a:r>
            <a:endParaRPr sz="1200">
              <a:latin typeface="等线" panose="02010600030101010101" charset="-122"/>
              <a:ea typeface="等线" panose="02010600030101010101" charset="-122"/>
              <a:cs typeface="等线" panose="02010600030101010101" charset="-122"/>
            </a:endParaRPr>
          </a:p>
        </p:txBody>
      </p:sp>
      <p:sp>
        <p:nvSpPr>
          <p:cNvPr id="1174" name="textbox 1174"/>
          <p:cNvSpPr/>
          <p:nvPr/>
        </p:nvSpPr>
        <p:spPr>
          <a:xfrm>
            <a:off x="10082021" y="5107762"/>
            <a:ext cx="1351280" cy="363220"/>
          </a:xfrm>
          <a:prstGeom prst="rect">
            <a:avLst/>
          </a:prstGeom>
          <a:solidFill>
            <a:srgbClr val="0B52DC">
              <a:alpha val="100000"/>
            </a:srgbClr>
          </a:solidFill>
          <a:ln w="0" cap="flat">
            <a:noFill/>
            <a:prstDash val="solid"/>
            <a:miter lim="0"/>
          </a:ln>
        </p:spPr>
        <p:txBody>
          <a:bodyPr vert="horz" wrap="square" lIns="0" tIns="0" rIns="0" bIns="0"/>
          <a:lstStyle/>
          <a:p>
            <a:pPr algn="l" rtl="0" eaLnBrk="0">
              <a:lnSpc>
                <a:spcPct val="109000"/>
              </a:lnSpc>
            </a:pPr>
            <a:endParaRPr sz="600">
              <a:latin typeface="Arial" panose="020B0604020202020204"/>
              <a:ea typeface="Arial" panose="020B0604020202020204"/>
              <a:cs typeface="Arial" panose="020B0604020202020204"/>
            </a:endParaRPr>
          </a:p>
          <a:p>
            <a:pPr marL="480060" algn="l" rtl="0" eaLnBrk="0">
              <a:lnSpc>
                <a:spcPct val="85000"/>
              </a:lnSpc>
              <a:spcBef>
                <a:spcPct val="0"/>
              </a:spcBef>
            </a:pPr>
            <a:r>
              <a:rPr sz="1200" kern="0" spc="-20">
                <a:solidFill>
                  <a:srgbClr val="FFFFFF">
                    <a:alpha val="100000"/>
                  </a:srgbClr>
                </a:solidFill>
                <a:latin typeface="等线" panose="02010600030101010101" charset="-122"/>
                <a:ea typeface="等线" panose="02010600030101010101" charset="-122"/>
                <a:cs typeface="等线" panose="02010600030101010101" charset="-122"/>
              </a:rPr>
              <a:t>分组三</a:t>
            </a:r>
            <a:endParaRPr sz="1200">
              <a:latin typeface="等线" panose="02010600030101010101" charset="-122"/>
              <a:ea typeface="等线" panose="02010600030101010101" charset="-122"/>
              <a:cs typeface="等线" panose="02010600030101010101" charset="-122"/>
            </a:endParaRPr>
          </a:p>
        </p:txBody>
      </p:sp>
      <p:sp>
        <p:nvSpPr>
          <p:cNvPr id="1176" name="path 1176"/>
          <p:cNvSpPr/>
          <p:nvPr/>
        </p:nvSpPr>
        <p:spPr>
          <a:xfrm>
            <a:off x="7755534" y="5444642"/>
            <a:ext cx="3074885" cy="458177"/>
          </a:xfrm>
          <a:custGeom>
            <a:avLst/>
            <a:gdLst/>
            <a:ahLst/>
            <a:cxnLst/>
            <a:rect l="0" t="0" r="0" b="0"/>
            <a:pathLst>
              <a:path w="4842" h="721">
                <a:moveTo>
                  <a:pt x="348" y="159"/>
                </a:moveTo>
                <a:lnTo>
                  <a:pt x="297" y="154"/>
                </a:lnTo>
                <a:lnTo>
                  <a:pt x="375" y="41"/>
                </a:lnTo>
                <a:lnTo>
                  <a:pt x="410" y="129"/>
                </a:lnTo>
                <a:lnTo>
                  <a:pt x="351" y="129"/>
                </a:lnTo>
                <a:lnTo>
                  <a:pt x="348" y="159"/>
                </a:lnTo>
              </a:path>
              <a:path w="4842" h="721">
                <a:moveTo>
                  <a:pt x="374" y="162"/>
                </a:moveTo>
                <a:lnTo>
                  <a:pt x="348" y="159"/>
                </a:lnTo>
                <a:lnTo>
                  <a:pt x="351" y="129"/>
                </a:lnTo>
                <a:lnTo>
                  <a:pt x="378" y="132"/>
                </a:lnTo>
                <a:lnTo>
                  <a:pt x="374" y="162"/>
                </a:lnTo>
              </a:path>
              <a:path w="4842" h="721">
                <a:moveTo>
                  <a:pt x="425" y="167"/>
                </a:moveTo>
                <a:lnTo>
                  <a:pt x="374" y="162"/>
                </a:lnTo>
                <a:lnTo>
                  <a:pt x="378" y="132"/>
                </a:lnTo>
                <a:lnTo>
                  <a:pt x="351" y="129"/>
                </a:lnTo>
                <a:lnTo>
                  <a:pt x="410" y="129"/>
                </a:lnTo>
                <a:lnTo>
                  <a:pt x="425" y="167"/>
                </a:lnTo>
              </a:path>
              <a:path w="4842" h="721">
                <a:moveTo>
                  <a:pt x="308" y="710"/>
                </a:moveTo>
                <a:lnTo>
                  <a:pt x="281" y="707"/>
                </a:lnTo>
                <a:lnTo>
                  <a:pt x="348" y="159"/>
                </a:lnTo>
                <a:lnTo>
                  <a:pt x="374" y="162"/>
                </a:lnTo>
                <a:lnTo>
                  <a:pt x="308" y="710"/>
                </a:lnTo>
              </a:path>
              <a:path w="4842" h="721">
                <a:moveTo>
                  <a:pt x="4679" y="118"/>
                </a:moveTo>
                <a:lnTo>
                  <a:pt x="4672" y="71"/>
                </a:lnTo>
                <a:lnTo>
                  <a:pt x="4704" y="67"/>
                </a:lnTo>
                <a:lnTo>
                  <a:pt x="4700" y="42"/>
                </a:lnTo>
                <a:lnTo>
                  <a:pt x="4667" y="42"/>
                </a:lnTo>
                <a:lnTo>
                  <a:pt x="4660" y="0"/>
                </a:lnTo>
                <a:lnTo>
                  <a:pt x="4797" y="41"/>
                </a:lnTo>
                <a:lnTo>
                  <a:pt x="4796" y="42"/>
                </a:lnTo>
                <a:lnTo>
                  <a:pt x="4700" y="42"/>
                </a:lnTo>
                <a:lnTo>
                  <a:pt x="4668" y="46"/>
                </a:lnTo>
                <a:lnTo>
                  <a:pt x="4789" y="46"/>
                </a:lnTo>
                <a:lnTo>
                  <a:pt x="4679" y="118"/>
                </a:lnTo>
              </a:path>
              <a:path w="4842" h="721">
                <a:moveTo>
                  <a:pt x="4672" y="71"/>
                </a:moveTo>
                <a:lnTo>
                  <a:pt x="4668" y="46"/>
                </a:lnTo>
                <a:lnTo>
                  <a:pt x="4700" y="42"/>
                </a:lnTo>
                <a:lnTo>
                  <a:pt x="4704" y="67"/>
                </a:lnTo>
                <a:lnTo>
                  <a:pt x="4672" y="71"/>
                </a:lnTo>
              </a:path>
              <a:path w="4842" h="721">
                <a:moveTo>
                  <a:pt x="3" y="721"/>
                </a:moveTo>
                <a:lnTo>
                  <a:pt x="0" y="696"/>
                </a:lnTo>
                <a:lnTo>
                  <a:pt x="4668" y="46"/>
                </a:lnTo>
                <a:lnTo>
                  <a:pt x="4672" y="71"/>
                </a:lnTo>
                <a:lnTo>
                  <a:pt x="3" y="721"/>
                </a:lnTo>
              </a:path>
              <a:path w="4842" h="721">
                <a:moveTo>
                  <a:pt x="2566" y="159"/>
                </a:moveTo>
                <a:lnTo>
                  <a:pt x="2515" y="154"/>
                </a:lnTo>
                <a:lnTo>
                  <a:pt x="2592" y="41"/>
                </a:lnTo>
                <a:lnTo>
                  <a:pt x="2628" y="129"/>
                </a:lnTo>
                <a:lnTo>
                  <a:pt x="2569" y="129"/>
                </a:lnTo>
                <a:lnTo>
                  <a:pt x="2566" y="159"/>
                </a:lnTo>
              </a:path>
              <a:path w="4842" h="721">
                <a:moveTo>
                  <a:pt x="2592" y="162"/>
                </a:moveTo>
                <a:lnTo>
                  <a:pt x="2566" y="159"/>
                </a:lnTo>
                <a:lnTo>
                  <a:pt x="2569" y="129"/>
                </a:lnTo>
                <a:lnTo>
                  <a:pt x="2596" y="132"/>
                </a:lnTo>
                <a:lnTo>
                  <a:pt x="2592" y="162"/>
                </a:lnTo>
              </a:path>
              <a:path w="4842" h="721">
                <a:moveTo>
                  <a:pt x="2643" y="167"/>
                </a:moveTo>
                <a:lnTo>
                  <a:pt x="2592" y="162"/>
                </a:lnTo>
                <a:lnTo>
                  <a:pt x="2596" y="132"/>
                </a:lnTo>
                <a:lnTo>
                  <a:pt x="2569" y="129"/>
                </a:lnTo>
                <a:lnTo>
                  <a:pt x="2628" y="129"/>
                </a:lnTo>
                <a:lnTo>
                  <a:pt x="2643" y="167"/>
                </a:lnTo>
              </a:path>
              <a:path w="4842" h="721">
                <a:moveTo>
                  <a:pt x="2532" y="710"/>
                </a:moveTo>
                <a:lnTo>
                  <a:pt x="2506" y="707"/>
                </a:lnTo>
                <a:lnTo>
                  <a:pt x="2566" y="159"/>
                </a:lnTo>
                <a:lnTo>
                  <a:pt x="2592" y="162"/>
                </a:lnTo>
                <a:lnTo>
                  <a:pt x="2532" y="710"/>
                </a:lnTo>
              </a:path>
              <a:path w="4842" h="721">
                <a:moveTo>
                  <a:pt x="331" y="134"/>
                </a:moveTo>
                <a:lnTo>
                  <a:pt x="227" y="41"/>
                </a:lnTo>
                <a:lnTo>
                  <a:pt x="369" y="19"/>
                </a:lnTo>
                <a:lnTo>
                  <a:pt x="357" y="56"/>
                </a:lnTo>
                <a:lnTo>
                  <a:pt x="323" y="56"/>
                </a:lnTo>
                <a:lnTo>
                  <a:pt x="315" y="80"/>
                </a:lnTo>
                <a:lnTo>
                  <a:pt x="346" y="89"/>
                </a:lnTo>
                <a:lnTo>
                  <a:pt x="331" y="134"/>
                </a:lnTo>
              </a:path>
              <a:path w="4842" h="721">
                <a:moveTo>
                  <a:pt x="346" y="89"/>
                </a:moveTo>
                <a:lnTo>
                  <a:pt x="315" y="80"/>
                </a:lnTo>
                <a:lnTo>
                  <a:pt x="323" y="56"/>
                </a:lnTo>
                <a:lnTo>
                  <a:pt x="354" y="65"/>
                </a:lnTo>
                <a:lnTo>
                  <a:pt x="346" y="89"/>
                </a:lnTo>
              </a:path>
              <a:path w="4842" h="721">
                <a:moveTo>
                  <a:pt x="354" y="65"/>
                </a:moveTo>
                <a:lnTo>
                  <a:pt x="323" y="56"/>
                </a:lnTo>
                <a:lnTo>
                  <a:pt x="357" y="56"/>
                </a:lnTo>
                <a:lnTo>
                  <a:pt x="354" y="65"/>
                </a:lnTo>
              </a:path>
              <a:path w="4842" h="721">
                <a:moveTo>
                  <a:pt x="2523" y="721"/>
                </a:moveTo>
                <a:lnTo>
                  <a:pt x="346" y="89"/>
                </a:lnTo>
                <a:lnTo>
                  <a:pt x="354" y="65"/>
                </a:lnTo>
                <a:lnTo>
                  <a:pt x="2531" y="697"/>
                </a:lnTo>
                <a:lnTo>
                  <a:pt x="2523" y="721"/>
                </a:lnTo>
              </a:path>
              <a:path w="4842" h="721">
                <a:moveTo>
                  <a:pt x="4765" y="159"/>
                </a:moveTo>
                <a:lnTo>
                  <a:pt x="4714" y="153"/>
                </a:lnTo>
                <a:lnTo>
                  <a:pt x="4794" y="41"/>
                </a:lnTo>
                <a:lnTo>
                  <a:pt x="4827" y="129"/>
                </a:lnTo>
                <a:lnTo>
                  <a:pt x="4769" y="129"/>
                </a:lnTo>
                <a:lnTo>
                  <a:pt x="4765" y="159"/>
                </a:lnTo>
              </a:path>
              <a:path w="4842" h="721">
                <a:moveTo>
                  <a:pt x="4791" y="162"/>
                </a:moveTo>
                <a:lnTo>
                  <a:pt x="4765" y="159"/>
                </a:lnTo>
                <a:lnTo>
                  <a:pt x="4769" y="129"/>
                </a:lnTo>
                <a:lnTo>
                  <a:pt x="4795" y="132"/>
                </a:lnTo>
                <a:lnTo>
                  <a:pt x="4791" y="162"/>
                </a:lnTo>
              </a:path>
              <a:path w="4842" h="721">
                <a:moveTo>
                  <a:pt x="4842" y="168"/>
                </a:moveTo>
                <a:lnTo>
                  <a:pt x="4791" y="162"/>
                </a:lnTo>
                <a:lnTo>
                  <a:pt x="4795" y="132"/>
                </a:lnTo>
                <a:lnTo>
                  <a:pt x="4769" y="129"/>
                </a:lnTo>
                <a:lnTo>
                  <a:pt x="4827" y="129"/>
                </a:lnTo>
                <a:lnTo>
                  <a:pt x="4842" y="168"/>
                </a:lnTo>
              </a:path>
              <a:path w="4842" h="721">
                <a:moveTo>
                  <a:pt x="4719" y="710"/>
                </a:moveTo>
                <a:lnTo>
                  <a:pt x="4693" y="707"/>
                </a:lnTo>
                <a:lnTo>
                  <a:pt x="4765" y="159"/>
                </a:lnTo>
                <a:lnTo>
                  <a:pt x="4791" y="162"/>
                </a:lnTo>
                <a:lnTo>
                  <a:pt x="4719" y="710"/>
                </a:lnTo>
              </a:path>
              <a:path w="4842" h="721">
                <a:moveTo>
                  <a:pt x="2549" y="134"/>
                </a:moveTo>
                <a:lnTo>
                  <a:pt x="2446" y="41"/>
                </a:lnTo>
                <a:lnTo>
                  <a:pt x="2588" y="20"/>
                </a:lnTo>
                <a:lnTo>
                  <a:pt x="2576" y="56"/>
                </a:lnTo>
                <a:lnTo>
                  <a:pt x="2542" y="56"/>
                </a:lnTo>
                <a:lnTo>
                  <a:pt x="2534" y="80"/>
                </a:lnTo>
                <a:lnTo>
                  <a:pt x="2564" y="89"/>
                </a:lnTo>
                <a:lnTo>
                  <a:pt x="2549" y="134"/>
                </a:lnTo>
              </a:path>
              <a:path w="4842" h="721">
                <a:moveTo>
                  <a:pt x="2564" y="89"/>
                </a:moveTo>
                <a:lnTo>
                  <a:pt x="2534" y="80"/>
                </a:lnTo>
                <a:lnTo>
                  <a:pt x="2542" y="56"/>
                </a:lnTo>
                <a:lnTo>
                  <a:pt x="2573" y="65"/>
                </a:lnTo>
                <a:lnTo>
                  <a:pt x="2564" y="89"/>
                </a:lnTo>
              </a:path>
              <a:path w="4842" h="721">
                <a:moveTo>
                  <a:pt x="2573" y="65"/>
                </a:moveTo>
                <a:lnTo>
                  <a:pt x="2542" y="56"/>
                </a:lnTo>
                <a:lnTo>
                  <a:pt x="2576" y="56"/>
                </a:lnTo>
                <a:lnTo>
                  <a:pt x="2573" y="65"/>
                </a:lnTo>
              </a:path>
              <a:path w="4842" h="721">
                <a:moveTo>
                  <a:pt x="4711" y="721"/>
                </a:moveTo>
                <a:lnTo>
                  <a:pt x="2564" y="89"/>
                </a:lnTo>
                <a:lnTo>
                  <a:pt x="2573" y="65"/>
                </a:lnTo>
                <a:lnTo>
                  <a:pt x="4719" y="697"/>
                </a:lnTo>
                <a:lnTo>
                  <a:pt x="4711" y="721"/>
                </a:lnTo>
              </a:path>
            </a:pathLst>
          </a:custGeom>
          <a:solidFill>
            <a:srgbClr val="FFC000">
              <a:alpha val="100000"/>
            </a:srgbClr>
          </a:solidFill>
          <a:ln w="0" cap="flat">
            <a:noFill/>
            <a:prstDash val="solid"/>
            <a:miter lim="0"/>
          </a:ln>
        </p:spPr>
        <p:txBody>
          <a:bodyPr rtlCol="0"/>
          <a:lstStyle/>
          <a:p>
            <a:pPr algn="ctr"/>
            <a:endParaRPr lang="zh-CN" altLang="en-US"/>
          </a:p>
        </p:txBody>
      </p:sp>
      <p:grpSp>
        <p:nvGrpSpPr>
          <p:cNvPr id="126" name="group 126"/>
          <p:cNvGrpSpPr/>
          <p:nvPr/>
        </p:nvGrpSpPr>
        <p:grpSpPr>
          <a:xfrm rot="21600000">
            <a:off x="361251" y="164642"/>
            <a:ext cx="898715" cy="756666"/>
            <a:chOff x="0" y="0"/>
            <a:chExt cx="898715" cy="756666"/>
          </a:xfrm>
        </p:grpSpPr>
        <p:pic>
          <p:nvPicPr>
            <p:cNvPr id="1178" name="picture 1178"/>
            <p:cNvPicPr>
              <a:picLocks noChangeAspect="1"/>
            </p:cNvPicPr>
            <p:nvPr/>
          </p:nvPicPr>
          <p:blipFill>
            <a:blip r:embed="rId3"/>
            <a:stretch>
              <a:fillRect/>
            </a:stretch>
          </p:blipFill>
          <p:spPr>
            <a:xfrm rot="21600000">
              <a:off x="0" y="0"/>
              <a:ext cx="898715" cy="756666"/>
            </a:xfrm>
            <a:prstGeom prst="rect">
              <a:avLst/>
            </a:prstGeom>
          </p:spPr>
        </p:pic>
        <p:sp>
          <p:nvSpPr>
            <p:cNvPr id="1180" name="textbox 1180"/>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3.1.2</a:t>
              </a:r>
              <a:endParaRPr sz="1200">
                <a:latin typeface="微软雅黑" panose="020B0503020204020204" charset="-122"/>
                <a:ea typeface="微软雅黑" panose="020B0503020204020204" charset="-122"/>
                <a:cs typeface="微软雅黑" panose="020B0503020204020204" charset="-122"/>
              </a:endParaRPr>
            </a:p>
          </p:txBody>
        </p:sp>
      </p:grpSp>
      <p:sp>
        <p:nvSpPr>
          <p:cNvPr id="1182" name="textbox 1182"/>
          <p:cNvSpPr/>
          <p:nvPr/>
        </p:nvSpPr>
        <p:spPr>
          <a:xfrm>
            <a:off x="8640317" y="5898718"/>
            <a:ext cx="1351280" cy="422275"/>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7000"/>
              </a:lnSpc>
            </a:pPr>
            <a:endParaRPr sz="300">
              <a:latin typeface="Arial" panose="020B0604020202020204"/>
              <a:ea typeface="Arial" panose="020B0604020202020204"/>
              <a:cs typeface="Arial" panose="020B0604020202020204"/>
            </a:endParaRPr>
          </a:p>
          <a:p>
            <a:pPr marL="294005" indent="118745" algn="l" rtl="0" eaLnBrk="0">
              <a:lnSpc>
                <a:spcPct val="106000"/>
              </a:lnSpc>
              <a:spcBef>
                <a:spcPct val="0"/>
              </a:spcBef>
            </a:pPr>
            <a:r>
              <a:rPr sz="1100" kern="0" spc="-20">
                <a:solidFill>
                  <a:srgbClr val="404040">
                    <a:alpha val="100000"/>
                  </a:srgbClr>
                </a:solidFill>
                <a:latin typeface="等线" panose="02010600030101010101" charset="-122"/>
                <a:ea typeface="等线" panose="02010600030101010101" charset="-122"/>
                <a:cs typeface="等线" panose="02010600030101010101" charset="-122"/>
              </a:rPr>
              <a:t>夜景照明</a:t>
            </a:r>
            <a:r>
              <a:rPr sz="1100" kern="0" spc="0">
                <a:solidFill>
                  <a:srgbClr val="404040">
                    <a:alpha val="100000"/>
                  </a:srgbClr>
                </a:solidFill>
                <a:latin typeface="等线" panose="02010600030101010101" charset="-122"/>
                <a:ea typeface="等线" panose="02010600030101010101" charset="-122"/>
                <a:cs typeface="等线" panose="02010600030101010101" charset="-122"/>
              </a:rPr>
              <a:t>           </a:t>
            </a:r>
            <a:r>
              <a:rPr sz="900" kern="0" spc="-50">
                <a:solidFill>
                  <a:srgbClr val="404040">
                    <a:alpha val="100000"/>
                  </a:srgbClr>
                </a:solidFill>
                <a:latin typeface="等线" panose="02010600030101010101" charset="-122"/>
                <a:ea typeface="等线" panose="02010600030101010101" charset="-122"/>
                <a:cs typeface="等线" panose="02010600030101010101" charset="-122"/>
              </a:rPr>
              <a:t>（景观 、标识）</a:t>
            </a:r>
            <a:endParaRPr sz="900">
              <a:latin typeface="等线" panose="02010600030101010101" charset="-122"/>
              <a:ea typeface="等线" panose="02010600030101010101" charset="-122"/>
              <a:cs typeface="等线" panose="02010600030101010101" charset="-122"/>
            </a:endParaRPr>
          </a:p>
        </p:txBody>
      </p:sp>
      <p:sp>
        <p:nvSpPr>
          <p:cNvPr id="1184" name="textbox 1184"/>
          <p:cNvSpPr/>
          <p:nvPr/>
        </p:nvSpPr>
        <p:spPr>
          <a:xfrm>
            <a:off x="2809494" y="5898718"/>
            <a:ext cx="1351280" cy="422275"/>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21000"/>
              </a:lnSpc>
            </a:pPr>
            <a:endParaRPr sz="300">
              <a:latin typeface="Arial" panose="020B0604020202020204"/>
              <a:ea typeface="Arial" panose="020B0604020202020204"/>
              <a:cs typeface="Arial" panose="020B0604020202020204"/>
            </a:endParaRPr>
          </a:p>
          <a:p>
            <a:pPr marL="554990" algn="l" rtl="0" eaLnBrk="0">
              <a:lnSpc>
                <a:spcPct val="83000"/>
              </a:lnSpc>
              <a:spcBef>
                <a:spcPts val="5"/>
              </a:spcBef>
            </a:pPr>
            <a:r>
              <a:rPr sz="1100" kern="0" spc="-40">
                <a:solidFill>
                  <a:srgbClr val="404040">
                    <a:alpha val="100000"/>
                  </a:srgbClr>
                </a:solidFill>
                <a:latin typeface="等线" panose="02010600030101010101" charset="-122"/>
                <a:ea typeface="等线" panose="02010600030101010101" charset="-122"/>
                <a:cs typeface="等线" panose="02010600030101010101" charset="-122"/>
              </a:rPr>
              <a:t>照明</a:t>
            </a:r>
            <a:endParaRPr sz="1100">
              <a:latin typeface="等线" panose="02010600030101010101" charset="-122"/>
              <a:ea typeface="等线" panose="02010600030101010101" charset="-122"/>
              <a:cs typeface="等线" panose="02010600030101010101" charset="-122"/>
            </a:endParaRPr>
          </a:p>
          <a:p>
            <a:pPr marL="294005" algn="l" rtl="0" eaLnBrk="0">
              <a:lnSpc>
                <a:spcPts val="1330"/>
              </a:lnSpc>
              <a:spcBef>
                <a:spcPts val="5"/>
              </a:spcBef>
            </a:pPr>
            <a:r>
              <a:rPr sz="1000" kern="0" spc="-40">
                <a:solidFill>
                  <a:srgbClr val="404040">
                    <a:alpha val="100000"/>
                  </a:srgbClr>
                </a:solidFill>
                <a:latin typeface="等线" panose="02010600030101010101" charset="-122"/>
                <a:ea typeface="等线" panose="02010600030101010101" charset="-122"/>
                <a:cs typeface="等线" panose="02010600030101010101" charset="-122"/>
              </a:rPr>
              <a:t>（楼层</a:t>
            </a:r>
            <a:r>
              <a:rPr sz="1000" kern="0" spc="-80">
                <a:solidFill>
                  <a:srgbClr val="404040">
                    <a:alpha val="100000"/>
                  </a:srgbClr>
                </a:solidFill>
                <a:latin typeface="等线" panose="02010600030101010101" charset="-122"/>
                <a:ea typeface="等线" panose="02010600030101010101" charset="-122"/>
                <a:cs typeface="等线" panose="02010600030101010101" charset="-122"/>
              </a:rPr>
              <a:t> </a:t>
            </a:r>
            <a:r>
              <a:rPr sz="1000" kern="0" spc="-40">
                <a:solidFill>
                  <a:srgbClr val="404040">
                    <a:alpha val="100000"/>
                  </a:srgbClr>
                </a:solidFill>
                <a:latin typeface="等线" panose="02010600030101010101" charset="-122"/>
                <a:ea typeface="等线" panose="02010600030101010101" charset="-122"/>
                <a:cs typeface="等线" panose="02010600030101010101" charset="-122"/>
              </a:rPr>
              <a:t>、楼栋）</a:t>
            </a:r>
            <a:endParaRPr sz="1000">
              <a:latin typeface="等线" panose="02010600030101010101" charset="-122"/>
              <a:ea typeface="等线" panose="02010600030101010101" charset="-122"/>
              <a:cs typeface="等线" panose="02010600030101010101" charset="-122"/>
            </a:endParaRPr>
          </a:p>
        </p:txBody>
      </p:sp>
      <p:sp>
        <p:nvSpPr>
          <p:cNvPr id="1186" name="textbox 1186"/>
          <p:cNvSpPr/>
          <p:nvPr/>
        </p:nvSpPr>
        <p:spPr>
          <a:xfrm>
            <a:off x="7233666" y="5897194"/>
            <a:ext cx="1351280" cy="416559"/>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11000"/>
              </a:lnSpc>
            </a:pPr>
            <a:endParaRPr sz="300">
              <a:latin typeface="Arial" panose="020B0604020202020204"/>
              <a:ea typeface="Arial" panose="020B0604020202020204"/>
              <a:cs typeface="Arial" panose="020B0604020202020204"/>
            </a:endParaRPr>
          </a:p>
          <a:p>
            <a:pPr marL="297180" indent="118745" algn="l" rtl="0" eaLnBrk="0">
              <a:lnSpc>
                <a:spcPct val="106000"/>
              </a:lnSpc>
            </a:pPr>
            <a:r>
              <a:rPr sz="1100" kern="0" spc="-20">
                <a:solidFill>
                  <a:srgbClr val="404040">
                    <a:alpha val="100000"/>
                  </a:srgbClr>
                </a:solidFill>
                <a:latin typeface="等线" panose="02010600030101010101" charset="-122"/>
                <a:ea typeface="等线" panose="02010600030101010101" charset="-122"/>
                <a:cs typeface="等线" panose="02010600030101010101" charset="-122"/>
              </a:rPr>
              <a:t>夜景照明</a:t>
            </a:r>
            <a:r>
              <a:rPr sz="1100" kern="0" spc="0">
                <a:solidFill>
                  <a:srgbClr val="404040">
                    <a:alpha val="100000"/>
                  </a:srgbClr>
                </a:solidFill>
                <a:latin typeface="等线" panose="02010600030101010101" charset="-122"/>
                <a:ea typeface="等线" panose="02010600030101010101" charset="-122"/>
                <a:cs typeface="等线" panose="02010600030101010101" charset="-122"/>
              </a:rPr>
              <a:t>           </a:t>
            </a:r>
            <a:r>
              <a:rPr sz="900" kern="0" spc="-50">
                <a:solidFill>
                  <a:srgbClr val="404040">
                    <a:alpha val="100000"/>
                  </a:srgbClr>
                </a:solidFill>
                <a:latin typeface="等线" panose="02010600030101010101" charset="-122"/>
                <a:ea typeface="等线" panose="02010600030101010101" charset="-122"/>
                <a:cs typeface="等线" panose="02010600030101010101" charset="-122"/>
              </a:rPr>
              <a:t>（景观 、标识）</a:t>
            </a:r>
            <a:endParaRPr sz="900">
              <a:latin typeface="等线" panose="02010600030101010101" charset="-122"/>
              <a:ea typeface="等线" panose="02010600030101010101" charset="-122"/>
              <a:cs typeface="等线" panose="02010600030101010101" charset="-122"/>
            </a:endParaRPr>
          </a:p>
        </p:txBody>
      </p:sp>
      <p:sp>
        <p:nvSpPr>
          <p:cNvPr id="1188" name="textbox 1188"/>
          <p:cNvSpPr/>
          <p:nvPr/>
        </p:nvSpPr>
        <p:spPr>
          <a:xfrm>
            <a:off x="1401318" y="5897194"/>
            <a:ext cx="1351280" cy="416559"/>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25000"/>
              </a:lnSpc>
            </a:pPr>
            <a:endParaRPr sz="300">
              <a:latin typeface="Arial" panose="020B0604020202020204"/>
              <a:ea typeface="Arial" panose="020B0604020202020204"/>
              <a:cs typeface="Arial" panose="020B0604020202020204"/>
            </a:endParaRPr>
          </a:p>
          <a:p>
            <a:pPr marL="559435" algn="l" rtl="0" eaLnBrk="0">
              <a:lnSpc>
                <a:spcPct val="83000"/>
              </a:lnSpc>
              <a:spcBef>
                <a:spcPct val="0"/>
              </a:spcBef>
            </a:pPr>
            <a:r>
              <a:rPr sz="1100" kern="0" spc="-40">
                <a:solidFill>
                  <a:srgbClr val="404040">
                    <a:alpha val="100000"/>
                  </a:srgbClr>
                </a:solidFill>
                <a:latin typeface="等线" panose="02010600030101010101" charset="-122"/>
                <a:ea typeface="等线" panose="02010600030101010101" charset="-122"/>
                <a:cs typeface="等线" panose="02010600030101010101" charset="-122"/>
              </a:rPr>
              <a:t>照明</a:t>
            </a:r>
            <a:endParaRPr sz="1100">
              <a:latin typeface="等线" panose="02010600030101010101" charset="-122"/>
              <a:ea typeface="等线" panose="02010600030101010101" charset="-122"/>
              <a:cs typeface="等线" panose="02010600030101010101" charset="-122"/>
            </a:endParaRPr>
          </a:p>
          <a:p>
            <a:pPr marL="298450" algn="l" rtl="0" eaLnBrk="0">
              <a:lnSpc>
                <a:spcPts val="1330"/>
              </a:lnSpc>
              <a:spcBef>
                <a:spcPts val="5"/>
              </a:spcBef>
            </a:pPr>
            <a:r>
              <a:rPr sz="1000" kern="0" spc="-40">
                <a:solidFill>
                  <a:srgbClr val="404040">
                    <a:alpha val="100000"/>
                  </a:srgbClr>
                </a:solidFill>
                <a:latin typeface="等线" panose="02010600030101010101" charset="-122"/>
                <a:ea typeface="等线" panose="02010600030101010101" charset="-122"/>
                <a:cs typeface="等线" panose="02010600030101010101" charset="-122"/>
              </a:rPr>
              <a:t>（楼层</a:t>
            </a:r>
            <a:r>
              <a:rPr sz="1000" kern="0" spc="-80">
                <a:solidFill>
                  <a:srgbClr val="404040">
                    <a:alpha val="100000"/>
                  </a:srgbClr>
                </a:solidFill>
                <a:latin typeface="等线" panose="02010600030101010101" charset="-122"/>
                <a:ea typeface="等线" panose="02010600030101010101" charset="-122"/>
                <a:cs typeface="等线" panose="02010600030101010101" charset="-122"/>
              </a:rPr>
              <a:t> </a:t>
            </a:r>
            <a:r>
              <a:rPr sz="1000" kern="0" spc="-40">
                <a:solidFill>
                  <a:srgbClr val="404040">
                    <a:alpha val="100000"/>
                  </a:srgbClr>
                </a:solidFill>
                <a:latin typeface="等线" panose="02010600030101010101" charset="-122"/>
                <a:ea typeface="等线" panose="02010600030101010101" charset="-122"/>
                <a:cs typeface="等线" panose="02010600030101010101" charset="-122"/>
              </a:rPr>
              <a:t>、楼栋）</a:t>
            </a:r>
            <a:endParaRPr sz="1000">
              <a:latin typeface="等线" panose="02010600030101010101" charset="-122"/>
              <a:ea typeface="等线" panose="02010600030101010101" charset="-122"/>
              <a:cs typeface="等线" panose="02010600030101010101" charset="-122"/>
            </a:endParaRPr>
          </a:p>
        </p:txBody>
      </p:sp>
      <p:sp>
        <p:nvSpPr>
          <p:cNvPr id="1190" name="textbox 1190"/>
          <p:cNvSpPr/>
          <p:nvPr/>
        </p:nvSpPr>
        <p:spPr>
          <a:xfrm>
            <a:off x="4207002" y="5904814"/>
            <a:ext cx="1351280" cy="408940"/>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8000"/>
              </a:lnSpc>
            </a:pPr>
            <a:endParaRPr sz="300">
              <a:latin typeface="Arial" panose="020B0604020202020204"/>
              <a:ea typeface="Arial" panose="020B0604020202020204"/>
              <a:cs typeface="Arial" panose="020B0604020202020204"/>
            </a:endParaRPr>
          </a:p>
          <a:p>
            <a:pPr marL="546735" algn="l" rtl="0" eaLnBrk="0">
              <a:lnSpc>
                <a:spcPct val="83000"/>
              </a:lnSpc>
              <a:spcBef>
                <a:spcPct val="0"/>
              </a:spcBef>
            </a:pPr>
            <a:r>
              <a:rPr sz="1100" kern="0" spc="-40">
                <a:solidFill>
                  <a:srgbClr val="404040">
                    <a:alpha val="100000"/>
                  </a:srgbClr>
                </a:solidFill>
                <a:latin typeface="等线" panose="02010600030101010101" charset="-122"/>
                <a:ea typeface="等线" panose="02010600030101010101" charset="-122"/>
                <a:cs typeface="等线" panose="02010600030101010101" charset="-122"/>
              </a:rPr>
              <a:t>照明</a:t>
            </a:r>
            <a:endParaRPr sz="1100">
              <a:latin typeface="等线" panose="02010600030101010101" charset="-122"/>
              <a:ea typeface="等线" panose="02010600030101010101" charset="-122"/>
              <a:cs typeface="等线" panose="02010600030101010101" charset="-122"/>
            </a:endParaRPr>
          </a:p>
          <a:p>
            <a:pPr marL="285750" algn="l" rtl="0" eaLnBrk="0">
              <a:lnSpc>
                <a:spcPts val="1330"/>
              </a:lnSpc>
              <a:spcBef>
                <a:spcPts val="5"/>
              </a:spcBef>
            </a:pPr>
            <a:r>
              <a:rPr sz="1000" kern="0" spc="-40">
                <a:solidFill>
                  <a:srgbClr val="404040">
                    <a:alpha val="100000"/>
                  </a:srgbClr>
                </a:solidFill>
                <a:latin typeface="等线" panose="02010600030101010101" charset="-122"/>
                <a:ea typeface="等线" panose="02010600030101010101" charset="-122"/>
                <a:cs typeface="等线" panose="02010600030101010101" charset="-122"/>
              </a:rPr>
              <a:t>（楼层</a:t>
            </a:r>
            <a:r>
              <a:rPr sz="1000" kern="0" spc="-80">
                <a:solidFill>
                  <a:srgbClr val="404040">
                    <a:alpha val="100000"/>
                  </a:srgbClr>
                </a:solidFill>
                <a:latin typeface="等线" panose="02010600030101010101" charset="-122"/>
                <a:ea typeface="等线" panose="02010600030101010101" charset="-122"/>
                <a:cs typeface="等线" panose="02010600030101010101" charset="-122"/>
              </a:rPr>
              <a:t> </a:t>
            </a:r>
            <a:r>
              <a:rPr sz="1000" kern="0" spc="-40">
                <a:solidFill>
                  <a:srgbClr val="404040">
                    <a:alpha val="100000"/>
                  </a:srgbClr>
                </a:solidFill>
                <a:latin typeface="等线" panose="02010600030101010101" charset="-122"/>
                <a:ea typeface="等线" panose="02010600030101010101" charset="-122"/>
                <a:cs typeface="等线" panose="02010600030101010101" charset="-122"/>
              </a:rPr>
              <a:t>、楼栋）</a:t>
            </a:r>
            <a:endParaRPr sz="1000">
              <a:latin typeface="等线" panose="02010600030101010101" charset="-122"/>
              <a:ea typeface="等线" panose="02010600030101010101" charset="-122"/>
              <a:cs typeface="等线" panose="02010600030101010101" charset="-122"/>
            </a:endParaRPr>
          </a:p>
        </p:txBody>
      </p:sp>
      <p:sp>
        <p:nvSpPr>
          <p:cNvPr id="1192" name="textbox 1192"/>
          <p:cNvSpPr/>
          <p:nvPr/>
        </p:nvSpPr>
        <p:spPr>
          <a:xfrm>
            <a:off x="10039350" y="5904814"/>
            <a:ext cx="1351280" cy="408940"/>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41000"/>
              </a:lnSpc>
            </a:pPr>
            <a:endParaRPr sz="200">
              <a:latin typeface="Arial" panose="020B0604020202020204"/>
              <a:ea typeface="Arial" panose="020B0604020202020204"/>
              <a:cs typeface="Arial" panose="020B0604020202020204"/>
            </a:endParaRPr>
          </a:p>
          <a:p>
            <a:pPr marL="284480" indent="118745" algn="l" rtl="0" eaLnBrk="0">
              <a:lnSpc>
                <a:spcPct val="106000"/>
              </a:lnSpc>
              <a:spcBef>
                <a:spcPct val="0"/>
              </a:spcBef>
            </a:pPr>
            <a:r>
              <a:rPr sz="1100" kern="0" spc="-20">
                <a:solidFill>
                  <a:srgbClr val="404040">
                    <a:alpha val="100000"/>
                  </a:srgbClr>
                </a:solidFill>
                <a:latin typeface="等线" panose="02010600030101010101" charset="-122"/>
                <a:ea typeface="等线" panose="02010600030101010101" charset="-122"/>
                <a:cs typeface="等线" panose="02010600030101010101" charset="-122"/>
              </a:rPr>
              <a:t>夜景照明</a:t>
            </a:r>
            <a:r>
              <a:rPr sz="1100" kern="0" spc="0">
                <a:solidFill>
                  <a:srgbClr val="404040">
                    <a:alpha val="100000"/>
                  </a:srgbClr>
                </a:solidFill>
                <a:latin typeface="等线" panose="02010600030101010101" charset="-122"/>
                <a:ea typeface="等线" panose="02010600030101010101" charset="-122"/>
                <a:cs typeface="等线" panose="02010600030101010101" charset="-122"/>
              </a:rPr>
              <a:t>           </a:t>
            </a:r>
            <a:r>
              <a:rPr sz="900" kern="0" spc="-50">
                <a:solidFill>
                  <a:srgbClr val="404040">
                    <a:alpha val="100000"/>
                  </a:srgbClr>
                </a:solidFill>
                <a:latin typeface="等线" panose="02010600030101010101" charset="-122"/>
                <a:ea typeface="等线" panose="02010600030101010101" charset="-122"/>
                <a:cs typeface="等线" panose="02010600030101010101" charset="-122"/>
              </a:rPr>
              <a:t>（景观 、标识）</a:t>
            </a:r>
            <a:endParaRPr sz="900">
              <a:latin typeface="等线" panose="02010600030101010101" charset="-122"/>
              <a:ea typeface="等线" panose="02010600030101010101" charset="-122"/>
              <a:cs typeface="等线" panose="02010600030101010101" charset="-122"/>
            </a:endParaRPr>
          </a:p>
        </p:txBody>
      </p:sp>
      <p:sp>
        <p:nvSpPr>
          <p:cNvPr id="1194" name="textbox 1194"/>
          <p:cNvSpPr/>
          <p:nvPr/>
        </p:nvSpPr>
        <p:spPr>
          <a:xfrm>
            <a:off x="2155697" y="1954606"/>
            <a:ext cx="13512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3000"/>
              </a:lnSpc>
            </a:pPr>
            <a:endParaRPr sz="500">
              <a:latin typeface="Arial" panose="020B0604020202020204"/>
              <a:ea typeface="Arial" panose="020B0604020202020204"/>
              <a:cs typeface="Arial" panose="020B0604020202020204"/>
            </a:endParaRPr>
          </a:p>
          <a:p>
            <a:pPr marL="403225" algn="l" rtl="0" eaLnBrk="0">
              <a:lnSpc>
                <a:spcPct val="86000"/>
              </a:lnSpc>
              <a:spcBef>
                <a:spcPct val="0"/>
              </a:spcBef>
            </a:pPr>
            <a:r>
              <a:rPr sz="1100" kern="0" spc="-20">
                <a:solidFill>
                  <a:srgbClr val="404040">
                    <a:alpha val="100000"/>
                  </a:srgbClr>
                </a:solidFill>
                <a:latin typeface="等线" panose="02010600030101010101" charset="-122"/>
                <a:ea typeface="等线" panose="02010600030101010101" charset="-122"/>
                <a:cs typeface="等线" panose="02010600030101010101" charset="-122"/>
              </a:rPr>
              <a:t>设备监测</a:t>
            </a:r>
            <a:endParaRPr sz="1100">
              <a:latin typeface="等线" panose="02010600030101010101" charset="-122"/>
              <a:ea typeface="等线" panose="02010600030101010101" charset="-122"/>
              <a:cs typeface="等线" panose="02010600030101010101" charset="-122"/>
            </a:endParaRPr>
          </a:p>
        </p:txBody>
      </p:sp>
      <p:sp>
        <p:nvSpPr>
          <p:cNvPr id="1196" name="textbox 1196"/>
          <p:cNvSpPr/>
          <p:nvPr/>
        </p:nvSpPr>
        <p:spPr>
          <a:xfrm>
            <a:off x="3568445" y="1954606"/>
            <a:ext cx="13512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1000"/>
              </a:lnSpc>
            </a:pPr>
            <a:endParaRPr sz="500">
              <a:latin typeface="Arial" panose="020B0604020202020204"/>
              <a:ea typeface="Arial" panose="020B0604020202020204"/>
              <a:cs typeface="Arial" panose="020B0604020202020204"/>
            </a:endParaRPr>
          </a:p>
          <a:p>
            <a:pPr marL="406400" algn="l" rtl="0" eaLnBrk="0">
              <a:lnSpc>
                <a:spcPct val="87000"/>
              </a:lnSpc>
              <a:spcBef>
                <a:spcPct val="0"/>
              </a:spcBef>
            </a:pPr>
            <a:r>
              <a:rPr sz="1100" kern="0" spc="-20">
                <a:solidFill>
                  <a:srgbClr val="404040">
                    <a:alpha val="100000"/>
                  </a:srgbClr>
                </a:solidFill>
                <a:latin typeface="等线" panose="02010600030101010101" charset="-122"/>
                <a:ea typeface="等线" panose="02010600030101010101" charset="-122"/>
                <a:cs typeface="等线" panose="02010600030101010101" charset="-122"/>
              </a:rPr>
              <a:t>设备控制</a:t>
            </a:r>
            <a:endParaRPr sz="1100">
              <a:latin typeface="等线" panose="02010600030101010101" charset="-122"/>
              <a:ea typeface="等线" panose="02010600030101010101" charset="-122"/>
              <a:cs typeface="等线" panose="02010600030101010101" charset="-122"/>
            </a:endParaRPr>
          </a:p>
        </p:txBody>
      </p:sp>
      <p:sp>
        <p:nvSpPr>
          <p:cNvPr id="1198" name="textbox 1198"/>
          <p:cNvSpPr/>
          <p:nvPr/>
        </p:nvSpPr>
        <p:spPr>
          <a:xfrm>
            <a:off x="7989569" y="1950034"/>
            <a:ext cx="13512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1000"/>
              </a:lnSpc>
            </a:pPr>
            <a:endParaRPr sz="700">
              <a:latin typeface="Arial" panose="020B0604020202020204"/>
              <a:ea typeface="Arial" panose="020B0604020202020204"/>
              <a:cs typeface="Arial" panose="020B0604020202020204"/>
            </a:endParaRPr>
          </a:p>
          <a:p>
            <a:pPr marL="384175" algn="l" rtl="0" eaLnBrk="0">
              <a:lnSpc>
                <a:spcPct val="86000"/>
              </a:lnSpc>
              <a:spcBef>
                <a:spcPct val="0"/>
              </a:spcBef>
            </a:pPr>
            <a:r>
              <a:rPr sz="1100" kern="0" spc="-20">
                <a:solidFill>
                  <a:srgbClr val="404040">
                    <a:alpha val="100000"/>
                  </a:srgbClr>
                </a:solidFill>
                <a:latin typeface="等线" panose="02010600030101010101" charset="-122"/>
                <a:ea typeface="等线" panose="02010600030101010101" charset="-122"/>
                <a:cs typeface="等线" panose="02010600030101010101" charset="-122"/>
              </a:rPr>
              <a:t>设备监测</a:t>
            </a:r>
            <a:endParaRPr sz="1100">
              <a:latin typeface="等线" panose="02010600030101010101" charset="-122"/>
              <a:ea typeface="等线" panose="02010600030101010101" charset="-122"/>
              <a:cs typeface="等线" panose="02010600030101010101" charset="-122"/>
            </a:endParaRPr>
          </a:p>
        </p:txBody>
      </p:sp>
      <p:sp>
        <p:nvSpPr>
          <p:cNvPr id="1200" name="textbox 1200"/>
          <p:cNvSpPr/>
          <p:nvPr/>
        </p:nvSpPr>
        <p:spPr>
          <a:xfrm>
            <a:off x="9400794" y="1951558"/>
            <a:ext cx="13512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14000"/>
              </a:lnSpc>
            </a:pPr>
            <a:endParaRPr sz="600">
              <a:latin typeface="Arial" panose="020B0604020202020204"/>
              <a:ea typeface="Arial" panose="020B0604020202020204"/>
              <a:cs typeface="Arial" panose="020B0604020202020204"/>
            </a:endParaRPr>
          </a:p>
          <a:p>
            <a:pPr marL="389255" algn="l" rtl="0" eaLnBrk="0">
              <a:lnSpc>
                <a:spcPct val="87000"/>
              </a:lnSpc>
              <a:spcBef>
                <a:spcPts val="5"/>
              </a:spcBef>
            </a:pPr>
            <a:r>
              <a:rPr sz="1100" kern="0" spc="-20">
                <a:solidFill>
                  <a:srgbClr val="404040">
                    <a:alpha val="100000"/>
                  </a:srgbClr>
                </a:solidFill>
                <a:latin typeface="等线" panose="02010600030101010101" charset="-122"/>
                <a:ea typeface="等线" panose="02010600030101010101" charset="-122"/>
                <a:cs typeface="等线" panose="02010600030101010101" charset="-122"/>
              </a:rPr>
              <a:t>设备控制</a:t>
            </a:r>
            <a:endParaRPr sz="1100">
              <a:latin typeface="等线" panose="02010600030101010101" charset="-122"/>
              <a:ea typeface="等线" panose="02010600030101010101" charset="-122"/>
              <a:cs typeface="等线" panose="02010600030101010101" charset="-122"/>
            </a:endParaRPr>
          </a:p>
        </p:txBody>
      </p:sp>
      <p:sp>
        <p:nvSpPr>
          <p:cNvPr id="1202" name="textbox 1202"/>
          <p:cNvSpPr/>
          <p:nvPr/>
        </p:nvSpPr>
        <p:spPr>
          <a:xfrm>
            <a:off x="860031" y="1151280"/>
            <a:ext cx="1695450" cy="273684"/>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algn="r" rtl="0" eaLnBrk="0">
              <a:lnSpc>
                <a:spcPct val="96000"/>
              </a:lnSpc>
            </a:pPr>
            <a:r>
              <a:rPr sz="1700" b="1" kern="0" spc="50">
                <a:solidFill>
                  <a:srgbClr val="000000">
                    <a:alpha val="100000"/>
                  </a:srgbClr>
                </a:solidFill>
                <a:latin typeface="微软雅黑" panose="020B0503020204020204" charset="-122"/>
                <a:ea typeface="微软雅黑" panose="020B0503020204020204" charset="-122"/>
                <a:cs typeface="微软雅黑" panose="020B0503020204020204" charset="-122"/>
              </a:rPr>
              <a:t>智能照明系统：</a:t>
            </a:r>
            <a:endParaRPr sz="1700">
              <a:latin typeface="微软雅黑" panose="020B0503020204020204" charset="-122"/>
              <a:ea typeface="微软雅黑" panose="020B0503020204020204" charset="-122"/>
              <a:cs typeface="微软雅黑" panose="020B0503020204020204" charset="-122"/>
            </a:endParaRPr>
          </a:p>
        </p:txBody>
      </p:sp>
      <p:sp>
        <p:nvSpPr>
          <p:cNvPr id="1204" name="textbox 1204"/>
          <p:cNvSpPr/>
          <p:nvPr/>
        </p:nvSpPr>
        <p:spPr>
          <a:xfrm>
            <a:off x="8642436" y="1580829"/>
            <a:ext cx="1090294" cy="211454"/>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87000"/>
              </a:lnSpc>
            </a:pPr>
            <a:r>
              <a:rPr sz="1400" b="1" kern="0" spc="-10">
                <a:solidFill>
                  <a:srgbClr val="FFFFFF">
                    <a:alpha val="100000"/>
                  </a:srgbClr>
                </a:solidFill>
                <a:latin typeface="等线" panose="02010600030101010101" charset="-122"/>
                <a:ea typeface="等线" panose="02010600030101010101" charset="-122"/>
                <a:cs typeface="等线" panose="02010600030101010101" charset="-122"/>
              </a:rPr>
              <a:t>夜景照明系统</a:t>
            </a:r>
            <a:endParaRPr sz="1400">
              <a:latin typeface="等线" panose="02010600030101010101" charset="-122"/>
              <a:ea typeface="等线" panose="02010600030101010101" charset="-122"/>
              <a:cs typeface="等线" panose="02010600030101010101" charset="-122"/>
            </a:endParaRPr>
          </a:p>
        </p:txBody>
      </p:sp>
      <p:sp>
        <p:nvSpPr>
          <p:cNvPr id="1206" name="textbox 1206"/>
          <p:cNvSpPr/>
          <p:nvPr/>
        </p:nvSpPr>
        <p:spPr>
          <a:xfrm>
            <a:off x="2830355" y="1556077"/>
            <a:ext cx="1087119" cy="212090"/>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87000"/>
              </a:lnSpc>
            </a:pPr>
            <a:r>
              <a:rPr sz="1400" b="1" kern="0" spc="-10">
                <a:solidFill>
                  <a:srgbClr val="FFFFFF">
                    <a:alpha val="100000"/>
                  </a:srgbClr>
                </a:solidFill>
                <a:latin typeface="等线" panose="02010600030101010101" charset="-122"/>
                <a:ea typeface="等线" panose="02010600030101010101" charset="-122"/>
                <a:cs typeface="等线" panose="02010600030101010101" charset="-122"/>
              </a:rPr>
              <a:t>智慧照明系统</a:t>
            </a:r>
            <a:endParaRPr sz="1400">
              <a:latin typeface="等线" panose="02010600030101010101" charset="-122"/>
              <a:ea typeface="等线" panose="02010600030101010101" charset="-122"/>
              <a:cs typeface="等线" panose="02010600030101010101" charset="-122"/>
            </a:endParaRPr>
          </a:p>
        </p:txBody>
      </p:sp>
      <p:sp>
        <p:nvSpPr>
          <p:cNvPr id="1208" name="path 1208"/>
          <p:cNvSpPr/>
          <p:nvPr/>
        </p:nvSpPr>
        <p:spPr>
          <a:xfrm>
            <a:off x="3065500" y="4866970"/>
            <a:ext cx="980414" cy="178308"/>
          </a:xfrm>
          <a:custGeom>
            <a:avLst/>
            <a:gdLst/>
            <a:ahLst/>
            <a:cxnLst/>
            <a:rect l="0" t="0" r="0" b="0"/>
            <a:pathLst>
              <a:path w="1543" h="280">
                <a:moveTo>
                  <a:pt x="773" y="280"/>
                </a:moveTo>
                <a:lnTo>
                  <a:pt x="0" y="0"/>
                </a:lnTo>
                <a:lnTo>
                  <a:pt x="1543" y="0"/>
                </a:lnTo>
                <a:lnTo>
                  <a:pt x="773" y="28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210" name="path 1210"/>
          <p:cNvSpPr/>
          <p:nvPr/>
        </p:nvSpPr>
        <p:spPr>
          <a:xfrm>
            <a:off x="1645132" y="4871542"/>
            <a:ext cx="980414" cy="178308"/>
          </a:xfrm>
          <a:custGeom>
            <a:avLst/>
            <a:gdLst/>
            <a:ahLst/>
            <a:cxnLst/>
            <a:rect l="0" t="0" r="0" b="0"/>
            <a:pathLst>
              <a:path w="1543" h="280">
                <a:moveTo>
                  <a:pt x="773" y="280"/>
                </a:moveTo>
                <a:lnTo>
                  <a:pt x="0" y="0"/>
                </a:lnTo>
                <a:lnTo>
                  <a:pt x="1543" y="0"/>
                </a:lnTo>
                <a:lnTo>
                  <a:pt x="773" y="28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212" name="path 1212"/>
          <p:cNvSpPr/>
          <p:nvPr/>
        </p:nvSpPr>
        <p:spPr>
          <a:xfrm>
            <a:off x="10289260" y="4870018"/>
            <a:ext cx="980414" cy="178308"/>
          </a:xfrm>
          <a:custGeom>
            <a:avLst/>
            <a:gdLst/>
            <a:ahLst/>
            <a:cxnLst/>
            <a:rect l="0" t="0" r="0" b="0"/>
            <a:pathLst>
              <a:path w="1543" h="280">
                <a:moveTo>
                  <a:pt x="770" y="280"/>
                </a:moveTo>
                <a:lnTo>
                  <a:pt x="0" y="0"/>
                </a:lnTo>
                <a:lnTo>
                  <a:pt x="1543" y="0"/>
                </a:lnTo>
                <a:lnTo>
                  <a:pt x="770" y="28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214" name="path 1214"/>
          <p:cNvSpPr/>
          <p:nvPr/>
        </p:nvSpPr>
        <p:spPr>
          <a:xfrm>
            <a:off x="8897987" y="4866970"/>
            <a:ext cx="978776" cy="178308"/>
          </a:xfrm>
          <a:custGeom>
            <a:avLst/>
            <a:gdLst/>
            <a:ahLst/>
            <a:cxnLst/>
            <a:rect l="0" t="0" r="0" b="0"/>
            <a:pathLst>
              <a:path w="1541" h="280">
                <a:moveTo>
                  <a:pt x="770" y="280"/>
                </a:moveTo>
                <a:lnTo>
                  <a:pt x="0" y="0"/>
                </a:lnTo>
                <a:lnTo>
                  <a:pt x="1541" y="0"/>
                </a:lnTo>
                <a:lnTo>
                  <a:pt x="770" y="28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216" name="path 1216"/>
          <p:cNvSpPr/>
          <p:nvPr/>
        </p:nvSpPr>
        <p:spPr>
          <a:xfrm>
            <a:off x="4458576" y="4870018"/>
            <a:ext cx="978776" cy="178308"/>
          </a:xfrm>
          <a:custGeom>
            <a:avLst/>
            <a:gdLst/>
            <a:ahLst/>
            <a:cxnLst/>
            <a:rect l="0" t="0" r="0" b="0"/>
            <a:pathLst>
              <a:path w="1541" h="280">
                <a:moveTo>
                  <a:pt x="770" y="280"/>
                </a:moveTo>
                <a:lnTo>
                  <a:pt x="0" y="0"/>
                </a:lnTo>
                <a:lnTo>
                  <a:pt x="1541" y="0"/>
                </a:lnTo>
                <a:lnTo>
                  <a:pt x="770" y="28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218" name="path 1218"/>
          <p:cNvSpPr/>
          <p:nvPr/>
        </p:nvSpPr>
        <p:spPr>
          <a:xfrm>
            <a:off x="7477620" y="4871542"/>
            <a:ext cx="978775" cy="178308"/>
          </a:xfrm>
          <a:custGeom>
            <a:avLst/>
            <a:gdLst/>
            <a:ahLst/>
            <a:cxnLst/>
            <a:rect l="0" t="0" r="0" b="0"/>
            <a:pathLst>
              <a:path w="1541" h="280">
                <a:moveTo>
                  <a:pt x="770" y="280"/>
                </a:moveTo>
                <a:lnTo>
                  <a:pt x="0" y="0"/>
                </a:lnTo>
                <a:lnTo>
                  <a:pt x="1541" y="0"/>
                </a:lnTo>
                <a:lnTo>
                  <a:pt x="770" y="28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220" name="textbox 1220"/>
          <p:cNvSpPr/>
          <p:nvPr/>
        </p:nvSpPr>
        <p:spPr>
          <a:xfrm>
            <a:off x="10509951" y="4690186"/>
            <a:ext cx="525780" cy="191135"/>
          </a:xfrm>
          <a:prstGeom prst="rect">
            <a:avLst/>
          </a:prstGeom>
          <a:solidFill>
            <a:srgbClr val="F1F1F1">
              <a:alpha val="100000"/>
            </a:srgbClr>
          </a:solidFill>
          <a:ln w="0" cap="flat">
            <a:noFill/>
            <a:prstDash val="solid"/>
            <a:miter lim="0"/>
          </a:ln>
        </p:spPr>
        <p:txBody>
          <a:bodyPr vert="horz" wrap="square" lIns="0" tIns="0" rIns="0" bIns="0"/>
          <a:lstStyle/>
          <a:p>
            <a:pPr algn="l" rtl="0" eaLnBrk="0">
              <a:lnSpc>
                <a:spcPct val="104000"/>
              </a:lnSpc>
            </a:pPr>
            <a:endParaRPr sz="400">
              <a:latin typeface="Arial" panose="020B0604020202020204"/>
              <a:ea typeface="Arial" panose="020B0604020202020204"/>
              <a:cs typeface="Arial" panose="020B0604020202020204"/>
            </a:endParaRPr>
          </a:p>
          <a:p>
            <a:pPr algn="r" rtl="0" eaLnBrk="0">
              <a:lnSpc>
                <a:spcPct val="91000"/>
              </a:lnSpc>
              <a:spcBef>
                <a:spcPct val="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照明群控</a:t>
            </a:r>
            <a:endParaRPr sz="1000">
              <a:latin typeface="等线" panose="02010600030101010101" charset="-122"/>
              <a:ea typeface="等线" panose="02010600030101010101" charset="-122"/>
              <a:cs typeface="等线" panose="02010600030101010101" charset="-122"/>
            </a:endParaRPr>
          </a:p>
        </p:txBody>
      </p:sp>
      <p:sp>
        <p:nvSpPr>
          <p:cNvPr id="1222" name="textbox 1222"/>
          <p:cNvSpPr/>
          <p:nvPr/>
        </p:nvSpPr>
        <p:spPr>
          <a:xfrm>
            <a:off x="4678798" y="4690186"/>
            <a:ext cx="525780" cy="191135"/>
          </a:xfrm>
          <a:prstGeom prst="rect">
            <a:avLst/>
          </a:prstGeom>
          <a:solidFill>
            <a:srgbClr val="F1F1F1">
              <a:alpha val="100000"/>
            </a:srgbClr>
          </a:solidFill>
          <a:ln w="0" cap="flat">
            <a:noFill/>
            <a:prstDash val="solid"/>
            <a:miter lim="0"/>
          </a:ln>
        </p:spPr>
        <p:txBody>
          <a:bodyPr vert="horz" wrap="square" lIns="0" tIns="0" rIns="0" bIns="0"/>
          <a:lstStyle/>
          <a:p>
            <a:pPr algn="l" rtl="0" eaLnBrk="0">
              <a:lnSpc>
                <a:spcPct val="104000"/>
              </a:lnSpc>
            </a:pPr>
            <a:endParaRPr sz="400">
              <a:latin typeface="Arial" panose="020B0604020202020204"/>
              <a:ea typeface="Arial" panose="020B0604020202020204"/>
              <a:cs typeface="Arial" panose="020B0604020202020204"/>
            </a:endParaRPr>
          </a:p>
          <a:p>
            <a:pPr algn="r" rtl="0" eaLnBrk="0">
              <a:lnSpc>
                <a:spcPct val="91000"/>
              </a:lnSpc>
              <a:spcBef>
                <a:spcPct val="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照明群控</a:t>
            </a:r>
            <a:endParaRPr sz="1000">
              <a:latin typeface="等线" panose="02010600030101010101" charset="-122"/>
              <a:ea typeface="等线" panose="02010600030101010101" charset="-122"/>
              <a:cs typeface="等线" panose="02010600030101010101" charset="-122"/>
            </a:endParaRPr>
          </a:p>
        </p:txBody>
      </p:sp>
      <p:sp>
        <p:nvSpPr>
          <p:cNvPr id="1224" name="textbox 1224"/>
          <p:cNvSpPr/>
          <p:nvPr/>
        </p:nvSpPr>
        <p:spPr>
          <a:xfrm>
            <a:off x="1866319" y="4691710"/>
            <a:ext cx="525780" cy="191135"/>
          </a:xfrm>
          <a:prstGeom prst="rect">
            <a:avLst/>
          </a:prstGeom>
          <a:solidFill>
            <a:srgbClr val="F1F1F1">
              <a:alpha val="100000"/>
            </a:srgbClr>
          </a:solidFill>
          <a:ln w="0" cap="flat">
            <a:noFill/>
            <a:prstDash val="solid"/>
            <a:miter lim="0"/>
          </a:ln>
        </p:spPr>
        <p:txBody>
          <a:bodyPr vert="horz" wrap="square" lIns="0" tIns="0" rIns="0" bIns="0"/>
          <a:lstStyle/>
          <a:p>
            <a:pPr algn="l" rtl="0" eaLnBrk="0">
              <a:lnSpc>
                <a:spcPct val="104000"/>
              </a:lnSpc>
            </a:pPr>
            <a:endParaRPr sz="400">
              <a:latin typeface="Arial" panose="020B0604020202020204"/>
              <a:ea typeface="Arial" panose="020B0604020202020204"/>
              <a:cs typeface="Arial" panose="020B0604020202020204"/>
            </a:endParaRPr>
          </a:p>
          <a:p>
            <a:pPr algn="r" rtl="0" eaLnBrk="0">
              <a:lnSpc>
                <a:spcPct val="91000"/>
              </a:lnSpc>
              <a:spcBef>
                <a:spcPct val="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照明群控</a:t>
            </a:r>
            <a:endParaRPr sz="1000">
              <a:latin typeface="等线" panose="02010600030101010101" charset="-122"/>
              <a:ea typeface="等线" panose="02010600030101010101" charset="-122"/>
              <a:cs typeface="等线" panose="02010600030101010101" charset="-122"/>
            </a:endParaRPr>
          </a:p>
        </p:txBody>
      </p:sp>
      <p:sp>
        <p:nvSpPr>
          <p:cNvPr id="1226" name="textbox 1226"/>
          <p:cNvSpPr/>
          <p:nvPr/>
        </p:nvSpPr>
        <p:spPr>
          <a:xfrm>
            <a:off x="7697474" y="4691710"/>
            <a:ext cx="525780" cy="191135"/>
          </a:xfrm>
          <a:prstGeom prst="rect">
            <a:avLst/>
          </a:prstGeom>
          <a:solidFill>
            <a:srgbClr val="F1F1F1">
              <a:alpha val="100000"/>
            </a:srgbClr>
          </a:solidFill>
          <a:ln w="0" cap="flat">
            <a:noFill/>
            <a:prstDash val="solid"/>
            <a:miter lim="0"/>
          </a:ln>
        </p:spPr>
        <p:txBody>
          <a:bodyPr vert="horz" wrap="square" lIns="0" tIns="0" rIns="0" bIns="0"/>
          <a:lstStyle/>
          <a:p>
            <a:pPr algn="l" rtl="0" eaLnBrk="0">
              <a:lnSpc>
                <a:spcPct val="104000"/>
              </a:lnSpc>
            </a:pPr>
            <a:endParaRPr sz="400">
              <a:latin typeface="Arial" panose="020B0604020202020204"/>
              <a:ea typeface="Arial" panose="020B0604020202020204"/>
              <a:cs typeface="Arial" panose="020B0604020202020204"/>
            </a:endParaRPr>
          </a:p>
          <a:p>
            <a:pPr algn="r" rtl="0" eaLnBrk="0">
              <a:lnSpc>
                <a:spcPct val="91000"/>
              </a:lnSpc>
              <a:spcBef>
                <a:spcPct val="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照明群控</a:t>
            </a:r>
            <a:endParaRPr sz="1000">
              <a:latin typeface="等线" panose="02010600030101010101" charset="-122"/>
              <a:ea typeface="等线" panose="02010600030101010101" charset="-122"/>
              <a:cs typeface="等线" panose="02010600030101010101" charset="-122"/>
            </a:endParaRPr>
          </a:p>
        </p:txBody>
      </p:sp>
      <p:sp>
        <p:nvSpPr>
          <p:cNvPr id="1228" name="textbox 1228"/>
          <p:cNvSpPr/>
          <p:nvPr/>
        </p:nvSpPr>
        <p:spPr>
          <a:xfrm>
            <a:off x="9117969" y="4687138"/>
            <a:ext cx="525780" cy="191135"/>
          </a:xfrm>
          <a:prstGeom prst="rect">
            <a:avLst/>
          </a:prstGeom>
          <a:solidFill>
            <a:srgbClr val="F1F1F1">
              <a:alpha val="100000"/>
            </a:srgbClr>
          </a:solidFill>
          <a:ln w="0" cap="flat">
            <a:noFill/>
            <a:prstDash val="solid"/>
            <a:miter lim="0"/>
          </a:ln>
        </p:spPr>
        <p:txBody>
          <a:bodyPr vert="horz" wrap="square" lIns="0" tIns="0" rIns="0" bIns="0"/>
          <a:lstStyle/>
          <a:p>
            <a:pPr algn="l" rtl="0" eaLnBrk="0">
              <a:lnSpc>
                <a:spcPct val="104000"/>
              </a:lnSpc>
            </a:pPr>
            <a:endParaRPr sz="400">
              <a:latin typeface="Arial" panose="020B0604020202020204"/>
              <a:ea typeface="Arial" panose="020B0604020202020204"/>
              <a:cs typeface="Arial" panose="020B0604020202020204"/>
            </a:endParaRPr>
          </a:p>
          <a:p>
            <a:pPr algn="r" rtl="0" eaLnBrk="0">
              <a:lnSpc>
                <a:spcPct val="91000"/>
              </a:lnSpc>
              <a:spcBef>
                <a:spcPct val="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照明群控</a:t>
            </a:r>
            <a:endParaRPr sz="1000">
              <a:latin typeface="等线" panose="02010600030101010101" charset="-122"/>
              <a:ea typeface="等线" panose="02010600030101010101" charset="-122"/>
              <a:cs typeface="等线" panose="02010600030101010101" charset="-122"/>
            </a:endParaRPr>
          </a:p>
        </p:txBody>
      </p:sp>
      <p:sp>
        <p:nvSpPr>
          <p:cNvPr id="1230" name="textbox 1230"/>
          <p:cNvSpPr/>
          <p:nvPr/>
        </p:nvSpPr>
        <p:spPr>
          <a:xfrm>
            <a:off x="3286801" y="4687138"/>
            <a:ext cx="525780" cy="191135"/>
          </a:xfrm>
          <a:prstGeom prst="rect">
            <a:avLst/>
          </a:prstGeom>
          <a:solidFill>
            <a:srgbClr val="F1F1F1">
              <a:alpha val="100000"/>
            </a:srgbClr>
          </a:solidFill>
          <a:ln w="0" cap="flat">
            <a:noFill/>
            <a:prstDash val="solid"/>
            <a:miter lim="0"/>
          </a:ln>
        </p:spPr>
        <p:txBody>
          <a:bodyPr vert="horz" wrap="square" lIns="0" tIns="0" rIns="0" bIns="0"/>
          <a:lstStyle/>
          <a:p>
            <a:pPr algn="l" rtl="0" eaLnBrk="0">
              <a:lnSpc>
                <a:spcPct val="104000"/>
              </a:lnSpc>
            </a:pPr>
            <a:endParaRPr sz="400">
              <a:latin typeface="Arial" panose="020B0604020202020204"/>
              <a:ea typeface="Arial" panose="020B0604020202020204"/>
              <a:cs typeface="Arial" panose="020B0604020202020204"/>
            </a:endParaRPr>
          </a:p>
          <a:p>
            <a:pPr algn="r" rtl="0" eaLnBrk="0">
              <a:lnSpc>
                <a:spcPct val="91000"/>
              </a:lnSpc>
              <a:spcBef>
                <a:spcPct val="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照明群控</a:t>
            </a:r>
            <a:endParaRPr sz="1000">
              <a:latin typeface="等线" panose="02010600030101010101" charset="-122"/>
              <a:ea typeface="等线" panose="02010600030101010101" charset="-122"/>
              <a:cs typeface="等线" panose="02010600030101010101" charset="-122"/>
            </a:endParaRPr>
          </a:p>
        </p:txBody>
      </p:sp>
      <p:pic>
        <p:nvPicPr>
          <p:cNvPr id="3" name="图片 2" descr="通微logo2"/>
          <p:cNvPicPr>
            <a:picLocks noChangeAspect="1"/>
          </p:cNvPicPr>
          <p:nvPr/>
        </p:nvPicPr>
        <p:blipFill>
          <a:blip r:embed="rId4"/>
          <a:stretch>
            <a:fillRect/>
          </a:stretch>
        </p:blipFill>
        <p:spPr>
          <a:xfrm>
            <a:off x="11315065" y="55245"/>
            <a:ext cx="824230" cy="368935"/>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2" name="rect 123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grpSp>
        <p:nvGrpSpPr>
          <p:cNvPr id="128" name="group 128"/>
          <p:cNvGrpSpPr/>
          <p:nvPr/>
        </p:nvGrpSpPr>
        <p:grpSpPr>
          <a:xfrm rot="21600000">
            <a:off x="177558" y="1007993"/>
            <a:ext cx="7324878" cy="5001522"/>
            <a:chOff x="0" y="0"/>
            <a:chExt cx="7324878" cy="5001522"/>
          </a:xfrm>
        </p:grpSpPr>
        <p:pic>
          <p:nvPicPr>
            <p:cNvPr id="1234" name="picture 1234"/>
            <p:cNvPicPr>
              <a:picLocks noChangeAspect="1"/>
            </p:cNvPicPr>
            <p:nvPr/>
          </p:nvPicPr>
          <p:blipFill>
            <a:blip r:embed="rId1"/>
            <a:stretch>
              <a:fillRect/>
            </a:stretch>
          </p:blipFill>
          <p:spPr>
            <a:xfrm rot="21600000">
              <a:off x="0" y="0"/>
              <a:ext cx="7324878" cy="5001522"/>
            </a:xfrm>
            <a:prstGeom prst="rect">
              <a:avLst/>
            </a:prstGeom>
          </p:spPr>
        </p:pic>
        <p:sp>
          <p:nvSpPr>
            <p:cNvPr id="1236" name="textbox 1236"/>
            <p:cNvSpPr/>
            <p:nvPr/>
          </p:nvSpPr>
          <p:spPr>
            <a:xfrm>
              <a:off x="-12700" y="-12700"/>
              <a:ext cx="7350759" cy="5049520"/>
            </a:xfrm>
            <a:prstGeom prst="rect">
              <a:avLst/>
            </a:prstGeom>
            <a:noFill/>
            <a:ln w="0" cap="flat">
              <a:noFill/>
              <a:prstDash val="solid"/>
              <a:miter lim="0"/>
            </a:ln>
          </p:spPr>
          <p:txBody>
            <a:bodyPr vert="horz" wrap="square" lIns="0" tIns="0" rIns="0" bIns="0"/>
            <a:lstStyle/>
            <a:p>
              <a:pPr algn="l" rtl="0" eaLnBrk="0">
                <a:lnSpc>
                  <a:spcPct val="108000"/>
                </a:lnSpc>
              </a:pPr>
              <a:endParaRPr sz="1000">
                <a:latin typeface="Arial" panose="020B0604020202020204"/>
                <a:ea typeface="Arial" panose="020B0604020202020204"/>
                <a:cs typeface="Arial" panose="020B0604020202020204"/>
              </a:endParaRPr>
            </a:p>
            <a:p>
              <a:pPr marL="544830" algn="l" rtl="0" eaLnBrk="0">
                <a:lnSpc>
                  <a:spcPct val="96000"/>
                </a:lnSpc>
                <a:spcBef>
                  <a:spcPts val="5"/>
                </a:spcBef>
              </a:pP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能耗系统：</a:t>
              </a:r>
              <a:endParaRPr sz="1700">
                <a:latin typeface="微软雅黑" panose="020B0503020204020204" charset="-122"/>
                <a:ea typeface="微软雅黑" panose="020B0503020204020204" charset="-122"/>
                <a:cs typeface="微软雅黑" panose="020B0503020204020204" charset="-122"/>
              </a:endParaRPr>
            </a:p>
          </p:txBody>
        </p:sp>
      </p:grpSp>
      <p:sp>
        <p:nvSpPr>
          <p:cNvPr id="1238" name="textbox 1238"/>
          <p:cNvSpPr/>
          <p:nvPr/>
        </p:nvSpPr>
        <p:spPr>
          <a:xfrm>
            <a:off x="8654306" y="1381042"/>
            <a:ext cx="3402329" cy="5275579"/>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4605" algn="l" rtl="0" eaLnBrk="0">
              <a:lnSpc>
                <a:spcPct val="91000"/>
              </a:lnSpc>
            </a:pPr>
            <a:r>
              <a:rPr sz="1400" b="1"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大屏集控</a:t>
            </a:r>
            <a:endParaRPr sz="1400">
              <a:latin typeface="微软雅黑" panose="020B0503020204020204" charset="-122"/>
              <a:ea typeface="微软雅黑" panose="020B0503020204020204" charset="-122"/>
              <a:cs typeface="微软雅黑" panose="020B0503020204020204" charset="-122"/>
            </a:endParaRPr>
          </a:p>
          <a:p>
            <a:pPr marL="46990" algn="l" rtl="0" eaLnBrk="0">
              <a:lnSpc>
                <a:spcPct val="101000"/>
              </a:lnSpc>
              <a:spcBef>
                <a:spcPts val="945"/>
              </a:spcBef>
            </a:pP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集中展示区域内能源使用概览及能源流向</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 呈现综合能源使用效率</a:t>
            </a:r>
            <a:r>
              <a:rPr sz="1400" kern="0" spc="-21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，能</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源使用与费用</a:t>
            </a:r>
            <a:r>
              <a:rPr sz="14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构成等。</a:t>
            </a:r>
            <a:endParaRPr sz="1400">
              <a:latin typeface="微软雅黑" panose="020B0503020204020204" charset="-122"/>
              <a:ea typeface="微软雅黑" panose="020B0503020204020204" charset="-122"/>
              <a:cs typeface="微软雅黑" panose="020B0503020204020204" charset="-122"/>
            </a:endParaRPr>
          </a:p>
          <a:p>
            <a:pPr algn="l" rtl="0" eaLnBrk="0">
              <a:lnSpc>
                <a:spcPct val="155000"/>
              </a:lnSpc>
            </a:pPr>
            <a:endParaRPr sz="1000">
              <a:latin typeface="Arial" panose="020B0604020202020204"/>
              <a:ea typeface="Arial" panose="020B0604020202020204"/>
              <a:cs typeface="Arial" panose="020B0604020202020204"/>
            </a:endParaRPr>
          </a:p>
          <a:p>
            <a:pPr marL="45720" algn="l" rtl="0" eaLnBrk="0">
              <a:lnSpc>
                <a:spcPct val="91000"/>
              </a:lnSpc>
              <a:spcBef>
                <a:spcPts val="430"/>
              </a:spcBef>
            </a:pPr>
            <a:r>
              <a:rPr sz="1400" b="1" kern="0" spc="-10">
                <a:solidFill>
                  <a:srgbClr val="404040">
                    <a:alpha val="100000"/>
                  </a:srgbClr>
                </a:solidFill>
                <a:latin typeface="微软雅黑" panose="020B0503020204020204" charset="-122"/>
                <a:ea typeface="微软雅黑" panose="020B0503020204020204" charset="-122"/>
                <a:cs typeface="微软雅黑" panose="020B0503020204020204" charset="-122"/>
              </a:rPr>
              <a:t>监控运维</a:t>
            </a:r>
            <a:endParaRPr sz="1400">
              <a:latin typeface="微软雅黑" panose="020B0503020204020204" charset="-122"/>
              <a:ea typeface="微软雅黑" panose="020B0503020204020204" charset="-122"/>
              <a:cs typeface="微软雅黑" panose="020B0503020204020204" charset="-122"/>
            </a:endParaRPr>
          </a:p>
          <a:p>
            <a:pPr marL="12700" indent="1905" algn="l" rtl="0" eaLnBrk="0">
              <a:lnSpc>
                <a:spcPct val="102000"/>
              </a:lnSpc>
              <a:spcBef>
                <a:spcPts val="865"/>
              </a:spcBef>
            </a:pP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监控区域内关键能源基础</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设施</a:t>
            </a:r>
            <a:r>
              <a:rPr sz="1400" kern="0" spc="-21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，包括各个</a:t>
            </a:r>
            <a:r>
              <a:rPr sz="14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电力配电房、变电站、水、燃气等基</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础设    施。当出现异常报警时</a:t>
            </a:r>
            <a:r>
              <a:rPr sz="1400" kern="0" spc="-21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，系统</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启动报警与</a:t>
            </a:r>
            <a:r>
              <a:rPr sz="14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30">
                <a:solidFill>
                  <a:srgbClr val="404040">
                    <a:alpha val="100000"/>
                  </a:srgbClr>
                </a:solidFill>
                <a:latin typeface="微软雅黑" panose="020B0503020204020204" charset="-122"/>
                <a:ea typeface="微软雅黑" panose="020B0503020204020204" charset="-122"/>
                <a:cs typeface="微软雅黑" panose="020B0503020204020204" charset="-122"/>
              </a:rPr>
              <a:t>工单机制</a:t>
            </a:r>
            <a:r>
              <a:rPr sz="1400" kern="0" spc="-14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30">
                <a:solidFill>
                  <a:srgbClr val="404040">
                    <a:alpha val="100000"/>
                  </a:srgbClr>
                </a:solidFill>
                <a:latin typeface="微软雅黑" panose="020B0503020204020204" charset="-122"/>
                <a:ea typeface="微软雅黑" panose="020B0503020204020204" charset="-122"/>
                <a:cs typeface="微软雅黑" panose="020B0503020204020204" charset="-122"/>
              </a:rPr>
              <a:t>，跟踪处理。</a:t>
            </a:r>
            <a:endParaRPr sz="1400">
              <a:latin typeface="微软雅黑" panose="020B0503020204020204" charset="-122"/>
              <a:ea typeface="微软雅黑" panose="020B0503020204020204" charset="-122"/>
              <a:cs typeface="微软雅黑" panose="020B0503020204020204" charset="-122"/>
            </a:endParaRPr>
          </a:p>
          <a:p>
            <a:pPr algn="l" rtl="0" eaLnBrk="0">
              <a:lnSpc>
                <a:spcPct val="138000"/>
              </a:lnSpc>
            </a:pPr>
            <a:endParaRPr sz="1000">
              <a:latin typeface="Arial" panose="020B0604020202020204"/>
              <a:ea typeface="Arial" panose="020B0604020202020204"/>
              <a:cs typeface="Arial" panose="020B0604020202020204"/>
            </a:endParaRPr>
          </a:p>
          <a:p>
            <a:pPr marL="13970" algn="l" rtl="0" eaLnBrk="0">
              <a:lnSpc>
                <a:spcPct val="91000"/>
              </a:lnSpc>
              <a:spcBef>
                <a:spcPts val="430"/>
              </a:spcBef>
            </a:pPr>
            <a:r>
              <a:rPr sz="1400" b="1" kern="0" spc="-10">
                <a:solidFill>
                  <a:srgbClr val="404040">
                    <a:alpha val="100000"/>
                  </a:srgbClr>
                </a:solidFill>
                <a:latin typeface="微软雅黑" panose="020B0503020204020204" charset="-122"/>
                <a:ea typeface="微软雅黑" panose="020B0503020204020204" charset="-122"/>
                <a:cs typeface="微软雅黑" panose="020B0503020204020204" charset="-122"/>
              </a:rPr>
              <a:t>预付费与集抄</a:t>
            </a:r>
            <a:endParaRPr sz="1400">
              <a:latin typeface="微软雅黑" panose="020B0503020204020204" charset="-122"/>
              <a:ea typeface="微软雅黑" panose="020B0503020204020204" charset="-122"/>
              <a:cs typeface="微软雅黑" panose="020B0503020204020204" charset="-122"/>
            </a:endParaRPr>
          </a:p>
          <a:p>
            <a:pPr marL="50800" indent="1270" algn="l" rtl="0" eaLnBrk="0">
              <a:lnSpc>
                <a:spcPct val="106000"/>
              </a:lnSpc>
              <a:spcBef>
                <a:spcPts val="965"/>
              </a:spcBef>
            </a:pP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基础+智能终端/表计</a:t>
            </a:r>
            <a:r>
              <a:rPr sz="1400" kern="0" spc="-15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，结合业务</a:t>
            </a:r>
            <a:r>
              <a:rPr sz="14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应用</a:t>
            </a:r>
            <a:r>
              <a:rPr sz="1400" kern="0" spc="-21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，构成预付费与</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集抄管理应用，</a:t>
            </a:r>
            <a:r>
              <a:rPr sz="14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某省市传统管理中消耗的大量人</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力。</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0000"/>
              </a:lnSpc>
            </a:pPr>
            <a:endParaRPr sz="1000">
              <a:latin typeface="Arial" panose="020B0604020202020204"/>
              <a:ea typeface="Arial" panose="020B0604020202020204"/>
              <a:cs typeface="Arial" panose="020B0604020202020204"/>
            </a:endParaRPr>
          </a:p>
          <a:p>
            <a:pPr marL="31750" algn="l" rtl="0" eaLnBrk="0">
              <a:lnSpc>
                <a:spcPct val="91000"/>
              </a:lnSpc>
              <a:spcBef>
                <a:spcPts val="425"/>
              </a:spcBef>
            </a:pPr>
            <a:r>
              <a:rPr sz="1400" b="1" kern="0" spc="-10">
                <a:solidFill>
                  <a:srgbClr val="404040">
                    <a:alpha val="100000"/>
                  </a:srgbClr>
                </a:solidFill>
                <a:latin typeface="微软雅黑" panose="020B0503020204020204" charset="-122"/>
                <a:ea typeface="微软雅黑" panose="020B0503020204020204" charset="-122"/>
                <a:cs typeface="微软雅黑" panose="020B0503020204020204" charset="-122"/>
              </a:rPr>
              <a:t>能效分析</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9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47625" algn="l" rtl="0" eaLnBrk="0">
              <a:lnSpc>
                <a:spcPct val="102000"/>
              </a:lnSpc>
            </a:pP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在呈现基础</a:t>
            </a:r>
            <a:r>
              <a:rPr sz="1400" kern="0" spc="20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，从能耗峰</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谷、费用构成、</a:t>
            </a:r>
            <a:r>
              <a:rPr sz="14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功率因等角度</a:t>
            </a:r>
            <a:r>
              <a:rPr sz="1400" kern="0" spc="-21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，结合AI辅</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助负荷预测</a:t>
            </a:r>
            <a:r>
              <a:rPr sz="1400" kern="0" spc="-21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a:t>
            </a:r>
            <a:r>
              <a:rPr sz="14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提供包含管理节能、需量报装</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建议等</a:t>
            </a:r>
            <a:r>
              <a:rPr sz="14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多种能效优化方案。</a:t>
            </a:r>
            <a:endParaRPr sz="1400">
              <a:latin typeface="微软雅黑" panose="020B0503020204020204" charset="-122"/>
              <a:ea typeface="微软雅黑" panose="020B0503020204020204" charset="-122"/>
              <a:cs typeface="微软雅黑" panose="020B0503020204020204" charset="-122"/>
            </a:endParaRPr>
          </a:p>
        </p:txBody>
      </p:sp>
      <p:sp>
        <p:nvSpPr>
          <p:cNvPr id="1240" name="textbox 1240"/>
          <p:cNvSpPr/>
          <p:nvPr/>
        </p:nvSpPr>
        <p:spPr>
          <a:xfrm>
            <a:off x="1333106" y="421056"/>
            <a:ext cx="6937375" cy="273684"/>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建筑设备管理系统</a:t>
            </a:r>
            <a:r>
              <a:rPr sz="17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实现设备自动化管理</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某</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省</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市成本</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增加效益</a:t>
            </a:r>
            <a:endParaRPr sz="1700">
              <a:latin typeface="微软雅黑" panose="020B0503020204020204" charset="-122"/>
              <a:ea typeface="微软雅黑" panose="020B0503020204020204" charset="-122"/>
              <a:cs typeface="微软雅黑" panose="020B0503020204020204" charset="-122"/>
            </a:endParaRPr>
          </a:p>
        </p:txBody>
      </p:sp>
      <p:grpSp>
        <p:nvGrpSpPr>
          <p:cNvPr id="130" name="group 130"/>
          <p:cNvGrpSpPr/>
          <p:nvPr/>
        </p:nvGrpSpPr>
        <p:grpSpPr>
          <a:xfrm rot="21600000">
            <a:off x="361251" y="164642"/>
            <a:ext cx="898715" cy="756666"/>
            <a:chOff x="0" y="0"/>
            <a:chExt cx="898715" cy="756666"/>
          </a:xfrm>
        </p:grpSpPr>
        <p:pic>
          <p:nvPicPr>
            <p:cNvPr id="1242" name="picture 1242"/>
            <p:cNvPicPr>
              <a:picLocks noChangeAspect="1"/>
            </p:cNvPicPr>
            <p:nvPr/>
          </p:nvPicPr>
          <p:blipFill>
            <a:blip r:embed="rId2"/>
            <a:stretch>
              <a:fillRect/>
            </a:stretch>
          </p:blipFill>
          <p:spPr>
            <a:xfrm rot="21600000">
              <a:off x="0" y="0"/>
              <a:ext cx="898715" cy="756666"/>
            </a:xfrm>
            <a:prstGeom prst="rect">
              <a:avLst/>
            </a:prstGeom>
          </p:spPr>
        </p:pic>
        <p:sp>
          <p:nvSpPr>
            <p:cNvPr id="1244" name="textbox 1244"/>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3.1.2</a:t>
              </a:r>
              <a:endParaRPr sz="1200">
                <a:latin typeface="微软雅黑" panose="020B0503020204020204" charset="-122"/>
                <a:ea typeface="微软雅黑" panose="020B0503020204020204" charset="-122"/>
                <a:cs typeface="微软雅黑" panose="020B0503020204020204" charset="-122"/>
              </a:endParaRPr>
            </a:p>
          </p:txBody>
        </p:sp>
      </p:grpSp>
      <p:grpSp>
        <p:nvGrpSpPr>
          <p:cNvPr id="140" name="group 140"/>
          <p:cNvGrpSpPr/>
          <p:nvPr/>
        </p:nvGrpSpPr>
        <p:grpSpPr>
          <a:xfrm rot="21600000">
            <a:off x="7859267" y="4105656"/>
            <a:ext cx="632459" cy="621792"/>
            <a:chOff x="0" y="0"/>
            <a:chExt cx="632459" cy="621792"/>
          </a:xfrm>
        </p:grpSpPr>
        <p:pic>
          <p:nvPicPr>
            <p:cNvPr id="1262" name="picture 1262"/>
            <p:cNvPicPr>
              <a:picLocks noChangeAspect="1"/>
            </p:cNvPicPr>
            <p:nvPr/>
          </p:nvPicPr>
          <p:blipFill>
            <a:blip r:embed="rId3"/>
            <a:stretch>
              <a:fillRect/>
            </a:stretch>
          </p:blipFill>
          <p:spPr>
            <a:xfrm rot="21600000">
              <a:off x="0" y="0"/>
              <a:ext cx="632459" cy="621792"/>
            </a:xfrm>
            <a:prstGeom prst="rect">
              <a:avLst/>
            </a:prstGeom>
          </p:spPr>
        </p:pic>
        <p:sp>
          <p:nvSpPr>
            <p:cNvPr id="1264" name="textbox 1264"/>
            <p:cNvSpPr/>
            <p:nvPr/>
          </p:nvSpPr>
          <p:spPr>
            <a:xfrm>
              <a:off x="-12700" y="-12700"/>
              <a:ext cx="657859" cy="681990"/>
            </a:xfrm>
            <a:prstGeom prst="rect">
              <a:avLst/>
            </a:prstGeom>
            <a:noFill/>
            <a:ln w="0" cap="flat">
              <a:noFill/>
              <a:prstDash val="solid"/>
              <a:miter lim="0"/>
            </a:ln>
          </p:spPr>
          <p:txBody>
            <a:bodyPr vert="horz" wrap="square" lIns="0" tIns="0" rIns="0" bIns="0"/>
            <a:lstStyle/>
            <a:p>
              <a:pPr algn="l" rtl="0" eaLnBrk="0">
                <a:lnSpc>
                  <a:spcPct val="167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239395" algn="l" rtl="0" eaLnBrk="0">
                <a:lnSpc>
                  <a:spcPct val="85000"/>
                </a:lnSpc>
              </a:pPr>
              <a:r>
                <a:rPr sz="1200" b="1" kern="0" spc="-30">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sz="1200">
                <a:latin typeface="微软雅黑" panose="020B0503020204020204" charset="-122"/>
                <a:ea typeface="微软雅黑" panose="020B0503020204020204" charset="-122"/>
                <a:cs typeface="微软雅黑" panose="020B0503020204020204" charset="-122"/>
              </a:endParaRPr>
            </a:p>
          </p:txBody>
        </p:sp>
      </p:grpSp>
      <p:grpSp>
        <p:nvGrpSpPr>
          <p:cNvPr id="142" name="group 142"/>
          <p:cNvGrpSpPr/>
          <p:nvPr/>
        </p:nvGrpSpPr>
        <p:grpSpPr>
          <a:xfrm rot="21600000">
            <a:off x="7859267" y="1341120"/>
            <a:ext cx="632459" cy="621791"/>
            <a:chOff x="0" y="0"/>
            <a:chExt cx="632459" cy="621791"/>
          </a:xfrm>
        </p:grpSpPr>
        <p:pic>
          <p:nvPicPr>
            <p:cNvPr id="1266" name="picture 1266"/>
            <p:cNvPicPr>
              <a:picLocks noChangeAspect="1"/>
            </p:cNvPicPr>
            <p:nvPr/>
          </p:nvPicPr>
          <p:blipFill>
            <a:blip r:embed="rId4"/>
            <a:stretch>
              <a:fillRect/>
            </a:stretch>
          </p:blipFill>
          <p:spPr>
            <a:xfrm rot="21600000">
              <a:off x="0" y="0"/>
              <a:ext cx="632459" cy="621791"/>
            </a:xfrm>
            <a:prstGeom prst="rect">
              <a:avLst/>
            </a:prstGeom>
          </p:spPr>
        </p:pic>
        <p:sp>
          <p:nvSpPr>
            <p:cNvPr id="1268" name="textbox 1268"/>
            <p:cNvSpPr/>
            <p:nvPr/>
          </p:nvSpPr>
          <p:spPr>
            <a:xfrm>
              <a:off x="-12700" y="-12700"/>
              <a:ext cx="657859" cy="681990"/>
            </a:xfrm>
            <a:prstGeom prst="rect">
              <a:avLst/>
            </a:prstGeom>
            <a:noFill/>
            <a:ln w="0" cap="flat">
              <a:noFill/>
              <a:prstDash val="solid"/>
              <a:miter lim="0"/>
            </a:ln>
          </p:spPr>
          <p:txBody>
            <a:bodyPr vert="horz" wrap="square" lIns="0" tIns="0" rIns="0" bIns="0"/>
            <a:lstStyle/>
            <a:p>
              <a:pPr algn="l" rtl="0" eaLnBrk="0">
                <a:lnSpc>
                  <a:spcPct val="167000"/>
                </a:lnSpc>
              </a:pPr>
              <a:endParaRPr sz="1000">
                <a:latin typeface="Arial" panose="020B0604020202020204"/>
                <a:ea typeface="Arial" panose="020B0604020202020204"/>
                <a:cs typeface="Arial" panose="020B0604020202020204"/>
              </a:endParaRPr>
            </a:p>
            <a:p>
              <a:pPr marL="239395" algn="l" rtl="0" eaLnBrk="0">
                <a:lnSpc>
                  <a:spcPct val="85000"/>
                </a:lnSpc>
                <a:spcBef>
                  <a:spcPts val="5"/>
                </a:spcBef>
              </a:pPr>
              <a:r>
                <a:rPr sz="1200" b="1" kern="0" spc="-30">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sz="1200">
                <a:latin typeface="微软雅黑" panose="020B0503020204020204" charset="-122"/>
                <a:ea typeface="微软雅黑" panose="020B0503020204020204" charset="-122"/>
                <a:cs typeface="微软雅黑" panose="020B0503020204020204" charset="-122"/>
              </a:endParaRPr>
            </a:p>
          </p:txBody>
        </p:sp>
      </p:grpSp>
      <p:grpSp>
        <p:nvGrpSpPr>
          <p:cNvPr id="144" name="group 144"/>
          <p:cNvGrpSpPr/>
          <p:nvPr/>
        </p:nvGrpSpPr>
        <p:grpSpPr>
          <a:xfrm rot="21600000">
            <a:off x="7859267" y="2592324"/>
            <a:ext cx="632459" cy="621791"/>
            <a:chOff x="0" y="0"/>
            <a:chExt cx="632459" cy="621791"/>
          </a:xfrm>
        </p:grpSpPr>
        <p:pic>
          <p:nvPicPr>
            <p:cNvPr id="1270" name="picture 1270"/>
            <p:cNvPicPr>
              <a:picLocks noChangeAspect="1"/>
            </p:cNvPicPr>
            <p:nvPr/>
          </p:nvPicPr>
          <p:blipFill>
            <a:blip r:embed="rId5"/>
            <a:stretch>
              <a:fillRect/>
            </a:stretch>
          </p:blipFill>
          <p:spPr>
            <a:xfrm rot="21600000">
              <a:off x="0" y="0"/>
              <a:ext cx="632459" cy="621791"/>
            </a:xfrm>
            <a:prstGeom prst="rect">
              <a:avLst/>
            </a:prstGeom>
          </p:spPr>
        </p:pic>
        <p:sp>
          <p:nvSpPr>
            <p:cNvPr id="1272" name="textbox 1272"/>
            <p:cNvSpPr/>
            <p:nvPr/>
          </p:nvSpPr>
          <p:spPr>
            <a:xfrm>
              <a:off x="-12700" y="-12700"/>
              <a:ext cx="657859" cy="681990"/>
            </a:xfrm>
            <a:prstGeom prst="rect">
              <a:avLst/>
            </a:prstGeom>
            <a:noFill/>
            <a:ln w="0" cap="flat">
              <a:noFill/>
              <a:prstDash val="solid"/>
              <a:miter lim="0"/>
            </a:ln>
          </p:spPr>
          <p:txBody>
            <a:bodyPr vert="horz" wrap="square" lIns="0" tIns="0" rIns="0" bIns="0"/>
            <a:lstStyle/>
            <a:p>
              <a:pPr algn="l" rtl="0" eaLnBrk="0">
                <a:lnSpc>
                  <a:spcPct val="167000"/>
                </a:lnSpc>
              </a:pPr>
              <a:endParaRPr sz="1000">
                <a:latin typeface="Arial" panose="020B0604020202020204"/>
                <a:ea typeface="Arial" panose="020B0604020202020204"/>
                <a:cs typeface="Arial" panose="020B0604020202020204"/>
              </a:endParaRPr>
            </a:p>
            <a:p>
              <a:pPr marL="239395" algn="l" rtl="0" eaLnBrk="0">
                <a:lnSpc>
                  <a:spcPct val="85000"/>
                </a:lnSpc>
                <a:spcBef>
                  <a:spcPts val="5"/>
                </a:spcBef>
              </a:pPr>
              <a:r>
                <a:rPr sz="1200" b="1" kern="0" spc="-30">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sz="1200">
                <a:latin typeface="微软雅黑" panose="020B0503020204020204" charset="-122"/>
                <a:ea typeface="微软雅黑" panose="020B0503020204020204" charset="-122"/>
                <a:cs typeface="微软雅黑" panose="020B0503020204020204" charset="-122"/>
              </a:endParaRPr>
            </a:p>
          </p:txBody>
        </p:sp>
      </p:grpSp>
      <p:grpSp>
        <p:nvGrpSpPr>
          <p:cNvPr id="146" name="group 146"/>
          <p:cNvGrpSpPr/>
          <p:nvPr/>
        </p:nvGrpSpPr>
        <p:grpSpPr>
          <a:xfrm rot="21600000">
            <a:off x="7842504" y="5420867"/>
            <a:ext cx="630935" cy="621792"/>
            <a:chOff x="0" y="0"/>
            <a:chExt cx="630935" cy="621792"/>
          </a:xfrm>
        </p:grpSpPr>
        <p:pic>
          <p:nvPicPr>
            <p:cNvPr id="1274" name="picture 1274"/>
            <p:cNvPicPr>
              <a:picLocks noChangeAspect="1"/>
            </p:cNvPicPr>
            <p:nvPr/>
          </p:nvPicPr>
          <p:blipFill>
            <a:blip r:embed="rId6"/>
            <a:stretch>
              <a:fillRect/>
            </a:stretch>
          </p:blipFill>
          <p:spPr>
            <a:xfrm rot="21600000">
              <a:off x="0" y="0"/>
              <a:ext cx="630935" cy="621792"/>
            </a:xfrm>
            <a:prstGeom prst="rect">
              <a:avLst/>
            </a:prstGeom>
          </p:spPr>
        </p:pic>
        <p:sp>
          <p:nvSpPr>
            <p:cNvPr id="1276" name="textbox 1276"/>
            <p:cNvSpPr/>
            <p:nvPr/>
          </p:nvSpPr>
          <p:spPr>
            <a:xfrm>
              <a:off x="-12700" y="-12700"/>
              <a:ext cx="656590" cy="681990"/>
            </a:xfrm>
            <a:prstGeom prst="rect">
              <a:avLst/>
            </a:prstGeom>
            <a:noFill/>
            <a:ln w="0" cap="flat">
              <a:noFill/>
              <a:prstDash val="solid"/>
              <a:miter lim="0"/>
            </a:ln>
          </p:spPr>
          <p:txBody>
            <a:bodyPr vert="horz" wrap="square" lIns="0" tIns="0" rIns="0" bIns="0"/>
            <a:lstStyle/>
            <a:p>
              <a:pPr algn="l" rtl="0" eaLnBrk="0">
                <a:lnSpc>
                  <a:spcPct val="167000"/>
                </a:lnSpc>
              </a:pPr>
              <a:endParaRPr sz="1000">
                <a:latin typeface="Arial" panose="020B0604020202020204"/>
                <a:ea typeface="Arial" panose="020B0604020202020204"/>
                <a:cs typeface="Arial" panose="020B0604020202020204"/>
              </a:endParaRPr>
            </a:p>
            <a:p>
              <a:pPr marL="239395" algn="l" rtl="0" eaLnBrk="0">
                <a:lnSpc>
                  <a:spcPct val="85000"/>
                </a:lnSpc>
                <a:spcBef>
                  <a:spcPts val="5"/>
                </a:spcBef>
              </a:pPr>
              <a:r>
                <a:rPr sz="1200" b="1" kern="0" spc="-30">
                  <a:solidFill>
                    <a:srgbClr val="FFFFFF">
                      <a:alpha val="100000"/>
                    </a:srgbClr>
                  </a:solidFill>
                  <a:latin typeface="微软雅黑" panose="020B0503020204020204" charset="-122"/>
                  <a:ea typeface="微软雅黑" panose="020B0503020204020204" charset="-122"/>
                  <a:cs typeface="微软雅黑" panose="020B0503020204020204" charset="-122"/>
                </a:rPr>
                <a:t>04</a:t>
              </a:r>
              <a:endParaRPr sz="1200">
                <a:latin typeface="微软雅黑" panose="020B0503020204020204" charset="-122"/>
                <a:ea typeface="微软雅黑" panose="020B0503020204020204" charset="-122"/>
                <a:cs typeface="微软雅黑" panose="020B0503020204020204" charset="-122"/>
              </a:endParaRPr>
            </a:p>
          </p:txBody>
        </p:sp>
      </p:grpSp>
      <p:pic>
        <p:nvPicPr>
          <p:cNvPr id="3" name="图片 2" descr="通微logo2"/>
          <p:cNvPicPr>
            <a:picLocks noChangeAspect="1"/>
          </p:cNvPicPr>
          <p:nvPr/>
        </p:nvPicPr>
        <p:blipFill>
          <a:blip r:embed="rId7"/>
          <a:stretch>
            <a:fillRect/>
          </a:stretch>
        </p:blipFill>
        <p:spPr>
          <a:xfrm>
            <a:off x="11315065" y="55245"/>
            <a:ext cx="824230" cy="368935"/>
          </a:xfrm>
          <a:prstGeom prst="rect">
            <a:avLst/>
          </a:prstGeo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8" name="rect 1278"/>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grpSp>
        <p:nvGrpSpPr>
          <p:cNvPr id="148" name="group 148"/>
          <p:cNvGrpSpPr/>
          <p:nvPr/>
        </p:nvGrpSpPr>
        <p:grpSpPr>
          <a:xfrm rot="21600000">
            <a:off x="6257099" y="2186940"/>
            <a:ext cx="4776585" cy="3493007"/>
            <a:chOff x="0" y="0"/>
            <a:chExt cx="4776585" cy="3493007"/>
          </a:xfrm>
        </p:grpSpPr>
        <p:pic>
          <p:nvPicPr>
            <p:cNvPr id="1280" name="picture 1280"/>
            <p:cNvPicPr>
              <a:picLocks noChangeAspect="1"/>
            </p:cNvPicPr>
            <p:nvPr/>
          </p:nvPicPr>
          <p:blipFill>
            <a:blip r:embed="rId1"/>
            <a:stretch>
              <a:fillRect/>
            </a:stretch>
          </p:blipFill>
          <p:spPr>
            <a:xfrm rot="21600000">
              <a:off x="388137" y="0"/>
              <a:ext cx="4010570" cy="3493007"/>
            </a:xfrm>
            <a:prstGeom prst="rect">
              <a:avLst/>
            </a:prstGeom>
          </p:spPr>
        </p:pic>
        <p:sp>
          <p:nvSpPr>
            <p:cNvPr id="1282" name="textbox 1282"/>
            <p:cNvSpPr/>
            <p:nvPr/>
          </p:nvSpPr>
          <p:spPr>
            <a:xfrm>
              <a:off x="1816646" y="7189"/>
              <a:ext cx="2030729" cy="2453004"/>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85875" algn="l" rtl="0" eaLnBrk="0">
                <a:lnSpc>
                  <a:spcPct val="95000"/>
                </a:lnSpc>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身份验证</a:t>
              </a:r>
              <a:endParaRPr sz="1000">
                <a:latin typeface="微软雅黑" panose="020B0503020204020204" charset="-122"/>
                <a:ea typeface="微软雅黑" panose="020B0503020204020204" charset="-122"/>
                <a:cs typeface="微软雅黑" panose="020B0503020204020204" charset="-122"/>
              </a:endParaRPr>
            </a:p>
            <a:p>
              <a:pPr algn="r" rtl="0" eaLnBrk="0">
                <a:lnSpc>
                  <a:spcPct val="95000"/>
                </a:lnSpc>
                <a:spcBef>
                  <a:spcPts val="31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黑名单比对</a:t>
              </a:r>
              <a:endParaRPr sz="100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marL="12700" algn="l" rtl="0" eaLnBrk="0">
                <a:lnSpc>
                  <a:spcPct val="96000"/>
                </a:lnSpc>
                <a:spcBef>
                  <a:spcPts val="515"/>
                </a:spcBef>
              </a:pPr>
              <a:r>
                <a:rPr sz="17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基于视频分</a:t>
              </a:r>
              <a:endParaRPr sz="1700">
                <a:latin typeface="微软雅黑" panose="020B0503020204020204" charset="-122"/>
                <a:ea typeface="微软雅黑" panose="020B0503020204020204" charset="-122"/>
                <a:cs typeface="微软雅黑" panose="020B0503020204020204" charset="-122"/>
              </a:endParaRPr>
            </a:p>
            <a:p>
              <a:pPr marL="12700" algn="l" rtl="0" eaLnBrk="0">
                <a:lnSpc>
                  <a:spcPct val="96000"/>
                </a:lnSpc>
                <a:spcBef>
                  <a:spcPts val="200"/>
                </a:spcBef>
              </a:pPr>
              <a:r>
                <a:rPr sz="17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析的智能应</a:t>
              </a:r>
              <a:endParaRPr sz="1700">
                <a:latin typeface="微软雅黑" panose="020B0503020204020204" charset="-122"/>
                <a:ea typeface="微软雅黑" panose="020B0503020204020204" charset="-122"/>
                <a:cs typeface="微软雅黑" panose="020B0503020204020204" charset="-122"/>
              </a:endParaRPr>
            </a:p>
            <a:p>
              <a:pPr marL="471170" algn="l" rtl="0" eaLnBrk="0">
                <a:lnSpc>
                  <a:spcPct val="90000"/>
                </a:lnSpc>
                <a:spcBef>
                  <a:spcPts val="325"/>
                </a:spcBef>
              </a:pPr>
              <a:r>
                <a:rPr sz="17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用</a:t>
              </a:r>
              <a:endParaRPr sz="1700">
                <a:latin typeface="微软雅黑" panose="020B0503020204020204" charset="-122"/>
                <a:ea typeface="微软雅黑" panose="020B0503020204020204" charset="-122"/>
                <a:cs typeface="微软雅黑" panose="020B0503020204020204" charset="-122"/>
              </a:endParaRPr>
            </a:p>
          </p:txBody>
        </p:sp>
      </p:grpSp>
      <p:sp>
        <p:nvSpPr>
          <p:cNvPr id="1284" name="textbox 1284"/>
          <p:cNvSpPr/>
          <p:nvPr/>
        </p:nvSpPr>
        <p:spPr>
          <a:xfrm>
            <a:off x="533415" y="1207286"/>
            <a:ext cx="11076940" cy="549909"/>
          </a:xfrm>
          <a:prstGeom prst="rect">
            <a:avLst/>
          </a:prstGeom>
          <a:noFill/>
          <a:ln w="0" cap="flat">
            <a:noFill/>
            <a:prstDash val="solid"/>
            <a:miter lim="0"/>
          </a:ln>
        </p:spPr>
        <p:txBody>
          <a:bodyPr vert="horz" wrap="square" lIns="0" tIns="0" rIns="0" bIns="0"/>
          <a:lstStyle/>
          <a:p>
            <a:pPr algn="l" rtl="0" eaLnBrk="0">
              <a:lnSpc>
                <a:spcPct val="74000"/>
              </a:lnSpc>
            </a:pPr>
            <a:endParaRPr sz="100">
              <a:latin typeface="Arial" panose="020B0604020202020204"/>
              <a:ea typeface="Arial" panose="020B0604020202020204"/>
              <a:cs typeface="Arial" panose="020B0604020202020204"/>
            </a:endParaRPr>
          </a:p>
          <a:p>
            <a:pPr marL="12700" algn="l" rtl="0" eaLnBrk="0">
              <a:lnSpc>
                <a:spcPct val="115000"/>
              </a:lnSpc>
            </a:pPr>
            <a:r>
              <a:rPr sz="15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视频监控系统</a:t>
            </a:r>
            <a:r>
              <a:rPr sz="15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视频监控系统在重要部位</a:t>
            </a:r>
            <a:r>
              <a:rPr sz="1500" b="1" kern="0" spc="-2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（楼宇出入口</a:t>
            </a:r>
            <a:r>
              <a:rPr sz="1500" b="1" kern="0" spc="-2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电梯</a:t>
            </a:r>
            <a:r>
              <a:rPr sz="1500" b="1" kern="0" spc="-2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楼道等） 安装高清网络摄像机</a:t>
            </a: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实时监控并录像</a:t>
            </a: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监控系统支持人员</a:t>
            </a:r>
            <a:r>
              <a:rPr sz="1500" b="1" kern="0" spc="-2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（脸） 识别</a:t>
            </a:r>
            <a:r>
              <a:rPr sz="1500" b="1" kern="0" spc="-2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2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禁</a:t>
            </a:r>
            <a:r>
              <a:rPr sz="1500" b="1"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区检测</a:t>
            </a:r>
            <a:r>
              <a:rPr sz="1500" b="1" kern="0" spc="-2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动态检测。</a:t>
            </a:r>
            <a:endParaRPr sz="1500">
              <a:latin typeface="微软雅黑" panose="020B0503020204020204" charset="-122"/>
              <a:ea typeface="微软雅黑" panose="020B0503020204020204" charset="-122"/>
              <a:cs typeface="微软雅黑" panose="020B0503020204020204" charset="-122"/>
            </a:endParaRPr>
          </a:p>
        </p:txBody>
      </p:sp>
      <p:sp>
        <p:nvSpPr>
          <p:cNvPr id="1286" name="textbox 1286"/>
          <p:cNvSpPr/>
          <p:nvPr/>
        </p:nvSpPr>
        <p:spPr>
          <a:xfrm>
            <a:off x="356095" y="3797960"/>
            <a:ext cx="2810510" cy="1169669"/>
          </a:xfrm>
          <a:prstGeom prst="rect">
            <a:avLst/>
          </a:prstGeom>
          <a:solidFill>
            <a:srgbClr val="2EB0FC">
              <a:alpha val="100000"/>
            </a:srgbClr>
          </a:solidFill>
          <a:ln w="0" cap="flat">
            <a:noFill/>
            <a:prstDash val="solid"/>
            <a:miter lim="0"/>
          </a:ln>
        </p:spPr>
        <p:txBody>
          <a:bodyPr vert="horz" wrap="square" lIns="0" tIns="0" rIns="0" bIns="0"/>
          <a:lstStyle/>
          <a:p>
            <a:pPr algn="l" rtl="0" eaLnBrk="0">
              <a:lnSpc>
                <a:spcPct val="102000"/>
              </a:lnSpc>
            </a:pPr>
            <a:endParaRPr sz="600">
              <a:latin typeface="Arial" panose="020B0604020202020204"/>
              <a:ea typeface="Arial" panose="020B0604020202020204"/>
              <a:cs typeface="Arial" panose="020B0604020202020204"/>
            </a:endParaRPr>
          </a:p>
          <a:p>
            <a:pPr marL="201295" algn="l" rtl="0" eaLnBrk="0">
              <a:lnSpc>
                <a:spcPts val="1330"/>
              </a:lnSpc>
              <a:spcBef>
                <a:spcPts val="5"/>
              </a:spcBef>
            </a:pPr>
            <a:r>
              <a:rPr sz="1100" kern="0" spc="-20">
                <a:solidFill>
                  <a:srgbClr val="FFFFFF">
                    <a:alpha val="100000"/>
                  </a:srgbClr>
                </a:solidFill>
                <a:latin typeface="Wingdings" panose="05000000000000000000"/>
                <a:ea typeface="Wingdings" panose="05000000000000000000"/>
                <a:cs typeface="Wingdings" panose="05000000000000000000"/>
              </a:rPr>
              <a:t>n</a:t>
            </a:r>
            <a:r>
              <a:rPr sz="1100" kern="0" spc="-520">
                <a:solidFill>
                  <a:srgbClr val="FFFFFF">
                    <a:alpha val="100000"/>
                  </a:srgbClr>
                </a:solidFill>
                <a:latin typeface="Wingdings" panose="05000000000000000000"/>
                <a:ea typeface="Wingdings" panose="05000000000000000000"/>
                <a:cs typeface="Wingdings" panose="05000000000000000000"/>
              </a:rPr>
              <a:t> </a:t>
            </a:r>
            <a:r>
              <a:rPr sz="11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视频智能分析</a:t>
            </a:r>
            <a:endParaRPr sz="1100">
              <a:latin typeface="微软雅黑" panose="020B0503020204020204" charset="-122"/>
              <a:ea typeface="微软雅黑" panose="020B0503020204020204" charset="-122"/>
              <a:cs typeface="微软雅黑" panose="020B0503020204020204" charset="-122"/>
            </a:endParaRPr>
          </a:p>
          <a:p>
            <a:pPr marL="201295" algn="l" rtl="0" eaLnBrk="0">
              <a:lnSpc>
                <a:spcPts val="1330"/>
              </a:lnSpc>
              <a:spcBef>
                <a:spcPts val="590"/>
              </a:spcBef>
            </a:pPr>
            <a:r>
              <a:rPr sz="1100" kern="0" spc="-20">
                <a:solidFill>
                  <a:srgbClr val="FFFFFF">
                    <a:alpha val="100000"/>
                  </a:srgbClr>
                </a:solidFill>
                <a:latin typeface="Wingdings" panose="05000000000000000000"/>
                <a:ea typeface="Wingdings" panose="05000000000000000000"/>
                <a:cs typeface="Wingdings" panose="05000000000000000000"/>
              </a:rPr>
              <a:t>n</a:t>
            </a:r>
            <a:r>
              <a:rPr sz="1100" kern="0" spc="-520">
                <a:solidFill>
                  <a:srgbClr val="FFFFFF">
                    <a:alpha val="100000"/>
                  </a:srgbClr>
                </a:solidFill>
                <a:latin typeface="Wingdings" panose="05000000000000000000"/>
                <a:ea typeface="Wingdings" panose="05000000000000000000"/>
                <a:cs typeface="Wingdings" panose="05000000000000000000"/>
              </a:rPr>
              <a:t> </a:t>
            </a:r>
            <a:r>
              <a:rPr sz="11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视频质量诊断</a:t>
            </a:r>
            <a:endParaRPr sz="1100">
              <a:latin typeface="微软雅黑" panose="020B0503020204020204" charset="-122"/>
              <a:ea typeface="微软雅黑" panose="020B0503020204020204" charset="-122"/>
              <a:cs typeface="微软雅黑" panose="020B0503020204020204" charset="-122"/>
            </a:endParaRPr>
          </a:p>
          <a:p>
            <a:pPr marL="201295" algn="l" rtl="0" eaLnBrk="0">
              <a:lnSpc>
                <a:spcPts val="1330"/>
              </a:lnSpc>
              <a:spcBef>
                <a:spcPts val="590"/>
              </a:spcBef>
            </a:pPr>
            <a:r>
              <a:rPr sz="1100" kern="0" spc="-20">
                <a:solidFill>
                  <a:srgbClr val="FFFFFF">
                    <a:alpha val="100000"/>
                  </a:srgbClr>
                </a:solidFill>
                <a:latin typeface="Wingdings" panose="05000000000000000000"/>
                <a:ea typeface="Wingdings" panose="05000000000000000000"/>
                <a:cs typeface="Wingdings" panose="05000000000000000000"/>
              </a:rPr>
              <a:t>n</a:t>
            </a:r>
            <a:r>
              <a:rPr sz="1100" kern="0" spc="-540">
                <a:solidFill>
                  <a:srgbClr val="FFFFFF">
                    <a:alpha val="100000"/>
                  </a:srgbClr>
                </a:solidFill>
                <a:latin typeface="Wingdings" panose="05000000000000000000"/>
                <a:ea typeface="Wingdings" panose="05000000000000000000"/>
                <a:cs typeface="Wingdings" panose="05000000000000000000"/>
              </a:rPr>
              <a:t> </a:t>
            </a:r>
            <a:r>
              <a:rPr sz="11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视频报警联动</a:t>
            </a:r>
            <a:r>
              <a:rPr sz="1100" kern="0" spc="-17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，报警视频推送</a:t>
            </a:r>
            <a:endParaRPr sz="1100">
              <a:latin typeface="微软雅黑" panose="020B0503020204020204" charset="-122"/>
              <a:ea typeface="微软雅黑" panose="020B0503020204020204" charset="-122"/>
              <a:cs typeface="微软雅黑" panose="020B0503020204020204" charset="-122"/>
            </a:endParaRPr>
          </a:p>
          <a:p>
            <a:pPr algn="l" rtl="0" eaLnBrk="0">
              <a:lnSpc>
                <a:spcPct val="122000"/>
              </a:lnSpc>
            </a:pPr>
            <a:endParaRPr sz="400">
              <a:latin typeface="Arial" panose="020B0604020202020204"/>
              <a:ea typeface="Arial" panose="020B0604020202020204"/>
              <a:cs typeface="Arial" panose="020B0604020202020204"/>
            </a:endParaRPr>
          </a:p>
          <a:p>
            <a:pPr marL="201295" algn="l" rtl="0" eaLnBrk="0">
              <a:lnSpc>
                <a:spcPts val="1330"/>
              </a:lnSpc>
              <a:spcBef>
                <a:spcPct val="0"/>
              </a:spcBef>
            </a:pPr>
            <a:r>
              <a:rPr sz="1100" kern="0" spc="-10">
                <a:solidFill>
                  <a:srgbClr val="FFFFFF">
                    <a:alpha val="100000"/>
                  </a:srgbClr>
                </a:solidFill>
                <a:latin typeface="Wingdings" panose="05000000000000000000"/>
                <a:ea typeface="Wingdings" panose="05000000000000000000"/>
                <a:cs typeface="Wingdings" panose="05000000000000000000"/>
              </a:rPr>
              <a:t>n</a:t>
            </a:r>
            <a:r>
              <a:rPr sz="1100" kern="0" spc="-490">
                <a:solidFill>
                  <a:srgbClr val="FFFFFF">
                    <a:alpha val="100000"/>
                  </a:srgbClr>
                </a:solidFill>
                <a:latin typeface="Wingdings" panose="05000000000000000000"/>
                <a:ea typeface="Wingdings" panose="05000000000000000000"/>
                <a:cs typeface="Wingdings" panose="05000000000000000000"/>
              </a:rPr>
              <a:t> </a:t>
            </a:r>
            <a:r>
              <a:rPr sz="11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支持GB28181,可接入公安视频专网</a:t>
            </a:r>
            <a:endParaRPr sz="1100">
              <a:latin typeface="微软雅黑" panose="020B0503020204020204" charset="-122"/>
              <a:ea typeface="微软雅黑" panose="020B0503020204020204" charset="-122"/>
              <a:cs typeface="微软雅黑" panose="020B0503020204020204" charset="-122"/>
            </a:endParaRPr>
          </a:p>
        </p:txBody>
      </p:sp>
      <p:pic>
        <p:nvPicPr>
          <p:cNvPr id="1288" name="picture 1288"/>
          <p:cNvPicPr>
            <a:picLocks noChangeAspect="1"/>
          </p:cNvPicPr>
          <p:nvPr/>
        </p:nvPicPr>
        <p:blipFill>
          <a:blip r:embed="rId2"/>
          <a:stretch>
            <a:fillRect/>
          </a:stretch>
        </p:blipFill>
        <p:spPr>
          <a:xfrm rot="21600000">
            <a:off x="1161288" y="5337454"/>
            <a:ext cx="4046626" cy="750582"/>
          </a:xfrm>
          <a:prstGeom prst="rect">
            <a:avLst/>
          </a:prstGeom>
        </p:spPr>
      </p:pic>
      <p:graphicFrame>
        <p:nvGraphicFramePr>
          <p:cNvPr id="1290" name="table 1290"/>
          <p:cNvGraphicFramePr>
            <a:graphicFrameLocks noGrp="1"/>
          </p:cNvGraphicFramePr>
          <p:nvPr/>
        </p:nvGraphicFramePr>
        <p:xfrm>
          <a:off x="7450710" y="5860783"/>
          <a:ext cx="3312793" cy="544830"/>
        </p:xfrm>
        <a:graphic>
          <a:graphicData uri="http://schemas.openxmlformats.org/drawingml/2006/table">
            <a:tbl>
              <a:tblPr/>
              <a:tblGrid>
                <a:gridCol w="1656079"/>
                <a:gridCol w="1656714"/>
              </a:tblGrid>
              <a:tr h="544830">
                <a:tc>
                  <a:txBody>
                    <a:bodyPr wrap="square"/>
                    <a:lstStyle/>
                    <a:p>
                      <a:pPr algn="l" rtl="0" eaLnBrk="0">
                        <a:lnSpc>
                          <a:spcPct val="106000"/>
                        </a:lnSpc>
                      </a:pPr>
                      <a:endParaRPr sz="300">
                        <a:latin typeface="Arial" panose="020B0604020202020204"/>
                        <a:ea typeface="Arial" panose="020B0604020202020204"/>
                        <a:cs typeface="Arial" panose="020B0604020202020204"/>
                      </a:endParaRPr>
                    </a:p>
                    <a:p>
                      <a:pPr algn="l" rtl="0" eaLnBrk="0">
                        <a:lnSpc>
                          <a:spcPct val="81000"/>
                        </a:lnSpc>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人员热力分布</a:t>
                      </a:r>
                      <a:endParaRPr sz="1200">
                        <a:latin typeface="微软雅黑" panose="020B0503020204020204" charset="-122"/>
                        <a:ea typeface="微软雅黑" panose="020B0503020204020204" charset="-122"/>
                        <a:cs typeface="微软雅黑" panose="020B0503020204020204" charset="-122"/>
                      </a:endParaRPr>
                    </a:p>
                    <a:p>
                      <a:pPr marL="5080" algn="l" rtl="0" eaLnBrk="0">
                        <a:lnSpc>
                          <a:spcPts val="1450"/>
                        </a:lnSpc>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 人员聚集检测</a:t>
                      </a:r>
                      <a:endParaRPr sz="1000">
                        <a:latin typeface="微软雅黑" panose="020B0503020204020204" charset="-122"/>
                        <a:ea typeface="微软雅黑" panose="020B0503020204020204" charset="-122"/>
                        <a:cs typeface="微软雅黑" panose="020B0503020204020204" charset="-122"/>
                      </a:endParaRPr>
                    </a:p>
                    <a:p>
                      <a:pPr marL="5080" algn="l" rtl="0" eaLnBrk="0">
                        <a:lnSpc>
                          <a:spcPts val="1240"/>
                        </a:lnSpc>
                      </a:pP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 人员轨迹检测</a:t>
                      </a:r>
                      <a:endParaRPr sz="10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wrap="square"/>
                    <a:lstStyle/>
                    <a:p>
                      <a:pPr algn="l" rtl="0" eaLnBrk="0">
                        <a:lnSpc>
                          <a:spcPct val="11000"/>
                        </a:lnSpc>
                      </a:pPr>
                      <a:endParaRPr sz="100">
                        <a:latin typeface="Arial" panose="020B0604020202020204"/>
                        <a:ea typeface="Arial" panose="020B0604020202020204"/>
                        <a:cs typeface="Arial" panose="020B0604020202020204"/>
                      </a:endParaRPr>
                    </a:p>
                    <a:p>
                      <a:pPr marL="749935" indent="-5080" algn="l" rtl="0" eaLnBrk="0">
                        <a:lnSpc>
                          <a:spcPct val="104000"/>
                        </a:lnSpc>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人员离岗监测</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值班员脱岗</a:t>
                      </a:r>
                      <a:endParaRPr sz="1000">
                        <a:latin typeface="微软雅黑" panose="020B0503020204020204" charset="-122"/>
                        <a:ea typeface="微软雅黑" panose="020B0503020204020204" charset="-122"/>
                        <a:cs typeface="微软雅黑" panose="020B0503020204020204" charset="-122"/>
                      </a:endParaRPr>
                    </a:p>
                    <a:p>
                      <a:pPr marL="750570" algn="l" rtl="0" eaLnBrk="0">
                        <a:lnSpc>
                          <a:spcPct val="96000"/>
                        </a:lnSpc>
                        <a:spcBef>
                          <a:spcPts val="110"/>
                        </a:spcBef>
                      </a:pP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值班员睡觉</a:t>
                      </a:r>
                      <a:endParaRPr sz="10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r>
            </a:tbl>
          </a:graphicData>
        </a:graphic>
      </p:graphicFrame>
      <p:pic>
        <p:nvPicPr>
          <p:cNvPr id="1292" name="picture 1292"/>
          <p:cNvPicPr>
            <a:picLocks noChangeAspect="1"/>
          </p:cNvPicPr>
          <p:nvPr/>
        </p:nvPicPr>
        <p:blipFill>
          <a:blip r:embed="rId3"/>
          <a:stretch>
            <a:fillRect/>
          </a:stretch>
        </p:blipFill>
        <p:spPr>
          <a:xfrm rot="21600000">
            <a:off x="2229434" y="3038005"/>
            <a:ext cx="2889072" cy="7619"/>
          </a:xfrm>
          <a:prstGeom prst="rect">
            <a:avLst/>
          </a:prstGeom>
        </p:spPr>
      </p:pic>
      <p:pic>
        <p:nvPicPr>
          <p:cNvPr id="1294" name="picture 1294"/>
          <p:cNvPicPr>
            <a:picLocks noChangeAspect="1"/>
          </p:cNvPicPr>
          <p:nvPr/>
        </p:nvPicPr>
        <p:blipFill>
          <a:blip r:embed="rId4"/>
          <a:stretch>
            <a:fillRect/>
          </a:stretch>
        </p:blipFill>
        <p:spPr>
          <a:xfrm rot="21600000">
            <a:off x="1329270" y="2385250"/>
            <a:ext cx="1075600" cy="1169644"/>
          </a:xfrm>
          <a:prstGeom prst="rect">
            <a:avLst/>
          </a:prstGeom>
        </p:spPr>
      </p:pic>
      <p:sp>
        <p:nvSpPr>
          <p:cNvPr id="1296" name="textbox 1296"/>
          <p:cNvSpPr/>
          <p:nvPr/>
        </p:nvSpPr>
        <p:spPr>
          <a:xfrm>
            <a:off x="1251737" y="498043"/>
            <a:ext cx="4707254"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公共安全系统</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确保楼宇内人员</a:t>
            </a:r>
            <a:r>
              <a:rPr sz="1700" b="1"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资产安全</a:t>
            </a:r>
            <a:endParaRPr sz="1700">
              <a:latin typeface="微软雅黑" panose="020B0503020204020204" charset="-122"/>
              <a:ea typeface="微软雅黑" panose="020B0503020204020204" charset="-122"/>
              <a:cs typeface="微软雅黑" panose="020B0503020204020204" charset="-122"/>
            </a:endParaRPr>
          </a:p>
        </p:txBody>
      </p:sp>
      <p:pic>
        <p:nvPicPr>
          <p:cNvPr id="1298" name="picture 1298"/>
          <p:cNvPicPr>
            <a:picLocks noChangeAspect="1"/>
          </p:cNvPicPr>
          <p:nvPr/>
        </p:nvPicPr>
        <p:blipFill>
          <a:blip r:embed="rId5"/>
          <a:stretch>
            <a:fillRect/>
          </a:stretch>
        </p:blipFill>
        <p:spPr>
          <a:xfrm rot="21600000">
            <a:off x="3809009" y="3066998"/>
            <a:ext cx="7620" cy="1497634"/>
          </a:xfrm>
          <a:prstGeom prst="rect">
            <a:avLst/>
          </a:prstGeom>
        </p:spPr>
      </p:pic>
      <p:pic>
        <p:nvPicPr>
          <p:cNvPr id="1300" name="picture 1300"/>
          <p:cNvPicPr>
            <a:picLocks noChangeAspect="1"/>
          </p:cNvPicPr>
          <p:nvPr/>
        </p:nvPicPr>
        <p:blipFill>
          <a:blip r:embed="rId6"/>
          <a:stretch>
            <a:fillRect/>
          </a:stretch>
        </p:blipFill>
        <p:spPr>
          <a:xfrm rot="21600000">
            <a:off x="3438842" y="2623417"/>
            <a:ext cx="1064577" cy="924442"/>
          </a:xfrm>
          <a:prstGeom prst="rect">
            <a:avLst/>
          </a:prstGeom>
        </p:spPr>
      </p:pic>
      <p:sp>
        <p:nvSpPr>
          <p:cNvPr id="1302" name="textbox 1302"/>
          <p:cNvSpPr/>
          <p:nvPr/>
        </p:nvSpPr>
        <p:spPr>
          <a:xfrm>
            <a:off x="3674475" y="2205718"/>
            <a:ext cx="2047239" cy="429894"/>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1000"/>
              </a:lnSpc>
            </a:pPr>
            <a:r>
              <a:rPr sz="11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云视频</a:t>
            </a:r>
            <a:endParaRPr sz="110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sz="600">
              <a:latin typeface="Arial" panose="020B0604020202020204"/>
              <a:ea typeface="Arial" panose="020B0604020202020204"/>
              <a:cs typeface="Arial" panose="020B0604020202020204"/>
            </a:endParaRPr>
          </a:p>
          <a:p>
            <a:pPr algn="r" rtl="0" eaLnBrk="0">
              <a:lnSpc>
                <a:spcPct val="91000"/>
              </a:lnSpc>
              <a:spcBef>
                <a:spcPts val="5"/>
              </a:spcBef>
            </a:pPr>
            <a:r>
              <a:rPr sz="11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网络硬盘存储</a:t>
            </a:r>
            <a:endParaRPr sz="1100">
              <a:latin typeface="微软雅黑" panose="020B0503020204020204" charset="-122"/>
              <a:ea typeface="微软雅黑" panose="020B0503020204020204" charset="-122"/>
              <a:cs typeface="微软雅黑" panose="020B0503020204020204" charset="-122"/>
            </a:endParaRPr>
          </a:p>
        </p:txBody>
      </p:sp>
      <p:pic>
        <p:nvPicPr>
          <p:cNvPr id="1304" name="picture 1304"/>
          <p:cNvPicPr>
            <a:picLocks noChangeAspect="1"/>
          </p:cNvPicPr>
          <p:nvPr/>
        </p:nvPicPr>
        <p:blipFill>
          <a:blip r:embed="rId7"/>
          <a:stretch>
            <a:fillRect/>
          </a:stretch>
        </p:blipFill>
        <p:spPr>
          <a:xfrm rot="21600000">
            <a:off x="5215394" y="3123234"/>
            <a:ext cx="7620" cy="2217419"/>
          </a:xfrm>
          <a:prstGeom prst="rect">
            <a:avLst/>
          </a:prstGeom>
        </p:spPr>
      </p:pic>
      <p:pic>
        <p:nvPicPr>
          <p:cNvPr id="1306" name="picture 1306"/>
          <p:cNvPicPr>
            <a:picLocks noChangeAspect="1"/>
          </p:cNvPicPr>
          <p:nvPr/>
        </p:nvPicPr>
        <p:blipFill>
          <a:blip r:embed="rId8"/>
          <a:stretch>
            <a:fillRect/>
          </a:stretch>
        </p:blipFill>
        <p:spPr>
          <a:xfrm rot="21600000">
            <a:off x="4791506" y="2691574"/>
            <a:ext cx="856094" cy="863320"/>
          </a:xfrm>
          <a:prstGeom prst="rect">
            <a:avLst/>
          </a:prstGeom>
        </p:spPr>
      </p:pic>
      <p:grpSp>
        <p:nvGrpSpPr>
          <p:cNvPr id="150" name="group 150"/>
          <p:cNvGrpSpPr/>
          <p:nvPr/>
        </p:nvGrpSpPr>
        <p:grpSpPr>
          <a:xfrm rot="21600000">
            <a:off x="278739" y="231812"/>
            <a:ext cx="898702" cy="756666"/>
            <a:chOff x="0" y="0"/>
            <a:chExt cx="898702" cy="756666"/>
          </a:xfrm>
        </p:grpSpPr>
        <p:pic>
          <p:nvPicPr>
            <p:cNvPr id="1308" name="picture 1308"/>
            <p:cNvPicPr>
              <a:picLocks noChangeAspect="1"/>
            </p:cNvPicPr>
            <p:nvPr/>
          </p:nvPicPr>
          <p:blipFill>
            <a:blip r:embed="rId9"/>
            <a:stretch>
              <a:fillRect/>
            </a:stretch>
          </p:blipFill>
          <p:spPr>
            <a:xfrm rot="21600000">
              <a:off x="0" y="0"/>
              <a:ext cx="898702" cy="756666"/>
            </a:xfrm>
            <a:prstGeom prst="rect">
              <a:avLst/>
            </a:prstGeom>
          </p:spPr>
        </p:pic>
        <p:sp>
          <p:nvSpPr>
            <p:cNvPr id="1310" name="textbox 1310"/>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3.1.3</a:t>
              </a:r>
              <a:endParaRPr sz="1200">
                <a:latin typeface="微软雅黑" panose="020B0503020204020204" charset="-122"/>
                <a:ea typeface="微软雅黑" panose="020B0503020204020204" charset="-122"/>
                <a:cs typeface="微软雅黑" panose="020B0503020204020204" charset="-122"/>
              </a:endParaRPr>
            </a:p>
          </p:txBody>
        </p:sp>
      </p:grpSp>
      <p:pic>
        <p:nvPicPr>
          <p:cNvPr id="1312" name="picture 1312"/>
          <p:cNvPicPr>
            <a:picLocks noChangeAspect="1"/>
          </p:cNvPicPr>
          <p:nvPr/>
        </p:nvPicPr>
        <p:blipFill>
          <a:blip r:embed="rId10"/>
          <a:stretch>
            <a:fillRect/>
          </a:stretch>
        </p:blipFill>
        <p:spPr>
          <a:xfrm rot="21600000">
            <a:off x="3452621" y="4096511"/>
            <a:ext cx="736854" cy="603503"/>
          </a:xfrm>
          <a:prstGeom prst="rect">
            <a:avLst/>
          </a:prstGeom>
        </p:spPr>
      </p:pic>
      <p:sp>
        <p:nvSpPr>
          <p:cNvPr id="1314" name="textbox 1314"/>
          <p:cNvSpPr/>
          <p:nvPr/>
        </p:nvSpPr>
        <p:spPr>
          <a:xfrm>
            <a:off x="6244399" y="4362259"/>
            <a:ext cx="635000" cy="697230"/>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9050" indent="-6985" algn="l" rtl="0" eaLnBrk="0">
              <a:lnSpc>
                <a:spcPct val="105000"/>
              </a:lnSpc>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客流统计</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进出人数</a:t>
            </a: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性别统计</a:t>
            </a: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年龄统计</a:t>
            </a:r>
            <a:endParaRPr sz="1000">
              <a:latin typeface="微软雅黑" panose="020B0503020204020204" charset="-122"/>
              <a:ea typeface="微软雅黑" panose="020B0503020204020204" charset="-122"/>
              <a:cs typeface="微软雅黑" panose="020B0503020204020204" charset="-122"/>
            </a:endParaRPr>
          </a:p>
        </p:txBody>
      </p:sp>
      <p:pic>
        <p:nvPicPr>
          <p:cNvPr id="1318" name="picture 1318"/>
          <p:cNvPicPr>
            <a:picLocks noChangeAspect="1"/>
          </p:cNvPicPr>
          <p:nvPr/>
        </p:nvPicPr>
        <p:blipFill>
          <a:blip r:embed="rId11"/>
          <a:stretch>
            <a:fillRect/>
          </a:stretch>
        </p:blipFill>
        <p:spPr>
          <a:xfrm rot="21600000">
            <a:off x="2784551" y="2002790"/>
            <a:ext cx="667308" cy="557529"/>
          </a:xfrm>
          <a:prstGeom prst="rect">
            <a:avLst/>
          </a:prstGeom>
        </p:spPr>
      </p:pic>
      <p:pic>
        <p:nvPicPr>
          <p:cNvPr id="1320" name="picture 1320"/>
          <p:cNvPicPr>
            <a:picLocks noChangeAspect="1"/>
          </p:cNvPicPr>
          <p:nvPr/>
        </p:nvPicPr>
        <p:blipFill>
          <a:blip r:embed="rId12"/>
          <a:stretch>
            <a:fillRect/>
          </a:stretch>
        </p:blipFill>
        <p:spPr>
          <a:xfrm rot="21600000">
            <a:off x="4808220" y="4206773"/>
            <a:ext cx="738809" cy="484962"/>
          </a:xfrm>
          <a:prstGeom prst="rect">
            <a:avLst/>
          </a:prstGeom>
        </p:spPr>
      </p:pic>
      <p:sp>
        <p:nvSpPr>
          <p:cNvPr id="1322" name="textbox 1322"/>
          <p:cNvSpPr/>
          <p:nvPr/>
        </p:nvSpPr>
        <p:spPr>
          <a:xfrm>
            <a:off x="10412755" y="4183595"/>
            <a:ext cx="633730" cy="537844"/>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9050" indent="-6350" algn="l" rtl="0" eaLnBrk="0">
              <a:lnSpc>
                <a:spcPct val="105000"/>
              </a:lnSpc>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周界监测</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非法闯入</a:t>
            </a:r>
            <a:r>
              <a:rPr sz="10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某著名企业侦测</a:t>
            </a:r>
            <a:endParaRPr sz="1000">
              <a:latin typeface="微软雅黑" panose="020B0503020204020204" charset="-122"/>
              <a:ea typeface="微软雅黑" panose="020B0503020204020204" charset="-122"/>
              <a:cs typeface="微软雅黑" panose="020B0503020204020204" charset="-122"/>
            </a:endParaRPr>
          </a:p>
        </p:txBody>
      </p:sp>
      <p:sp>
        <p:nvSpPr>
          <p:cNvPr id="1324" name="textbox 1324"/>
          <p:cNvSpPr/>
          <p:nvPr/>
        </p:nvSpPr>
        <p:spPr>
          <a:xfrm>
            <a:off x="3469877" y="3627566"/>
            <a:ext cx="862330" cy="179704"/>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92000"/>
              </a:lnSpc>
            </a:pPr>
            <a:r>
              <a:rPr sz="11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视频管理平台</a:t>
            </a:r>
            <a:endParaRPr sz="1100">
              <a:latin typeface="微软雅黑" panose="020B0503020204020204" charset="-122"/>
              <a:ea typeface="微软雅黑" panose="020B0503020204020204" charset="-122"/>
              <a:cs typeface="微软雅黑" panose="020B0503020204020204" charset="-122"/>
            </a:endParaRPr>
          </a:p>
        </p:txBody>
      </p:sp>
      <p:sp>
        <p:nvSpPr>
          <p:cNvPr id="1326" name="textbox 1326"/>
          <p:cNvSpPr/>
          <p:nvPr/>
        </p:nvSpPr>
        <p:spPr>
          <a:xfrm>
            <a:off x="3333505" y="4748980"/>
            <a:ext cx="862330" cy="17843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1000"/>
              </a:lnSpc>
            </a:pPr>
            <a:r>
              <a:rPr sz="11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视频管理终端</a:t>
            </a:r>
            <a:endParaRPr sz="1100">
              <a:latin typeface="微软雅黑" panose="020B0503020204020204" charset="-122"/>
              <a:ea typeface="微软雅黑" panose="020B0503020204020204" charset="-122"/>
              <a:cs typeface="微软雅黑" panose="020B0503020204020204" charset="-122"/>
            </a:endParaRPr>
          </a:p>
        </p:txBody>
      </p:sp>
      <p:sp>
        <p:nvSpPr>
          <p:cNvPr id="1328" name="textbox 1328"/>
          <p:cNvSpPr/>
          <p:nvPr/>
        </p:nvSpPr>
        <p:spPr>
          <a:xfrm>
            <a:off x="4919888" y="4745018"/>
            <a:ext cx="716915" cy="178435"/>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1000"/>
              </a:lnSpc>
            </a:pPr>
            <a:r>
              <a:rPr sz="11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网络交换机</a:t>
            </a:r>
            <a:endParaRPr sz="1100">
              <a:latin typeface="微软雅黑" panose="020B0503020204020204" charset="-122"/>
              <a:ea typeface="微软雅黑" panose="020B0503020204020204" charset="-122"/>
              <a:cs typeface="微软雅黑" panose="020B0503020204020204" charset="-122"/>
            </a:endParaRPr>
          </a:p>
        </p:txBody>
      </p:sp>
      <p:sp>
        <p:nvSpPr>
          <p:cNvPr id="1330" name="textbox 1330"/>
          <p:cNvSpPr/>
          <p:nvPr/>
        </p:nvSpPr>
        <p:spPr>
          <a:xfrm>
            <a:off x="9341942" y="1946376"/>
            <a:ext cx="633094" cy="189864"/>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0000"/>
              </a:lnSpc>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人脸识别</a:t>
            </a:r>
            <a:endParaRPr sz="1200">
              <a:latin typeface="微软雅黑" panose="020B0503020204020204" charset="-122"/>
              <a:ea typeface="微软雅黑" panose="020B0503020204020204" charset="-122"/>
              <a:cs typeface="微软雅黑" panose="020B0503020204020204" charset="-122"/>
            </a:endParaRPr>
          </a:p>
        </p:txBody>
      </p:sp>
      <p:sp>
        <p:nvSpPr>
          <p:cNvPr id="1332" name="textbox 1332"/>
          <p:cNvSpPr/>
          <p:nvPr/>
        </p:nvSpPr>
        <p:spPr>
          <a:xfrm>
            <a:off x="1764898" y="2259278"/>
            <a:ext cx="581659" cy="177164"/>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0000"/>
              </a:lnSpc>
            </a:pPr>
            <a:r>
              <a:rPr sz="11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显示大屏</a:t>
            </a:r>
            <a:endParaRPr sz="11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13"/>
          <a:stretch>
            <a:fillRect/>
          </a:stretch>
        </p:blipFill>
        <p:spPr>
          <a:xfrm>
            <a:off x="11315065" y="55245"/>
            <a:ext cx="824230" cy="368935"/>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4" name="picture 1334"/>
          <p:cNvPicPr>
            <a:picLocks noChangeAspect="1"/>
          </p:cNvPicPr>
          <p:nvPr/>
        </p:nvPicPr>
        <p:blipFill>
          <a:blip r:embed="rId1"/>
          <a:stretch>
            <a:fillRect/>
          </a:stretch>
        </p:blipFill>
        <p:spPr>
          <a:xfrm rot="21600000">
            <a:off x="1524" y="0"/>
            <a:ext cx="12188952" cy="6858000"/>
          </a:xfrm>
          <a:prstGeom prst="rect">
            <a:avLst/>
          </a:prstGeom>
        </p:spPr>
      </p:pic>
      <p:grpSp>
        <p:nvGrpSpPr>
          <p:cNvPr id="152" name="group 152"/>
          <p:cNvGrpSpPr/>
          <p:nvPr/>
        </p:nvGrpSpPr>
        <p:grpSpPr>
          <a:xfrm rot="21600000">
            <a:off x="6120383" y="2103208"/>
            <a:ext cx="2525268" cy="1734223"/>
            <a:chOff x="0" y="0"/>
            <a:chExt cx="2525268" cy="1734223"/>
          </a:xfrm>
        </p:grpSpPr>
        <p:pic>
          <p:nvPicPr>
            <p:cNvPr id="1336" name="picture 1336"/>
            <p:cNvPicPr>
              <a:picLocks noChangeAspect="1"/>
            </p:cNvPicPr>
            <p:nvPr/>
          </p:nvPicPr>
          <p:blipFill>
            <a:blip r:embed="rId2"/>
            <a:stretch>
              <a:fillRect/>
            </a:stretch>
          </p:blipFill>
          <p:spPr>
            <a:xfrm rot="21600000">
              <a:off x="0" y="0"/>
              <a:ext cx="2525268" cy="1734223"/>
            </a:xfrm>
            <a:prstGeom prst="rect">
              <a:avLst/>
            </a:prstGeom>
          </p:spPr>
        </p:pic>
        <p:sp>
          <p:nvSpPr>
            <p:cNvPr id="1338" name="textbox 1338"/>
            <p:cNvSpPr/>
            <p:nvPr/>
          </p:nvSpPr>
          <p:spPr>
            <a:xfrm>
              <a:off x="-12700" y="-12700"/>
              <a:ext cx="2550795" cy="1773554"/>
            </a:xfrm>
            <a:prstGeom prst="rect">
              <a:avLst/>
            </a:prstGeom>
            <a:noFill/>
            <a:ln w="0" cap="flat">
              <a:noFill/>
              <a:prstDash val="solid"/>
              <a:miter lim="0"/>
            </a:ln>
          </p:spPr>
          <p:txBody>
            <a:bodyPr vert="horz" wrap="square" lIns="0" tIns="0" rIns="0" bIns="0"/>
            <a:lstStyle/>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736600" algn="l" rtl="0" eaLnBrk="0">
                <a:lnSpc>
                  <a:spcPct val="86000"/>
                </a:lnSpc>
              </a:pPr>
              <a:r>
                <a:rPr sz="1200" b="1" kern="0" spc="-10">
                  <a:solidFill>
                    <a:srgbClr val="404040">
                      <a:alpha val="100000"/>
                    </a:srgbClr>
                  </a:solidFill>
                  <a:latin typeface="等线" panose="02010600030101010101" charset="-122"/>
                  <a:ea typeface="等线" panose="02010600030101010101" charset="-122"/>
                  <a:cs typeface="等线" panose="02010600030101010101" charset="-122"/>
                </a:rPr>
                <a:t>入侵报警平面图</a:t>
              </a:r>
              <a:endParaRPr sz="1200">
                <a:latin typeface="等线" panose="02010600030101010101" charset="-122"/>
                <a:ea typeface="等线" panose="02010600030101010101" charset="-122"/>
                <a:cs typeface="等线" panose="02010600030101010101" charset="-122"/>
              </a:endParaRPr>
            </a:p>
          </p:txBody>
        </p:sp>
      </p:grpSp>
      <p:sp>
        <p:nvSpPr>
          <p:cNvPr id="1340" name="textbox 1340"/>
          <p:cNvSpPr/>
          <p:nvPr/>
        </p:nvSpPr>
        <p:spPr>
          <a:xfrm>
            <a:off x="1838434" y="6062312"/>
            <a:ext cx="8202930" cy="540384"/>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368300" algn="l" rtl="0" eaLnBrk="0">
              <a:lnSpc>
                <a:spcPct val="91000"/>
              </a:lnSpc>
            </a:pPr>
            <a:r>
              <a:rPr sz="14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入侵报警系统接收探测设备在布防区域探测到的可</a:t>
            </a: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疑信号</a:t>
            </a:r>
            <a:r>
              <a:rPr sz="1400" b="1" kern="0" spc="-2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，并显示报警位置、处理建议等信息。</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800">
              <a:latin typeface="Arial" panose="020B0604020202020204"/>
              <a:ea typeface="Arial" panose="020B0604020202020204"/>
              <a:cs typeface="Arial" panose="020B0604020202020204"/>
            </a:endParaRPr>
          </a:p>
          <a:p>
            <a:pPr marL="12700" algn="l" rtl="0" eaLnBrk="0">
              <a:lnSpc>
                <a:spcPct val="91000"/>
              </a:lnSpc>
              <a:spcBef>
                <a:spcPts val="5"/>
              </a:spcBef>
            </a:pPr>
            <a:r>
              <a:rPr sz="14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入侵报警系统可以与门禁系统、视频安防监控、智能照明等安防相关子系统信息共享并自动完成联</a:t>
            </a: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动控制</a:t>
            </a:r>
            <a:endParaRPr sz="1400">
              <a:latin typeface="微软雅黑" panose="020B0503020204020204" charset="-122"/>
              <a:ea typeface="微软雅黑" panose="020B0503020204020204" charset="-122"/>
              <a:cs typeface="微软雅黑" panose="020B0503020204020204" charset="-122"/>
            </a:endParaRPr>
          </a:p>
        </p:txBody>
      </p:sp>
      <p:grpSp>
        <p:nvGrpSpPr>
          <p:cNvPr id="154" name="group 154"/>
          <p:cNvGrpSpPr/>
          <p:nvPr/>
        </p:nvGrpSpPr>
        <p:grpSpPr>
          <a:xfrm rot="21600000">
            <a:off x="6108191" y="4180420"/>
            <a:ext cx="2537460" cy="1325791"/>
            <a:chOff x="0" y="0"/>
            <a:chExt cx="2537460" cy="1325791"/>
          </a:xfrm>
        </p:grpSpPr>
        <p:pic>
          <p:nvPicPr>
            <p:cNvPr id="1342" name="picture 1342"/>
            <p:cNvPicPr>
              <a:picLocks noChangeAspect="1"/>
            </p:cNvPicPr>
            <p:nvPr/>
          </p:nvPicPr>
          <p:blipFill>
            <a:blip r:embed="rId3"/>
            <a:stretch>
              <a:fillRect/>
            </a:stretch>
          </p:blipFill>
          <p:spPr>
            <a:xfrm rot="21600000">
              <a:off x="0" y="0"/>
              <a:ext cx="2537460" cy="1325791"/>
            </a:xfrm>
            <a:prstGeom prst="rect">
              <a:avLst/>
            </a:prstGeom>
          </p:spPr>
        </p:pic>
        <p:sp>
          <p:nvSpPr>
            <p:cNvPr id="1344" name="textbox 1344"/>
            <p:cNvSpPr/>
            <p:nvPr/>
          </p:nvSpPr>
          <p:spPr>
            <a:xfrm>
              <a:off x="-12700" y="-12700"/>
              <a:ext cx="2563495" cy="1364614"/>
            </a:xfrm>
            <a:prstGeom prst="rect">
              <a:avLst/>
            </a:prstGeom>
            <a:noFill/>
            <a:ln w="0" cap="flat">
              <a:noFill/>
              <a:prstDash val="solid"/>
              <a:miter lim="0"/>
            </a:ln>
          </p:spPr>
          <p:txBody>
            <a:bodyPr vert="horz" wrap="square" lIns="0" tIns="0" rIns="0" bIns="0"/>
            <a:lstStyle/>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10000"/>
                </a:lnSpc>
              </a:pPr>
              <a:endParaRPr sz="1000">
                <a:latin typeface="Arial" panose="020B0604020202020204"/>
                <a:ea typeface="Arial" panose="020B0604020202020204"/>
                <a:cs typeface="Arial" panose="020B0604020202020204"/>
              </a:endParaRPr>
            </a:p>
            <a:p>
              <a:pPr algn="l" rtl="0" eaLnBrk="0">
                <a:lnSpc>
                  <a:spcPct val="110000"/>
                </a:lnSpc>
              </a:pPr>
              <a:endParaRPr sz="1000">
                <a:latin typeface="Arial" panose="020B0604020202020204"/>
                <a:ea typeface="Arial" panose="020B0604020202020204"/>
                <a:cs typeface="Arial" panose="020B0604020202020204"/>
              </a:endParaRPr>
            </a:p>
            <a:p>
              <a:pPr algn="l" rtl="0" eaLnBrk="0">
                <a:lnSpc>
                  <a:spcPct val="110000"/>
                </a:lnSpc>
              </a:pPr>
              <a:endParaRPr sz="1000">
                <a:latin typeface="Arial" panose="020B0604020202020204"/>
                <a:ea typeface="Arial" panose="020B0604020202020204"/>
                <a:cs typeface="Arial" panose="020B0604020202020204"/>
              </a:endParaRPr>
            </a:p>
            <a:p>
              <a:pPr algn="l" rtl="0" eaLnBrk="0">
                <a:lnSpc>
                  <a:spcPct val="110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748030" algn="l" rtl="0" eaLnBrk="0">
                <a:lnSpc>
                  <a:spcPct val="86000"/>
                </a:lnSpc>
              </a:pPr>
              <a:r>
                <a:rPr sz="1200" b="1" kern="0" spc="-10">
                  <a:solidFill>
                    <a:srgbClr val="404040">
                      <a:alpha val="100000"/>
                    </a:srgbClr>
                  </a:solidFill>
                  <a:latin typeface="等线" panose="02010600030101010101" charset="-122"/>
                  <a:ea typeface="等线" panose="02010600030101010101" charset="-122"/>
                  <a:cs typeface="等线" panose="02010600030101010101" charset="-122"/>
                </a:rPr>
                <a:t>周界报警平面图</a:t>
              </a:r>
              <a:endParaRPr sz="1200">
                <a:latin typeface="等线" panose="02010600030101010101" charset="-122"/>
                <a:ea typeface="等线" panose="02010600030101010101" charset="-122"/>
                <a:cs typeface="等线" panose="02010600030101010101" charset="-122"/>
              </a:endParaRPr>
            </a:p>
          </p:txBody>
        </p:sp>
      </p:grpSp>
      <p:grpSp>
        <p:nvGrpSpPr>
          <p:cNvPr id="156" name="group 156"/>
          <p:cNvGrpSpPr/>
          <p:nvPr/>
        </p:nvGrpSpPr>
        <p:grpSpPr>
          <a:xfrm rot="21600000">
            <a:off x="1540751" y="2859113"/>
            <a:ext cx="1501140" cy="2151888"/>
            <a:chOff x="0" y="0"/>
            <a:chExt cx="1501140" cy="2151888"/>
          </a:xfrm>
        </p:grpSpPr>
        <p:sp>
          <p:nvSpPr>
            <p:cNvPr id="1346" name="rect 1346"/>
            <p:cNvSpPr/>
            <p:nvPr/>
          </p:nvSpPr>
          <p:spPr>
            <a:xfrm>
              <a:off x="0" y="0"/>
              <a:ext cx="1501140" cy="2151888"/>
            </a:xfrm>
            <a:prstGeom prst="rect">
              <a:avLst/>
            </a:prstGeom>
            <a:solidFill>
              <a:srgbClr val="D5DCE4">
                <a:alpha val="100000"/>
              </a:srgbClr>
            </a:solidFill>
            <a:ln w="0" cap="flat">
              <a:noFill/>
              <a:prstDash val="solid"/>
              <a:miter lim="0"/>
            </a:ln>
          </p:spPr>
          <p:txBody>
            <a:bodyPr rtlCol="0"/>
            <a:lstStyle/>
            <a:p>
              <a:pPr algn="ctr"/>
              <a:endParaRPr lang="zh-CN" altLang="en-US"/>
            </a:p>
          </p:txBody>
        </p:sp>
        <p:sp>
          <p:nvSpPr>
            <p:cNvPr id="1348" name="rect 1348"/>
            <p:cNvSpPr/>
            <p:nvPr/>
          </p:nvSpPr>
          <p:spPr>
            <a:xfrm>
              <a:off x="118872" y="435863"/>
              <a:ext cx="1261871" cy="298703"/>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350" name="rect 1350"/>
            <p:cNvSpPr/>
            <p:nvPr/>
          </p:nvSpPr>
          <p:spPr>
            <a:xfrm>
              <a:off x="118872" y="867155"/>
              <a:ext cx="1261871" cy="298703"/>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352" name="rect 1352"/>
            <p:cNvSpPr/>
            <p:nvPr/>
          </p:nvSpPr>
          <p:spPr>
            <a:xfrm>
              <a:off x="118872" y="1725167"/>
              <a:ext cx="1261871" cy="298703"/>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354" name="rect 1354"/>
            <p:cNvSpPr/>
            <p:nvPr/>
          </p:nvSpPr>
          <p:spPr>
            <a:xfrm>
              <a:off x="118872" y="1293875"/>
              <a:ext cx="1261871" cy="298703"/>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356" name="textbox 1356"/>
            <p:cNvSpPr/>
            <p:nvPr/>
          </p:nvSpPr>
          <p:spPr>
            <a:xfrm>
              <a:off x="271653" y="173177"/>
              <a:ext cx="938530" cy="1774825"/>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87000"/>
                </a:lnSpc>
              </a:pPr>
              <a:r>
                <a:rPr sz="1200" b="1" kern="0" spc="-10">
                  <a:solidFill>
                    <a:srgbClr val="404040">
                      <a:alpha val="100000"/>
                    </a:srgbClr>
                  </a:solidFill>
                  <a:latin typeface="等线" panose="02010600030101010101" charset="-122"/>
                  <a:ea typeface="等线" panose="02010600030101010101" charset="-122"/>
                  <a:cs typeface="等线" panose="02010600030101010101" charset="-122"/>
                </a:rPr>
                <a:t>入侵报警系统</a:t>
              </a:r>
              <a:endParaRPr sz="1200">
                <a:latin typeface="等线" panose="02010600030101010101" charset="-122"/>
                <a:ea typeface="等线" panose="02010600030101010101" charset="-122"/>
                <a:cs typeface="等线" panose="02010600030101010101" charset="-122"/>
              </a:endParaRPr>
            </a:p>
            <a:p>
              <a:pPr algn="l" rtl="0" eaLnBrk="0">
                <a:lnSpc>
                  <a:spcPct val="112000"/>
                </a:lnSpc>
              </a:pPr>
              <a:endParaRPr sz="1000">
                <a:latin typeface="Arial" panose="020B0604020202020204"/>
                <a:ea typeface="Arial" panose="020B0604020202020204"/>
                <a:cs typeface="Arial" panose="020B0604020202020204"/>
              </a:endParaRPr>
            </a:p>
            <a:p>
              <a:pPr marL="205105" algn="l" rtl="0" eaLnBrk="0">
                <a:lnSpc>
                  <a:spcPct val="90000"/>
                </a:lnSpc>
                <a:spcBef>
                  <a:spcPts val="305"/>
                </a:spcBef>
              </a:pPr>
              <a:r>
                <a:rPr sz="1000" kern="0" spc="30">
                  <a:solidFill>
                    <a:srgbClr val="404040">
                      <a:alpha val="100000"/>
                    </a:srgbClr>
                  </a:solidFill>
                  <a:latin typeface="等线" panose="02010600030101010101" charset="-122"/>
                  <a:ea typeface="等线" panose="02010600030101010101" charset="-122"/>
                  <a:cs typeface="等线" panose="02010600030101010101" charset="-122"/>
                </a:rPr>
                <a:t>探测设备</a:t>
              </a:r>
              <a:endParaRPr sz="1000">
                <a:latin typeface="等线" panose="02010600030101010101" charset="-122"/>
                <a:ea typeface="等线" panose="02010600030101010101" charset="-122"/>
                <a:cs typeface="等线" panose="02010600030101010101" charset="-122"/>
              </a:endParaRPr>
            </a:p>
            <a:p>
              <a:pPr algn="l" rtl="0" eaLnBrk="0">
                <a:lnSpc>
                  <a:spcPct val="147000"/>
                </a:lnSpc>
              </a:pPr>
              <a:endParaRPr sz="1000">
                <a:latin typeface="Arial" panose="020B0604020202020204"/>
                <a:ea typeface="Arial" panose="020B0604020202020204"/>
                <a:cs typeface="Arial" panose="020B0604020202020204"/>
              </a:endParaRPr>
            </a:p>
            <a:p>
              <a:pPr marL="201295" algn="l" rtl="0" eaLnBrk="0">
                <a:lnSpc>
                  <a:spcPct val="90000"/>
                </a:lnSpc>
                <a:spcBef>
                  <a:spcPts val="300"/>
                </a:spcBef>
              </a:pPr>
              <a:r>
                <a:rPr sz="1000" kern="0" spc="30">
                  <a:solidFill>
                    <a:srgbClr val="404040">
                      <a:alpha val="100000"/>
                    </a:srgbClr>
                  </a:solidFill>
                  <a:latin typeface="等线" panose="02010600030101010101" charset="-122"/>
                  <a:ea typeface="等线" panose="02010600030101010101" charset="-122"/>
                  <a:cs typeface="等线" panose="02010600030101010101" charset="-122"/>
                </a:rPr>
                <a:t>探测设备</a:t>
              </a:r>
              <a:endParaRPr sz="1000">
                <a:latin typeface="等线" panose="02010600030101010101" charset="-122"/>
                <a:ea typeface="等线" panose="02010600030101010101" charset="-122"/>
                <a:cs typeface="等线" panose="02010600030101010101" charset="-122"/>
              </a:endParaRPr>
            </a:p>
            <a:p>
              <a:pPr algn="l" rtl="0" eaLnBrk="0">
                <a:lnSpc>
                  <a:spcPct val="166000"/>
                </a:lnSpc>
              </a:pPr>
              <a:endParaRPr sz="1000">
                <a:latin typeface="Arial" panose="020B0604020202020204"/>
                <a:ea typeface="Arial" panose="020B0604020202020204"/>
                <a:cs typeface="Arial" panose="020B0604020202020204"/>
              </a:endParaRPr>
            </a:p>
            <a:p>
              <a:pPr marL="201295" algn="l" rtl="0" eaLnBrk="0">
                <a:lnSpc>
                  <a:spcPct val="90000"/>
                </a:lnSpc>
                <a:spcBef>
                  <a:spcPts val="305"/>
                </a:spcBef>
              </a:pPr>
              <a:r>
                <a:rPr sz="1000" kern="0" spc="30">
                  <a:solidFill>
                    <a:srgbClr val="404040">
                      <a:alpha val="100000"/>
                    </a:srgbClr>
                  </a:solidFill>
                  <a:latin typeface="等线" panose="02010600030101010101" charset="-122"/>
                  <a:ea typeface="等线" panose="02010600030101010101" charset="-122"/>
                  <a:cs typeface="等线" panose="02010600030101010101" charset="-122"/>
                </a:rPr>
                <a:t>探测设备</a:t>
              </a:r>
              <a:endParaRPr sz="1000">
                <a:latin typeface="等线" panose="02010600030101010101" charset="-122"/>
                <a:ea typeface="等线" panose="02010600030101010101" charset="-122"/>
                <a:cs typeface="等线" panose="02010600030101010101" charset="-122"/>
              </a:endParaRPr>
            </a:p>
            <a:p>
              <a:pPr algn="l" rtl="0" eaLnBrk="0">
                <a:lnSpc>
                  <a:spcPct val="157000"/>
                </a:lnSpc>
              </a:pPr>
              <a:endParaRPr sz="1000">
                <a:latin typeface="Arial" panose="020B0604020202020204"/>
                <a:ea typeface="Arial" panose="020B0604020202020204"/>
                <a:cs typeface="Arial" panose="020B0604020202020204"/>
              </a:endParaRPr>
            </a:p>
            <a:p>
              <a:pPr algn="l" rtl="0" eaLnBrk="0">
                <a:lnSpc>
                  <a:spcPct val="127000"/>
                </a:lnSpc>
              </a:pPr>
              <a:endParaRPr sz="200">
                <a:latin typeface="Arial" panose="020B0604020202020204"/>
                <a:ea typeface="Arial" panose="020B0604020202020204"/>
                <a:cs typeface="Arial" panose="020B0604020202020204"/>
              </a:endParaRPr>
            </a:p>
            <a:p>
              <a:pPr marL="201295" algn="l" rtl="0" eaLnBrk="0">
                <a:lnSpc>
                  <a:spcPct val="90000"/>
                </a:lnSpc>
                <a:spcBef>
                  <a:spcPct val="0"/>
                </a:spcBef>
              </a:pPr>
              <a:r>
                <a:rPr sz="1000" kern="0" spc="30">
                  <a:solidFill>
                    <a:srgbClr val="404040">
                      <a:alpha val="100000"/>
                    </a:srgbClr>
                  </a:solidFill>
                  <a:latin typeface="等线" panose="02010600030101010101" charset="-122"/>
                  <a:ea typeface="等线" panose="02010600030101010101" charset="-122"/>
                  <a:cs typeface="等线" panose="02010600030101010101" charset="-122"/>
                </a:rPr>
                <a:t>探测设备</a:t>
              </a:r>
              <a:endParaRPr sz="1000">
                <a:latin typeface="等线" panose="02010600030101010101" charset="-122"/>
                <a:ea typeface="等线" panose="02010600030101010101" charset="-122"/>
                <a:cs typeface="等线" panose="02010600030101010101" charset="-122"/>
              </a:endParaRPr>
            </a:p>
          </p:txBody>
        </p:sp>
      </p:grpSp>
      <p:sp>
        <p:nvSpPr>
          <p:cNvPr id="1358" name="rect 1358"/>
          <p:cNvSpPr/>
          <p:nvPr/>
        </p:nvSpPr>
        <p:spPr>
          <a:xfrm>
            <a:off x="4024883" y="2859113"/>
            <a:ext cx="1481328" cy="2151888"/>
          </a:xfrm>
          <a:prstGeom prst="rect">
            <a:avLst/>
          </a:prstGeom>
          <a:solidFill>
            <a:srgbClr val="0B52DC">
              <a:alpha val="100000"/>
            </a:srgbClr>
          </a:solidFill>
          <a:ln w="0" cap="flat">
            <a:noFill/>
            <a:prstDash val="solid"/>
            <a:miter lim="0"/>
          </a:ln>
        </p:spPr>
        <p:txBody>
          <a:bodyPr rtlCol="0"/>
          <a:lstStyle/>
          <a:p>
            <a:pPr algn="ctr"/>
            <a:endParaRPr lang="zh-CN" altLang="en-US"/>
          </a:p>
        </p:txBody>
      </p:sp>
      <p:sp>
        <p:nvSpPr>
          <p:cNvPr id="1360" name="rect 1360"/>
          <p:cNvSpPr/>
          <p:nvPr/>
        </p:nvSpPr>
        <p:spPr>
          <a:xfrm>
            <a:off x="9352788" y="2859113"/>
            <a:ext cx="1481328" cy="2151888"/>
          </a:xfrm>
          <a:prstGeom prst="rect">
            <a:avLst/>
          </a:prstGeom>
          <a:solidFill>
            <a:srgbClr val="0B52DC">
              <a:alpha val="100000"/>
            </a:srgbClr>
          </a:solidFill>
          <a:ln w="0" cap="flat">
            <a:noFill/>
            <a:prstDash val="solid"/>
            <a:miter lim="0"/>
          </a:ln>
        </p:spPr>
        <p:txBody>
          <a:bodyPr rtlCol="0"/>
          <a:lstStyle/>
          <a:p>
            <a:pPr algn="ctr"/>
            <a:endParaRPr lang="zh-CN" altLang="en-US"/>
          </a:p>
        </p:txBody>
      </p:sp>
      <p:sp>
        <p:nvSpPr>
          <p:cNvPr id="1362" name="path 1362"/>
          <p:cNvSpPr/>
          <p:nvPr/>
        </p:nvSpPr>
        <p:spPr>
          <a:xfrm>
            <a:off x="3342132" y="2586316"/>
            <a:ext cx="362711" cy="2708147"/>
          </a:xfrm>
          <a:custGeom>
            <a:avLst/>
            <a:gdLst/>
            <a:ahLst/>
            <a:cxnLst/>
            <a:rect l="0" t="0" r="0" b="0"/>
            <a:pathLst>
              <a:path w="571" h="4264">
                <a:moveTo>
                  <a:pt x="290" y="1442"/>
                </a:moveTo>
                <a:lnTo>
                  <a:pt x="290" y="1082"/>
                </a:lnTo>
                <a:lnTo>
                  <a:pt x="9" y="1082"/>
                </a:lnTo>
                <a:lnTo>
                  <a:pt x="9" y="360"/>
                </a:lnTo>
                <a:lnTo>
                  <a:pt x="290" y="360"/>
                </a:lnTo>
                <a:lnTo>
                  <a:pt x="290" y="0"/>
                </a:lnTo>
                <a:lnTo>
                  <a:pt x="571" y="722"/>
                </a:lnTo>
                <a:lnTo>
                  <a:pt x="290" y="1442"/>
                </a:lnTo>
              </a:path>
              <a:path w="571" h="4264">
                <a:moveTo>
                  <a:pt x="290" y="2841"/>
                </a:moveTo>
                <a:lnTo>
                  <a:pt x="290" y="2481"/>
                </a:lnTo>
                <a:lnTo>
                  <a:pt x="9" y="2481"/>
                </a:lnTo>
                <a:lnTo>
                  <a:pt x="9" y="1761"/>
                </a:lnTo>
                <a:lnTo>
                  <a:pt x="290" y="1761"/>
                </a:lnTo>
                <a:lnTo>
                  <a:pt x="290" y="1399"/>
                </a:lnTo>
                <a:lnTo>
                  <a:pt x="571" y="2121"/>
                </a:lnTo>
                <a:lnTo>
                  <a:pt x="290" y="2841"/>
                </a:lnTo>
              </a:path>
              <a:path w="571" h="4264">
                <a:moveTo>
                  <a:pt x="280" y="4264"/>
                </a:moveTo>
                <a:lnTo>
                  <a:pt x="0" y="3544"/>
                </a:lnTo>
                <a:lnTo>
                  <a:pt x="280" y="2822"/>
                </a:lnTo>
                <a:lnTo>
                  <a:pt x="280" y="3184"/>
                </a:lnTo>
                <a:lnTo>
                  <a:pt x="563" y="3184"/>
                </a:lnTo>
                <a:lnTo>
                  <a:pt x="563" y="3904"/>
                </a:lnTo>
                <a:lnTo>
                  <a:pt x="280" y="3904"/>
                </a:lnTo>
                <a:lnTo>
                  <a:pt x="280" y="4264"/>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364" name="textbox 1364"/>
          <p:cNvSpPr/>
          <p:nvPr/>
        </p:nvSpPr>
        <p:spPr>
          <a:xfrm>
            <a:off x="3216799" y="2950945"/>
            <a:ext cx="608330" cy="198437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45085" algn="l" rtl="0" eaLnBrk="0">
              <a:lnSpc>
                <a:spcPct val="91000"/>
              </a:lnSpc>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故障报警</a:t>
            </a:r>
            <a:endParaRPr sz="1000">
              <a:latin typeface="等线" panose="02010600030101010101" charset="-122"/>
              <a:ea typeface="等线" panose="02010600030101010101" charset="-122"/>
              <a:cs typeface="等线" panose="02010600030101010101" charset="-122"/>
            </a:endParaRPr>
          </a:p>
          <a:p>
            <a:pPr algn="l" rtl="0" eaLnBrk="0">
              <a:lnSpc>
                <a:spcPct val="116000"/>
              </a:lnSpc>
            </a:pPr>
            <a:endParaRPr sz="1000">
              <a:latin typeface="Arial" panose="020B0604020202020204"/>
              <a:ea typeface="Arial" panose="020B0604020202020204"/>
              <a:cs typeface="Arial" panose="020B0604020202020204"/>
            </a:endParaRPr>
          </a:p>
          <a:p>
            <a:pPr algn="l" rtl="0" eaLnBrk="0">
              <a:lnSpc>
                <a:spcPct val="117000"/>
              </a:lnSpc>
            </a:pPr>
            <a:endParaRPr sz="1000">
              <a:latin typeface="Arial" panose="020B0604020202020204"/>
              <a:ea typeface="Arial" panose="020B0604020202020204"/>
              <a:cs typeface="Arial" panose="020B0604020202020204"/>
            </a:endParaRPr>
          </a:p>
          <a:p>
            <a:pPr algn="l" rtl="0" eaLnBrk="0">
              <a:lnSpc>
                <a:spcPct val="117000"/>
              </a:lnSpc>
            </a:pPr>
            <a:endParaRPr sz="1000">
              <a:latin typeface="Arial" panose="020B0604020202020204"/>
              <a:ea typeface="Arial" panose="020B0604020202020204"/>
              <a:cs typeface="Arial" panose="020B0604020202020204"/>
            </a:endParaRPr>
          </a:p>
          <a:p>
            <a:pPr algn="l" rtl="0" eaLnBrk="0">
              <a:lnSpc>
                <a:spcPct val="117000"/>
              </a:lnSpc>
            </a:pPr>
            <a:endParaRPr sz="1000">
              <a:latin typeface="Arial" panose="020B0604020202020204"/>
              <a:ea typeface="Arial" panose="020B0604020202020204"/>
              <a:cs typeface="Arial" panose="020B0604020202020204"/>
            </a:endParaRPr>
          </a:p>
          <a:p>
            <a:pPr marL="46990" algn="l" rtl="0" eaLnBrk="0">
              <a:lnSpc>
                <a:spcPct val="91000"/>
              </a:lnSpc>
              <a:spcBef>
                <a:spcPts val="30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可疑信号</a:t>
            </a:r>
            <a:endParaRPr sz="1000">
              <a:latin typeface="等线" panose="02010600030101010101" charset="-122"/>
              <a:ea typeface="等线" panose="02010600030101010101" charset="-122"/>
              <a:cs typeface="等线" panose="02010600030101010101" charset="-122"/>
            </a:endParaRPr>
          </a:p>
          <a:p>
            <a:pPr algn="l" rtl="0" eaLnBrk="0">
              <a:lnSpc>
                <a:spcPct val="118000"/>
              </a:lnSpc>
            </a:pPr>
            <a:endParaRPr sz="1000">
              <a:latin typeface="Arial" panose="020B0604020202020204"/>
              <a:ea typeface="Arial" panose="020B0604020202020204"/>
              <a:cs typeface="Arial" panose="020B0604020202020204"/>
            </a:endParaRPr>
          </a:p>
          <a:p>
            <a:pPr algn="l" rtl="0" eaLnBrk="0">
              <a:lnSpc>
                <a:spcPct val="118000"/>
              </a:lnSpc>
            </a:pPr>
            <a:endParaRPr sz="1000">
              <a:latin typeface="Arial" panose="020B0604020202020204"/>
              <a:ea typeface="Arial" panose="020B0604020202020204"/>
              <a:cs typeface="Arial" panose="020B0604020202020204"/>
            </a:endParaRPr>
          </a:p>
          <a:p>
            <a:pPr algn="l" rtl="0" eaLnBrk="0">
              <a:lnSpc>
                <a:spcPct val="118000"/>
              </a:lnSpc>
            </a:pPr>
            <a:endParaRPr sz="1000">
              <a:latin typeface="Arial" panose="020B0604020202020204"/>
              <a:ea typeface="Arial" panose="020B0604020202020204"/>
              <a:cs typeface="Arial" panose="020B0604020202020204"/>
            </a:endParaRPr>
          </a:p>
          <a:p>
            <a:pPr algn="l" rtl="0" eaLnBrk="0">
              <a:lnSpc>
                <a:spcPct val="118000"/>
              </a:lnSpc>
            </a:pPr>
            <a:endParaRPr sz="1000">
              <a:latin typeface="Arial" panose="020B0604020202020204"/>
              <a:ea typeface="Arial" panose="020B0604020202020204"/>
              <a:cs typeface="Arial" panose="020B0604020202020204"/>
            </a:endParaRPr>
          </a:p>
          <a:p>
            <a:pPr algn="l" rtl="0" eaLnBrk="0">
              <a:lnSpc>
                <a:spcPct val="127000"/>
              </a:lnSpc>
            </a:pPr>
            <a:endParaRPr sz="200">
              <a:latin typeface="Arial" panose="020B0604020202020204"/>
              <a:ea typeface="Arial" panose="020B0604020202020204"/>
              <a:cs typeface="Arial" panose="020B0604020202020204"/>
            </a:endParaRPr>
          </a:p>
          <a:p>
            <a:pPr marL="12700" algn="l" rtl="0" eaLnBrk="0">
              <a:lnSpc>
                <a:spcPts val="1360"/>
              </a:lnSpc>
              <a:spcBef>
                <a:spcPct val="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布防</a:t>
            </a:r>
            <a:r>
              <a:rPr sz="1000" kern="0" spc="30">
                <a:solidFill>
                  <a:srgbClr val="218BF8">
                    <a:alpha val="100000"/>
                  </a:srgbClr>
                </a:solidFill>
                <a:latin typeface="微软雅黑" panose="020B0503020204020204" charset="-122"/>
                <a:ea typeface="微软雅黑" panose="020B0503020204020204" charset="-122"/>
                <a:cs typeface="微软雅黑" panose="020B0503020204020204" charset="-122"/>
              </a:rPr>
              <a:t>/</a:t>
            </a:r>
            <a:r>
              <a:rPr sz="1000" kern="0" spc="30">
                <a:solidFill>
                  <a:srgbClr val="218BF8">
                    <a:alpha val="100000"/>
                  </a:srgbClr>
                </a:solidFill>
                <a:latin typeface="等线" panose="02010600030101010101" charset="-122"/>
                <a:ea typeface="等线" panose="02010600030101010101" charset="-122"/>
                <a:cs typeface="等线" panose="02010600030101010101" charset="-122"/>
              </a:rPr>
              <a:t>撤防</a:t>
            </a:r>
            <a:endParaRPr sz="1000">
              <a:latin typeface="等线" panose="02010600030101010101" charset="-122"/>
              <a:ea typeface="等线" panose="02010600030101010101" charset="-122"/>
              <a:cs typeface="等线" panose="02010600030101010101" charset="-122"/>
            </a:endParaRPr>
          </a:p>
        </p:txBody>
      </p:sp>
      <p:sp>
        <p:nvSpPr>
          <p:cNvPr id="1366" name="textbox 1366"/>
          <p:cNvSpPr/>
          <p:nvPr/>
        </p:nvSpPr>
        <p:spPr>
          <a:xfrm>
            <a:off x="1251737" y="498043"/>
            <a:ext cx="4707254"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公共安全系统</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确保楼宇内人员</a:t>
            </a:r>
            <a:r>
              <a:rPr sz="1700" b="1"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资产安全</a:t>
            </a:r>
            <a:endParaRPr sz="1700">
              <a:latin typeface="微软雅黑" panose="020B0503020204020204" charset="-122"/>
              <a:ea typeface="微软雅黑" panose="020B0503020204020204" charset="-122"/>
              <a:cs typeface="微软雅黑" panose="020B0503020204020204" charset="-122"/>
            </a:endParaRPr>
          </a:p>
        </p:txBody>
      </p:sp>
      <p:grpSp>
        <p:nvGrpSpPr>
          <p:cNvPr id="158" name="group 158"/>
          <p:cNvGrpSpPr/>
          <p:nvPr/>
        </p:nvGrpSpPr>
        <p:grpSpPr>
          <a:xfrm rot="21600000">
            <a:off x="278739" y="231812"/>
            <a:ext cx="898702" cy="756666"/>
            <a:chOff x="0" y="0"/>
            <a:chExt cx="898702" cy="756666"/>
          </a:xfrm>
        </p:grpSpPr>
        <p:pic>
          <p:nvPicPr>
            <p:cNvPr id="1368" name="picture 1368"/>
            <p:cNvPicPr>
              <a:picLocks noChangeAspect="1"/>
            </p:cNvPicPr>
            <p:nvPr/>
          </p:nvPicPr>
          <p:blipFill>
            <a:blip r:embed="rId4"/>
            <a:stretch>
              <a:fillRect/>
            </a:stretch>
          </p:blipFill>
          <p:spPr>
            <a:xfrm rot="21600000">
              <a:off x="0" y="0"/>
              <a:ext cx="898702" cy="756666"/>
            </a:xfrm>
            <a:prstGeom prst="rect">
              <a:avLst/>
            </a:prstGeom>
          </p:spPr>
        </p:pic>
        <p:sp>
          <p:nvSpPr>
            <p:cNvPr id="1370" name="textbox 1370"/>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3.1.3</a:t>
              </a:r>
              <a:endParaRPr sz="1200">
                <a:latin typeface="微软雅黑" panose="020B0503020204020204" charset="-122"/>
                <a:ea typeface="微软雅黑" panose="020B0503020204020204" charset="-122"/>
                <a:cs typeface="微软雅黑" panose="020B0503020204020204" charset="-122"/>
              </a:endParaRPr>
            </a:p>
          </p:txBody>
        </p:sp>
      </p:grpSp>
      <p:sp>
        <p:nvSpPr>
          <p:cNvPr id="1372" name="textbox 1372"/>
          <p:cNvSpPr/>
          <p:nvPr/>
        </p:nvSpPr>
        <p:spPr>
          <a:xfrm>
            <a:off x="4134599" y="4174324"/>
            <a:ext cx="12623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11000"/>
              </a:lnSpc>
            </a:pPr>
            <a:endParaRPr sz="800">
              <a:latin typeface="Arial" panose="020B0604020202020204"/>
              <a:ea typeface="Arial" panose="020B0604020202020204"/>
              <a:cs typeface="Arial" panose="020B0604020202020204"/>
            </a:endParaRPr>
          </a:p>
          <a:p>
            <a:pPr marL="602615" algn="l" rtl="0" eaLnBrk="0">
              <a:lnSpc>
                <a:spcPct val="91000"/>
              </a:lnSpc>
              <a:spcBef>
                <a:spcPts val="5"/>
              </a:spcBef>
            </a:pPr>
            <a:r>
              <a:rPr sz="1000" kern="0" spc="40">
                <a:solidFill>
                  <a:srgbClr val="404040">
                    <a:alpha val="100000"/>
                  </a:srgbClr>
                </a:solidFill>
                <a:latin typeface="等线" panose="02010600030101010101" charset="-122"/>
                <a:ea typeface="等线" panose="02010600030101010101" charset="-122"/>
                <a:cs typeface="等线" panose="02010600030101010101" charset="-122"/>
              </a:rPr>
              <a:t>报警联动</a:t>
            </a:r>
            <a:endParaRPr sz="1000">
              <a:latin typeface="等线" panose="02010600030101010101" charset="-122"/>
              <a:ea typeface="等线" panose="02010600030101010101" charset="-122"/>
              <a:cs typeface="等线" panose="02010600030101010101" charset="-122"/>
            </a:endParaRPr>
          </a:p>
        </p:txBody>
      </p:sp>
      <p:sp>
        <p:nvSpPr>
          <p:cNvPr id="1374" name="textbox 1374"/>
          <p:cNvSpPr/>
          <p:nvPr/>
        </p:nvSpPr>
        <p:spPr>
          <a:xfrm>
            <a:off x="4134599" y="3599776"/>
            <a:ext cx="12623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09000"/>
              </a:lnSpc>
            </a:pPr>
            <a:endParaRPr sz="900">
              <a:latin typeface="Arial" panose="020B0604020202020204"/>
              <a:ea typeface="Arial" panose="020B0604020202020204"/>
              <a:cs typeface="Arial" panose="020B0604020202020204"/>
            </a:endParaRPr>
          </a:p>
          <a:p>
            <a:pPr marL="603250" algn="l" rtl="0" eaLnBrk="0">
              <a:lnSpc>
                <a:spcPct val="91000"/>
              </a:lnSpc>
              <a:spcBef>
                <a:spcPts val="5"/>
              </a:spcBef>
            </a:pPr>
            <a:r>
              <a:rPr sz="1000" kern="0" spc="40">
                <a:solidFill>
                  <a:srgbClr val="404040">
                    <a:alpha val="100000"/>
                  </a:srgbClr>
                </a:solidFill>
                <a:latin typeface="等线" panose="02010600030101010101" charset="-122"/>
                <a:ea typeface="等线" panose="02010600030101010101" charset="-122"/>
                <a:cs typeface="等线" panose="02010600030101010101" charset="-122"/>
              </a:rPr>
              <a:t>报警监控</a:t>
            </a:r>
            <a:endParaRPr sz="1000">
              <a:latin typeface="等线" panose="02010600030101010101" charset="-122"/>
              <a:ea typeface="等线" panose="02010600030101010101" charset="-122"/>
              <a:cs typeface="等线" panose="02010600030101010101" charset="-122"/>
            </a:endParaRPr>
          </a:p>
        </p:txBody>
      </p:sp>
      <p:sp>
        <p:nvSpPr>
          <p:cNvPr id="1376" name="textbox 1376"/>
          <p:cNvSpPr/>
          <p:nvPr/>
        </p:nvSpPr>
        <p:spPr>
          <a:xfrm>
            <a:off x="9462516" y="4174324"/>
            <a:ext cx="12623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14000"/>
              </a:lnSpc>
            </a:pPr>
            <a:endParaRPr sz="600">
              <a:latin typeface="Arial" panose="020B0604020202020204"/>
              <a:ea typeface="Arial" panose="020B0604020202020204"/>
              <a:cs typeface="Arial" panose="020B0604020202020204"/>
            </a:endParaRPr>
          </a:p>
          <a:p>
            <a:pPr marL="367665" algn="l" rtl="0" eaLnBrk="0">
              <a:lnSpc>
                <a:spcPct val="91000"/>
              </a:lnSpc>
              <a:spcBef>
                <a:spcPct val="0"/>
              </a:spcBef>
            </a:pPr>
            <a:r>
              <a:rPr sz="1000" kern="0" spc="40">
                <a:solidFill>
                  <a:srgbClr val="404040">
                    <a:alpha val="100000"/>
                  </a:srgbClr>
                </a:solidFill>
                <a:latin typeface="等线" panose="02010600030101010101" charset="-122"/>
                <a:ea typeface="等线" panose="02010600030101010101" charset="-122"/>
                <a:cs typeface="等线" panose="02010600030101010101" charset="-122"/>
              </a:rPr>
              <a:t>视频监测</a:t>
            </a:r>
            <a:endParaRPr sz="1000">
              <a:latin typeface="等线" panose="02010600030101010101" charset="-122"/>
              <a:ea typeface="等线" panose="02010600030101010101" charset="-122"/>
              <a:cs typeface="等线" panose="02010600030101010101" charset="-122"/>
            </a:endParaRPr>
          </a:p>
        </p:txBody>
      </p:sp>
      <p:sp>
        <p:nvSpPr>
          <p:cNvPr id="1378" name="textbox 1378"/>
          <p:cNvSpPr/>
          <p:nvPr/>
        </p:nvSpPr>
        <p:spPr>
          <a:xfrm>
            <a:off x="9462516" y="3599776"/>
            <a:ext cx="12623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14000"/>
              </a:lnSpc>
            </a:pPr>
            <a:endParaRPr sz="500">
              <a:latin typeface="Arial" panose="020B0604020202020204"/>
              <a:ea typeface="Arial" panose="020B0604020202020204"/>
              <a:cs typeface="Arial" panose="020B0604020202020204"/>
            </a:endParaRPr>
          </a:p>
          <a:p>
            <a:pPr marL="367665" algn="l" rtl="0" eaLnBrk="0">
              <a:lnSpc>
                <a:spcPct val="91000"/>
              </a:lnSpc>
              <a:spcBef>
                <a:spcPts val="5"/>
              </a:spcBef>
            </a:pPr>
            <a:r>
              <a:rPr sz="1000" kern="0" spc="40">
                <a:solidFill>
                  <a:srgbClr val="404040">
                    <a:alpha val="100000"/>
                  </a:srgbClr>
                </a:solidFill>
                <a:latin typeface="等线" panose="02010600030101010101" charset="-122"/>
                <a:ea typeface="等线" panose="02010600030101010101" charset="-122"/>
                <a:cs typeface="等线" panose="02010600030101010101" charset="-122"/>
              </a:rPr>
              <a:t>视频监控</a:t>
            </a:r>
            <a:endParaRPr sz="1000">
              <a:latin typeface="等线" panose="02010600030101010101" charset="-122"/>
              <a:ea typeface="等线" panose="02010600030101010101" charset="-122"/>
              <a:cs typeface="等线" panose="02010600030101010101" charset="-122"/>
            </a:endParaRPr>
          </a:p>
        </p:txBody>
      </p:sp>
      <p:sp>
        <p:nvSpPr>
          <p:cNvPr id="1380" name="path 1380"/>
          <p:cNvSpPr/>
          <p:nvPr/>
        </p:nvSpPr>
        <p:spPr>
          <a:xfrm>
            <a:off x="8807183" y="3441280"/>
            <a:ext cx="358139" cy="914400"/>
          </a:xfrm>
          <a:custGeom>
            <a:avLst/>
            <a:gdLst/>
            <a:ahLst/>
            <a:cxnLst/>
            <a:rect l="0" t="0" r="0" b="0"/>
            <a:pathLst>
              <a:path w="563" h="1440">
                <a:moveTo>
                  <a:pt x="283" y="1440"/>
                </a:moveTo>
                <a:lnTo>
                  <a:pt x="0" y="720"/>
                </a:lnTo>
                <a:lnTo>
                  <a:pt x="283" y="0"/>
                </a:lnTo>
                <a:lnTo>
                  <a:pt x="283" y="360"/>
                </a:lnTo>
                <a:lnTo>
                  <a:pt x="563" y="360"/>
                </a:lnTo>
                <a:lnTo>
                  <a:pt x="563" y="1080"/>
                </a:lnTo>
                <a:lnTo>
                  <a:pt x="283" y="1080"/>
                </a:lnTo>
                <a:lnTo>
                  <a:pt x="283" y="144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382" name="path 1382"/>
          <p:cNvSpPr/>
          <p:nvPr/>
        </p:nvSpPr>
        <p:spPr>
          <a:xfrm>
            <a:off x="5582399" y="3473284"/>
            <a:ext cx="356616" cy="914400"/>
          </a:xfrm>
          <a:custGeom>
            <a:avLst/>
            <a:gdLst/>
            <a:ahLst/>
            <a:cxnLst/>
            <a:rect l="0" t="0" r="0" b="0"/>
            <a:pathLst>
              <a:path w="561" h="1440">
                <a:moveTo>
                  <a:pt x="280" y="1440"/>
                </a:moveTo>
                <a:lnTo>
                  <a:pt x="280" y="1080"/>
                </a:lnTo>
                <a:lnTo>
                  <a:pt x="0" y="1080"/>
                </a:lnTo>
                <a:lnTo>
                  <a:pt x="0" y="360"/>
                </a:lnTo>
                <a:lnTo>
                  <a:pt x="280" y="360"/>
                </a:lnTo>
                <a:lnTo>
                  <a:pt x="280" y="0"/>
                </a:lnTo>
                <a:lnTo>
                  <a:pt x="561" y="720"/>
                </a:lnTo>
                <a:lnTo>
                  <a:pt x="280" y="144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384" name="textbox 1384"/>
          <p:cNvSpPr/>
          <p:nvPr/>
        </p:nvSpPr>
        <p:spPr>
          <a:xfrm>
            <a:off x="746239" y="1502054"/>
            <a:ext cx="1202055" cy="27241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algn="r" rtl="0" eaLnBrk="0">
              <a:lnSpc>
                <a:spcPct val="95000"/>
              </a:lnSpc>
            </a:pPr>
            <a:r>
              <a:rPr sz="17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入侵报警：</a:t>
            </a:r>
            <a:endParaRPr sz="1700">
              <a:latin typeface="微软雅黑" panose="020B0503020204020204" charset="-122"/>
              <a:ea typeface="微软雅黑" panose="020B0503020204020204" charset="-122"/>
              <a:cs typeface="微软雅黑" panose="020B0503020204020204" charset="-122"/>
            </a:endParaRPr>
          </a:p>
        </p:txBody>
      </p:sp>
      <p:sp>
        <p:nvSpPr>
          <p:cNvPr id="1386" name="textbox 1386"/>
          <p:cNvSpPr/>
          <p:nvPr/>
        </p:nvSpPr>
        <p:spPr>
          <a:xfrm>
            <a:off x="9747898" y="3177285"/>
            <a:ext cx="939800" cy="18542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87000"/>
              </a:lnSpc>
            </a:pPr>
            <a:r>
              <a:rPr sz="1200" b="1" kern="0" spc="-10">
                <a:solidFill>
                  <a:srgbClr val="FFFFFF">
                    <a:alpha val="100000"/>
                  </a:srgbClr>
                </a:solidFill>
                <a:latin typeface="等线" panose="02010600030101010101" charset="-122"/>
                <a:ea typeface="等线" panose="02010600030101010101" charset="-122"/>
                <a:cs typeface="等线" panose="02010600030101010101" charset="-122"/>
              </a:rPr>
              <a:t>视频监控系统</a:t>
            </a:r>
            <a:endParaRPr sz="1200">
              <a:latin typeface="等线" panose="02010600030101010101" charset="-122"/>
              <a:ea typeface="等线" panose="02010600030101010101" charset="-122"/>
              <a:cs typeface="等线" panose="02010600030101010101" charset="-122"/>
            </a:endParaRPr>
          </a:p>
        </p:txBody>
      </p:sp>
      <p:sp>
        <p:nvSpPr>
          <p:cNvPr id="1388" name="textbox 1388"/>
          <p:cNvSpPr/>
          <p:nvPr/>
        </p:nvSpPr>
        <p:spPr>
          <a:xfrm>
            <a:off x="4297070" y="3126726"/>
            <a:ext cx="938530" cy="184785"/>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87000"/>
              </a:lnSpc>
            </a:pPr>
            <a:r>
              <a:rPr sz="1200" b="1" kern="0" spc="-10">
                <a:solidFill>
                  <a:srgbClr val="FFFFFF">
                    <a:alpha val="100000"/>
                  </a:srgbClr>
                </a:solidFill>
                <a:latin typeface="等线" panose="02010600030101010101" charset="-122"/>
                <a:ea typeface="等线" panose="02010600030101010101" charset="-122"/>
                <a:cs typeface="等线" panose="02010600030101010101" charset="-122"/>
              </a:rPr>
              <a:t>入侵报警系统</a:t>
            </a:r>
            <a:endParaRPr sz="1200">
              <a:latin typeface="等线" panose="02010600030101010101" charset="-122"/>
              <a:ea typeface="等线" panose="02010600030101010101" charset="-122"/>
              <a:cs typeface="等线" panose="02010600030101010101" charset="-122"/>
            </a:endParaRPr>
          </a:p>
        </p:txBody>
      </p:sp>
      <p:sp>
        <p:nvSpPr>
          <p:cNvPr id="1390" name="textbox 1390"/>
          <p:cNvSpPr/>
          <p:nvPr/>
        </p:nvSpPr>
        <p:spPr>
          <a:xfrm>
            <a:off x="8707201" y="3818984"/>
            <a:ext cx="556259" cy="164464"/>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1000"/>
              </a:lnSpc>
            </a:pPr>
            <a:r>
              <a:rPr sz="1000" kern="0" spc="40">
                <a:solidFill>
                  <a:srgbClr val="218BF8">
                    <a:alpha val="100000"/>
                  </a:srgbClr>
                </a:solidFill>
                <a:latin typeface="等线" panose="02010600030101010101" charset="-122"/>
                <a:ea typeface="等线" panose="02010600030101010101" charset="-122"/>
                <a:cs typeface="等线" panose="02010600030101010101" charset="-122"/>
              </a:rPr>
              <a:t>视频联动</a:t>
            </a:r>
            <a:endParaRPr sz="1000">
              <a:latin typeface="等线" panose="02010600030101010101" charset="-122"/>
              <a:ea typeface="等线" panose="02010600030101010101" charset="-122"/>
              <a:cs typeface="等线" panose="02010600030101010101" charset="-122"/>
            </a:endParaRPr>
          </a:p>
        </p:txBody>
      </p:sp>
      <p:pic>
        <p:nvPicPr>
          <p:cNvPr id="3" name="图片 2" descr="通微logo2"/>
          <p:cNvPicPr>
            <a:picLocks noChangeAspect="1"/>
          </p:cNvPicPr>
          <p:nvPr/>
        </p:nvPicPr>
        <p:blipFill>
          <a:blip r:embed="rId5"/>
          <a:stretch>
            <a:fillRect/>
          </a:stretch>
        </p:blipFill>
        <p:spPr>
          <a:xfrm>
            <a:off x="11315065" y="55245"/>
            <a:ext cx="824230" cy="368935"/>
          </a:xfrm>
          <a:prstGeom prst="rect">
            <a:avLst/>
          </a:prstGeom>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 name="picture 1392"/>
          <p:cNvPicPr>
            <a:picLocks noChangeAspect="1"/>
          </p:cNvPicPr>
          <p:nvPr/>
        </p:nvPicPr>
        <p:blipFill>
          <a:blip r:embed="rId1"/>
          <a:stretch>
            <a:fillRect/>
          </a:stretch>
        </p:blipFill>
        <p:spPr>
          <a:xfrm rot="21600000">
            <a:off x="1524" y="0"/>
            <a:ext cx="12188952" cy="6858000"/>
          </a:xfrm>
          <a:prstGeom prst="rect">
            <a:avLst/>
          </a:prstGeom>
        </p:spPr>
      </p:pic>
      <p:sp>
        <p:nvSpPr>
          <p:cNvPr id="1394" name="textbox 1394"/>
          <p:cNvSpPr/>
          <p:nvPr/>
        </p:nvSpPr>
        <p:spPr>
          <a:xfrm>
            <a:off x="7206246" y="2374912"/>
            <a:ext cx="3173729" cy="2853054"/>
          </a:xfrm>
          <a:prstGeom prst="rect">
            <a:avLst/>
          </a:prstGeom>
          <a:noFill/>
          <a:ln w="0" cap="flat">
            <a:noFill/>
            <a:prstDash val="solid"/>
            <a:miter lim="0"/>
          </a:ln>
        </p:spPr>
        <p:txBody>
          <a:bodyPr vert="horz" wrap="square" lIns="0" tIns="0" rIns="0" bIns="0"/>
          <a:lstStyle/>
          <a:p>
            <a:pPr algn="l" rtl="0" eaLnBrk="0">
              <a:lnSpc>
                <a:spcPct val="92000"/>
              </a:lnSpc>
            </a:pPr>
            <a:endParaRPr sz="100">
              <a:latin typeface="Arial" panose="020B0604020202020204"/>
              <a:ea typeface="Arial" panose="020B0604020202020204"/>
              <a:cs typeface="Arial" panose="020B0604020202020204"/>
            </a:endParaRPr>
          </a:p>
          <a:p>
            <a:pPr marL="16510" algn="l" rtl="0" eaLnBrk="0">
              <a:lnSpc>
                <a:spcPct val="91000"/>
              </a:lnSpc>
            </a:pPr>
            <a:r>
              <a:rPr sz="1700" b="1" kern="0" spc="80">
                <a:solidFill>
                  <a:srgbClr val="404040">
                    <a:alpha val="100000"/>
                  </a:srgbClr>
                </a:solidFill>
                <a:latin typeface="等线" panose="02010600030101010101" charset="-122"/>
                <a:ea typeface="等线" panose="02010600030101010101" charset="-122"/>
                <a:cs typeface="等线" panose="02010600030101010101" charset="-122"/>
              </a:rPr>
              <a:t>巡更任务</a:t>
            </a:r>
            <a:endParaRPr sz="1700">
              <a:latin typeface="等线" panose="02010600030101010101" charset="-122"/>
              <a:ea typeface="等线" panose="02010600030101010101" charset="-122"/>
              <a:cs typeface="等线" panose="02010600030101010101" charset="-122"/>
            </a:endParaRPr>
          </a:p>
          <a:p>
            <a:pPr marL="18415" indent="-5715" algn="l" rtl="0" eaLnBrk="0">
              <a:lnSpc>
                <a:spcPct val="110000"/>
              </a:lnSpc>
              <a:spcBef>
                <a:spcPts val="1025"/>
              </a:spcBef>
            </a:pPr>
            <a:r>
              <a:rPr sz="1200" kern="0" spc="-10">
                <a:solidFill>
                  <a:srgbClr val="404040">
                    <a:alpha val="100000"/>
                  </a:srgbClr>
                </a:solidFill>
                <a:latin typeface="等线" panose="02010600030101010101" charset="-122"/>
                <a:ea typeface="等线" panose="02010600030101010101" charset="-122"/>
                <a:cs typeface="等线" panose="02010600030101010101" charset="-122"/>
              </a:rPr>
              <a:t>根据周期设定和巡更</a:t>
            </a:r>
            <a:r>
              <a:rPr sz="1200" kern="0" spc="-20">
                <a:solidFill>
                  <a:srgbClr val="404040">
                    <a:alpha val="100000"/>
                  </a:srgbClr>
                </a:solidFill>
                <a:latin typeface="等线" panose="02010600030101010101" charset="-122"/>
                <a:ea typeface="等线" panose="02010600030101010101" charset="-122"/>
                <a:cs typeface="等线" panose="02010600030101010101" charset="-122"/>
              </a:rPr>
              <a:t>点选择自动生成巡更任务，</a:t>
            </a:r>
            <a:r>
              <a:rPr sz="1200" kern="0" spc="0">
                <a:solidFill>
                  <a:srgbClr val="404040">
                    <a:alpha val="100000"/>
                  </a:srgbClr>
                </a:solidFill>
                <a:latin typeface="等线" panose="02010600030101010101" charset="-122"/>
                <a:ea typeface="等线" panose="02010600030101010101" charset="-122"/>
                <a:cs typeface="等线" panose="02010600030101010101" charset="-122"/>
              </a:rPr>
              <a:t> </a:t>
            </a:r>
            <a:r>
              <a:rPr sz="1200" kern="0" spc="-10">
                <a:solidFill>
                  <a:srgbClr val="404040">
                    <a:alpha val="100000"/>
                  </a:srgbClr>
                </a:solidFill>
                <a:latin typeface="等线" panose="02010600030101010101" charset="-122"/>
                <a:ea typeface="等线" panose="02010600030101010101" charset="-122"/>
                <a:cs typeface="等线" panose="02010600030101010101" charset="-122"/>
              </a:rPr>
              <a:t>并分配给对应巡更人员</a:t>
            </a:r>
            <a:endParaRPr sz="1200">
              <a:latin typeface="等线" panose="02010600030101010101" charset="-122"/>
              <a:ea typeface="等线" panose="02010600030101010101" charset="-122"/>
              <a:cs typeface="等线" panose="02010600030101010101" charset="-122"/>
            </a:endParaRPr>
          </a:p>
          <a:p>
            <a:pPr marL="18415" algn="l" rtl="0" eaLnBrk="0">
              <a:lnSpc>
                <a:spcPct val="91000"/>
              </a:lnSpc>
              <a:spcBef>
                <a:spcPts val="1190"/>
              </a:spcBef>
            </a:pPr>
            <a:r>
              <a:rPr sz="1700" b="1" kern="0" spc="70">
                <a:solidFill>
                  <a:srgbClr val="404040">
                    <a:alpha val="100000"/>
                  </a:srgbClr>
                </a:solidFill>
                <a:latin typeface="等线" panose="02010600030101010101" charset="-122"/>
                <a:ea typeface="等线" panose="02010600030101010101" charset="-122"/>
                <a:cs typeface="等线" panose="02010600030101010101" charset="-122"/>
              </a:rPr>
              <a:t>设备列表</a:t>
            </a:r>
            <a:endParaRPr sz="1700">
              <a:latin typeface="等线" panose="02010600030101010101" charset="-122"/>
              <a:ea typeface="等线" panose="02010600030101010101" charset="-122"/>
              <a:cs typeface="等线" panose="02010600030101010101" charset="-122"/>
            </a:endParaRPr>
          </a:p>
          <a:p>
            <a:pPr marL="17145" indent="10795" algn="l" rtl="0" eaLnBrk="0">
              <a:lnSpc>
                <a:spcPct val="109000"/>
              </a:lnSpc>
              <a:spcBef>
                <a:spcPts val="940"/>
              </a:spcBef>
            </a:pPr>
            <a:r>
              <a:rPr sz="1200" kern="0" spc="-10">
                <a:solidFill>
                  <a:srgbClr val="404040">
                    <a:alpha val="100000"/>
                  </a:srgbClr>
                </a:solidFill>
                <a:latin typeface="等线" panose="02010600030101010101" charset="-122"/>
                <a:ea typeface="等线" panose="02010600030101010101" charset="-122"/>
                <a:cs typeface="等线" panose="02010600030101010101" charset="-122"/>
              </a:rPr>
              <a:t>以平面图</a:t>
            </a:r>
            <a:r>
              <a:rPr sz="12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a:t>
            </a:r>
            <a:r>
              <a:rPr sz="1200" kern="0" spc="-10">
                <a:solidFill>
                  <a:srgbClr val="404040">
                    <a:alpha val="100000"/>
                  </a:srgbClr>
                </a:solidFill>
                <a:latin typeface="等线" panose="02010600030101010101" charset="-122"/>
                <a:ea typeface="等线" panose="02010600030101010101" charset="-122"/>
                <a:cs typeface="等线" panose="02010600030101010101" charset="-122"/>
              </a:rPr>
              <a:t>列表形式显示所有巡更设备的安装</a:t>
            </a:r>
            <a:r>
              <a:rPr sz="1200" kern="0" spc="-20">
                <a:solidFill>
                  <a:srgbClr val="404040">
                    <a:alpha val="100000"/>
                  </a:srgbClr>
                </a:solidFill>
                <a:latin typeface="等线" panose="02010600030101010101" charset="-122"/>
                <a:ea typeface="等线" panose="02010600030101010101" charset="-122"/>
                <a:cs typeface="等线" panose="02010600030101010101" charset="-122"/>
              </a:rPr>
              <a:t>位</a:t>
            </a:r>
            <a:r>
              <a:rPr sz="1200" kern="0" spc="0">
                <a:solidFill>
                  <a:srgbClr val="404040">
                    <a:alpha val="100000"/>
                  </a:srgbClr>
                </a:solidFill>
                <a:latin typeface="等线" panose="02010600030101010101" charset="-122"/>
                <a:ea typeface="等线" panose="02010600030101010101" charset="-122"/>
                <a:cs typeface="等线" panose="02010600030101010101" charset="-122"/>
              </a:rPr>
              <a:t>  </a:t>
            </a:r>
            <a:r>
              <a:rPr sz="1200" kern="0" spc="-20">
                <a:solidFill>
                  <a:srgbClr val="404040">
                    <a:alpha val="100000"/>
                  </a:srgbClr>
                </a:solidFill>
                <a:latin typeface="等线" panose="02010600030101010101" charset="-122"/>
                <a:ea typeface="等线" panose="02010600030101010101" charset="-122"/>
                <a:cs typeface="等线" panose="02010600030101010101" charset="-122"/>
              </a:rPr>
              <a:t>置和状态信息</a:t>
            </a:r>
            <a:endParaRPr sz="1200">
              <a:latin typeface="等线" panose="02010600030101010101" charset="-122"/>
              <a:ea typeface="等线" panose="02010600030101010101" charset="-122"/>
              <a:cs typeface="等线" panose="02010600030101010101" charset="-122"/>
            </a:endParaRPr>
          </a:p>
          <a:p>
            <a:pPr marL="16510" algn="l" rtl="0" eaLnBrk="0">
              <a:lnSpc>
                <a:spcPct val="89000"/>
              </a:lnSpc>
              <a:spcBef>
                <a:spcPts val="1345"/>
              </a:spcBef>
            </a:pPr>
            <a:r>
              <a:rPr sz="1700" b="1" kern="0" spc="80">
                <a:solidFill>
                  <a:srgbClr val="404040">
                    <a:alpha val="100000"/>
                  </a:srgbClr>
                </a:solidFill>
                <a:latin typeface="等线" panose="02010600030101010101" charset="-122"/>
                <a:ea typeface="等线" panose="02010600030101010101" charset="-122"/>
                <a:cs typeface="等线" panose="02010600030101010101" charset="-122"/>
              </a:rPr>
              <a:t>巡更记录</a:t>
            </a:r>
            <a:endParaRPr sz="1700">
              <a:latin typeface="等线" panose="02010600030101010101" charset="-122"/>
              <a:ea typeface="等线" panose="02010600030101010101" charset="-122"/>
              <a:cs typeface="等线" panose="02010600030101010101" charset="-122"/>
            </a:endParaRPr>
          </a:p>
          <a:p>
            <a:pPr algn="l" rtl="0" eaLnBrk="0">
              <a:lnSpc>
                <a:spcPct val="108000"/>
              </a:lnSpc>
            </a:pPr>
            <a:endParaRPr sz="800">
              <a:latin typeface="Arial" panose="020B0604020202020204"/>
              <a:ea typeface="Arial" panose="020B0604020202020204"/>
              <a:cs typeface="Arial" panose="020B0604020202020204"/>
            </a:endParaRPr>
          </a:p>
          <a:p>
            <a:pPr marL="12700" algn="l" rtl="0" eaLnBrk="0">
              <a:lnSpc>
                <a:spcPct val="113000"/>
              </a:lnSpc>
              <a:spcBef>
                <a:spcPct val="0"/>
              </a:spcBef>
            </a:pPr>
            <a:r>
              <a:rPr sz="1200" kern="0" spc="0">
                <a:solidFill>
                  <a:srgbClr val="404040">
                    <a:alpha val="100000"/>
                  </a:srgbClr>
                </a:solidFill>
                <a:latin typeface="等线" panose="02010600030101010101" charset="-122"/>
                <a:ea typeface="等线" panose="02010600030101010101" charset="-122"/>
                <a:cs typeface="等线" panose="02010600030101010101" charset="-122"/>
              </a:rPr>
              <a:t>任务列表显示所有巡更任务的信息</a:t>
            </a:r>
            <a:r>
              <a:rPr sz="1200" kern="0" spc="-10">
                <a:solidFill>
                  <a:srgbClr val="404040">
                    <a:alpha val="100000"/>
                  </a:srgbClr>
                </a:solidFill>
                <a:latin typeface="等线" panose="02010600030101010101" charset="-122"/>
                <a:ea typeface="等线" panose="02010600030101010101" charset="-122"/>
                <a:cs typeface="等线" panose="02010600030101010101" charset="-122"/>
              </a:rPr>
              <a:t>，包括巡更    </a:t>
            </a:r>
            <a:r>
              <a:rPr sz="1200" kern="0" spc="0">
                <a:solidFill>
                  <a:srgbClr val="404040">
                    <a:alpha val="100000"/>
                  </a:srgbClr>
                </a:solidFill>
                <a:latin typeface="等线" panose="02010600030101010101" charset="-122"/>
                <a:ea typeface="等线" panose="02010600030101010101" charset="-122"/>
                <a:cs typeface="等线" panose="02010600030101010101" charset="-122"/>
              </a:rPr>
              <a:t>时间，路线，负责人，执行人，报</a:t>
            </a:r>
            <a:r>
              <a:rPr sz="1200" kern="0" spc="-10">
                <a:solidFill>
                  <a:srgbClr val="404040">
                    <a:alpha val="100000"/>
                  </a:srgbClr>
                </a:solidFill>
                <a:latin typeface="等线" panose="02010600030101010101" charset="-122"/>
                <a:ea typeface="等线" panose="02010600030101010101" charset="-122"/>
                <a:cs typeface="等线" panose="02010600030101010101" charset="-122"/>
              </a:rPr>
              <a:t>警区域，任    务状态，完成情况等</a:t>
            </a:r>
            <a:endParaRPr sz="1200">
              <a:latin typeface="等线" panose="02010600030101010101" charset="-122"/>
              <a:ea typeface="等线" panose="02010600030101010101" charset="-122"/>
              <a:cs typeface="等线" panose="02010600030101010101" charset="-122"/>
            </a:endParaRPr>
          </a:p>
        </p:txBody>
      </p:sp>
      <p:sp>
        <p:nvSpPr>
          <p:cNvPr id="1396" name="textbox 1396"/>
          <p:cNvSpPr/>
          <p:nvPr/>
        </p:nvSpPr>
        <p:spPr>
          <a:xfrm>
            <a:off x="2045258" y="6012726"/>
            <a:ext cx="7643494" cy="450850"/>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3970" algn="l" rtl="0" eaLnBrk="0">
              <a:lnSpc>
                <a:spcPct val="83000"/>
              </a:lnSpc>
            </a:pP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可在主要出入口、各层电梯厅等重点部位</a:t>
            </a:r>
            <a:r>
              <a:rPr sz="1200" b="1"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0">
                <a:solidFill>
                  <a:srgbClr val="000000">
                    <a:alpha val="100000"/>
                  </a:srgbClr>
                </a:solidFill>
                <a:latin typeface="微软雅黑" panose="020B0503020204020204" charset="-122"/>
                <a:ea typeface="微软雅黑" panose="020B0503020204020204" charset="-122"/>
                <a:cs typeface="微软雅黑" panose="020B0503020204020204" charset="-122"/>
              </a:rPr>
              <a:t>，合理地配置巡查点。可以</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准确地记录巡逻人员的巡逻时间、次数及线路</a:t>
            </a:r>
            <a:endParaRPr sz="1200">
              <a:latin typeface="微软雅黑" panose="020B0503020204020204" charset="-122"/>
              <a:ea typeface="微软雅黑" panose="020B0503020204020204" charset="-122"/>
              <a:cs typeface="微软雅黑" panose="020B0503020204020204" charset="-122"/>
            </a:endParaRPr>
          </a:p>
          <a:p>
            <a:pPr marL="12700" algn="l" rtl="0" eaLnBrk="0">
              <a:lnSpc>
                <a:spcPts val="2150"/>
              </a:lnSpc>
            </a:pP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系统可独立配置</a:t>
            </a:r>
            <a:r>
              <a:rPr sz="12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，也可与出入口控制联合配置。</a:t>
            </a:r>
            <a:endParaRPr sz="1200">
              <a:latin typeface="微软雅黑" panose="020B0503020204020204" charset="-122"/>
              <a:ea typeface="微软雅黑" panose="020B0503020204020204" charset="-122"/>
              <a:cs typeface="微软雅黑" panose="020B0503020204020204" charset="-122"/>
            </a:endParaRPr>
          </a:p>
        </p:txBody>
      </p:sp>
      <p:grpSp>
        <p:nvGrpSpPr>
          <p:cNvPr id="160" name="group 160"/>
          <p:cNvGrpSpPr/>
          <p:nvPr/>
        </p:nvGrpSpPr>
        <p:grpSpPr>
          <a:xfrm rot="21600000">
            <a:off x="1652955" y="2620073"/>
            <a:ext cx="1501139" cy="2153411"/>
            <a:chOff x="0" y="0"/>
            <a:chExt cx="1501139" cy="2153411"/>
          </a:xfrm>
        </p:grpSpPr>
        <p:sp>
          <p:nvSpPr>
            <p:cNvPr id="1398" name="rect 1398"/>
            <p:cNvSpPr/>
            <p:nvPr/>
          </p:nvSpPr>
          <p:spPr>
            <a:xfrm>
              <a:off x="0" y="0"/>
              <a:ext cx="1501139" cy="2153411"/>
            </a:xfrm>
            <a:prstGeom prst="rect">
              <a:avLst/>
            </a:prstGeom>
            <a:solidFill>
              <a:srgbClr val="D5DCE4">
                <a:alpha val="100000"/>
              </a:srgbClr>
            </a:solidFill>
            <a:ln w="0" cap="flat">
              <a:noFill/>
              <a:prstDash val="solid"/>
              <a:miter lim="0"/>
            </a:ln>
          </p:spPr>
          <p:txBody>
            <a:bodyPr rtlCol="0"/>
            <a:lstStyle/>
            <a:p>
              <a:pPr algn="ctr"/>
              <a:endParaRPr lang="zh-CN" altLang="en-US"/>
            </a:p>
          </p:txBody>
        </p:sp>
        <p:sp>
          <p:nvSpPr>
            <p:cNvPr id="1400" name="rect 1400"/>
            <p:cNvSpPr/>
            <p:nvPr/>
          </p:nvSpPr>
          <p:spPr>
            <a:xfrm>
              <a:off x="118871" y="435851"/>
              <a:ext cx="1261872" cy="300227"/>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402" name="rect 1402"/>
            <p:cNvSpPr/>
            <p:nvPr/>
          </p:nvSpPr>
          <p:spPr>
            <a:xfrm>
              <a:off x="118871" y="867155"/>
              <a:ext cx="1261872" cy="298691"/>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404" name="rect 1404"/>
            <p:cNvSpPr/>
            <p:nvPr/>
          </p:nvSpPr>
          <p:spPr>
            <a:xfrm>
              <a:off x="118871" y="1293876"/>
              <a:ext cx="1261872" cy="298704"/>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406" name="rect 1406"/>
            <p:cNvSpPr/>
            <p:nvPr/>
          </p:nvSpPr>
          <p:spPr>
            <a:xfrm>
              <a:off x="118871" y="1725168"/>
              <a:ext cx="1261872" cy="298691"/>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1408" name="textbox 1408"/>
            <p:cNvSpPr/>
            <p:nvPr/>
          </p:nvSpPr>
          <p:spPr>
            <a:xfrm>
              <a:off x="288188" y="179209"/>
              <a:ext cx="922019" cy="175767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87000"/>
                </a:lnSpc>
              </a:pPr>
              <a:r>
                <a:rPr sz="1200" b="1" kern="0" spc="-30">
                  <a:solidFill>
                    <a:srgbClr val="404040">
                      <a:alpha val="100000"/>
                    </a:srgbClr>
                  </a:solidFill>
                  <a:latin typeface="等线" panose="02010600030101010101" charset="-122"/>
                  <a:ea typeface="等线" panose="02010600030101010101" charset="-122"/>
                  <a:cs typeface="等线" panose="02010600030101010101" charset="-122"/>
                </a:rPr>
                <a:t>电子巡更系统</a:t>
              </a:r>
              <a:endParaRPr sz="1200">
                <a:latin typeface="等线" panose="02010600030101010101" charset="-122"/>
                <a:ea typeface="等线" panose="02010600030101010101" charset="-122"/>
                <a:cs typeface="等线" panose="02010600030101010101" charset="-122"/>
              </a:endParaRPr>
            </a:p>
            <a:p>
              <a:pPr algn="l" rtl="0" eaLnBrk="0">
                <a:lnSpc>
                  <a:spcPct val="109000"/>
                </a:lnSpc>
              </a:pPr>
              <a:endParaRPr sz="1000">
                <a:latin typeface="Arial" panose="020B0604020202020204"/>
                <a:ea typeface="Arial" panose="020B0604020202020204"/>
                <a:cs typeface="Arial" panose="020B0604020202020204"/>
              </a:endParaRPr>
            </a:p>
            <a:p>
              <a:pPr marL="324485" algn="l" rtl="0" eaLnBrk="0">
                <a:lnSpc>
                  <a:spcPct val="90000"/>
                </a:lnSpc>
                <a:spcBef>
                  <a:spcPts val="305"/>
                </a:spcBef>
              </a:pPr>
              <a:r>
                <a:rPr sz="1000" kern="0" spc="20">
                  <a:solidFill>
                    <a:srgbClr val="404040">
                      <a:alpha val="100000"/>
                    </a:srgbClr>
                  </a:solidFill>
                  <a:latin typeface="等线" panose="02010600030101010101" charset="-122"/>
                  <a:ea typeface="等线" panose="02010600030101010101" charset="-122"/>
                  <a:cs typeface="等线" panose="02010600030101010101" charset="-122"/>
                </a:rPr>
                <a:t>设备</a:t>
              </a:r>
              <a:endParaRPr sz="1000">
                <a:latin typeface="等线" panose="02010600030101010101" charset="-122"/>
                <a:ea typeface="等线" panose="02010600030101010101" charset="-122"/>
                <a:cs typeface="等线" panose="02010600030101010101" charset="-122"/>
              </a:endParaRPr>
            </a:p>
            <a:p>
              <a:pPr algn="l" rtl="0" eaLnBrk="0">
                <a:lnSpc>
                  <a:spcPct val="145000"/>
                </a:lnSpc>
              </a:pPr>
              <a:endParaRPr sz="1000">
                <a:latin typeface="Arial" panose="020B0604020202020204"/>
                <a:ea typeface="Arial" panose="020B0604020202020204"/>
                <a:cs typeface="Arial" panose="020B0604020202020204"/>
              </a:endParaRPr>
            </a:p>
            <a:p>
              <a:pPr marL="322580" algn="l" rtl="0" eaLnBrk="0">
                <a:lnSpc>
                  <a:spcPct val="90000"/>
                </a:lnSpc>
                <a:spcBef>
                  <a:spcPts val="305"/>
                </a:spcBef>
              </a:pPr>
              <a:r>
                <a:rPr sz="1000" kern="0" spc="20">
                  <a:solidFill>
                    <a:srgbClr val="404040">
                      <a:alpha val="100000"/>
                    </a:srgbClr>
                  </a:solidFill>
                  <a:latin typeface="等线" panose="02010600030101010101" charset="-122"/>
                  <a:ea typeface="等线" panose="02010600030101010101" charset="-122"/>
                  <a:cs typeface="等线" panose="02010600030101010101" charset="-122"/>
                </a:rPr>
                <a:t>设备</a:t>
              </a:r>
              <a:endParaRPr sz="1000">
                <a:latin typeface="等线" panose="02010600030101010101" charset="-122"/>
                <a:ea typeface="等线" panose="02010600030101010101" charset="-122"/>
                <a:cs typeface="等线" panose="02010600030101010101" charset="-122"/>
              </a:endParaRPr>
            </a:p>
            <a:p>
              <a:pPr algn="l" rtl="0" eaLnBrk="0">
                <a:lnSpc>
                  <a:spcPct val="162000"/>
                </a:lnSpc>
              </a:pPr>
              <a:endParaRPr sz="1000">
                <a:latin typeface="Arial" panose="020B0604020202020204"/>
                <a:ea typeface="Arial" panose="020B0604020202020204"/>
                <a:cs typeface="Arial" panose="020B0604020202020204"/>
              </a:endParaRPr>
            </a:p>
            <a:p>
              <a:pPr marL="322580" algn="l" rtl="0" eaLnBrk="0">
                <a:lnSpc>
                  <a:spcPct val="90000"/>
                </a:lnSpc>
                <a:spcBef>
                  <a:spcPts val="310"/>
                </a:spcBef>
              </a:pPr>
              <a:r>
                <a:rPr sz="1000" kern="0" spc="20">
                  <a:solidFill>
                    <a:srgbClr val="404040">
                      <a:alpha val="100000"/>
                    </a:srgbClr>
                  </a:solidFill>
                  <a:latin typeface="等线" panose="02010600030101010101" charset="-122"/>
                  <a:ea typeface="等线" panose="02010600030101010101" charset="-122"/>
                  <a:cs typeface="等线" panose="02010600030101010101" charset="-122"/>
                </a:rPr>
                <a:t>设备</a:t>
              </a:r>
              <a:endParaRPr sz="1000">
                <a:latin typeface="等线" panose="02010600030101010101" charset="-122"/>
                <a:ea typeface="等线" panose="02010600030101010101" charset="-122"/>
                <a:cs typeface="等线" panose="02010600030101010101" charset="-122"/>
              </a:endParaRPr>
            </a:p>
            <a:p>
              <a:pPr algn="l" rtl="0" eaLnBrk="0">
                <a:lnSpc>
                  <a:spcPct val="154000"/>
                </a:lnSpc>
              </a:pPr>
              <a:endParaRPr sz="1000">
                <a:latin typeface="Arial" panose="020B0604020202020204"/>
                <a:ea typeface="Arial" panose="020B0604020202020204"/>
                <a:cs typeface="Arial" panose="020B0604020202020204"/>
              </a:endParaRPr>
            </a:p>
            <a:p>
              <a:pPr algn="l" rtl="0" eaLnBrk="0">
                <a:lnSpc>
                  <a:spcPct val="125000"/>
                </a:lnSpc>
              </a:pPr>
              <a:endParaRPr sz="200">
                <a:latin typeface="Arial" panose="020B0604020202020204"/>
                <a:ea typeface="Arial" panose="020B0604020202020204"/>
                <a:cs typeface="Arial" panose="020B0604020202020204"/>
              </a:endParaRPr>
            </a:p>
            <a:p>
              <a:pPr marL="322580" algn="l" rtl="0" eaLnBrk="0">
                <a:lnSpc>
                  <a:spcPct val="90000"/>
                </a:lnSpc>
                <a:spcBef>
                  <a:spcPct val="0"/>
                </a:spcBef>
              </a:pPr>
              <a:r>
                <a:rPr sz="1000" kern="0" spc="20">
                  <a:solidFill>
                    <a:srgbClr val="404040">
                      <a:alpha val="100000"/>
                    </a:srgbClr>
                  </a:solidFill>
                  <a:latin typeface="等线" panose="02010600030101010101" charset="-122"/>
                  <a:ea typeface="等线" panose="02010600030101010101" charset="-122"/>
                  <a:cs typeface="等线" panose="02010600030101010101" charset="-122"/>
                </a:rPr>
                <a:t>设备</a:t>
              </a:r>
              <a:endParaRPr sz="1000">
                <a:latin typeface="等线" panose="02010600030101010101" charset="-122"/>
                <a:ea typeface="等线" panose="02010600030101010101" charset="-122"/>
                <a:cs typeface="等线" panose="02010600030101010101" charset="-122"/>
              </a:endParaRPr>
            </a:p>
          </p:txBody>
        </p:sp>
      </p:grpSp>
      <p:sp>
        <p:nvSpPr>
          <p:cNvPr id="1410" name="rect 1410"/>
          <p:cNvSpPr/>
          <p:nvPr/>
        </p:nvSpPr>
        <p:spPr>
          <a:xfrm>
            <a:off x="4115739" y="2620073"/>
            <a:ext cx="1482851" cy="2153411"/>
          </a:xfrm>
          <a:prstGeom prst="rect">
            <a:avLst/>
          </a:prstGeom>
          <a:solidFill>
            <a:srgbClr val="0B52DC">
              <a:alpha val="100000"/>
            </a:srgbClr>
          </a:solidFill>
          <a:ln w="0" cap="flat">
            <a:noFill/>
            <a:prstDash val="solid"/>
            <a:miter lim="0"/>
          </a:ln>
        </p:spPr>
        <p:txBody>
          <a:bodyPr rtlCol="0"/>
          <a:lstStyle/>
          <a:p>
            <a:pPr algn="ctr"/>
            <a:endParaRPr lang="zh-CN" altLang="en-US"/>
          </a:p>
        </p:txBody>
      </p:sp>
      <p:sp>
        <p:nvSpPr>
          <p:cNvPr id="1412" name="textbox 1412"/>
          <p:cNvSpPr/>
          <p:nvPr/>
        </p:nvSpPr>
        <p:spPr>
          <a:xfrm>
            <a:off x="1251737" y="498043"/>
            <a:ext cx="4707254"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公共安全系统</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确保楼宇内人员</a:t>
            </a:r>
            <a:r>
              <a:rPr sz="1700" b="1"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资产安全</a:t>
            </a:r>
            <a:endParaRPr sz="1700">
              <a:latin typeface="微软雅黑" panose="020B0503020204020204" charset="-122"/>
              <a:ea typeface="微软雅黑" panose="020B0503020204020204" charset="-122"/>
              <a:cs typeface="微软雅黑" panose="020B0503020204020204" charset="-122"/>
            </a:endParaRPr>
          </a:p>
        </p:txBody>
      </p:sp>
      <p:grpSp>
        <p:nvGrpSpPr>
          <p:cNvPr id="162" name="group 162"/>
          <p:cNvGrpSpPr/>
          <p:nvPr/>
        </p:nvGrpSpPr>
        <p:grpSpPr>
          <a:xfrm rot="21600000">
            <a:off x="278739" y="231812"/>
            <a:ext cx="898702" cy="756666"/>
            <a:chOff x="0" y="0"/>
            <a:chExt cx="898702" cy="756666"/>
          </a:xfrm>
        </p:grpSpPr>
        <p:pic>
          <p:nvPicPr>
            <p:cNvPr id="1414" name="picture 1414"/>
            <p:cNvPicPr>
              <a:picLocks noChangeAspect="1"/>
            </p:cNvPicPr>
            <p:nvPr/>
          </p:nvPicPr>
          <p:blipFill>
            <a:blip r:embed="rId2"/>
            <a:stretch>
              <a:fillRect/>
            </a:stretch>
          </p:blipFill>
          <p:spPr>
            <a:xfrm rot="21600000">
              <a:off x="0" y="0"/>
              <a:ext cx="898702" cy="756666"/>
            </a:xfrm>
            <a:prstGeom prst="rect">
              <a:avLst/>
            </a:prstGeom>
          </p:spPr>
        </p:pic>
        <p:sp>
          <p:nvSpPr>
            <p:cNvPr id="1416" name="textbox 1416"/>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3.1.3</a:t>
              </a:r>
              <a:endParaRPr sz="1200">
                <a:latin typeface="微软雅黑" panose="020B0503020204020204" charset="-122"/>
                <a:ea typeface="微软雅黑" panose="020B0503020204020204" charset="-122"/>
                <a:cs typeface="微软雅黑" panose="020B0503020204020204" charset="-122"/>
              </a:endParaRPr>
            </a:p>
          </p:txBody>
        </p:sp>
      </p:grpSp>
      <p:sp>
        <p:nvSpPr>
          <p:cNvPr id="1418" name="path 1418"/>
          <p:cNvSpPr/>
          <p:nvPr/>
        </p:nvSpPr>
        <p:spPr>
          <a:xfrm>
            <a:off x="3455847" y="2818180"/>
            <a:ext cx="358139" cy="914400"/>
          </a:xfrm>
          <a:custGeom>
            <a:avLst/>
            <a:gdLst/>
            <a:ahLst/>
            <a:cxnLst/>
            <a:rect l="0" t="0" r="0" b="0"/>
            <a:pathLst>
              <a:path w="563" h="1440">
                <a:moveTo>
                  <a:pt x="283" y="1440"/>
                </a:moveTo>
                <a:lnTo>
                  <a:pt x="283" y="1080"/>
                </a:lnTo>
                <a:lnTo>
                  <a:pt x="0" y="1080"/>
                </a:lnTo>
                <a:lnTo>
                  <a:pt x="0" y="360"/>
                </a:lnTo>
                <a:lnTo>
                  <a:pt x="283" y="360"/>
                </a:lnTo>
                <a:lnTo>
                  <a:pt x="283" y="0"/>
                </a:lnTo>
                <a:lnTo>
                  <a:pt x="563" y="720"/>
                </a:lnTo>
                <a:lnTo>
                  <a:pt x="283" y="144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420" name="path 1420"/>
          <p:cNvSpPr/>
          <p:nvPr/>
        </p:nvSpPr>
        <p:spPr>
          <a:xfrm>
            <a:off x="3455847" y="3706685"/>
            <a:ext cx="358139" cy="914400"/>
          </a:xfrm>
          <a:custGeom>
            <a:avLst/>
            <a:gdLst/>
            <a:ahLst/>
            <a:cxnLst/>
            <a:rect l="0" t="0" r="0" b="0"/>
            <a:pathLst>
              <a:path w="563" h="1440">
                <a:moveTo>
                  <a:pt x="283" y="1440"/>
                </a:moveTo>
                <a:lnTo>
                  <a:pt x="283" y="1080"/>
                </a:lnTo>
                <a:lnTo>
                  <a:pt x="0" y="1080"/>
                </a:lnTo>
                <a:lnTo>
                  <a:pt x="0" y="360"/>
                </a:lnTo>
                <a:lnTo>
                  <a:pt x="283" y="360"/>
                </a:lnTo>
                <a:lnTo>
                  <a:pt x="283" y="0"/>
                </a:lnTo>
                <a:lnTo>
                  <a:pt x="563" y="720"/>
                </a:lnTo>
                <a:lnTo>
                  <a:pt x="283" y="1440"/>
                </a:lnTo>
              </a:path>
            </a:pathLst>
          </a:custGeom>
          <a:solidFill>
            <a:srgbClr val="F1F1F1">
              <a:alpha val="100000"/>
            </a:srgbClr>
          </a:solidFill>
          <a:ln w="0" cap="flat">
            <a:noFill/>
            <a:prstDash val="solid"/>
            <a:miter lim="0"/>
          </a:ln>
        </p:spPr>
        <p:txBody>
          <a:bodyPr rtlCol="0"/>
          <a:lstStyle/>
          <a:p>
            <a:pPr algn="ctr"/>
            <a:endParaRPr lang="zh-CN" altLang="en-US"/>
          </a:p>
        </p:txBody>
      </p:sp>
      <p:sp>
        <p:nvSpPr>
          <p:cNvPr id="1422" name="textbox 1422"/>
          <p:cNvSpPr/>
          <p:nvPr/>
        </p:nvSpPr>
        <p:spPr>
          <a:xfrm>
            <a:off x="3358550" y="3181557"/>
            <a:ext cx="553719" cy="1053464"/>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5240" algn="l" rtl="0" eaLnBrk="0">
              <a:lnSpc>
                <a:spcPct val="91000"/>
              </a:lnSpc>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安装位置</a:t>
            </a:r>
            <a:endParaRPr sz="1000">
              <a:latin typeface="等线" panose="02010600030101010101" charset="-122"/>
              <a:ea typeface="等线" panose="02010600030101010101" charset="-122"/>
              <a:cs typeface="等线" panose="02010600030101010101" charset="-122"/>
            </a:endParaRPr>
          </a:p>
          <a:p>
            <a:pPr algn="l" rtl="0" eaLnBrk="0">
              <a:lnSpc>
                <a:spcPct val="117000"/>
              </a:lnSpc>
            </a:pPr>
            <a:endParaRPr sz="1000">
              <a:latin typeface="Arial" panose="020B0604020202020204"/>
              <a:ea typeface="Arial" panose="020B0604020202020204"/>
              <a:cs typeface="Arial" panose="020B0604020202020204"/>
            </a:endParaRPr>
          </a:p>
          <a:p>
            <a:pPr algn="l" rtl="0" eaLnBrk="0">
              <a:lnSpc>
                <a:spcPct val="117000"/>
              </a:lnSpc>
            </a:pPr>
            <a:endParaRPr sz="1000">
              <a:latin typeface="Arial" panose="020B0604020202020204"/>
              <a:ea typeface="Arial" panose="020B0604020202020204"/>
              <a:cs typeface="Arial" panose="020B0604020202020204"/>
            </a:endParaRPr>
          </a:p>
          <a:p>
            <a:pPr algn="l" rtl="0" eaLnBrk="0">
              <a:lnSpc>
                <a:spcPct val="117000"/>
              </a:lnSpc>
            </a:pPr>
            <a:endParaRPr sz="1000">
              <a:latin typeface="Arial" panose="020B0604020202020204"/>
              <a:ea typeface="Arial" panose="020B0604020202020204"/>
              <a:cs typeface="Arial" panose="020B0604020202020204"/>
            </a:endParaRPr>
          </a:p>
          <a:p>
            <a:pPr algn="l" rtl="0" eaLnBrk="0">
              <a:lnSpc>
                <a:spcPct val="117000"/>
              </a:lnSpc>
            </a:pPr>
            <a:endParaRPr sz="1000">
              <a:latin typeface="Arial" panose="020B0604020202020204"/>
              <a:ea typeface="Arial" panose="020B0604020202020204"/>
              <a:cs typeface="Arial" panose="020B0604020202020204"/>
            </a:endParaRPr>
          </a:p>
          <a:p>
            <a:pPr algn="l" rtl="0" eaLnBrk="0">
              <a:lnSpc>
                <a:spcPct val="125000"/>
              </a:lnSpc>
            </a:pPr>
            <a:endParaRPr sz="200">
              <a:latin typeface="Arial" panose="020B0604020202020204"/>
              <a:ea typeface="Arial" panose="020B0604020202020204"/>
              <a:cs typeface="Arial" panose="020B0604020202020204"/>
            </a:endParaRPr>
          </a:p>
          <a:p>
            <a:pPr marL="12700" algn="l" rtl="0" eaLnBrk="0">
              <a:lnSpc>
                <a:spcPct val="90000"/>
              </a:lnSpc>
              <a:spcBef>
                <a:spcPct val="0"/>
              </a:spcBef>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设备状态</a:t>
            </a:r>
            <a:endParaRPr sz="1000">
              <a:latin typeface="等线" panose="02010600030101010101" charset="-122"/>
              <a:ea typeface="等线" panose="02010600030101010101" charset="-122"/>
              <a:cs typeface="等线" panose="02010600030101010101" charset="-122"/>
            </a:endParaRPr>
          </a:p>
        </p:txBody>
      </p:sp>
      <p:sp>
        <p:nvSpPr>
          <p:cNvPr id="1424" name="textbox 1424"/>
          <p:cNvSpPr/>
          <p:nvPr/>
        </p:nvSpPr>
        <p:spPr>
          <a:xfrm>
            <a:off x="4226991" y="3360737"/>
            <a:ext cx="12623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11000"/>
              </a:lnSpc>
            </a:pPr>
            <a:endParaRPr sz="700">
              <a:latin typeface="Arial" panose="020B0604020202020204"/>
              <a:ea typeface="Arial" panose="020B0604020202020204"/>
              <a:cs typeface="Arial" panose="020B0604020202020204"/>
            </a:endParaRPr>
          </a:p>
          <a:p>
            <a:pPr marL="605155" algn="l" rtl="0" eaLnBrk="0">
              <a:lnSpc>
                <a:spcPct val="90000"/>
              </a:lnSpc>
              <a:spcBef>
                <a:spcPts val="5"/>
              </a:spcBef>
            </a:pPr>
            <a:r>
              <a:rPr sz="1000" kern="0" spc="30">
                <a:solidFill>
                  <a:srgbClr val="404040">
                    <a:alpha val="100000"/>
                  </a:srgbClr>
                </a:solidFill>
                <a:latin typeface="等线" panose="02010600030101010101" charset="-122"/>
                <a:ea typeface="等线" panose="02010600030101010101" charset="-122"/>
                <a:cs typeface="等线" panose="02010600030101010101" charset="-122"/>
              </a:rPr>
              <a:t>设备监测</a:t>
            </a:r>
            <a:endParaRPr sz="1000">
              <a:latin typeface="等线" panose="02010600030101010101" charset="-122"/>
              <a:ea typeface="等线" panose="02010600030101010101" charset="-122"/>
              <a:cs typeface="等线" panose="02010600030101010101" charset="-122"/>
            </a:endParaRPr>
          </a:p>
        </p:txBody>
      </p:sp>
      <p:sp>
        <p:nvSpPr>
          <p:cNvPr id="1426" name="textbox 1426"/>
          <p:cNvSpPr/>
          <p:nvPr/>
        </p:nvSpPr>
        <p:spPr>
          <a:xfrm>
            <a:off x="4226991" y="3935285"/>
            <a:ext cx="1262380" cy="299084"/>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13000"/>
              </a:lnSpc>
            </a:pPr>
            <a:endParaRPr sz="600">
              <a:latin typeface="Arial" panose="020B0604020202020204"/>
              <a:ea typeface="Arial" panose="020B0604020202020204"/>
              <a:cs typeface="Arial" panose="020B0604020202020204"/>
            </a:endParaRPr>
          </a:p>
          <a:p>
            <a:pPr marL="602615" algn="l" rtl="0" eaLnBrk="0">
              <a:lnSpc>
                <a:spcPct val="91000"/>
              </a:lnSpc>
              <a:spcBef>
                <a:spcPct val="0"/>
              </a:spcBef>
            </a:pPr>
            <a:r>
              <a:rPr sz="1000" kern="0" spc="40">
                <a:solidFill>
                  <a:srgbClr val="404040">
                    <a:alpha val="100000"/>
                  </a:srgbClr>
                </a:solidFill>
                <a:latin typeface="等线" panose="02010600030101010101" charset="-122"/>
                <a:ea typeface="等线" panose="02010600030101010101" charset="-122"/>
                <a:cs typeface="等线" panose="02010600030101010101" charset="-122"/>
              </a:rPr>
              <a:t>任务管理</a:t>
            </a:r>
            <a:endParaRPr sz="1000">
              <a:latin typeface="等线" panose="02010600030101010101" charset="-122"/>
              <a:ea typeface="等线" panose="02010600030101010101" charset="-122"/>
              <a:cs typeface="等线" panose="02010600030101010101" charset="-122"/>
            </a:endParaRPr>
          </a:p>
        </p:txBody>
      </p:sp>
      <p:sp>
        <p:nvSpPr>
          <p:cNvPr id="1428" name="textbox 1428"/>
          <p:cNvSpPr/>
          <p:nvPr/>
        </p:nvSpPr>
        <p:spPr>
          <a:xfrm>
            <a:off x="757212" y="1545742"/>
            <a:ext cx="1686560" cy="273050"/>
          </a:xfrm>
          <a:prstGeom prst="rect">
            <a:avLst/>
          </a:prstGeom>
          <a:noFill/>
          <a:ln w="0" cap="flat">
            <a:noFill/>
            <a:prstDash val="solid"/>
            <a:miter lim="0"/>
          </a:ln>
        </p:spPr>
        <p:txBody>
          <a:bodyPr vert="horz" wrap="square" lIns="0" tIns="0" rIns="0" bIns="0"/>
          <a:lstStyle/>
          <a:p>
            <a:pPr algn="l" rtl="0" eaLnBrk="0">
              <a:lnSpc>
                <a:spcPct val="76000"/>
              </a:lnSpc>
            </a:pPr>
            <a:endParaRPr sz="100">
              <a:latin typeface="Arial" panose="020B0604020202020204"/>
              <a:ea typeface="Arial" panose="020B0604020202020204"/>
              <a:cs typeface="Arial" panose="020B0604020202020204"/>
            </a:endParaRPr>
          </a:p>
          <a:p>
            <a:pPr algn="r" rtl="0" eaLnBrk="0">
              <a:lnSpc>
                <a:spcPct val="96000"/>
              </a:lnSpc>
            </a:pPr>
            <a:r>
              <a:rPr sz="17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电子巡更系统：</a:t>
            </a:r>
            <a:endParaRPr sz="1700">
              <a:latin typeface="微软雅黑" panose="020B0503020204020204" charset="-122"/>
              <a:ea typeface="微软雅黑" panose="020B0503020204020204" charset="-122"/>
              <a:cs typeface="微软雅黑" panose="020B0503020204020204" charset="-122"/>
            </a:endParaRPr>
          </a:p>
        </p:txBody>
      </p:sp>
      <p:sp>
        <p:nvSpPr>
          <p:cNvPr id="1430" name="path 1430"/>
          <p:cNvSpPr/>
          <p:nvPr/>
        </p:nvSpPr>
        <p:spPr>
          <a:xfrm>
            <a:off x="5982639" y="3249485"/>
            <a:ext cx="358140" cy="914400"/>
          </a:xfrm>
          <a:custGeom>
            <a:avLst/>
            <a:gdLst/>
            <a:ahLst/>
            <a:cxnLst/>
            <a:rect l="0" t="0" r="0" b="0"/>
            <a:pathLst>
              <a:path w="564" h="1440">
                <a:moveTo>
                  <a:pt x="280" y="1440"/>
                </a:moveTo>
                <a:lnTo>
                  <a:pt x="280" y="1080"/>
                </a:lnTo>
                <a:lnTo>
                  <a:pt x="0" y="1080"/>
                </a:lnTo>
                <a:lnTo>
                  <a:pt x="0" y="360"/>
                </a:lnTo>
                <a:lnTo>
                  <a:pt x="280" y="360"/>
                </a:lnTo>
                <a:lnTo>
                  <a:pt x="280" y="0"/>
                </a:lnTo>
                <a:lnTo>
                  <a:pt x="564" y="720"/>
                </a:lnTo>
                <a:lnTo>
                  <a:pt x="280" y="1440"/>
                </a:lnTo>
              </a:path>
            </a:pathLst>
          </a:custGeom>
          <a:solidFill>
            <a:srgbClr val="F1F1F1">
              <a:alpha val="100000"/>
            </a:srgbClr>
          </a:solidFill>
          <a:ln w="0" cap="flat">
            <a:noFill/>
            <a:prstDash val="solid"/>
            <a:miter lim="0"/>
          </a:ln>
        </p:spPr>
        <p:txBody>
          <a:bodyPr rtlCol="0"/>
          <a:lstStyle/>
          <a:p>
            <a:pPr algn="ctr"/>
            <a:endParaRPr lang="zh-CN" altLang="en-US"/>
          </a:p>
        </p:txBody>
      </p:sp>
      <p:pic>
        <p:nvPicPr>
          <p:cNvPr id="1432" name="picture 1432"/>
          <p:cNvPicPr>
            <a:picLocks noChangeAspect="1"/>
          </p:cNvPicPr>
          <p:nvPr/>
        </p:nvPicPr>
        <p:blipFill>
          <a:blip r:embed="rId3"/>
          <a:stretch>
            <a:fillRect/>
          </a:stretch>
        </p:blipFill>
        <p:spPr>
          <a:xfrm rot="21600000">
            <a:off x="6619823" y="2524315"/>
            <a:ext cx="484047" cy="483361"/>
          </a:xfrm>
          <a:prstGeom prst="rect">
            <a:avLst/>
          </a:prstGeom>
        </p:spPr>
      </p:pic>
      <p:pic>
        <p:nvPicPr>
          <p:cNvPr id="1434" name="picture 1434"/>
          <p:cNvPicPr>
            <a:picLocks noChangeAspect="1"/>
          </p:cNvPicPr>
          <p:nvPr/>
        </p:nvPicPr>
        <p:blipFill>
          <a:blip r:embed="rId4"/>
          <a:stretch>
            <a:fillRect/>
          </a:stretch>
        </p:blipFill>
        <p:spPr>
          <a:xfrm rot="21600000">
            <a:off x="6630492" y="3448519"/>
            <a:ext cx="482917" cy="483361"/>
          </a:xfrm>
          <a:prstGeom prst="rect">
            <a:avLst/>
          </a:prstGeom>
        </p:spPr>
      </p:pic>
      <p:pic>
        <p:nvPicPr>
          <p:cNvPr id="1436" name="picture 1436"/>
          <p:cNvPicPr>
            <a:picLocks noChangeAspect="1"/>
          </p:cNvPicPr>
          <p:nvPr/>
        </p:nvPicPr>
        <p:blipFill>
          <a:blip r:embed="rId5"/>
          <a:stretch>
            <a:fillRect/>
          </a:stretch>
        </p:blipFill>
        <p:spPr>
          <a:xfrm rot="21600000">
            <a:off x="6630923" y="4377004"/>
            <a:ext cx="482675" cy="483032"/>
          </a:xfrm>
          <a:prstGeom prst="rect">
            <a:avLst/>
          </a:prstGeom>
        </p:spPr>
      </p:pic>
      <p:sp>
        <p:nvSpPr>
          <p:cNvPr id="1438" name="textbox 1438"/>
          <p:cNvSpPr/>
          <p:nvPr/>
        </p:nvSpPr>
        <p:spPr>
          <a:xfrm>
            <a:off x="4430674" y="2865818"/>
            <a:ext cx="924560" cy="184785"/>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87000"/>
              </a:lnSpc>
            </a:pPr>
            <a:r>
              <a:rPr sz="1200" b="1" kern="0" spc="-30">
                <a:solidFill>
                  <a:srgbClr val="FFFFFF">
                    <a:alpha val="100000"/>
                  </a:srgbClr>
                </a:solidFill>
                <a:latin typeface="等线" panose="02010600030101010101" charset="-122"/>
                <a:ea typeface="等线" panose="02010600030101010101" charset="-122"/>
                <a:cs typeface="等线" panose="02010600030101010101" charset="-122"/>
              </a:rPr>
              <a:t>电子巡更系统</a:t>
            </a:r>
            <a:endParaRPr sz="1200">
              <a:latin typeface="等线" panose="02010600030101010101" charset="-122"/>
              <a:ea typeface="等线" panose="02010600030101010101" charset="-122"/>
              <a:cs typeface="等线" panose="02010600030101010101" charset="-122"/>
            </a:endParaRPr>
          </a:p>
        </p:txBody>
      </p:sp>
      <p:sp>
        <p:nvSpPr>
          <p:cNvPr id="1440" name="textbox 1440"/>
          <p:cNvSpPr/>
          <p:nvPr/>
        </p:nvSpPr>
        <p:spPr>
          <a:xfrm>
            <a:off x="5730308" y="3618558"/>
            <a:ext cx="818514" cy="164464"/>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1000"/>
              </a:lnSpc>
            </a:pPr>
            <a:r>
              <a:rPr sz="1000" kern="0" spc="30">
                <a:solidFill>
                  <a:srgbClr val="218BF8">
                    <a:alpha val="100000"/>
                  </a:srgbClr>
                </a:solidFill>
                <a:latin typeface="等线" panose="02010600030101010101" charset="-122"/>
                <a:ea typeface="等线" panose="02010600030101010101" charset="-122"/>
                <a:cs typeface="等线" panose="02010600030101010101" charset="-122"/>
              </a:rPr>
              <a:t>生成巡更计划</a:t>
            </a:r>
            <a:endParaRPr sz="1000">
              <a:latin typeface="等线" panose="02010600030101010101" charset="-122"/>
              <a:ea typeface="等线" panose="02010600030101010101" charset="-122"/>
              <a:cs typeface="等线" panose="02010600030101010101" charset="-122"/>
            </a:endParaRPr>
          </a:p>
        </p:txBody>
      </p:sp>
      <p:pic>
        <p:nvPicPr>
          <p:cNvPr id="3" name="图片 2" descr="通微logo2"/>
          <p:cNvPicPr>
            <a:picLocks noChangeAspect="1"/>
          </p:cNvPicPr>
          <p:nvPr/>
        </p:nvPicPr>
        <p:blipFill>
          <a:blip r:embed="rId6"/>
          <a:stretch>
            <a:fillRect/>
          </a:stretch>
        </p:blipFill>
        <p:spPr>
          <a:xfrm>
            <a:off x="11315065" y="55245"/>
            <a:ext cx="824230" cy="368935"/>
          </a:xfrm>
          <a:prstGeom prst="rect">
            <a:avLst/>
          </a:prstGeom>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2" name="rect 144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1444" name="picture 1444"/>
          <p:cNvPicPr>
            <a:picLocks noChangeAspect="1"/>
          </p:cNvPicPr>
          <p:nvPr/>
        </p:nvPicPr>
        <p:blipFill>
          <a:blip r:embed="rId1"/>
          <a:stretch>
            <a:fillRect/>
          </a:stretch>
        </p:blipFill>
        <p:spPr>
          <a:xfrm rot="21600000">
            <a:off x="7237476" y="2232659"/>
            <a:ext cx="4940808" cy="2901696"/>
          </a:xfrm>
          <a:prstGeom prst="rect">
            <a:avLst/>
          </a:prstGeom>
        </p:spPr>
      </p:pic>
      <p:sp>
        <p:nvSpPr>
          <p:cNvPr id="1446" name="textbox 1446"/>
          <p:cNvSpPr/>
          <p:nvPr/>
        </p:nvSpPr>
        <p:spPr>
          <a:xfrm>
            <a:off x="1251737" y="498043"/>
            <a:ext cx="4707254"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公共安全系统</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确保楼宇内人员</a:t>
            </a:r>
            <a:r>
              <a:rPr sz="1700" b="1"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资产安全</a:t>
            </a:r>
            <a:endParaRPr sz="1700">
              <a:latin typeface="微软雅黑" panose="020B0503020204020204" charset="-122"/>
              <a:ea typeface="微软雅黑" panose="020B0503020204020204" charset="-122"/>
              <a:cs typeface="微软雅黑" panose="020B0503020204020204" charset="-122"/>
            </a:endParaRPr>
          </a:p>
        </p:txBody>
      </p:sp>
      <p:sp>
        <p:nvSpPr>
          <p:cNvPr id="1448" name="textbox 1448"/>
          <p:cNvSpPr/>
          <p:nvPr/>
        </p:nvSpPr>
        <p:spPr>
          <a:xfrm>
            <a:off x="2391155" y="1885188"/>
            <a:ext cx="1694814" cy="542925"/>
          </a:xfrm>
          <a:prstGeom prst="rect">
            <a:avLst/>
          </a:prstGeom>
          <a:solidFill>
            <a:srgbClr val="3366CC">
              <a:alpha val="100000"/>
            </a:srgbClr>
          </a:solidFill>
          <a:ln w="0" cap="flat">
            <a:noFill/>
            <a:prstDash val="solid"/>
            <a:miter lim="0"/>
          </a:ln>
        </p:spPr>
        <p:txBody>
          <a:bodyPr vert="horz" wrap="square" lIns="0" tIns="0" rIns="0" bIns="0"/>
          <a:lstStyle/>
          <a:p>
            <a:pPr algn="l" rtl="0" eaLnBrk="0">
              <a:lnSpc>
                <a:spcPct val="126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164465" algn="l" rtl="0" eaLnBrk="0">
              <a:lnSpc>
                <a:spcPct val="91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智慧楼宇一卡通系统</a:t>
            </a:r>
            <a:endParaRPr sz="1200">
              <a:latin typeface="微软雅黑" panose="020B0503020204020204" charset="-122"/>
              <a:ea typeface="微软雅黑" panose="020B0503020204020204" charset="-122"/>
              <a:cs typeface="微软雅黑" panose="020B0503020204020204" charset="-122"/>
            </a:endParaRPr>
          </a:p>
        </p:txBody>
      </p:sp>
      <p:sp>
        <p:nvSpPr>
          <p:cNvPr id="1450" name="textbox 1450"/>
          <p:cNvSpPr/>
          <p:nvPr/>
        </p:nvSpPr>
        <p:spPr>
          <a:xfrm>
            <a:off x="5362955" y="3543300"/>
            <a:ext cx="753109" cy="344804"/>
          </a:xfrm>
          <a:prstGeom prst="rect">
            <a:avLst/>
          </a:prstGeom>
          <a:solidFill>
            <a:srgbClr val="0070C0">
              <a:alpha val="100000"/>
            </a:srgbClr>
          </a:solidFill>
          <a:ln w="0" cap="flat">
            <a:noFill/>
            <a:prstDash val="solid"/>
            <a:miter lim="0"/>
          </a:ln>
        </p:spPr>
        <p:txBody>
          <a:bodyPr vert="horz" wrap="square" lIns="0" tIns="0" rIns="0" bIns="0"/>
          <a:lstStyle/>
          <a:p>
            <a:pPr algn="l" rtl="0" eaLnBrk="0">
              <a:lnSpc>
                <a:spcPct val="108000"/>
              </a:lnSpc>
            </a:pPr>
            <a:endParaRPr sz="100">
              <a:latin typeface="Arial" panose="020B0604020202020204"/>
              <a:ea typeface="Arial" panose="020B0604020202020204"/>
              <a:cs typeface="Arial" panose="020B0604020202020204"/>
            </a:endParaRPr>
          </a:p>
          <a:p>
            <a:pPr marL="170815" algn="l" rtl="0" eaLnBrk="0">
              <a:lnSpc>
                <a:spcPct val="91000"/>
              </a:lnSpc>
              <a:spcBef>
                <a:spcPct val="0"/>
              </a:spcBef>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食堂消</a:t>
            </a:r>
            <a:endParaRPr sz="1100">
              <a:latin typeface="幼圆" panose="02010509060101010101" charset="-122"/>
              <a:ea typeface="幼圆" panose="02010509060101010101" charset="-122"/>
              <a:cs typeface="幼圆" panose="02010509060101010101" charset="-122"/>
            </a:endParaRPr>
          </a:p>
          <a:p>
            <a:pPr marL="311785" algn="l" rtl="0" eaLnBrk="0">
              <a:lnSpc>
                <a:spcPts val="1420"/>
              </a:lnSpc>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费</a:t>
            </a:r>
            <a:endParaRPr sz="1100">
              <a:latin typeface="幼圆" panose="02010509060101010101" charset="-122"/>
              <a:ea typeface="幼圆" panose="02010509060101010101" charset="-122"/>
              <a:cs typeface="幼圆" panose="02010509060101010101" charset="-122"/>
            </a:endParaRPr>
          </a:p>
        </p:txBody>
      </p:sp>
      <p:grpSp>
        <p:nvGrpSpPr>
          <p:cNvPr id="164" name="group 164"/>
          <p:cNvGrpSpPr/>
          <p:nvPr/>
        </p:nvGrpSpPr>
        <p:grpSpPr>
          <a:xfrm rot="21600000">
            <a:off x="5737225" y="2739326"/>
            <a:ext cx="950797" cy="850862"/>
            <a:chOff x="0" y="0"/>
            <a:chExt cx="950797" cy="850862"/>
          </a:xfrm>
        </p:grpSpPr>
        <p:pic>
          <p:nvPicPr>
            <p:cNvPr id="1452" name="picture 1452"/>
            <p:cNvPicPr>
              <a:picLocks noChangeAspect="1"/>
            </p:cNvPicPr>
            <p:nvPr/>
          </p:nvPicPr>
          <p:blipFill>
            <a:blip r:embed="rId2"/>
            <a:stretch>
              <a:fillRect/>
            </a:stretch>
          </p:blipFill>
          <p:spPr>
            <a:xfrm rot="21600000">
              <a:off x="0" y="0"/>
              <a:ext cx="950797" cy="850862"/>
            </a:xfrm>
            <a:prstGeom prst="rect">
              <a:avLst/>
            </a:prstGeom>
          </p:spPr>
        </p:pic>
        <p:sp>
          <p:nvSpPr>
            <p:cNvPr id="1454" name="textbox 1454"/>
            <p:cNvSpPr/>
            <p:nvPr/>
          </p:nvSpPr>
          <p:spPr>
            <a:xfrm>
              <a:off x="-12700" y="-12700"/>
              <a:ext cx="976630" cy="889635"/>
            </a:xfrm>
            <a:prstGeom prst="rect">
              <a:avLst/>
            </a:prstGeom>
            <a:noFill/>
            <a:ln w="0" cap="flat">
              <a:noFill/>
              <a:prstDash val="solid"/>
              <a:miter lim="0"/>
            </a:ln>
          </p:spPr>
          <p:txBody>
            <a:bodyPr vert="horz" wrap="square" lIns="0" tIns="0" rIns="0" bIns="0"/>
            <a:lstStyle/>
            <a:p>
              <a:pPr algn="l" rtl="0" eaLnBrk="0">
                <a:lnSpc>
                  <a:spcPct val="185000"/>
                </a:lnSpc>
              </a:pPr>
              <a:endParaRPr sz="1000">
                <a:latin typeface="Arial" panose="020B0604020202020204"/>
                <a:ea typeface="Arial" panose="020B0604020202020204"/>
                <a:cs typeface="Arial" panose="020B0604020202020204"/>
              </a:endParaRPr>
            </a:p>
            <a:p>
              <a:pPr marL="376555" algn="l" rtl="0" eaLnBrk="0">
                <a:lnSpc>
                  <a:spcPct val="98000"/>
                </a:lnSpc>
                <a:spcBef>
                  <a:spcPts val="5"/>
                </a:spcBef>
              </a:pPr>
              <a:r>
                <a:rPr sz="1100" kern="0" spc="-30">
                  <a:solidFill>
                    <a:srgbClr val="FFFFFF">
                      <a:alpha val="100000"/>
                    </a:srgbClr>
                  </a:solidFill>
                  <a:latin typeface="幼圆" panose="02010509060101010101" charset="-122"/>
                  <a:ea typeface="幼圆" panose="02010509060101010101" charset="-122"/>
                  <a:cs typeface="幼圆" panose="02010509060101010101" charset="-122"/>
                </a:rPr>
                <a:t>消费</a:t>
              </a:r>
              <a:endParaRPr sz="1100">
                <a:latin typeface="幼圆" panose="02010509060101010101" charset="-122"/>
                <a:ea typeface="幼圆" panose="02010509060101010101" charset="-122"/>
                <a:cs typeface="幼圆" panose="02010509060101010101" charset="-122"/>
              </a:endParaRPr>
            </a:p>
          </p:txBody>
        </p:sp>
      </p:grpSp>
      <p:sp>
        <p:nvSpPr>
          <p:cNvPr id="1456" name="rect 1456"/>
          <p:cNvSpPr/>
          <p:nvPr/>
        </p:nvSpPr>
        <p:spPr>
          <a:xfrm>
            <a:off x="1874520" y="3553967"/>
            <a:ext cx="752855" cy="337235"/>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1458" name="textbox 1458"/>
          <p:cNvSpPr/>
          <p:nvPr/>
        </p:nvSpPr>
        <p:spPr>
          <a:xfrm>
            <a:off x="2030397" y="3554577"/>
            <a:ext cx="443230" cy="36195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52400" indent="-139700" algn="l" rtl="0" eaLnBrk="0">
              <a:lnSpc>
                <a:spcPct val="100000"/>
              </a:lnSpc>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访客通</a:t>
            </a:r>
            <a:r>
              <a:rPr sz="1100" kern="0" spc="0">
                <a:solidFill>
                  <a:srgbClr val="FFFFFF">
                    <a:alpha val="100000"/>
                  </a:srgbClr>
                </a:solidFill>
                <a:latin typeface="幼圆" panose="02010509060101010101" charset="-122"/>
                <a:ea typeface="幼圆" panose="02010509060101010101" charset="-122"/>
                <a:cs typeface="幼圆" panose="02010509060101010101" charset="-122"/>
              </a:rPr>
              <a:t> </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道</a:t>
            </a:r>
            <a:endParaRPr sz="1100">
              <a:latin typeface="幼圆" panose="02010509060101010101" charset="-122"/>
              <a:ea typeface="幼圆" panose="02010509060101010101" charset="-122"/>
              <a:cs typeface="幼圆" panose="02010509060101010101" charset="-122"/>
            </a:endParaRPr>
          </a:p>
        </p:txBody>
      </p:sp>
      <p:grpSp>
        <p:nvGrpSpPr>
          <p:cNvPr id="166" name="group 166"/>
          <p:cNvGrpSpPr/>
          <p:nvPr/>
        </p:nvGrpSpPr>
        <p:grpSpPr>
          <a:xfrm rot="21600000">
            <a:off x="2211705" y="2739961"/>
            <a:ext cx="831735" cy="850862"/>
            <a:chOff x="0" y="0"/>
            <a:chExt cx="831735" cy="850862"/>
          </a:xfrm>
        </p:grpSpPr>
        <p:pic>
          <p:nvPicPr>
            <p:cNvPr id="1460" name="picture 1460"/>
            <p:cNvPicPr>
              <a:picLocks noChangeAspect="1"/>
            </p:cNvPicPr>
            <p:nvPr/>
          </p:nvPicPr>
          <p:blipFill>
            <a:blip r:embed="rId3"/>
            <a:stretch>
              <a:fillRect/>
            </a:stretch>
          </p:blipFill>
          <p:spPr>
            <a:xfrm rot="21600000">
              <a:off x="0" y="0"/>
              <a:ext cx="831735" cy="850862"/>
            </a:xfrm>
            <a:prstGeom prst="rect">
              <a:avLst/>
            </a:prstGeom>
          </p:spPr>
        </p:pic>
        <p:sp>
          <p:nvSpPr>
            <p:cNvPr id="1462" name="textbox 1462"/>
            <p:cNvSpPr/>
            <p:nvPr/>
          </p:nvSpPr>
          <p:spPr>
            <a:xfrm>
              <a:off x="-12700" y="-12700"/>
              <a:ext cx="857250" cy="890269"/>
            </a:xfrm>
            <a:prstGeom prst="rect">
              <a:avLst/>
            </a:prstGeom>
            <a:noFill/>
            <a:ln w="0" cap="flat">
              <a:noFill/>
              <a:prstDash val="solid"/>
              <a:miter lim="0"/>
            </a:ln>
          </p:spPr>
          <p:txBody>
            <a:bodyPr vert="horz" wrap="square" lIns="0" tIns="0" rIns="0" bIns="0"/>
            <a:lstStyle/>
            <a:p>
              <a:pPr algn="l" rtl="0" eaLnBrk="0">
                <a:lnSpc>
                  <a:spcPct val="194000"/>
                </a:lnSpc>
              </a:pPr>
              <a:endParaRPr sz="1000">
                <a:latin typeface="Arial" panose="020B0604020202020204"/>
                <a:ea typeface="Arial" panose="020B0604020202020204"/>
                <a:cs typeface="Arial" panose="020B0604020202020204"/>
              </a:endParaRPr>
            </a:p>
            <a:p>
              <a:pPr marL="377825" algn="l" rtl="0" eaLnBrk="0">
                <a:lnSpc>
                  <a:spcPct val="99000"/>
                </a:lnSpc>
                <a:spcBef>
                  <a:spcPts val="5"/>
                </a:spcBef>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通道</a:t>
              </a:r>
              <a:endParaRPr sz="1100">
                <a:latin typeface="幼圆" panose="02010509060101010101" charset="-122"/>
                <a:ea typeface="幼圆" panose="02010509060101010101" charset="-122"/>
                <a:cs typeface="幼圆" panose="02010509060101010101" charset="-122"/>
              </a:endParaRPr>
            </a:p>
          </p:txBody>
        </p:sp>
      </p:grpSp>
      <p:grpSp>
        <p:nvGrpSpPr>
          <p:cNvPr id="168" name="group 168"/>
          <p:cNvGrpSpPr/>
          <p:nvPr/>
        </p:nvGrpSpPr>
        <p:grpSpPr>
          <a:xfrm rot="21600000">
            <a:off x="278739" y="231812"/>
            <a:ext cx="898702" cy="756666"/>
            <a:chOff x="0" y="0"/>
            <a:chExt cx="898702" cy="756666"/>
          </a:xfrm>
        </p:grpSpPr>
        <p:pic>
          <p:nvPicPr>
            <p:cNvPr id="1464" name="picture 1464"/>
            <p:cNvPicPr>
              <a:picLocks noChangeAspect="1"/>
            </p:cNvPicPr>
            <p:nvPr/>
          </p:nvPicPr>
          <p:blipFill>
            <a:blip r:embed="rId4"/>
            <a:stretch>
              <a:fillRect/>
            </a:stretch>
          </p:blipFill>
          <p:spPr>
            <a:xfrm rot="21600000">
              <a:off x="0" y="0"/>
              <a:ext cx="898702" cy="756666"/>
            </a:xfrm>
            <a:prstGeom prst="rect">
              <a:avLst/>
            </a:prstGeom>
          </p:spPr>
        </p:pic>
        <p:sp>
          <p:nvSpPr>
            <p:cNvPr id="1466" name="textbox 1466"/>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3.1.3</a:t>
              </a:r>
              <a:endParaRPr sz="1200">
                <a:latin typeface="微软雅黑" panose="020B0503020204020204" charset="-122"/>
                <a:ea typeface="微软雅黑" panose="020B0503020204020204" charset="-122"/>
                <a:cs typeface="微软雅黑" panose="020B0503020204020204" charset="-122"/>
              </a:endParaRPr>
            </a:p>
          </p:txBody>
        </p:sp>
      </p:grpSp>
      <p:pic>
        <p:nvPicPr>
          <p:cNvPr id="1468" name="picture 1468"/>
          <p:cNvPicPr>
            <a:picLocks noChangeAspect="1"/>
          </p:cNvPicPr>
          <p:nvPr/>
        </p:nvPicPr>
        <p:blipFill>
          <a:blip r:embed="rId5"/>
          <a:stretch>
            <a:fillRect/>
          </a:stretch>
        </p:blipFill>
        <p:spPr>
          <a:xfrm rot="21600000">
            <a:off x="1343532" y="2741803"/>
            <a:ext cx="17068" cy="907516"/>
          </a:xfrm>
          <a:prstGeom prst="rect">
            <a:avLst/>
          </a:prstGeom>
        </p:spPr>
      </p:pic>
      <p:sp>
        <p:nvSpPr>
          <p:cNvPr id="1470" name="rect 1470"/>
          <p:cNvSpPr/>
          <p:nvPr/>
        </p:nvSpPr>
        <p:spPr>
          <a:xfrm>
            <a:off x="924763" y="3556380"/>
            <a:ext cx="868984" cy="328777"/>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1472" name="rect 1472"/>
          <p:cNvSpPr/>
          <p:nvPr/>
        </p:nvSpPr>
        <p:spPr>
          <a:xfrm>
            <a:off x="1016508" y="2910840"/>
            <a:ext cx="661441" cy="373557"/>
          </a:xfrm>
          <a:prstGeom prst="rect">
            <a:avLst/>
          </a:prstGeom>
          <a:solidFill>
            <a:srgbClr val="7F7F7F">
              <a:alpha val="100000"/>
            </a:srgbClr>
          </a:solidFill>
          <a:ln w="0" cap="flat">
            <a:noFill/>
            <a:prstDash val="solid"/>
            <a:miter lim="0"/>
          </a:ln>
        </p:spPr>
        <p:txBody>
          <a:bodyPr rtlCol="0"/>
          <a:lstStyle/>
          <a:p>
            <a:pPr algn="ctr"/>
            <a:endParaRPr lang="zh-CN" altLang="en-US"/>
          </a:p>
        </p:txBody>
      </p:sp>
      <p:sp>
        <p:nvSpPr>
          <p:cNvPr id="1474" name="textbox 1474"/>
          <p:cNvSpPr/>
          <p:nvPr/>
        </p:nvSpPr>
        <p:spPr>
          <a:xfrm>
            <a:off x="1050723" y="3012440"/>
            <a:ext cx="620394" cy="897255"/>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70180" algn="l" rtl="0" eaLnBrk="0">
              <a:lnSpc>
                <a:spcPct val="96000"/>
              </a:lnSpc>
            </a:pPr>
            <a:r>
              <a:rPr sz="1100" kern="0" spc="-60">
                <a:solidFill>
                  <a:srgbClr val="FFFFFF">
                    <a:alpha val="100000"/>
                  </a:srgbClr>
                </a:solidFill>
                <a:latin typeface="幼圆" panose="02010509060101010101" charset="-122"/>
                <a:ea typeface="幼圆" panose="02010509060101010101" charset="-122"/>
                <a:cs typeface="幼圆" panose="02010509060101010101" charset="-122"/>
              </a:rPr>
              <a:t>门禁</a:t>
            </a:r>
            <a:endParaRPr sz="1100">
              <a:latin typeface="幼圆" panose="02010509060101010101" charset="-122"/>
              <a:ea typeface="幼圆" panose="02010509060101010101" charset="-122"/>
              <a:cs typeface="幼圆" panose="02010509060101010101" charset="-122"/>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marL="12700" algn="l" rtl="0" eaLnBrk="0">
              <a:lnSpc>
                <a:spcPts val="1505"/>
              </a:lnSpc>
              <a:spcBef>
                <a:spcPts val="330"/>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人脸</a:t>
            </a:r>
            <a:r>
              <a:rPr sz="1100" kern="0" spc="-10">
                <a:solidFill>
                  <a:srgbClr val="FFFFFF">
                    <a:alpha val="100000"/>
                  </a:srgbClr>
                </a:solidFill>
                <a:latin typeface="Arial" panose="020B0604020202020204"/>
                <a:ea typeface="Arial" panose="020B0604020202020204"/>
                <a:cs typeface="Arial" panose="020B0604020202020204"/>
              </a:rPr>
              <a:t>/</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二维</a:t>
            </a:r>
            <a:endParaRPr sz="1100">
              <a:latin typeface="幼圆" panose="02010509060101010101" charset="-122"/>
              <a:ea typeface="幼圆" panose="02010509060101010101" charset="-122"/>
              <a:cs typeface="幼圆" panose="02010509060101010101" charset="-122"/>
            </a:endParaRPr>
          </a:p>
          <a:p>
            <a:pPr marL="241300" algn="l" rtl="0" eaLnBrk="0">
              <a:lnSpc>
                <a:spcPct val="98000"/>
              </a:lnSpc>
              <a:spcBef>
                <a:spcPts val="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码</a:t>
            </a:r>
            <a:endParaRPr sz="1100">
              <a:latin typeface="幼圆" panose="02010509060101010101" charset="-122"/>
              <a:ea typeface="幼圆" panose="02010509060101010101" charset="-122"/>
              <a:cs typeface="幼圆" panose="02010509060101010101" charset="-122"/>
            </a:endParaRPr>
          </a:p>
        </p:txBody>
      </p:sp>
      <p:pic>
        <p:nvPicPr>
          <p:cNvPr id="1476" name="picture 1476"/>
          <p:cNvPicPr>
            <a:picLocks noChangeAspect="1"/>
          </p:cNvPicPr>
          <p:nvPr/>
        </p:nvPicPr>
        <p:blipFill>
          <a:blip r:embed="rId6"/>
          <a:stretch>
            <a:fillRect/>
          </a:stretch>
        </p:blipFill>
        <p:spPr>
          <a:xfrm rot="21600000">
            <a:off x="451662" y="2740342"/>
            <a:ext cx="17068" cy="907529"/>
          </a:xfrm>
          <a:prstGeom prst="rect">
            <a:avLst/>
          </a:prstGeom>
        </p:spPr>
      </p:pic>
      <p:sp>
        <p:nvSpPr>
          <p:cNvPr id="1478" name="rect 1478"/>
          <p:cNvSpPr/>
          <p:nvPr/>
        </p:nvSpPr>
        <p:spPr>
          <a:xfrm>
            <a:off x="72783" y="3563111"/>
            <a:ext cx="789800" cy="329183"/>
          </a:xfrm>
          <a:prstGeom prst="rect">
            <a:avLst/>
          </a:prstGeom>
          <a:solidFill>
            <a:srgbClr val="0070C0">
              <a:alpha val="94509"/>
            </a:srgbClr>
          </a:solidFill>
          <a:ln w="0" cap="flat">
            <a:noFill/>
            <a:prstDash val="solid"/>
            <a:miter lim="0"/>
          </a:ln>
        </p:spPr>
        <p:txBody>
          <a:bodyPr rtlCol="0"/>
          <a:lstStyle/>
          <a:p>
            <a:pPr algn="ctr"/>
            <a:endParaRPr lang="zh-CN" altLang="en-US"/>
          </a:p>
        </p:txBody>
      </p:sp>
      <p:sp>
        <p:nvSpPr>
          <p:cNvPr id="1480" name="rect 1480"/>
          <p:cNvSpPr/>
          <p:nvPr/>
        </p:nvSpPr>
        <p:spPr>
          <a:xfrm>
            <a:off x="124866" y="2917888"/>
            <a:ext cx="661517" cy="373951"/>
          </a:xfrm>
          <a:prstGeom prst="rect">
            <a:avLst/>
          </a:prstGeom>
          <a:solidFill>
            <a:srgbClr val="7F7F7F">
              <a:alpha val="100000"/>
            </a:srgbClr>
          </a:solidFill>
          <a:ln w="0" cap="flat">
            <a:noFill/>
            <a:prstDash val="solid"/>
            <a:miter lim="0"/>
          </a:ln>
        </p:spPr>
        <p:txBody>
          <a:bodyPr rtlCol="0"/>
          <a:lstStyle/>
          <a:p>
            <a:pPr algn="ctr"/>
            <a:endParaRPr lang="zh-CN" altLang="en-US"/>
          </a:p>
        </p:txBody>
      </p:sp>
      <p:sp>
        <p:nvSpPr>
          <p:cNvPr id="1482" name="textbox 1482"/>
          <p:cNvSpPr/>
          <p:nvPr/>
        </p:nvSpPr>
        <p:spPr>
          <a:xfrm>
            <a:off x="228589" y="3019400"/>
            <a:ext cx="480694" cy="90170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90805" algn="l" rtl="0" eaLnBrk="0">
              <a:lnSpc>
                <a:spcPct val="94000"/>
              </a:lnSpc>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考勤</a:t>
            </a:r>
            <a:endParaRPr sz="1100">
              <a:latin typeface="幼圆" panose="02010509060101010101" charset="-122"/>
              <a:ea typeface="幼圆" panose="02010509060101010101" charset="-122"/>
              <a:cs typeface="幼圆" panose="02010509060101010101" charset="-122"/>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marL="12700" algn="l" rtl="0" eaLnBrk="0">
              <a:lnSpc>
                <a:spcPts val="1505"/>
              </a:lnSpc>
              <a:spcBef>
                <a:spcPts val="33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人脸</a:t>
            </a:r>
            <a:r>
              <a:rPr sz="1100" kern="0" spc="-10">
                <a:solidFill>
                  <a:srgbClr val="FFFFFF">
                    <a:alpha val="100000"/>
                  </a:srgbClr>
                </a:solidFill>
                <a:latin typeface="Arial" panose="020B0604020202020204"/>
                <a:ea typeface="Arial" panose="020B0604020202020204"/>
                <a:cs typeface="Arial" panose="020B0604020202020204"/>
              </a:rPr>
              <a:t>/</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指</a:t>
            </a:r>
            <a:endParaRPr sz="1100">
              <a:latin typeface="幼圆" panose="02010509060101010101" charset="-122"/>
              <a:ea typeface="幼圆" panose="02010509060101010101" charset="-122"/>
              <a:cs typeface="幼圆" panose="02010509060101010101" charset="-122"/>
            </a:endParaRPr>
          </a:p>
          <a:p>
            <a:pPr marL="171450" algn="l" rtl="0" eaLnBrk="0">
              <a:lnSpc>
                <a:spcPct val="100000"/>
              </a:lnSpc>
              <a:spcBef>
                <a:spcPts val="1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纹</a:t>
            </a:r>
            <a:endParaRPr sz="1100">
              <a:latin typeface="幼圆" panose="02010509060101010101" charset="-122"/>
              <a:ea typeface="幼圆" panose="02010509060101010101" charset="-122"/>
              <a:cs typeface="幼圆" panose="02010509060101010101" charset="-122"/>
            </a:endParaRPr>
          </a:p>
        </p:txBody>
      </p:sp>
      <p:sp>
        <p:nvSpPr>
          <p:cNvPr id="1484" name="textbox 1484"/>
          <p:cNvSpPr/>
          <p:nvPr/>
        </p:nvSpPr>
        <p:spPr>
          <a:xfrm>
            <a:off x="6262115" y="3543300"/>
            <a:ext cx="838835" cy="344804"/>
          </a:xfrm>
          <a:prstGeom prst="rect">
            <a:avLst/>
          </a:prstGeom>
          <a:solidFill>
            <a:srgbClr val="0070C0">
              <a:alpha val="99607"/>
            </a:srgbClr>
          </a:solidFill>
          <a:ln w="0" cap="flat">
            <a:noFill/>
            <a:prstDash val="solid"/>
            <a:miter lim="0"/>
          </a:ln>
        </p:spPr>
        <p:txBody>
          <a:bodyPr vert="horz" wrap="square" lIns="0" tIns="0" rIns="0" bIns="0"/>
          <a:lstStyle/>
          <a:p>
            <a:pPr algn="l" rtl="0" eaLnBrk="0">
              <a:lnSpc>
                <a:spcPct val="101000"/>
              </a:lnSpc>
            </a:pPr>
            <a:endParaRPr sz="100">
              <a:latin typeface="Arial" panose="020B0604020202020204"/>
              <a:ea typeface="Arial" panose="020B0604020202020204"/>
              <a:cs typeface="Arial" panose="020B0604020202020204"/>
            </a:endParaRPr>
          </a:p>
          <a:p>
            <a:pPr marL="354965" indent="-203835" algn="l" rtl="0" eaLnBrk="0">
              <a:lnSpc>
                <a:spcPct val="99000"/>
              </a:lnSpc>
              <a:spcBef>
                <a:spcPct val="0"/>
              </a:spcBef>
            </a:pPr>
            <a:r>
              <a:rPr sz="1100" kern="0" spc="-30">
                <a:solidFill>
                  <a:srgbClr val="FFFFFF">
                    <a:alpha val="100000"/>
                  </a:srgbClr>
                </a:solidFill>
                <a:latin typeface="幼圆" panose="02010509060101010101" charset="-122"/>
                <a:ea typeface="幼圆" panose="02010509060101010101" charset="-122"/>
                <a:cs typeface="幼圆" panose="02010509060101010101" charset="-122"/>
              </a:rPr>
              <a:t>园内多场</a:t>
            </a:r>
            <a:r>
              <a:rPr sz="1100" kern="0" spc="0">
                <a:solidFill>
                  <a:srgbClr val="FFFFFF">
                    <a:alpha val="100000"/>
                  </a:srgbClr>
                </a:solidFill>
                <a:latin typeface="幼圆" panose="02010509060101010101" charset="-122"/>
                <a:ea typeface="幼圆" panose="02010509060101010101" charset="-122"/>
                <a:cs typeface="幼圆" panose="02010509060101010101" charset="-122"/>
              </a:rPr>
              <a:t>   </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景</a:t>
            </a:r>
            <a:endParaRPr sz="1100">
              <a:latin typeface="幼圆" panose="02010509060101010101" charset="-122"/>
              <a:ea typeface="幼圆" panose="02010509060101010101" charset="-122"/>
              <a:cs typeface="幼圆" panose="02010509060101010101" charset="-122"/>
            </a:endParaRPr>
          </a:p>
        </p:txBody>
      </p:sp>
      <p:sp>
        <p:nvSpPr>
          <p:cNvPr id="1486" name="rect 1486"/>
          <p:cNvSpPr/>
          <p:nvPr/>
        </p:nvSpPr>
        <p:spPr>
          <a:xfrm>
            <a:off x="2785872" y="3974579"/>
            <a:ext cx="844295" cy="336816"/>
          </a:xfrm>
          <a:prstGeom prst="rect">
            <a:avLst/>
          </a:prstGeom>
          <a:solidFill>
            <a:srgbClr val="7F7F7F">
              <a:alpha val="100000"/>
            </a:srgbClr>
          </a:solidFill>
          <a:ln w="0" cap="flat">
            <a:noFill/>
            <a:prstDash val="solid"/>
            <a:miter lim="0"/>
          </a:ln>
        </p:spPr>
        <p:txBody>
          <a:bodyPr rtlCol="0"/>
          <a:lstStyle/>
          <a:p>
            <a:pPr algn="ctr"/>
            <a:endParaRPr lang="zh-CN" altLang="en-US"/>
          </a:p>
        </p:txBody>
      </p:sp>
      <p:sp>
        <p:nvSpPr>
          <p:cNvPr id="1488" name="textbox 1488"/>
          <p:cNvSpPr/>
          <p:nvPr/>
        </p:nvSpPr>
        <p:spPr>
          <a:xfrm>
            <a:off x="72783" y="3977639"/>
            <a:ext cx="789940" cy="353059"/>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7000"/>
              </a:lnSpc>
            </a:pPr>
            <a:endParaRPr sz="700">
              <a:latin typeface="Arial" panose="020B0604020202020204"/>
              <a:ea typeface="Arial" panose="020B0604020202020204"/>
              <a:cs typeface="Arial" panose="020B0604020202020204"/>
            </a:endParaRPr>
          </a:p>
          <a:p>
            <a:pPr marL="327660" algn="l" rtl="0" eaLnBrk="0">
              <a:lnSpc>
                <a:spcPct val="98000"/>
              </a:lnSpc>
              <a:spcBef>
                <a:spcPct val="0"/>
              </a:spcBef>
              <a:tabLst>
                <a:tab pos="404495" algn="l"/>
              </a:tabLst>
            </a:pPr>
            <a:r>
              <a:rPr sz="1100" kern="0" spc="0">
                <a:solidFill>
                  <a:srgbClr val="FFFFFF">
                    <a:alpha val="100000"/>
                  </a:srgbClr>
                </a:solidFill>
                <a:latin typeface="幼圆" panose="02010509060101010101" charset="-122"/>
                <a:ea typeface="幼圆" panose="02010509060101010101" charset="-122"/>
                <a:cs typeface="幼圆" panose="02010509060101010101" charset="-122"/>
              </a:rPr>
              <a:t>	</a:t>
            </a:r>
            <a:r>
              <a:rPr sz="1100" kern="0" spc="-20">
                <a:solidFill>
                  <a:srgbClr val="FFFFFF">
                    <a:alpha val="100000"/>
                  </a:srgbClr>
                </a:solidFill>
                <a:latin typeface="幼圆" panose="02010509060101010101" charset="-122"/>
                <a:ea typeface="幼圆" panose="02010509060101010101" charset="-122"/>
                <a:cs typeface="幼圆" panose="02010509060101010101" charset="-122"/>
              </a:rPr>
              <a:t>人脸</a:t>
            </a:r>
            <a:endParaRPr sz="1100">
              <a:latin typeface="幼圆" panose="02010509060101010101" charset="-122"/>
              <a:ea typeface="幼圆" panose="02010509060101010101" charset="-122"/>
              <a:cs typeface="幼圆" panose="02010509060101010101" charset="-122"/>
            </a:endParaRPr>
          </a:p>
        </p:txBody>
      </p:sp>
      <p:pic>
        <p:nvPicPr>
          <p:cNvPr id="1490" name="picture 1490"/>
          <p:cNvPicPr>
            <a:picLocks noChangeAspect="1"/>
          </p:cNvPicPr>
          <p:nvPr/>
        </p:nvPicPr>
        <p:blipFill>
          <a:blip r:embed="rId7"/>
          <a:stretch>
            <a:fillRect/>
          </a:stretch>
        </p:blipFill>
        <p:spPr>
          <a:xfrm rot="21600000">
            <a:off x="124968" y="3977639"/>
            <a:ext cx="275844" cy="275844"/>
          </a:xfrm>
          <a:prstGeom prst="rect">
            <a:avLst/>
          </a:prstGeom>
        </p:spPr>
      </p:pic>
      <p:sp>
        <p:nvSpPr>
          <p:cNvPr id="1492" name="rect 1492"/>
          <p:cNvSpPr/>
          <p:nvPr/>
        </p:nvSpPr>
        <p:spPr>
          <a:xfrm>
            <a:off x="1885187" y="3979163"/>
            <a:ext cx="803148" cy="337159"/>
          </a:xfrm>
          <a:prstGeom prst="rect">
            <a:avLst/>
          </a:prstGeom>
          <a:solidFill>
            <a:srgbClr val="7F7F7F">
              <a:alpha val="100000"/>
            </a:srgbClr>
          </a:solidFill>
          <a:ln w="0" cap="flat">
            <a:noFill/>
            <a:prstDash val="solid"/>
            <a:miter lim="0"/>
          </a:ln>
        </p:spPr>
        <p:txBody>
          <a:bodyPr rtlCol="0"/>
          <a:lstStyle/>
          <a:p>
            <a:pPr algn="ctr"/>
            <a:endParaRPr lang="zh-CN" altLang="en-US"/>
          </a:p>
        </p:txBody>
      </p:sp>
      <p:sp>
        <p:nvSpPr>
          <p:cNvPr id="1494" name="textbox 1494"/>
          <p:cNvSpPr/>
          <p:nvPr/>
        </p:nvSpPr>
        <p:spPr>
          <a:xfrm>
            <a:off x="964641" y="3997452"/>
            <a:ext cx="847725" cy="316229"/>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8000"/>
              </a:lnSpc>
            </a:pPr>
            <a:endParaRPr sz="600">
              <a:latin typeface="Arial" panose="020B0604020202020204"/>
              <a:ea typeface="Arial" panose="020B0604020202020204"/>
              <a:cs typeface="Arial" panose="020B0604020202020204"/>
            </a:endParaRPr>
          </a:p>
          <a:p>
            <a:pPr marL="278765" algn="l" rtl="0" eaLnBrk="0">
              <a:lnSpc>
                <a:spcPct val="97000"/>
              </a:lnSpc>
              <a:spcBef>
                <a:spcPts val="5"/>
              </a:spcBef>
              <a:tabLst>
                <a:tab pos="398145" algn="l"/>
              </a:tabLst>
            </a:pPr>
            <a:r>
              <a:rPr sz="900" kern="0" spc="0">
                <a:solidFill>
                  <a:srgbClr val="FFFFFF">
                    <a:alpha val="100000"/>
                  </a:srgbClr>
                </a:solidFill>
                <a:latin typeface="幼圆" panose="02010509060101010101" charset="-122"/>
                <a:ea typeface="幼圆" panose="02010509060101010101" charset="-122"/>
                <a:cs typeface="幼圆" panose="02010509060101010101" charset="-122"/>
              </a:rPr>
              <a:t>	</a:t>
            </a:r>
            <a:r>
              <a:rPr sz="900" kern="0" spc="-10">
                <a:solidFill>
                  <a:srgbClr val="FFFFFF">
                    <a:alpha val="100000"/>
                  </a:srgbClr>
                </a:solidFill>
                <a:latin typeface="幼圆" panose="02010509060101010101" charset="-122"/>
                <a:ea typeface="幼圆" panose="02010509060101010101" charset="-122"/>
                <a:cs typeface="幼圆" panose="02010509060101010101" charset="-122"/>
              </a:rPr>
              <a:t>工作卡</a:t>
            </a:r>
            <a:endParaRPr sz="900">
              <a:latin typeface="幼圆" panose="02010509060101010101" charset="-122"/>
              <a:ea typeface="幼圆" panose="02010509060101010101" charset="-122"/>
              <a:cs typeface="幼圆" panose="02010509060101010101" charset="-122"/>
            </a:endParaRPr>
          </a:p>
        </p:txBody>
      </p:sp>
      <p:sp>
        <p:nvSpPr>
          <p:cNvPr id="1496" name="path 1496"/>
          <p:cNvSpPr/>
          <p:nvPr/>
        </p:nvSpPr>
        <p:spPr>
          <a:xfrm>
            <a:off x="1107820" y="4059199"/>
            <a:ext cx="135610" cy="203936"/>
          </a:xfrm>
          <a:custGeom>
            <a:avLst/>
            <a:gdLst/>
            <a:ahLst/>
            <a:cxnLst/>
            <a:rect l="0" t="0" r="0" b="0"/>
            <a:pathLst>
              <a:path w="213" h="321">
                <a:moveTo>
                  <a:pt x="9" y="207"/>
                </a:moveTo>
                <a:lnTo>
                  <a:pt x="64" y="178"/>
                </a:lnTo>
                <a:lnTo>
                  <a:pt x="64" y="180"/>
                </a:lnTo>
                <a:lnTo>
                  <a:pt x="64" y="186"/>
                </a:lnTo>
                <a:lnTo>
                  <a:pt x="64" y="191"/>
                </a:lnTo>
                <a:lnTo>
                  <a:pt x="65" y="197"/>
                </a:lnTo>
                <a:lnTo>
                  <a:pt x="67" y="202"/>
                </a:lnTo>
                <a:lnTo>
                  <a:pt x="69" y="207"/>
                </a:lnTo>
                <a:lnTo>
                  <a:pt x="71" y="212"/>
                </a:lnTo>
                <a:lnTo>
                  <a:pt x="73" y="217"/>
                </a:lnTo>
                <a:lnTo>
                  <a:pt x="76" y="220"/>
                </a:lnTo>
                <a:lnTo>
                  <a:pt x="79" y="223"/>
                </a:lnTo>
                <a:lnTo>
                  <a:pt x="82" y="226"/>
                </a:lnTo>
                <a:lnTo>
                  <a:pt x="85" y="230"/>
                </a:lnTo>
                <a:lnTo>
                  <a:pt x="89" y="232"/>
                </a:lnTo>
                <a:lnTo>
                  <a:pt x="93" y="234"/>
                </a:lnTo>
                <a:lnTo>
                  <a:pt x="97" y="235"/>
                </a:lnTo>
                <a:lnTo>
                  <a:pt x="101" y="236"/>
                </a:lnTo>
                <a:lnTo>
                  <a:pt x="106" y="237"/>
                </a:lnTo>
                <a:lnTo>
                  <a:pt x="110" y="236"/>
                </a:lnTo>
                <a:lnTo>
                  <a:pt x="114" y="235"/>
                </a:lnTo>
                <a:lnTo>
                  <a:pt x="118" y="234"/>
                </a:lnTo>
                <a:lnTo>
                  <a:pt x="122" y="232"/>
                </a:lnTo>
                <a:lnTo>
                  <a:pt x="126" y="230"/>
                </a:lnTo>
                <a:lnTo>
                  <a:pt x="129" y="226"/>
                </a:lnTo>
                <a:lnTo>
                  <a:pt x="132" y="223"/>
                </a:lnTo>
                <a:lnTo>
                  <a:pt x="135" y="220"/>
                </a:lnTo>
                <a:lnTo>
                  <a:pt x="138" y="217"/>
                </a:lnTo>
                <a:lnTo>
                  <a:pt x="140" y="212"/>
                </a:lnTo>
                <a:lnTo>
                  <a:pt x="143" y="207"/>
                </a:lnTo>
                <a:lnTo>
                  <a:pt x="144" y="202"/>
                </a:lnTo>
                <a:lnTo>
                  <a:pt x="146" y="197"/>
                </a:lnTo>
                <a:lnTo>
                  <a:pt x="147" y="191"/>
                </a:lnTo>
                <a:lnTo>
                  <a:pt x="147" y="186"/>
                </a:lnTo>
                <a:lnTo>
                  <a:pt x="148" y="180"/>
                </a:lnTo>
                <a:lnTo>
                  <a:pt x="148" y="179"/>
                </a:lnTo>
                <a:lnTo>
                  <a:pt x="202" y="207"/>
                </a:lnTo>
                <a:lnTo>
                  <a:pt x="206" y="219"/>
                </a:lnTo>
                <a:lnTo>
                  <a:pt x="209" y="231"/>
                </a:lnTo>
                <a:lnTo>
                  <a:pt x="210" y="244"/>
                </a:lnTo>
                <a:lnTo>
                  <a:pt x="212" y="259"/>
                </a:lnTo>
                <a:lnTo>
                  <a:pt x="213" y="274"/>
                </a:lnTo>
                <a:lnTo>
                  <a:pt x="213" y="289"/>
                </a:lnTo>
                <a:lnTo>
                  <a:pt x="213" y="321"/>
                </a:lnTo>
                <a:lnTo>
                  <a:pt x="0" y="321"/>
                </a:lnTo>
                <a:lnTo>
                  <a:pt x="0" y="301"/>
                </a:lnTo>
                <a:lnTo>
                  <a:pt x="0" y="282"/>
                </a:lnTo>
                <a:lnTo>
                  <a:pt x="0" y="266"/>
                </a:lnTo>
                <a:lnTo>
                  <a:pt x="1" y="251"/>
                </a:lnTo>
                <a:lnTo>
                  <a:pt x="2" y="237"/>
                </a:lnTo>
                <a:lnTo>
                  <a:pt x="4" y="226"/>
                </a:lnTo>
                <a:lnTo>
                  <a:pt x="6" y="215"/>
                </a:lnTo>
                <a:lnTo>
                  <a:pt x="9" y="207"/>
                </a:lnTo>
                <a:close/>
                <a:moveTo>
                  <a:pt x="127" y="144"/>
                </a:moveTo>
                <a:lnTo>
                  <a:pt x="124" y="136"/>
                </a:lnTo>
                <a:lnTo>
                  <a:pt x="122" y="132"/>
                </a:lnTo>
                <a:lnTo>
                  <a:pt x="121" y="131"/>
                </a:lnTo>
                <a:lnTo>
                  <a:pt x="114" y="130"/>
                </a:lnTo>
                <a:lnTo>
                  <a:pt x="107" y="129"/>
                </a:lnTo>
                <a:lnTo>
                  <a:pt x="100" y="130"/>
                </a:lnTo>
                <a:lnTo>
                  <a:pt x="93" y="131"/>
                </a:lnTo>
                <a:lnTo>
                  <a:pt x="92" y="132"/>
                </a:lnTo>
                <a:lnTo>
                  <a:pt x="91" y="132"/>
                </a:lnTo>
                <a:lnTo>
                  <a:pt x="89" y="136"/>
                </a:lnTo>
                <a:lnTo>
                  <a:pt x="85" y="146"/>
                </a:lnTo>
                <a:lnTo>
                  <a:pt x="81" y="142"/>
                </a:lnTo>
                <a:lnTo>
                  <a:pt x="78" y="136"/>
                </a:lnTo>
                <a:lnTo>
                  <a:pt x="75" y="129"/>
                </a:lnTo>
                <a:lnTo>
                  <a:pt x="71" y="122"/>
                </a:lnTo>
                <a:lnTo>
                  <a:pt x="69" y="128"/>
                </a:lnTo>
                <a:lnTo>
                  <a:pt x="72" y="143"/>
                </a:lnTo>
                <a:lnTo>
                  <a:pt x="75" y="156"/>
                </a:lnTo>
                <a:lnTo>
                  <a:pt x="77" y="161"/>
                </a:lnTo>
                <a:lnTo>
                  <a:pt x="79" y="167"/>
                </a:lnTo>
                <a:lnTo>
                  <a:pt x="82" y="172"/>
                </a:lnTo>
                <a:lnTo>
                  <a:pt x="85" y="177"/>
                </a:lnTo>
                <a:lnTo>
                  <a:pt x="128" y="177"/>
                </a:lnTo>
                <a:lnTo>
                  <a:pt x="131" y="172"/>
                </a:lnTo>
                <a:lnTo>
                  <a:pt x="134" y="167"/>
                </a:lnTo>
                <a:lnTo>
                  <a:pt x="136" y="161"/>
                </a:lnTo>
                <a:lnTo>
                  <a:pt x="137" y="156"/>
                </a:lnTo>
                <a:lnTo>
                  <a:pt x="140" y="143"/>
                </a:lnTo>
                <a:lnTo>
                  <a:pt x="142" y="128"/>
                </a:lnTo>
                <a:lnTo>
                  <a:pt x="139" y="122"/>
                </a:lnTo>
                <a:lnTo>
                  <a:pt x="136" y="128"/>
                </a:lnTo>
                <a:lnTo>
                  <a:pt x="134" y="134"/>
                </a:lnTo>
                <a:lnTo>
                  <a:pt x="127" y="144"/>
                </a:lnTo>
                <a:close/>
                <a:moveTo>
                  <a:pt x="107" y="140"/>
                </a:moveTo>
                <a:lnTo>
                  <a:pt x="114" y="141"/>
                </a:lnTo>
                <a:lnTo>
                  <a:pt x="118" y="142"/>
                </a:lnTo>
                <a:lnTo>
                  <a:pt x="120" y="143"/>
                </a:lnTo>
                <a:lnTo>
                  <a:pt x="123" y="150"/>
                </a:lnTo>
                <a:lnTo>
                  <a:pt x="120" y="153"/>
                </a:lnTo>
                <a:lnTo>
                  <a:pt x="116" y="155"/>
                </a:lnTo>
                <a:lnTo>
                  <a:pt x="111" y="156"/>
                </a:lnTo>
                <a:lnTo>
                  <a:pt x="106" y="156"/>
                </a:lnTo>
                <a:lnTo>
                  <a:pt x="102" y="156"/>
                </a:lnTo>
                <a:lnTo>
                  <a:pt x="97" y="156"/>
                </a:lnTo>
                <a:lnTo>
                  <a:pt x="93" y="154"/>
                </a:lnTo>
                <a:lnTo>
                  <a:pt x="90" y="151"/>
                </a:lnTo>
                <a:lnTo>
                  <a:pt x="94" y="143"/>
                </a:lnTo>
                <a:lnTo>
                  <a:pt x="96" y="142"/>
                </a:lnTo>
                <a:lnTo>
                  <a:pt x="100" y="141"/>
                </a:lnTo>
                <a:lnTo>
                  <a:pt x="107" y="140"/>
                </a:lnTo>
                <a:close/>
                <a:moveTo>
                  <a:pt x="65" y="94"/>
                </a:moveTo>
                <a:lnTo>
                  <a:pt x="65" y="80"/>
                </a:lnTo>
                <a:lnTo>
                  <a:pt x="65" y="67"/>
                </a:lnTo>
                <a:lnTo>
                  <a:pt x="66" y="56"/>
                </a:lnTo>
                <a:lnTo>
                  <a:pt x="68" y="45"/>
                </a:lnTo>
                <a:lnTo>
                  <a:pt x="72" y="41"/>
                </a:lnTo>
                <a:lnTo>
                  <a:pt x="77" y="39"/>
                </a:lnTo>
                <a:lnTo>
                  <a:pt x="81" y="37"/>
                </a:lnTo>
                <a:lnTo>
                  <a:pt x="86" y="35"/>
                </a:lnTo>
                <a:lnTo>
                  <a:pt x="97" y="33"/>
                </a:lnTo>
                <a:lnTo>
                  <a:pt x="107" y="32"/>
                </a:lnTo>
                <a:lnTo>
                  <a:pt x="118" y="34"/>
                </a:lnTo>
                <a:lnTo>
                  <a:pt x="127" y="36"/>
                </a:lnTo>
                <a:lnTo>
                  <a:pt x="132" y="38"/>
                </a:lnTo>
                <a:lnTo>
                  <a:pt x="136" y="40"/>
                </a:lnTo>
                <a:lnTo>
                  <a:pt x="139" y="42"/>
                </a:lnTo>
                <a:lnTo>
                  <a:pt x="142" y="45"/>
                </a:lnTo>
                <a:lnTo>
                  <a:pt x="144" y="58"/>
                </a:lnTo>
                <a:lnTo>
                  <a:pt x="146" y="67"/>
                </a:lnTo>
                <a:lnTo>
                  <a:pt x="146" y="79"/>
                </a:lnTo>
                <a:lnTo>
                  <a:pt x="146" y="95"/>
                </a:lnTo>
                <a:lnTo>
                  <a:pt x="147" y="93"/>
                </a:lnTo>
                <a:lnTo>
                  <a:pt x="151" y="87"/>
                </a:lnTo>
                <a:lnTo>
                  <a:pt x="156" y="79"/>
                </a:lnTo>
                <a:lnTo>
                  <a:pt x="157" y="75"/>
                </a:lnTo>
                <a:lnTo>
                  <a:pt x="159" y="70"/>
                </a:lnTo>
                <a:lnTo>
                  <a:pt x="159" y="66"/>
                </a:lnTo>
                <a:lnTo>
                  <a:pt x="159" y="59"/>
                </a:lnTo>
                <a:lnTo>
                  <a:pt x="158" y="47"/>
                </a:lnTo>
                <a:lnTo>
                  <a:pt x="156" y="34"/>
                </a:lnTo>
                <a:lnTo>
                  <a:pt x="155" y="29"/>
                </a:lnTo>
                <a:lnTo>
                  <a:pt x="153" y="25"/>
                </a:lnTo>
                <a:lnTo>
                  <a:pt x="150" y="20"/>
                </a:lnTo>
                <a:lnTo>
                  <a:pt x="145" y="14"/>
                </a:lnTo>
                <a:lnTo>
                  <a:pt x="140" y="10"/>
                </a:lnTo>
                <a:lnTo>
                  <a:pt x="134" y="6"/>
                </a:lnTo>
                <a:lnTo>
                  <a:pt x="127" y="3"/>
                </a:lnTo>
                <a:lnTo>
                  <a:pt x="121" y="2"/>
                </a:lnTo>
                <a:lnTo>
                  <a:pt x="114" y="0"/>
                </a:lnTo>
                <a:lnTo>
                  <a:pt x="106" y="0"/>
                </a:lnTo>
                <a:lnTo>
                  <a:pt x="100" y="0"/>
                </a:lnTo>
                <a:lnTo>
                  <a:pt x="92" y="0"/>
                </a:lnTo>
                <a:lnTo>
                  <a:pt x="85" y="2"/>
                </a:lnTo>
                <a:lnTo>
                  <a:pt x="79" y="4"/>
                </a:lnTo>
                <a:lnTo>
                  <a:pt x="73" y="6"/>
                </a:lnTo>
                <a:lnTo>
                  <a:pt x="68" y="10"/>
                </a:lnTo>
                <a:lnTo>
                  <a:pt x="63" y="15"/>
                </a:lnTo>
                <a:lnTo>
                  <a:pt x="59" y="20"/>
                </a:lnTo>
                <a:lnTo>
                  <a:pt x="57" y="24"/>
                </a:lnTo>
                <a:lnTo>
                  <a:pt x="56" y="32"/>
                </a:lnTo>
                <a:lnTo>
                  <a:pt x="54" y="40"/>
                </a:lnTo>
                <a:lnTo>
                  <a:pt x="53" y="49"/>
                </a:lnTo>
                <a:lnTo>
                  <a:pt x="52" y="59"/>
                </a:lnTo>
                <a:lnTo>
                  <a:pt x="52" y="69"/>
                </a:lnTo>
                <a:lnTo>
                  <a:pt x="52" y="76"/>
                </a:lnTo>
                <a:lnTo>
                  <a:pt x="53" y="79"/>
                </a:lnTo>
                <a:lnTo>
                  <a:pt x="54" y="81"/>
                </a:lnTo>
                <a:lnTo>
                  <a:pt x="58" y="87"/>
                </a:lnTo>
                <a:lnTo>
                  <a:pt x="61" y="91"/>
                </a:lnTo>
                <a:lnTo>
                  <a:pt x="65" y="94"/>
                </a:lnTo>
              </a:path>
            </a:pathLst>
          </a:custGeom>
          <a:solidFill>
            <a:srgbClr val="FFFFFF">
              <a:alpha val="100000"/>
            </a:srgbClr>
          </a:solidFill>
          <a:ln w="0" cap="flat">
            <a:noFill/>
            <a:prstDash val="solid"/>
            <a:miter lim="0"/>
          </a:ln>
        </p:spPr>
        <p:txBody>
          <a:bodyPr rtlCol="0"/>
          <a:lstStyle/>
          <a:p>
            <a:pPr algn="ctr"/>
            <a:endParaRPr lang="zh-CN" altLang="en-US"/>
          </a:p>
        </p:txBody>
      </p:sp>
      <p:sp>
        <p:nvSpPr>
          <p:cNvPr id="1498" name="textbox 1498"/>
          <p:cNvSpPr/>
          <p:nvPr/>
        </p:nvSpPr>
        <p:spPr>
          <a:xfrm>
            <a:off x="2774886" y="4759185"/>
            <a:ext cx="855344" cy="311784"/>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7000"/>
              </a:lnSpc>
            </a:pPr>
            <a:endParaRPr sz="600">
              <a:latin typeface="Arial" panose="020B0604020202020204"/>
              <a:ea typeface="Arial" panose="020B0604020202020204"/>
              <a:cs typeface="Arial" panose="020B0604020202020204"/>
            </a:endParaRPr>
          </a:p>
          <a:p>
            <a:pPr marL="318770" algn="l" rtl="0" eaLnBrk="0">
              <a:lnSpc>
                <a:spcPct val="97000"/>
              </a:lnSpc>
              <a:spcBef>
                <a:spcPct val="0"/>
              </a:spcBef>
              <a:tabLst>
                <a:tab pos="406400" algn="l"/>
              </a:tabLst>
            </a:pPr>
            <a:r>
              <a:rPr sz="900" kern="0" spc="0">
                <a:solidFill>
                  <a:srgbClr val="FFFFFF">
                    <a:alpha val="100000"/>
                  </a:srgbClr>
                </a:solidFill>
                <a:latin typeface="幼圆" panose="02010509060101010101" charset="-122"/>
                <a:ea typeface="幼圆" panose="02010509060101010101" charset="-122"/>
                <a:cs typeface="幼圆" panose="02010509060101010101" charset="-122"/>
              </a:rPr>
              <a:t>	</a:t>
            </a:r>
            <a:r>
              <a:rPr sz="900" kern="0" spc="-10">
                <a:solidFill>
                  <a:srgbClr val="FFFFFF">
                    <a:alpha val="100000"/>
                  </a:srgbClr>
                </a:solidFill>
                <a:latin typeface="幼圆" panose="02010509060101010101" charset="-122"/>
                <a:ea typeface="幼圆" panose="02010509060101010101" charset="-122"/>
                <a:cs typeface="幼圆" panose="02010509060101010101" charset="-122"/>
              </a:rPr>
              <a:t>二维码</a:t>
            </a:r>
            <a:endParaRPr sz="900">
              <a:latin typeface="幼圆" panose="02010509060101010101" charset="-122"/>
              <a:ea typeface="幼圆" panose="02010509060101010101" charset="-122"/>
              <a:cs typeface="幼圆" panose="02010509060101010101" charset="-122"/>
            </a:endParaRPr>
          </a:p>
        </p:txBody>
      </p:sp>
      <p:pic>
        <p:nvPicPr>
          <p:cNvPr id="1500" name="picture 1500"/>
          <p:cNvPicPr>
            <a:picLocks noChangeAspect="1"/>
          </p:cNvPicPr>
          <p:nvPr/>
        </p:nvPicPr>
        <p:blipFill>
          <a:blip r:embed="rId8"/>
          <a:stretch>
            <a:fillRect/>
          </a:stretch>
        </p:blipFill>
        <p:spPr>
          <a:xfrm rot="21600000">
            <a:off x="2830067" y="4777740"/>
            <a:ext cx="263651" cy="280416"/>
          </a:xfrm>
          <a:prstGeom prst="rect">
            <a:avLst/>
          </a:prstGeom>
        </p:spPr>
      </p:pic>
      <p:sp>
        <p:nvSpPr>
          <p:cNvPr id="1502" name="textbox 1502"/>
          <p:cNvSpPr/>
          <p:nvPr/>
        </p:nvSpPr>
        <p:spPr>
          <a:xfrm>
            <a:off x="2779776" y="4376610"/>
            <a:ext cx="850900" cy="311784"/>
          </a:xfrm>
          <a:prstGeom prst="rect">
            <a:avLst/>
          </a:prstGeom>
          <a:solidFill>
            <a:srgbClr val="7F7F7F">
              <a:alpha val="96862"/>
            </a:srgbClr>
          </a:solidFill>
          <a:ln w="0" cap="flat">
            <a:noFill/>
            <a:prstDash val="solid"/>
            <a:miter lim="0"/>
          </a:ln>
        </p:spPr>
        <p:txBody>
          <a:bodyPr vert="horz" wrap="square" lIns="0" tIns="0" rIns="0" bIns="0"/>
          <a:lstStyle/>
          <a:p>
            <a:pPr algn="l" rtl="0" eaLnBrk="0">
              <a:lnSpc>
                <a:spcPct val="105000"/>
              </a:lnSpc>
            </a:pPr>
            <a:endParaRPr sz="600">
              <a:latin typeface="Arial" panose="020B0604020202020204"/>
              <a:ea typeface="Arial" panose="020B0604020202020204"/>
              <a:cs typeface="Arial" panose="020B0604020202020204"/>
            </a:endParaRPr>
          </a:p>
          <a:p>
            <a:pPr marL="278765" algn="l" rtl="0" eaLnBrk="0">
              <a:lnSpc>
                <a:spcPct val="97000"/>
              </a:lnSpc>
              <a:spcBef>
                <a:spcPts val="5"/>
              </a:spcBef>
              <a:tabLst>
                <a:tab pos="400050" algn="l"/>
              </a:tabLst>
            </a:pPr>
            <a:r>
              <a:rPr sz="900" kern="0" spc="0">
                <a:solidFill>
                  <a:srgbClr val="FFFFFF">
                    <a:alpha val="100000"/>
                  </a:srgbClr>
                </a:solidFill>
                <a:latin typeface="幼圆" panose="02010509060101010101" charset="-122"/>
                <a:ea typeface="幼圆" panose="02010509060101010101" charset="-122"/>
                <a:cs typeface="幼圆" panose="02010509060101010101" charset="-122"/>
              </a:rPr>
              <a:t>	</a:t>
            </a:r>
            <a:r>
              <a:rPr sz="900" kern="0" spc="-10">
                <a:solidFill>
                  <a:srgbClr val="FFFFFF">
                    <a:alpha val="100000"/>
                  </a:srgbClr>
                </a:solidFill>
                <a:latin typeface="幼圆" panose="02010509060101010101" charset="-122"/>
                <a:ea typeface="幼圆" panose="02010509060101010101" charset="-122"/>
                <a:cs typeface="幼圆" panose="02010509060101010101" charset="-122"/>
              </a:rPr>
              <a:t>工作卡</a:t>
            </a:r>
            <a:endParaRPr sz="900">
              <a:latin typeface="幼圆" panose="02010509060101010101" charset="-122"/>
              <a:ea typeface="幼圆" panose="02010509060101010101" charset="-122"/>
              <a:cs typeface="幼圆" panose="02010509060101010101" charset="-122"/>
            </a:endParaRPr>
          </a:p>
        </p:txBody>
      </p:sp>
      <p:sp>
        <p:nvSpPr>
          <p:cNvPr id="1504" name="path 1504"/>
          <p:cNvSpPr/>
          <p:nvPr/>
        </p:nvSpPr>
        <p:spPr>
          <a:xfrm>
            <a:off x="2923362" y="4426953"/>
            <a:ext cx="135597" cy="203936"/>
          </a:xfrm>
          <a:custGeom>
            <a:avLst/>
            <a:gdLst/>
            <a:ahLst/>
            <a:cxnLst/>
            <a:rect l="0" t="0" r="0" b="0"/>
            <a:pathLst>
              <a:path w="213" h="321">
                <a:moveTo>
                  <a:pt x="9" y="207"/>
                </a:moveTo>
                <a:lnTo>
                  <a:pt x="64" y="178"/>
                </a:lnTo>
                <a:lnTo>
                  <a:pt x="64" y="180"/>
                </a:lnTo>
                <a:lnTo>
                  <a:pt x="64" y="186"/>
                </a:lnTo>
                <a:lnTo>
                  <a:pt x="64" y="191"/>
                </a:lnTo>
                <a:lnTo>
                  <a:pt x="65" y="197"/>
                </a:lnTo>
                <a:lnTo>
                  <a:pt x="67" y="202"/>
                </a:lnTo>
                <a:lnTo>
                  <a:pt x="69" y="207"/>
                </a:lnTo>
                <a:lnTo>
                  <a:pt x="70" y="212"/>
                </a:lnTo>
                <a:lnTo>
                  <a:pt x="73" y="217"/>
                </a:lnTo>
                <a:lnTo>
                  <a:pt x="76" y="220"/>
                </a:lnTo>
                <a:lnTo>
                  <a:pt x="79" y="223"/>
                </a:lnTo>
                <a:lnTo>
                  <a:pt x="82" y="226"/>
                </a:lnTo>
                <a:lnTo>
                  <a:pt x="85" y="230"/>
                </a:lnTo>
                <a:lnTo>
                  <a:pt x="89" y="232"/>
                </a:lnTo>
                <a:lnTo>
                  <a:pt x="93" y="234"/>
                </a:lnTo>
                <a:lnTo>
                  <a:pt x="97" y="235"/>
                </a:lnTo>
                <a:lnTo>
                  <a:pt x="101" y="236"/>
                </a:lnTo>
                <a:lnTo>
                  <a:pt x="106" y="237"/>
                </a:lnTo>
                <a:lnTo>
                  <a:pt x="110" y="236"/>
                </a:lnTo>
                <a:lnTo>
                  <a:pt x="114" y="235"/>
                </a:lnTo>
                <a:lnTo>
                  <a:pt x="118" y="234"/>
                </a:lnTo>
                <a:lnTo>
                  <a:pt x="122" y="232"/>
                </a:lnTo>
                <a:lnTo>
                  <a:pt x="126" y="230"/>
                </a:lnTo>
                <a:lnTo>
                  <a:pt x="129" y="226"/>
                </a:lnTo>
                <a:lnTo>
                  <a:pt x="132" y="223"/>
                </a:lnTo>
                <a:lnTo>
                  <a:pt x="135" y="220"/>
                </a:lnTo>
                <a:lnTo>
                  <a:pt x="138" y="217"/>
                </a:lnTo>
                <a:lnTo>
                  <a:pt x="140" y="212"/>
                </a:lnTo>
                <a:lnTo>
                  <a:pt x="143" y="207"/>
                </a:lnTo>
                <a:lnTo>
                  <a:pt x="144" y="202"/>
                </a:lnTo>
                <a:lnTo>
                  <a:pt x="145" y="197"/>
                </a:lnTo>
                <a:lnTo>
                  <a:pt x="147" y="191"/>
                </a:lnTo>
                <a:lnTo>
                  <a:pt x="147" y="186"/>
                </a:lnTo>
                <a:lnTo>
                  <a:pt x="148" y="180"/>
                </a:lnTo>
                <a:lnTo>
                  <a:pt x="148" y="179"/>
                </a:lnTo>
                <a:lnTo>
                  <a:pt x="202" y="207"/>
                </a:lnTo>
                <a:lnTo>
                  <a:pt x="206" y="219"/>
                </a:lnTo>
                <a:lnTo>
                  <a:pt x="209" y="231"/>
                </a:lnTo>
                <a:lnTo>
                  <a:pt x="210" y="244"/>
                </a:lnTo>
                <a:lnTo>
                  <a:pt x="212" y="259"/>
                </a:lnTo>
                <a:lnTo>
                  <a:pt x="213" y="274"/>
                </a:lnTo>
                <a:lnTo>
                  <a:pt x="213" y="289"/>
                </a:lnTo>
                <a:lnTo>
                  <a:pt x="213" y="321"/>
                </a:lnTo>
                <a:lnTo>
                  <a:pt x="0" y="321"/>
                </a:lnTo>
                <a:lnTo>
                  <a:pt x="0" y="301"/>
                </a:lnTo>
                <a:lnTo>
                  <a:pt x="0" y="282"/>
                </a:lnTo>
                <a:lnTo>
                  <a:pt x="0" y="266"/>
                </a:lnTo>
                <a:lnTo>
                  <a:pt x="1" y="251"/>
                </a:lnTo>
                <a:lnTo>
                  <a:pt x="2" y="237"/>
                </a:lnTo>
                <a:lnTo>
                  <a:pt x="4" y="226"/>
                </a:lnTo>
                <a:lnTo>
                  <a:pt x="6" y="215"/>
                </a:lnTo>
                <a:lnTo>
                  <a:pt x="9" y="207"/>
                </a:lnTo>
                <a:close/>
                <a:moveTo>
                  <a:pt x="127" y="144"/>
                </a:moveTo>
                <a:lnTo>
                  <a:pt x="124" y="136"/>
                </a:lnTo>
                <a:lnTo>
                  <a:pt x="122" y="132"/>
                </a:lnTo>
                <a:lnTo>
                  <a:pt x="120" y="131"/>
                </a:lnTo>
                <a:lnTo>
                  <a:pt x="114" y="130"/>
                </a:lnTo>
                <a:lnTo>
                  <a:pt x="107" y="130"/>
                </a:lnTo>
                <a:lnTo>
                  <a:pt x="99" y="130"/>
                </a:lnTo>
                <a:lnTo>
                  <a:pt x="93" y="131"/>
                </a:lnTo>
                <a:lnTo>
                  <a:pt x="92" y="132"/>
                </a:lnTo>
                <a:lnTo>
                  <a:pt x="91" y="132"/>
                </a:lnTo>
                <a:lnTo>
                  <a:pt x="89" y="136"/>
                </a:lnTo>
                <a:lnTo>
                  <a:pt x="85" y="146"/>
                </a:lnTo>
                <a:lnTo>
                  <a:pt x="81" y="142"/>
                </a:lnTo>
                <a:lnTo>
                  <a:pt x="78" y="136"/>
                </a:lnTo>
                <a:lnTo>
                  <a:pt x="74" y="130"/>
                </a:lnTo>
                <a:lnTo>
                  <a:pt x="71" y="122"/>
                </a:lnTo>
                <a:lnTo>
                  <a:pt x="69" y="128"/>
                </a:lnTo>
                <a:lnTo>
                  <a:pt x="72" y="143"/>
                </a:lnTo>
                <a:lnTo>
                  <a:pt x="74" y="156"/>
                </a:lnTo>
                <a:lnTo>
                  <a:pt x="77" y="161"/>
                </a:lnTo>
                <a:lnTo>
                  <a:pt x="79" y="167"/>
                </a:lnTo>
                <a:lnTo>
                  <a:pt x="82" y="172"/>
                </a:lnTo>
                <a:lnTo>
                  <a:pt x="85" y="177"/>
                </a:lnTo>
                <a:lnTo>
                  <a:pt x="128" y="177"/>
                </a:lnTo>
                <a:lnTo>
                  <a:pt x="131" y="172"/>
                </a:lnTo>
                <a:lnTo>
                  <a:pt x="134" y="167"/>
                </a:lnTo>
                <a:lnTo>
                  <a:pt x="136" y="161"/>
                </a:lnTo>
                <a:lnTo>
                  <a:pt x="137" y="156"/>
                </a:lnTo>
                <a:lnTo>
                  <a:pt x="140" y="143"/>
                </a:lnTo>
                <a:lnTo>
                  <a:pt x="142" y="128"/>
                </a:lnTo>
                <a:lnTo>
                  <a:pt x="139" y="122"/>
                </a:lnTo>
                <a:lnTo>
                  <a:pt x="136" y="128"/>
                </a:lnTo>
                <a:lnTo>
                  <a:pt x="134" y="134"/>
                </a:lnTo>
                <a:lnTo>
                  <a:pt x="127" y="144"/>
                </a:lnTo>
                <a:close/>
                <a:moveTo>
                  <a:pt x="107" y="140"/>
                </a:moveTo>
                <a:lnTo>
                  <a:pt x="114" y="141"/>
                </a:lnTo>
                <a:lnTo>
                  <a:pt x="118" y="142"/>
                </a:lnTo>
                <a:lnTo>
                  <a:pt x="120" y="143"/>
                </a:lnTo>
                <a:lnTo>
                  <a:pt x="123" y="150"/>
                </a:lnTo>
                <a:lnTo>
                  <a:pt x="120" y="153"/>
                </a:lnTo>
                <a:lnTo>
                  <a:pt x="116" y="155"/>
                </a:lnTo>
                <a:lnTo>
                  <a:pt x="111" y="156"/>
                </a:lnTo>
                <a:lnTo>
                  <a:pt x="106" y="156"/>
                </a:lnTo>
                <a:lnTo>
                  <a:pt x="102" y="156"/>
                </a:lnTo>
                <a:lnTo>
                  <a:pt x="97" y="156"/>
                </a:lnTo>
                <a:lnTo>
                  <a:pt x="93" y="154"/>
                </a:lnTo>
                <a:lnTo>
                  <a:pt x="90" y="151"/>
                </a:lnTo>
                <a:lnTo>
                  <a:pt x="94" y="143"/>
                </a:lnTo>
                <a:lnTo>
                  <a:pt x="95" y="142"/>
                </a:lnTo>
                <a:lnTo>
                  <a:pt x="99" y="141"/>
                </a:lnTo>
                <a:lnTo>
                  <a:pt x="107" y="140"/>
                </a:lnTo>
                <a:close/>
                <a:moveTo>
                  <a:pt x="65" y="94"/>
                </a:moveTo>
                <a:lnTo>
                  <a:pt x="65" y="80"/>
                </a:lnTo>
                <a:lnTo>
                  <a:pt x="65" y="67"/>
                </a:lnTo>
                <a:lnTo>
                  <a:pt x="66" y="56"/>
                </a:lnTo>
                <a:lnTo>
                  <a:pt x="68" y="45"/>
                </a:lnTo>
                <a:lnTo>
                  <a:pt x="72" y="41"/>
                </a:lnTo>
                <a:lnTo>
                  <a:pt x="77" y="39"/>
                </a:lnTo>
                <a:lnTo>
                  <a:pt x="81" y="37"/>
                </a:lnTo>
                <a:lnTo>
                  <a:pt x="86" y="35"/>
                </a:lnTo>
                <a:lnTo>
                  <a:pt x="97" y="33"/>
                </a:lnTo>
                <a:lnTo>
                  <a:pt x="107" y="32"/>
                </a:lnTo>
                <a:lnTo>
                  <a:pt x="118" y="34"/>
                </a:lnTo>
                <a:lnTo>
                  <a:pt x="127" y="36"/>
                </a:lnTo>
                <a:lnTo>
                  <a:pt x="132" y="38"/>
                </a:lnTo>
                <a:lnTo>
                  <a:pt x="136" y="40"/>
                </a:lnTo>
                <a:lnTo>
                  <a:pt x="139" y="42"/>
                </a:lnTo>
                <a:lnTo>
                  <a:pt x="142" y="45"/>
                </a:lnTo>
                <a:lnTo>
                  <a:pt x="144" y="58"/>
                </a:lnTo>
                <a:lnTo>
                  <a:pt x="145" y="67"/>
                </a:lnTo>
                <a:lnTo>
                  <a:pt x="145" y="79"/>
                </a:lnTo>
                <a:lnTo>
                  <a:pt x="145" y="95"/>
                </a:lnTo>
                <a:lnTo>
                  <a:pt x="147" y="93"/>
                </a:lnTo>
                <a:lnTo>
                  <a:pt x="151" y="87"/>
                </a:lnTo>
                <a:lnTo>
                  <a:pt x="156" y="79"/>
                </a:lnTo>
                <a:lnTo>
                  <a:pt x="157" y="75"/>
                </a:lnTo>
                <a:lnTo>
                  <a:pt x="159" y="70"/>
                </a:lnTo>
                <a:lnTo>
                  <a:pt x="159" y="66"/>
                </a:lnTo>
                <a:lnTo>
                  <a:pt x="159" y="59"/>
                </a:lnTo>
                <a:lnTo>
                  <a:pt x="158" y="47"/>
                </a:lnTo>
                <a:lnTo>
                  <a:pt x="156" y="34"/>
                </a:lnTo>
                <a:lnTo>
                  <a:pt x="155" y="29"/>
                </a:lnTo>
                <a:lnTo>
                  <a:pt x="153" y="25"/>
                </a:lnTo>
                <a:lnTo>
                  <a:pt x="149" y="20"/>
                </a:lnTo>
                <a:lnTo>
                  <a:pt x="145" y="14"/>
                </a:lnTo>
                <a:lnTo>
                  <a:pt x="140" y="10"/>
                </a:lnTo>
                <a:lnTo>
                  <a:pt x="134" y="6"/>
                </a:lnTo>
                <a:lnTo>
                  <a:pt x="127" y="4"/>
                </a:lnTo>
                <a:lnTo>
                  <a:pt x="121" y="2"/>
                </a:lnTo>
                <a:lnTo>
                  <a:pt x="114" y="0"/>
                </a:lnTo>
                <a:lnTo>
                  <a:pt x="106" y="0"/>
                </a:lnTo>
                <a:lnTo>
                  <a:pt x="99" y="0"/>
                </a:lnTo>
                <a:lnTo>
                  <a:pt x="92" y="0"/>
                </a:lnTo>
                <a:lnTo>
                  <a:pt x="85" y="2"/>
                </a:lnTo>
                <a:lnTo>
                  <a:pt x="79" y="4"/>
                </a:lnTo>
                <a:lnTo>
                  <a:pt x="73" y="6"/>
                </a:lnTo>
                <a:lnTo>
                  <a:pt x="68" y="10"/>
                </a:lnTo>
                <a:lnTo>
                  <a:pt x="63" y="15"/>
                </a:lnTo>
                <a:lnTo>
                  <a:pt x="59" y="20"/>
                </a:lnTo>
                <a:lnTo>
                  <a:pt x="57" y="24"/>
                </a:lnTo>
                <a:lnTo>
                  <a:pt x="56" y="32"/>
                </a:lnTo>
                <a:lnTo>
                  <a:pt x="54" y="40"/>
                </a:lnTo>
                <a:lnTo>
                  <a:pt x="53" y="49"/>
                </a:lnTo>
                <a:lnTo>
                  <a:pt x="52" y="59"/>
                </a:lnTo>
                <a:lnTo>
                  <a:pt x="52" y="69"/>
                </a:lnTo>
                <a:lnTo>
                  <a:pt x="52" y="76"/>
                </a:lnTo>
                <a:lnTo>
                  <a:pt x="53" y="79"/>
                </a:lnTo>
                <a:lnTo>
                  <a:pt x="54" y="81"/>
                </a:lnTo>
                <a:lnTo>
                  <a:pt x="58" y="87"/>
                </a:lnTo>
                <a:lnTo>
                  <a:pt x="61" y="91"/>
                </a:lnTo>
                <a:lnTo>
                  <a:pt x="65" y="94"/>
                </a:lnTo>
              </a:path>
            </a:pathLst>
          </a:custGeom>
          <a:solidFill>
            <a:srgbClr val="FFFFFF">
              <a:alpha val="100000"/>
            </a:srgbClr>
          </a:solidFill>
          <a:ln w="0" cap="flat">
            <a:noFill/>
            <a:prstDash val="solid"/>
            <a:miter lim="0"/>
          </a:ln>
        </p:spPr>
        <p:txBody>
          <a:bodyPr rtlCol="0"/>
          <a:lstStyle/>
          <a:p>
            <a:pPr algn="ctr"/>
            <a:endParaRPr lang="zh-CN" altLang="en-US"/>
          </a:p>
        </p:txBody>
      </p:sp>
      <p:sp>
        <p:nvSpPr>
          <p:cNvPr id="1506" name="textbox 1506"/>
          <p:cNvSpPr/>
          <p:nvPr/>
        </p:nvSpPr>
        <p:spPr>
          <a:xfrm>
            <a:off x="1874520" y="4370209"/>
            <a:ext cx="848994" cy="311784"/>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7000"/>
              </a:lnSpc>
            </a:pPr>
            <a:endParaRPr sz="600">
              <a:latin typeface="Arial" panose="020B0604020202020204"/>
              <a:ea typeface="Arial" panose="020B0604020202020204"/>
              <a:cs typeface="Arial" panose="020B0604020202020204"/>
            </a:endParaRPr>
          </a:p>
          <a:p>
            <a:pPr marL="333375" algn="l" rtl="0" eaLnBrk="0">
              <a:lnSpc>
                <a:spcPct val="97000"/>
              </a:lnSpc>
              <a:spcBef>
                <a:spcPct val="0"/>
              </a:spcBef>
              <a:tabLst>
                <a:tab pos="401320" algn="l"/>
              </a:tabLst>
            </a:pPr>
            <a:r>
              <a:rPr sz="900" kern="0" spc="0">
                <a:solidFill>
                  <a:srgbClr val="FFFFFF">
                    <a:alpha val="100000"/>
                  </a:srgbClr>
                </a:solidFill>
                <a:latin typeface="幼圆" panose="02010509060101010101" charset="-122"/>
                <a:ea typeface="幼圆" panose="02010509060101010101" charset="-122"/>
                <a:cs typeface="幼圆" panose="02010509060101010101" charset="-122"/>
              </a:rPr>
              <a:t>	</a:t>
            </a:r>
            <a:r>
              <a:rPr sz="900" kern="0" spc="-10">
                <a:solidFill>
                  <a:srgbClr val="FFFFFF">
                    <a:alpha val="100000"/>
                  </a:srgbClr>
                </a:solidFill>
                <a:latin typeface="幼圆" panose="02010509060101010101" charset="-122"/>
                <a:ea typeface="幼圆" panose="02010509060101010101" charset="-122"/>
                <a:cs typeface="幼圆" panose="02010509060101010101" charset="-122"/>
              </a:rPr>
              <a:t>二维码</a:t>
            </a:r>
            <a:endParaRPr sz="900">
              <a:latin typeface="幼圆" panose="02010509060101010101" charset="-122"/>
              <a:ea typeface="幼圆" panose="02010509060101010101" charset="-122"/>
              <a:cs typeface="幼圆" panose="02010509060101010101" charset="-122"/>
            </a:endParaRPr>
          </a:p>
        </p:txBody>
      </p:sp>
      <p:pic>
        <p:nvPicPr>
          <p:cNvPr id="1508" name="picture 1508"/>
          <p:cNvPicPr>
            <a:picLocks noChangeAspect="1"/>
          </p:cNvPicPr>
          <p:nvPr/>
        </p:nvPicPr>
        <p:blipFill>
          <a:blip r:embed="rId9"/>
          <a:stretch>
            <a:fillRect/>
          </a:stretch>
        </p:blipFill>
        <p:spPr>
          <a:xfrm rot="21600000">
            <a:off x="1967483" y="4389119"/>
            <a:ext cx="240792" cy="280416"/>
          </a:xfrm>
          <a:prstGeom prst="rect">
            <a:avLst/>
          </a:prstGeom>
        </p:spPr>
      </p:pic>
      <p:sp>
        <p:nvSpPr>
          <p:cNvPr id="1510" name="textbox 1510"/>
          <p:cNvSpPr/>
          <p:nvPr/>
        </p:nvSpPr>
        <p:spPr>
          <a:xfrm>
            <a:off x="4522635" y="3989298"/>
            <a:ext cx="802640" cy="325754"/>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18000"/>
              </a:lnSpc>
            </a:pPr>
            <a:endParaRPr sz="500">
              <a:latin typeface="Arial" panose="020B0604020202020204"/>
              <a:ea typeface="Arial" panose="020B0604020202020204"/>
              <a:cs typeface="Arial" panose="020B0604020202020204"/>
            </a:endParaRPr>
          </a:p>
          <a:p>
            <a:pPr marL="123190" algn="l" rtl="0" eaLnBrk="0">
              <a:lnSpc>
                <a:spcPct val="98000"/>
              </a:lnSpc>
              <a:spcBef>
                <a:spcPts val="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职级权限</a:t>
            </a:r>
            <a:endParaRPr sz="1100">
              <a:latin typeface="幼圆" panose="02010509060101010101" charset="-122"/>
              <a:ea typeface="幼圆" panose="02010509060101010101" charset="-122"/>
              <a:cs typeface="幼圆" panose="02010509060101010101" charset="-122"/>
            </a:endParaRPr>
          </a:p>
        </p:txBody>
      </p:sp>
      <p:sp>
        <p:nvSpPr>
          <p:cNvPr id="1512" name="textbox 1512"/>
          <p:cNvSpPr/>
          <p:nvPr/>
        </p:nvSpPr>
        <p:spPr>
          <a:xfrm>
            <a:off x="2782659" y="3553967"/>
            <a:ext cx="789940" cy="329565"/>
          </a:xfrm>
          <a:prstGeom prst="rect">
            <a:avLst/>
          </a:prstGeom>
          <a:solidFill>
            <a:srgbClr val="0070C0">
              <a:alpha val="100000"/>
            </a:srgbClr>
          </a:solidFill>
          <a:ln w="0" cap="flat">
            <a:noFill/>
            <a:prstDash val="solid"/>
            <a:miter lim="0"/>
          </a:ln>
        </p:spPr>
        <p:txBody>
          <a:bodyPr vert="horz" wrap="square" lIns="0" tIns="0" rIns="0" bIns="0"/>
          <a:lstStyle/>
          <a:p>
            <a:pPr algn="l" rtl="0" eaLnBrk="0">
              <a:lnSpc>
                <a:spcPct val="101000"/>
              </a:lnSpc>
            </a:pPr>
            <a:endParaRPr sz="600">
              <a:latin typeface="Arial" panose="020B0604020202020204"/>
              <a:ea typeface="Arial" panose="020B0604020202020204"/>
              <a:cs typeface="Arial" panose="020B0604020202020204"/>
            </a:endParaRPr>
          </a:p>
          <a:p>
            <a:pPr marL="116205" algn="l" rtl="0" eaLnBrk="0">
              <a:lnSpc>
                <a:spcPct val="97000"/>
              </a:lnSpc>
              <a:spcBef>
                <a:spcPct val="0"/>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工作通道</a:t>
            </a:r>
            <a:endParaRPr sz="1100">
              <a:latin typeface="幼圆" panose="02010509060101010101" charset="-122"/>
              <a:ea typeface="幼圆" panose="02010509060101010101" charset="-122"/>
              <a:cs typeface="幼圆" panose="02010509060101010101" charset="-122"/>
            </a:endParaRPr>
          </a:p>
        </p:txBody>
      </p:sp>
      <p:sp>
        <p:nvSpPr>
          <p:cNvPr id="1514" name="textbox 1514"/>
          <p:cNvSpPr/>
          <p:nvPr/>
        </p:nvSpPr>
        <p:spPr>
          <a:xfrm>
            <a:off x="4522635" y="4373879"/>
            <a:ext cx="831214" cy="313054"/>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10000"/>
              </a:lnSpc>
            </a:pPr>
            <a:endParaRPr sz="500">
              <a:latin typeface="Arial" panose="020B0604020202020204"/>
              <a:ea typeface="Arial" panose="020B0604020202020204"/>
              <a:cs typeface="Arial" panose="020B0604020202020204"/>
            </a:endParaRPr>
          </a:p>
          <a:p>
            <a:pPr marL="137795" algn="l" rtl="0" eaLnBrk="0">
              <a:lnSpc>
                <a:spcPct val="97000"/>
              </a:lnSpc>
              <a:spcBef>
                <a:spcPts val="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公务车辆</a:t>
            </a:r>
            <a:endParaRPr sz="1100">
              <a:latin typeface="幼圆" panose="02010509060101010101" charset="-122"/>
              <a:ea typeface="幼圆" panose="02010509060101010101" charset="-122"/>
              <a:cs typeface="幼圆" panose="02010509060101010101" charset="-122"/>
            </a:endParaRPr>
          </a:p>
        </p:txBody>
      </p:sp>
      <p:sp>
        <p:nvSpPr>
          <p:cNvPr id="1516" name="textbox 1516"/>
          <p:cNvSpPr/>
          <p:nvPr/>
        </p:nvSpPr>
        <p:spPr>
          <a:xfrm>
            <a:off x="3649979" y="4367047"/>
            <a:ext cx="835660" cy="311150"/>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8000"/>
              </a:lnSpc>
            </a:pPr>
            <a:endParaRPr sz="500">
              <a:latin typeface="Arial" panose="020B0604020202020204"/>
              <a:ea typeface="Arial" panose="020B0604020202020204"/>
              <a:cs typeface="Arial" panose="020B0604020202020204"/>
            </a:endParaRPr>
          </a:p>
          <a:p>
            <a:pPr marL="140970" algn="l" rtl="0" eaLnBrk="0">
              <a:lnSpc>
                <a:spcPct val="97000"/>
              </a:lnSpc>
              <a:spcBef>
                <a:spcPts val="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微信访客</a:t>
            </a:r>
            <a:endParaRPr sz="1100">
              <a:latin typeface="幼圆" panose="02010509060101010101" charset="-122"/>
              <a:ea typeface="幼圆" panose="02010509060101010101" charset="-122"/>
              <a:cs typeface="幼圆" panose="02010509060101010101" charset="-122"/>
            </a:endParaRPr>
          </a:p>
        </p:txBody>
      </p:sp>
      <p:sp>
        <p:nvSpPr>
          <p:cNvPr id="1518" name="textbox 1518"/>
          <p:cNvSpPr/>
          <p:nvPr/>
        </p:nvSpPr>
        <p:spPr>
          <a:xfrm>
            <a:off x="4532375" y="4722875"/>
            <a:ext cx="821689" cy="311150"/>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8000"/>
              </a:lnSpc>
            </a:pPr>
            <a:endParaRPr sz="500">
              <a:latin typeface="Arial" panose="020B0604020202020204"/>
              <a:ea typeface="Arial" panose="020B0604020202020204"/>
              <a:cs typeface="Arial" panose="020B0604020202020204"/>
            </a:endParaRPr>
          </a:p>
          <a:p>
            <a:pPr marL="133985" algn="l" rtl="0" eaLnBrk="0">
              <a:lnSpc>
                <a:spcPct val="97000"/>
              </a:lnSpc>
              <a:spcBef>
                <a:spcPts val="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外来车辆</a:t>
            </a:r>
            <a:endParaRPr sz="1100">
              <a:latin typeface="幼圆" panose="02010509060101010101" charset="-122"/>
              <a:ea typeface="幼圆" panose="02010509060101010101" charset="-122"/>
              <a:cs typeface="幼圆" panose="02010509060101010101" charset="-122"/>
            </a:endParaRPr>
          </a:p>
        </p:txBody>
      </p:sp>
      <p:sp>
        <p:nvSpPr>
          <p:cNvPr id="1520" name="textbox 1520"/>
          <p:cNvSpPr/>
          <p:nvPr/>
        </p:nvSpPr>
        <p:spPr>
          <a:xfrm>
            <a:off x="538855" y="1530280"/>
            <a:ext cx="1297939" cy="24510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algn="r" rtl="0" eaLnBrk="0">
              <a:lnSpc>
                <a:spcPct val="96000"/>
              </a:lnSpc>
            </a:pPr>
            <a:r>
              <a:rPr sz="15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一卡通系统：</a:t>
            </a:r>
            <a:endParaRPr sz="1500">
              <a:latin typeface="微软雅黑" panose="020B0503020204020204" charset="-122"/>
              <a:ea typeface="微软雅黑" panose="020B0503020204020204" charset="-122"/>
              <a:cs typeface="微软雅黑" panose="020B0503020204020204" charset="-122"/>
            </a:endParaRPr>
          </a:p>
        </p:txBody>
      </p:sp>
      <p:grpSp>
        <p:nvGrpSpPr>
          <p:cNvPr id="170" name="group 170"/>
          <p:cNvGrpSpPr/>
          <p:nvPr/>
        </p:nvGrpSpPr>
        <p:grpSpPr>
          <a:xfrm rot="21600000">
            <a:off x="992898" y="4381258"/>
            <a:ext cx="752208" cy="337045"/>
            <a:chOff x="0" y="0"/>
            <a:chExt cx="752208" cy="337045"/>
          </a:xfrm>
        </p:grpSpPr>
        <p:sp>
          <p:nvSpPr>
            <p:cNvPr id="1522" name="rect 1522"/>
            <p:cNvSpPr/>
            <p:nvPr/>
          </p:nvSpPr>
          <p:spPr>
            <a:xfrm>
              <a:off x="0" y="0"/>
              <a:ext cx="752208" cy="337045"/>
            </a:xfrm>
            <a:prstGeom prst="rect">
              <a:avLst/>
            </a:prstGeom>
            <a:solidFill>
              <a:srgbClr val="7F7F7F">
                <a:alpha val="100000"/>
              </a:srgbClr>
            </a:solidFill>
            <a:ln w="0" cap="flat">
              <a:noFill/>
              <a:prstDash val="solid"/>
              <a:miter lim="0"/>
            </a:ln>
          </p:spPr>
          <p:txBody>
            <a:bodyPr rtlCol="0"/>
            <a:lstStyle/>
            <a:p>
              <a:pPr algn="ctr"/>
              <a:endParaRPr lang="zh-CN" altLang="en-US"/>
            </a:p>
          </p:txBody>
        </p:sp>
        <p:pic>
          <p:nvPicPr>
            <p:cNvPr id="1524" name="picture 1524"/>
            <p:cNvPicPr>
              <a:picLocks noChangeAspect="1"/>
            </p:cNvPicPr>
            <p:nvPr/>
          </p:nvPicPr>
          <p:blipFill>
            <a:blip r:embed="rId7"/>
            <a:stretch>
              <a:fillRect/>
            </a:stretch>
          </p:blipFill>
          <p:spPr>
            <a:xfrm rot="21600000">
              <a:off x="401561" y="29197"/>
              <a:ext cx="275844" cy="275844"/>
            </a:xfrm>
            <a:prstGeom prst="rect">
              <a:avLst/>
            </a:prstGeom>
          </p:spPr>
        </p:pic>
        <p:sp>
          <p:nvSpPr>
            <p:cNvPr id="1526" name="textbox 1526"/>
            <p:cNvSpPr/>
            <p:nvPr/>
          </p:nvSpPr>
          <p:spPr>
            <a:xfrm>
              <a:off x="98401" y="83211"/>
              <a:ext cx="302259" cy="19050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8000"/>
                </a:lnSpc>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人脸</a:t>
              </a:r>
              <a:endParaRPr sz="1100">
                <a:latin typeface="幼圆" panose="02010509060101010101" charset="-122"/>
                <a:ea typeface="幼圆" panose="02010509060101010101" charset="-122"/>
                <a:cs typeface="幼圆" panose="02010509060101010101" charset="-122"/>
              </a:endParaRPr>
            </a:p>
          </p:txBody>
        </p:sp>
      </p:grpSp>
      <p:sp>
        <p:nvSpPr>
          <p:cNvPr id="1528" name="textbox 1528"/>
          <p:cNvSpPr/>
          <p:nvPr/>
        </p:nvSpPr>
        <p:spPr>
          <a:xfrm>
            <a:off x="981455" y="5164835"/>
            <a:ext cx="788034" cy="318770"/>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13000"/>
              </a:lnSpc>
            </a:pPr>
            <a:endParaRPr sz="500">
              <a:latin typeface="Arial" panose="020B0604020202020204"/>
              <a:ea typeface="Arial" panose="020B0604020202020204"/>
              <a:cs typeface="Arial" panose="020B0604020202020204"/>
            </a:endParaRPr>
          </a:p>
          <a:p>
            <a:pPr marL="109855" algn="l" rtl="0" eaLnBrk="0">
              <a:lnSpc>
                <a:spcPct val="98000"/>
              </a:lnSpc>
              <a:spcBef>
                <a:spcPct val="0"/>
              </a:spcBef>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密码</a:t>
            </a:r>
            <a:endParaRPr sz="1100">
              <a:latin typeface="幼圆" panose="02010509060101010101" charset="-122"/>
              <a:ea typeface="幼圆" panose="02010509060101010101" charset="-122"/>
              <a:cs typeface="幼圆" panose="02010509060101010101" charset="-122"/>
            </a:endParaRPr>
          </a:p>
        </p:txBody>
      </p:sp>
      <p:pic>
        <p:nvPicPr>
          <p:cNvPr id="1530" name="picture 1530"/>
          <p:cNvPicPr>
            <a:picLocks noChangeAspect="1"/>
          </p:cNvPicPr>
          <p:nvPr/>
        </p:nvPicPr>
        <p:blipFill>
          <a:blip r:embed="rId10"/>
          <a:stretch>
            <a:fillRect/>
          </a:stretch>
        </p:blipFill>
        <p:spPr>
          <a:xfrm rot="21600000">
            <a:off x="1404164" y="5201411"/>
            <a:ext cx="217932" cy="251460"/>
          </a:xfrm>
          <a:prstGeom prst="rect">
            <a:avLst/>
          </a:prstGeom>
        </p:spPr>
      </p:pic>
      <p:sp>
        <p:nvSpPr>
          <p:cNvPr id="1532" name="textbox 1532"/>
          <p:cNvSpPr/>
          <p:nvPr/>
        </p:nvSpPr>
        <p:spPr>
          <a:xfrm>
            <a:off x="74676" y="4376928"/>
            <a:ext cx="788034" cy="318770"/>
          </a:xfrm>
          <a:prstGeom prst="rect">
            <a:avLst/>
          </a:prstGeom>
          <a:solidFill>
            <a:srgbClr val="7F7F7F">
              <a:alpha val="99607"/>
            </a:srgbClr>
          </a:solidFill>
          <a:ln w="0" cap="flat">
            <a:noFill/>
            <a:prstDash val="solid"/>
            <a:miter lim="0"/>
          </a:ln>
        </p:spPr>
        <p:txBody>
          <a:bodyPr vert="horz" wrap="square" lIns="0" tIns="0" rIns="0" bIns="0"/>
          <a:lstStyle/>
          <a:p>
            <a:pPr algn="l" rtl="0" eaLnBrk="0">
              <a:lnSpc>
                <a:spcPct val="113000"/>
              </a:lnSpc>
            </a:pPr>
            <a:endParaRPr sz="500">
              <a:latin typeface="Arial" panose="020B0604020202020204"/>
              <a:ea typeface="Arial" panose="020B0604020202020204"/>
              <a:cs typeface="Arial" panose="020B0604020202020204"/>
            </a:endParaRPr>
          </a:p>
          <a:p>
            <a:pPr marL="111125" algn="l" rtl="0" eaLnBrk="0">
              <a:lnSpc>
                <a:spcPct val="98000"/>
              </a:lnSpc>
              <a:spcBef>
                <a:spcPct val="0"/>
              </a:spcBef>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指纹</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  </a:t>
            </a:r>
            <a:endParaRPr sz="1100">
              <a:latin typeface="幼圆" panose="02010509060101010101" charset="-122"/>
              <a:ea typeface="幼圆" panose="02010509060101010101" charset="-122"/>
              <a:cs typeface="幼圆" panose="02010509060101010101" charset="-122"/>
            </a:endParaRPr>
          </a:p>
        </p:txBody>
      </p:sp>
      <p:pic>
        <p:nvPicPr>
          <p:cNvPr id="1534" name="picture 1534"/>
          <p:cNvPicPr>
            <a:picLocks noChangeAspect="1"/>
          </p:cNvPicPr>
          <p:nvPr/>
        </p:nvPicPr>
        <p:blipFill>
          <a:blip r:embed="rId11"/>
          <a:stretch>
            <a:fillRect/>
          </a:stretch>
        </p:blipFill>
        <p:spPr>
          <a:xfrm rot="21600000">
            <a:off x="536607" y="4427219"/>
            <a:ext cx="195072" cy="207264"/>
          </a:xfrm>
          <a:prstGeom prst="rect">
            <a:avLst/>
          </a:prstGeom>
        </p:spPr>
      </p:pic>
      <p:sp>
        <p:nvSpPr>
          <p:cNvPr id="1536" name="textbox 1536"/>
          <p:cNvSpPr/>
          <p:nvPr/>
        </p:nvSpPr>
        <p:spPr>
          <a:xfrm>
            <a:off x="3684739" y="3979163"/>
            <a:ext cx="802005" cy="311150"/>
          </a:xfrm>
          <a:prstGeom prst="rect">
            <a:avLst/>
          </a:prstGeom>
          <a:solidFill>
            <a:srgbClr val="7F7F7F">
              <a:alpha val="97254"/>
            </a:srgbClr>
          </a:solidFill>
          <a:ln w="0" cap="flat">
            <a:noFill/>
            <a:prstDash val="solid"/>
            <a:miter lim="0"/>
          </a:ln>
        </p:spPr>
        <p:txBody>
          <a:bodyPr vert="horz" wrap="square" lIns="0" tIns="0" rIns="0" bIns="0"/>
          <a:lstStyle/>
          <a:p>
            <a:pPr algn="l" rtl="0" eaLnBrk="0">
              <a:lnSpc>
                <a:spcPct val="109000"/>
              </a:lnSpc>
            </a:pPr>
            <a:endParaRPr sz="500">
              <a:latin typeface="Arial" panose="020B0604020202020204"/>
              <a:ea typeface="Arial" panose="020B0604020202020204"/>
              <a:cs typeface="Arial" panose="020B0604020202020204"/>
            </a:endParaRPr>
          </a:p>
          <a:p>
            <a:pPr marL="123825" algn="l" rtl="0" eaLnBrk="0">
              <a:lnSpc>
                <a:spcPct val="99000"/>
              </a:lnSpc>
              <a:spcBef>
                <a:spcPct val="0"/>
              </a:spcBef>
            </a:pPr>
            <a:r>
              <a:rPr sz="1100" kern="0" spc="0">
                <a:solidFill>
                  <a:srgbClr val="FFFFFF">
                    <a:alpha val="100000"/>
                  </a:srgbClr>
                </a:solidFill>
                <a:latin typeface="幼圆" panose="02010509060101010101" charset="-122"/>
                <a:ea typeface="幼圆" panose="02010509060101010101" charset="-122"/>
                <a:cs typeface="幼圆" panose="02010509060101010101" charset="-122"/>
              </a:rPr>
              <a:t>人证合一</a:t>
            </a:r>
            <a:endParaRPr sz="1100">
              <a:latin typeface="幼圆" panose="02010509060101010101" charset="-122"/>
              <a:ea typeface="幼圆" panose="02010509060101010101" charset="-122"/>
              <a:cs typeface="幼圆" panose="02010509060101010101" charset="-122"/>
            </a:endParaRPr>
          </a:p>
        </p:txBody>
      </p:sp>
      <p:pic>
        <p:nvPicPr>
          <p:cNvPr id="1538" name="picture 1538"/>
          <p:cNvPicPr>
            <a:picLocks noChangeAspect="1"/>
          </p:cNvPicPr>
          <p:nvPr/>
        </p:nvPicPr>
        <p:blipFill>
          <a:blip r:embed="rId12"/>
          <a:stretch>
            <a:fillRect/>
          </a:stretch>
        </p:blipFill>
        <p:spPr>
          <a:xfrm rot="21600000">
            <a:off x="4851768" y="2738348"/>
            <a:ext cx="7620" cy="816203"/>
          </a:xfrm>
          <a:prstGeom prst="rect">
            <a:avLst/>
          </a:prstGeom>
        </p:spPr>
      </p:pic>
      <p:sp>
        <p:nvSpPr>
          <p:cNvPr id="1540" name="textbox 1540"/>
          <p:cNvSpPr/>
          <p:nvPr/>
        </p:nvSpPr>
        <p:spPr>
          <a:xfrm>
            <a:off x="4532375" y="2909087"/>
            <a:ext cx="660400" cy="374015"/>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7000"/>
              </a:lnSpc>
            </a:pPr>
            <a:endParaRPr sz="700">
              <a:latin typeface="Arial" panose="020B0604020202020204"/>
              <a:ea typeface="Arial" panose="020B0604020202020204"/>
              <a:cs typeface="Arial" panose="020B0604020202020204"/>
            </a:endParaRPr>
          </a:p>
          <a:p>
            <a:pPr marL="192405" algn="l" rtl="0" eaLnBrk="0">
              <a:lnSpc>
                <a:spcPct val="95000"/>
              </a:lnSpc>
              <a:spcBef>
                <a:spcPts val="5"/>
              </a:spcBef>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车行</a:t>
            </a:r>
            <a:endParaRPr sz="1100">
              <a:latin typeface="幼圆" panose="02010509060101010101" charset="-122"/>
              <a:ea typeface="幼圆" panose="02010509060101010101" charset="-122"/>
              <a:cs typeface="幼圆" panose="02010509060101010101" charset="-122"/>
            </a:endParaRPr>
          </a:p>
        </p:txBody>
      </p:sp>
      <p:pic>
        <p:nvPicPr>
          <p:cNvPr id="1542" name="picture 1542"/>
          <p:cNvPicPr>
            <a:picLocks noChangeAspect="1"/>
          </p:cNvPicPr>
          <p:nvPr/>
        </p:nvPicPr>
        <p:blipFill>
          <a:blip r:embed="rId13"/>
          <a:stretch>
            <a:fillRect/>
          </a:stretch>
        </p:blipFill>
        <p:spPr>
          <a:xfrm rot="21600000">
            <a:off x="4034764" y="2738348"/>
            <a:ext cx="10909" cy="850773"/>
          </a:xfrm>
          <a:prstGeom prst="rect">
            <a:avLst/>
          </a:prstGeom>
        </p:spPr>
      </p:pic>
      <p:sp>
        <p:nvSpPr>
          <p:cNvPr id="1544" name="rect 1544"/>
          <p:cNvSpPr/>
          <p:nvPr/>
        </p:nvSpPr>
        <p:spPr>
          <a:xfrm>
            <a:off x="3720083" y="2909087"/>
            <a:ext cx="661416" cy="364718"/>
          </a:xfrm>
          <a:prstGeom prst="rect">
            <a:avLst/>
          </a:prstGeom>
          <a:solidFill>
            <a:srgbClr val="7F7F7F">
              <a:alpha val="99607"/>
            </a:srgbClr>
          </a:solidFill>
          <a:ln w="0" cap="flat">
            <a:noFill/>
            <a:prstDash val="solid"/>
            <a:miter lim="0"/>
          </a:ln>
        </p:spPr>
        <p:txBody>
          <a:bodyPr rtlCol="0"/>
          <a:lstStyle/>
          <a:p>
            <a:pPr algn="ctr"/>
            <a:endParaRPr lang="zh-CN" altLang="en-US"/>
          </a:p>
        </p:txBody>
      </p:sp>
      <p:sp>
        <p:nvSpPr>
          <p:cNvPr id="1546" name="textbox 1546"/>
          <p:cNvSpPr/>
          <p:nvPr/>
        </p:nvSpPr>
        <p:spPr>
          <a:xfrm>
            <a:off x="981455" y="4771644"/>
            <a:ext cx="763905" cy="312420"/>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7000"/>
              </a:lnSpc>
            </a:pPr>
            <a:endParaRPr sz="600">
              <a:latin typeface="Arial" panose="020B0604020202020204"/>
              <a:ea typeface="Arial" panose="020B0604020202020204"/>
              <a:cs typeface="Arial" panose="020B0604020202020204"/>
            </a:endParaRPr>
          </a:p>
          <a:p>
            <a:pPr marL="316230" algn="l" rtl="0" eaLnBrk="0">
              <a:lnSpc>
                <a:spcPct val="97000"/>
              </a:lnSpc>
              <a:spcBef>
                <a:spcPct val="0"/>
              </a:spcBef>
              <a:tabLst>
                <a:tab pos="333375" algn="l"/>
              </a:tabLst>
            </a:pPr>
            <a:r>
              <a:rPr sz="900" kern="0" spc="0">
                <a:solidFill>
                  <a:srgbClr val="FFFFFF">
                    <a:alpha val="100000"/>
                  </a:srgbClr>
                </a:solidFill>
                <a:latin typeface="幼圆" panose="02010509060101010101" charset="-122"/>
                <a:ea typeface="幼圆" panose="02010509060101010101" charset="-122"/>
                <a:cs typeface="幼圆" panose="02010509060101010101" charset="-122"/>
              </a:rPr>
              <a:t>	</a:t>
            </a:r>
            <a:r>
              <a:rPr sz="900" kern="0" spc="-60">
                <a:solidFill>
                  <a:srgbClr val="FFFFFF">
                    <a:alpha val="100000"/>
                  </a:srgbClr>
                </a:solidFill>
                <a:latin typeface="幼圆" panose="02010509060101010101" charset="-122"/>
                <a:ea typeface="幼圆" panose="02010509060101010101" charset="-122"/>
                <a:cs typeface="幼圆" panose="02010509060101010101" charset="-122"/>
              </a:rPr>
              <a:t>二维码</a:t>
            </a:r>
            <a:endParaRPr sz="900">
              <a:latin typeface="幼圆" panose="02010509060101010101" charset="-122"/>
              <a:ea typeface="幼圆" panose="02010509060101010101" charset="-122"/>
              <a:cs typeface="幼圆" panose="02010509060101010101" charset="-122"/>
            </a:endParaRPr>
          </a:p>
        </p:txBody>
      </p:sp>
      <p:pic>
        <p:nvPicPr>
          <p:cNvPr id="1548" name="picture 1548"/>
          <p:cNvPicPr>
            <a:picLocks noChangeAspect="1"/>
          </p:cNvPicPr>
          <p:nvPr/>
        </p:nvPicPr>
        <p:blipFill>
          <a:blip r:embed="rId9"/>
          <a:stretch>
            <a:fillRect/>
          </a:stretch>
        </p:blipFill>
        <p:spPr>
          <a:xfrm rot="21600000">
            <a:off x="1074419" y="4789932"/>
            <a:ext cx="240791" cy="280416"/>
          </a:xfrm>
          <a:prstGeom prst="rect">
            <a:avLst/>
          </a:prstGeom>
        </p:spPr>
      </p:pic>
      <p:sp>
        <p:nvSpPr>
          <p:cNvPr id="1550" name="textbox 1550"/>
          <p:cNvSpPr/>
          <p:nvPr/>
        </p:nvSpPr>
        <p:spPr>
          <a:xfrm>
            <a:off x="4522635" y="3553967"/>
            <a:ext cx="666750" cy="337820"/>
          </a:xfrm>
          <a:prstGeom prst="rect">
            <a:avLst/>
          </a:prstGeom>
          <a:solidFill>
            <a:srgbClr val="0070C0">
              <a:alpha val="100000"/>
            </a:srgbClr>
          </a:solidFill>
          <a:ln w="0" cap="flat">
            <a:noFill/>
            <a:prstDash val="solid"/>
            <a:miter lim="0"/>
          </a:ln>
        </p:spPr>
        <p:txBody>
          <a:bodyPr vert="horz" wrap="square" lIns="0" tIns="0" rIns="0" bIns="0"/>
          <a:lstStyle/>
          <a:p>
            <a:pPr algn="l" rtl="0" eaLnBrk="0">
              <a:lnSpc>
                <a:spcPct val="94000"/>
              </a:lnSpc>
            </a:pPr>
            <a:endParaRPr sz="100">
              <a:latin typeface="Arial" panose="020B0604020202020204"/>
              <a:ea typeface="Arial" panose="020B0604020202020204"/>
              <a:cs typeface="Arial" panose="020B0604020202020204"/>
            </a:endParaRPr>
          </a:p>
          <a:p>
            <a:pPr marL="268605" indent="-143510" algn="l" rtl="0" eaLnBrk="0">
              <a:lnSpc>
                <a:spcPct val="97000"/>
              </a:lnSpc>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车牌识</a:t>
            </a:r>
            <a:r>
              <a:rPr sz="1100" kern="0" spc="0">
                <a:solidFill>
                  <a:srgbClr val="FFFFFF">
                    <a:alpha val="100000"/>
                  </a:srgbClr>
                </a:solidFill>
                <a:latin typeface="幼圆" panose="02010509060101010101" charset="-122"/>
                <a:ea typeface="幼圆" panose="02010509060101010101" charset="-122"/>
                <a:cs typeface="幼圆" panose="02010509060101010101" charset="-122"/>
              </a:rPr>
              <a:t>  </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别</a:t>
            </a:r>
            <a:endParaRPr sz="1100">
              <a:latin typeface="幼圆" panose="02010509060101010101" charset="-122"/>
              <a:ea typeface="幼圆" panose="02010509060101010101" charset="-122"/>
              <a:cs typeface="幼圆" panose="02010509060101010101" charset="-122"/>
            </a:endParaRPr>
          </a:p>
        </p:txBody>
      </p:sp>
      <p:sp>
        <p:nvSpPr>
          <p:cNvPr id="1552" name="rect 1552"/>
          <p:cNvSpPr/>
          <p:nvPr/>
        </p:nvSpPr>
        <p:spPr>
          <a:xfrm>
            <a:off x="3720083" y="3553967"/>
            <a:ext cx="661416" cy="335597"/>
          </a:xfrm>
          <a:prstGeom prst="rect">
            <a:avLst/>
          </a:prstGeom>
          <a:solidFill>
            <a:srgbClr val="0070C0">
              <a:alpha val="97254"/>
            </a:srgbClr>
          </a:solidFill>
          <a:ln w="0" cap="flat">
            <a:noFill/>
            <a:prstDash val="solid"/>
            <a:miter lim="0"/>
          </a:ln>
        </p:spPr>
        <p:txBody>
          <a:bodyPr rtlCol="0"/>
          <a:lstStyle/>
          <a:p>
            <a:pPr algn="ctr"/>
            <a:endParaRPr lang="zh-CN" altLang="en-US"/>
          </a:p>
        </p:txBody>
      </p:sp>
      <p:pic>
        <p:nvPicPr>
          <p:cNvPr id="1554" name="picture 1554"/>
          <p:cNvPicPr>
            <a:picLocks noChangeAspect="1"/>
          </p:cNvPicPr>
          <p:nvPr/>
        </p:nvPicPr>
        <p:blipFill>
          <a:blip r:embed="rId14"/>
          <a:stretch>
            <a:fillRect/>
          </a:stretch>
        </p:blipFill>
        <p:spPr>
          <a:xfrm rot="21600000">
            <a:off x="2694317" y="3287293"/>
            <a:ext cx="470699" cy="299846"/>
          </a:xfrm>
          <a:prstGeom prst="rect">
            <a:avLst/>
          </a:prstGeom>
        </p:spPr>
      </p:pic>
      <p:pic>
        <p:nvPicPr>
          <p:cNvPr id="1556" name="picture 1556"/>
          <p:cNvPicPr>
            <a:picLocks noChangeAspect="1"/>
          </p:cNvPicPr>
          <p:nvPr/>
        </p:nvPicPr>
        <p:blipFill>
          <a:blip r:embed="rId7"/>
          <a:stretch>
            <a:fillRect/>
          </a:stretch>
        </p:blipFill>
        <p:spPr>
          <a:xfrm rot="21600000">
            <a:off x="3188207" y="4003547"/>
            <a:ext cx="275844" cy="275844"/>
          </a:xfrm>
          <a:prstGeom prst="rect">
            <a:avLst/>
          </a:prstGeom>
        </p:spPr>
      </p:pic>
      <p:pic>
        <p:nvPicPr>
          <p:cNvPr id="1558" name="picture 1558"/>
          <p:cNvPicPr>
            <a:picLocks noChangeAspect="1"/>
          </p:cNvPicPr>
          <p:nvPr/>
        </p:nvPicPr>
        <p:blipFill>
          <a:blip r:embed="rId7"/>
          <a:stretch>
            <a:fillRect/>
          </a:stretch>
        </p:blipFill>
        <p:spPr>
          <a:xfrm rot="21600000">
            <a:off x="2287524" y="4009644"/>
            <a:ext cx="275844" cy="275844"/>
          </a:xfrm>
          <a:prstGeom prst="rect">
            <a:avLst/>
          </a:prstGeom>
        </p:spPr>
      </p:pic>
      <p:sp>
        <p:nvSpPr>
          <p:cNvPr id="1560" name="textbox 1560"/>
          <p:cNvSpPr/>
          <p:nvPr/>
        </p:nvSpPr>
        <p:spPr>
          <a:xfrm>
            <a:off x="3830126" y="3637052"/>
            <a:ext cx="443230" cy="18859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7000"/>
              </a:lnSpc>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访客机</a:t>
            </a:r>
            <a:endParaRPr sz="1100">
              <a:latin typeface="幼圆" panose="02010509060101010101" charset="-122"/>
              <a:ea typeface="幼圆" panose="02010509060101010101" charset="-122"/>
              <a:cs typeface="幼圆" panose="02010509060101010101" charset="-122"/>
            </a:endParaRPr>
          </a:p>
        </p:txBody>
      </p:sp>
      <p:sp>
        <p:nvSpPr>
          <p:cNvPr id="1562" name="textbox 1562"/>
          <p:cNvSpPr/>
          <p:nvPr/>
        </p:nvSpPr>
        <p:spPr>
          <a:xfrm>
            <a:off x="5701187" y="2373364"/>
            <a:ext cx="304800" cy="18542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5000"/>
              </a:lnSpc>
            </a:pPr>
            <a:r>
              <a:rPr sz="1100" kern="0" spc="-10">
                <a:solidFill>
                  <a:srgbClr val="004B99">
                    <a:alpha val="100000"/>
                  </a:srgbClr>
                </a:solidFill>
                <a:latin typeface="幼圆" panose="02010509060101010101" charset="-122"/>
                <a:ea typeface="幼圆" panose="02010509060101010101" charset="-122"/>
                <a:cs typeface="幼圆" panose="02010509060101010101" charset="-122"/>
              </a:rPr>
              <a:t>扩展</a:t>
            </a:r>
            <a:endParaRPr sz="1100">
              <a:latin typeface="幼圆" panose="02010509060101010101" charset="-122"/>
              <a:ea typeface="幼圆" panose="02010509060101010101" charset="-122"/>
              <a:cs typeface="幼圆" panose="02010509060101010101" charset="-122"/>
            </a:endParaRPr>
          </a:p>
        </p:txBody>
      </p:sp>
      <p:sp>
        <p:nvSpPr>
          <p:cNvPr id="1564" name="textbox 1564"/>
          <p:cNvSpPr/>
          <p:nvPr/>
        </p:nvSpPr>
        <p:spPr>
          <a:xfrm>
            <a:off x="3900141" y="3006369"/>
            <a:ext cx="303529" cy="18859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7000"/>
              </a:lnSpc>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访客</a:t>
            </a:r>
            <a:endParaRPr sz="1100">
              <a:latin typeface="幼圆" panose="02010509060101010101" charset="-122"/>
              <a:ea typeface="幼圆" panose="02010509060101010101" charset="-122"/>
              <a:cs typeface="幼圆" panose="02010509060101010101" charset="-122"/>
            </a:endParaRPr>
          </a:p>
        </p:txBody>
      </p:sp>
      <p:sp>
        <p:nvSpPr>
          <p:cNvPr id="1566" name="textbox 1566"/>
          <p:cNvSpPr/>
          <p:nvPr/>
        </p:nvSpPr>
        <p:spPr>
          <a:xfrm>
            <a:off x="1984313" y="4062883"/>
            <a:ext cx="302259" cy="19050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8000"/>
              </a:lnSpc>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人脸</a:t>
            </a:r>
            <a:endParaRPr sz="1100">
              <a:latin typeface="幼圆" panose="02010509060101010101" charset="-122"/>
              <a:ea typeface="幼圆" panose="02010509060101010101" charset="-122"/>
              <a:cs typeface="幼圆" panose="02010509060101010101" charset="-122"/>
            </a:endParaRPr>
          </a:p>
        </p:txBody>
      </p:sp>
      <p:sp>
        <p:nvSpPr>
          <p:cNvPr id="1568" name="textbox 1568"/>
          <p:cNvSpPr/>
          <p:nvPr/>
        </p:nvSpPr>
        <p:spPr>
          <a:xfrm>
            <a:off x="2884921" y="4057790"/>
            <a:ext cx="302259" cy="19050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8000"/>
              </a:lnSpc>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人脸</a:t>
            </a:r>
            <a:endParaRPr sz="1100">
              <a:latin typeface="幼圆" panose="02010509060101010101" charset="-122"/>
              <a:ea typeface="幼圆" panose="02010509060101010101" charset="-122"/>
              <a:cs typeface="幼圆" panose="02010509060101010101" charset="-122"/>
            </a:endParaRPr>
          </a:p>
        </p:txBody>
      </p:sp>
      <p:pic>
        <p:nvPicPr>
          <p:cNvPr id="1570" name="picture 1570"/>
          <p:cNvPicPr>
            <a:picLocks noChangeAspect="1"/>
          </p:cNvPicPr>
          <p:nvPr/>
        </p:nvPicPr>
        <p:blipFill>
          <a:blip r:embed="rId15"/>
          <a:stretch>
            <a:fillRect/>
          </a:stretch>
        </p:blipFill>
        <p:spPr>
          <a:xfrm rot="21600000">
            <a:off x="5724833" y="2612267"/>
            <a:ext cx="267966" cy="35137"/>
          </a:xfrm>
          <a:prstGeom prst="rect">
            <a:avLst/>
          </a:prstGeom>
        </p:spPr>
      </p:pic>
      <p:pic>
        <p:nvPicPr>
          <p:cNvPr id="3" name="图片 2" descr="通微logo2"/>
          <p:cNvPicPr>
            <a:picLocks noChangeAspect="1"/>
          </p:cNvPicPr>
          <p:nvPr/>
        </p:nvPicPr>
        <p:blipFill>
          <a:blip r:embed="rId16"/>
          <a:stretch>
            <a:fillRect/>
          </a:stretch>
        </p:blipFill>
        <p:spPr>
          <a:xfrm>
            <a:off x="11315065" y="55245"/>
            <a:ext cx="824230" cy="368935"/>
          </a:xfrm>
          <a:prstGeom prst="rect">
            <a:avLst/>
          </a:prstGeom>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2" name="rect 144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1444" name="picture 1444"/>
          <p:cNvPicPr>
            <a:picLocks noChangeAspect="1"/>
          </p:cNvPicPr>
          <p:nvPr/>
        </p:nvPicPr>
        <p:blipFill>
          <a:blip r:embed="rId1"/>
          <a:stretch>
            <a:fillRect/>
          </a:stretch>
        </p:blipFill>
        <p:spPr>
          <a:xfrm rot="21600000">
            <a:off x="7237476" y="2232659"/>
            <a:ext cx="4940808" cy="2901696"/>
          </a:xfrm>
          <a:prstGeom prst="rect">
            <a:avLst/>
          </a:prstGeom>
        </p:spPr>
      </p:pic>
      <p:sp>
        <p:nvSpPr>
          <p:cNvPr id="1446" name="textbox 1446"/>
          <p:cNvSpPr/>
          <p:nvPr/>
        </p:nvSpPr>
        <p:spPr>
          <a:xfrm>
            <a:off x="1251737" y="498043"/>
            <a:ext cx="4707254"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公共安全系统</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确保楼宇内人员</a:t>
            </a:r>
            <a:r>
              <a:rPr sz="1700" b="1"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资产安全</a:t>
            </a:r>
            <a:endParaRPr sz="1700">
              <a:latin typeface="微软雅黑" panose="020B0503020204020204" charset="-122"/>
              <a:ea typeface="微软雅黑" panose="020B0503020204020204" charset="-122"/>
              <a:cs typeface="微软雅黑" panose="020B0503020204020204" charset="-122"/>
            </a:endParaRPr>
          </a:p>
        </p:txBody>
      </p:sp>
      <p:sp>
        <p:nvSpPr>
          <p:cNvPr id="1448" name="textbox 1448"/>
          <p:cNvSpPr/>
          <p:nvPr/>
        </p:nvSpPr>
        <p:spPr>
          <a:xfrm>
            <a:off x="2391155" y="1885188"/>
            <a:ext cx="1694814" cy="542925"/>
          </a:xfrm>
          <a:prstGeom prst="rect">
            <a:avLst/>
          </a:prstGeom>
          <a:solidFill>
            <a:srgbClr val="3366CC">
              <a:alpha val="100000"/>
            </a:srgbClr>
          </a:solidFill>
          <a:ln w="0" cap="flat">
            <a:noFill/>
            <a:prstDash val="solid"/>
            <a:miter lim="0"/>
          </a:ln>
        </p:spPr>
        <p:txBody>
          <a:bodyPr vert="horz" wrap="square" lIns="0" tIns="0" rIns="0" bIns="0"/>
          <a:lstStyle/>
          <a:p>
            <a:pPr algn="l" rtl="0" eaLnBrk="0">
              <a:lnSpc>
                <a:spcPct val="126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164465" algn="l" rtl="0" eaLnBrk="0">
              <a:lnSpc>
                <a:spcPct val="91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智慧楼宇一卡通系统</a:t>
            </a:r>
            <a:endParaRPr sz="1200">
              <a:latin typeface="微软雅黑" panose="020B0503020204020204" charset="-122"/>
              <a:ea typeface="微软雅黑" panose="020B0503020204020204" charset="-122"/>
              <a:cs typeface="微软雅黑" panose="020B0503020204020204" charset="-122"/>
            </a:endParaRPr>
          </a:p>
        </p:txBody>
      </p:sp>
      <p:sp>
        <p:nvSpPr>
          <p:cNvPr id="1450" name="textbox 1450"/>
          <p:cNvSpPr/>
          <p:nvPr/>
        </p:nvSpPr>
        <p:spPr>
          <a:xfrm>
            <a:off x="5362955" y="3543300"/>
            <a:ext cx="753109" cy="344804"/>
          </a:xfrm>
          <a:prstGeom prst="rect">
            <a:avLst/>
          </a:prstGeom>
          <a:solidFill>
            <a:srgbClr val="0070C0">
              <a:alpha val="100000"/>
            </a:srgbClr>
          </a:solidFill>
          <a:ln w="0" cap="flat">
            <a:noFill/>
            <a:prstDash val="solid"/>
            <a:miter lim="0"/>
          </a:ln>
        </p:spPr>
        <p:txBody>
          <a:bodyPr vert="horz" wrap="square" lIns="0" tIns="0" rIns="0" bIns="0"/>
          <a:lstStyle/>
          <a:p>
            <a:pPr algn="l" rtl="0" eaLnBrk="0">
              <a:lnSpc>
                <a:spcPct val="108000"/>
              </a:lnSpc>
            </a:pPr>
            <a:endParaRPr sz="100">
              <a:latin typeface="Arial" panose="020B0604020202020204"/>
              <a:ea typeface="Arial" panose="020B0604020202020204"/>
              <a:cs typeface="Arial" panose="020B0604020202020204"/>
            </a:endParaRPr>
          </a:p>
          <a:p>
            <a:pPr marL="170815" algn="l" rtl="0" eaLnBrk="0">
              <a:lnSpc>
                <a:spcPct val="91000"/>
              </a:lnSpc>
              <a:spcBef>
                <a:spcPct val="0"/>
              </a:spcBef>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食堂消</a:t>
            </a:r>
            <a:endParaRPr sz="1100">
              <a:latin typeface="幼圆" panose="02010509060101010101" charset="-122"/>
              <a:ea typeface="幼圆" panose="02010509060101010101" charset="-122"/>
              <a:cs typeface="幼圆" panose="02010509060101010101" charset="-122"/>
            </a:endParaRPr>
          </a:p>
          <a:p>
            <a:pPr marL="311785" algn="l" rtl="0" eaLnBrk="0">
              <a:lnSpc>
                <a:spcPts val="1420"/>
              </a:lnSpc>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费</a:t>
            </a:r>
            <a:endParaRPr sz="1100">
              <a:latin typeface="幼圆" panose="02010509060101010101" charset="-122"/>
              <a:ea typeface="幼圆" panose="02010509060101010101" charset="-122"/>
              <a:cs typeface="幼圆" panose="02010509060101010101" charset="-122"/>
            </a:endParaRPr>
          </a:p>
        </p:txBody>
      </p:sp>
      <p:grpSp>
        <p:nvGrpSpPr>
          <p:cNvPr id="164" name="group 164"/>
          <p:cNvGrpSpPr/>
          <p:nvPr/>
        </p:nvGrpSpPr>
        <p:grpSpPr>
          <a:xfrm rot="21600000">
            <a:off x="5737225" y="2739326"/>
            <a:ext cx="950797" cy="850862"/>
            <a:chOff x="0" y="0"/>
            <a:chExt cx="950797" cy="850862"/>
          </a:xfrm>
        </p:grpSpPr>
        <p:pic>
          <p:nvPicPr>
            <p:cNvPr id="1452" name="picture 1452"/>
            <p:cNvPicPr>
              <a:picLocks noChangeAspect="1"/>
            </p:cNvPicPr>
            <p:nvPr/>
          </p:nvPicPr>
          <p:blipFill>
            <a:blip r:embed="rId2"/>
            <a:stretch>
              <a:fillRect/>
            </a:stretch>
          </p:blipFill>
          <p:spPr>
            <a:xfrm rot="21600000">
              <a:off x="0" y="0"/>
              <a:ext cx="950797" cy="850862"/>
            </a:xfrm>
            <a:prstGeom prst="rect">
              <a:avLst/>
            </a:prstGeom>
          </p:spPr>
        </p:pic>
        <p:sp>
          <p:nvSpPr>
            <p:cNvPr id="1454" name="textbox 1454"/>
            <p:cNvSpPr/>
            <p:nvPr/>
          </p:nvSpPr>
          <p:spPr>
            <a:xfrm>
              <a:off x="-12700" y="-12700"/>
              <a:ext cx="976630" cy="889635"/>
            </a:xfrm>
            <a:prstGeom prst="rect">
              <a:avLst/>
            </a:prstGeom>
            <a:noFill/>
            <a:ln w="0" cap="flat">
              <a:noFill/>
              <a:prstDash val="solid"/>
              <a:miter lim="0"/>
            </a:ln>
          </p:spPr>
          <p:txBody>
            <a:bodyPr vert="horz" wrap="square" lIns="0" tIns="0" rIns="0" bIns="0"/>
            <a:lstStyle/>
            <a:p>
              <a:pPr algn="l" rtl="0" eaLnBrk="0">
                <a:lnSpc>
                  <a:spcPct val="185000"/>
                </a:lnSpc>
              </a:pPr>
              <a:endParaRPr sz="1000">
                <a:latin typeface="Arial" panose="020B0604020202020204"/>
                <a:ea typeface="Arial" panose="020B0604020202020204"/>
                <a:cs typeface="Arial" panose="020B0604020202020204"/>
              </a:endParaRPr>
            </a:p>
            <a:p>
              <a:pPr marL="376555" algn="l" rtl="0" eaLnBrk="0">
                <a:lnSpc>
                  <a:spcPct val="98000"/>
                </a:lnSpc>
                <a:spcBef>
                  <a:spcPts val="5"/>
                </a:spcBef>
              </a:pPr>
              <a:r>
                <a:rPr sz="1100" kern="0" spc="-30">
                  <a:solidFill>
                    <a:srgbClr val="FFFFFF">
                      <a:alpha val="100000"/>
                    </a:srgbClr>
                  </a:solidFill>
                  <a:latin typeface="幼圆" panose="02010509060101010101" charset="-122"/>
                  <a:ea typeface="幼圆" panose="02010509060101010101" charset="-122"/>
                  <a:cs typeface="幼圆" panose="02010509060101010101" charset="-122"/>
                </a:rPr>
                <a:t>消费</a:t>
              </a:r>
              <a:endParaRPr sz="1100">
                <a:latin typeface="幼圆" panose="02010509060101010101" charset="-122"/>
                <a:ea typeface="幼圆" panose="02010509060101010101" charset="-122"/>
                <a:cs typeface="幼圆" panose="02010509060101010101" charset="-122"/>
              </a:endParaRPr>
            </a:p>
          </p:txBody>
        </p:sp>
      </p:grpSp>
      <p:sp>
        <p:nvSpPr>
          <p:cNvPr id="1456" name="rect 1456"/>
          <p:cNvSpPr/>
          <p:nvPr/>
        </p:nvSpPr>
        <p:spPr>
          <a:xfrm>
            <a:off x="1874520" y="3553967"/>
            <a:ext cx="752855" cy="337235"/>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1458" name="textbox 1458"/>
          <p:cNvSpPr/>
          <p:nvPr/>
        </p:nvSpPr>
        <p:spPr>
          <a:xfrm>
            <a:off x="2030397" y="3554577"/>
            <a:ext cx="443230" cy="36195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52400" indent="-139700" algn="l" rtl="0" eaLnBrk="0">
              <a:lnSpc>
                <a:spcPct val="100000"/>
              </a:lnSpc>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访客通</a:t>
            </a:r>
            <a:r>
              <a:rPr sz="1100" kern="0" spc="0">
                <a:solidFill>
                  <a:srgbClr val="FFFFFF">
                    <a:alpha val="100000"/>
                  </a:srgbClr>
                </a:solidFill>
                <a:latin typeface="幼圆" panose="02010509060101010101" charset="-122"/>
                <a:ea typeface="幼圆" panose="02010509060101010101" charset="-122"/>
                <a:cs typeface="幼圆" panose="02010509060101010101" charset="-122"/>
              </a:rPr>
              <a:t> </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道</a:t>
            </a:r>
            <a:endParaRPr sz="1100">
              <a:latin typeface="幼圆" panose="02010509060101010101" charset="-122"/>
              <a:ea typeface="幼圆" panose="02010509060101010101" charset="-122"/>
              <a:cs typeface="幼圆" panose="02010509060101010101" charset="-122"/>
            </a:endParaRPr>
          </a:p>
        </p:txBody>
      </p:sp>
      <p:grpSp>
        <p:nvGrpSpPr>
          <p:cNvPr id="166" name="group 166"/>
          <p:cNvGrpSpPr/>
          <p:nvPr/>
        </p:nvGrpSpPr>
        <p:grpSpPr>
          <a:xfrm rot="21600000">
            <a:off x="2211705" y="2739961"/>
            <a:ext cx="831735" cy="850862"/>
            <a:chOff x="0" y="0"/>
            <a:chExt cx="831735" cy="850862"/>
          </a:xfrm>
        </p:grpSpPr>
        <p:pic>
          <p:nvPicPr>
            <p:cNvPr id="1460" name="picture 1460"/>
            <p:cNvPicPr>
              <a:picLocks noChangeAspect="1"/>
            </p:cNvPicPr>
            <p:nvPr/>
          </p:nvPicPr>
          <p:blipFill>
            <a:blip r:embed="rId3"/>
            <a:stretch>
              <a:fillRect/>
            </a:stretch>
          </p:blipFill>
          <p:spPr>
            <a:xfrm rot="21600000">
              <a:off x="0" y="0"/>
              <a:ext cx="831735" cy="850862"/>
            </a:xfrm>
            <a:prstGeom prst="rect">
              <a:avLst/>
            </a:prstGeom>
          </p:spPr>
        </p:pic>
        <p:sp>
          <p:nvSpPr>
            <p:cNvPr id="1462" name="textbox 1462"/>
            <p:cNvSpPr/>
            <p:nvPr/>
          </p:nvSpPr>
          <p:spPr>
            <a:xfrm>
              <a:off x="-12700" y="-12700"/>
              <a:ext cx="857250" cy="890269"/>
            </a:xfrm>
            <a:prstGeom prst="rect">
              <a:avLst/>
            </a:prstGeom>
            <a:noFill/>
            <a:ln w="0" cap="flat">
              <a:noFill/>
              <a:prstDash val="solid"/>
              <a:miter lim="0"/>
            </a:ln>
          </p:spPr>
          <p:txBody>
            <a:bodyPr vert="horz" wrap="square" lIns="0" tIns="0" rIns="0" bIns="0"/>
            <a:lstStyle/>
            <a:p>
              <a:pPr algn="l" rtl="0" eaLnBrk="0">
                <a:lnSpc>
                  <a:spcPct val="194000"/>
                </a:lnSpc>
              </a:pPr>
              <a:endParaRPr sz="1000">
                <a:latin typeface="Arial" panose="020B0604020202020204"/>
                <a:ea typeface="Arial" panose="020B0604020202020204"/>
                <a:cs typeface="Arial" panose="020B0604020202020204"/>
              </a:endParaRPr>
            </a:p>
            <a:p>
              <a:pPr marL="377825" algn="l" rtl="0" eaLnBrk="0">
                <a:lnSpc>
                  <a:spcPct val="99000"/>
                </a:lnSpc>
                <a:spcBef>
                  <a:spcPts val="5"/>
                </a:spcBef>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通道</a:t>
              </a:r>
              <a:endParaRPr sz="1100">
                <a:latin typeface="幼圆" panose="02010509060101010101" charset="-122"/>
                <a:ea typeface="幼圆" panose="02010509060101010101" charset="-122"/>
                <a:cs typeface="幼圆" panose="02010509060101010101" charset="-122"/>
              </a:endParaRPr>
            </a:p>
          </p:txBody>
        </p:sp>
      </p:grpSp>
      <p:grpSp>
        <p:nvGrpSpPr>
          <p:cNvPr id="168" name="group 168"/>
          <p:cNvGrpSpPr/>
          <p:nvPr/>
        </p:nvGrpSpPr>
        <p:grpSpPr>
          <a:xfrm rot="21600000">
            <a:off x="278739" y="231812"/>
            <a:ext cx="898702" cy="756666"/>
            <a:chOff x="0" y="0"/>
            <a:chExt cx="898702" cy="756666"/>
          </a:xfrm>
        </p:grpSpPr>
        <p:pic>
          <p:nvPicPr>
            <p:cNvPr id="1464" name="picture 1464"/>
            <p:cNvPicPr>
              <a:picLocks noChangeAspect="1"/>
            </p:cNvPicPr>
            <p:nvPr/>
          </p:nvPicPr>
          <p:blipFill>
            <a:blip r:embed="rId4"/>
            <a:stretch>
              <a:fillRect/>
            </a:stretch>
          </p:blipFill>
          <p:spPr>
            <a:xfrm rot="21600000">
              <a:off x="0" y="0"/>
              <a:ext cx="898702" cy="756666"/>
            </a:xfrm>
            <a:prstGeom prst="rect">
              <a:avLst/>
            </a:prstGeom>
          </p:spPr>
        </p:pic>
        <p:sp>
          <p:nvSpPr>
            <p:cNvPr id="1466" name="textbox 1466"/>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3.1.3</a:t>
              </a:r>
              <a:endParaRPr sz="1200">
                <a:latin typeface="微软雅黑" panose="020B0503020204020204" charset="-122"/>
                <a:ea typeface="微软雅黑" panose="020B0503020204020204" charset="-122"/>
                <a:cs typeface="微软雅黑" panose="020B0503020204020204" charset="-122"/>
              </a:endParaRPr>
            </a:p>
          </p:txBody>
        </p:sp>
      </p:grpSp>
      <p:pic>
        <p:nvPicPr>
          <p:cNvPr id="1468" name="picture 1468"/>
          <p:cNvPicPr>
            <a:picLocks noChangeAspect="1"/>
          </p:cNvPicPr>
          <p:nvPr/>
        </p:nvPicPr>
        <p:blipFill>
          <a:blip r:embed="rId5"/>
          <a:stretch>
            <a:fillRect/>
          </a:stretch>
        </p:blipFill>
        <p:spPr>
          <a:xfrm rot="21600000">
            <a:off x="1343532" y="2741803"/>
            <a:ext cx="17068" cy="907516"/>
          </a:xfrm>
          <a:prstGeom prst="rect">
            <a:avLst/>
          </a:prstGeom>
        </p:spPr>
      </p:pic>
      <p:sp>
        <p:nvSpPr>
          <p:cNvPr id="1470" name="rect 1470"/>
          <p:cNvSpPr/>
          <p:nvPr/>
        </p:nvSpPr>
        <p:spPr>
          <a:xfrm>
            <a:off x="924763" y="3556380"/>
            <a:ext cx="868984" cy="328777"/>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1472" name="rect 1472"/>
          <p:cNvSpPr/>
          <p:nvPr/>
        </p:nvSpPr>
        <p:spPr>
          <a:xfrm>
            <a:off x="1016508" y="2910840"/>
            <a:ext cx="661441" cy="373557"/>
          </a:xfrm>
          <a:prstGeom prst="rect">
            <a:avLst/>
          </a:prstGeom>
          <a:solidFill>
            <a:srgbClr val="7F7F7F">
              <a:alpha val="100000"/>
            </a:srgbClr>
          </a:solidFill>
          <a:ln w="0" cap="flat">
            <a:noFill/>
            <a:prstDash val="solid"/>
            <a:miter lim="0"/>
          </a:ln>
        </p:spPr>
        <p:txBody>
          <a:bodyPr rtlCol="0"/>
          <a:lstStyle/>
          <a:p>
            <a:pPr algn="ctr"/>
            <a:endParaRPr lang="zh-CN" altLang="en-US"/>
          </a:p>
        </p:txBody>
      </p:sp>
      <p:sp>
        <p:nvSpPr>
          <p:cNvPr id="1474" name="textbox 1474"/>
          <p:cNvSpPr/>
          <p:nvPr/>
        </p:nvSpPr>
        <p:spPr>
          <a:xfrm>
            <a:off x="1050723" y="3012440"/>
            <a:ext cx="620394" cy="897255"/>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70180" algn="l" rtl="0" eaLnBrk="0">
              <a:lnSpc>
                <a:spcPct val="96000"/>
              </a:lnSpc>
            </a:pPr>
            <a:r>
              <a:rPr sz="1100" kern="0" spc="-60">
                <a:solidFill>
                  <a:srgbClr val="FFFFFF">
                    <a:alpha val="100000"/>
                  </a:srgbClr>
                </a:solidFill>
                <a:latin typeface="幼圆" panose="02010509060101010101" charset="-122"/>
                <a:ea typeface="幼圆" panose="02010509060101010101" charset="-122"/>
                <a:cs typeface="幼圆" panose="02010509060101010101" charset="-122"/>
              </a:rPr>
              <a:t>门禁</a:t>
            </a:r>
            <a:endParaRPr sz="1100">
              <a:latin typeface="幼圆" panose="02010509060101010101" charset="-122"/>
              <a:ea typeface="幼圆" panose="02010509060101010101" charset="-122"/>
              <a:cs typeface="幼圆" panose="02010509060101010101" charset="-122"/>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marL="12700" algn="l" rtl="0" eaLnBrk="0">
              <a:lnSpc>
                <a:spcPts val="1505"/>
              </a:lnSpc>
              <a:spcBef>
                <a:spcPts val="330"/>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人脸</a:t>
            </a:r>
            <a:r>
              <a:rPr sz="1100" kern="0" spc="-10">
                <a:solidFill>
                  <a:srgbClr val="FFFFFF">
                    <a:alpha val="100000"/>
                  </a:srgbClr>
                </a:solidFill>
                <a:latin typeface="Arial" panose="020B0604020202020204"/>
                <a:ea typeface="Arial" panose="020B0604020202020204"/>
                <a:cs typeface="Arial" panose="020B0604020202020204"/>
              </a:rPr>
              <a:t>/</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二维</a:t>
            </a:r>
            <a:endParaRPr sz="1100">
              <a:latin typeface="幼圆" panose="02010509060101010101" charset="-122"/>
              <a:ea typeface="幼圆" panose="02010509060101010101" charset="-122"/>
              <a:cs typeface="幼圆" panose="02010509060101010101" charset="-122"/>
            </a:endParaRPr>
          </a:p>
          <a:p>
            <a:pPr marL="241300" algn="l" rtl="0" eaLnBrk="0">
              <a:lnSpc>
                <a:spcPct val="98000"/>
              </a:lnSpc>
              <a:spcBef>
                <a:spcPts val="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码</a:t>
            </a:r>
            <a:endParaRPr sz="1100">
              <a:latin typeface="幼圆" panose="02010509060101010101" charset="-122"/>
              <a:ea typeface="幼圆" panose="02010509060101010101" charset="-122"/>
              <a:cs typeface="幼圆" panose="02010509060101010101" charset="-122"/>
            </a:endParaRPr>
          </a:p>
        </p:txBody>
      </p:sp>
      <p:pic>
        <p:nvPicPr>
          <p:cNvPr id="1476" name="picture 1476"/>
          <p:cNvPicPr>
            <a:picLocks noChangeAspect="1"/>
          </p:cNvPicPr>
          <p:nvPr/>
        </p:nvPicPr>
        <p:blipFill>
          <a:blip r:embed="rId6"/>
          <a:stretch>
            <a:fillRect/>
          </a:stretch>
        </p:blipFill>
        <p:spPr>
          <a:xfrm rot="21600000">
            <a:off x="451662" y="2740342"/>
            <a:ext cx="17068" cy="907529"/>
          </a:xfrm>
          <a:prstGeom prst="rect">
            <a:avLst/>
          </a:prstGeom>
        </p:spPr>
      </p:pic>
      <p:sp>
        <p:nvSpPr>
          <p:cNvPr id="1478" name="rect 1478"/>
          <p:cNvSpPr/>
          <p:nvPr/>
        </p:nvSpPr>
        <p:spPr>
          <a:xfrm>
            <a:off x="72783" y="3563111"/>
            <a:ext cx="789800" cy="329183"/>
          </a:xfrm>
          <a:prstGeom prst="rect">
            <a:avLst/>
          </a:prstGeom>
          <a:solidFill>
            <a:srgbClr val="0070C0">
              <a:alpha val="94509"/>
            </a:srgbClr>
          </a:solidFill>
          <a:ln w="0" cap="flat">
            <a:noFill/>
            <a:prstDash val="solid"/>
            <a:miter lim="0"/>
          </a:ln>
        </p:spPr>
        <p:txBody>
          <a:bodyPr rtlCol="0"/>
          <a:lstStyle/>
          <a:p>
            <a:pPr algn="ctr"/>
            <a:endParaRPr lang="zh-CN" altLang="en-US"/>
          </a:p>
        </p:txBody>
      </p:sp>
      <p:sp>
        <p:nvSpPr>
          <p:cNvPr id="1480" name="rect 1480"/>
          <p:cNvSpPr/>
          <p:nvPr/>
        </p:nvSpPr>
        <p:spPr>
          <a:xfrm>
            <a:off x="124866" y="2917888"/>
            <a:ext cx="661517" cy="373951"/>
          </a:xfrm>
          <a:prstGeom prst="rect">
            <a:avLst/>
          </a:prstGeom>
          <a:solidFill>
            <a:srgbClr val="7F7F7F">
              <a:alpha val="100000"/>
            </a:srgbClr>
          </a:solidFill>
          <a:ln w="0" cap="flat">
            <a:noFill/>
            <a:prstDash val="solid"/>
            <a:miter lim="0"/>
          </a:ln>
        </p:spPr>
        <p:txBody>
          <a:bodyPr rtlCol="0"/>
          <a:lstStyle/>
          <a:p>
            <a:pPr algn="ctr"/>
            <a:endParaRPr lang="zh-CN" altLang="en-US"/>
          </a:p>
        </p:txBody>
      </p:sp>
      <p:sp>
        <p:nvSpPr>
          <p:cNvPr id="1482" name="textbox 1482"/>
          <p:cNvSpPr/>
          <p:nvPr/>
        </p:nvSpPr>
        <p:spPr>
          <a:xfrm>
            <a:off x="228589" y="3019400"/>
            <a:ext cx="480694" cy="90170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90805" algn="l" rtl="0" eaLnBrk="0">
              <a:lnSpc>
                <a:spcPct val="94000"/>
              </a:lnSpc>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考勤</a:t>
            </a:r>
            <a:endParaRPr sz="1100">
              <a:latin typeface="幼圆" panose="02010509060101010101" charset="-122"/>
              <a:ea typeface="幼圆" panose="02010509060101010101" charset="-122"/>
              <a:cs typeface="幼圆" panose="02010509060101010101" charset="-122"/>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marL="12700" algn="l" rtl="0" eaLnBrk="0">
              <a:lnSpc>
                <a:spcPts val="1505"/>
              </a:lnSpc>
              <a:spcBef>
                <a:spcPts val="33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人脸</a:t>
            </a:r>
            <a:r>
              <a:rPr sz="1100" kern="0" spc="-10">
                <a:solidFill>
                  <a:srgbClr val="FFFFFF">
                    <a:alpha val="100000"/>
                  </a:srgbClr>
                </a:solidFill>
                <a:latin typeface="Arial" panose="020B0604020202020204"/>
                <a:ea typeface="Arial" panose="020B0604020202020204"/>
                <a:cs typeface="Arial" panose="020B0604020202020204"/>
              </a:rPr>
              <a:t>/</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指</a:t>
            </a:r>
            <a:endParaRPr sz="1100">
              <a:latin typeface="幼圆" panose="02010509060101010101" charset="-122"/>
              <a:ea typeface="幼圆" panose="02010509060101010101" charset="-122"/>
              <a:cs typeface="幼圆" panose="02010509060101010101" charset="-122"/>
            </a:endParaRPr>
          </a:p>
          <a:p>
            <a:pPr marL="171450" algn="l" rtl="0" eaLnBrk="0">
              <a:lnSpc>
                <a:spcPct val="100000"/>
              </a:lnSpc>
              <a:spcBef>
                <a:spcPts val="1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纹</a:t>
            </a:r>
            <a:endParaRPr sz="1100">
              <a:latin typeface="幼圆" panose="02010509060101010101" charset="-122"/>
              <a:ea typeface="幼圆" panose="02010509060101010101" charset="-122"/>
              <a:cs typeface="幼圆" panose="02010509060101010101" charset="-122"/>
            </a:endParaRPr>
          </a:p>
        </p:txBody>
      </p:sp>
      <p:sp>
        <p:nvSpPr>
          <p:cNvPr id="1484" name="textbox 1484"/>
          <p:cNvSpPr/>
          <p:nvPr/>
        </p:nvSpPr>
        <p:spPr>
          <a:xfrm>
            <a:off x="6262115" y="3543300"/>
            <a:ext cx="838835" cy="344804"/>
          </a:xfrm>
          <a:prstGeom prst="rect">
            <a:avLst/>
          </a:prstGeom>
          <a:solidFill>
            <a:srgbClr val="0070C0">
              <a:alpha val="99607"/>
            </a:srgbClr>
          </a:solidFill>
          <a:ln w="0" cap="flat">
            <a:noFill/>
            <a:prstDash val="solid"/>
            <a:miter lim="0"/>
          </a:ln>
        </p:spPr>
        <p:txBody>
          <a:bodyPr vert="horz" wrap="square" lIns="0" tIns="0" rIns="0" bIns="0"/>
          <a:lstStyle/>
          <a:p>
            <a:pPr algn="l" rtl="0" eaLnBrk="0">
              <a:lnSpc>
                <a:spcPct val="101000"/>
              </a:lnSpc>
            </a:pPr>
            <a:endParaRPr sz="100">
              <a:latin typeface="Arial" panose="020B0604020202020204"/>
              <a:ea typeface="Arial" panose="020B0604020202020204"/>
              <a:cs typeface="Arial" panose="020B0604020202020204"/>
            </a:endParaRPr>
          </a:p>
          <a:p>
            <a:pPr marL="354965" indent="-203835" algn="l" rtl="0" eaLnBrk="0">
              <a:lnSpc>
                <a:spcPct val="99000"/>
              </a:lnSpc>
              <a:spcBef>
                <a:spcPct val="0"/>
              </a:spcBef>
            </a:pPr>
            <a:r>
              <a:rPr sz="1100" kern="0" spc="-30">
                <a:solidFill>
                  <a:srgbClr val="FFFFFF">
                    <a:alpha val="100000"/>
                  </a:srgbClr>
                </a:solidFill>
                <a:latin typeface="幼圆" panose="02010509060101010101" charset="-122"/>
                <a:ea typeface="幼圆" panose="02010509060101010101" charset="-122"/>
                <a:cs typeface="幼圆" panose="02010509060101010101" charset="-122"/>
              </a:rPr>
              <a:t>园内多场</a:t>
            </a:r>
            <a:r>
              <a:rPr sz="1100" kern="0" spc="0">
                <a:solidFill>
                  <a:srgbClr val="FFFFFF">
                    <a:alpha val="100000"/>
                  </a:srgbClr>
                </a:solidFill>
                <a:latin typeface="幼圆" panose="02010509060101010101" charset="-122"/>
                <a:ea typeface="幼圆" panose="02010509060101010101" charset="-122"/>
                <a:cs typeface="幼圆" panose="02010509060101010101" charset="-122"/>
              </a:rPr>
              <a:t>   </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景</a:t>
            </a:r>
            <a:endParaRPr sz="1100">
              <a:latin typeface="幼圆" panose="02010509060101010101" charset="-122"/>
              <a:ea typeface="幼圆" panose="02010509060101010101" charset="-122"/>
              <a:cs typeface="幼圆" panose="02010509060101010101" charset="-122"/>
            </a:endParaRPr>
          </a:p>
        </p:txBody>
      </p:sp>
      <p:sp>
        <p:nvSpPr>
          <p:cNvPr id="1486" name="rect 1486"/>
          <p:cNvSpPr/>
          <p:nvPr/>
        </p:nvSpPr>
        <p:spPr>
          <a:xfrm>
            <a:off x="2785872" y="3974579"/>
            <a:ext cx="844295" cy="336816"/>
          </a:xfrm>
          <a:prstGeom prst="rect">
            <a:avLst/>
          </a:prstGeom>
          <a:solidFill>
            <a:srgbClr val="7F7F7F">
              <a:alpha val="100000"/>
            </a:srgbClr>
          </a:solidFill>
          <a:ln w="0" cap="flat">
            <a:noFill/>
            <a:prstDash val="solid"/>
            <a:miter lim="0"/>
          </a:ln>
        </p:spPr>
        <p:txBody>
          <a:bodyPr rtlCol="0"/>
          <a:lstStyle/>
          <a:p>
            <a:pPr algn="ctr"/>
            <a:endParaRPr lang="zh-CN" altLang="en-US"/>
          </a:p>
        </p:txBody>
      </p:sp>
      <p:sp>
        <p:nvSpPr>
          <p:cNvPr id="1488" name="textbox 1488"/>
          <p:cNvSpPr/>
          <p:nvPr/>
        </p:nvSpPr>
        <p:spPr>
          <a:xfrm>
            <a:off x="72783" y="3977639"/>
            <a:ext cx="789940" cy="353059"/>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7000"/>
              </a:lnSpc>
            </a:pPr>
            <a:endParaRPr sz="700">
              <a:latin typeface="Arial" panose="020B0604020202020204"/>
              <a:ea typeface="Arial" panose="020B0604020202020204"/>
              <a:cs typeface="Arial" panose="020B0604020202020204"/>
            </a:endParaRPr>
          </a:p>
          <a:p>
            <a:pPr marL="327660" algn="l" rtl="0" eaLnBrk="0">
              <a:lnSpc>
                <a:spcPct val="98000"/>
              </a:lnSpc>
              <a:spcBef>
                <a:spcPct val="0"/>
              </a:spcBef>
              <a:tabLst>
                <a:tab pos="404495" algn="l"/>
              </a:tabLst>
            </a:pPr>
            <a:r>
              <a:rPr sz="1100" kern="0" spc="0">
                <a:solidFill>
                  <a:srgbClr val="FFFFFF">
                    <a:alpha val="100000"/>
                  </a:srgbClr>
                </a:solidFill>
                <a:latin typeface="幼圆" panose="02010509060101010101" charset="-122"/>
                <a:ea typeface="幼圆" panose="02010509060101010101" charset="-122"/>
                <a:cs typeface="幼圆" panose="02010509060101010101" charset="-122"/>
              </a:rPr>
              <a:t>	</a:t>
            </a:r>
            <a:r>
              <a:rPr sz="1100" kern="0" spc="-20">
                <a:solidFill>
                  <a:srgbClr val="FFFFFF">
                    <a:alpha val="100000"/>
                  </a:srgbClr>
                </a:solidFill>
                <a:latin typeface="幼圆" panose="02010509060101010101" charset="-122"/>
                <a:ea typeface="幼圆" panose="02010509060101010101" charset="-122"/>
                <a:cs typeface="幼圆" panose="02010509060101010101" charset="-122"/>
              </a:rPr>
              <a:t>人脸</a:t>
            </a:r>
            <a:endParaRPr sz="1100">
              <a:latin typeface="幼圆" panose="02010509060101010101" charset="-122"/>
              <a:ea typeface="幼圆" panose="02010509060101010101" charset="-122"/>
              <a:cs typeface="幼圆" panose="02010509060101010101" charset="-122"/>
            </a:endParaRPr>
          </a:p>
        </p:txBody>
      </p:sp>
      <p:pic>
        <p:nvPicPr>
          <p:cNvPr id="1490" name="picture 1490"/>
          <p:cNvPicPr>
            <a:picLocks noChangeAspect="1"/>
          </p:cNvPicPr>
          <p:nvPr/>
        </p:nvPicPr>
        <p:blipFill>
          <a:blip r:embed="rId7"/>
          <a:stretch>
            <a:fillRect/>
          </a:stretch>
        </p:blipFill>
        <p:spPr>
          <a:xfrm rot="21600000">
            <a:off x="124968" y="3977639"/>
            <a:ext cx="275844" cy="275844"/>
          </a:xfrm>
          <a:prstGeom prst="rect">
            <a:avLst/>
          </a:prstGeom>
        </p:spPr>
      </p:pic>
      <p:sp>
        <p:nvSpPr>
          <p:cNvPr id="1492" name="rect 1492"/>
          <p:cNvSpPr/>
          <p:nvPr/>
        </p:nvSpPr>
        <p:spPr>
          <a:xfrm>
            <a:off x="1885187" y="3979163"/>
            <a:ext cx="803148" cy="337159"/>
          </a:xfrm>
          <a:prstGeom prst="rect">
            <a:avLst/>
          </a:prstGeom>
          <a:solidFill>
            <a:srgbClr val="7F7F7F">
              <a:alpha val="100000"/>
            </a:srgbClr>
          </a:solidFill>
          <a:ln w="0" cap="flat">
            <a:noFill/>
            <a:prstDash val="solid"/>
            <a:miter lim="0"/>
          </a:ln>
        </p:spPr>
        <p:txBody>
          <a:bodyPr rtlCol="0"/>
          <a:lstStyle/>
          <a:p>
            <a:pPr algn="ctr"/>
            <a:endParaRPr lang="zh-CN" altLang="en-US"/>
          </a:p>
        </p:txBody>
      </p:sp>
      <p:sp>
        <p:nvSpPr>
          <p:cNvPr id="1494" name="textbox 1494"/>
          <p:cNvSpPr/>
          <p:nvPr/>
        </p:nvSpPr>
        <p:spPr>
          <a:xfrm>
            <a:off x="964641" y="3997452"/>
            <a:ext cx="847725" cy="316229"/>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8000"/>
              </a:lnSpc>
            </a:pPr>
            <a:endParaRPr sz="600">
              <a:latin typeface="Arial" panose="020B0604020202020204"/>
              <a:ea typeface="Arial" panose="020B0604020202020204"/>
              <a:cs typeface="Arial" panose="020B0604020202020204"/>
            </a:endParaRPr>
          </a:p>
          <a:p>
            <a:pPr marL="278765" algn="l" rtl="0" eaLnBrk="0">
              <a:lnSpc>
                <a:spcPct val="97000"/>
              </a:lnSpc>
              <a:spcBef>
                <a:spcPts val="5"/>
              </a:spcBef>
              <a:tabLst>
                <a:tab pos="398145" algn="l"/>
              </a:tabLst>
            </a:pPr>
            <a:r>
              <a:rPr sz="900" kern="0" spc="0">
                <a:solidFill>
                  <a:srgbClr val="FFFFFF">
                    <a:alpha val="100000"/>
                  </a:srgbClr>
                </a:solidFill>
                <a:latin typeface="幼圆" panose="02010509060101010101" charset="-122"/>
                <a:ea typeface="幼圆" panose="02010509060101010101" charset="-122"/>
                <a:cs typeface="幼圆" panose="02010509060101010101" charset="-122"/>
              </a:rPr>
              <a:t>	</a:t>
            </a:r>
            <a:r>
              <a:rPr sz="900" kern="0" spc="-10">
                <a:solidFill>
                  <a:srgbClr val="FFFFFF">
                    <a:alpha val="100000"/>
                  </a:srgbClr>
                </a:solidFill>
                <a:latin typeface="幼圆" panose="02010509060101010101" charset="-122"/>
                <a:ea typeface="幼圆" panose="02010509060101010101" charset="-122"/>
                <a:cs typeface="幼圆" panose="02010509060101010101" charset="-122"/>
              </a:rPr>
              <a:t>工作卡</a:t>
            </a:r>
            <a:endParaRPr sz="900">
              <a:latin typeface="幼圆" panose="02010509060101010101" charset="-122"/>
              <a:ea typeface="幼圆" panose="02010509060101010101" charset="-122"/>
              <a:cs typeface="幼圆" panose="02010509060101010101" charset="-122"/>
            </a:endParaRPr>
          </a:p>
        </p:txBody>
      </p:sp>
      <p:sp>
        <p:nvSpPr>
          <p:cNvPr id="1496" name="path 1496"/>
          <p:cNvSpPr/>
          <p:nvPr/>
        </p:nvSpPr>
        <p:spPr>
          <a:xfrm>
            <a:off x="1107820" y="4059199"/>
            <a:ext cx="135610" cy="203936"/>
          </a:xfrm>
          <a:custGeom>
            <a:avLst/>
            <a:gdLst/>
            <a:ahLst/>
            <a:cxnLst/>
            <a:rect l="0" t="0" r="0" b="0"/>
            <a:pathLst>
              <a:path w="213" h="321">
                <a:moveTo>
                  <a:pt x="9" y="207"/>
                </a:moveTo>
                <a:lnTo>
                  <a:pt x="64" y="178"/>
                </a:lnTo>
                <a:lnTo>
                  <a:pt x="64" y="180"/>
                </a:lnTo>
                <a:lnTo>
                  <a:pt x="64" y="186"/>
                </a:lnTo>
                <a:lnTo>
                  <a:pt x="64" y="191"/>
                </a:lnTo>
                <a:lnTo>
                  <a:pt x="65" y="197"/>
                </a:lnTo>
                <a:lnTo>
                  <a:pt x="67" y="202"/>
                </a:lnTo>
                <a:lnTo>
                  <a:pt x="69" y="207"/>
                </a:lnTo>
                <a:lnTo>
                  <a:pt x="71" y="212"/>
                </a:lnTo>
                <a:lnTo>
                  <a:pt x="73" y="217"/>
                </a:lnTo>
                <a:lnTo>
                  <a:pt x="76" y="220"/>
                </a:lnTo>
                <a:lnTo>
                  <a:pt x="79" y="223"/>
                </a:lnTo>
                <a:lnTo>
                  <a:pt x="82" y="226"/>
                </a:lnTo>
                <a:lnTo>
                  <a:pt x="85" y="230"/>
                </a:lnTo>
                <a:lnTo>
                  <a:pt x="89" y="232"/>
                </a:lnTo>
                <a:lnTo>
                  <a:pt x="93" y="234"/>
                </a:lnTo>
                <a:lnTo>
                  <a:pt x="97" y="235"/>
                </a:lnTo>
                <a:lnTo>
                  <a:pt x="101" y="236"/>
                </a:lnTo>
                <a:lnTo>
                  <a:pt x="106" y="237"/>
                </a:lnTo>
                <a:lnTo>
                  <a:pt x="110" y="236"/>
                </a:lnTo>
                <a:lnTo>
                  <a:pt x="114" y="235"/>
                </a:lnTo>
                <a:lnTo>
                  <a:pt x="118" y="234"/>
                </a:lnTo>
                <a:lnTo>
                  <a:pt x="122" y="232"/>
                </a:lnTo>
                <a:lnTo>
                  <a:pt x="126" y="230"/>
                </a:lnTo>
                <a:lnTo>
                  <a:pt x="129" y="226"/>
                </a:lnTo>
                <a:lnTo>
                  <a:pt x="132" y="223"/>
                </a:lnTo>
                <a:lnTo>
                  <a:pt x="135" y="220"/>
                </a:lnTo>
                <a:lnTo>
                  <a:pt x="138" y="217"/>
                </a:lnTo>
                <a:lnTo>
                  <a:pt x="140" y="212"/>
                </a:lnTo>
                <a:lnTo>
                  <a:pt x="143" y="207"/>
                </a:lnTo>
                <a:lnTo>
                  <a:pt x="144" y="202"/>
                </a:lnTo>
                <a:lnTo>
                  <a:pt x="146" y="197"/>
                </a:lnTo>
                <a:lnTo>
                  <a:pt x="147" y="191"/>
                </a:lnTo>
                <a:lnTo>
                  <a:pt x="147" y="186"/>
                </a:lnTo>
                <a:lnTo>
                  <a:pt x="148" y="180"/>
                </a:lnTo>
                <a:lnTo>
                  <a:pt x="148" y="179"/>
                </a:lnTo>
                <a:lnTo>
                  <a:pt x="202" y="207"/>
                </a:lnTo>
                <a:lnTo>
                  <a:pt x="206" y="219"/>
                </a:lnTo>
                <a:lnTo>
                  <a:pt x="209" y="231"/>
                </a:lnTo>
                <a:lnTo>
                  <a:pt x="210" y="244"/>
                </a:lnTo>
                <a:lnTo>
                  <a:pt x="212" y="259"/>
                </a:lnTo>
                <a:lnTo>
                  <a:pt x="213" y="274"/>
                </a:lnTo>
                <a:lnTo>
                  <a:pt x="213" y="289"/>
                </a:lnTo>
                <a:lnTo>
                  <a:pt x="213" y="321"/>
                </a:lnTo>
                <a:lnTo>
                  <a:pt x="0" y="321"/>
                </a:lnTo>
                <a:lnTo>
                  <a:pt x="0" y="301"/>
                </a:lnTo>
                <a:lnTo>
                  <a:pt x="0" y="282"/>
                </a:lnTo>
                <a:lnTo>
                  <a:pt x="0" y="266"/>
                </a:lnTo>
                <a:lnTo>
                  <a:pt x="1" y="251"/>
                </a:lnTo>
                <a:lnTo>
                  <a:pt x="2" y="237"/>
                </a:lnTo>
                <a:lnTo>
                  <a:pt x="4" y="226"/>
                </a:lnTo>
                <a:lnTo>
                  <a:pt x="6" y="215"/>
                </a:lnTo>
                <a:lnTo>
                  <a:pt x="9" y="207"/>
                </a:lnTo>
                <a:close/>
                <a:moveTo>
                  <a:pt x="127" y="144"/>
                </a:moveTo>
                <a:lnTo>
                  <a:pt x="124" y="136"/>
                </a:lnTo>
                <a:lnTo>
                  <a:pt x="122" y="132"/>
                </a:lnTo>
                <a:lnTo>
                  <a:pt x="121" y="131"/>
                </a:lnTo>
                <a:lnTo>
                  <a:pt x="114" y="130"/>
                </a:lnTo>
                <a:lnTo>
                  <a:pt x="107" y="129"/>
                </a:lnTo>
                <a:lnTo>
                  <a:pt x="100" y="130"/>
                </a:lnTo>
                <a:lnTo>
                  <a:pt x="93" y="131"/>
                </a:lnTo>
                <a:lnTo>
                  <a:pt x="92" y="132"/>
                </a:lnTo>
                <a:lnTo>
                  <a:pt x="91" y="132"/>
                </a:lnTo>
                <a:lnTo>
                  <a:pt x="89" y="136"/>
                </a:lnTo>
                <a:lnTo>
                  <a:pt x="85" y="146"/>
                </a:lnTo>
                <a:lnTo>
                  <a:pt x="81" y="142"/>
                </a:lnTo>
                <a:lnTo>
                  <a:pt x="78" y="136"/>
                </a:lnTo>
                <a:lnTo>
                  <a:pt x="75" y="129"/>
                </a:lnTo>
                <a:lnTo>
                  <a:pt x="71" y="122"/>
                </a:lnTo>
                <a:lnTo>
                  <a:pt x="69" y="128"/>
                </a:lnTo>
                <a:lnTo>
                  <a:pt x="72" y="143"/>
                </a:lnTo>
                <a:lnTo>
                  <a:pt x="75" y="156"/>
                </a:lnTo>
                <a:lnTo>
                  <a:pt x="77" y="161"/>
                </a:lnTo>
                <a:lnTo>
                  <a:pt x="79" y="167"/>
                </a:lnTo>
                <a:lnTo>
                  <a:pt x="82" y="172"/>
                </a:lnTo>
                <a:lnTo>
                  <a:pt x="85" y="177"/>
                </a:lnTo>
                <a:lnTo>
                  <a:pt x="128" y="177"/>
                </a:lnTo>
                <a:lnTo>
                  <a:pt x="131" y="172"/>
                </a:lnTo>
                <a:lnTo>
                  <a:pt x="134" y="167"/>
                </a:lnTo>
                <a:lnTo>
                  <a:pt x="136" y="161"/>
                </a:lnTo>
                <a:lnTo>
                  <a:pt x="137" y="156"/>
                </a:lnTo>
                <a:lnTo>
                  <a:pt x="140" y="143"/>
                </a:lnTo>
                <a:lnTo>
                  <a:pt x="142" y="128"/>
                </a:lnTo>
                <a:lnTo>
                  <a:pt x="139" y="122"/>
                </a:lnTo>
                <a:lnTo>
                  <a:pt x="136" y="128"/>
                </a:lnTo>
                <a:lnTo>
                  <a:pt x="134" y="134"/>
                </a:lnTo>
                <a:lnTo>
                  <a:pt x="127" y="144"/>
                </a:lnTo>
                <a:close/>
                <a:moveTo>
                  <a:pt x="107" y="140"/>
                </a:moveTo>
                <a:lnTo>
                  <a:pt x="114" y="141"/>
                </a:lnTo>
                <a:lnTo>
                  <a:pt x="118" y="142"/>
                </a:lnTo>
                <a:lnTo>
                  <a:pt x="120" y="143"/>
                </a:lnTo>
                <a:lnTo>
                  <a:pt x="123" y="150"/>
                </a:lnTo>
                <a:lnTo>
                  <a:pt x="120" y="153"/>
                </a:lnTo>
                <a:lnTo>
                  <a:pt x="116" y="155"/>
                </a:lnTo>
                <a:lnTo>
                  <a:pt x="111" y="156"/>
                </a:lnTo>
                <a:lnTo>
                  <a:pt x="106" y="156"/>
                </a:lnTo>
                <a:lnTo>
                  <a:pt x="102" y="156"/>
                </a:lnTo>
                <a:lnTo>
                  <a:pt x="97" y="156"/>
                </a:lnTo>
                <a:lnTo>
                  <a:pt x="93" y="154"/>
                </a:lnTo>
                <a:lnTo>
                  <a:pt x="90" y="151"/>
                </a:lnTo>
                <a:lnTo>
                  <a:pt x="94" y="143"/>
                </a:lnTo>
                <a:lnTo>
                  <a:pt x="96" y="142"/>
                </a:lnTo>
                <a:lnTo>
                  <a:pt x="100" y="141"/>
                </a:lnTo>
                <a:lnTo>
                  <a:pt x="107" y="140"/>
                </a:lnTo>
                <a:close/>
                <a:moveTo>
                  <a:pt x="65" y="94"/>
                </a:moveTo>
                <a:lnTo>
                  <a:pt x="65" y="80"/>
                </a:lnTo>
                <a:lnTo>
                  <a:pt x="65" y="67"/>
                </a:lnTo>
                <a:lnTo>
                  <a:pt x="66" y="56"/>
                </a:lnTo>
                <a:lnTo>
                  <a:pt x="68" y="45"/>
                </a:lnTo>
                <a:lnTo>
                  <a:pt x="72" y="41"/>
                </a:lnTo>
                <a:lnTo>
                  <a:pt x="77" y="39"/>
                </a:lnTo>
                <a:lnTo>
                  <a:pt x="81" y="37"/>
                </a:lnTo>
                <a:lnTo>
                  <a:pt x="86" y="35"/>
                </a:lnTo>
                <a:lnTo>
                  <a:pt x="97" y="33"/>
                </a:lnTo>
                <a:lnTo>
                  <a:pt x="107" y="32"/>
                </a:lnTo>
                <a:lnTo>
                  <a:pt x="118" y="34"/>
                </a:lnTo>
                <a:lnTo>
                  <a:pt x="127" y="36"/>
                </a:lnTo>
                <a:lnTo>
                  <a:pt x="132" y="38"/>
                </a:lnTo>
                <a:lnTo>
                  <a:pt x="136" y="40"/>
                </a:lnTo>
                <a:lnTo>
                  <a:pt x="139" y="42"/>
                </a:lnTo>
                <a:lnTo>
                  <a:pt x="142" y="45"/>
                </a:lnTo>
                <a:lnTo>
                  <a:pt x="144" y="58"/>
                </a:lnTo>
                <a:lnTo>
                  <a:pt x="146" y="67"/>
                </a:lnTo>
                <a:lnTo>
                  <a:pt x="146" y="79"/>
                </a:lnTo>
                <a:lnTo>
                  <a:pt x="146" y="95"/>
                </a:lnTo>
                <a:lnTo>
                  <a:pt x="147" y="93"/>
                </a:lnTo>
                <a:lnTo>
                  <a:pt x="151" y="87"/>
                </a:lnTo>
                <a:lnTo>
                  <a:pt x="156" y="79"/>
                </a:lnTo>
                <a:lnTo>
                  <a:pt x="157" y="75"/>
                </a:lnTo>
                <a:lnTo>
                  <a:pt x="159" y="70"/>
                </a:lnTo>
                <a:lnTo>
                  <a:pt x="159" y="66"/>
                </a:lnTo>
                <a:lnTo>
                  <a:pt x="159" y="59"/>
                </a:lnTo>
                <a:lnTo>
                  <a:pt x="158" y="47"/>
                </a:lnTo>
                <a:lnTo>
                  <a:pt x="156" y="34"/>
                </a:lnTo>
                <a:lnTo>
                  <a:pt x="155" y="29"/>
                </a:lnTo>
                <a:lnTo>
                  <a:pt x="153" y="25"/>
                </a:lnTo>
                <a:lnTo>
                  <a:pt x="150" y="20"/>
                </a:lnTo>
                <a:lnTo>
                  <a:pt x="145" y="14"/>
                </a:lnTo>
                <a:lnTo>
                  <a:pt x="140" y="10"/>
                </a:lnTo>
                <a:lnTo>
                  <a:pt x="134" y="6"/>
                </a:lnTo>
                <a:lnTo>
                  <a:pt x="127" y="3"/>
                </a:lnTo>
                <a:lnTo>
                  <a:pt x="121" y="2"/>
                </a:lnTo>
                <a:lnTo>
                  <a:pt x="114" y="0"/>
                </a:lnTo>
                <a:lnTo>
                  <a:pt x="106" y="0"/>
                </a:lnTo>
                <a:lnTo>
                  <a:pt x="100" y="0"/>
                </a:lnTo>
                <a:lnTo>
                  <a:pt x="92" y="0"/>
                </a:lnTo>
                <a:lnTo>
                  <a:pt x="85" y="2"/>
                </a:lnTo>
                <a:lnTo>
                  <a:pt x="79" y="4"/>
                </a:lnTo>
                <a:lnTo>
                  <a:pt x="73" y="6"/>
                </a:lnTo>
                <a:lnTo>
                  <a:pt x="68" y="10"/>
                </a:lnTo>
                <a:lnTo>
                  <a:pt x="63" y="15"/>
                </a:lnTo>
                <a:lnTo>
                  <a:pt x="59" y="20"/>
                </a:lnTo>
                <a:lnTo>
                  <a:pt x="57" y="24"/>
                </a:lnTo>
                <a:lnTo>
                  <a:pt x="56" y="32"/>
                </a:lnTo>
                <a:lnTo>
                  <a:pt x="54" y="40"/>
                </a:lnTo>
                <a:lnTo>
                  <a:pt x="53" y="49"/>
                </a:lnTo>
                <a:lnTo>
                  <a:pt x="52" y="59"/>
                </a:lnTo>
                <a:lnTo>
                  <a:pt x="52" y="69"/>
                </a:lnTo>
                <a:lnTo>
                  <a:pt x="52" y="76"/>
                </a:lnTo>
                <a:lnTo>
                  <a:pt x="53" y="79"/>
                </a:lnTo>
                <a:lnTo>
                  <a:pt x="54" y="81"/>
                </a:lnTo>
                <a:lnTo>
                  <a:pt x="58" y="87"/>
                </a:lnTo>
                <a:lnTo>
                  <a:pt x="61" y="91"/>
                </a:lnTo>
                <a:lnTo>
                  <a:pt x="65" y="94"/>
                </a:lnTo>
              </a:path>
            </a:pathLst>
          </a:custGeom>
          <a:solidFill>
            <a:srgbClr val="FFFFFF">
              <a:alpha val="100000"/>
            </a:srgbClr>
          </a:solidFill>
          <a:ln w="0" cap="flat">
            <a:noFill/>
            <a:prstDash val="solid"/>
            <a:miter lim="0"/>
          </a:ln>
        </p:spPr>
        <p:txBody>
          <a:bodyPr rtlCol="0"/>
          <a:lstStyle/>
          <a:p>
            <a:pPr algn="ctr"/>
            <a:endParaRPr lang="zh-CN" altLang="en-US"/>
          </a:p>
        </p:txBody>
      </p:sp>
      <p:sp>
        <p:nvSpPr>
          <p:cNvPr id="1498" name="textbox 1498"/>
          <p:cNvSpPr/>
          <p:nvPr/>
        </p:nvSpPr>
        <p:spPr>
          <a:xfrm>
            <a:off x="2774886" y="4759185"/>
            <a:ext cx="855344" cy="311784"/>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7000"/>
              </a:lnSpc>
            </a:pPr>
            <a:endParaRPr sz="600">
              <a:latin typeface="Arial" panose="020B0604020202020204"/>
              <a:ea typeface="Arial" panose="020B0604020202020204"/>
              <a:cs typeface="Arial" panose="020B0604020202020204"/>
            </a:endParaRPr>
          </a:p>
          <a:p>
            <a:pPr marL="318770" algn="l" rtl="0" eaLnBrk="0">
              <a:lnSpc>
                <a:spcPct val="97000"/>
              </a:lnSpc>
              <a:spcBef>
                <a:spcPct val="0"/>
              </a:spcBef>
              <a:tabLst>
                <a:tab pos="406400" algn="l"/>
              </a:tabLst>
            </a:pPr>
            <a:r>
              <a:rPr sz="900" kern="0" spc="0">
                <a:solidFill>
                  <a:srgbClr val="FFFFFF">
                    <a:alpha val="100000"/>
                  </a:srgbClr>
                </a:solidFill>
                <a:latin typeface="幼圆" panose="02010509060101010101" charset="-122"/>
                <a:ea typeface="幼圆" panose="02010509060101010101" charset="-122"/>
                <a:cs typeface="幼圆" panose="02010509060101010101" charset="-122"/>
              </a:rPr>
              <a:t>	</a:t>
            </a:r>
            <a:r>
              <a:rPr sz="900" kern="0" spc="-10">
                <a:solidFill>
                  <a:srgbClr val="FFFFFF">
                    <a:alpha val="100000"/>
                  </a:srgbClr>
                </a:solidFill>
                <a:latin typeface="幼圆" panose="02010509060101010101" charset="-122"/>
                <a:ea typeface="幼圆" panose="02010509060101010101" charset="-122"/>
                <a:cs typeface="幼圆" panose="02010509060101010101" charset="-122"/>
              </a:rPr>
              <a:t>二维码</a:t>
            </a:r>
            <a:endParaRPr sz="900">
              <a:latin typeface="幼圆" panose="02010509060101010101" charset="-122"/>
              <a:ea typeface="幼圆" panose="02010509060101010101" charset="-122"/>
              <a:cs typeface="幼圆" panose="02010509060101010101" charset="-122"/>
            </a:endParaRPr>
          </a:p>
        </p:txBody>
      </p:sp>
      <p:pic>
        <p:nvPicPr>
          <p:cNvPr id="1500" name="picture 1500"/>
          <p:cNvPicPr>
            <a:picLocks noChangeAspect="1"/>
          </p:cNvPicPr>
          <p:nvPr/>
        </p:nvPicPr>
        <p:blipFill>
          <a:blip r:embed="rId8"/>
          <a:stretch>
            <a:fillRect/>
          </a:stretch>
        </p:blipFill>
        <p:spPr>
          <a:xfrm rot="21600000">
            <a:off x="2830067" y="4777740"/>
            <a:ext cx="263651" cy="280416"/>
          </a:xfrm>
          <a:prstGeom prst="rect">
            <a:avLst/>
          </a:prstGeom>
        </p:spPr>
      </p:pic>
      <p:sp>
        <p:nvSpPr>
          <p:cNvPr id="1502" name="textbox 1502"/>
          <p:cNvSpPr/>
          <p:nvPr/>
        </p:nvSpPr>
        <p:spPr>
          <a:xfrm>
            <a:off x="2779776" y="4376610"/>
            <a:ext cx="850900" cy="311784"/>
          </a:xfrm>
          <a:prstGeom prst="rect">
            <a:avLst/>
          </a:prstGeom>
          <a:solidFill>
            <a:srgbClr val="7F7F7F">
              <a:alpha val="96862"/>
            </a:srgbClr>
          </a:solidFill>
          <a:ln w="0" cap="flat">
            <a:noFill/>
            <a:prstDash val="solid"/>
            <a:miter lim="0"/>
          </a:ln>
        </p:spPr>
        <p:txBody>
          <a:bodyPr vert="horz" wrap="square" lIns="0" tIns="0" rIns="0" bIns="0"/>
          <a:lstStyle/>
          <a:p>
            <a:pPr algn="l" rtl="0" eaLnBrk="0">
              <a:lnSpc>
                <a:spcPct val="105000"/>
              </a:lnSpc>
            </a:pPr>
            <a:endParaRPr sz="600">
              <a:latin typeface="Arial" panose="020B0604020202020204"/>
              <a:ea typeface="Arial" panose="020B0604020202020204"/>
              <a:cs typeface="Arial" panose="020B0604020202020204"/>
            </a:endParaRPr>
          </a:p>
          <a:p>
            <a:pPr marL="278765" algn="l" rtl="0" eaLnBrk="0">
              <a:lnSpc>
                <a:spcPct val="97000"/>
              </a:lnSpc>
              <a:spcBef>
                <a:spcPts val="5"/>
              </a:spcBef>
              <a:tabLst>
                <a:tab pos="400050" algn="l"/>
              </a:tabLst>
            </a:pPr>
            <a:r>
              <a:rPr sz="900" kern="0" spc="0">
                <a:solidFill>
                  <a:srgbClr val="FFFFFF">
                    <a:alpha val="100000"/>
                  </a:srgbClr>
                </a:solidFill>
                <a:latin typeface="幼圆" panose="02010509060101010101" charset="-122"/>
                <a:ea typeface="幼圆" panose="02010509060101010101" charset="-122"/>
                <a:cs typeface="幼圆" panose="02010509060101010101" charset="-122"/>
              </a:rPr>
              <a:t>	</a:t>
            </a:r>
            <a:r>
              <a:rPr sz="900" kern="0" spc="-10">
                <a:solidFill>
                  <a:srgbClr val="FFFFFF">
                    <a:alpha val="100000"/>
                  </a:srgbClr>
                </a:solidFill>
                <a:latin typeface="幼圆" panose="02010509060101010101" charset="-122"/>
                <a:ea typeface="幼圆" panose="02010509060101010101" charset="-122"/>
                <a:cs typeface="幼圆" panose="02010509060101010101" charset="-122"/>
              </a:rPr>
              <a:t>工作卡</a:t>
            </a:r>
            <a:endParaRPr sz="900">
              <a:latin typeface="幼圆" panose="02010509060101010101" charset="-122"/>
              <a:ea typeface="幼圆" panose="02010509060101010101" charset="-122"/>
              <a:cs typeface="幼圆" panose="02010509060101010101" charset="-122"/>
            </a:endParaRPr>
          </a:p>
        </p:txBody>
      </p:sp>
      <p:sp>
        <p:nvSpPr>
          <p:cNvPr id="1504" name="path 1504"/>
          <p:cNvSpPr/>
          <p:nvPr/>
        </p:nvSpPr>
        <p:spPr>
          <a:xfrm>
            <a:off x="2923362" y="4426953"/>
            <a:ext cx="135597" cy="203936"/>
          </a:xfrm>
          <a:custGeom>
            <a:avLst/>
            <a:gdLst/>
            <a:ahLst/>
            <a:cxnLst/>
            <a:rect l="0" t="0" r="0" b="0"/>
            <a:pathLst>
              <a:path w="213" h="321">
                <a:moveTo>
                  <a:pt x="9" y="207"/>
                </a:moveTo>
                <a:lnTo>
                  <a:pt x="64" y="178"/>
                </a:lnTo>
                <a:lnTo>
                  <a:pt x="64" y="180"/>
                </a:lnTo>
                <a:lnTo>
                  <a:pt x="64" y="186"/>
                </a:lnTo>
                <a:lnTo>
                  <a:pt x="64" y="191"/>
                </a:lnTo>
                <a:lnTo>
                  <a:pt x="65" y="197"/>
                </a:lnTo>
                <a:lnTo>
                  <a:pt x="67" y="202"/>
                </a:lnTo>
                <a:lnTo>
                  <a:pt x="69" y="207"/>
                </a:lnTo>
                <a:lnTo>
                  <a:pt x="70" y="212"/>
                </a:lnTo>
                <a:lnTo>
                  <a:pt x="73" y="217"/>
                </a:lnTo>
                <a:lnTo>
                  <a:pt x="76" y="220"/>
                </a:lnTo>
                <a:lnTo>
                  <a:pt x="79" y="223"/>
                </a:lnTo>
                <a:lnTo>
                  <a:pt x="82" y="226"/>
                </a:lnTo>
                <a:lnTo>
                  <a:pt x="85" y="230"/>
                </a:lnTo>
                <a:lnTo>
                  <a:pt x="89" y="232"/>
                </a:lnTo>
                <a:lnTo>
                  <a:pt x="93" y="234"/>
                </a:lnTo>
                <a:lnTo>
                  <a:pt x="97" y="235"/>
                </a:lnTo>
                <a:lnTo>
                  <a:pt x="101" y="236"/>
                </a:lnTo>
                <a:lnTo>
                  <a:pt x="106" y="237"/>
                </a:lnTo>
                <a:lnTo>
                  <a:pt x="110" y="236"/>
                </a:lnTo>
                <a:lnTo>
                  <a:pt x="114" y="235"/>
                </a:lnTo>
                <a:lnTo>
                  <a:pt x="118" y="234"/>
                </a:lnTo>
                <a:lnTo>
                  <a:pt x="122" y="232"/>
                </a:lnTo>
                <a:lnTo>
                  <a:pt x="126" y="230"/>
                </a:lnTo>
                <a:lnTo>
                  <a:pt x="129" y="226"/>
                </a:lnTo>
                <a:lnTo>
                  <a:pt x="132" y="223"/>
                </a:lnTo>
                <a:lnTo>
                  <a:pt x="135" y="220"/>
                </a:lnTo>
                <a:lnTo>
                  <a:pt x="138" y="217"/>
                </a:lnTo>
                <a:lnTo>
                  <a:pt x="140" y="212"/>
                </a:lnTo>
                <a:lnTo>
                  <a:pt x="143" y="207"/>
                </a:lnTo>
                <a:lnTo>
                  <a:pt x="144" y="202"/>
                </a:lnTo>
                <a:lnTo>
                  <a:pt x="145" y="197"/>
                </a:lnTo>
                <a:lnTo>
                  <a:pt x="147" y="191"/>
                </a:lnTo>
                <a:lnTo>
                  <a:pt x="147" y="186"/>
                </a:lnTo>
                <a:lnTo>
                  <a:pt x="148" y="180"/>
                </a:lnTo>
                <a:lnTo>
                  <a:pt x="148" y="179"/>
                </a:lnTo>
                <a:lnTo>
                  <a:pt x="202" y="207"/>
                </a:lnTo>
                <a:lnTo>
                  <a:pt x="206" y="219"/>
                </a:lnTo>
                <a:lnTo>
                  <a:pt x="209" y="231"/>
                </a:lnTo>
                <a:lnTo>
                  <a:pt x="210" y="244"/>
                </a:lnTo>
                <a:lnTo>
                  <a:pt x="212" y="259"/>
                </a:lnTo>
                <a:lnTo>
                  <a:pt x="213" y="274"/>
                </a:lnTo>
                <a:lnTo>
                  <a:pt x="213" y="289"/>
                </a:lnTo>
                <a:lnTo>
                  <a:pt x="213" y="321"/>
                </a:lnTo>
                <a:lnTo>
                  <a:pt x="0" y="321"/>
                </a:lnTo>
                <a:lnTo>
                  <a:pt x="0" y="301"/>
                </a:lnTo>
                <a:lnTo>
                  <a:pt x="0" y="282"/>
                </a:lnTo>
                <a:lnTo>
                  <a:pt x="0" y="266"/>
                </a:lnTo>
                <a:lnTo>
                  <a:pt x="1" y="251"/>
                </a:lnTo>
                <a:lnTo>
                  <a:pt x="2" y="237"/>
                </a:lnTo>
                <a:lnTo>
                  <a:pt x="4" y="226"/>
                </a:lnTo>
                <a:lnTo>
                  <a:pt x="6" y="215"/>
                </a:lnTo>
                <a:lnTo>
                  <a:pt x="9" y="207"/>
                </a:lnTo>
                <a:close/>
                <a:moveTo>
                  <a:pt x="127" y="144"/>
                </a:moveTo>
                <a:lnTo>
                  <a:pt x="124" y="136"/>
                </a:lnTo>
                <a:lnTo>
                  <a:pt x="122" y="132"/>
                </a:lnTo>
                <a:lnTo>
                  <a:pt x="120" y="131"/>
                </a:lnTo>
                <a:lnTo>
                  <a:pt x="114" y="130"/>
                </a:lnTo>
                <a:lnTo>
                  <a:pt x="107" y="130"/>
                </a:lnTo>
                <a:lnTo>
                  <a:pt x="99" y="130"/>
                </a:lnTo>
                <a:lnTo>
                  <a:pt x="93" y="131"/>
                </a:lnTo>
                <a:lnTo>
                  <a:pt x="92" y="132"/>
                </a:lnTo>
                <a:lnTo>
                  <a:pt x="91" y="132"/>
                </a:lnTo>
                <a:lnTo>
                  <a:pt x="89" y="136"/>
                </a:lnTo>
                <a:lnTo>
                  <a:pt x="85" y="146"/>
                </a:lnTo>
                <a:lnTo>
                  <a:pt x="81" y="142"/>
                </a:lnTo>
                <a:lnTo>
                  <a:pt x="78" y="136"/>
                </a:lnTo>
                <a:lnTo>
                  <a:pt x="74" y="130"/>
                </a:lnTo>
                <a:lnTo>
                  <a:pt x="71" y="122"/>
                </a:lnTo>
                <a:lnTo>
                  <a:pt x="69" y="128"/>
                </a:lnTo>
                <a:lnTo>
                  <a:pt x="72" y="143"/>
                </a:lnTo>
                <a:lnTo>
                  <a:pt x="74" y="156"/>
                </a:lnTo>
                <a:lnTo>
                  <a:pt x="77" y="161"/>
                </a:lnTo>
                <a:lnTo>
                  <a:pt x="79" y="167"/>
                </a:lnTo>
                <a:lnTo>
                  <a:pt x="82" y="172"/>
                </a:lnTo>
                <a:lnTo>
                  <a:pt x="85" y="177"/>
                </a:lnTo>
                <a:lnTo>
                  <a:pt x="128" y="177"/>
                </a:lnTo>
                <a:lnTo>
                  <a:pt x="131" y="172"/>
                </a:lnTo>
                <a:lnTo>
                  <a:pt x="134" y="167"/>
                </a:lnTo>
                <a:lnTo>
                  <a:pt x="136" y="161"/>
                </a:lnTo>
                <a:lnTo>
                  <a:pt x="137" y="156"/>
                </a:lnTo>
                <a:lnTo>
                  <a:pt x="140" y="143"/>
                </a:lnTo>
                <a:lnTo>
                  <a:pt x="142" y="128"/>
                </a:lnTo>
                <a:lnTo>
                  <a:pt x="139" y="122"/>
                </a:lnTo>
                <a:lnTo>
                  <a:pt x="136" y="128"/>
                </a:lnTo>
                <a:lnTo>
                  <a:pt x="134" y="134"/>
                </a:lnTo>
                <a:lnTo>
                  <a:pt x="127" y="144"/>
                </a:lnTo>
                <a:close/>
                <a:moveTo>
                  <a:pt x="107" y="140"/>
                </a:moveTo>
                <a:lnTo>
                  <a:pt x="114" y="141"/>
                </a:lnTo>
                <a:lnTo>
                  <a:pt x="118" y="142"/>
                </a:lnTo>
                <a:lnTo>
                  <a:pt x="120" y="143"/>
                </a:lnTo>
                <a:lnTo>
                  <a:pt x="123" y="150"/>
                </a:lnTo>
                <a:lnTo>
                  <a:pt x="120" y="153"/>
                </a:lnTo>
                <a:lnTo>
                  <a:pt x="116" y="155"/>
                </a:lnTo>
                <a:lnTo>
                  <a:pt x="111" y="156"/>
                </a:lnTo>
                <a:lnTo>
                  <a:pt x="106" y="156"/>
                </a:lnTo>
                <a:lnTo>
                  <a:pt x="102" y="156"/>
                </a:lnTo>
                <a:lnTo>
                  <a:pt x="97" y="156"/>
                </a:lnTo>
                <a:lnTo>
                  <a:pt x="93" y="154"/>
                </a:lnTo>
                <a:lnTo>
                  <a:pt x="90" y="151"/>
                </a:lnTo>
                <a:lnTo>
                  <a:pt x="94" y="143"/>
                </a:lnTo>
                <a:lnTo>
                  <a:pt x="95" y="142"/>
                </a:lnTo>
                <a:lnTo>
                  <a:pt x="99" y="141"/>
                </a:lnTo>
                <a:lnTo>
                  <a:pt x="107" y="140"/>
                </a:lnTo>
                <a:close/>
                <a:moveTo>
                  <a:pt x="65" y="94"/>
                </a:moveTo>
                <a:lnTo>
                  <a:pt x="65" y="80"/>
                </a:lnTo>
                <a:lnTo>
                  <a:pt x="65" y="67"/>
                </a:lnTo>
                <a:lnTo>
                  <a:pt x="66" y="56"/>
                </a:lnTo>
                <a:lnTo>
                  <a:pt x="68" y="45"/>
                </a:lnTo>
                <a:lnTo>
                  <a:pt x="72" y="41"/>
                </a:lnTo>
                <a:lnTo>
                  <a:pt x="77" y="39"/>
                </a:lnTo>
                <a:lnTo>
                  <a:pt x="81" y="37"/>
                </a:lnTo>
                <a:lnTo>
                  <a:pt x="86" y="35"/>
                </a:lnTo>
                <a:lnTo>
                  <a:pt x="97" y="33"/>
                </a:lnTo>
                <a:lnTo>
                  <a:pt x="107" y="32"/>
                </a:lnTo>
                <a:lnTo>
                  <a:pt x="118" y="34"/>
                </a:lnTo>
                <a:lnTo>
                  <a:pt x="127" y="36"/>
                </a:lnTo>
                <a:lnTo>
                  <a:pt x="132" y="38"/>
                </a:lnTo>
                <a:lnTo>
                  <a:pt x="136" y="40"/>
                </a:lnTo>
                <a:lnTo>
                  <a:pt x="139" y="42"/>
                </a:lnTo>
                <a:lnTo>
                  <a:pt x="142" y="45"/>
                </a:lnTo>
                <a:lnTo>
                  <a:pt x="144" y="58"/>
                </a:lnTo>
                <a:lnTo>
                  <a:pt x="145" y="67"/>
                </a:lnTo>
                <a:lnTo>
                  <a:pt x="145" y="79"/>
                </a:lnTo>
                <a:lnTo>
                  <a:pt x="145" y="95"/>
                </a:lnTo>
                <a:lnTo>
                  <a:pt x="147" y="93"/>
                </a:lnTo>
                <a:lnTo>
                  <a:pt x="151" y="87"/>
                </a:lnTo>
                <a:lnTo>
                  <a:pt x="156" y="79"/>
                </a:lnTo>
                <a:lnTo>
                  <a:pt x="157" y="75"/>
                </a:lnTo>
                <a:lnTo>
                  <a:pt x="159" y="70"/>
                </a:lnTo>
                <a:lnTo>
                  <a:pt x="159" y="66"/>
                </a:lnTo>
                <a:lnTo>
                  <a:pt x="159" y="59"/>
                </a:lnTo>
                <a:lnTo>
                  <a:pt x="158" y="47"/>
                </a:lnTo>
                <a:lnTo>
                  <a:pt x="156" y="34"/>
                </a:lnTo>
                <a:lnTo>
                  <a:pt x="155" y="29"/>
                </a:lnTo>
                <a:lnTo>
                  <a:pt x="153" y="25"/>
                </a:lnTo>
                <a:lnTo>
                  <a:pt x="149" y="20"/>
                </a:lnTo>
                <a:lnTo>
                  <a:pt x="145" y="14"/>
                </a:lnTo>
                <a:lnTo>
                  <a:pt x="140" y="10"/>
                </a:lnTo>
                <a:lnTo>
                  <a:pt x="134" y="6"/>
                </a:lnTo>
                <a:lnTo>
                  <a:pt x="127" y="4"/>
                </a:lnTo>
                <a:lnTo>
                  <a:pt x="121" y="2"/>
                </a:lnTo>
                <a:lnTo>
                  <a:pt x="114" y="0"/>
                </a:lnTo>
                <a:lnTo>
                  <a:pt x="106" y="0"/>
                </a:lnTo>
                <a:lnTo>
                  <a:pt x="99" y="0"/>
                </a:lnTo>
                <a:lnTo>
                  <a:pt x="92" y="0"/>
                </a:lnTo>
                <a:lnTo>
                  <a:pt x="85" y="2"/>
                </a:lnTo>
                <a:lnTo>
                  <a:pt x="79" y="4"/>
                </a:lnTo>
                <a:lnTo>
                  <a:pt x="73" y="6"/>
                </a:lnTo>
                <a:lnTo>
                  <a:pt x="68" y="10"/>
                </a:lnTo>
                <a:lnTo>
                  <a:pt x="63" y="15"/>
                </a:lnTo>
                <a:lnTo>
                  <a:pt x="59" y="20"/>
                </a:lnTo>
                <a:lnTo>
                  <a:pt x="57" y="24"/>
                </a:lnTo>
                <a:lnTo>
                  <a:pt x="56" y="32"/>
                </a:lnTo>
                <a:lnTo>
                  <a:pt x="54" y="40"/>
                </a:lnTo>
                <a:lnTo>
                  <a:pt x="53" y="49"/>
                </a:lnTo>
                <a:lnTo>
                  <a:pt x="52" y="59"/>
                </a:lnTo>
                <a:lnTo>
                  <a:pt x="52" y="69"/>
                </a:lnTo>
                <a:lnTo>
                  <a:pt x="52" y="76"/>
                </a:lnTo>
                <a:lnTo>
                  <a:pt x="53" y="79"/>
                </a:lnTo>
                <a:lnTo>
                  <a:pt x="54" y="81"/>
                </a:lnTo>
                <a:lnTo>
                  <a:pt x="58" y="87"/>
                </a:lnTo>
                <a:lnTo>
                  <a:pt x="61" y="91"/>
                </a:lnTo>
                <a:lnTo>
                  <a:pt x="65" y="94"/>
                </a:lnTo>
              </a:path>
            </a:pathLst>
          </a:custGeom>
          <a:solidFill>
            <a:srgbClr val="FFFFFF">
              <a:alpha val="100000"/>
            </a:srgbClr>
          </a:solidFill>
          <a:ln w="0" cap="flat">
            <a:noFill/>
            <a:prstDash val="solid"/>
            <a:miter lim="0"/>
          </a:ln>
        </p:spPr>
        <p:txBody>
          <a:bodyPr rtlCol="0"/>
          <a:lstStyle/>
          <a:p>
            <a:pPr algn="ctr"/>
            <a:endParaRPr lang="zh-CN" altLang="en-US"/>
          </a:p>
        </p:txBody>
      </p:sp>
      <p:sp>
        <p:nvSpPr>
          <p:cNvPr id="1506" name="textbox 1506"/>
          <p:cNvSpPr/>
          <p:nvPr/>
        </p:nvSpPr>
        <p:spPr>
          <a:xfrm>
            <a:off x="1874520" y="4370209"/>
            <a:ext cx="848994" cy="311784"/>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7000"/>
              </a:lnSpc>
            </a:pPr>
            <a:endParaRPr sz="600">
              <a:latin typeface="Arial" panose="020B0604020202020204"/>
              <a:ea typeface="Arial" panose="020B0604020202020204"/>
              <a:cs typeface="Arial" panose="020B0604020202020204"/>
            </a:endParaRPr>
          </a:p>
          <a:p>
            <a:pPr marL="333375" algn="l" rtl="0" eaLnBrk="0">
              <a:lnSpc>
                <a:spcPct val="97000"/>
              </a:lnSpc>
              <a:spcBef>
                <a:spcPct val="0"/>
              </a:spcBef>
              <a:tabLst>
                <a:tab pos="401320" algn="l"/>
              </a:tabLst>
            </a:pPr>
            <a:r>
              <a:rPr sz="900" kern="0" spc="0">
                <a:solidFill>
                  <a:srgbClr val="FFFFFF">
                    <a:alpha val="100000"/>
                  </a:srgbClr>
                </a:solidFill>
                <a:latin typeface="幼圆" panose="02010509060101010101" charset="-122"/>
                <a:ea typeface="幼圆" panose="02010509060101010101" charset="-122"/>
                <a:cs typeface="幼圆" panose="02010509060101010101" charset="-122"/>
              </a:rPr>
              <a:t>	</a:t>
            </a:r>
            <a:r>
              <a:rPr sz="900" kern="0" spc="-10">
                <a:solidFill>
                  <a:srgbClr val="FFFFFF">
                    <a:alpha val="100000"/>
                  </a:srgbClr>
                </a:solidFill>
                <a:latin typeface="幼圆" panose="02010509060101010101" charset="-122"/>
                <a:ea typeface="幼圆" panose="02010509060101010101" charset="-122"/>
                <a:cs typeface="幼圆" panose="02010509060101010101" charset="-122"/>
              </a:rPr>
              <a:t>二维码</a:t>
            </a:r>
            <a:endParaRPr sz="900">
              <a:latin typeface="幼圆" panose="02010509060101010101" charset="-122"/>
              <a:ea typeface="幼圆" panose="02010509060101010101" charset="-122"/>
              <a:cs typeface="幼圆" panose="02010509060101010101" charset="-122"/>
            </a:endParaRPr>
          </a:p>
        </p:txBody>
      </p:sp>
      <p:pic>
        <p:nvPicPr>
          <p:cNvPr id="1508" name="picture 1508"/>
          <p:cNvPicPr>
            <a:picLocks noChangeAspect="1"/>
          </p:cNvPicPr>
          <p:nvPr/>
        </p:nvPicPr>
        <p:blipFill>
          <a:blip r:embed="rId9"/>
          <a:stretch>
            <a:fillRect/>
          </a:stretch>
        </p:blipFill>
        <p:spPr>
          <a:xfrm rot="21600000">
            <a:off x="1967483" y="4389119"/>
            <a:ext cx="240792" cy="280416"/>
          </a:xfrm>
          <a:prstGeom prst="rect">
            <a:avLst/>
          </a:prstGeom>
        </p:spPr>
      </p:pic>
      <p:sp>
        <p:nvSpPr>
          <p:cNvPr id="1510" name="textbox 1510"/>
          <p:cNvSpPr/>
          <p:nvPr/>
        </p:nvSpPr>
        <p:spPr>
          <a:xfrm>
            <a:off x="4522635" y="3989298"/>
            <a:ext cx="802640" cy="325754"/>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18000"/>
              </a:lnSpc>
            </a:pPr>
            <a:endParaRPr sz="500">
              <a:latin typeface="Arial" panose="020B0604020202020204"/>
              <a:ea typeface="Arial" panose="020B0604020202020204"/>
              <a:cs typeface="Arial" panose="020B0604020202020204"/>
            </a:endParaRPr>
          </a:p>
          <a:p>
            <a:pPr marL="123190" algn="l" rtl="0" eaLnBrk="0">
              <a:lnSpc>
                <a:spcPct val="98000"/>
              </a:lnSpc>
              <a:spcBef>
                <a:spcPts val="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职级权限</a:t>
            </a:r>
            <a:endParaRPr sz="1100">
              <a:latin typeface="幼圆" panose="02010509060101010101" charset="-122"/>
              <a:ea typeface="幼圆" panose="02010509060101010101" charset="-122"/>
              <a:cs typeface="幼圆" panose="02010509060101010101" charset="-122"/>
            </a:endParaRPr>
          </a:p>
        </p:txBody>
      </p:sp>
      <p:sp>
        <p:nvSpPr>
          <p:cNvPr id="1512" name="textbox 1512"/>
          <p:cNvSpPr/>
          <p:nvPr/>
        </p:nvSpPr>
        <p:spPr>
          <a:xfrm>
            <a:off x="2782659" y="3553967"/>
            <a:ext cx="789940" cy="329565"/>
          </a:xfrm>
          <a:prstGeom prst="rect">
            <a:avLst/>
          </a:prstGeom>
          <a:solidFill>
            <a:srgbClr val="0070C0">
              <a:alpha val="100000"/>
            </a:srgbClr>
          </a:solidFill>
          <a:ln w="0" cap="flat">
            <a:noFill/>
            <a:prstDash val="solid"/>
            <a:miter lim="0"/>
          </a:ln>
        </p:spPr>
        <p:txBody>
          <a:bodyPr vert="horz" wrap="square" lIns="0" tIns="0" rIns="0" bIns="0"/>
          <a:lstStyle/>
          <a:p>
            <a:pPr algn="l" rtl="0" eaLnBrk="0">
              <a:lnSpc>
                <a:spcPct val="101000"/>
              </a:lnSpc>
            </a:pPr>
            <a:endParaRPr sz="600">
              <a:latin typeface="Arial" panose="020B0604020202020204"/>
              <a:ea typeface="Arial" panose="020B0604020202020204"/>
              <a:cs typeface="Arial" panose="020B0604020202020204"/>
            </a:endParaRPr>
          </a:p>
          <a:p>
            <a:pPr marL="116205" algn="l" rtl="0" eaLnBrk="0">
              <a:lnSpc>
                <a:spcPct val="97000"/>
              </a:lnSpc>
              <a:spcBef>
                <a:spcPct val="0"/>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工作通道</a:t>
            </a:r>
            <a:endParaRPr sz="1100">
              <a:latin typeface="幼圆" panose="02010509060101010101" charset="-122"/>
              <a:ea typeface="幼圆" panose="02010509060101010101" charset="-122"/>
              <a:cs typeface="幼圆" panose="02010509060101010101" charset="-122"/>
            </a:endParaRPr>
          </a:p>
        </p:txBody>
      </p:sp>
      <p:sp>
        <p:nvSpPr>
          <p:cNvPr id="1514" name="textbox 1514"/>
          <p:cNvSpPr/>
          <p:nvPr/>
        </p:nvSpPr>
        <p:spPr>
          <a:xfrm>
            <a:off x="4522635" y="4373879"/>
            <a:ext cx="831214" cy="313054"/>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10000"/>
              </a:lnSpc>
            </a:pPr>
            <a:endParaRPr sz="500">
              <a:latin typeface="Arial" panose="020B0604020202020204"/>
              <a:ea typeface="Arial" panose="020B0604020202020204"/>
              <a:cs typeface="Arial" panose="020B0604020202020204"/>
            </a:endParaRPr>
          </a:p>
          <a:p>
            <a:pPr marL="137795" algn="l" rtl="0" eaLnBrk="0">
              <a:lnSpc>
                <a:spcPct val="97000"/>
              </a:lnSpc>
              <a:spcBef>
                <a:spcPts val="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公务车辆</a:t>
            </a:r>
            <a:endParaRPr sz="1100">
              <a:latin typeface="幼圆" panose="02010509060101010101" charset="-122"/>
              <a:ea typeface="幼圆" panose="02010509060101010101" charset="-122"/>
              <a:cs typeface="幼圆" panose="02010509060101010101" charset="-122"/>
            </a:endParaRPr>
          </a:p>
        </p:txBody>
      </p:sp>
      <p:sp>
        <p:nvSpPr>
          <p:cNvPr id="1516" name="textbox 1516"/>
          <p:cNvSpPr/>
          <p:nvPr/>
        </p:nvSpPr>
        <p:spPr>
          <a:xfrm>
            <a:off x="3649979" y="4367047"/>
            <a:ext cx="835660" cy="311150"/>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8000"/>
              </a:lnSpc>
            </a:pPr>
            <a:endParaRPr sz="500">
              <a:latin typeface="Arial" panose="020B0604020202020204"/>
              <a:ea typeface="Arial" panose="020B0604020202020204"/>
              <a:cs typeface="Arial" panose="020B0604020202020204"/>
            </a:endParaRPr>
          </a:p>
          <a:p>
            <a:pPr marL="140970" algn="l" rtl="0" eaLnBrk="0">
              <a:lnSpc>
                <a:spcPct val="97000"/>
              </a:lnSpc>
              <a:spcBef>
                <a:spcPts val="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微信访客</a:t>
            </a:r>
            <a:endParaRPr sz="1100">
              <a:latin typeface="幼圆" panose="02010509060101010101" charset="-122"/>
              <a:ea typeface="幼圆" panose="02010509060101010101" charset="-122"/>
              <a:cs typeface="幼圆" panose="02010509060101010101" charset="-122"/>
            </a:endParaRPr>
          </a:p>
        </p:txBody>
      </p:sp>
      <p:sp>
        <p:nvSpPr>
          <p:cNvPr id="1518" name="textbox 1518"/>
          <p:cNvSpPr/>
          <p:nvPr/>
        </p:nvSpPr>
        <p:spPr>
          <a:xfrm>
            <a:off x="4532375" y="4722875"/>
            <a:ext cx="821689" cy="311150"/>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8000"/>
              </a:lnSpc>
            </a:pPr>
            <a:endParaRPr sz="500">
              <a:latin typeface="Arial" panose="020B0604020202020204"/>
              <a:ea typeface="Arial" panose="020B0604020202020204"/>
              <a:cs typeface="Arial" panose="020B0604020202020204"/>
            </a:endParaRPr>
          </a:p>
          <a:p>
            <a:pPr marL="133985" algn="l" rtl="0" eaLnBrk="0">
              <a:lnSpc>
                <a:spcPct val="97000"/>
              </a:lnSpc>
              <a:spcBef>
                <a:spcPts val="5"/>
              </a:spcBef>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外来车辆</a:t>
            </a:r>
            <a:endParaRPr sz="1100">
              <a:latin typeface="幼圆" panose="02010509060101010101" charset="-122"/>
              <a:ea typeface="幼圆" panose="02010509060101010101" charset="-122"/>
              <a:cs typeface="幼圆" panose="02010509060101010101" charset="-122"/>
            </a:endParaRPr>
          </a:p>
        </p:txBody>
      </p:sp>
      <p:sp>
        <p:nvSpPr>
          <p:cNvPr id="1520" name="textbox 1520"/>
          <p:cNvSpPr/>
          <p:nvPr/>
        </p:nvSpPr>
        <p:spPr>
          <a:xfrm>
            <a:off x="538855" y="1530280"/>
            <a:ext cx="1297939" cy="24510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algn="r" rtl="0" eaLnBrk="0">
              <a:lnSpc>
                <a:spcPct val="96000"/>
              </a:lnSpc>
            </a:pPr>
            <a:r>
              <a:rPr sz="15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一卡通系统：</a:t>
            </a:r>
            <a:endParaRPr sz="1500">
              <a:latin typeface="微软雅黑" panose="020B0503020204020204" charset="-122"/>
              <a:ea typeface="微软雅黑" panose="020B0503020204020204" charset="-122"/>
              <a:cs typeface="微软雅黑" panose="020B0503020204020204" charset="-122"/>
            </a:endParaRPr>
          </a:p>
        </p:txBody>
      </p:sp>
      <p:grpSp>
        <p:nvGrpSpPr>
          <p:cNvPr id="170" name="group 170"/>
          <p:cNvGrpSpPr/>
          <p:nvPr/>
        </p:nvGrpSpPr>
        <p:grpSpPr>
          <a:xfrm rot="21600000">
            <a:off x="992898" y="4381258"/>
            <a:ext cx="752208" cy="337045"/>
            <a:chOff x="0" y="0"/>
            <a:chExt cx="752208" cy="337045"/>
          </a:xfrm>
        </p:grpSpPr>
        <p:sp>
          <p:nvSpPr>
            <p:cNvPr id="1522" name="rect 1522"/>
            <p:cNvSpPr/>
            <p:nvPr/>
          </p:nvSpPr>
          <p:spPr>
            <a:xfrm>
              <a:off x="0" y="0"/>
              <a:ext cx="752208" cy="337045"/>
            </a:xfrm>
            <a:prstGeom prst="rect">
              <a:avLst/>
            </a:prstGeom>
            <a:solidFill>
              <a:srgbClr val="7F7F7F">
                <a:alpha val="100000"/>
              </a:srgbClr>
            </a:solidFill>
            <a:ln w="0" cap="flat">
              <a:noFill/>
              <a:prstDash val="solid"/>
              <a:miter lim="0"/>
            </a:ln>
          </p:spPr>
          <p:txBody>
            <a:bodyPr rtlCol="0"/>
            <a:lstStyle/>
            <a:p>
              <a:pPr algn="ctr"/>
              <a:endParaRPr lang="zh-CN" altLang="en-US"/>
            </a:p>
          </p:txBody>
        </p:sp>
        <p:pic>
          <p:nvPicPr>
            <p:cNvPr id="1524" name="picture 1524"/>
            <p:cNvPicPr>
              <a:picLocks noChangeAspect="1"/>
            </p:cNvPicPr>
            <p:nvPr/>
          </p:nvPicPr>
          <p:blipFill>
            <a:blip r:embed="rId7"/>
            <a:stretch>
              <a:fillRect/>
            </a:stretch>
          </p:blipFill>
          <p:spPr>
            <a:xfrm rot="21600000">
              <a:off x="401561" y="29197"/>
              <a:ext cx="275844" cy="275844"/>
            </a:xfrm>
            <a:prstGeom prst="rect">
              <a:avLst/>
            </a:prstGeom>
          </p:spPr>
        </p:pic>
        <p:sp>
          <p:nvSpPr>
            <p:cNvPr id="1526" name="textbox 1526"/>
            <p:cNvSpPr/>
            <p:nvPr/>
          </p:nvSpPr>
          <p:spPr>
            <a:xfrm>
              <a:off x="98401" y="83211"/>
              <a:ext cx="302259" cy="19050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8000"/>
                </a:lnSpc>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人脸</a:t>
              </a:r>
              <a:endParaRPr sz="1100">
                <a:latin typeface="幼圆" panose="02010509060101010101" charset="-122"/>
                <a:ea typeface="幼圆" panose="02010509060101010101" charset="-122"/>
                <a:cs typeface="幼圆" panose="02010509060101010101" charset="-122"/>
              </a:endParaRPr>
            </a:p>
          </p:txBody>
        </p:sp>
      </p:grpSp>
      <p:sp>
        <p:nvSpPr>
          <p:cNvPr id="1528" name="textbox 1528"/>
          <p:cNvSpPr/>
          <p:nvPr/>
        </p:nvSpPr>
        <p:spPr>
          <a:xfrm>
            <a:off x="981455" y="5164835"/>
            <a:ext cx="788034" cy="318770"/>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13000"/>
              </a:lnSpc>
            </a:pPr>
            <a:endParaRPr sz="500">
              <a:latin typeface="Arial" panose="020B0604020202020204"/>
              <a:ea typeface="Arial" panose="020B0604020202020204"/>
              <a:cs typeface="Arial" panose="020B0604020202020204"/>
            </a:endParaRPr>
          </a:p>
          <a:p>
            <a:pPr marL="109855" algn="l" rtl="0" eaLnBrk="0">
              <a:lnSpc>
                <a:spcPct val="98000"/>
              </a:lnSpc>
              <a:spcBef>
                <a:spcPct val="0"/>
              </a:spcBef>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密码</a:t>
            </a:r>
            <a:endParaRPr sz="1100">
              <a:latin typeface="幼圆" panose="02010509060101010101" charset="-122"/>
              <a:ea typeface="幼圆" panose="02010509060101010101" charset="-122"/>
              <a:cs typeface="幼圆" panose="02010509060101010101" charset="-122"/>
            </a:endParaRPr>
          </a:p>
        </p:txBody>
      </p:sp>
      <p:pic>
        <p:nvPicPr>
          <p:cNvPr id="1530" name="picture 1530"/>
          <p:cNvPicPr>
            <a:picLocks noChangeAspect="1"/>
          </p:cNvPicPr>
          <p:nvPr/>
        </p:nvPicPr>
        <p:blipFill>
          <a:blip r:embed="rId10"/>
          <a:stretch>
            <a:fillRect/>
          </a:stretch>
        </p:blipFill>
        <p:spPr>
          <a:xfrm rot="21600000">
            <a:off x="1404164" y="5201411"/>
            <a:ext cx="217932" cy="251460"/>
          </a:xfrm>
          <a:prstGeom prst="rect">
            <a:avLst/>
          </a:prstGeom>
        </p:spPr>
      </p:pic>
      <p:sp>
        <p:nvSpPr>
          <p:cNvPr id="1532" name="textbox 1532"/>
          <p:cNvSpPr/>
          <p:nvPr/>
        </p:nvSpPr>
        <p:spPr>
          <a:xfrm>
            <a:off x="74676" y="4376928"/>
            <a:ext cx="788034" cy="318770"/>
          </a:xfrm>
          <a:prstGeom prst="rect">
            <a:avLst/>
          </a:prstGeom>
          <a:solidFill>
            <a:srgbClr val="7F7F7F">
              <a:alpha val="99607"/>
            </a:srgbClr>
          </a:solidFill>
          <a:ln w="0" cap="flat">
            <a:noFill/>
            <a:prstDash val="solid"/>
            <a:miter lim="0"/>
          </a:ln>
        </p:spPr>
        <p:txBody>
          <a:bodyPr vert="horz" wrap="square" lIns="0" tIns="0" rIns="0" bIns="0"/>
          <a:lstStyle/>
          <a:p>
            <a:pPr algn="l" rtl="0" eaLnBrk="0">
              <a:lnSpc>
                <a:spcPct val="113000"/>
              </a:lnSpc>
            </a:pPr>
            <a:endParaRPr sz="500">
              <a:latin typeface="Arial" panose="020B0604020202020204"/>
              <a:ea typeface="Arial" panose="020B0604020202020204"/>
              <a:cs typeface="Arial" panose="020B0604020202020204"/>
            </a:endParaRPr>
          </a:p>
          <a:p>
            <a:pPr marL="111125" algn="l" rtl="0" eaLnBrk="0">
              <a:lnSpc>
                <a:spcPct val="98000"/>
              </a:lnSpc>
              <a:spcBef>
                <a:spcPct val="0"/>
              </a:spcBef>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指纹</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  </a:t>
            </a:r>
            <a:endParaRPr sz="1100">
              <a:latin typeface="幼圆" panose="02010509060101010101" charset="-122"/>
              <a:ea typeface="幼圆" panose="02010509060101010101" charset="-122"/>
              <a:cs typeface="幼圆" panose="02010509060101010101" charset="-122"/>
            </a:endParaRPr>
          </a:p>
        </p:txBody>
      </p:sp>
      <p:pic>
        <p:nvPicPr>
          <p:cNvPr id="1534" name="picture 1534"/>
          <p:cNvPicPr>
            <a:picLocks noChangeAspect="1"/>
          </p:cNvPicPr>
          <p:nvPr/>
        </p:nvPicPr>
        <p:blipFill>
          <a:blip r:embed="rId11"/>
          <a:stretch>
            <a:fillRect/>
          </a:stretch>
        </p:blipFill>
        <p:spPr>
          <a:xfrm rot="21600000">
            <a:off x="536607" y="4427219"/>
            <a:ext cx="195072" cy="207264"/>
          </a:xfrm>
          <a:prstGeom prst="rect">
            <a:avLst/>
          </a:prstGeom>
        </p:spPr>
      </p:pic>
      <p:sp>
        <p:nvSpPr>
          <p:cNvPr id="1536" name="textbox 1536"/>
          <p:cNvSpPr/>
          <p:nvPr/>
        </p:nvSpPr>
        <p:spPr>
          <a:xfrm>
            <a:off x="3684739" y="3979163"/>
            <a:ext cx="802005" cy="311150"/>
          </a:xfrm>
          <a:prstGeom prst="rect">
            <a:avLst/>
          </a:prstGeom>
          <a:solidFill>
            <a:srgbClr val="7F7F7F">
              <a:alpha val="97254"/>
            </a:srgbClr>
          </a:solidFill>
          <a:ln w="0" cap="flat">
            <a:noFill/>
            <a:prstDash val="solid"/>
            <a:miter lim="0"/>
          </a:ln>
        </p:spPr>
        <p:txBody>
          <a:bodyPr vert="horz" wrap="square" lIns="0" tIns="0" rIns="0" bIns="0"/>
          <a:lstStyle/>
          <a:p>
            <a:pPr algn="l" rtl="0" eaLnBrk="0">
              <a:lnSpc>
                <a:spcPct val="109000"/>
              </a:lnSpc>
            </a:pPr>
            <a:endParaRPr sz="500">
              <a:latin typeface="Arial" panose="020B0604020202020204"/>
              <a:ea typeface="Arial" panose="020B0604020202020204"/>
              <a:cs typeface="Arial" panose="020B0604020202020204"/>
            </a:endParaRPr>
          </a:p>
          <a:p>
            <a:pPr marL="123825" algn="l" rtl="0" eaLnBrk="0">
              <a:lnSpc>
                <a:spcPct val="99000"/>
              </a:lnSpc>
              <a:spcBef>
                <a:spcPct val="0"/>
              </a:spcBef>
            </a:pPr>
            <a:r>
              <a:rPr sz="1100" kern="0" spc="0">
                <a:solidFill>
                  <a:srgbClr val="FFFFFF">
                    <a:alpha val="100000"/>
                  </a:srgbClr>
                </a:solidFill>
                <a:latin typeface="幼圆" panose="02010509060101010101" charset="-122"/>
                <a:ea typeface="幼圆" panose="02010509060101010101" charset="-122"/>
                <a:cs typeface="幼圆" panose="02010509060101010101" charset="-122"/>
              </a:rPr>
              <a:t>人证合一</a:t>
            </a:r>
            <a:endParaRPr sz="1100">
              <a:latin typeface="幼圆" panose="02010509060101010101" charset="-122"/>
              <a:ea typeface="幼圆" panose="02010509060101010101" charset="-122"/>
              <a:cs typeface="幼圆" panose="02010509060101010101" charset="-122"/>
            </a:endParaRPr>
          </a:p>
        </p:txBody>
      </p:sp>
      <p:pic>
        <p:nvPicPr>
          <p:cNvPr id="1538" name="picture 1538"/>
          <p:cNvPicPr>
            <a:picLocks noChangeAspect="1"/>
          </p:cNvPicPr>
          <p:nvPr/>
        </p:nvPicPr>
        <p:blipFill>
          <a:blip r:embed="rId12"/>
          <a:stretch>
            <a:fillRect/>
          </a:stretch>
        </p:blipFill>
        <p:spPr>
          <a:xfrm rot="21600000">
            <a:off x="4851768" y="2738348"/>
            <a:ext cx="7620" cy="816203"/>
          </a:xfrm>
          <a:prstGeom prst="rect">
            <a:avLst/>
          </a:prstGeom>
        </p:spPr>
      </p:pic>
      <p:sp>
        <p:nvSpPr>
          <p:cNvPr id="1540" name="textbox 1540"/>
          <p:cNvSpPr/>
          <p:nvPr/>
        </p:nvSpPr>
        <p:spPr>
          <a:xfrm>
            <a:off x="4532375" y="2909087"/>
            <a:ext cx="660400" cy="374015"/>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7000"/>
              </a:lnSpc>
            </a:pPr>
            <a:endParaRPr sz="700">
              <a:latin typeface="Arial" panose="020B0604020202020204"/>
              <a:ea typeface="Arial" panose="020B0604020202020204"/>
              <a:cs typeface="Arial" panose="020B0604020202020204"/>
            </a:endParaRPr>
          </a:p>
          <a:p>
            <a:pPr marL="192405" algn="l" rtl="0" eaLnBrk="0">
              <a:lnSpc>
                <a:spcPct val="95000"/>
              </a:lnSpc>
              <a:spcBef>
                <a:spcPts val="5"/>
              </a:spcBef>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车行</a:t>
            </a:r>
            <a:endParaRPr sz="1100">
              <a:latin typeface="幼圆" panose="02010509060101010101" charset="-122"/>
              <a:ea typeface="幼圆" panose="02010509060101010101" charset="-122"/>
              <a:cs typeface="幼圆" panose="02010509060101010101" charset="-122"/>
            </a:endParaRPr>
          </a:p>
        </p:txBody>
      </p:sp>
      <p:pic>
        <p:nvPicPr>
          <p:cNvPr id="1542" name="picture 1542"/>
          <p:cNvPicPr>
            <a:picLocks noChangeAspect="1"/>
          </p:cNvPicPr>
          <p:nvPr/>
        </p:nvPicPr>
        <p:blipFill>
          <a:blip r:embed="rId13"/>
          <a:stretch>
            <a:fillRect/>
          </a:stretch>
        </p:blipFill>
        <p:spPr>
          <a:xfrm rot="21600000">
            <a:off x="4034764" y="2738348"/>
            <a:ext cx="10909" cy="850773"/>
          </a:xfrm>
          <a:prstGeom prst="rect">
            <a:avLst/>
          </a:prstGeom>
        </p:spPr>
      </p:pic>
      <p:sp>
        <p:nvSpPr>
          <p:cNvPr id="1544" name="rect 1544"/>
          <p:cNvSpPr/>
          <p:nvPr/>
        </p:nvSpPr>
        <p:spPr>
          <a:xfrm>
            <a:off x="3720083" y="2909087"/>
            <a:ext cx="661416" cy="364718"/>
          </a:xfrm>
          <a:prstGeom prst="rect">
            <a:avLst/>
          </a:prstGeom>
          <a:solidFill>
            <a:srgbClr val="7F7F7F">
              <a:alpha val="99607"/>
            </a:srgbClr>
          </a:solidFill>
          <a:ln w="0" cap="flat">
            <a:noFill/>
            <a:prstDash val="solid"/>
            <a:miter lim="0"/>
          </a:ln>
        </p:spPr>
        <p:txBody>
          <a:bodyPr rtlCol="0"/>
          <a:lstStyle/>
          <a:p>
            <a:pPr algn="ctr"/>
            <a:endParaRPr lang="zh-CN" altLang="en-US"/>
          </a:p>
        </p:txBody>
      </p:sp>
      <p:sp>
        <p:nvSpPr>
          <p:cNvPr id="1546" name="textbox 1546"/>
          <p:cNvSpPr/>
          <p:nvPr/>
        </p:nvSpPr>
        <p:spPr>
          <a:xfrm>
            <a:off x="981455" y="4771644"/>
            <a:ext cx="763905" cy="312420"/>
          </a:xfrm>
          <a:prstGeom prst="rect">
            <a:avLst/>
          </a:prstGeom>
          <a:solidFill>
            <a:srgbClr val="7F7F7F">
              <a:alpha val="100000"/>
            </a:srgbClr>
          </a:solidFill>
          <a:ln w="0" cap="flat">
            <a:noFill/>
            <a:prstDash val="solid"/>
            <a:miter lim="0"/>
          </a:ln>
        </p:spPr>
        <p:txBody>
          <a:bodyPr vert="horz" wrap="square" lIns="0" tIns="0" rIns="0" bIns="0"/>
          <a:lstStyle/>
          <a:p>
            <a:pPr algn="l" rtl="0" eaLnBrk="0">
              <a:lnSpc>
                <a:spcPct val="107000"/>
              </a:lnSpc>
            </a:pPr>
            <a:endParaRPr sz="600">
              <a:latin typeface="Arial" panose="020B0604020202020204"/>
              <a:ea typeface="Arial" panose="020B0604020202020204"/>
              <a:cs typeface="Arial" panose="020B0604020202020204"/>
            </a:endParaRPr>
          </a:p>
          <a:p>
            <a:pPr marL="316230" algn="l" rtl="0" eaLnBrk="0">
              <a:lnSpc>
                <a:spcPct val="97000"/>
              </a:lnSpc>
              <a:spcBef>
                <a:spcPct val="0"/>
              </a:spcBef>
              <a:tabLst>
                <a:tab pos="333375" algn="l"/>
              </a:tabLst>
            </a:pPr>
            <a:r>
              <a:rPr sz="900" kern="0" spc="0">
                <a:solidFill>
                  <a:srgbClr val="FFFFFF">
                    <a:alpha val="100000"/>
                  </a:srgbClr>
                </a:solidFill>
                <a:latin typeface="幼圆" panose="02010509060101010101" charset="-122"/>
                <a:ea typeface="幼圆" panose="02010509060101010101" charset="-122"/>
                <a:cs typeface="幼圆" panose="02010509060101010101" charset="-122"/>
              </a:rPr>
              <a:t>	</a:t>
            </a:r>
            <a:r>
              <a:rPr sz="900" kern="0" spc="-60">
                <a:solidFill>
                  <a:srgbClr val="FFFFFF">
                    <a:alpha val="100000"/>
                  </a:srgbClr>
                </a:solidFill>
                <a:latin typeface="幼圆" panose="02010509060101010101" charset="-122"/>
                <a:ea typeface="幼圆" panose="02010509060101010101" charset="-122"/>
                <a:cs typeface="幼圆" panose="02010509060101010101" charset="-122"/>
              </a:rPr>
              <a:t>二维码</a:t>
            </a:r>
            <a:endParaRPr sz="900">
              <a:latin typeface="幼圆" panose="02010509060101010101" charset="-122"/>
              <a:ea typeface="幼圆" panose="02010509060101010101" charset="-122"/>
              <a:cs typeface="幼圆" panose="02010509060101010101" charset="-122"/>
            </a:endParaRPr>
          </a:p>
        </p:txBody>
      </p:sp>
      <p:pic>
        <p:nvPicPr>
          <p:cNvPr id="1548" name="picture 1548"/>
          <p:cNvPicPr>
            <a:picLocks noChangeAspect="1"/>
          </p:cNvPicPr>
          <p:nvPr/>
        </p:nvPicPr>
        <p:blipFill>
          <a:blip r:embed="rId9"/>
          <a:stretch>
            <a:fillRect/>
          </a:stretch>
        </p:blipFill>
        <p:spPr>
          <a:xfrm rot="21600000">
            <a:off x="1074419" y="4789932"/>
            <a:ext cx="240791" cy="280416"/>
          </a:xfrm>
          <a:prstGeom prst="rect">
            <a:avLst/>
          </a:prstGeom>
        </p:spPr>
      </p:pic>
      <p:sp>
        <p:nvSpPr>
          <p:cNvPr id="1550" name="textbox 1550"/>
          <p:cNvSpPr/>
          <p:nvPr/>
        </p:nvSpPr>
        <p:spPr>
          <a:xfrm>
            <a:off x="4522635" y="3553967"/>
            <a:ext cx="666750" cy="337820"/>
          </a:xfrm>
          <a:prstGeom prst="rect">
            <a:avLst/>
          </a:prstGeom>
          <a:solidFill>
            <a:srgbClr val="0070C0">
              <a:alpha val="100000"/>
            </a:srgbClr>
          </a:solidFill>
          <a:ln w="0" cap="flat">
            <a:noFill/>
            <a:prstDash val="solid"/>
            <a:miter lim="0"/>
          </a:ln>
        </p:spPr>
        <p:txBody>
          <a:bodyPr vert="horz" wrap="square" lIns="0" tIns="0" rIns="0" bIns="0"/>
          <a:lstStyle/>
          <a:p>
            <a:pPr algn="l" rtl="0" eaLnBrk="0">
              <a:lnSpc>
                <a:spcPct val="94000"/>
              </a:lnSpc>
            </a:pPr>
            <a:endParaRPr sz="100">
              <a:latin typeface="Arial" panose="020B0604020202020204"/>
              <a:ea typeface="Arial" panose="020B0604020202020204"/>
              <a:cs typeface="Arial" panose="020B0604020202020204"/>
            </a:endParaRPr>
          </a:p>
          <a:p>
            <a:pPr marL="268605" indent="-143510" algn="l" rtl="0" eaLnBrk="0">
              <a:lnSpc>
                <a:spcPct val="97000"/>
              </a:lnSpc>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车牌识</a:t>
            </a:r>
            <a:r>
              <a:rPr sz="1100" kern="0" spc="0">
                <a:solidFill>
                  <a:srgbClr val="FFFFFF">
                    <a:alpha val="100000"/>
                  </a:srgbClr>
                </a:solidFill>
                <a:latin typeface="幼圆" panose="02010509060101010101" charset="-122"/>
                <a:ea typeface="幼圆" panose="02010509060101010101" charset="-122"/>
                <a:cs typeface="幼圆" panose="02010509060101010101" charset="-122"/>
              </a:rPr>
              <a:t>  </a:t>
            </a:r>
            <a:r>
              <a:rPr sz="1100" kern="0" spc="-10">
                <a:solidFill>
                  <a:srgbClr val="FFFFFF">
                    <a:alpha val="100000"/>
                  </a:srgbClr>
                </a:solidFill>
                <a:latin typeface="幼圆" panose="02010509060101010101" charset="-122"/>
                <a:ea typeface="幼圆" panose="02010509060101010101" charset="-122"/>
                <a:cs typeface="幼圆" panose="02010509060101010101" charset="-122"/>
              </a:rPr>
              <a:t>别</a:t>
            </a:r>
            <a:endParaRPr sz="1100">
              <a:latin typeface="幼圆" panose="02010509060101010101" charset="-122"/>
              <a:ea typeface="幼圆" panose="02010509060101010101" charset="-122"/>
              <a:cs typeface="幼圆" panose="02010509060101010101" charset="-122"/>
            </a:endParaRPr>
          </a:p>
        </p:txBody>
      </p:sp>
      <p:sp>
        <p:nvSpPr>
          <p:cNvPr id="1552" name="rect 1552"/>
          <p:cNvSpPr/>
          <p:nvPr/>
        </p:nvSpPr>
        <p:spPr>
          <a:xfrm>
            <a:off x="3720083" y="3553967"/>
            <a:ext cx="661416" cy="335597"/>
          </a:xfrm>
          <a:prstGeom prst="rect">
            <a:avLst/>
          </a:prstGeom>
          <a:solidFill>
            <a:srgbClr val="0070C0">
              <a:alpha val="97254"/>
            </a:srgbClr>
          </a:solidFill>
          <a:ln w="0" cap="flat">
            <a:noFill/>
            <a:prstDash val="solid"/>
            <a:miter lim="0"/>
          </a:ln>
        </p:spPr>
        <p:txBody>
          <a:bodyPr rtlCol="0"/>
          <a:lstStyle/>
          <a:p>
            <a:pPr algn="ctr"/>
            <a:endParaRPr lang="zh-CN" altLang="en-US"/>
          </a:p>
        </p:txBody>
      </p:sp>
      <p:pic>
        <p:nvPicPr>
          <p:cNvPr id="1554" name="picture 1554"/>
          <p:cNvPicPr>
            <a:picLocks noChangeAspect="1"/>
          </p:cNvPicPr>
          <p:nvPr/>
        </p:nvPicPr>
        <p:blipFill>
          <a:blip r:embed="rId14"/>
          <a:stretch>
            <a:fillRect/>
          </a:stretch>
        </p:blipFill>
        <p:spPr>
          <a:xfrm rot="21600000">
            <a:off x="2694317" y="3287293"/>
            <a:ext cx="470699" cy="299846"/>
          </a:xfrm>
          <a:prstGeom prst="rect">
            <a:avLst/>
          </a:prstGeom>
        </p:spPr>
      </p:pic>
      <p:pic>
        <p:nvPicPr>
          <p:cNvPr id="1556" name="picture 1556"/>
          <p:cNvPicPr>
            <a:picLocks noChangeAspect="1"/>
          </p:cNvPicPr>
          <p:nvPr/>
        </p:nvPicPr>
        <p:blipFill>
          <a:blip r:embed="rId7"/>
          <a:stretch>
            <a:fillRect/>
          </a:stretch>
        </p:blipFill>
        <p:spPr>
          <a:xfrm rot="21600000">
            <a:off x="3188207" y="4003547"/>
            <a:ext cx="275844" cy="275844"/>
          </a:xfrm>
          <a:prstGeom prst="rect">
            <a:avLst/>
          </a:prstGeom>
        </p:spPr>
      </p:pic>
      <p:pic>
        <p:nvPicPr>
          <p:cNvPr id="1558" name="picture 1558"/>
          <p:cNvPicPr>
            <a:picLocks noChangeAspect="1"/>
          </p:cNvPicPr>
          <p:nvPr/>
        </p:nvPicPr>
        <p:blipFill>
          <a:blip r:embed="rId7"/>
          <a:stretch>
            <a:fillRect/>
          </a:stretch>
        </p:blipFill>
        <p:spPr>
          <a:xfrm rot="21600000">
            <a:off x="2287524" y="4009644"/>
            <a:ext cx="275844" cy="275844"/>
          </a:xfrm>
          <a:prstGeom prst="rect">
            <a:avLst/>
          </a:prstGeom>
        </p:spPr>
      </p:pic>
      <p:sp>
        <p:nvSpPr>
          <p:cNvPr id="1560" name="textbox 1560"/>
          <p:cNvSpPr/>
          <p:nvPr/>
        </p:nvSpPr>
        <p:spPr>
          <a:xfrm>
            <a:off x="3830126" y="3637052"/>
            <a:ext cx="443230" cy="18859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7000"/>
              </a:lnSpc>
            </a:pPr>
            <a:r>
              <a:rPr sz="1100" kern="0" spc="-10">
                <a:solidFill>
                  <a:srgbClr val="FFFFFF">
                    <a:alpha val="100000"/>
                  </a:srgbClr>
                </a:solidFill>
                <a:latin typeface="幼圆" panose="02010509060101010101" charset="-122"/>
                <a:ea typeface="幼圆" panose="02010509060101010101" charset="-122"/>
                <a:cs typeface="幼圆" panose="02010509060101010101" charset="-122"/>
              </a:rPr>
              <a:t>访客机</a:t>
            </a:r>
            <a:endParaRPr sz="1100">
              <a:latin typeface="幼圆" panose="02010509060101010101" charset="-122"/>
              <a:ea typeface="幼圆" panose="02010509060101010101" charset="-122"/>
              <a:cs typeface="幼圆" panose="02010509060101010101" charset="-122"/>
            </a:endParaRPr>
          </a:p>
        </p:txBody>
      </p:sp>
      <p:sp>
        <p:nvSpPr>
          <p:cNvPr id="1562" name="textbox 1562"/>
          <p:cNvSpPr/>
          <p:nvPr/>
        </p:nvSpPr>
        <p:spPr>
          <a:xfrm>
            <a:off x="5701187" y="2373364"/>
            <a:ext cx="304800" cy="18542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5000"/>
              </a:lnSpc>
            </a:pPr>
            <a:r>
              <a:rPr sz="1100" kern="0" spc="-10">
                <a:solidFill>
                  <a:srgbClr val="004B99">
                    <a:alpha val="100000"/>
                  </a:srgbClr>
                </a:solidFill>
                <a:latin typeface="幼圆" panose="02010509060101010101" charset="-122"/>
                <a:ea typeface="幼圆" panose="02010509060101010101" charset="-122"/>
                <a:cs typeface="幼圆" panose="02010509060101010101" charset="-122"/>
              </a:rPr>
              <a:t>扩展</a:t>
            </a:r>
            <a:endParaRPr sz="1100">
              <a:latin typeface="幼圆" panose="02010509060101010101" charset="-122"/>
              <a:ea typeface="幼圆" panose="02010509060101010101" charset="-122"/>
              <a:cs typeface="幼圆" panose="02010509060101010101" charset="-122"/>
            </a:endParaRPr>
          </a:p>
        </p:txBody>
      </p:sp>
      <p:sp>
        <p:nvSpPr>
          <p:cNvPr id="1564" name="textbox 1564"/>
          <p:cNvSpPr/>
          <p:nvPr/>
        </p:nvSpPr>
        <p:spPr>
          <a:xfrm>
            <a:off x="3900141" y="3006369"/>
            <a:ext cx="303529" cy="18859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7000"/>
              </a:lnSpc>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访客</a:t>
            </a:r>
            <a:endParaRPr sz="1100">
              <a:latin typeface="幼圆" panose="02010509060101010101" charset="-122"/>
              <a:ea typeface="幼圆" panose="02010509060101010101" charset="-122"/>
              <a:cs typeface="幼圆" panose="02010509060101010101" charset="-122"/>
            </a:endParaRPr>
          </a:p>
        </p:txBody>
      </p:sp>
      <p:sp>
        <p:nvSpPr>
          <p:cNvPr id="1566" name="textbox 1566"/>
          <p:cNvSpPr/>
          <p:nvPr/>
        </p:nvSpPr>
        <p:spPr>
          <a:xfrm>
            <a:off x="1984313" y="4062883"/>
            <a:ext cx="302259" cy="19050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8000"/>
              </a:lnSpc>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人脸</a:t>
            </a:r>
            <a:endParaRPr sz="1100">
              <a:latin typeface="幼圆" panose="02010509060101010101" charset="-122"/>
              <a:ea typeface="幼圆" panose="02010509060101010101" charset="-122"/>
              <a:cs typeface="幼圆" panose="02010509060101010101" charset="-122"/>
            </a:endParaRPr>
          </a:p>
        </p:txBody>
      </p:sp>
      <p:sp>
        <p:nvSpPr>
          <p:cNvPr id="1568" name="textbox 1568"/>
          <p:cNvSpPr/>
          <p:nvPr/>
        </p:nvSpPr>
        <p:spPr>
          <a:xfrm>
            <a:off x="2884921" y="4057790"/>
            <a:ext cx="302259" cy="19050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8000"/>
              </a:lnSpc>
            </a:pPr>
            <a:r>
              <a:rPr sz="1100" kern="0" spc="-20">
                <a:solidFill>
                  <a:srgbClr val="FFFFFF">
                    <a:alpha val="100000"/>
                  </a:srgbClr>
                </a:solidFill>
                <a:latin typeface="幼圆" panose="02010509060101010101" charset="-122"/>
                <a:ea typeface="幼圆" panose="02010509060101010101" charset="-122"/>
                <a:cs typeface="幼圆" panose="02010509060101010101" charset="-122"/>
              </a:rPr>
              <a:t>人脸</a:t>
            </a:r>
            <a:endParaRPr sz="1100">
              <a:latin typeface="幼圆" panose="02010509060101010101" charset="-122"/>
              <a:ea typeface="幼圆" panose="02010509060101010101" charset="-122"/>
              <a:cs typeface="幼圆" panose="02010509060101010101" charset="-122"/>
            </a:endParaRPr>
          </a:p>
        </p:txBody>
      </p:sp>
      <p:pic>
        <p:nvPicPr>
          <p:cNvPr id="1570" name="picture 1570"/>
          <p:cNvPicPr>
            <a:picLocks noChangeAspect="1"/>
          </p:cNvPicPr>
          <p:nvPr/>
        </p:nvPicPr>
        <p:blipFill>
          <a:blip r:embed="rId15"/>
          <a:stretch>
            <a:fillRect/>
          </a:stretch>
        </p:blipFill>
        <p:spPr>
          <a:xfrm rot="21600000">
            <a:off x="5724833" y="2612267"/>
            <a:ext cx="267966" cy="35137"/>
          </a:xfrm>
          <a:prstGeom prst="rect">
            <a:avLst/>
          </a:prstGeom>
        </p:spPr>
      </p:pic>
      <p:pic>
        <p:nvPicPr>
          <p:cNvPr id="3" name="图片 2" descr="通微logo2"/>
          <p:cNvPicPr>
            <a:picLocks noChangeAspect="1"/>
          </p:cNvPicPr>
          <p:nvPr/>
        </p:nvPicPr>
        <p:blipFill>
          <a:blip r:embed="rId16"/>
          <a:stretch>
            <a:fillRect/>
          </a:stretch>
        </p:blipFill>
        <p:spPr>
          <a:xfrm>
            <a:off x="11315065" y="55245"/>
            <a:ext cx="824230" cy="368935"/>
          </a:xfrm>
          <a:prstGeom prst="rect">
            <a:avLst/>
          </a:prstGeom>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2" name="rect 157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grpSp>
        <p:nvGrpSpPr>
          <p:cNvPr id="172" name="group 172"/>
          <p:cNvGrpSpPr/>
          <p:nvPr/>
        </p:nvGrpSpPr>
        <p:grpSpPr>
          <a:xfrm rot="21600000">
            <a:off x="2989783" y="4718303"/>
            <a:ext cx="5837072" cy="82765"/>
            <a:chOff x="0" y="0"/>
            <a:chExt cx="5837072" cy="82765"/>
          </a:xfrm>
        </p:grpSpPr>
        <p:sp>
          <p:nvSpPr>
            <p:cNvPr id="1574" name="path 1574"/>
            <p:cNvSpPr/>
            <p:nvPr/>
          </p:nvSpPr>
          <p:spPr>
            <a:xfrm>
              <a:off x="0" y="32829"/>
              <a:ext cx="5837072" cy="49936"/>
            </a:xfrm>
            <a:custGeom>
              <a:avLst/>
              <a:gdLst/>
              <a:ahLst/>
              <a:cxnLst/>
              <a:rect l="0" t="0" r="0" b="0"/>
              <a:pathLst>
                <a:path w="9192" h="78">
                  <a:moveTo>
                    <a:pt x="9192" y="14"/>
                  </a:moveTo>
                  <a:lnTo>
                    <a:pt x="9132" y="14"/>
                  </a:lnTo>
                  <a:lnTo>
                    <a:pt x="9132" y="0"/>
                  </a:lnTo>
                  <a:lnTo>
                    <a:pt x="9192" y="0"/>
                  </a:lnTo>
                  <a:lnTo>
                    <a:pt x="9192" y="14"/>
                  </a:lnTo>
                </a:path>
                <a:path w="9192" h="78">
                  <a:moveTo>
                    <a:pt x="9087" y="14"/>
                  </a:moveTo>
                  <a:lnTo>
                    <a:pt x="9027" y="14"/>
                  </a:lnTo>
                  <a:lnTo>
                    <a:pt x="9027" y="0"/>
                  </a:lnTo>
                  <a:lnTo>
                    <a:pt x="9087" y="0"/>
                  </a:lnTo>
                  <a:lnTo>
                    <a:pt x="9087" y="14"/>
                  </a:lnTo>
                </a:path>
                <a:path w="9192" h="78">
                  <a:moveTo>
                    <a:pt x="8982" y="14"/>
                  </a:moveTo>
                  <a:lnTo>
                    <a:pt x="8922" y="14"/>
                  </a:lnTo>
                  <a:lnTo>
                    <a:pt x="8922" y="0"/>
                  </a:lnTo>
                  <a:lnTo>
                    <a:pt x="8982" y="0"/>
                  </a:lnTo>
                  <a:lnTo>
                    <a:pt x="8982" y="14"/>
                  </a:lnTo>
                </a:path>
                <a:path w="9192" h="78">
                  <a:moveTo>
                    <a:pt x="8877" y="14"/>
                  </a:moveTo>
                  <a:lnTo>
                    <a:pt x="8817" y="14"/>
                  </a:lnTo>
                  <a:lnTo>
                    <a:pt x="8817" y="0"/>
                  </a:lnTo>
                  <a:lnTo>
                    <a:pt x="8877" y="0"/>
                  </a:lnTo>
                  <a:lnTo>
                    <a:pt x="8877" y="14"/>
                  </a:lnTo>
                </a:path>
                <a:path w="9192" h="78">
                  <a:moveTo>
                    <a:pt x="8772" y="14"/>
                  </a:moveTo>
                  <a:lnTo>
                    <a:pt x="8712" y="14"/>
                  </a:lnTo>
                  <a:lnTo>
                    <a:pt x="8712" y="0"/>
                  </a:lnTo>
                  <a:lnTo>
                    <a:pt x="8772" y="0"/>
                  </a:lnTo>
                  <a:lnTo>
                    <a:pt x="8772" y="14"/>
                  </a:lnTo>
                </a:path>
                <a:path w="9192" h="78">
                  <a:moveTo>
                    <a:pt x="8667" y="14"/>
                  </a:moveTo>
                  <a:lnTo>
                    <a:pt x="8607" y="14"/>
                  </a:lnTo>
                  <a:lnTo>
                    <a:pt x="8607" y="0"/>
                  </a:lnTo>
                  <a:lnTo>
                    <a:pt x="8667" y="0"/>
                  </a:lnTo>
                  <a:lnTo>
                    <a:pt x="8667" y="14"/>
                  </a:lnTo>
                </a:path>
                <a:path w="9192" h="78">
                  <a:moveTo>
                    <a:pt x="8562" y="14"/>
                  </a:moveTo>
                  <a:lnTo>
                    <a:pt x="8502" y="14"/>
                  </a:lnTo>
                  <a:lnTo>
                    <a:pt x="8502" y="0"/>
                  </a:lnTo>
                  <a:lnTo>
                    <a:pt x="8562" y="0"/>
                  </a:lnTo>
                  <a:lnTo>
                    <a:pt x="8562" y="14"/>
                  </a:lnTo>
                </a:path>
                <a:path w="9192" h="78">
                  <a:moveTo>
                    <a:pt x="8457" y="14"/>
                  </a:moveTo>
                  <a:lnTo>
                    <a:pt x="8397" y="14"/>
                  </a:lnTo>
                  <a:lnTo>
                    <a:pt x="8397" y="0"/>
                  </a:lnTo>
                  <a:lnTo>
                    <a:pt x="8457" y="0"/>
                  </a:lnTo>
                  <a:lnTo>
                    <a:pt x="8457" y="14"/>
                  </a:lnTo>
                </a:path>
                <a:path w="9192" h="78">
                  <a:moveTo>
                    <a:pt x="8352" y="14"/>
                  </a:moveTo>
                  <a:lnTo>
                    <a:pt x="8292" y="14"/>
                  </a:lnTo>
                  <a:lnTo>
                    <a:pt x="8292" y="0"/>
                  </a:lnTo>
                  <a:lnTo>
                    <a:pt x="8352" y="0"/>
                  </a:lnTo>
                  <a:lnTo>
                    <a:pt x="8352" y="14"/>
                  </a:lnTo>
                </a:path>
                <a:path w="9192" h="78">
                  <a:moveTo>
                    <a:pt x="8247" y="14"/>
                  </a:moveTo>
                  <a:lnTo>
                    <a:pt x="8187" y="14"/>
                  </a:lnTo>
                  <a:lnTo>
                    <a:pt x="8187" y="0"/>
                  </a:lnTo>
                  <a:lnTo>
                    <a:pt x="8247" y="0"/>
                  </a:lnTo>
                  <a:lnTo>
                    <a:pt x="8247" y="14"/>
                  </a:lnTo>
                </a:path>
                <a:path w="9192" h="78">
                  <a:moveTo>
                    <a:pt x="8142" y="14"/>
                  </a:moveTo>
                  <a:lnTo>
                    <a:pt x="8082" y="14"/>
                  </a:lnTo>
                  <a:lnTo>
                    <a:pt x="8082" y="0"/>
                  </a:lnTo>
                  <a:lnTo>
                    <a:pt x="8142" y="0"/>
                  </a:lnTo>
                  <a:lnTo>
                    <a:pt x="8142" y="14"/>
                  </a:lnTo>
                </a:path>
                <a:path w="9192" h="78">
                  <a:moveTo>
                    <a:pt x="8037" y="14"/>
                  </a:moveTo>
                  <a:lnTo>
                    <a:pt x="7977" y="14"/>
                  </a:lnTo>
                  <a:lnTo>
                    <a:pt x="7977" y="0"/>
                  </a:lnTo>
                  <a:lnTo>
                    <a:pt x="8037" y="0"/>
                  </a:lnTo>
                  <a:lnTo>
                    <a:pt x="8037" y="14"/>
                  </a:lnTo>
                </a:path>
                <a:path w="9192" h="78">
                  <a:moveTo>
                    <a:pt x="7932" y="14"/>
                  </a:moveTo>
                  <a:lnTo>
                    <a:pt x="7872" y="14"/>
                  </a:lnTo>
                  <a:lnTo>
                    <a:pt x="7872" y="0"/>
                  </a:lnTo>
                  <a:lnTo>
                    <a:pt x="7932" y="0"/>
                  </a:lnTo>
                  <a:lnTo>
                    <a:pt x="7932" y="14"/>
                  </a:lnTo>
                </a:path>
                <a:path w="9192" h="78">
                  <a:moveTo>
                    <a:pt x="7827" y="14"/>
                  </a:moveTo>
                  <a:lnTo>
                    <a:pt x="7767" y="14"/>
                  </a:lnTo>
                  <a:lnTo>
                    <a:pt x="7767" y="0"/>
                  </a:lnTo>
                  <a:lnTo>
                    <a:pt x="7827" y="0"/>
                  </a:lnTo>
                  <a:lnTo>
                    <a:pt x="7827" y="14"/>
                  </a:lnTo>
                </a:path>
                <a:path w="9192" h="78">
                  <a:moveTo>
                    <a:pt x="7722" y="14"/>
                  </a:moveTo>
                  <a:lnTo>
                    <a:pt x="7662" y="14"/>
                  </a:lnTo>
                  <a:lnTo>
                    <a:pt x="7662" y="0"/>
                  </a:lnTo>
                  <a:lnTo>
                    <a:pt x="7722" y="0"/>
                  </a:lnTo>
                  <a:lnTo>
                    <a:pt x="7722" y="14"/>
                  </a:lnTo>
                </a:path>
                <a:path w="9192" h="78">
                  <a:moveTo>
                    <a:pt x="7617" y="14"/>
                  </a:moveTo>
                  <a:lnTo>
                    <a:pt x="7557" y="14"/>
                  </a:lnTo>
                  <a:lnTo>
                    <a:pt x="7557" y="0"/>
                  </a:lnTo>
                  <a:lnTo>
                    <a:pt x="7617" y="0"/>
                  </a:lnTo>
                  <a:lnTo>
                    <a:pt x="7617" y="14"/>
                  </a:lnTo>
                </a:path>
                <a:path w="9192" h="78">
                  <a:moveTo>
                    <a:pt x="7512" y="14"/>
                  </a:moveTo>
                  <a:lnTo>
                    <a:pt x="7452" y="14"/>
                  </a:lnTo>
                  <a:lnTo>
                    <a:pt x="7452" y="0"/>
                  </a:lnTo>
                  <a:lnTo>
                    <a:pt x="7512" y="0"/>
                  </a:lnTo>
                  <a:lnTo>
                    <a:pt x="7512" y="14"/>
                  </a:lnTo>
                </a:path>
                <a:path w="9192" h="78">
                  <a:moveTo>
                    <a:pt x="7407" y="14"/>
                  </a:moveTo>
                  <a:lnTo>
                    <a:pt x="7347" y="14"/>
                  </a:lnTo>
                  <a:lnTo>
                    <a:pt x="7347" y="0"/>
                  </a:lnTo>
                  <a:lnTo>
                    <a:pt x="7407" y="0"/>
                  </a:lnTo>
                  <a:lnTo>
                    <a:pt x="7407" y="14"/>
                  </a:lnTo>
                </a:path>
                <a:path w="9192" h="78">
                  <a:moveTo>
                    <a:pt x="7302" y="14"/>
                  </a:moveTo>
                  <a:lnTo>
                    <a:pt x="7242" y="14"/>
                  </a:lnTo>
                  <a:lnTo>
                    <a:pt x="7242" y="0"/>
                  </a:lnTo>
                  <a:lnTo>
                    <a:pt x="7302" y="0"/>
                  </a:lnTo>
                  <a:lnTo>
                    <a:pt x="7302" y="14"/>
                  </a:lnTo>
                </a:path>
                <a:path w="9192" h="78">
                  <a:moveTo>
                    <a:pt x="7197" y="14"/>
                  </a:moveTo>
                  <a:lnTo>
                    <a:pt x="7137" y="14"/>
                  </a:lnTo>
                  <a:lnTo>
                    <a:pt x="7137" y="0"/>
                  </a:lnTo>
                  <a:lnTo>
                    <a:pt x="7197" y="0"/>
                  </a:lnTo>
                  <a:lnTo>
                    <a:pt x="7197" y="14"/>
                  </a:lnTo>
                </a:path>
                <a:path w="9192" h="78">
                  <a:moveTo>
                    <a:pt x="7092" y="14"/>
                  </a:moveTo>
                  <a:lnTo>
                    <a:pt x="7032" y="14"/>
                  </a:lnTo>
                  <a:lnTo>
                    <a:pt x="7032" y="0"/>
                  </a:lnTo>
                  <a:lnTo>
                    <a:pt x="7092" y="0"/>
                  </a:lnTo>
                  <a:lnTo>
                    <a:pt x="7092" y="14"/>
                  </a:lnTo>
                </a:path>
                <a:path w="9192" h="78">
                  <a:moveTo>
                    <a:pt x="6987" y="14"/>
                  </a:moveTo>
                  <a:lnTo>
                    <a:pt x="6927" y="14"/>
                  </a:lnTo>
                  <a:lnTo>
                    <a:pt x="6927" y="0"/>
                  </a:lnTo>
                  <a:lnTo>
                    <a:pt x="6987" y="0"/>
                  </a:lnTo>
                  <a:lnTo>
                    <a:pt x="6987" y="14"/>
                  </a:lnTo>
                </a:path>
                <a:path w="9192" h="78">
                  <a:moveTo>
                    <a:pt x="6882" y="14"/>
                  </a:moveTo>
                  <a:lnTo>
                    <a:pt x="6822" y="14"/>
                  </a:lnTo>
                  <a:lnTo>
                    <a:pt x="6822" y="0"/>
                  </a:lnTo>
                  <a:lnTo>
                    <a:pt x="6882" y="0"/>
                  </a:lnTo>
                  <a:lnTo>
                    <a:pt x="6882" y="14"/>
                  </a:lnTo>
                </a:path>
                <a:path w="9192" h="78">
                  <a:moveTo>
                    <a:pt x="6777" y="14"/>
                  </a:moveTo>
                  <a:lnTo>
                    <a:pt x="6717" y="14"/>
                  </a:lnTo>
                  <a:lnTo>
                    <a:pt x="6717" y="0"/>
                  </a:lnTo>
                  <a:lnTo>
                    <a:pt x="6777" y="0"/>
                  </a:lnTo>
                  <a:lnTo>
                    <a:pt x="6777" y="14"/>
                  </a:lnTo>
                </a:path>
                <a:path w="9192" h="78">
                  <a:moveTo>
                    <a:pt x="6672" y="14"/>
                  </a:moveTo>
                  <a:lnTo>
                    <a:pt x="6612" y="14"/>
                  </a:lnTo>
                  <a:lnTo>
                    <a:pt x="6612" y="0"/>
                  </a:lnTo>
                  <a:lnTo>
                    <a:pt x="6672" y="0"/>
                  </a:lnTo>
                  <a:lnTo>
                    <a:pt x="6672" y="14"/>
                  </a:lnTo>
                </a:path>
                <a:path w="9192" h="78">
                  <a:moveTo>
                    <a:pt x="6567" y="14"/>
                  </a:moveTo>
                  <a:lnTo>
                    <a:pt x="6507" y="14"/>
                  </a:lnTo>
                  <a:lnTo>
                    <a:pt x="6507" y="0"/>
                  </a:lnTo>
                  <a:lnTo>
                    <a:pt x="6567" y="0"/>
                  </a:lnTo>
                  <a:lnTo>
                    <a:pt x="6567" y="14"/>
                  </a:lnTo>
                </a:path>
                <a:path w="9192" h="78">
                  <a:moveTo>
                    <a:pt x="6462" y="14"/>
                  </a:moveTo>
                  <a:lnTo>
                    <a:pt x="6402" y="14"/>
                  </a:lnTo>
                  <a:lnTo>
                    <a:pt x="6402" y="0"/>
                  </a:lnTo>
                  <a:lnTo>
                    <a:pt x="6462" y="0"/>
                  </a:lnTo>
                  <a:lnTo>
                    <a:pt x="6462" y="14"/>
                  </a:lnTo>
                </a:path>
                <a:path w="9192" h="78">
                  <a:moveTo>
                    <a:pt x="6357" y="14"/>
                  </a:moveTo>
                  <a:lnTo>
                    <a:pt x="6297" y="14"/>
                  </a:lnTo>
                  <a:lnTo>
                    <a:pt x="6297" y="0"/>
                  </a:lnTo>
                  <a:lnTo>
                    <a:pt x="6357" y="0"/>
                  </a:lnTo>
                  <a:lnTo>
                    <a:pt x="6357" y="14"/>
                  </a:lnTo>
                </a:path>
                <a:path w="9192" h="78">
                  <a:moveTo>
                    <a:pt x="6252" y="14"/>
                  </a:moveTo>
                  <a:lnTo>
                    <a:pt x="6192" y="14"/>
                  </a:lnTo>
                  <a:lnTo>
                    <a:pt x="6192" y="0"/>
                  </a:lnTo>
                  <a:lnTo>
                    <a:pt x="6252" y="0"/>
                  </a:lnTo>
                  <a:lnTo>
                    <a:pt x="6252" y="14"/>
                  </a:lnTo>
                </a:path>
                <a:path w="9192" h="78">
                  <a:moveTo>
                    <a:pt x="6147" y="14"/>
                  </a:moveTo>
                  <a:lnTo>
                    <a:pt x="6087" y="14"/>
                  </a:lnTo>
                  <a:lnTo>
                    <a:pt x="6087" y="0"/>
                  </a:lnTo>
                  <a:lnTo>
                    <a:pt x="6147" y="0"/>
                  </a:lnTo>
                  <a:lnTo>
                    <a:pt x="6147" y="14"/>
                  </a:lnTo>
                </a:path>
                <a:path w="9192" h="78">
                  <a:moveTo>
                    <a:pt x="6042" y="14"/>
                  </a:moveTo>
                  <a:lnTo>
                    <a:pt x="5982" y="14"/>
                  </a:lnTo>
                  <a:lnTo>
                    <a:pt x="5982" y="0"/>
                  </a:lnTo>
                  <a:lnTo>
                    <a:pt x="6042" y="0"/>
                  </a:lnTo>
                  <a:lnTo>
                    <a:pt x="6042" y="14"/>
                  </a:lnTo>
                </a:path>
                <a:path w="9192" h="78">
                  <a:moveTo>
                    <a:pt x="5937" y="14"/>
                  </a:moveTo>
                  <a:lnTo>
                    <a:pt x="5877" y="14"/>
                  </a:lnTo>
                  <a:lnTo>
                    <a:pt x="5877" y="0"/>
                  </a:lnTo>
                  <a:lnTo>
                    <a:pt x="5937" y="0"/>
                  </a:lnTo>
                  <a:lnTo>
                    <a:pt x="5937" y="14"/>
                  </a:lnTo>
                </a:path>
                <a:path w="9192" h="78">
                  <a:moveTo>
                    <a:pt x="5832" y="14"/>
                  </a:moveTo>
                  <a:lnTo>
                    <a:pt x="5772" y="14"/>
                  </a:lnTo>
                  <a:lnTo>
                    <a:pt x="5772" y="0"/>
                  </a:lnTo>
                  <a:lnTo>
                    <a:pt x="5832" y="0"/>
                  </a:lnTo>
                  <a:lnTo>
                    <a:pt x="5832" y="14"/>
                  </a:lnTo>
                </a:path>
                <a:path w="9192" h="78">
                  <a:moveTo>
                    <a:pt x="5727" y="14"/>
                  </a:moveTo>
                  <a:lnTo>
                    <a:pt x="5667" y="14"/>
                  </a:lnTo>
                  <a:lnTo>
                    <a:pt x="5667" y="0"/>
                  </a:lnTo>
                  <a:lnTo>
                    <a:pt x="5727" y="0"/>
                  </a:lnTo>
                  <a:lnTo>
                    <a:pt x="5727" y="14"/>
                  </a:lnTo>
                </a:path>
                <a:path w="9192" h="78">
                  <a:moveTo>
                    <a:pt x="5622" y="14"/>
                  </a:moveTo>
                  <a:lnTo>
                    <a:pt x="5562" y="14"/>
                  </a:lnTo>
                  <a:lnTo>
                    <a:pt x="5562" y="0"/>
                  </a:lnTo>
                  <a:lnTo>
                    <a:pt x="5622" y="0"/>
                  </a:lnTo>
                  <a:lnTo>
                    <a:pt x="5622" y="14"/>
                  </a:lnTo>
                </a:path>
                <a:path w="9192" h="78">
                  <a:moveTo>
                    <a:pt x="5517" y="14"/>
                  </a:moveTo>
                  <a:lnTo>
                    <a:pt x="5457" y="14"/>
                  </a:lnTo>
                  <a:lnTo>
                    <a:pt x="5457" y="0"/>
                  </a:lnTo>
                  <a:lnTo>
                    <a:pt x="5517" y="0"/>
                  </a:lnTo>
                  <a:lnTo>
                    <a:pt x="5517" y="14"/>
                  </a:lnTo>
                </a:path>
                <a:path w="9192" h="78">
                  <a:moveTo>
                    <a:pt x="5412" y="14"/>
                  </a:moveTo>
                  <a:lnTo>
                    <a:pt x="5352" y="14"/>
                  </a:lnTo>
                  <a:lnTo>
                    <a:pt x="5352" y="0"/>
                  </a:lnTo>
                  <a:lnTo>
                    <a:pt x="5412" y="0"/>
                  </a:lnTo>
                  <a:lnTo>
                    <a:pt x="5412" y="14"/>
                  </a:lnTo>
                </a:path>
                <a:path w="9192" h="78">
                  <a:moveTo>
                    <a:pt x="5307" y="14"/>
                  </a:moveTo>
                  <a:lnTo>
                    <a:pt x="5247" y="14"/>
                  </a:lnTo>
                  <a:lnTo>
                    <a:pt x="5247" y="0"/>
                  </a:lnTo>
                  <a:lnTo>
                    <a:pt x="5307" y="0"/>
                  </a:lnTo>
                  <a:lnTo>
                    <a:pt x="5307" y="14"/>
                  </a:lnTo>
                </a:path>
                <a:path w="9192" h="78">
                  <a:moveTo>
                    <a:pt x="5202" y="14"/>
                  </a:moveTo>
                  <a:lnTo>
                    <a:pt x="5142" y="14"/>
                  </a:lnTo>
                  <a:lnTo>
                    <a:pt x="5142" y="0"/>
                  </a:lnTo>
                  <a:lnTo>
                    <a:pt x="5202" y="0"/>
                  </a:lnTo>
                  <a:lnTo>
                    <a:pt x="5202" y="14"/>
                  </a:lnTo>
                </a:path>
                <a:path w="9192" h="78">
                  <a:moveTo>
                    <a:pt x="5097" y="14"/>
                  </a:moveTo>
                  <a:lnTo>
                    <a:pt x="5037" y="14"/>
                  </a:lnTo>
                  <a:lnTo>
                    <a:pt x="5037" y="0"/>
                  </a:lnTo>
                  <a:lnTo>
                    <a:pt x="5097" y="0"/>
                  </a:lnTo>
                  <a:lnTo>
                    <a:pt x="5097" y="14"/>
                  </a:lnTo>
                </a:path>
                <a:path w="9192" h="78">
                  <a:moveTo>
                    <a:pt x="4992" y="14"/>
                  </a:moveTo>
                  <a:lnTo>
                    <a:pt x="4932" y="14"/>
                  </a:lnTo>
                  <a:lnTo>
                    <a:pt x="4932" y="0"/>
                  </a:lnTo>
                  <a:lnTo>
                    <a:pt x="4992" y="0"/>
                  </a:lnTo>
                  <a:lnTo>
                    <a:pt x="4992" y="14"/>
                  </a:lnTo>
                </a:path>
                <a:path w="9192" h="78">
                  <a:moveTo>
                    <a:pt x="4887" y="14"/>
                  </a:moveTo>
                  <a:lnTo>
                    <a:pt x="4827" y="14"/>
                  </a:lnTo>
                  <a:lnTo>
                    <a:pt x="4827" y="0"/>
                  </a:lnTo>
                  <a:lnTo>
                    <a:pt x="4887" y="0"/>
                  </a:lnTo>
                  <a:lnTo>
                    <a:pt x="4887" y="14"/>
                  </a:lnTo>
                </a:path>
                <a:path w="9192" h="78">
                  <a:moveTo>
                    <a:pt x="4782" y="14"/>
                  </a:moveTo>
                  <a:lnTo>
                    <a:pt x="4722" y="14"/>
                  </a:lnTo>
                  <a:lnTo>
                    <a:pt x="4722" y="0"/>
                  </a:lnTo>
                  <a:lnTo>
                    <a:pt x="4782" y="0"/>
                  </a:lnTo>
                  <a:lnTo>
                    <a:pt x="4782" y="14"/>
                  </a:lnTo>
                </a:path>
                <a:path w="9192" h="78">
                  <a:moveTo>
                    <a:pt x="4677" y="14"/>
                  </a:moveTo>
                  <a:lnTo>
                    <a:pt x="4617" y="14"/>
                  </a:lnTo>
                  <a:lnTo>
                    <a:pt x="4617" y="0"/>
                  </a:lnTo>
                  <a:lnTo>
                    <a:pt x="4677" y="0"/>
                  </a:lnTo>
                  <a:lnTo>
                    <a:pt x="4677" y="14"/>
                  </a:lnTo>
                </a:path>
                <a:path w="9192" h="78">
                  <a:moveTo>
                    <a:pt x="4572" y="14"/>
                  </a:moveTo>
                  <a:lnTo>
                    <a:pt x="4512" y="14"/>
                  </a:lnTo>
                  <a:lnTo>
                    <a:pt x="4512" y="0"/>
                  </a:lnTo>
                  <a:lnTo>
                    <a:pt x="4572" y="0"/>
                  </a:lnTo>
                  <a:lnTo>
                    <a:pt x="4572" y="14"/>
                  </a:lnTo>
                </a:path>
                <a:path w="9192" h="78">
                  <a:moveTo>
                    <a:pt x="4467" y="14"/>
                  </a:moveTo>
                  <a:lnTo>
                    <a:pt x="4407" y="14"/>
                  </a:lnTo>
                  <a:lnTo>
                    <a:pt x="4407" y="0"/>
                  </a:lnTo>
                  <a:lnTo>
                    <a:pt x="4467" y="0"/>
                  </a:lnTo>
                  <a:lnTo>
                    <a:pt x="4467" y="14"/>
                  </a:lnTo>
                </a:path>
                <a:path w="9192" h="78">
                  <a:moveTo>
                    <a:pt x="4362" y="14"/>
                  </a:moveTo>
                  <a:lnTo>
                    <a:pt x="4302" y="14"/>
                  </a:lnTo>
                  <a:lnTo>
                    <a:pt x="4302" y="0"/>
                  </a:lnTo>
                  <a:lnTo>
                    <a:pt x="4362" y="0"/>
                  </a:lnTo>
                  <a:lnTo>
                    <a:pt x="4362" y="14"/>
                  </a:lnTo>
                </a:path>
                <a:path w="9192" h="78">
                  <a:moveTo>
                    <a:pt x="4257" y="14"/>
                  </a:moveTo>
                  <a:lnTo>
                    <a:pt x="4197" y="14"/>
                  </a:lnTo>
                  <a:lnTo>
                    <a:pt x="4197" y="0"/>
                  </a:lnTo>
                  <a:lnTo>
                    <a:pt x="4257" y="0"/>
                  </a:lnTo>
                  <a:lnTo>
                    <a:pt x="4257" y="14"/>
                  </a:lnTo>
                </a:path>
                <a:path w="9192" h="78">
                  <a:moveTo>
                    <a:pt x="4152" y="14"/>
                  </a:moveTo>
                  <a:lnTo>
                    <a:pt x="4092" y="14"/>
                  </a:lnTo>
                  <a:lnTo>
                    <a:pt x="4092" y="0"/>
                  </a:lnTo>
                  <a:lnTo>
                    <a:pt x="4152" y="0"/>
                  </a:lnTo>
                  <a:lnTo>
                    <a:pt x="4152" y="14"/>
                  </a:lnTo>
                </a:path>
                <a:path w="9192" h="78">
                  <a:moveTo>
                    <a:pt x="4047" y="14"/>
                  </a:moveTo>
                  <a:lnTo>
                    <a:pt x="3987" y="14"/>
                  </a:lnTo>
                  <a:lnTo>
                    <a:pt x="3987" y="0"/>
                  </a:lnTo>
                  <a:lnTo>
                    <a:pt x="4047" y="0"/>
                  </a:lnTo>
                  <a:lnTo>
                    <a:pt x="4047" y="14"/>
                  </a:lnTo>
                </a:path>
                <a:path w="9192" h="78">
                  <a:moveTo>
                    <a:pt x="3942" y="14"/>
                  </a:moveTo>
                  <a:lnTo>
                    <a:pt x="3882" y="14"/>
                  </a:lnTo>
                  <a:lnTo>
                    <a:pt x="3882" y="0"/>
                  </a:lnTo>
                  <a:lnTo>
                    <a:pt x="3942" y="0"/>
                  </a:lnTo>
                  <a:lnTo>
                    <a:pt x="3942" y="14"/>
                  </a:lnTo>
                </a:path>
                <a:path w="9192" h="78">
                  <a:moveTo>
                    <a:pt x="3837" y="14"/>
                  </a:moveTo>
                  <a:lnTo>
                    <a:pt x="3777" y="14"/>
                  </a:lnTo>
                  <a:lnTo>
                    <a:pt x="3777" y="0"/>
                  </a:lnTo>
                  <a:lnTo>
                    <a:pt x="3837" y="0"/>
                  </a:lnTo>
                  <a:lnTo>
                    <a:pt x="3837" y="14"/>
                  </a:lnTo>
                </a:path>
                <a:path w="9192" h="78">
                  <a:moveTo>
                    <a:pt x="3732" y="14"/>
                  </a:moveTo>
                  <a:lnTo>
                    <a:pt x="3672" y="14"/>
                  </a:lnTo>
                  <a:lnTo>
                    <a:pt x="3672" y="0"/>
                  </a:lnTo>
                  <a:lnTo>
                    <a:pt x="3732" y="0"/>
                  </a:lnTo>
                  <a:lnTo>
                    <a:pt x="3732" y="14"/>
                  </a:lnTo>
                </a:path>
                <a:path w="9192" h="78">
                  <a:moveTo>
                    <a:pt x="3627" y="14"/>
                  </a:moveTo>
                  <a:lnTo>
                    <a:pt x="3567" y="14"/>
                  </a:lnTo>
                  <a:lnTo>
                    <a:pt x="3567" y="0"/>
                  </a:lnTo>
                  <a:lnTo>
                    <a:pt x="3627" y="0"/>
                  </a:lnTo>
                  <a:lnTo>
                    <a:pt x="3627" y="14"/>
                  </a:lnTo>
                </a:path>
                <a:path w="9192" h="78">
                  <a:moveTo>
                    <a:pt x="3522" y="14"/>
                  </a:moveTo>
                  <a:lnTo>
                    <a:pt x="3462" y="14"/>
                  </a:lnTo>
                  <a:lnTo>
                    <a:pt x="3462" y="0"/>
                  </a:lnTo>
                  <a:lnTo>
                    <a:pt x="3522" y="0"/>
                  </a:lnTo>
                  <a:lnTo>
                    <a:pt x="3522" y="14"/>
                  </a:lnTo>
                </a:path>
                <a:path w="9192" h="78">
                  <a:moveTo>
                    <a:pt x="3417" y="14"/>
                  </a:moveTo>
                  <a:lnTo>
                    <a:pt x="3357" y="14"/>
                  </a:lnTo>
                  <a:lnTo>
                    <a:pt x="3357" y="0"/>
                  </a:lnTo>
                  <a:lnTo>
                    <a:pt x="3417" y="0"/>
                  </a:lnTo>
                  <a:lnTo>
                    <a:pt x="3417" y="14"/>
                  </a:lnTo>
                </a:path>
                <a:path w="9192" h="78">
                  <a:moveTo>
                    <a:pt x="3312" y="14"/>
                  </a:moveTo>
                  <a:lnTo>
                    <a:pt x="3252" y="14"/>
                  </a:lnTo>
                  <a:lnTo>
                    <a:pt x="3252" y="0"/>
                  </a:lnTo>
                  <a:lnTo>
                    <a:pt x="3312" y="0"/>
                  </a:lnTo>
                  <a:lnTo>
                    <a:pt x="3312" y="14"/>
                  </a:lnTo>
                </a:path>
                <a:path w="9192" h="78">
                  <a:moveTo>
                    <a:pt x="3207" y="14"/>
                  </a:moveTo>
                  <a:lnTo>
                    <a:pt x="3147" y="14"/>
                  </a:lnTo>
                  <a:lnTo>
                    <a:pt x="3147" y="0"/>
                  </a:lnTo>
                  <a:lnTo>
                    <a:pt x="3207" y="0"/>
                  </a:lnTo>
                  <a:lnTo>
                    <a:pt x="3207" y="14"/>
                  </a:lnTo>
                </a:path>
                <a:path w="9192" h="78">
                  <a:moveTo>
                    <a:pt x="3102" y="14"/>
                  </a:moveTo>
                  <a:lnTo>
                    <a:pt x="3042" y="14"/>
                  </a:lnTo>
                  <a:lnTo>
                    <a:pt x="3042" y="0"/>
                  </a:lnTo>
                  <a:lnTo>
                    <a:pt x="3102" y="0"/>
                  </a:lnTo>
                  <a:lnTo>
                    <a:pt x="3102" y="14"/>
                  </a:lnTo>
                </a:path>
                <a:path w="9192" h="78">
                  <a:moveTo>
                    <a:pt x="2997" y="14"/>
                  </a:moveTo>
                  <a:lnTo>
                    <a:pt x="2937" y="14"/>
                  </a:lnTo>
                  <a:lnTo>
                    <a:pt x="2937" y="0"/>
                  </a:lnTo>
                  <a:lnTo>
                    <a:pt x="2997" y="0"/>
                  </a:lnTo>
                  <a:lnTo>
                    <a:pt x="2997" y="14"/>
                  </a:lnTo>
                </a:path>
                <a:path w="9192" h="78">
                  <a:moveTo>
                    <a:pt x="2892" y="14"/>
                  </a:moveTo>
                  <a:lnTo>
                    <a:pt x="2832" y="14"/>
                  </a:lnTo>
                  <a:lnTo>
                    <a:pt x="2832" y="0"/>
                  </a:lnTo>
                  <a:lnTo>
                    <a:pt x="2892" y="0"/>
                  </a:lnTo>
                  <a:lnTo>
                    <a:pt x="2892" y="14"/>
                  </a:lnTo>
                </a:path>
                <a:path w="9192" h="78">
                  <a:moveTo>
                    <a:pt x="2787" y="14"/>
                  </a:moveTo>
                  <a:lnTo>
                    <a:pt x="2727" y="14"/>
                  </a:lnTo>
                  <a:lnTo>
                    <a:pt x="2727" y="0"/>
                  </a:lnTo>
                  <a:lnTo>
                    <a:pt x="2787" y="0"/>
                  </a:lnTo>
                  <a:lnTo>
                    <a:pt x="2787" y="14"/>
                  </a:lnTo>
                </a:path>
                <a:path w="9192" h="78">
                  <a:moveTo>
                    <a:pt x="2682" y="14"/>
                  </a:moveTo>
                  <a:lnTo>
                    <a:pt x="2622" y="14"/>
                  </a:lnTo>
                  <a:lnTo>
                    <a:pt x="2622" y="0"/>
                  </a:lnTo>
                  <a:lnTo>
                    <a:pt x="2682" y="0"/>
                  </a:lnTo>
                  <a:lnTo>
                    <a:pt x="2682" y="14"/>
                  </a:lnTo>
                </a:path>
                <a:path w="9192" h="78">
                  <a:moveTo>
                    <a:pt x="2577" y="14"/>
                  </a:moveTo>
                  <a:lnTo>
                    <a:pt x="2517" y="14"/>
                  </a:lnTo>
                  <a:lnTo>
                    <a:pt x="2517" y="0"/>
                  </a:lnTo>
                  <a:lnTo>
                    <a:pt x="2577" y="0"/>
                  </a:lnTo>
                  <a:lnTo>
                    <a:pt x="2577" y="14"/>
                  </a:lnTo>
                </a:path>
                <a:path w="9192" h="78">
                  <a:moveTo>
                    <a:pt x="2472" y="14"/>
                  </a:moveTo>
                  <a:lnTo>
                    <a:pt x="2412" y="14"/>
                  </a:lnTo>
                  <a:lnTo>
                    <a:pt x="2412" y="0"/>
                  </a:lnTo>
                  <a:lnTo>
                    <a:pt x="2472" y="0"/>
                  </a:lnTo>
                  <a:lnTo>
                    <a:pt x="2472" y="14"/>
                  </a:lnTo>
                </a:path>
                <a:path w="9192" h="78">
                  <a:moveTo>
                    <a:pt x="2367" y="14"/>
                  </a:moveTo>
                  <a:lnTo>
                    <a:pt x="2307" y="14"/>
                  </a:lnTo>
                  <a:lnTo>
                    <a:pt x="2307" y="0"/>
                  </a:lnTo>
                  <a:lnTo>
                    <a:pt x="2367" y="0"/>
                  </a:lnTo>
                  <a:lnTo>
                    <a:pt x="2367" y="14"/>
                  </a:lnTo>
                </a:path>
                <a:path w="9192" h="78">
                  <a:moveTo>
                    <a:pt x="2262" y="14"/>
                  </a:moveTo>
                  <a:lnTo>
                    <a:pt x="2202" y="14"/>
                  </a:lnTo>
                  <a:lnTo>
                    <a:pt x="2202" y="0"/>
                  </a:lnTo>
                  <a:lnTo>
                    <a:pt x="2262" y="0"/>
                  </a:lnTo>
                  <a:lnTo>
                    <a:pt x="2262" y="14"/>
                  </a:lnTo>
                </a:path>
                <a:path w="9192" h="78">
                  <a:moveTo>
                    <a:pt x="2157" y="14"/>
                  </a:moveTo>
                  <a:lnTo>
                    <a:pt x="2097" y="14"/>
                  </a:lnTo>
                  <a:lnTo>
                    <a:pt x="2097" y="0"/>
                  </a:lnTo>
                  <a:lnTo>
                    <a:pt x="2157" y="0"/>
                  </a:lnTo>
                  <a:lnTo>
                    <a:pt x="2157" y="14"/>
                  </a:lnTo>
                </a:path>
                <a:path w="9192" h="78">
                  <a:moveTo>
                    <a:pt x="2052" y="14"/>
                  </a:moveTo>
                  <a:lnTo>
                    <a:pt x="1992" y="14"/>
                  </a:lnTo>
                  <a:lnTo>
                    <a:pt x="1992" y="0"/>
                  </a:lnTo>
                  <a:lnTo>
                    <a:pt x="2052" y="0"/>
                  </a:lnTo>
                  <a:lnTo>
                    <a:pt x="2052" y="14"/>
                  </a:lnTo>
                </a:path>
                <a:path w="9192" h="78">
                  <a:moveTo>
                    <a:pt x="1947" y="14"/>
                  </a:moveTo>
                  <a:lnTo>
                    <a:pt x="1887" y="14"/>
                  </a:lnTo>
                  <a:lnTo>
                    <a:pt x="1887" y="0"/>
                  </a:lnTo>
                  <a:lnTo>
                    <a:pt x="1947" y="0"/>
                  </a:lnTo>
                  <a:lnTo>
                    <a:pt x="1947" y="14"/>
                  </a:lnTo>
                </a:path>
                <a:path w="9192" h="78">
                  <a:moveTo>
                    <a:pt x="1842" y="14"/>
                  </a:moveTo>
                  <a:lnTo>
                    <a:pt x="1782" y="14"/>
                  </a:lnTo>
                  <a:lnTo>
                    <a:pt x="1782" y="0"/>
                  </a:lnTo>
                  <a:lnTo>
                    <a:pt x="1842" y="0"/>
                  </a:lnTo>
                  <a:lnTo>
                    <a:pt x="1842" y="14"/>
                  </a:lnTo>
                </a:path>
                <a:path w="9192" h="78">
                  <a:moveTo>
                    <a:pt x="1737" y="14"/>
                  </a:moveTo>
                  <a:lnTo>
                    <a:pt x="1677" y="14"/>
                  </a:lnTo>
                  <a:lnTo>
                    <a:pt x="1677" y="0"/>
                  </a:lnTo>
                  <a:lnTo>
                    <a:pt x="1737" y="0"/>
                  </a:lnTo>
                  <a:lnTo>
                    <a:pt x="1737" y="14"/>
                  </a:lnTo>
                </a:path>
                <a:path w="9192" h="78">
                  <a:moveTo>
                    <a:pt x="1632" y="14"/>
                  </a:moveTo>
                  <a:lnTo>
                    <a:pt x="1572" y="14"/>
                  </a:lnTo>
                  <a:lnTo>
                    <a:pt x="1572" y="0"/>
                  </a:lnTo>
                  <a:lnTo>
                    <a:pt x="1632" y="0"/>
                  </a:lnTo>
                  <a:lnTo>
                    <a:pt x="1632" y="14"/>
                  </a:lnTo>
                </a:path>
                <a:path w="9192" h="78">
                  <a:moveTo>
                    <a:pt x="1527" y="14"/>
                  </a:moveTo>
                  <a:lnTo>
                    <a:pt x="1467" y="14"/>
                  </a:lnTo>
                  <a:lnTo>
                    <a:pt x="1467" y="0"/>
                  </a:lnTo>
                  <a:lnTo>
                    <a:pt x="1527" y="0"/>
                  </a:lnTo>
                  <a:lnTo>
                    <a:pt x="1527" y="14"/>
                  </a:lnTo>
                </a:path>
                <a:path w="9192" h="78">
                  <a:moveTo>
                    <a:pt x="1422" y="14"/>
                  </a:moveTo>
                  <a:lnTo>
                    <a:pt x="1362" y="14"/>
                  </a:lnTo>
                  <a:lnTo>
                    <a:pt x="1362" y="0"/>
                  </a:lnTo>
                  <a:lnTo>
                    <a:pt x="1422" y="0"/>
                  </a:lnTo>
                  <a:lnTo>
                    <a:pt x="1422" y="14"/>
                  </a:lnTo>
                </a:path>
                <a:path w="9192" h="78">
                  <a:moveTo>
                    <a:pt x="1317" y="14"/>
                  </a:moveTo>
                  <a:lnTo>
                    <a:pt x="1257" y="14"/>
                  </a:lnTo>
                  <a:lnTo>
                    <a:pt x="1257" y="0"/>
                  </a:lnTo>
                  <a:lnTo>
                    <a:pt x="1317" y="0"/>
                  </a:lnTo>
                  <a:lnTo>
                    <a:pt x="1317" y="14"/>
                  </a:lnTo>
                </a:path>
                <a:path w="9192" h="78">
                  <a:moveTo>
                    <a:pt x="1212" y="14"/>
                  </a:moveTo>
                  <a:lnTo>
                    <a:pt x="1152" y="14"/>
                  </a:lnTo>
                  <a:lnTo>
                    <a:pt x="1152" y="0"/>
                  </a:lnTo>
                  <a:lnTo>
                    <a:pt x="1212" y="0"/>
                  </a:lnTo>
                  <a:lnTo>
                    <a:pt x="1212" y="14"/>
                  </a:lnTo>
                </a:path>
                <a:path w="9192" h="78">
                  <a:moveTo>
                    <a:pt x="1107" y="14"/>
                  </a:moveTo>
                  <a:lnTo>
                    <a:pt x="1047" y="14"/>
                  </a:lnTo>
                  <a:lnTo>
                    <a:pt x="1047" y="0"/>
                  </a:lnTo>
                  <a:lnTo>
                    <a:pt x="1107" y="0"/>
                  </a:lnTo>
                  <a:lnTo>
                    <a:pt x="1107" y="14"/>
                  </a:lnTo>
                </a:path>
                <a:path w="9192" h="78">
                  <a:moveTo>
                    <a:pt x="1002" y="14"/>
                  </a:moveTo>
                  <a:lnTo>
                    <a:pt x="942" y="14"/>
                  </a:lnTo>
                  <a:lnTo>
                    <a:pt x="942" y="0"/>
                  </a:lnTo>
                  <a:lnTo>
                    <a:pt x="1002" y="0"/>
                  </a:lnTo>
                  <a:lnTo>
                    <a:pt x="1002" y="14"/>
                  </a:lnTo>
                </a:path>
                <a:path w="9192" h="78">
                  <a:moveTo>
                    <a:pt x="897" y="14"/>
                  </a:moveTo>
                  <a:lnTo>
                    <a:pt x="837" y="14"/>
                  </a:lnTo>
                  <a:lnTo>
                    <a:pt x="837" y="0"/>
                  </a:lnTo>
                  <a:lnTo>
                    <a:pt x="897" y="0"/>
                  </a:lnTo>
                  <a:lnTo>
                    <a:pt x="897" y="14"/>
                  </a:lnTo>
                </a:path>
                <a:path w="9192" h="78">
                  <a:moveTo>
                    <a:pt x="792" y="14"/>
                  </a:moveTo>
                  <a:lnTo>
                    <a:pt x="732" y="14"/>
                  </a:lnTo>
                  <a:lnTo>
                    <a:pt x="732" y="0"/>
                  </a:lnTo>
                  <a:lnTo>
                    <a:pt x="792" y="0"/>
                  </a:lnTo>
                  <a:lnTo>
                    <a:pt x="792" y="14"/>
                  </a:lnTo>
                </a:path>
                <a:path w="9192" h="78">
                  <a:moveTo>
                    <a:pt x="687" y="14"/>
                  </a:moveTo>
                  <a:lnTo>
                    <a:pt x="627" y="14"/>
                  </a:lnTo>
                  <a:lnTo>
                    <a:pt x="627" y="0"/>
                  </a:lnTo>
                  <a:lnTo>
                    <a:pt x="687" y="0"/>
                  </a:lnTo>
                  <a:lnTo>
                    <a:pt x="687" y="14"/>
                  </a:lnTo>
                </a:path>
                <a:path w="9192" h="78">
                  <a:moveTo>
                    <a:pt x="522" y="16"/>
                  </a:moveTo>
                  <a:lnTo>
                    <a:pt x="522" y="1"/>
                  </a:lnTo>
                  <a:lnTo>
                    <a:pt x="530" y="0"/>
                  </a:lnTo>
                  <a:lnTo>
                    <a:pt x="582" y="0"/>
                  </a:lnTo>
                  <a:lnTo>
                    <a:pt x="582" y="15"/>
                  </a:lnTo>
                  <a:lnTo>
                    <a:pt x="573" y="15"/>
                  </a:lnTo>
                  <a:lnTo>
                    <a:pt x="522" y="16"/>
                  </a:lnTo>
                </a:path>
                <a:path w="9192" h="78">
                  <a:moveTo>
                    <a:pt x="417" y="19"/>
                  </a:moveTo>
                  <a:lnTo>
                    <a:pt x="416" y="4"/>
                  </a:lnTo>
                  <a:lnTo>
                    <a:pt x="421" y="4"/>
                  </a:lnTo>
                  <a:lnTo>
                    <a:pt x="476" y="2"/>
                  </a:lnTo>
                  <a:lnTo>
                    <a:pt x="477" y="17"/>
                  </a:lnTo>
                  <a:lnTo>
                    <a:pt x="422" y="19"/>
                  </a:lnTo>
                  <a:lnTo>
                    <a:pt x="417" y="19"/>
                  </a:lnTo>
                </a:path>
                <a:path w="9192" h="78">
                  <a:moveTo>
                    <a:pt x="422" y="19"/>
                  </a:moveTo>
                  <a:lnTo>
                    <a:pt x="422" y="19"/>
                  </a:lnTo>
                  <a:lnTo>
                    <a:pt x="422" y="19"/>
                  </a:lnTo>
                </a:path>
                <a:path w="9192" h="78">
                  <a:moveTo>
                    <a:pt x="313" y="29"/>
                  </a:moveTo>
                  <a:lnTo>
                    <a:pt x="311" y="14"/>
                  </a:lnTo>
                  <a:lnTo>
                    <a:pt x="315" y="13"/>
                  </a:lnTo>
                  <a:lnTo>
                    <a:pt x="336" y="11"/>
                  </a:lnTo>
                  <a:lnTo>
                    <a:pt x="371" y="8"/>
                  </a:lnTo>
                  <a:lnTo>
                    <a:pt x="373" y="23"/>
                  </a:lnTo>
                  <a:lnTo>
                    <a:pt x="337" y="26"/>
                  </a:lnTo>
                  <a:lnTo>
                    <a:pt x="313" y="29"/>
                  </a:lnTo>
                </a:path>
                <a:path w="9192" h="78">
                  <a:moveTo>
                    <a:pt x="209" y="41"/>
                  </a:moveTo>
                  <a:lnTo>
                    <a:pt x="207" y="26"/>
                  </a:lnTo>
                  <a:lnTo>
                    <a:pt x="231" y="23"/>
                  </a:lnTo>
                  <a:lnTo>
                    <a:pt x="252" y="20"/>
                  </a:lnTo>
                  <a:lnTo>
                    <a:pt x="267" y="18"/>
                  </a:lnTo>
                  <a:lnTo>
                    <a:pt x="268" y="33"/>
                  </a:lnTo>
                  <a:lnTo>
                    <a:pt x="254" y="35"/>
                  </a:lnTo>
                  <a:lnTo>
                    <a:pt x="233" y="38"/>
                  </a:lnTo>
                  <a:lnTo>
                    <a:pt x="209" y="41"/>
                  </a:lnTo>
                </a:path>
                <a:path w="9192" h="78">
                  <a:moveTo>
                    <a:pt x="106" y="58"/>
                  </a:moveTo>
                  <a:lnTo>
                    <a:pt x="103" y="43"/>
                  </a:lnTo>
                  <a:lnTo>
                    <a:pt x="162" y="33"/>
                  </a:lnTo>
                  <a:lnTo>
                    <a:pt x="165" y="48"/>
                  </a:lnTo>
                  <a:lnTo>
                    <a:pt x="106" y="58"/>
                  </a:lnTo>
                </a:path>
                <a:path w="9192" h="78">
                  <a:moveTo>
                    <a:pt x="3" y="78"/>
                  </a:moveTo>
                  <a:lnTo>
                    <a:pt x="0" y="64"/>
                  </a:lnTo>
                  <a:lnTo>
                    <a:pt x="8" y="61"/>
                  </a:lnTo>
                  <a:lnTo>
                    <a:pt x="29" y="57"/>
                  </a:lnTo>
                  <a:lnTo>
                    <a:pt x="59" y="51"/>
                  </a:lnTo>
                  <a:lnTo>
                    <a:pt x="62" y="66"/>
                  </a:lnTo>
                  <a:lnTo>
                    <a:pt x="31" y="72"/>
                  </a:lnTo>
                  <a:lnTo>
                    <a:pt x="12" y="76"/>
                  </a:lnTo>
                  <a:lnTo>
                    <a:pt x="3" y="78"/>
                  </a:lnTo>
                </a:path>
              </a:pathLst>
            </a:custGeom>
            <a:solidFill>
              <a:srgbClr val="BEBEBE">
                <a:alpha val="100000"/>
              </a:srgbClr>
            </a:solidFill>
            <a:ln w="0" cap="flat">
              <a:noFill/>
              <a:prstDash val="solid"/>
              <a:miter lim="0"/>
            </a:ln>
          </p:spPr>
          <p:txBody>
            <a:bodyPr rtlCol="0"/>
            <a:lstStyle/>
            <a:p>
              <a:pPr algn="ctr"/>
              <a:endParaRPr lang="zh-CN" altLang="en-US"/>
            </a:p>
          </p:txBody>
        </p:sp>
        <p:sp>
          <p:nvSpPr>
            <p:cNvPr id="1576" name="path 1576"/>
            <p:cNvSpPr/>
            <p:nvPr/>
          </p:nvSpPr>
          <p:spPr>
            <a:xfrm>
              <a:off x="1211072" y="0"/>
              <a:ext cx="287679" cy="76200"/>
            </a:xfrm>
            <a:custGeom>
              <a:avLst/>
              <a:gdLst/>
              <a:ahLst/>
              <a:cxnLst/>
              <a:rect l="0" t="0" r="0" b="0"/>
              <a:pathLst>
                <a:path w="452" h="120">
                  <a:moveTo>
                    <a:pt x="333" y="120"/>
                  </a:moveTo>
                  <a:lnTo>
                    <a:pt x="333" y="65"/>
                  </a:lnTo>
                  <a:lnTo>
                    <a:pt x="363" y="65"/>
                  </a:lnTo>
                  <a:lnTo>
                    <a:pt x="362" y="53"/>
                  </a:lnTo>
                  <a:lnTo>
                    <a:pt x="332" y="53"/>
                  </a:lnTo>
                  <a:lnTo>
                    <a:pt x="332" y="0"/>
                  </a:lnTo>
                  <a:lnTo>
                    <a:pt x="442" y="53"/>
                  </a:lnTo>
                  <a:lnTo>
                    <a:pt x="362" y="53"/>
                  </a:lnTo>
                  <a:lnTo>
                    <a:pt x="442" y="54"/>
                  </a:lnTo>
                  <a:lnTo>
                    <a:pt x="453" y="59"/>
                  </a:lnTo>
                  <a:lnTo>
                    <a:pt x="333" y="120"/>
                  </a:lnTo>
                </a:path>
                <a:path w="452" h="120">
                  <a:moveTo>
                    <a:pt x="333" y="65"/>
                  </a:moveTo>
                  <a:lnTo>
                    <a:pt x="332" y="54"/>
                  </a:lnTo>
                  <a:lnTo>
                    <a:pt x="362" y="53"/>
                  </a:lnTo>
                  <a:lnTo>
                    <a:pt x="363" y="65"/>
                  </a:lnTo>
                  <a:lnTo>
                    <a:pt x="333" y="65"/>
                  </a:lnTo>
                </a:path>
                <a:path w="452" h="120">
                  <a:moveTo>
                    <a:pt x="0" y="68"/>
                  </a:moveTo>
                  <a:lnTo>
                    <a:pt x="0" y="56"/>
                  </a:lnTo>
                  <a:lnTo>
                    <a:pt x="332" y="54"/>
                  </a:lnTo>
                  <a:lnTo>
                    <a:pt x="333" y="65"/>
                  </a:lnTo>
                  <a:lnTo>
                    <a:pt x="0" y="68"/>
                  </a:lnTo>
                </a:path>
              </a:pathLst>
            </a:custGeom>
            <a:solidFill>
              <a:srgbClr val="000000">
                <a:alpha val="100000"/>
              </a:srgbClr>
            </a:solidFill>
            <a:ln w="0" cap="flat">
              <a:noFill/>
              <a:prstDash val="solid"/>
              <a:miter lim="0"/>
            </a:ln>
          </p:spPr>
          <p:txBody>
            <a:bodyPr rtlCol="0"/>
            <a:lstStyle/>
            <a:p>
              <a:pPr algn="ctr"/>
              <a:endParaRPr lang="zh-CN" altLang="en-US"/>
            </a:p>
          </p:txBody>
        </p:sp>
      </p:grpSp>
      <p:sp>
        <p:nvSpPr>
          <p:cNvPr id="1578" name="textbox 1578"/>
          <p:cNvSpPr/>
          <p:nvPr/>
        </p:nvSpPr>
        <p:spPr>
          <a:xfrm>
            <a:off x="2569692" y="3870528"/>
            <a:ext cx="6596380" cy="1141094"/>
          </a:xfrm>
          <a:prstGeom prst="rect">
            <a:avLst/>
          </a:prstGeom>
          <a:noFill/>
          <a:ln w="0" cap="flat">
            <a:noFill/>
            <a:prstDash val="solid"/>
            <a:miter lim="0"/>
          </a:ln>
        </p:spPr>
        <p:txBody>
          <a:bodyPr vert="horz" wrap="square" lIns="0" tIns="0" rIns="0" bIns="0"/>
          <a:lstStyle/>
          <a:p>
            <a:pPr algn="l" rtl="0" eaLnBrk="0">
              <a:lnSpc>
                <a:spcPct val="93000"/>
              </a:lnSpc>
            </a:pPr>
            <a:endParaRPr sz="100">
              <a:latin typeface="Arial" panose="020B0604020202020204"/>
              <a:ea typeface="Arial" panose="020B0604020202020204"/>
              <a:cs typeface="Arial" panose="020B0604020202020204"/>
            </a:endParaRPr>
          </a:p>
          <a:p>
            <a:pPr marL="5220970" algn="l" rtl="0" eaLnBrk="0">
              <a:lnSpc>
                <a:spcPct val="82000"/>
              </a:lnSpc>
            </a:pPr>
            <a:r>
              <a:rPr sz="2300" b="1" kern="0" spc="70">
                <a:solidFill>
                  <a:srgbClr val="000000">
                    <a:alpha val="100000"/>
                  </a:srgbClr>
                </a:solidFill>
                <a:latin typeface="等线" panose="02010600030101010101" charset="-122"/>
                <a:ea typeface="等线" panose="02010600030101010101" charset="-122"/>
                <a:cs typeface="等线" panose="02010600030101010101" charset="-122"/>
              </a:rPr>
              <a:t>外来访客</a:t>
            </a:r>
            <a:endParaRPr sz="2300">
              <a:latin typeface="等线" panose="02010600030101010101" charset="-122"/>
              <a:ea typeface="等线" panose="02010600030101010101" charset="-122"/>
              <a:cs typeface="等线" panose="02010600030101010101" charset="-122"/>
            </a:endParaRPr>
          </a:p>
          <a:p>
            <a:pPr marL="577215" algn="l" rtl="0" eaLnBrk="0">
              <a:lnSpc>
                <a:spcPct val="83000"/>
              </a:lnSpc>
              <a:spcBef>
                <a:spcPts val="425"/>
              </a:spcBef>
              <a:tabLst>
                <a:tab pos="725805" algn="l"/>
              </a:tabLst>
            </a:pPr>
            <a:r>
              <a:rPr sz="2300" kern="0" spc="0">
                <a:solidFill>
                  <a:srgbClr val="000000">
                    <a:alpha val="100000"/>
                  </a:srgbClr>
                </a:solidFill>
                <a:latin typeface="等线" panose="02010600030101010101" charset="-122"/>
                <a:ea typeface="等线" panose="02010600030101010101" charset="-122"/>
                <a:cs typeface="等线" panose="02010600030101010101" charset="-122"/>
              </a:rPr>
              <a:t>	</a:t>
            </a:r>
            <a:r>
              <a:rPr sz="2300" b="1" kern="0" spc="10">
                <a:solidFill>
                  <a:srgbClr val="000000">
                    <a:alpha val="100000"/>
                  </a:srgbClr>
                </a:solidFill>
                <a:latin typeface="等线" panose="02010600030101010101" charset="-122"/>
                <a:ea typeface="等线" panose="02010600030101010101" charset="-122"/>
                <a:cs typeface="等线" panose="02010600030101010101" charset="-122"/>
              </a:rPr>
              <a:t>                                                    </a:t>
            </a:r>
            <a:r>
              <a:rPr sz="2300" b="1" kern="0" spc="0">
                <a:solidFill>
                  <a:srgbClr val="000000">
                    <a:alpha val="100000"/>
                  </a:srgbClr>
                </a:solidFill>
                <a:latin typeface="等线" panose="02010600030101010101" charset="-122"/>
                <a:ea typeface="等线" panose="02010600030101010101" charset="-122"/>
                <a:cs typeface="等线" panose="02010600030101010101" charset="-122"/>
              </a:rPr>
              <a:t> </a:t>
            </a:r>
            <a:r>
              <a:rPr sz="2300" b="1" kern="0" spc="60">
                <a:solidFill>
                  <a:srgbClr val="000000">
                    <a:alpha val="100000"/>
                  </a:srgbClr>
                </a:solidFill>
                <a:latin typeface="等线" panose="02010600030101010101" charset="-122"/>
                <a:ea typeface="等线" panose="02010600030101010101" charset="-122"/>
                <a:cs typeface="等线" panose="02010600030101010101" charset="-122"/>
              </a:rPr>
              <a:t>业务流程图</a:t>
            </a:r>
            <a:endParaRPr sz="2300">
              <a:latin typeface="等线" panose="02010600030101010101" charset="-122"/>
              <a:ea typeface="等线" panose="02010600030101010101" charset="-122"/>
              <a:cs typeface="等线" panose="02010600030101010101" charset="-122"/>
            </a:endParaRPr>
          </a:p>
        </p:txBody>
      </p:sp>
      <p:grpSp>
        <p:nvGrpSpPr>
          <p:cNvPr id="174" name="group 174"/>
          <p:cNvGrpSpPr/>
          <p:nvPr/>
        </p:nvGrpSpPr>
        <p:grpSpPr>
          <a:xfrm rot="21600000">
            <a:off x="5866625" y="4172127"/>
            <a:ext cx="565645" cy="585560"/>
            <a:chOff x="0" y="0"/>
            <a:chExt cx="565645" cy="585560"/>
          </a:xfrm>
        </p:grpSpPr>
        <p:sp>
          <p:nvSpPr>
            <p:cNvPr id="1580" name="path 1580"/>
            <p:cNvSpPr/>
            <p:nvPr/>
          </p:nvSpPr>
          <p:spPr>
            <a:xfrm>
              <a:off x="0" y="0"/>
              <a:ext cx="565645" cy="585560"/>
            </a:xfrm>
            <a:custGeom>
              <a:avLst/>
              <a:gdLst/>
              <a:ahLst/>
              <a:cxnLst/>
              <a:rect l="0" t="0" r="0" b="0"/>
              <a:pathLst>
                <a:path w="890" h="922">
                  <a:moveTo>
                    <a:pt x="445" y="922"/>
                  </a:moveTo>
                  <a:lnTo>
                    <a:pt x="373" y="916"/>
                  </a:lnTo>
                  <a:lnTo>
                    <a:pt x="305" y="898"/>
                  </a:lnTo>
                  <a:lnTo>
                    <a:pt x="241" y="870"/>
                  </a:lnTo>
                  <a:lnTo>
                    <a:pt x="182" y="833"/>
                  </a:lnTo>
                  <a:lnTo>
                    <a:pt x="131" y="787"/>
                  </a:lnTo>
                  <a:lnTo>
                    <a:pt x="86" y="733"/>
                  </a:lnTo>
                  <a:lnTo>
                    <a:pt x="50" y="672"/>
                  </a:lnTo>
                  <a:lnTo>
                    <a:pt x="23" y="606"/>
                  </a:lnTo>
                  <a:lnTo>
                    <a:pt x="6" y="535"/>
                  </a:lnTo>
                  <a:lnTo>
                    <a:pt x="0" y="461"/>
                  </a:lnTo>
                  <a:lnTo>
                    <a:pt x="6" y="386"/>
                  </a:lnTo>
                  <a:lnTo>
                    <a:pt x="23" y="315"/>
                  </a:lnTo>
                  <a:lnTo>
                    <a:pt x="50" y="249"/>
                  </a:lnTo>
                  <a:lnTo>
                    <a:pt x="86" y="188"/>
                  </a:lnTo>
                  <a:lnTo>
                    <a:pt x="131" y="135"/>
                  </a:lnTo>
                  <a:lnTo>
                    <a:pt x="182" y="88"/>
                  </a:lnTo>
                  <a:lnTo>
                    <a:pt x="241" y="51"/>
                  </a:lnTo>
                  <a:lnTo>
                    <a:pt x="305" y="23"/>
                  </a:lnTo>
                  <a:lnTo>
                    <a:pt x="373" y="6"/>
                  </a:lnTo>
                  <a:lnTo>
                    <a:pt x="445" y="0"/>
                  </a:lnTo>
                  <a:lnTo>
                    <a:pt x="517" y="6"/>
                  </a:lnTo>
                  <a:lnTo>
                    <a:pt x="586" y="23"/>
                  </a:lnTo>
                  <a:lnTo>
                    <a:pt x="650" y="51"/>
                  </a:lnTo>
                  <a:lnTo>
                    <a:pt x="708" y="88"/>
                  </a:lnTo>
                  <a:lnTo>
                    <a:pt x="760" y="135"/>
                  </a:lnTo>
                  <a:lnTo>
                    <a:pt x="804" y="188"/>
                  </a:lnTo>
                  <a:lnTo>
                    <a:pt x="841" y="249"/>
                  </a:lnTo>
                  <a:lnTo>
                    <a:pt x="868" y="315"/>
                  </a:lnTo>
                  <a:lnTo>
                    <a:pt x="884" y="386"/>
                  </a:lnTo>
                  <a:lnTo>
                    <a:pt x="890" y="461"/>
                  </a:lnTo>
                  <a:lnTo>
                    <a:pt x="884" y="535"/>
                  </a:lnTo>
                  <a:lnTo>
                    <a:pt x="868" y="606"/>
                  </a:lnTo>
                  <a:lnTo>
                    <a:pt x="841" y="672"/>
                  </a:lnTo>
                  <a:lnTo>
                    <a:pt x="804" y="733"/>
                  </a:lnTo>
                  <a:lnTo>
                    <a:pt x="760" y="787"/>
                  </a:lnTo>
                  <a:lnTo>
                    <a:pt x="708" y="833"/>
                  </a:lnTo>
                  <a:lnTo>
                    <a:pt x="650" y="870"/>
                  </a:lnTo>
                  <a:lnTo>
                    <a:pt x="586" y="898"/>
                  </a:lnTo>
                  <a:lnTo>
                    <a:pt x="517" y="916"/>
                  </a:lnTo>
                  <a:lnTo>
                    <a:pt x="445" y="922"/>
                  </a:lnTo>
                </a:path>
              </a:pathLst>
            </a:custGeom>
            <a:solidFill>
              <a:srgbClr val="A4A4A4">
                <a:alpha val="100000"/>
              </a:srgbClr>
            </a:solidFill>
            <a:ln w="0" cap="flat">
              <a:noFill/>
              <a:prstDash val="solid"/>
              <a:miter lim="0"/>
            </a:ln>
          </p:spPr>
          <p:txBody>
            <a:bodyPr rtlCol="0"/>
            <a:lstStyle/>
            <a:p>
              <a:pPr algn="ctr"/>
              <a:endParaRPr lang="zh-CN" altLang="en-US"/>
            </a:p>
          </p:txBody>
        </p:sp>
        <p:sp>
          <p:nvSpPr>
            <p:cNvPr id="1582" name="path 1582"/>
            <p:cNvSpPr/>
            <p:nvPr/>
          </p:nvSpPr>
          <p:spPr>
            <a:xfrm>
              <a:off x="143306" y="132995"/>
              <a:ext cx="286220" cy="271488"/>
            </a:xfrm>
            <a:custGeom>
              <a:avLst/>
              <a:gdLst/>
              <a:ahLst/>
              <a:cxnLst/>
              <a:rect l="0" t="0" r="0" b="0"/>
              <a:pathLst>
                <a:path w="450" h="427">
                  <a:moveTo>
                    <a:pt x="79" y="200"/>
                  </a:moveTo>
                  <a:lnTo>
                    <a:pt x="71" y="196"/>
                  </a:lnTo>
                  <a:lnTo>
                    <a:pt x="79" y="184"/>
                  </a:lnTo>
                  <a:lnTo>
                    <a:pt x="79" y="181"/>
                  </a:lnTo>
                  <a:lnTo>
                    <a:pt x="87" y="177"/>
                  </a:lnTo>
                  <a:lnTo>
                    <a:pt x="91" y="177"/>
                  </a:lnTo>
                  <a:lnTo>
                    <a:pt x="122" y="101"/>
                  </a:lnTo>
                  <a:lnTo>
                    <a:pt x="126" y="89"/>
                  </a:lnTo>
                  <a:lnTo>
                    <a:pt x="133" y="85"/>
                  </a:lnTo>
                  <a:lnTo>
                    <a:pt x="145" y="85"/>
                  </a:lnTo>
                  <a:lnTo>
                    <a:pt x="270" y="89"/>
                  </a:lnTo>
                  <a:lnTo>
                    <a:pt x="278" y="89"/>
                  </a:lnTo>
                  <a:lnTo>
                    <a:pt x="281" y="93"/>
                  </a:lnTo>
                  <a:lnTo>
                    <a:pt x="285" y="93"/>
                  </a:lnTo>
                  <a:lnTo>
                    <a:pt x="289" y="97"/>
                  </a:lnTo>
                  <a:lnTo>
                    <a:pt x="293" y="97"/>
                  </a:lnTo>
                  <a:lnTo>
                    <a:pt x="297" y="101"/>
                  </a:lnTo>
                  <a:lnTo>
                    <a:pt x="349" y="133"/>
                  </a:lnTo>
                  <a:lnTo>
                    <a:pt x="157" y="133"/>
                  </a:lnTo>
                  <a:lnTo>
                    <a:pt x="139" y="184"/>
                  </a:lnTo>
                  <a:lnTo>
                    <a:pt x="87" y="184"/>
                  </a:lnTo>
                  <a:lnTo>
                    <a:pt x="87" y="188"/>
                  </a:lnTo>
                  <a:lnTo>
                    <a:pt x="79" y="200"/>
                  </a:lnTo>
                </a:path>
                <a:path w="450" h="427">
                  <a:moveTo>
                    <a:pt x="54" y="427"/>
                  </a:moveTo>
                  <a:lnTo>
                    <a:pt x="43" y="426"/>
                  </a:lnTo>
                  <a:lnTo>
                    <a:pt x="36" y="420"/>
                  </a:lnTo>
                  <a:lnTo>
                    <a:pt x="30" y="411"/>
                  </a:lnTo>
                  <a:lnTo>
                    <a:pt x="27" y="402"/>
                  </a:lnTo>
                  <a:lnTo>
                    <a:pt x="28" y="390"/>
                  </a:lnTo>
                  <a:lnTo>
                    <a:pt x="40" y="351"/>
                  </a:lnTo>
                  <a:lnTo>
                    <a:pt x="43" y="343"/>
                  </a:lnTo>
                  <a:lnTo>
                    <a:pt x="47" y="335"/>
                  </a:lnTo>
                  <a:lnTo>
                    <a:pt x="59" y="335"/>
                  </a:lnTo>
                  <a:lnTo>
                    <a:pt x="172" y="323"/>
                  </a:lnTo>
                  <a:lnTo>
                    <a:pt x="188" y="276"/>
                  </a:lnTo>
                  <a:lnTo>
                    <a:pt x="180" y="264"/>
                  </a:lnTo>
                  <a:lnTo>
                    <a:pt x="180" y="252"/>
                  </a:lnTo>
                  <a:lnTo>
                    <a:pt x="184" y="240"/>
                  </a:lnTo>
                  <a:lnTo>
                    <a:pt x="227" y="137"/>
                  </a:lnTo>
                  <a:lnTo>
                    <a:pt x="157" y="133"/>
                  </a:lnTo>
                  <a:lnTo>
                    <a:pt x="349" y="133"/>
                  </a:lnTo>
                  <a:lnTo>
                    <a:pt x="375" y="149"/>
                  </a:lnTo>
                  <a:lnTo>
                    <a:pt x="450" y="149"/>
                  </a:lnTo>
                  <a:lnTo>
                    <a:pt x="435" y="161"/>
                  </a:lnTo>
                  <a:lnTo>
                    <a:pt x="305" y="161"/>
                  </a:lnTo>
                  <a:lnTo>
                    <a:pt x="270" y="252"/>
                  </a:lnTo>
                  <a:lnTo>
                    <a:pt x="316" y="284"/>
                  </a:lnTo>
                  <a:lnTo>
                    <a:pt x="324" y="288"/>
                  </a:lnTo>
                  <a:lnTo>
                    <a:pt x="332" y="295"/>
                  </a:lnTo>
                  <a:lnTo>
                    <a:pt x="332" y="304"/>
                  </a:lnTo>
                  <a:lnTo>
                    <a:pt x="231" y="304"/>
                  </a:lnTo>
                  <a:lnTo>
                    <a:pt x="211" y="367"/>
                  </a:lnTo>
                  <a:lnTo>
                    <a:pt x="203" y="375"/>
                  </a:lnTo>
                  <a:lnTo>
                    <a:pt x="192" y="375"/>
                  </a:lnTo>
                  <a:lnTo>
                    <a:pt x="83" y="383"/>
                  </a:lnTo>
                  <a:lnTo>
                    <a:pt x="75" y="406"/>
                  </a:lnTo>
                  <a:lnTo>
                    <a:pt x="71" y="417"/>
                  </a:lnTo>
                  <a:lnTo>
                    <a:pt x="64" y="424"/>
                  </a:lnTo>
                  <a:lnTo>
                    <a:pt x="54" y="427"/>
                  </a:lnTo>
                </a:path>
                <a:path w="450" h="427">
                  <a:moveTo>
                    <a:pt x="383" y="204"/>
                  </a:moveTo>
                  <a:lnTo>
                    <a:pt x="371" y="204"/>
                  </a:lnTo>
                  <a:lnTo>
                    <a:pt x="363" y="200"/>
                  </a:lnTo>
                  <a:lnTo>
                    <a:pt x="305" y="161"/>
                  </a:lnTo>
                  <a:lnTo>
                    <a:pt x="435" y="161"/>
                  </a:lnTo>
                  <a:lnTo>
                    <a:pt x="390" y="196"/>
                  </a:lnTo>
                  <a:lnTo>
                    <a:pt x="383" y="204"/>
                  </a:lnTo>
                </a:path>
                <a:path w="450" h="427">
                  <a:moveTo>
                    <a:pt x="126" y="228"/>
                  </a:moveTo>
                  <a:lnTo>
                    <a:pt x="118" y="224"/>
                  </a:lnTo>
                  <a:lnTo>
                    <a:pt x="126" y="212"/>
                  </a:lnTo>
                  <a:lnTo>
                    <a:pt x="126" y="208"/>
                  </a:lnTo>
                  <a:lnTo>
                    <a:pt x="135" y="208"/>
                  </a:lnTo>
                  <a:lnTo>
                    <a:pt x="137" y="212"/>
                  </a:lnTo>
                  <a:lnTo>
                    <a:pt x="133" y="216"/>
                  </a:lnTo>
                  <a:lnTo>
                    <a:pt x="126" y="228"/>
                  </a:lnTo>
                </a:path>
                <a:path w="450" h="427">
                  <a:moveTo>
                    <a:pt x="109" y="318"/>
                  </a:moveTo>
                  <a:lnTo>
                    <a:pt x="96" y="318"/>
                  </a:lnTo>
                  <a:lnTo>
                    <a:pt x="92" y="314"/>
                  </a:lnTo>
                  <a:lnTo>
                    <a:pt x="135" y="242"/>
                  </a:lnTo>
                  <a:lnTo>
                    <a:pt x="143" y="246"/>
                  </a:lnTo>
                  <a:lnTo>
                    <a:pt x="148" y="249"/>
                  </a:lnTo>
                  <a:lnTo>
                    <a:pt x="152" y="257"/>
                  </a:lnTo>
                  <a:lnTo>
                    <a:pt x="148" y="261"/>
                  </a:lnTo>
                  <a:lnTo>
                    <a:pt x="113" y="314"/>
                  </a:lnTo>
                  <a:lnTo>
                    <a:pt x="109" y="318"/>
                  </a:lnTo>
                </a:path>
                <a:path w="450" h="427">
                  <a:moveTo>
                    <a:pt x="303" y="83"/>
                  </a:moveTo>
                  <a:lnTo>
                    <a:pt x="288" y="79"/>
                  </a:lnTo>
                  <a:lnTo>
                    <a:pt x="275" y="70"/>
                  </a:lnTo>
                  <a:lnTo>
                    <a:pt x="266" y="56"/>
                  </a:lnTo>
                  <a:lnTo>
                    <a:pt x="264" y="40"/>
                  </a:lnTo>
                  <a:lnTo>
                    <a:pt x="269" y="25"/>
                  </a:lnTo>
                  <a:lnTo>
                    <a:pt x="279" y="12"/>
                  </a:lnTo>
                  <a:lnTo>
                    <a:pt x="294" y="3"/>
                  </a:lnTo>
                  <a:lnTo>
                    <a:pt x="308" y="0"/>
                  </a:lnTo>
                  <a:lnTo>
                    <a:pt x="323" y="3"/>
                  </a:lnTo>
                  <a:lnTo>
                    <a:pt x="335" y="12"/>
                  </a:lnTo>
                  <a:lnTo>
                    <a:pt x="343" y="27"/>
                  </a:lnTo>
                  <a:lnTo>
                    <a:pt x="346" y="43"/>
                  </a:lnTo>
                  <a:lnTo>
                    <a:pt x="342" y="59"/>
                  </a:lnTo>
                  <a:lnTo>
                    <a:pt x="333" y="72"/>
                  </a:lnTo>
                  <a:lnTo>
                    <a:pt x="320" y="81"/>
                  </a:lnTo>
                  <a:lnTo>
                    <a:pt x="303" y="83"/>
                  </a:lnTo>
                </a:path>
                <a:path w="450" h="427">
                  <a:moveTo>
                    <a:pt x="11" y="267"/>
                  </a:moveTo>
                  <a:lnTo>
                    <a:pt x="7" y="263"/>
                  </a:lnTo>
                  <a:lnTo>
                    <a:pt x="3" y="263"/>
                  </a:lnTo>
                  <a:lnTo>
                    <a:pt x="0" y="255"/>
                  </a:lnTo>
                  <a:lnTo>
                    <a:pt x="3" y="251"/>
                  </a:lnTo>
                  <a:lnTo>
                    <a:pt x="30" y="195"/>
                  </a:lnTo>
                  <a:lnTo>
                    <a:pt x="34" y="191"/>
                  </a:lnTo>
                  <a:lnTo>
                    <a:pt x="41" y="187"/>
                  </a:lnTo>
                  <a:lnTo>
                    <a:pt x="45" y="191"/>
                  </a:lnTo>
                  <a:lnTo>
                    <a:pt x="49" y="191"/>
                  </a:lnTo>
                  <a:lnTo>
                    <a:pt x="11" y="267"/>
                  </a:lnTo>
                </a:path>
                <a:path w="450" h="427">
                  <a:moveTo>
                    <a:pt x="87" y="311"/>
                  </a:moveTo>
                  <a:lnTo>
                    <a:pt x="17" y="271"/>
                  </a:lnTo>
                  <a:lnTo>
                    <a:pt x="54" y="198"/>
                  </a:lnTo>
                  <a:lnTo>
                    <a:pt x="131" y="234"/>
                  </a:lnTo>
                  <a:lnTo>
                    <a:pt x="87" y="311"/>
                  </a:lnTo>
                </a:path>
              </a:pathLst>
            </a:custGeom>
            <a:solidFill>
              <a:srgbClr val="000000">
                <a:alpha val="100000"/>
              </a:srgbClr>
            </a:solidFill>
            <a:ln w="0" cap="flat">
              <a:noFill/>
              <a:prstDash val="solid"/>
              <a:miter lim="0"/>
            </a:ln>
          </p:spPr>
          <p:txBody>
            <a:bodyPr rtlCol="0"/>
            <a:lstStyle/>
            <a:p>
              <a:pPr algn="ctr"/>
              <a:endParaRPr lang="zh-CN" altLang="en-US"/>
            </a:p>
          </p:txBody>
        </p:sp>
      </p:grpSp>
      <p:pic>
        <p:nvPicPr>
          <p:cNvPr id="1584" name="picture 1584"/>
          <p:cNvPicPr>
            <a:picLocks noChangeAspect="1"/>
          </p:cNvPicPr>
          <p:nvPr/>
        </p:nvPicPr>
        <p:blipFill>
          <a:blip r:embed="rId1"/>
          <a:stretch>
            <a:fillRect/>
          </a:stretch>
        </p:blipFill>
        <p:spPr>
          <a:xfrm rot="21600000">
            <a:off x="4956784" y="4241084"/>
            <a:ext cx="714019" cy="757635"/>
          </a:xfrm>
          <a:prstGeom prst="rect">
            <a:avLst/>
          </a:prstGeom>
        </p:spPr>
      </p:pic>
      <p:pic>
        <p:nvPicPr>
          <p:cNvPr id="1586" name="picture 1586"/>
          <p:cNvPicPr>
            <a:picLocks noChangeAspect="1"/>
          </p:cNvPicPr>
          <p:nvPr/>
        </p:nvPicPr>
        <p:blipFill>
          <a:blip r:embed="rId2"/>
          <a:stretch>
            <a:fillRect/>
          </a:stretch>
        </p:blipFill>
        <p:spPr>
          <a:xfrm rot="21600000">
            <a:off x="3295624" y="4241084"/>
            <a:ext cx="707923" cy="757635"/>
          </a:xfrm>
          <a:prstGeom prst="rect">
            <a:avLst/>
          </a:prstGeom>
        </p:spPr>
      </p:pic>
      <p:grpSp>
        <p:nvGrpSpPr>
          <p:cNvPr id="176" name="group 176"/>
          <p:cNvGrpSpPr/>
          <p:nvPr/>
        </p:nvGrpSpPr>
        <p:grpSpPr>
          <a:xfrm rot="21600000">
            <a:off x="2582392" y="4193558"/>
            <a:ext cx="565023" cy="585560"/>
            <a:chOff x="0" y="0"/>
            <a:chExt cx="565023" cy="585560"/>
          </a:xfrm>
        </p:grpSpPr>
        <p:sp>
          <p:nvSpPr>
            <p:cNvPr id="1588" name="path 1588"/>
            <p:cNvSpPr/>
            <p:nvPr/>
          </p:nvSpPr>
          <p:spPr>
            <a:xfrm>
              <a:off x="0" y="0"/>
              <a:ext cx="565023" cy="585560"/>
            </a:xfrm>
            <a:custGeom>
              <a:avLst/>
              <a:gdLst/>
              <a:ahLst/>
              <a:cxnLst/>
              <a:rect l="0" t="0" r="0" b="0"/>
              <a:pathLst>
                <a:path w="889" h="922">
                  <a:moveTo>
                    <a:pt x="444" y="922"/>
                  </a:moveTo>
                  <a:lnTo>
                    <a:pt x="372" y="916"/>
                  </a:lnTo>
                  <a:lnTo>
                    <a:pt x="304" y="898"/>
                  </a:lnTo>
                  <a:lnTo>
                    <a:pt x="240" y="870"/>
                  </a:lnTo>
                  <a:lnTo>
                    <a:pt x="181" y="833"/>
                  </a:lnTo>
                  <a:lnTo>
                    <a:pt x="130" y="787"/>
                  </a:lnTo>
                  <a:lnTo>
                    <a:pt x="85" y="733"/>
                  </a:lnTo>
                  <a:lnTo>
                    <a:pt x="49" y="672"/>
                  </a:lnTo>
                  <a:lnTo>
                    <a:pt x="22" y="606"/>
                  </a:lnTo>
                  <a:lnTo>
                    <a:pt x="5" y="535"/>
                  </a:lnTo>
                  <a:lnTo>
                    <a:pt x="0" y="460"/>
                  </a:lnTo>
                  <a:lnTo>
                    <a:pt x="5" y="386"/>
                  </a:lnTo>
                  <a:lnTo>
                    <a:pt x="22" y="315"/>
                  </a:lnTo>
                  <a:lnTo>
                    <a:pt x="49" y="249"/>
                  </a:lnTo>
                  <a:lnTo>
                    <a:pt x="85" y="188"/>
                  </a:lnTo>
                  <a:lnTo>
                    <a:pt x="130" y="134"/>
                  </a:lnTo>
                  <a:lnTo>
                    <a:pt x="181" y="88"/>
                  </a:lnTo>
                  <a:lnTo>
                    <a:pt x="240" y="51"/>
                  </a:lnTo>
                  <a:lnTo>
                    <a:pt x="304" y="23"/>
                  </a:lnTo>
                  <a:lnTo>
                    <a:pt x="372" y="6"/>
                  </a:lnTo>
                  <a:lnTo>
                    <a:pt x="444" y="0"/>
                  </a:lnTo>
                  <a:lnTo>
                    <a:pt x="516" y="6"/>
                  </a:lnTo>
                  <a:lnTo>
                    <a:pt x="585" y="23"/>
                  </a:lnTo>
                  <a:lnTo>
                    <a:pt x="649" y="51"/>
                  </a:lnTo>
                  <a:lnTo>
                    <a:pt x="707" y="88"/>
                  </a:lnTo>
                  <a:lnTo>
                    <a:pt x="759" y="135"/>
                  </a:lnTo>
                  <a:lnTo>
                    <a:pt x="803" y="188"/>
                  </a:lnTo>
                  <a:lnTo>
                    <a:pt x="840" y="249"/>
                  </a:lnTo>
                  <a:lnTo>
                    <a:pt x="867" y="315"/>
                  </a:lnTo>
                  <a:lnTo>
                    <a:pt x="883" y="386"/>
                  </a:lnTo>
                  <a:lnTo>
                    <a:pt x="889" y="461"/>
                  </a:lnTo>
                  <a:lnTo>
                    <a:pt x="883" y="535"/>
                  </a:lnTo>
                  <a:lnTo>
                    <a:pt x="867" y="606"/>
                  </a:lnTo>
                  <a:lnTo>
                    <a:pt x="840" y="672"/>
                  </a:lnTo>
                  <a:lnTo>
                    <a:pt x="803" y="733"/>
                  </a:lnTo>
                  <a:lnTo>
                    <a:pt x="759" y="787"/>
                  </a:lnTo>
                  <a:lnTo>
                    <a:pt x="707" y="833"/>
                  </a:lnTo>
                  <a:lnTo>
                    <a:pt x="649" y="870"/>
                  </a:lnTo>
                  <a:lnTo>
                    <a:pt x="585" y="898"/>
                  </a:lnTo>
                  <a:lnTo>
                    <a:pt x="516" y="916"/>
                  </a:lnTo>
                  <a:lnTo>
                    <a:pt x="444" y="922"/>
                  </a:lnTo>
                </a:path>
              </a:pathLst>
            </a:custGeom>
            <a:solidFill>
              <a:srgbClr val="A4A4A4">
                <a:alpha val="100000"/>
              </a:srgbClr>
            </a:solidFill>
            <a:ln w="0" cap="flat">
              <a:noFill/>
              <a:prstDash val="solid"/>
              <a:miter lim="0"/>
            </a:ln>
          </p:spPr>
          <p:txBody>
            <a:bodyPr rtlCol="0"/>
            <a:lstStyle/>
            <a:p>
              <a:pPr algn="ctr"/>
              <a:endParaRPr lang="zh-CN" altLang="en-US"/>
            </a:p>
          </p:txBody>
        </p:sp>
        <p:sp>
          <p:nvSpPr>
            <p:cNvPr id="1590" name="path 1590"/>
            <p:cNvSpPr/>
            <p:nvPr/>
          </p:nvSpPr>
          <p:spPr>
            <a:xfrm>
              <a:off x="165239" y="165494"/>
              <a:ext cx="155308" cy="265488"/>
            </a:xfrm>
            <a:custGeom>
              <a:avLst/>
              <a:gdLst/>
              <a:ahLst/>
              <a:cxnLst/>
              <a:rect l="0" t="0" r="0" b="0"/>
              <a:pathLst>
                <a:path w="244" h="418">
                  <a:moveTo>
                    <a:pt x="244" y="418"/>
                  </a:moveTo>
                  <a:lnTo>
                    <a:pt x="8" y="418"/>
                  </a:lnTo>
                  <a:lnTo>
                    <a:pt x="0" y="409"/>
                  </a:lnTo>
                  <a:lnTo>
                    <a:pt x="0" y="8"/>
                  </a:lnTo>
                  <a:lnTo>
                    <a:pt x="8" y="0"/>
                  </a:lnTo>
                  <a:lnTo>
                    <a:pt x="236" y="0"/>
                  </a:lnTo>
                  <a:lnTo>
                    <a:pt x="244" y="8"/>
                  </a:lnTo>
                  <a:lnTo>
                    <a:pt x="244" y="95"/>
                  </a:lnTo>
                  <a:lnTo>
                    <a:pt x="62" y="95"/>
                  </a:lnTo>
                  <a:lnTo>
                    <a:pt x="56" y="101"/>
                  </a:lnTo>
                  <a:lnTo>
                    <a:pt x="56" y="117"/>
                  </a:lnTo>
                  <a:lnTo>
                    <a:pt x="62" y="123"/>
                  </a:lnTo>
                  <a:lnTo>
                    <a:pt x="244" y="123"/>
                  </a:lnTo>
                  <a:lnTo>
                    <a:pt x="244" y="171"/>
                  </a:lnTo>
                  <a:lnTo>
                    <a:pt x="62" y="171"/>
                  </a:lnTo>
                  <a:lnTo>
                    <a:pt x="56" y="177"/>
                  </a:lnTo>
                  <a:lnTo>
                    <a:pt x="56" y="193"/>
                  </a:lnTo>
                  <a:lnTo>
                    <a:pt x="62" y="199"/>
                  </a:lnTo>
                  <a:lnTo>
                    <a:pt x="244" y="199"/>
                  </a:lnTo>
                  <a:lnTo>
                    <a:pt x="244" y="247"/>
                  </a:lnTo>
                  <a:lnTo>
                    <a:pt x="62" y="247"/>
                  </a:lnTo>
                  <a:lnTo>
                    <a:pt x="56" y="253"/>
                  </a:lnTo>
                  <a:lnTo>
                    <a:pt x="56" y="269"/>
                  </a:lnTo>
                  <a:lnTo>
                    <a:pt x="62" y="275"/>
                  </a:lnTo>
                  <a:lnTo>
                    <a:pt x="244" y="275"/>
                  </a:lnTo>
                  <a:lnTo>
                    <a:pt x="244" y="418"/>
                  </a:lnTo>
                </a:path>
              </a:pathLst>
            </a:custGeom>
            <a:solidFill>
              <a:srgbClr val="000000">
                <a:alpha val="100000"/>
              </a:srgbClr>
            </a:solidFill>
            <a:ln w="0" cap="flat">
              <a:noFill/>
              <a:prstDash val="solid"/>
              <a:miter lim="0"/>
            </a:ln>
          </p:spPr>
          <p:txBody>
            <a:bodyPr rtlCol="0"/>
            <a:lstStyle/>
            <a:p>
              <a:pPr algn="ctr"/>
              <a:endParaRPr lang="zh-CN" altLang="en-US"/>
            </a:p>
          </p:txBody>
        </p:sp>
      </p:grpSp>
      <p:pic>
        <p:nvPicPr>
          <p:cNvPr id="1592" name="picture 1592"/>
          <p:cNvPicPr>
            <a:picLocks noChangeAspect="1"/>
          </p:cNvPicPr>
          <p:nvPr/>
        </p:nvPicPr>
        <p:blipFill>
          <a:blip r:embed="rId3"/>
          <a:stretch>
            <a:fillRect/>
          </a:stretch>
        </p:blipFill>
        <p:spPr>
          <a:xfrm rot="21600000">
            <a:off x="2284780" y="5180152"/>
            <a:ext cx="5902820" cy="892733"/>
          </a:xfrm>
          <a:prstGeom prst="rect">
            <a:avLst/>
          </a:prstGeom>
        </p:spPr>
      </p:pic>
      <p:graphicFrame>
        <p:nvGraphicFramePr>
          <p:cNvPr id="1594" name="table 1594"/>
          <p:cNvGraphicFramePr>
            <a:graphicFrameLocks noGrp="1"/>
          </p:cNvGraphicFramePr>
          <p:nvPr/>
        </p:nvGraphicFramePr>
        <p:xfrm>
          <a:off x="9996525" y="1314983"/>
          <a:ext cx="1590039" cy="1506855"/>
        </p:xfrm>
        <a:graphic>
          <a:graphicData uri="http://schemas.openxmlformats.org/drawingml/2006/table">
            <a:tbl>
              <a:tblPr/>
              <a:tblGrid>
                <a:gridCol w="1306194"/>
                <a:gridCol w="283845"/>
              </a:tblGrid>
              <a:tr h="1506855">
                <a:tc>
                  <a:txBody>
                    <a:bodyPr wrap="square"/>
                    <a:lstStyle/>
                    <a:p>
                      <a:pPr algn="l" rtl="0" eaLnBrk="0">
                        <a:lnSpc>
                          <a:spcPct val="115000"/>
                        </a:lnSpc>
                      </a:pPr>
                      <a:endParaRPr sz="600">
                        <a:latin typeface="Arial" panose="020B0604020202020204"/>
                        <a:ea typeface="Arial" panose="020B0604020202020204"/>
                        <a:cs typeface="Arial" panose="020B0604020202020204"/>
                      </a:endParaRPr>
                    </a:p>
                    <a:p>
                      <a:pPr marL="88900" indent="1270" algn="l" rtl="0" eaLnBrk="0">
                        <a:lnSpc>
                          <a:spcPct val="212000"/>
                        </a:lnSpc>
                        <a:spcBef>
                          <a:spcPts val="5"/>
                        </a:spcBef>
                      </a:pPr>
                      <a:r>
                        <a:rPr sz="900" kern="0" spc="70">
                          <a:solidFill>
                            <a:srgbClr val="252525">
                              <a:alpha val="100000"/>
                            </a:srgbClr>
                          </a:solidFill>
                          <a:latin typeface="等线" panose="02010600030101010101" charset="-122"/>
                          <a:ea typeface="等线" panose="02010600030101010101" charset="-122"/>
                          <a:cs typeface="等线" panose="02010600030101010101" charset="-122"/>
                        </a:rPr>
                        <a:t>极速通行，</a:t>
                      </a:r>
                      <a:r>
                        <a:rPr sz="900" kern="0" spc="-4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提高效率</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轨迹可查，</a:t>
                      </a:r>
                      <a:r>
                        <a:rPr sz="900" kern="0" spc="-2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网格管理</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信息统计，</a:t>
                      </a:r>
                      <a:r>
                        <a:rPr sz="900" kern="0" spc="-2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数据人库</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80">
                          <a:solidFill>
                            <a:srgbClr val="252525">
                              <a:alpha val="100000"/>
                            </a:srgbClr>
                          </a:solidFill>
                          <a:latin typeface="等线" panose="02010600030101010101" charset="-122"/>
                          <a:ea typeface="等线" panose="02010600030101010101" charset="-122"/>
                          <a:cs typeface="等线" panose="02010600030101010101" charset="-122"/>
                        </a:rPr>
                        <a:t>精细管理，</a:t>
                      </a:r>
                      <a:r>
                        <a:rPr sz="900" kern="0" spc="-11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80">
                          <a:solidFill>
                            <a:srgbClr val="252525">
                              <a:alpha val="100000"/>
                            </a:srgbClr>
                          </a:solidFill>
                          <a:latin typeface="等线" panose="02010600030101010101" charset="-122"/>
                          <a:ea typeface="等线" panose="02010600030101010101" charset="-122"/>
                          <a:cs typeface="等线" panose="02010600030101010101" charset="-122"/>
                        </a:rPr>
                        <a:t>杜绝造假</a:t>
                      </a:r>
                      <a:endParaRPr sz="900">
                        <a:latin typeface="等线" panose="02010600030101010101" charset="-122"/>
                        <a:ea typeface="等线" panose="02010600030101010101" charset="-122"/>
                        <a:cs typeface="等线" panose="02010600030101010101" charset="-122"/>
                      </a:endParaRPr>
                    </a:p>
                  </a:txBody>
                  <a:tcPr marL="0" marR="0" marT="0" marB="0" vert="horz">
                    <a:lnL>
                      <a:noFill/>
                    </a:lnL>
                    <a:lnR w="12700" cap="flat" cmpd="sng" algn="ctr">
                      <a:solidFill>
                        <a:srgbClr val="BE171F"/>
                      </a:solidFill>
                      <a:prstDash val="solid"/>
                      <a:round/>
                      <a:headEnd type="none" w="med" len="med"/>
                      <a:tailEnd type="none" w="med" len="med"/>
                    </a:lnR>
                    <a:lnT w="6350" cap="flat" cmpd="sng" algn="ctr">
                      <a:solidFill>
                        <a:srgbClr val="BE171F"/>
                      </a:solidFill>
                      <a:prstDash val="solid"/>
                      <a:round/>
                      <a:headEnd type="none" w="med" len="med"/>
                      <a:tailEnd type="none" w="med" len="med"/>
                    </a:lnT>
                    <a:lnB w="6350" cap="flat" cmpd="sng" algn="ctr">
                      <a:solidFill>
                        <a:srgbClr val="BE171F"/>
                      </a:solidFill>
                      <a:prstDash val="solid"/>
                      <a:round/>
                      <a:headEnd type="none" w="med" len="med"/>
                      <a:tailEnd type="none" w="med" len="med"/>
                    </a:lnB>
                  </a:tcPr>
                </a:tc>
                <a:tc>
                  <a:txBody>
                    <a:bodyPr wrap="square"/>
                    <a:lstStyle/>
                    <a:p>
                      <a:pPr algn="l" rtl="0" eaLnBrk="0">
                        <a:lnSpc>
                          <a:spcPct val="101000"/>
                        </a:lnSpc>
                      </a:pPr>
                      <a:endParaRPr sz="400">
                        <a:latin typeface="Arial" panose="020B0604020202020204"/>
                        <a:ea typeface="Arial" panose="020B0604020202020204"/>
                        <a:cs typeface="Arial" panose="020B0604020202020204"/>
                      </a:endParaRPr>
                    </a:p>
                    <a:p>
                      <a:pPr marL="318135" algn="l" rtl="0" eaLnBrk="0">
                        <a:lnSpc>
                          <a:spcPct val="87000"/>
                        </a:lnSpc>
                        <a:spcBef>
                          <a:spcPct val="0"/>
                        </a:spcBef>
                      </a:pPr>
                      <a:r>
                        <a:rPr sz="1400" kern="0" spc="70">
                          <a:solidFill>
                            <a:srgbClr val="FFFFFF">
                              <a:alpha val="100000"/>
                            </a:srgbClr>
                          </a:solidFill>
                          <a:latin typeface="等线" panose="02010600030101010101" charset="-122"/>
                          <a:ea typeface="等线" panose="02010600030101010101" charset="-122"/>
                          <a:cs typeface="等线" panose="02010600030101010101" charset="-122"/>
                        </a:rPr>
                        <a:t>客</a:t>
                      </a:r>
                      <a:r>
                        <a:rPr sz="1400" kern="0" spc="-190">
                          <a:solidFill>
                            <a:srgbClr val="FFFFFF">
                              <a:alpha val="100000"/>
                            </a:srgbClr>
                          </a:solidFill>
                          <a:latin typeface="等线" panose="02010600030101010101" charset="-122"/>
                          <a:ea typeface="等线" panose="02010600030101010101" charset="-122"/>
                          <a:cs typeface="等线" panose="02010600030101010101" charset="-122"/>
                        </a:rPr>
                        <a:t> </a:t>
                      </a:r>
                      <a:r>
                        <a:rPr sz="1400" kern="0" spc="70">
                          <a:solidFill>
                            <a:srgbClr val="FFFFFF">
                              <a:alpha val="100000"/>
                            </a:srgbClr>
                          </a:solidFill>
                          <a:latin typeface="等线" panose="02010600030101010101" charset="-122"/>
                          <a:ea typeface="等线" panose="02010600030101010101" charset="-122"/>
                          <a:cs typeface="等线" panose="02010600030101010101" charset="-122"/>
                        </a:rPr>
                        <a:t>户</a:t>
                      </a:r>
                      <a:r>
                        <a:rPr sz="1400" kern="0" spc="-40">
                          <a:solidFill>
                            <a:srgbClr val="FFFFFF">
                              <a:alpha val="100000"/>
                            </a:srgbClr>
                          </a:solidFill>
                          <a:latin typeface="等线" panose="02010600030101010101" charset="-122"/>
                          <a:ea typeface="等线" panose="02010600030101010101" charset="-122"/>
                          <a:cs typeface="等线" panose="02010600030101010101" charset="-122"/>
                        </a:rPr>
                        <a:t> </a:t>
                      </a:r>
                      <a:r>
                        <a:rPr sz="1400" kern="0" spc="70">
                          <a:solidFill>
                            <a:srgbClr val="FFFFFF">
                              <a:alpha val="100000"/>
                            </a:srgbClr>
                          </a:solidFill>
                          <a:latin typeface="等线" panose="02010600030101010101" charset="-122"/>
                          <a:ea typeface="等线" panose="02010600030101010101" charset="-122"/>
                          <a:cs typeface="等线" panose="02010600030101010101" charset="-122"/>
                        </a:rPr>
                        <a:t>价值</a:t>
                      </a:r>
                      <a:endParaRPr sz="1400">
                        <a:latin typeface="等线" panose="02010600030101010101" charset="-122"/>
                        <a:ea typeface="等线" panose="02010600030101010101" charset="-122"/>
                        <a:cs typeface="等线" panose="02010600030101010101" charset="-122"/>
                      </a:endParaRPr>
                    </a:p>
                  </a:txBody>
                  <a:tcPr marL="0" marR="0" marT="0" marB="0" vert="eaVert">
                    <a:lnL w="12700" cap="flat" cmpd="sng" algn="ctr">
                      <a:solidFill>
                        <a:srgbClr val="BE171F"/>
                      </a:solidFill>
                      <a:prstDash val="solid"/>
                      <a:round/>
                      <a:headEnd type="none" w="med" len="med"/>
                      <a:tailEnd type="none" w="med" len="med"/>
                    </a:lnL>
                    <a:lnR w="12700" cap="flat" cmpd="sng" algn="ctr">
                      <a:solidFill>
                        <a:srgbClr val="BE171F"/>
                      </a:solidFill>
                      <a:prstDash val="solid"/>
                      <a:round/>
                      <a:headEnd type="none" w="med" len="med"/>
                      <a:tailEnd type="none" w="med" len="med"/>
                    </a:lnR>
                    <a:lnT w="6350" cap="flat" cmpd="sng" algn="ctr">
                      <a:solidFill>
                        <a:srgbClr val="BE171F"/>
                      </a:solidFill>
                      <a:prstDash val="solid"/>
                      <a:round/>
                      <a:headEnd type="none" w="med" len="med"/>
                      <a:tailEnd type="none" w="med" len="med"/>
                    </a:lnT>
                    <a:lnB w="6350" cap="flat" cmpd="sng" algn="ctr">
                      <a:solidFill>
                        <a:srgbClr val="BE171F"/>
                      </a:solidFill>
                      <a:prstDash val="solid"/>
                      <a:round/>
                      <a:headEnd type="none" w="med" len="med"/>
                      <a:tailEnd type="none" w="med" len="med"/>
                    </a:lnB>
                    <a:solidFill>
                      <a:srgbClr val="BE171F"/>
                    </a:solidFill>
                  </a:tcPr>
                </a:tc>
              </a:tr>
            </a:tbl>
          </a:graphicData>
        </a:graphic>
      </p:graphicFrame>
      <p:pic>
        <p:nvPicPr>
          <p:cNvPr id="1596" name="picture 1596"/>
          <p:cNvPicPr>
            <a:picLocks noChangeAspect="1"/>
          </p:cNvPicPr>
          <p:nvPr/>
        </p:nvPicPr>
        <p:blipFill>
          <a:blip r:embed="rId4"/>
          <a:stretch>
            <a:fillRect/>
          </a:stretch>
        </p:blipFill>
        <p:spPr>
          <a:xfrm rot="21600000">
            <a:off x="4825720" y="1106703"/>
            <a:ext cx="564514" cy="589914"/>
          </a:xfrm>
          <a:prstGeom prst="rect">
            <a:avLst/>
          </a:prstGeom>
        </p:spPr>
      </p:pic>
      <p:sp>
        <p:nvSpPr>
          <p:cNvPr id="1598" name="path 1598"/>
          <p:cNvSpPr/>
          <p:nvPr/>
        </p:nvSpPr>
        <p:spPr>
          <a:xfrm>
            <a:off x="2294610" y="1363243"/>
            <a:ext cx="68579" cy="76200"/>
          </a:xfrm>
          <a:custGeom>
            <a:avLst/>
            <a:gdLst/>
            <a:ahLst/>
            <a:cxnLst/>
            <a:rect l="0" t="0" r="0" b="0"/>
            <a:pathLst>
              <a:path w="107" h="120">
                <a:moveTo>
                  <a:pt x="0" y="120"/>
                </a:moveTo>
                <a:lnTo>
                  <a:pt x="0" y="0"/>
                </a:lnTo>
                <a:lnTo>
                  <a:pt x="107" y="53"/>
                </a:lnTo>
                <a:lnTo>
                  <a:pt x="30" y="53"/>
                </a:lnTo>
                <a:lnTo>
                  <a:pt x="30" y="65"/>
                </a:lnTo>
                <a:lnTo>
                  <a:pt x="107" y="65"/>
                </a:lnTo>
                <a:lnTo>
                  <a:pt x="0" y="120"/>
                </a:lnTo>
              </a:path>
            </a:pathLst>
          </a:custGeom>
          <a:solidFill>
            <a:srgbClr val="BE171F">
              <a:alpha val="100000"/>
            </a:srgbClr>
          </a:solidFill>
          <a:ln w="0" cap="flat">
            <a:noFill/>
            <a:prstDash val="solid"/>
            <a:miter lim="0"/>
          </a:ln>
        </p:spPr>
        <p:txBody>
          <a:bodyPr rtlCol="0"/>
          <a:lstStyle/>
          <a:p>
            <a:pPr algn="ctr"/>
            <a:endParaRPr lang="zh-CN" altLang="en-US"/>
          </a:p>
        </p:txBody>
      </p:sp>
      <p:pic>
        <p:nvPicPr>
          <p:cNvPr id="1600" name="picture 1600"/>
          <p:cNvPicPr>
            <a:picLocks noChangeAspect="1"/>
          </p:cNvPicPr>
          <p:nvPr/>
        </p:nvPicPr>
        <p:blipFill>
          <a:blip r:embed="rId5"/>
          <a:stretch>
            <a:fillRect/>
          </a:stretch>
        </p:blipFill>
        <p:spPr>
          <a:xfrm rot="21600000">
            <a:off x="2658592" y="1106702"/>
            <a:ext cx="564629" cy="589508"/>
          </a:xfrm>
          <a:prstGeom prst="rect">
            <a:avLst/>
          </a:prstGeom>
        </p:spPr>
      </p:pic>
      <p:pic>
        <p:nvPicPr>
          <p:cNvPr id="1602" name="picture 1602"/>
          <p:cNvPicPr>
            <a:picLocks noChangeAspect="1"/>
          </p:cNvPicPr>
          <p:nvPr/>
        </p:nvPicPr>
        <p:blipFill>
          <a:blip r:embed="rId6"/>
          <a:stretch>
            <a:fillRect/>
          </a:stretch>
        </p:blipFill>
        <p:spPr>
          <a:xfrm rot="21600000">
            <a:off x="5480303" y="1303020"/>
            <a:ext cx="653148" cy="205739"/>
          </a:xfrm>
          <a:prstGeom prst="rect">
            <a:avLst/>
          </a:prstGeom>
        </p:spPr>
      </p:pic>
      <p:pic>
        <p:nvPicPr>
          <p:cNvPr id="1604" name="picture 1604"/>
          <p:cNvPicPr>
            <a:picLocks noChangeAspect="1"/>
          </p:cNvPicPr>
          <p:nvPr/>
        </p:nvPicPr>
        <p:blipFill>
          <a:blip r:embed="rId7"/>
          <a:stretch>
            <a:fillRect/>
          </a:stretch>
        </p:blipFill>
        <p:spPr>
          <a:xfrm rot="21600000">
            <a:off x="7573492" y="1151153"/>
            <a:ext cx="476275" cy="424662"/>
          </a:xfrm>
          <a:prstGeom prst="rect">
            <a:avLst/>
          </a:prstGeom>
        </p:spPr>
      </p:pic>
      <p:sp>
        <p:nvSpPr>
          <p:cNvPr id="1606" name="path 1606"/>
          <p:cNvSpPr/>
          <p:nvPr/>
        </p:nvSpPr>
        <p:spPr>
          <a:xfrm>
            <a:off x="8751290" y="1368323"/>
            <a:ext cx="68580" cy="76200"/>
          </a:xfrm>
          <a:custGeom>
            <a:avLst/>
            <a:gdLst/>
            <a:ahLst/>
            <a:cxnLst/>
            <a:rect l="0" t="0" r="0" b="0"/>
            <a:pathLst>
              <a:path w="108" h="120">
                <a:moveTo>
                  <a:pt x="0" y="120"/>
                </a:moveTo>
                <a:lnTo>
                  <a:pt x="0" y="0"/>
                </a:lnTo>
                <a:lnTo>
                  <a:pt x="108" y="54"/>
                </a:lnTo>
                <a:lnTo>
                  <a:pt x="30" y="54"/>
                </a:lnTo>
                <a:lnTo>
                  <a:pt x="30" y="65"/>
                </a:lnTo>
                <a:lnTo>
                  <a:pt x="108" y="65"/>
                </a:lnTo>
                <a:lnTo>
                  <a:pt x="0" y="120"/>
                </a:lnTo>
              </a:path>
            </a:pathLst>
          </a:custGeom>
          <a:solidFill>
            <a:srgbClr val="BE171F">
              <a:alpha val="100000"/>
            </a:srgbClr>
          </a:solidFill>
          <a:ln w="0" cap="flat">
            <a:noFill/>
            <a:prstDash val="solid"/>
            <a:miter lim="0"/>
          </a:ln>
        </p:spPr>
        <p:txBody>
          <a:bodyPr rtlCol="0"/>
          <a:lstStyle/>
          <a:p>
            <a:pPr algn="ctr"/>
            <a:endParaRPr lang="zh-CN" altLang="en-US"/>
          </a:p>
        </p:txBody>
      </p:sp>
      <p:pic>
        <p:nvPicPr>
          <p:cNvPr id="1608" name="picture 1608"/>
          <p:cNvPicPr>
            <a:picLocks noChangeAspect="1"/>
          </p:cNvPicPr>
          <p:nvPr/>
        </p:nvPicPr>
        <p:blipFill>
          <a:blip r:embed="rId8"/>
          <a:stretch>
            <a:fillRect/>
          </a:stretch>
        </p:blipFill>
        <p:spPr>
          <a:xfrm rot="21600000">
            <a:off x="3374135" y="1028700"/>
            <a:ext cx="563702" cy="615696"/>
          </a:xfrm>
          <a:prstGeom prst="rect">
            <a:avLst/>
          </a:prstGeom>
        </p:spPr>
      </p:pic>
      <p:sp>
        <p:nvSpPr>
          <p:cNvPr id="1610" name="path 1610"/>
          <p:cNvSpPr/>
          <p:nvPr/>
        </p:nvSpPr>
        <p:spPr>
          <a:xfrm>
            <a:off x="4512665" y="1363243"/>
            <a:ext cx="68580" cy="76200"/>
          </a:xfrm>
          <a:custGeom>
            <a:avLst/>
            <a:gdLst/>
            <a:ahLst/>
            <a:cxnLst/>
            <a:rect l="0" t="0" r="0" b="0"/>
            <a:pathLst>
              <a:path w="108" h="120">
                <a:moveTo>
                  <a:pt x="0" y="120"/>
                </a:moveTo>
                <a:lnTo>
                  <a:pt x="0" y="0"/>
                </a:lnTo>
                <a:lnTo>
                  <a:pt x="108" y="53"/>
                </a:lnTo>
                <a:lnTo>
                  <a:pt x="30" y="53"/>
                </a:lnTo>
                <a:lnTo>
                  <a:pt x="30" y="65"/>
                </a:lnTo>
                <a:lnTo>
                  <a:pt x="108" y="65"/>
                </a:lnTo>
                <a:lnTo>
                  <a:pt x="0" y="120"/>
                </a:lnTo>
              </a:path>
            </a:pathLst>
          </a:custGeom>
          <a:solidFill>
            <a:srgbClr val="BE171F">
              <a:alpha val="100000"/>
            </a:srgbClr>
          </a:solidFill>
          <a:ln w="0" cap="flat">
            <a:noFill/>
            <a:prstDash val="solid"/>
            <a:miter lim="0"/>
          </a:ln>
        </p:spPr>
        <p:txBody>
          <a:bodyPr rtlCol="0"/>
          <a:lstStyle/>
          <a:p>
            <a:pPr algn="ctr"/>
            <a:endParaRPr lang="zh-CN" altLang="en-US"/>
          </a:p>
        </p:txBody>
      </p:sp>
      <p:sp>
        <p:nvSpPr>
          <p:cNvPr id="1612" name="path 1612"/>
          <p:cNvSpPr/>
          <p:nvPr/>
        </p:nvSpPr>
        <p:spPr>
          <a:xfrm>
            <a:off x="6542125" y="1363243"/>
            <a:ext cx="68580" cy="76200"/>
          </a:xfrm>
          <a:custGeom>
            <a:avLst/>
            <a:gdLst/>
            <a:ahLst/>
            <a:cxnLst/>
            <a:rect l="0" t="0" r="0" b="0"/>
            <a:pathLst>
              <a:path w="108" h="120">
                <a:moveTo>
                  <a:pt x="0" y="120"/>
                </a:moveTo>
                <a:lnTo>
                  <a:pt x="0" y="0"/>
                </a:lnTo>
                <a:lnTo>
                  <a:pt x="108" y="53"/>
                </a:lnTo>
                <a:lnTo>
                  <a:pt x="30" y="53"/>
                </a:lnTo>
                <a:lnTo>
                  <a:pt x="30" y="65"/>
                </a:lnTo>
                <a:lnTo>
                  <a:pt x="108" y="65"/>
                </a:lnTo>
                <a:lnTo>
                  <a:pt x="0" y="120"/>
                </a:lnTo>
              </a:path>
            </a:pathLst>
          </a:custGeom>
          <a:solidFill>
            <a:srgbClr val="BE171F">
              <a:alpha val="100000"/>
            </a:srgbClr>
          </a:solidFill>
          <a:ln w="0" cap="flat">
            <a:noFill/>
            <a:prstDash val="solid"/>
            <a:miter lim="0"/>
          </a:ln>
        </p:spPr>
        <p:txBody>
          <a:bodyPr rtlCol="0"/>
          <a:lstStyle/>
          <a:p>
            <a:pPr algn="ctr"/>
            <a:endParaRPr lang="zh-CN" altLang="en-US"/>
          </a:p>
        </p:txBody>
      </p:sp>
      <p:grpSp>
        <p:nvGrpSpPr>
          <p:cNvPr id="178" name="group 178"/>
          <p:cNvGrpSpPr/>
          <p:nvPr/>
        </p:nvGrpSpPr>
        <p:grpSpPr>
          <a:xfrm rot="21600000">
            <a:off x="6881596" y="1106703"/>
            <a:ext cx="565608" cy="589914"/>
            <a:chOff x="0" y="0"/>
            <a:chExt cx="565608" cy="589914"/>
          </a:xfrm>
        </p:grpSpPr>
        <p:sp>
          <p:nvSpPr>
            <p:cNvPr id="1614" name="path 1614"/>
            <p:cNvSpPr/>
            <p:nvPr/>
          </p:nvSpPr>
          <p:spPr>
            <a:xfrm>
              <a:off x="0" y="0"/>
              <a:ext cx="565608" cy="589914"/>
            </a:xfrm>
            <a:custGeom>
              <a:avLst/>
              <a:gdLst/>
              <a:ahLst/>
              <a:cxnLst/>
              <a:rect l="0" t="0" r="0" b="0"/>
              <a:pathLst>
                <a:path w="890" h="924">
                  <a:moveTo>
                    <a:pt x="445" y="928"/>
                  </a:moveTo>
                  <a:lnTo>
                    <a:pt x="373" y="922"/>
                  </a:lnTo>
                  <a:lnTo>
                    <a:pt x="305" y="905"/>
                  </a:lnTo>
                  <a:lnTo>
                    <a:pt x="241" y="877"/>
                  </a:lnTo>
                  <a:lnTo>
                    <a:pt x="183" y="839"/>
                  </a:lnTo>
                  <a:lnTo>
                    <a:pt x="131" y="792"/>
                  </a:lnTo>
                  <a:lnTo>
                    <a:pt x="86" y="738"/>
                  </a:lnTo>
                  <a:lnTo>
                    <a:pt x="50" y="677"/>
                  </a:lnTo>
                  <a:lnTo>
                    <a:pt x="23" y="610"/>
                  </a:lnTo>
                  <a:lnTo>
                    <a:pt x="6" y="539"/>
                  </a:lnTo>
                  <a:lnTo>
                    <a:pt x="0" y="463"/>
                  </a:lnTo>
                  <a:lnTo>
                    <a:pt x="6" y="388"/>
                  </a:lnTo>
                  <a:lnTo>
                    <a:pt x="23" y="317"/>
                  </a:lnTo>
                  <a:lnTo>
                    <a:pt x="50" y="250"/>
                  </a:lnTo>
                  <a:lnTo>
                    <a:pt x="86" y="189"/>
                  </a:lnTo>
                  <a:lnTo>
                    <a:pt x="131" y="135"/>
                  </a:lnTo>
                  <a:lnTo>
                    <a:pt x="183" y="89"/>
                  </a:lnTo>
                  <a:lnTo>
                    <a:pt x="241" y="51"/>
                  </a:lnTo>
                  <a:lnTo>
                    <a:pt x="305" y="23"/>
                  </a:lnTo>
                  <a:lnTo>
                    <a:pt x="373" y="6"/>
                  </a:lnTo>
                  <a:lnTo>
                    <a:pt x="445" y="0"/>
                  </a:lnTo>
                  <a:lnTo>
                    <a:pt x="518" y="6"/>
                  </a:lnTo>
                  <a:lnTo>
                    <a:pt x="586" y="23"/>
                  </a:lnTo>
                  <a:lnTo>
                    <a:pt x="650" y="51"/>
                  </a:lnTo>
                  <a:lnTo>
                    <a:pt x="708" y="89"/>
                  </a:lnTo>
                  <a:lnTo>
                    <a:pt x="760" y="136"/>
                  </a:lnTo>
                  <a:lnTo>
                    <a:pt x="804" y="190"/>
                  </a:lnTo>
                  <a:lnTo>
                    <a:pt x="841" y="251"/>
                  </a:lnTo>
                  <a:lnTo>
                    <a:pt x="868" y="317"/>
                  </a:lnTo>
                  <a:lnTo>
                    <a:pt x="884" y="389"/>
                  </a:lnTo>
                  <a:lnTo>
                    <a:pt x="890" y="464"/>
                  </a:lnTo>
                  <a:lnTo>
                    <a:pt x="884" y="539"/>
                  </a:lnTo>
                  <a:lnTo>
                    <a:pt x="868" y="611"/>
                  </a:lnTo>
                  <a:lnTo>
                    <a:pt x="841" y="677"/>
                  </a:lnTo>
                  <a:lnTo>
                    <a:pt x="804" y="738"/>
                  </a:lnTo>
                  <a:lnTo>
                    <a:pt x="760" y="792"/>
                  </a:lnTo>
                  <a:lnTo>
                    <a:pt x="708" y="839"/>
                  </a:lnTo>
                  <a:lnTo>
                    <a:pt x="650" y="877"/>
                  </a:lnTo>
                  <a:lnTo>
                    <a:pt x="586" y="905"/>
                  </a:lnTo>
                  <a:lnTo>
                    <a:pt x="518" y="922"/>
                  </a:lnTo>
                  <a:lnTo>
                    <a:pt x="445" y="928"/>
                  </a:lnTo>
                </a:path>
              </a:pathLst>
            </a:custGeom>
            <a:solidFill>
              <a:srgbClr val="A4A4A4">
                <a:alpha val="100000"/>
              </a:srgbClr>
            </a:solidFill>
            <a:ln w="0" cap="flat">
              <a:noFill/>
              <a:prstDash val="solid"/>
              <a:miter lim="0"/>
            </a:ln>
          </p:spPr>
          <p:txBody>
            <a:bodyPr rtlCol="0"/>
            <a:lstStyle/>
            <a:p>
              <a:pPr algn="ctr"/>
              <a:endParaRPr lang="zh-CN" altLang="en-US"/>
            </a:p>
          </p:txBody>
        </p:sp>
        <p:sp>
          <p:nvSpPr>
            <p:cNvPr id="1616" name="path 1616"/>
            <p:cNvSpPr/>
            <p:nvPr/>
          </p:nvSpPr>
          <p:spPr>
            <a:xfrm>
              <a:off x="156947" y="160654"/>
              <a:ext cx="272439" cy="244475"/>
            </a:xfrm>
            <a:custGeom>
              <a:avLst/>
              <a:gdLst/>
              <a:ahLst/>
              <a:cxnLst/>
              <a:rect l="0" t="0" r="0" b="0"/>
              <a:pathLst>
                <a:path w="429" h="385">
                  <a:moveTo>
                    <a:pt x="74" y="53"/>
                  </a:moveTo>
                  <a:lnTo>
                    <a:pt x="63" y="53"/>
                  </a:lnTo>
                  <a:lnTo>
                    <a:pt x="58" y="38"/>
                  </a:lnTo>
                  <a:lnTo>
                    <a:pt x="58" y="0"/>
                  </a:lnTo>
                  <a:lnTo>
                    <a:pt x="121" y="0"/>
                  </a:lnTo>
                  <a:lnTo>
                    <a:pt x="120" y="14"/>
                  </a:lnTo>
                  <a:lnTo>
                    <a:pt x="120" y="18"/>
                  </a:lnTo>
                  <a:lnTo>
                    <a:pt x="80" y="18"/>
                  </a:lnTo>
                  <a:lnTo>
                    <a:pt x="74" y="25"/>
                  </a:lnTo>
                  <a:lnTo>
                    <a:pt x="74" y="53"/>
                  </a:lnTo>
                </a:path>
                <a:path w="429" h="385">
                  <a:moveTo>
                    <a:pt x="324" y="55"/>
                  </a:moveTo>
                  <a:lnTo>
                    <a:pt x="308" y="55"/>
                  </a:lnTo>
                  <a:lnTo>
                    <a:pt x="308" y="0"/>
                  </a:lnTo>
                  <a:lnTo>
                    <a:pt x="369" y="0"/>
                  </a:lnTo>
                  <a:lnTo>
                    <a:pt x="371" y="18"/>
                  </a:lnTo>
                  <a:lnTo>
                    <a:pt x="330" y="18"/>
                  </a:lnTo>
                  <a:lnTo>
                    <a:pt x="324" y="26"/>
                  </a:lnTo>
                  <a:lnTo>
                    <a:pt x="324" y="55"/>
                  </a:lnTo>
                </a:path>
                <a:path w="429" h="385">
                  <a:moveTo>
                    <a:pt x="429" y="91"/>
                  </a:moveTo>
                  <a:lnTo>
                    <a:pt x="349" y="91"/>
                  </a:lnTo>
                  <a:lnTo>
                    <a:pt x="355" y="83"/>
                  </a:lnTo>
                  <a:lnTo>
                    <a:pt x="355" y="26"/>
                  </a:lnTo>
                  <a:lnTo>
                    <a:pt x="348" y="18"/>
                  </a:lnTo>
                  <a:lnTo>
                    <a:pt x="371" y="18"/>
                  </a:lnTo>
                  <a:lnTo>
                    <a:pt x="371" y="52"/>
                  </a:lnTo>
                  <a:lnTo>
                    <a:pt x="396" y="53"/>
                  </a:lnTo>
                  <a:lnTo>
                    <a:pt x="414" y="59"/>
                  </a:lnTo>
                  <a:lnTo>
                    <a:pt x="424" y="71"/>
                  </a:lnTo>
                  <a:lnTo>
                    <a:pt x="428" y="83"/>
                  </a:lnTo>
                  <a:lnTo>
                    <a:pt x="429" y="88"/>
                  </a:lnTo>
                  <a:lnTo>
                    <a:pt x="429" y="91"/>
                  </a:lnTo>
                </a:path>
                <a:path w="429" h="385">
                  <a:moveTo>
                    <a:pt x="330" y="91"/>
                  </a:moveTo>
                  <a:lnTo>
                    <a:pt x="98" y="91"/>
                  </a:lnTo>
                  <a:lnTo>
                    <a:pt x="105" y="83"/>
                  </a:lnTo>
                  <a:lnTo>
                    <a:pt x="105" y="25"/>
                  </a:lnTo>
                  <a:lnTo>
                    <a:pt x="98" y="18"/>
                  </a:lnTo>
                  <a:lnTo>
                    <a:pt x="120" y="18"/>
                  </a:lnTo>
                  <a:lnTo>
                    <a:pt x="120" y="54"/>
                  </a:lnTo>
                  <a:lnTo>
                    <a:pt x="293" y="54"/>
                  </a:lnTo>
                  <a:lnTo>
                    <a:pt x="308" y="55"/>
                  </a:lnTo>
                  <a:lnTo>
                    <a:pt x="324" y="55"/>
                  </a:lnTo>
                  <a:lnTo>
                    <a:pt x="324" y="83"/>
                  </a:lnTo>
                  <a:lnTo>
                    <a:pt x="330" y="91"/>
                  </a:lnTo>
                </a:path>
                <a:path w="429" h="385">
                  <a:moveTo>
                    <a:pt x="293" y="54"/>
                  </a:moveTo>
                  <a:lnTo>
                    <a:pt x="120" y="54"/>
                  </a:lnTo>
                  <a:lnTo>
                    <a:pt x="152" y="53"/>
                  </a:lnTo>
                  <a:lnTo>
                    <a:pt x="278" y="52"/>
                  </a:lnTo>
                  <a:lnTo>
                    <a:pt x="293" y="54"/>
                  </a:lnTo>
                </a:path>
                <a:path w="429" h="385">
                  <a:moveTo>
                    <a:pt x="395" y="385"/>
                  </a:moveTo>
                  <a:lnTo>
                    <a:pt x="31" y="385"/>
                  </a:lnTo>
                  <a:lnTo>
                    <a:pt x="13" y="379"/>
                  </a:lnTo>
                  <a:lnTo>
                    <a:pt x="4" y="367"/>
                  </a:lnTo>
                  <a:lnTo>
                    <a:pt x="0" y="355"/>
                  </a:lnTo>
                  <a:lnTo>
                    <a:pt x="0" y="350"/>
                  </a:lnTo>
                  <a:lnTo>
                    <a:pt x="0" y="90"/>
                  </a:lnTo>
                  <a:lnTo>
                    <a:pt x="5" y="66"/>
                  </a:lnTo>
                  <a:lnTo>
                    <a:pt x="16" y="56"/>
                  </a:lnTo>
                  <a:lnTo>
                    <a:pt x="27" y="53"/>
                  </a:lnTo>
                  <a:lnTo>
                    <a:pt x="32" y="53"/>
                  </a:lnTo>
                  <a:lnTo>
                    <a:pt x="74" y="53"/>
                  </a:lnTo>
                  <a:lnTo>
                    <a:pt x="74" y="83"/>
                  </a:lnTo>
                  <a:lnTo>
                    <a:pt x="79" y="91"/>
                  </a:lnTo>
                  <a:lnTo>
                    <a:pt x="429" y="91"/>
                  </a:lnTo>
                  <a:lnTo>
                    <a:pt x="429" y="165"/>
                  </a:lnTo>
                  <a:lnTo>
                    <a:pt x="120" y="165"/>
                  </a:lnTo>
                  <a:lnTo>
                    <a:pt x="107" y="168"/>
                  </a:lnTo>
                  <a:lnTo>
                    <a:pt x="97" y="178"/>
                  </a:lnTo>
                  <a:lnTo>
                    <a:pt x="91" y="192"/>
                  </a:lnTo>
                  <a:lnTo>
                    <a:pt x="88" y="209"/>
                  </a:lnTo>
                  <a:lnTo>
                    <a:pt x="91" y="226"/>
                  </a:lnTo>
                  <a:lnTo>
                    <a:pt x="97" y="240"/>
                  </a:lnTo>
                  <a:lnTo>
                    <a:pt x="107" y="249"/>
                  </a:lnTo>
                  <a:lnTo>
                    <a:pt x="120" y="253"/>
                  </a:lnTo>
                  <a:lnTo>
                    <a:pt x="429" y="253"/>
                  </a:lnTo>
                  <a:lnTo>
                    <a:pt x="429" y="255"/>
                  </a:lnTo>
                  <a:lnTo>
                    <a:pt x="87" y="255"/>
                  </a:lnTo>
                  <a:lnTo>
                    <a:pt x="77" y="267"/>
                  </a:lnTo>
                  <a:lnTo>
                    <a:pt x="68" y="279"/>
                  </a:lnTo>
                  <a:lnTo>
                    <a:pt x="57" y="305"/>
                  </a:lnTo>
                  <a:lnTo>
                    <a:pt x="57" y="317"/>
                  </a:lnTo>
                  <a:lnTo>
                    <a:pt x="67" y="321"/>
                  </a:lnTo>
                  <a:lnTo>
                    <a:pt x="232" y="321"/>
                  </a:lnTo>
                  <a:lnTo>
                    <a:pt x="233" y="323"/>
                  </a:lnTo>
                  <a:lnTo>
                    <a:pt x="429" y="323"/>
                  </a:lnTo>
                  <a:lnTo>
                    <a:pt x="429" y="350"/>
                  </a:lnTo>
                  <a:lnTo>
                    <a:pt x="423" y="369"/>
                  </a:lnTo>
                  <a:lnTo>
                    <a:pt x="412" y="379"/>
                  </a:lnTo>
                  <a:lnTo>
                    <a:pt x="400" y="384"/>
                  </a:lnTo>
                  <a:lnTo>
                    <a:pt x="395" y="385"/>
                  </a:lnTo>
                </a:path>
                <a:path w="429" h="385">
                  <a:moveTo>
                    <a:pt x="429" y="253"/>
                  </a:moveTo>
                  <a:lnTo>
                    <a:pt x="120" y="253"/>
                  </a:lnTo>
                  <a:lnTo>
                    <a:pt x="132" y="249"/>
                  </a:lnTo>
                  <a:lnTo>
                    <a:pt x="142" y="240"/>
                  </a:lnTo>
                  <a:lnTo>
                    <a:pt x="149" y="226"/>
                  </a:lnTo>
                  <a:lnTo>
                    <a:pt x="151" y="209"/>
                  </a:lnTo>
                  <a:lnTo>
                    <a:pt x="149" y="192"/>
                  </a:lnTo>
                  <a:lnTo>
                    <a:pt x="142" y="178"/>
                  </a:lnTo>
                  <a:lnTo>
                    <a:pt x="132" y="168"/>
                  </a:lnTo>
                  <a:lnTo>
                    <a:pt x="120" y="165"/>
                  </a:lnTo>
                  <a:lnTo>
                    <a:pt x="429" y="165"/>
                  </a:lnTo>
                  <a:lnTo>
                    <a:pt x="429" y="165"/>
                  </a:lnTo>
                  <a:lnTo>
                    <a:pt x="237" y="165"/>
                  </a:lnTo>
                  <a:lnTo>
                    <a:pt x="230" y="170"/>
                  </a:lnTo>
                  <a:lnTo>
                    <a:pt x="230" y="190"/>
                  </a:lnTo>
                  <a:lnTo>
                    <a:pt x="237" y="197"/>
                  </a:lnTo>
                  <a:lnTo>
                    <a:pt x="429" y="197"/>
                  </a:lnTo>
                  <a:lnTo>
                    <a:pt x="429" y="218"/>
                  </a:lnTo>
                  <a:lnTo>
                    <a:pt x="234" y="218"/>
                  </a:lnTo>
                  <a:lnTo>
                    <a:pt x="230" y="224"/>
                  </a:lnTo>
                  <a:lnTo>
                    <a:pt x="230" y="234"/>
                  </a:lnTo>
                  <a:lnTo>
                    <a:pt x="234" y="239"/>
                  </a:lnTo>
                  <a:lnTo>
                    <a:pt x="429" y="239"/>
                  </a:lnTo>
                  <a:lnTo>
                    <a:pt x="429" y="253"/>
                  </a:lnTo>
                </a:path>
                <a:path w="429" h="385">
                  <a:moveTo>
                    <a:pt x="429" y="197"/>
                  </a:moveTo>
                  <a:lnTo>
                    <a:pt x="365" y="197"/>
                  </a:lnTo>
                  <a:lnTo>
                    <a:pt x="371" y="190"/>
                  </a:lnTo>
                  <a:lnTo>
                    <a:pt x="371" y="170"/>
                  </a:lnTo>
                  <a:lnTo>
                    <a:pt x="365" y="165"/>
                  </a:lnTo>
                  <a:lnTo>
                    <a:pt x="429" y="165"/>
                  </a:lnTo>
                  <a:lnTo>
                    <a:pt x="429" y="197"/>
                  </a:lnTo>
                </a:path>
                <a:path w="429" h="385">
                  <a:moveTo>
                    <a:pt x="429" y="239"/>
                  </a:moveTo>
                  <a:lnTo>
                    <a:pt x="321" y="239"/>
                  </a:lnTo>
                  <a:lnTo>
                    <a:pt x="324" y="234"/>
                  </a:lnTo>
                  <a:lnTo>
                    <a:pt x="324" y="224"/>
                  </a:lnTo>
                  <a:lnTo>
                    <a:pt x="321" y="218"/>
                  </a:lnTo>
                  <a:lnTo>
                    <a:pt x="429" y="218"/>
                  </a:lnTo>
                  <a:lnTo>
                    <a:pt x="429" y="239"/>
                  </a:lnTo>
                </a:path>
                <a:path w="429" h="385">
                  <a:moveTo>
                    <a:pt x="124" y="279"/>
                  </a:moveTo>
                  <a:lnTo>
                    <a:pt x="118" y="279"/>
                  </a:lnTo>
                  <a:lnTo>
                    <a:pt x="102" y="279"/>
                  </a:lnTo>
                  <a:lnTo>
                    <a:pt x="98" y="267"/>
                  </a:lnTo>
                  <a:lnTo>
                    <a:pt x="87" y="255"/>
                  </a:lnTo>
                  <a:lnTo>
                    <a:pt x="155" y="255"/>
                  </a:lnTo>
                  <a:lnTo>
                    <a:pt x="144" y="267"/>
                  </a:lnTo>
                  <a:lnTo>
                    <a:pt x="139" y="279"/>
                  </a:lnTo>
                  <a:lnTo>
                    <a:pt x="124" y="279"/>
                  </a:lnTo>
                </a:path>
                <a:path w="429" h="385">
                  <a:moveTo>
                    <a:pt x="232" y="321"/>
                  </a:moveTo>
                  <a:lnTo>
                    <a:pt x="175" y="321"/>
                  </a:lnTo>
                  <a:lnTo>
                    <a:pt x="185" y="317"/>
                  </a:lnTo>
                  <a:lnTo>
                    <a:pt x="185" y="305"/>
                  </a:lnTo>
                  <a:lnTo>
                    <a:pt x="180" y="294"/>
                  </a:lnTo>
                  <a:lnTo>
                    <a:pt x="173" y="279"/>
                  </a:lnTo>
                  <a:lnTo>
                    <a:pt x="155" y="255"/>
                  </a:lnTo>
                  <a:lnTo>
                    <a:pt x="429" y="255"/>
                  </a:lnTo>
                  <a:lnTo>
                    <a:pt x="429" y="260"/>
                  </a:lnTo>
                  <a:lnTo>
                    <a:pt x="234" y="260"/>
                  </a:lnTo>
                  <a:lnTo>
                    <a:pt x="230" y="265"/>
                  </a:lnTo>
                  <a:lnTo>
                    <a:pt x="230" y="275"/>
                  </a:lnTo>
                  <a:lnTo>
                    <a:pt x="234" y="281"/>
                  </a:lnTo>
                  <a:lnTo>
                    <a:pt x="429" y="281"/>
                  </a:lnTo>
                  <a:lnTo>
                    <a:pt x="429" y="301"/>
                  </a:lnTo>
                  <a:lnTo>
                    <a:pt x="233" y="301"/>
                  </a:lnTo>
                  <a:lnTo>
                    <a:pt x="230" y="306"/>
                  </a:lnTo>
                  <a:lnTo>
                    <a:pt x="230" y="316"/>
                  </a:lnTo>
                  <a:lnTo>
                    <a:pt x="232" y="321"/>
                  </a:lnTo>
                </a:path>
                <a:path w="429" h="385">
                  <a:moveTo>
                    <a:pt x="429" y="281"/>
                  </a:moveTo>
                  <a:lnTo>
                    <a:pt x="320" y="281"/>
                  </a:lnTo>
                  <a:lnTo>
                    <a:pt x="324" y="275"/>
                  </a:lnTo>
                  <a:lnTo>
                    <a:pt x="324" y="265"/>
                  </a:lnTo>
                  <a:lnTo>
                    <a:pt x="320" y="260"/>
                  </a:lnTo>
                  <a:lnTo>
                    <a:pt x="429" y="260"/>
                  </a:lnTo>
                  <a:lnTo>
                    <a:pt x="429" y="281"/>
                  </a:lnTo>
                </a:path>
                <a:path w="429" h="385">
                  <a:moveTo>
                    <a:pt x="429" y="323"/>
                  </a:moveTo>
                  <a:lnTo>
                    <a:pt x="321" y="323"/>
                  </a:lnTo>
                  <a:lnTo>
                    <a:pt x="325" y="316"/>
                  </a:lnTo>
                  <a:lnTo>
                    <a:pt x="325" y="306"/>
                  </a:lnTo>
                  <a:lnTo>
                    <a:pt x="321" y="301"/>
                  </a:lnTo>
                  <a:lnTo>
                    <a:pt x="429" y="301"/>
                  </a:lnTo>
                  <a:lnTo>
                    <a:pt x="429" y="323"/>
                  </a:lnTo>
                </a:path>
              </a:pathLst>
            </a:custGeom>
            <a:solidFill>
              <a:srgbClr val="BE171F">
                <a:alpha val="100000"/>
              </a:srgbClr>
            </a:solidFill>
            <a:ln w="0" cap="flat">
              <a:noFill/>
              <a:prstDash val="solid"/>
              <a:miter lim="0"/>
            </a:ln>
          </p:spPr>
          <p:txBody>
            <a:bodyPr rtlCol="0"/>
            <a:lstStyle/>
            <a:p>
              <a:pPr algn="ctr"/>
              <a:endParaRPr lang="zh-CN" altLang="en-US"/>
            </a:p>
          </p:txBody>
        </p:sp>
      </p:grpSp>
      <p:grpSp>
        <p:nvGrpSpPr>
          <p:cNvPr id="180" name="group 180"/>
          <p:cNvGrpSpPr/>
          <p:nvPr/>
        </p:nvGrpSpPr>
        <p:grpSpPr>
          <a:xfrm rot="21600000">
            <a:off x="1640294" y="1397533"/>
            <a:ext cx="7488465" cy="315341"/>
            <a:chOff x="0" y="0"/>
            <a:chExt cx="7488465" cy="315341"/>
          </a:xfrm>
        </p:grpSpPr>
        <p:sp>
          <p:nvSpPr>
            <p:cNvPr id="1618" name="path 1618"/>
            <p:cNvSpPr/>
            <p:nvPr/>
          </p:nvSpPr>
          <p:spPr>
            <a:xfrm>
              <a:off x="449846" y="0"/>
              <a:ext cx="4528184" cy="7620"/>
            </a:xfrm>
            <a:custGeom>
              <a:avLst/>
              <a:gdLst/>
              <a:ahLst/>
              <a:cxnLst/>
              <a:rect l="0" t="0" r="0" b="0"/>
              <a:pathLst>
                <a:path w="7129" h="12">
                  <a:moveTo>
                    <a:pt x="322" y="12"/>
                  </a:moveTo>
                  <a:lnTo>
                    <a:pt x="0" y="12"/>
                  </a:lnTo>
                  <a:lnTo>
                    <a:pt x="0" y="0"/>
                  </a:lnTo>
                  <a:lnTo>
                    <a:pt x="322" y="0"/>
                  </a:lnTo>
                  <a:lnTo>
                    <a:pt x="322" y="12"/>
                  </a:lnTo>
                </a:path>
                <a:path w="7129" h="12">
                  <a:moveTo>
                    <a:pt x="430" y="12"/>
                  </a:moveTo>
                  <a:lnTo>
                    <a:pt x="352" y="12"/>
                  </a:lnTo>
                  <a:lnTo>
                    <a:pt x="352" y="0"/>
                  </a:lnTo>
                  <a:lnTo>
                    <a:pt x="430" y="0"/>
                  </a:lnTo>
                  <a:lnTo>
                    <a:pt x="442" y="6"/>
                  </a:lnTo>
                  <a:lnTo>
                    <a:pt x="430" y="12"/>
                  </a:lnTo>
                </a:path>
                <a:path w="7129" h="12">
                  <a:moveTo>
                    <a:pt x="3814" y="12"/>
                  </a:moveTo>
                  <a:lnTo>
                    <a:pt x="3492" y="12"/>
                  </a:lnTo>
                  <a:lnTo>
                    <a:pt x="3492" y="0"/>
                  </a:lnTo>
                  <a:lnTo>
                    <a:pt x="3814" y="0"/>
                  </a:lnTo>
                  <a:lnTo>
                    <a:pt x="3814" y="12"/>
                  </a:lnTo>
                </a:path>
                <a:path w="7129" h="12">
                  <a:moveTo>
                    <a:pt x="3922" y="12"/>
                  </a:moveTo>
                  <a:lnTo>
                    <a:pt x="3844" y="12"/>
                  </a:lnTo>
                  <a:lnTo>
                    <a:pt x="3844" y="0"/>
                  </a:lnTo>
                  <a:lnTo>
                    <a:pt x="3922" y="0"/>
                  </a:lnTo>
                  <a:lnTo>
                    <a:pt x="3934" y="6"/>
                  </a:lnTo>
                  <a:lnTo>
                    <a:pt x="3922" y="12"/>
                  </a:lnTo>
                </a:path>
                <a:path w="7129" h="12">
                  <a:moveTo>
                    <a:pt x="7010" y="12"/>
                  </a:moveTo>
                  <a:lnTo>
                    <a:pt x="6688" y="12"/>
                  </a:lnTo>
                  <a:lnTo>
                    <a:pt x="6688" y="0"/>
                  </a:lnTo>
                  <a:lnTo>
                    <a:pt x="7010" y="0"/>
                  </a:lnTo>
                  <a:lnTo>
                    <a:pt x="7010" y="12"/>
                  </a:lnTo>
                </a:path>
                <a:path w="7129" h="12">
                  <a:moveTo>
                    <a:pt x="7119" y="12"/>
                  </a:moveTo>
                  <a:lnTo>
                    <a:pt x="7040" y="12"/>
                  </a:lnTo>
                  <a:lnTo>
                    <a:pt x="7040" y="0"/>
                  </a:lnTo>
                  <a:lnTo>
                    <a:pt x="7119" y="0"/>
                  </a:lnTo>
                  <a:lnTo>
                    <a:pt x="7130" y="6"/>
                  </a:lnTo>
                  <a:lnTo>
                    <a:pt x="7119" y="12"/>
                  </a:lnTo>
                </a:path>
              </a:pathLst>
            </a:custGeom>
            <a:solidFill>
              <a:srgbClr val="BE171F">
                <a:alpha val="100000"/>
              </a:srgbClr>
            </a:solidFill>
            <a:ln w="0" cap="flat">
              <a:noFill/>
              <a:prstDash val="solid"/>
              <a:miter lim="0"/>
            </a:ln>
          </p:spPr>
          <p:txBody>
            <a:bodyPr rtlCol="0"/>
            <a:lstStyle/>
            <a:p>
              <a:pPr algn="ctr"/>
              <a:endParaRPr lang="zh-CN" altLang="en-US"/>
            </a:p>
          </p:txBody>
        </p:sp>
        <p:sp>
          <p:nvSpPr>
            <p:cNvPr id="1620" name="path 1620"/>
            <p:cNvSpPr/>
            <p:nvPr/>
          </p:nvSpPr>
          <p:spPr>
            <a:xfrm>
              <a:off x="0" y="4127"/>
              <a:ext cx="7488465" cy="311213"/>
            </a:xfrm>
            <a:custGeom>
              <a:avLst/>
              <a:gdLst/>
              <a:ahLst/>
              <a:cxnLst/>
              <a:rect l="0" t="0" r="0" b="0"/>
              <a:pathLst>
                <a:path w="11792" h="490">
                  <a:moveTo>
                    <a:pt x="11781" y="465"/>
                  </a:moveTo>
                  <a:lnTo>
                    <a:pt x="11761" y="465"/>
                  </a:lnTo>
                  <a:lnTo>
                    <a:pt x="11761" y="465"/>
                  </a:lnTo>
                  <a:lnTo>
                    <a:pt x="11751" y="455"/>
                  </a:lnTo>
                  <a:lnTo>
                    <a:pt x="11740" y="445"/>
                  </a:lnTo>
                  <a:lnTo>
                    <a:pt x="11750" y="434"/>
                  </a:lnTo>
                  <a:lnTo>
                    <a:pt x="11761" y="444"/>
                  </a:lnTo>
                  <a:lnTo>
                    <a:pt x="11772" y="455"/>
                  </a:lnTo>
                  <a:lnTo>
                    <a:pt x="11781" y="465"/>
                  </a:lnTo>
                </a:path>
                <a:path w="11792" h="490">
                  <a:moveTo>
                    <a:pt x="11761" y="465"/>
                  </a:moveTo>
                  <a:lnTo>
                    <a:pt x="11761" y="465"/>
                  </a:lnTo>
                  <a:lnTo>
                    <a:pt x="11761" y="465"/>
                  </a:lnTo>
                </a:path>
                <a:path w="11792" h="490">
                  <a:moveTo>
                    <a:pt x="11781" y="488"/>
                  </a:moveTo>
                  <a:lnTo>
                    <a:pt x="11761" y="465"/>
                  </a:lnTo>
                  <a:lnTo>
                    <a:pt x="11781" y="465"/>
                  </a:lnTo>
                  <a:lnTo>
                    <a:pt x="11792" y="477"/>
                  </a:lnTo>
                  <a:lnTo>
                    <a:pt x="11781" y="488"/>
                  </a:lnTo>
                </a:path>
                <a:path w="11792" h="490">
                  <a:moveTo>
                    <a:pt x="11698" y="386"/>
                  </a:moveTo>
                  <a:lnTo>
                    <a:pt x="11676" y="386"/>
                  </a:lnTo>
                  <a:lnTo>
                    <a:pt x="11675" y="385"/>
                  </a:lnTo>
                  <a:lnTo>
                    <a:pt x="11662" y="375"/>
                  </a:lnTo>
                  <a:lnTo>
                    <a:pt x="11671" y="364"/>
                  </a:lnTo>
                  <a:lnTo>
                    <a:pt x="11686" y="374"/>
                  </a:lnTo>
                  <a:lnTo>
                    <a:pt x="11698" y="386"/>
                  </a:lnTo>
                </a:path>
                <a:path w="11792" h="490">
                  <a:moveTo>
                    <a:pt x="11676" y="386"/>
                  </a:moveTo>
                  <a:lnTo>
                    <a:pt x="11675" y="385"/>
                  </a:lnTo>
                  <a:lnTo>
                    <a:pt x="11676" y="386"/>
                  </a:lnTo>
                </a:path>
                <a:path w="11792" h="490">
                  <a:moveTo>
                    <a:pt x="11707" y="414"/>
                  </a:moveTo>
                  <a:lnTo>
                    <a:pt x="11676" y="386"/>
                  </a:lnTo>
                  <a:lnTo>
                    <a:pt x="11698" y="386"/>
                  </a:lnTo>
                  <a:lnTo>
                    <a:pt x="11717" y="403"/>
                  </a:lnTo>
                  <a:lnTo>
                    <a:pt x="11707" y="414"/>
                  </a:lnTo>
                </a:path>
                <a:path w="11792" h="490">
                  <a:moveTo>
                    <a:pt x="11627" y="348"/>
                  </a:moveTo>
                  <a:lnTo>
                    <a:pt x="11578" y="314"/>
                  </a:lnTo>
                  <a:lnTo>
                    <a:pt x="11586" y="302"/>
                  </a:lnTo>
                  <a:lnTo>
                    <a:pt x="11635" y="336"/>
                  </a:lnTo>
                  <a:lnTo>
                    <a:pt x="11627" y="348"/>
                  </a:lnTo>
                </a:path>
                <a:path w="11792" h="490">
                  <a:moveTo>
                    <a:pt x="11547" y="279"/>
                  </a:moveTo>
                  <a:lnTo>
                    <a:pt x="11528" y="279"/>
                  </a:lnTo>
                  <a:lnTo>
                    <a:pt x="11528" y="279"/>
                  </a:lnTo>
                  <a:lnTo>
                    <a:pt x="11490" y="258"/>
                  </a:lnTo>
                  <a:lnTo>
                    <a:pt x="11497" y="245"/>
                  </a:lnTo>
                  <a:lnTo>
                    <a:pt x="11508" y="251"/>
                  </a:lnTo>
                  <a:lnTo>
                    <a:pt x="11536" y="266"/>
                  </a:lnTo>
                  <a:lnTo>
                    <a:pt x="11536" y="267"/>
                  </a:lnTo>
                  <a:lnTo>
                    <a:pt x="11549" y="276"/>
                  </a:lnTo>
                  <a:lnTo>
                    <a:pt x="11547" y="279"/>
                  </a:lnTo>
                </a:path>
                <a:path w="11792" h="490">
                  <a:moveTo>
                    <a:pt x="11528" y="279"/>
                  </a:moveTo>
                  <a:lnTo>
                    <a:pt x="11528" y="279"/>
                  </a:lnTo>
                  <a:lnTo>
                    <a:pt x="11528" y="279"/>
                  </a:lnTo>
                </a:path>
                <a:path w="11792" h="490">
                  <a:moveTo>
                    <a:pt x="11541" y="288"/>
                  </a:moveTo>
                  <a:lnTo>
                    <a:pt x="11528" y="279"/>
                  </a:lnTo>
                  <a:lnTo>
                    <a:pt x="11528" y="279"/>
                  </a:lnTo>
                  <a:lnTo>
                    <a:pt x="11547" y="279"/>
                  </a:lnTo>
                  <a:lnTo>
                    <a:pt x="11541" y="288"/>
                  </a:lnTo>
                </a:path>
                <a:path w="11792" h="490">
                  <a:moveTo>
                    <a:pt x="11449" y="218"/>
                  </a:moveTo>
                  <a:lnTo>
                    <a:pt x="11419" y="218"/>
                  </a:lnTo>
                  <a:lnTo>
                    <a:pt x="11418" y="218"/>
                  </a:lnTo>
                  <a:lnTo>
                    <a:pt x="11403" y="211"/>
                  </a:lnTo>
                  <a:lnTo>
                    <a:pt x="11398" y="208"/>
                  </a:lnTo>
                  <a:lnTo>
                    <a:pt x="11404" y="195"/>
                  </a:lnTo>
                  <a:lnTo>
                    <a:pt x="11410" y="197"/>
                  </a:lnTo>
                  <a:lnTo>
                    <a:pt x="11425" y="204"/>
                  </a:lnTo>
                  <a:lnTo>
                    <a:pt x="11425" y="205"/>
                  </a:lnTo>
                  <a:lnTo>
                    <a:pt x="11449" y="218"/>
                  </a:lnTo>
                </a:path>
                <a:path w="11792" h="490">
                  <a:moveTo>
                    <a:pt x="11418" y="218"/>
                  </a:moveTo>
                  <a:lnTo>
                    <a:pt x="11418" y="218"/>
                  </a:lnTo>
                  <a:lnTo>
                    <a:pt x="11418" y="218"/>
                  </a:lnTo>
                </a:path>
                <a:path w="11792" h="490">
                  <a:moveTo>
                    <a:pt x="11451" y="236"/>
                  </a:moveTo>
                  <a:lnTo>
                    <a:pt x="11418" y="218"/>
                  </a:lnTo>
                  <a:lnTo>
                    <a:pt x="11449" y="218"/>
                  </a:lnTo>
                  <a:lnTo>
                    <a:pt x="11458" y="223"/>
                  </a:lnTo>
                  <a:lnTo>
                    <a:pt x="11451" y="236"/>
                  </a:lnTo>
                </a:path>
                <a:path w="11792" h="490">
                  <a:moveTo>
                    <a:pt x="11358" y="189"/>
                  </a:moveTo>
                  <a:lnTo>
                    <a:pt x="11303" y="165"/>
                  </a:lnTo>
                  <a:lnTo>
                    <a:pt x="11309" y="151"/>
                  </a:lnTo>
                  <a:lnTo>
                    <a:pt x="11364" y="175"/>
                  </a:lnTo>
                  <a:lnTo>
                    <a:pt x="11358" y="189"/>
                  </a:lnTo>
                </a:path>
                <a:path w="11792" h="490">
                  <a:moveTo>
                    <a:pt x="11265" y="138"/>
                  </a:moveTo>
                  <a:lnTo>
                    <a:pt x="11235" y="138"/>
                  </a:lnTo>
                  <a:lnTo>
                    <a:pt x="11205" y="128"/>
                  </a:lnTo>
                  <a:lnTo>
                    <a:pt x="11210" y="113"/>
                  </a:lnTo>
                  <a:lnTo>
                    <a:pt x="11241" y="124"/>
                  </a:lnTo>
                  <a:lnTo>
                    <a:pt x="11267" y="134"/>
                  </a:lnTo>
                  <a:lnTo>
                    <a:pt x="11265" y="138"/>
                  </a:lnTo>
                </a:path>
                <a:path w="11792" h="490">
                  <a:moveTo>
                    <a:pt x="11261" y="148"/>
                  </a:moveTo>
                  <a:lnTo>
                    <a:pt x="11235" y="138"/>
                  </a:lnTo>
                  <a:lnTo>
                    <a:pt x="11265" y="138"/>
                  </a:lnTo>
                  <a:lnTo>
                    <a:pt x="11261" y="148"/>
                  </a:lnTo>
                </a:path>
                <a:path w="11792" h="490">
                  <a:moveTo>
                    <a:pt x="11163" y="113"/>
                  </a:moveTo>
                  <a:lnTo>
                    <a:pt x="11106" y="95"/>
                  </a:lnTo>
                  <a:lnTo>
                    <a:pt x="11110" y="81"/>
                  </a:lnTo>
                  <a:lnTo>
                    <a:pt x="11167" y="99"/>
                  </a:lnTo>
                  <a:lnTo>
                    <a:pt x="11163" y="113"/>
                  </a:lnTo>
                </a:path>
                <a:path w="11792" h="490">
                  <a:moveTo>
                    <a:pt x="11066" y="72"/>
                  </a:moveTo>
                  <a:lnTo>
                    <a:pt x="11021" y="72"/>
                  </a:lnTo>
                  <a:lnTo>
                    <a:pt x="11005" y="68"/>
                  </a:lnTo>
                  <a:lnTo>
                    <a:pt x="11008" y="54"/>
                  </a:lnTo>
                  <a:lnTo>
                    <a:pt x="11024" y="57"/>
                  </a:lnTo>
                  <a:lnTo>
                    <a:pt x="11043" y="61"/>
                  </a:lnTo>
                  <a:lnTo>
                    <a:pt x="11059" y="66"/>
                  </a:lnTo>
                  <a:lnTo>
                    <a:pt x="11067" y="68"/>
                  </a:lnTo>
                  <a:lnTo>
                    <a:pt x="11066" y="72"/>
                  </a:lnTo>
                </a:path>
                <a:path w="11792" h="490">
                  <a:moveTo>
                    <a:pt x="11064" y="76"/>
                  </a:moveTo>
                  <a:lnTo>
                    <a:pt x="11039" y="76"/>
                  </a:lnTo>
                  <a:lnTo>
                    <a:pt x="11021" y="72"/>
                  </a:lnTo>
                  <a:lnTo>
                    <a:pt x="11066" y="72"/>
                  </a:lnTo>
                  <a:lnTo>
                    <a:pt x="11064" y="76"/>
                  </a:lnTo>
                </a:path>
                <a:path w="11792" h="490">
                  <a:moveTo>
                    <a:pt x="11062" y="83"/>
                  </a:moveTo>
                  <a:lnTo>
                    <a:pt x="11055" y="81"/>
                  </a:lnTo>
                  <a:lnTo>
                    <a:pt x="11038" y="76"/>
                  </a:lnTo>
                  <a:lnTo>
                    <a:pt x="11064" y="76"/>
                  </a:lnTo>
                  <a:lnTo>
                    <a:pt x="11062" y="83"/>
                  </a:lnTo>
                </a:path>
                <a:path w="11792" h="490">
                  <a:moveTo>
                    <a:pt x="10961" y="59"/>
                  </a:moveTo>
                  <a:lnTo>
                    <a:pt x="10902" y="47"/>
                  </a:lnTo>
                  <a:lnTo>
                    <a:pt x="10905" y="32"/>
                  </a:lnTo>
                  <a:lnTo>
                    <a:pt x="10964" y="44"/>
                  </a:lnTo>
                  <a:lnTo>
                    <a:pt x="10961" y="59"/>
                  </a:lnTo>
                </a:path>
                <a:path w="11792" h="490">
                  <a:moveTo>
                    <a:pt x="10859" y="35"/>
                  </a:moveTo>
                  <a:lnTo>
                    <a:pt x="10825" y="35"/>
                  </a:lnTo>
                  <a:lnTo>
                    <a:pt x="10807" y="33"/>
                  </a:lnTo>
                  <a:lnTo>
                    <a:pt x="10799" y="32"/>
                  </a:lnTo>
                  <a:lnTo>
                    <a:pt x="10801" y="17"/>
                  </a:lnTo>
                  <a:lnTo>
                    <a:pt x="10809" y="18"/>
                  </a:lnTo>
                  <a:lnTo>
                    <a:pt x="10828" y="20"/>
                  </a:lnTo>
                  <a:lnTo>
                    <a:pt x="10846" y="23"/>
                  </a:lnTo>
                  <a:lnTo>
                    <a:pt x="10860" y="25"/>
                  </a:lnTo>
                  <a:lnTo>
                    <a:pt x="10859" y="35"/>
                  </a:lnTo>
                </a:path>
                <a:path w="11792" h="490">
                  <a:moveTo>
                    <a:pt x="10858" y="40"/>
                  </a:moveTo>
                  <a:lnTo>
                    <a:pt x="10844" y="38"/>
                  </a:lnTo>
                  <a:lnTo>
                    <a:pt x="10826" y="35"/>
                  </a:lnTo>
                  <a:lnTo>
                    <a:pt x="10859" y="35"/>
                  </a:lnTo>
                  <a:lnTo>
                    <a:pt x="10858" y="40"/>
                  </a:lnTo>
                </a:path>
                <a:path w="11792" h="490">
                  <a:moveTo>
                    <a:pt x="10754" y="26"/>
                  </a:moveTo>
                  <a:lnTo>
                    <a:pt x="10752" y="26"/>
                  </a:lnTo>
                  <a:lnTo>
                    <a:pt x="10695" y="21"/>
                  </a:lnTo>
                  <a:lnTo>
                    <a:pt x="10696" y="6"/>
                  </a:lnTo>
                  <a:lnTo>
                    <a:pt x="10754" y="11"/>
                  </a:lnTo>
                  <a:lnTo>
                    <a:pt x="10756" y="11"/>
                  </a:lnTo>
                  <a:lnTo>
                    <a:pt x="10754" y="26"/>
                  </a:lnTo>
                </a:path>
                <a:path w="11792" h="490">
                  <a:moveTo>
                    <a:pt x="10650" y="18"/>
                  </a:moveTo>
                  <a:lnTo>
                    <a:pt x="10602" y="16"/>
                  </a:lnTo>
                  <a:lnTo>
                    <a:pt x="10590" y="16"/>
                  </a:lnTo>
                  <a:lnTo>
                    <a:pt x="10591" y="1"/>
                  </a:lnTo>
                  <a:lnTo>
                    <a:pt x="10602" y="1"/>
                  </a:lnTo>
                  <a:lnTo>
                    <a:pt x="10651" y="3"/>
                  </a:lnTo>
                  <a:lnTo>
                    <a:pt x="10650" y="18"/>
                  </a:lnTo>
                </a:path>
                <a:path w="11792" h="490">
                  <a:moveTo>
                    <a:pt x="10545" y="15"/>
                  </a:moveTo>
                  <a:lnTo>
                    <a:pt x="10526" y="15"/>
                  </a:lnTo>
                  <a:lnTo>
                    <a:pt x="10485" y="15"/>
                  </a:lnTo>
                  <a:lnTo>
                    <a:pt x="10485" y="0"/>
                  </a:lnTo>
                  <a:lnTo>
                    <a:pt x="10526" y="0"/>
                  </a:lnTo>
                  <a:lnTo>
                    <a:pt x="10546" y="0"/>
                  </a:lnTo>
                  <a:lnTo>
                    <a:pt x="10545" y="15"/>
                  </a:lnTo>
                </a:path>
                <a:path w="11792" h="490">
                  <a:moveTo>
                    <a:pt x="10440" y="15"/>
                  </a:moveTo>
                  <a:lnTo>
                    <a:pt x="10380" y="15"/>
                  </a:lnTo>
                  <a:lnTo>
                    <a:pt x="10380" y="0"/>
                  </a:lnTo>
                  <a:lnTo>
                    <a:pt x="10440" y="0"/>
                  </a:lnTo>
                  <a:lnTo>
                    <a:pt x="10440" y="15"/>
                  </a:lnTo>
                </a:path>
                <a:path w="11792" h="490">
                  <a:moveTo>
                    <a:pt x="10335" y="15"/>
                  </a:moveTo>
                  <a:lnTo>
                    <a:pt x="10275" y="15"/>
                  </a:lnTo>
                  <a:lnTo>
                    <a:pt x="10275" y="0"/>
                  </a:lnTo>
                  <a:lnTo>
                    <a:pt x="10335" y="0"/>
                  </a:lnTo>
                  <a:lnTo>
                    <a:pt x="10335" y="15"/>
                  </a:lnTo>
                </a:path>
                <a:path w="11792" h="490">
                  <a:moveTo>
                    <a:pt x="10230" y="15"/>
                  </a:moveTo>
                  <a:lnTo>
                    <a:pt x="10170" y="15"/>
                  </a:lnTo>
                  <a:lnTo>
                    <a:pt x="10170" y="0"/>
                  </a:lnTo>
                  <a:lnTo>
                    <a:pt x="10230" y="0"/>
                  </a:lnTo>
                  <a:lnTo>
                    <a:pt x="10230" y="15"/>
                  </a:lnTo>
                </a:path>
                <a:path w="11792" h="490">
                  <a:moveTo>
                    <a:pt x="10125" y="15"/>
                  </a:moveTo>
                  <a:lnTo>
                    <a:pt x="10065" y="15"/>
                  </a:lnTo>
                  <a:lnTo>
                    <a:pt x="10065" y="0"/>
                  </a:lnTo>
                  <a:lnTo>
                    <a:pt x="10125" y="0"/>
                  </a:lnTo>
                  <a:lnTo>
                    <a:pt x="10125" y="15"/>
                  </a:lnTo>
                </a:path>
                <a:path w="11792" h="490">
                  <a:moveTo>
                    <a:pt x="10020" y="15"/>
                  </a:moveTo>
                  <a:lnTo>
                    <a:pt x="9960" y="15"/>
                  </a:lnTo>
                  <a:lnTo>
                    <a:pt x="9960" y="0"/>
                  </a:lnTo>
                  <a:lnTo>
                    <a:pt x="10020" y="0"/>
                  </a:lnTo>
                  <a:lnTo>
                    <a:pt x="10020" y="15"/>
                  </a:lnTo>
                </a:path>
                <a:path w="11792" h="490">
                  <a:moveTo>
                    <a:pt x="9915" y="15"/>
                  </a:moveTo>
                  <a:lnTo>
                    <a:pt x="9855" y="15"/>
                  </a:lnTo>
                  <a:lnTo>
                    <a:pt x="9855" y="0"/>
                  </a:lnTo>
                  <a:lnTo>
                    <a:pt x="9915" y="0"/>
                  </a:lnTo>
                  <a:lnTo>
                    <a:pt x="9915" y="15"/>
                  </a:lnTo>
                </a:path>
                <a:path w="11792" h="490">
                  <a:moveTo>
                    <a:pt x="9810" y="15"/>
                  </a:moveTo>
                  <a:lnTo>
                    <a:pt x="9750" y="15"/>
                  </a:lnTo>
                  <a:lnTo>
                    <a:pt x="9750" y="0"/>
                  </a:lnTo>
                  <a:lnTo>
                    <a:pt x="9810" y="0"/>
                  </a:lnTo>
                  <a:lnTo>
                    <a:pt x="9810" y="15"/>
                  </a:lnTo>
                </a:path>
                <a:path w="11792" h="490">
                  <a:moveTo>
                    <a:pt x="9705" y="15"/>
                  </a:moveTo>
                  <a:lnTo>
                    <a:pt x="9645" y="15"/>
                  </a:lnTo>
                  <a:lnTo>
                    <a:pt x="9645" y="0"/>
                  </a:lnTo>
                  <a:lnTo>
                    <a:pt x="9705" y="0"/>
                  </a:lnTo>
                  <a:lnTo>
                    <a:pt x="9705" y="15"/>
                  </a:lnTo>
                </a:path>
                <a:path w="11792" h="490">
                  <a:moveTo>
                    <a:pt x="9600" y="15"/>
                  </a:moveTo>
                  <a:lnTo>
                    <a:pt x="9540" y="15"/>
                  </a:lnTo>
                  <a:lnTo>
                    <a:pt x="9540" y="0"/>
                  </a:lnTo>
                  <a:lnTo>
                    <a:pt x="9600" y="0"/>
                  </a:lnTo>
                  <a:lnTo>
                    <a:pt x="9600" y="15"/>
                  </a:lnTo>
                </a:path>
                <a:path w="11792" h="490">
                  <a:moveTo>
                    <a:pt x="9495" y="15"/>
                  </a:moveTo>
                  <a:lnTo>
                    <a:pt x="9435" y="15"/>
                  </a:lnTo>
                  <a:lnTo>
                    <a:pt x="9435" y="0"/>
                  </a:lnTo>
                  <a:lnTo>
                    <a:pt x="9495" y="0"/>
                  </a:lnTo>
                  <a:lnTo>
                    <a:pt x="9495" y="15"/>
                  </a:lnTo>
                </a:path>
                <a:path w="11792" h="490">
                  <a:moveTo>
                    <a:pt x="9390" y="15"/>
                  </a:moveTo>
                  <a:lnTo>
                    <a:pt x="9330" y="15"/>
                  </a:lnTo>
                  <a:lnTo>
                    <a:pt x="9330" y="0"/>
                  </a:lnTo>
                  <a:lnTo>
                    <a:pt x="9390" y="0"/>
                  </a:lnTo>
                  <a:lnTo>
                    <a:pt x="9390" y="15"/>
                  </a:lnTo>
                </a:path>
                <a:path w="11792" h="490">
                  <a:moveTo>
                    <a:pt x="9285" y="15"/>
                  </a:moveTo>
                  <a:lnTo>
                    <a:pt x="9225" y="15"/>
                  </a:lnTo>
                  <a:lnTo>
                    <a:pt x="9225" y="0"/>
                  </a:lnTo>
                  <a:lnTo>
                    <a:pt x="9285" y="0"/>
                  </a:lnTo>
                  <a:lnTo>
                    <a:pt x="9285" y="15"/>
                  </a:lnTo>
                </a:path>
                <a:path w="11792" h="490">
                  <a:moveTo>
                    <a:pt x="9180" y="15"/>
                  </a:moveTo>
                  <a:lnTo>
                    <a:pt x="9120" y="15"/>
                  </a:lnTo>
                  <a:lnTo>
                    <a:pt x="9120" y="0"/>
                  </a:lnTo>
                  <a:lnTo>
                    <a:pt x="9180" y="0"/>
                  </a:lnTo>
                  <a:lnTo>
                    <a:pt x="9180" y="15"/>
                  </a:lnTo>
                </a:path>
                <a:path w="11792" h="490">
                  <a:moveTo>
                    <a:pt x="9075" y="15"/>
                  </a:moveTo>
                  <a:lnTo>
                    <a:pt x="9015" y="15"/>
                  </a:lnTo>
                  <a:lnTo>
                    <a:pt x="9015" y="0"/>
                  </a:lnTo>
                  <a:lnTo>
                    <a:pt x="9075" y="0"/>
                  </a:lnTo>
                  <a:lnTo>
                    <a:pt x="9075" y="15"/>
                  </a:lnTo>
                </a:path>
                <a:path w="11792" h="490">
                  <a:moveTo>
                    <a:pt x="8970" y="15"/>
                  </a:moveTo>
                  <a:lnTo>
                    <a:pt x="8910" y="15"/>
                  </a:lnTo>
                  <a:lnTo>
                    <a:pt x="8910" y="0"/>
                  </a:lnTo>
                  <a:lnTo>
                    <a:pt x="8970" y="0"/>
                  </a:lnTo>
                  <a:lnTo>
                    <a:pt x="8970" y="15"/>
                  </a:lnTo>
                </a:path>
                <a:path w="11792" h="490">
                  <a:moveTo>
                    <a:pt x="8865" y="15"/>
                  </a:moveTo>
                  <a:lnTo>
                    <a:pt x="8805" y="15"/>
                  </a:lnTo>
                  <a:lnTo>
                    <a:pt x="8805" y="0"/>
                  </a:lnTo>
                  <a:lnTo>
                    <a:pt x="8865" y="0"/>
                  </a:lnTo>
                  <a:lnTo>
                    <a:pt x="8865" y="15"/>
                  </a:lnTo>
                </a:path>
                <a:path w="11792" h="490">
                  <a:moveTo>
                    <a:pt x="8760" y="15"/>
                  </a:moveTo>
                  <a:lnTo>
                    <a:pt x="8700" y="15"/>
                  </a:lnTo>
                  <a:lnTo>
                    <a:pt x="8700" y="0"/>
                  </a:lnTo>
                  <a:lnTo>
                    <a:pt x="8760" y="0"/>
                  </a:lnTo>
                  <a:lnTo>
                    <a:pt x="8760" y="15"/>
                  </a:lnTo>
                </a:path>
                <a:path w="11792" h="490">
                  <a:moveTo>
                    <a:pt x="8655" y="15"/>
                  </a:moveTo>
                  <a:lnTo>
                    <a:pt x="8595" y="15"/>
                  </a:lnTo>
                  <a:lnTo>
                    <a:pt x="8595" y="0"/>
                  </a:lnTo>
                  <a:lnTo>
                    <a:pt x="8655" y="0"/>
                  </a:lnTo>
                  <a:lnTo>
                    <a:pt x="8655" y="15"/>
                  </a:lnTo>
                </a:path>
                <a:path w="11792" h="490">
                  <a:moveTo>
                    <a:pt x="8550" y="15"/>
                  </a:moveTo>
                  <a:lnTo>
                    <a:pt x="8490" y="15"/>
                  </a:lnTo>
                  <a:lnTo>
                    <a:pt x="8490" y="0"/>
                  </a:lnTo>
                  <a:lnTo>
                    <a:pt x="8550" y="0"/>
                  </a:lnTo>
                  <a:lnTo>
                    <a:pt x="8550" y="15"/>
                  </a:lnTo>
                </a:path>
                <a:path w="11792" h="490">
                  <a:moveTo>
                    <a:pt x="8445" y="15"/>
                  </a:moveTo>
                  <a:lnTo>
                    <a:pt x="8385" y="15"/>
                  </a:lnTo>
                  <a:lnTo>
                    <a:pt x="8385" y="0"/>
                  </a:lnTo>
                  <a:lnTo>
                    <a:pt x="8445" y="0"/>
                  </a:lnTo>
                  <a:lnTo>
                    <a:pt x="8445" y="15"/>
                  </a:lnTo>
                </a:path>
                <a:path w="11792" h="490">
                  <a:moveTo>
                    <a:pt x="8340" y="15"/>
                  </a:moveTo>
                  <a:lnTo>
                    <a:pt x="8280" y="15"/>
                  </a:lnTo>
                  <a:lnTo>
                    <a:pt x="8280" y="0"/>
                  </a:lnTo>
                  <a:lnTo>
                    <a:pt x="8340" y="0"/>
                  </a:lnTo>
                  <a:lnTo>
                    <a:pt x="8340" y="15"/>
                  </a:lnTo>
                </a:path>
                <a:path w="11792" h="490">
                  <a:moveTo>
                    <a:pt x="8235" y="15"/>
                  </a:moveTo>
                  <a:lnTo>
                    <a:pt x="8175" y="15"/>
                  </a:lnTo>
                  <a:lnTo>
                    <a:pt x="8175" y="0"/>
                  </a:lnTo>
                  <a:lnTo>
                    <a:pt x="8235" y="0"/>
                  </a:lnTo>
                  <a:lnTo>
                    <a:pt x="8235" y="15"/>
                  </a:lnTo>
                </a:path>
                <a:path w="11792" h="490">
                  <a:moveTo>
                    <a:pt x="8130" y="15"/>
                  </a:moveTo>
                  <a:lnTo>
                    <a:pt x="8070" y="15"/>
                  </a:lnTo>
                  <a:lnTo>
                    <a:pt x="8070" y="0"/>
                  </a:lnTo>
                  <a:lnTo>
                    <a:pt x="8130" y="0"/>
                  </a:lnTo>
                  <a:lnTo>
                    <a:pt x="8130" y="15"/>
                  </a:lnTo>
                </a:path>
                <a:path w="11792" h="490">
                  <a:moveTo>
                    <a:pt x="8025" y="15"/>
                  </a:moveTo>
                  <a:lnTo>
                    <a:pt x="7965" y="15"/>
                  </a:lnTo>
                  <a:lnTo>
                    <a:pt x="7965" y="0"/>
                  </a:lnTo>
                  <a:lnTo>
                    <a:pt x="8025" y="0"/>
                  </a:lnTo>
                  <a:lnTo>
                    <a:pt x="8025" y="15"/>
                  </a:lnTo>
                </a:path>
                <a:path w="11792" h="490">
                  <a:moveTo>
                    <a:pt x="7920" y="15"/>
                  </a:moveTo>
                  <a:lnTo>
                    <a:pt x="7860" y="15"/>
                  </a:lnTo>
                  <a:lnTo>
                    <a:pt x="7860" y="0"/>
                  </a:lnTo>
                  <a:lnTo>
                    <a:pt x="7920" y="0"/>
                  </a:lnTo>
                  <a:lnTo>
                    <a:pt x="7920" y="15"/>
                  </a:lnTo>
                </a:path>
                <a:path w="11792" h="490">
                  <a:moveTo>
                    <a:pt x="7815" y="15"/>
                  </a:moveTo>
                  <a:lnTo>
                    <a:pt x="7755" y="15"/>
                  </a:lnTo>
                  <a:lnTo>
                    <a:pt x="7755" y="0"/>
                  </a:lnTo>
                  <a:lnTo>
                    <a:pt x="7815" y="0"/>
                  </a:lnTo>
                  <a:lnTo>
                    <a:pt x="7815" y="15"/>
                  </a:lnTo>
                </a:path>
                <a:path w="11792" h="490">
                  <a:moveTo>
                    <a:pt x="7710" y="15"/>
                  </a:moveTo>
                  <a:lnTo>
                    <a:pt x="7650" y="15"/>
                  </a:lnTo>
                  <a:lnTo>
                    <a:pt x="7650" y="0"/>
                  </a:lnTo>
                  <a:lnTo>
                    <a:pt x="7710" y="0"/>
                  </a:lnTo>
                  <a:lnTo>
                    <a:pt x="7710" y="15"/>
                  </a:lnTo>
                </a:path>
                <a:path w="11792" h="490">
                  <a:moveTo>
                    <a:pt x="7605" y="15"/>
                  </a:moveTo>
                  <a:lnTo>
                    <a:pt x="7545" y="15"/>
                  </a:lnTo>
                  <a:lnTo>
                    <a:pt x="7545" y="0"/>
                  </a:lnTo>
                  <a:lnTo>
                    <a:pt x="7605" y="0"/>
                  </a:lnTo>
                  <a:lnTo>
                    <a:pt x="7605" y="15"/>
                  </a:lnTo>
                </a:path>
                <a:path w="11792" h="490">
                  <a:moveTo>
                    <a:pt x="7500" y="15"/>
                  </a:moveTo>
                  <a:lnTo>
                    <a:pt x="7440" y="15"/>
                  </a:lnTo>
                  <a:lnTo>
                    <a:pt x="7440" y="0"/>
                  </a:lnTo>
                  <a:lnTo>
                    <a:pt x="7500" y="0"/>
                  </a:lnTo>
                  <a:lnTo>
                    <a:pt x="7500" y="15"/>
                  </a:lnTo>
                </a:path>
                <a:path w="11792" h="490">
                  <a:moveTo>
                    <a:pt x="7395" y="15"/>
                  </a:moveTo>
                  <a:lnTo>
                    <a:pt x="7335" y="15"/>
                  </a:lnTo>
                  <a:lnTo>
                    <a:pt x="7335" y="0"/>
                  </a:lnTo>
                  <a:lnTo>
                    <a:pt x="7395" y="0"/>
                  </a:lnTo>
                  <a:lnTo>
                    <a:pt x="7395" y="15"/>
                  </a:lnTo>
                </a:path>
                <a:path w="11792" h="490">
                  <a:moveTo>
                    <a:pt x="7290" y="15"/>
                  </a:moveTo>
                  <a:lnTo>
                    <a:pt x="7230" y="15"/>
                  </a:lnTo>
                  <a:lnTo>
                    <a:pt x="7230" y="0"/>
                  </a:lnTo>
                  <a:lnTo>
                    <a:pt x="7290" y="0"/>
                  </a:lnTo>
                  <a:lnTo>
                    <a:pt x="7290" y="15"/>
                  </a:lnTo>
                </a:path>
                <a:path w="11792" h="490">
                  <a:moveTo>
                    <a:pt x="7185" y="15"/>
                  </a:moveTo>
                  <a:lnTo>
                    <a:pt x="7125" y="15"/>
                  </a:lnTo>
                  <a:lnTo>
                    <a:pt x="7125" y="0"/>
                  </a:lnTo>
                  <a:lnTo>
                    <a:pt x="7185" y="0"/>
                  </a:lnTo>
                  <a:lnTo>
                    <a:pt x="7185" y="15"/>
                  </a:lnTo>
                </a:path>
                <a:path w="11792" h="490">
                  <a:moveTo>
                    <a:pt x="7080" y="15"/>
                  </a:moveTo>
                  <a:lnTo>
                    <a:pt x="7020" y="15"/>
                  </a:lnTo>
                  <a:lnTo>
                    <a:pt x="7020" y="0"/>
                  </a:lnTo>
                  <a:lnTo>
                    <a:pt x="7080" y="0"/>
                  </a:lnTo>
                  <a:lnTo>
                    <a:pt x="7080" y="15"/>
                  </a:lnTo>
                </a:path>
                <a:path w="11792" h="490">
                  <a:moveTo>
                    <a:pt x="6975" y="15"/>
                  </a:moveTo>
                  <a:lnTo>
                    <a:pt x="6915" y="15"/>
                  </a:lnTo>
                  <a:lnTo>
                    <a:pt x="6915" y="0"/>
                  </a:lnTo>
                  <a:lnTo>
                    <a:pt x="6975" y="0"/>
                  </a:lnTo>
                  <a:lnTo>
                    <a:pt x="6975" y="15"/>
                  </a:lnTo>
                </a:path>
                <a:path w="11792" h="490">
                  <a:moveTo>
                    <a:pt x="6870" y="15"/>
                  </a:moveTo>
                  <a:lnTo>
                    <a:pt x="6810" y="15"/>
                  </a:lnTo>
                  <a:lnTo>
                    <a:pt x="6810" y="0"/>
                  </a:lnTo>
                  <a:lnTo>
                    <a:pt x="6870" y="0"/>
                  </a:lnTo>
                  <a:lnTo>
                    <a:pt x="6870" y="15"/>
                  </a:lnTo>
                </a:path>
                <a:path w="11792" h="490">
                  <a:moveTo>
                    <a:pt x="6765" y="15"/>
                  </a:moveTo>
                  <a:lnTo>
                    <a:pt x="6705" y="15"/>
                  </a:lnTo>
                  <a:lnTo>
                    <a:pt x="6705" y="0"/>
                  </a:lnTo>
                  <a:lnTo>
                    <a:pt x="6765" y="0"/>
                  </a:lnTo>
                  <a:lnTo>
                    <a:pt x="6765" y="15"/>
                  </a:lnTo>
                </a:path>
                <a:path w="11792" h="490">
                  <a:moveTo>
                    <a:pt x="6660" y="15"/>
                  </a:moveTo>
                  <a:lnTo>
                    <a:pt x="6600" y="15"/>
                  </a:lnTo>
                  <a:lnTo>
                    <a:pt x="6600" y="0"/>
                  </a:lnTo>
                  <a:lnTo>
                    <a:pt x="6660" y="0"/>
                  </a:lnTo>
                  <a:lnTo>
                    <a:pt x="6660" y="15"/>
                  </a:lnTo>
                </a:path>
                <a:path w="11792" h="490">
                  <a:moveTo>
                    <a:pt x="6555" y="15"/>
                  </a:moveTo>
                  <a:lnTo>
                    <a:pt x="6495" y="15"/>
                  </a:lnTo>
                  <a:lnTo>
                    <a:pt x="6495" y="0"/>
                  </a:lnTo>
                  <a:lnTo>
                    <a:pt x="6555" y="0"/>
                  </a:lnTo>
                  <a:lnTo>
                    <a:pt x="6555" y="15"/>
                  </a:lnTo>
                </a:path>
                <a:path w="11792" h="490">
                  <a:moveTo>
                    <a:pt x="6450" y="15"/>
                  </a:moveTo>
                  <a:lnTo>
                    <a:pt x="6390" y="15"/>
                  </a:lnTo>
                  <a:lnTo>
                    <a:pt x="6390" y="0"/>
                  </a:lnTo>
                  <a:lnTo>
                    <a:pt x="6450" y="0"/>
                  </a:lnTo>
                  <a:lnTo>
                    <a:pt x="6450" y="15"/>
                  </a:lnTo>
                </a:path>
                <a:path w="11792" h="490">
                  <a:moveTo>
                    <a:pt x="6345" y="15"/>
                  </a:moveTo>
                  <a:lnTo>
                    <a:pt x="6285" y="15"/>
                  </a:lnTo>
                  <a:lnTo>
                    <a:pt x="6285" y="0"/>
                  </a:lnTo>
                  <a:lnTo>
                    <a:pt x="6345" y="0"/>
                  </a:lnTo>
                  <a:lnTo>
                    <a:pt x="6345" y="15"/>
                  </a:lnTo>
                </a:path>
                <a:path w="11792" h="490">
                  <a:moveTo>
                    <a:pt x="6240" y="15"/>
                  </a:moveTo>
                  <a:lnTo>
                    <a:pt x="6180" y="15"/>
                  </a:lnTo>
                  <a:lnTo>
                    <a:pt x="6180" y="0"/>
                  </a:lnTo>
                  <a:lnTo>
                    <a:pt x="6240" y="0"/>
                  </a:lnTo>
                  <a:lnTo>
                    <a:pt x="6240" y="15"/>
                  </a:lnTo>
                </a:path>
                <a:path w="11792" h="490">
                  <a:moveTo>
                    <a:pt x="6135" y="15"/>
                  </a:moveTo>
                  <a:lnTo>
                    <a:pt x="6075" y="15"/>
                  </a:lnTo>
                  <a:lnTo>
                    <a:pt x="6075" y="0"/>
                  </a:lnTo>
                  <a:lnTo>
                    <a:pt x="6135" y="0"/>
                  </a:lnTo>
                  <a:lnTo>
                    <a:pt x="6135" y="15"/>
                  </a:lnTo>
                </a:path>
                <a:path w="11792" h="490">
                  <a:moveTo>
                    <a:pt x="6030" y="15"/>
                  </a:moveTo>
                  <a:lnTo>
                    <a:pt x="5970" y="15"/>
                  </a:lnTo>
                  <a:lnTo>
                    <a:pt x="5970" y="0"/>
                  </a:lnTo>
                  <a:lnTo>
                    <a:pt x="6030" y="0"/>
                  </a:lnTo>
                  <a:lnTo>
                    <a:pt x="6030" y="15"/>
                  </a:lnTo>
                </a:path>
                <a:path w="11792" h="490">
                  <a:moveTo>
                    <a:pt x="5925" y="15"/>
                  </a:moveTo>
                  <a:lnTo>
                    <a:pt x="5865" y="15"/>
                  </a:lnTo>
                  <a:lnTo>
                    <a:pt x="5865" y="0"/>
                  </a:lnTo>
                  <a:lnTo>
                    <a:pt x="5925" y="0"/>
                  </a:lnTo>
                  <a:lnTo>
                    <a:pt x="5925" y="15"/>
                  </a:lnTo>
                </a:path>
                <a:path w="11792" h="490">
                  <a:moveTo>
                    <a:pt x="5820" y="15"/>
                  </a:moveTo>
                  <a:lnTo>
                    <a:pt x="5760" y="15"/>
                  </a:lnTo>
                  <a:lnTo>
                    <a:pt x="5760" y="0"/>
                  </a:lnTo>
                  <a:lnTo>
                    <a:pt x="5820" y="0"/>
                  </a:lnTo>
                  <a:lnTo>
                    <a:pt x="5820" y="15"/>
                  </a:lnTo>
                </a:path>
                <a:path w="11792" h="490">
                  <a:moveTo>
                    <a:pt x="5715" y="15"/>
                  </a:moveTo>
                  <a:lnTo>
                    <a:pt x="5655" y="15"/>
                  </a:lnTo>
                  <a:lnTo>
                    <a:pt x="5655" y="0"/>
                  </a:lnTo>
                  <a:lnTo>
                    <a:pt x="5715" y="0"/>
                  </a:lnTo>
                  <a:lnTo>
                    <a:pt x="5715" y="15"/>
                  </a:lnTo>
                </a:path>
                <a:path w="11792" h="490">
                  <a:moveTo>
                    <a:pt x="5610" y="15"/>
                  </a:moveTo>
                  <a:lnTo>
                    <a:pt x="5550" y="15"/>
                  </a:lnTo>
                  <a:lnTo>
                    <a:pt x="5550" y="0"/>
                  </a:lnTo>
                  <a:lnTo>
                    <a:pt x="5610" y="0"/>
                  </a:lnTo>
                  <a:lnTo>
                    <a:pt x="5610" y="15"/>
                  </a:lnTo>
                </a:path>
                <a:path w="11792" h="490">
                  <a:moveTo>
                    <a:pt x="5505" y="15"/>
                  </a:moveTo>
                  <a:lnTo>
                    <a:pt x="5445" y="15"/>
                  </a:lnTo>
                  <a:lnTo>
                    <a:pt x="5445" y="0"/>
                  </a:lnTo>
                  <a:lnTo>
                    <a:pt x="5505" y="0"/>
                  </a:lnTo>
                  <a:lnTo>
                    <a:pt x="5505" y="15"/>
                  </a:lnTo>
                </a:path>
                <a:path w="11792" h="490">
                  <a:moveTo>
                    <a:pt x="5400" y="15"/>
                  </a:moveTo>
                  <a:lnTo>
                    <a:pt x="5340" y="15"/>
                  </a:lnTo>
                  <a:lnTo>
                    <a:pt x="5340" y="0"/>
                  </a:lnTo>
                  <a:lnTo>
                    <a:pt x="5400" y="0"/>
                  </a:lnTo>
                  <a:lnTo>
                    <a:pt x="5400" y="15"/>
                  </a:lnTo>
                </a:path>
                <a:path w="11792" h="490">
                  <a:moveTo>
                    <a:pt x="5295" y="15"/>
                  </a:moveTo>
                  <a:lnTo>
                    <a:pt x="5235" y="15"/>
                  </a:lnTo>
                  <a:lnTo>
                    <a:pt x="5235" y="0"/>
                  </a:lnTo>
                  <a:lnTo>
                    <a:pt x="5295" y="0"/>
                  </a:lnTo>
                  <a:lnTo>
                    <a:pt x="5295" y="15"/>
                  </a:lnTo>
                </a:path>
                <a:path w="11792" h="490">
                  <a:moveTo>
                    <a:pt x="5190" y="15"/>
                  </a:moveTo>
                  <a:lnTo>
                    <a:pt x="5130" y="15"/>
                  </a:lnTo>
                  <a:lnTo>
                    <a:pt x="5130" y="0"/>
                  </a:lnTo>
                  <a:lnTo>
                    <a:pt x="5190" y="0"/>
                  </a:lnTo>
                  <a:lnTo>
                    <a:pt x="5190" y="15"/>
                  </a:lnTo>
                </a:path>
                <a:path w="11792" h="490">
                  <a:moveTo>
                    <a:pt x="5085" y="15"/>
                  </a:moveTo>
                  <a:lnTo>
                    <a:pt x="5025" y="15"/>
                  </a:lnTo>
                  <a:lnTo>
                    <a:pt x="5025" y="0"/>
                  </a:lnTo>
                  <a:lnTo>
                    <a:pt x="5085" y="0"/>
                  </a:lnTo>
                  <a:lnTo>
                    <a:pt x="5085" y="15"/>
                  </a:lnTo>
                </a:path>
                <a:path w="11792" h="490">
                  <a:moveTo>
                    <a:pt x="4980" y="15"/>
                  </a:moveTo>
                  <a:lnTo>
                    <a:pt x="4920" y="15"/>
                  </a:lnTo>
                  <a:lnTo>
                    <a:pt x="4920" y="0"/>
                  </a:lnTo>
                  <a:lnTo>
                    <a:pt x="4980" y="0"/>
                  </a:lnTo>
                  <a:lnTo>
                    <a:pt x="4980" y="15"/>
                  </a:lnTo>
                </a:path>
                <a:path w="11792" h="490">
                  <a:moveTo>
                    <a:pt x="4875" y="15"/>
                  </a:moveTo>
                  <a:lnTo>
                    <a:pt x="4815" y="15"/>
                  </a:lnTo>
                  <a:lnTo>
                    <a:pt x="4815" y="0"/>
                  </a:lnTo>
                  <a:lnTo>
                    <a:pt x="4875" y="0"/>
                  </a:lnTo>
                  <a:lnTo>
                    <a:pt x="4875" y="15"/>
                  </a:lnTo>
                </a:path>
                <a:path w="11792" h="490">
                  <a:moveTo>
                    <a:pt x="4770" y="15"/>
                  </a:moveTo>
                  <a:lnTo>
                    <a:pt x="4710" y="15"/>
                  </a:lnTo>
                  <a:lnTo>
                    <a:pt x="4710" y="0"/>
                  </a:lnTo>
                  <a:lnTo>
                    <a:pt x="4770" y="0"/>
                  </a:lnTo>
                  <a:lnTo>
                    <a:pt x="4770" y="15"/>
                  </a:lnTo>
                </a:path>
                <a:path w="11792" h="490">
                  <a:moveTo>
                    <a:pt x="4665" y="15"/>
                  </a:moveTo>
                  <a:lnTo>
                    <a:pt x="4605" y="15"/>
                  </a:lnTo>
                  <a:lnTo>
                    <a:pt x="4605" y="0"/>
                  </a:lnTo>
                  <a:lnTo>
                    <a:pt x="4665" y="0"/>
                  </a:lnTo>
                  <a:lnTo>
                    <a:pt x="4665" y="15"/>
                  </a:lnTo>
                </a:path>
                <a:path w="11792" h="490">
                  <a:moveTo>
                    <a:pt x="4560" y="15"/>
                  </a:moveTo>
                  <a:lnTo>
                    <a:pt x="4500" y="15"/>
                  </a:lnTo>
                  <a:lnTo>
                    <a:pt x="4500" y="0"/>
                  </a:lnTo>
                  <a:lnTo>
                    <a:pt x="4560" y="0"/>
                  </a:lnTo>
                  <a:lnTo>
                    <a:pt x="4560" y="15"/>
                  </a:lnTo>
                </a:path>
                <a:path w="11792" h="490">
                  <a:moveTo>
                    <a:pt x="4455" y="15"/>
                  </a:moveTo>
                  <a:lnTo>
                    <a:pt x="4395" y="15"/>
                  </a:lnTo>
                  <a:lnTo>
                    <a:pt x="4395" y="0"/>
                  </a:lnTo>
                  <a:lnTo>
                    <a:pt x="4455" y="0"/>
                  </a:lnTo>
                  <a:lnTo>
                    <a:pt x="4455" y="15"/>
                  </a:lnTo>
                </a:path>
                <a:path w="11792" h="490">
                  <a:moveTo>
                    <a:pt x="4350" y="15"/>
                  </a:moveTo>
                  <a:lnTo>
                    <a:pt x="4290" y="15"/>
                  </a:lnTo>
                  <a:lnTo>
                    <a:pt x="4290" y="0"/>
                  </a:lnTo>
                  <a:lnTo>
                    <a:pt x="4350" y="0"/>
                  </a:lnTo>
                  <a:lnTo>
                    <a:pt x="4350" y="15"/>
                  </a:lnTo>
                </a:path>
                <a:path w="11792" h="490">
                  <a:moveTo>
                    <a:pt x="4245" y="15"/>
                  </a:moveTo>
                  <a:lnTo>
                    <a:pt x="4185" y="15"/>
                  </a:lnTo>
                  <a:lnTo>
                    <a:pt x="4185" y="0"/>
                  </a:lnTo>
                  <a:lnTo>
                    <a:pt x="4245" y="0"/>
                  </a:lnTo>
                  <a:lnTo>
                    <a:pt x="4245" y="15"/>
                  </a:lnTo>
                </a:path>
                <a:path w="11792" h="490">
                  <a:moveTo>
                    <a:pt x="4140" y="15"/>
                  </a:moveTo>
                  <a:lnTo>
                    <a:pt x="4080" y="15"/>
                  </a:lnTo>
                  <a:lnTo>
                    <a:pt x="4080" y="0"/>
                  </a:lnTo>
                  <a:lnTo>
                    <a:pt x="4140" y="0"/>
                  </a:lnTo>
                  <a:lnTo>
                    <a:pt x="4140" y="15"/>
                  </a:lnTo>
                </a:path>
                <a:path w="11792" h="490">
                  <a:moveTo>
                    <a:pt x="4035" y="15"/>
                  </a:moveTo>
                  <a:lnTo>
                    <a:pt x="3975" y="15"/>
                  </a:lnTo>
                  <a:lnTo>
                    <a:pt x="3975" y="0"/>
                  </a:lnTo>
                  <a:lnTo>
                    <a:pt x="4035" y="0"/>
                  </a:lnTo>
                  <a:lnTo>
                    <a:pt x="4035" y="15"/>
                  </a:lnTo>
                </a:path>
                <a:path w="11792" h="490">
                  <a:moveTo>
                    <a:pt x="3930" y="15"/>
                  </a:moveTo>
                  <a:lnTo>
                    <a:pt x="3870" y="15"/>
                  </a:lnTo>
                  <a:lnTo>
                    <a:pt x="3870" y="0"/>
                  </a:lnTo>
                  <a:lnTo>
                    <a:pt x="3930" y="0"/>
                  </a:lnTo>
                  <a:lnTo>
                    <a:pt x="3930" y="15"/>
                  </a:lnTo>
                </a:path>
                <a:path w="11792" h="490">
                  <a:moveTo>
                    <a:pt x="3825" y="15"/>
                  </a:moveTo>
                  <a:lnTo>
                    <a:pt x="3765" y="15"/>
                  </a:lnTo>
                  <a:lnTo>
                    <a:pt x="3765" y="0"/>
                  </a:lnTo>
                  <a:lnTo>
                    <a:pt x="3825" y="0"/>
                  </a:lnTo>
                  <a:lnTo>
                    <a:pt x="3825" y="15"/>
                  </a:lnTo>
                </a:path>
                <a:path w="11792" h="490">
                  <a:moveTo>
                    <a:pt x="3720" y="15"/>
                  </a:moveTo>
                  <a:lnTo>
                    <a:pt x="3660" y="15"/>
                  </a:lnTo>
                  <a:lnTo>
                    <a:pt x="3660" y="0"/>
                  </a:lnTo>
                  <a:lnTo>
                    <a:pt x="3720" y="0"/>
                  </a:lnTo>
                  <a:lnTo>
                    <a:pt x="3720" y="15"/>
                  </a:lnTo>
                </a:path>
                <a:path w="11792" h="490">
                  <a:moveTo>
                    <a:pt x="3615" y="15"/>
                  </a:moveTo>
                  <a:lnTo>
                    <a:pt x="3555" y="15"/>
                  </a:lnTo>
                  <a:lnTo>
                    <a:pt x="3555" y="0"/>
                  </a:lnTo>
                  <a:lnTo>
                    <a:pt x="3615" y="0"/>
                  </a:lnTo>
                  <a:lnTo>
                    <a:pt x="3615" y="15"/>
                  </a:lnTo>
                </a:path>
                <a:path w="11792" h="490">
                  <a:moveTo>
                    <a:pt x="3510" y="15"/>
                  </a:moveTo>
                  <a:lnTo>
                    <a:pt x="3450" y="15"/>
                  </a:lnTo>
                  <a:lnTo>
                    <a:pt x="3450" y="0"/>
                  </a:lnTo>
                  <a:lnTo>
                    <a:pt x="3510" y="0"/>
                  </a:lnTo>
                  <a:lnTo>
                    <a:pt x="3510" y="15"/>
                  </a:lnTo>
                </a:path>
                <a:path w="11792" h="490">
                  <a:moveTo>
                    <a:pt x="3405" y="15"/>
                  </a:moveTo>
                  <a:lnTo>
                    <a:pt x="3345" y="15"/>
                  </a:lnTo>
                  <a:lnTo>
                    <a:pt x="3345" y="0"/>
                  </a:lnTo>
                  <a:lnTo>
                    <a:pt x="3405" y="0"/>
                  </a:lnTo>
                  <a:lnTo>
                    <a:pt x="3405" y="15"/>
                  </a:lnTo>
                </a:path>
                <a:path w="11792" h="490">
                  <a:moveTo>
                    <a:pt x="3300" y="15"/>
                  </a:moveTo>
                  <a:lnTo>
                    <a:pt x="3240" y="15"/>
                  </a:lnTo>
                  <a:lnTo>
                    <a:pt x="3240" y="0"/>
                  </a:lnTo>
                  <a:lnTo>
                    <a:pt x="3300" y="0"/>
                  </a:lnTo>
                  <a:lnTo>
                    <a:pt x="3300" y="15"/>
                  </a:lnTo>
                </a:path>
                <a:path w="11792" h="490">
                  <a:moveTo>
                    <a:pt x="3195" y="15"/>
                  </a:moveTo>
                  <a:lnTo>
                    <a:pt x="3135" y="15"/>
                  </a:lnTo>
                  <a:lnTo>
                    <a:pt x="3135" y="0"/>
                  </a:lnTo>
                  <a:lnTo>
                    <a:pt x="3195" y="0"/>
                  </a:lnTo>
                  <a:lnTo>
                    <a:pt x="3195" y="15"/>
                  </a:lnTo>
                </a:path>
                <a:path w="11792" h="490">
                  <a:moveTo>
                    <a:pt x="3090" y="15"/>
                  </a:moveTo>
                  <a:lnTo>
                    <a:pt x="3030" y="15"/>
                  </a:lnTo>
                  <a:lnTo>
                    <a:pt x="3030" y="0"/>
                  </a:lnTo>
                  <a:lnTo>
                    <a:pt x="3090" y="0"/>
                  </a:lnTo>
                  <a:lnTo>
                    <a:pt x="3090" y="15"/>
                  </a:lnTo>
                </a:path>
                <a:path w="11792" h="490">
                  <a:moveTo>
                    <a:pt x="2985" y="15"/>
                  </a:moveTo>
                  <a:lnTo>
                    <a:pt x="2925" y="15"/>
                  </a:lnTo>
                  <a:lnTo>
                    <a:pt x="2925" y="0"/>
                  </a:lnTo>
                  <a:lnTo>
                    <a:pt x="2985" y="0"/>
                  </a:lnTo>
                  <a:lnTo>
                    <a:pt x="2985" y="15"/>
                  </a:lnTo>
                </a:path>
                <a:path w="11792" h="490">
                  <a:moveTo>
                    <a:pt x="2880" y="15"/>
                  </a:moveTo>
                  <a:lnTo>
                    <a:pt x="2820" y="15"/>
                  </a:lnTo>
                  <a:lnTo>
                    <a:pt x="2820" y="0"/>
                  </a:lnTo>
                  <a:lnTo>
                    <a:pt x="2880" y="0"/>
                  </a:lnTo>
                  <a:lnTo>
                    <a:pt x="2880" y="15"/>
                  </a:lnTo>
                </a:path>
                <a:path w="11792" h="490">
                  <a:moveTo>
                    <a:pt x="2775" y="15"/>
                  </a:moveTo>
                  <a:lnTo>
                    <a:pt x="2715" y="15"/>
                  </a:lnTo>
                  <a:lnTo>
                    <a:pt x="2715" y="0"/>
                  </a:lnTo>
                  <a:lnTo>
                    <a:pt x="2775" y="0"/>
                  </a:lnTo>
                  <a:lnTo>
                    <a:pt x="2775" y="15"/>
                  </a:lnTo>
                </a:path>
                <a:path w="11792" h="490">
                  <a:moveTo>
                    <a:pt x="2670" y="15"/>
                  </a:moveTo>
                  <a:lnTo>
                    <a:pt x="2610" y="15"/>
                  </a:lnTo>
                  <a:lnTo>
                    <a:pt x="2610" y="0"/>
                  </a:lnTo>
                  <a:lnTo>
                    <a:pt x="2670" y="0"/>
                  </a:lnTo>
                  <a:lnTo>
                    <a:pt x="2670" y="15"/>
                  </a:lnTo>
                </a:path>
                <a:path w="11792" h="490">
                  <a:moveTo>
                    <a:pt x="2565" y="15"/>
                  </a:moveTo>
                  <a:lnTo>
                    <a:pt x="2505" y="15"/>
                  </a:lnTo>
                  <a:lnTo>
                    <a:pt x="2505" y="0"/>
                  </a:lnTo>
                  <a:lnTo>
                    <a:pt x="2565" y="0"/>
                  </a:lnTo>
                  <a:lnTo>
                    <a:pt x="2565" y="15"/>
                  </a:lnTo>
                </a:path>
                <a:path w="11792" h="490">
                  <a:moveTo>
                    <a:pt x="2460" y="15"/>
                  </a:moveTo>
                  <a:lnTo>
                    <a:pt x="2400" y="15"/>
                  </a:lnTo>
                  <a:lnTo>
                    <a:pt x="2400" y="0"/>
                  </a:lnTo>
                  <a:lnTo>
                    <a:pt x="2460" y="0"/>
                  </a:lnTo>
                  <a:lnTo>
                    <a:pt x="2460" y="15"/>
                  </a:lnTo>
                </a:path>
                <a:path w="11792" h="490">
                  <a:moveTo>
                    <a:pt x="2355" y="15"/>
                  </a:moveTo>
                  <a:lnTo>
                    <a:pt x="2295" y="15"/>
                  </a:lnTo>
                  <a:lnTo>
                    <a:pt x="2295" y="0"/>
                  </a:lnTo>
                  <a:lnTo>
                    <a:pt x="2355" y="0"/>
                  </a:lnTo>
                  <a:lnTo>
                    <a:pt x="2355" y="15"/>
                  </a:lnTo>
                </a:path>
                <a:path w="11792" h="490">
                  <a:moveTo>
                    <a:pt x="2250" y="15"/>
                  </a:moveTo>
                  <a:lnTo>
                    <a:pt x="2190" y="15"/>
                  </a:lnTo>
                  <a:lnTo>
                    <a:pt x="2190" y="0"/>
                  </a:lnTo>
                  <a:lnTo>
                    <a:pt x="2250" y="0"/>
                  </a:lnTo>
                  <a:lnTo>
                    <a:pt x="2250" y="15"/>
                  </a:lnTo>
                </a:path>
                <a:path w="11792" h="490">
                  <a:moveTo>
                    <a:pt x="2145" y="15"/>
                  </a:moveTo>
                  <a:lnTo>
                    <a:pt x="2085" y="15"/>
                  </a:lnTo>
                  <a:lnTo>
                    <a:pt x="2085" y="0"/>
                  </a:lnTo>
                  <a:lnTo>
                    <a:pt x="2145" y="0"/>
                  </a:lnTo>
                  <a:lnTo>
                    <a:pt x="2145" y="15"/>
                  </a:lnTo>
                </a:path>
                <a:path w="11792" h="490">
                  <a:moveTo>
                    <a:pt x="2040" y="15"/>
                  </a:moveTo>
                  <a:lnTo>
                    <a:pt x="1980" y="15"/>
                  </a:lnTo>
                  <a:lnTo>
                    <a:pt x="1980" y="0"/>
                  </a:lnTo>
                  <a:lnTo>
                    <a:pt x="2040" y="0"/>
                  </a:lnTo>
                  <a:lnTo>
                    <a:pt x="2040" y="15"/>
                  </a:lnTo>
                </a:path>
                <a:path w="11792" h="490">
                  <a:moveTo>
                    <a:pt x="1935" y="15"/>
                  </a:moveTo>
                  <a:lnTo>
                    <a:pt x="1875" y="15"/>
                  </a:lnTo>
                  <a:lnTo>
                    <a:pt x="1875" y="0"/>
                  </a:lnTo>
                  <a:lnTo>
                    <a:pt x="1935" y="0"/>
                  </a:lnTo>
                  <a:lnTo>
                    <a:pt x="1935" y="15"/>
                  </a:lnTo>
                </a:path>
                <a:path w="11792" h="490">
                  <a:moveTo>
                    <a:pt x="1830" y="15"/>
                  </a:moveTo>
                  <a:lnTo>
                    <a:pt x="1770" y="15"/>
                  </a:lnTo>
                  <a:lnTo>
                    <a:pt x="1770" y="0"/>
                  </a:lnTo>
                  <a:lnTo>
                    <a:pt x="1830" y="0"/>
                  </a:lnTo>
                  <a:lnTo>
                    <a:pt x="1830" y="15"/>
                  </a:lnTo>
                </a:path>
                <a:path w="11792" h="490">
                  <a:moveTo>
                    <a:pt x="1725" y="15"/>
                  </a:moveTo>
                  <a:lnTo>
                    <a:pt x="1665" y="15"/>
                  </a:lnTo>
                  <a:lnTo>
                    <a:pt x="1665" y="0"/>
                  </a:lnTo>
                  <a:lnTo>
                    <a:pt x="1725" y="0"/>
                  </a:lnTo>
                  <a:lnTo>
                    <a:pt x="1725" y="15"/>
                  </a:lnTo>
                </a:path>
                <a:path w="11792" h="490">
                  <a:moveTo>
                    <a:pt x="1620" y="15"/>
                  </a:moveTo>
                  <a:lnTo>
                    <a:pt x="1560" y="15"/>
                  </a:lnTo>
                  <a:lnTo>
                    <a:pt x="1560" y="0"/>
                  </a:lnTo>
                  <a:lnTo>
                    <a:pt x="1620" y="0"/>
                  </a:lnTo>
                  <a:lnTo>
                    <a:pt x="1620" y="15"/>
                  </a:lnTo>
                </a:path>
                <a:path w="11792" h="490">
                  <a:moveTo>
                    <a:pt x="1515" y="15"/>
                  </a:moveTo>
                  <a:lnTo>
                    <a:pt x="1455" y="15"/>
                  </a:lnTo>
                  <a:lnTo>
                    <a:pt x="1455" y="0"/>
                  </a:lnTo>
                  <a:lnTo>
                    <a:pt x="1515" y="0"/>
                  </a:lnTo>
                  <a:lnTo>
                    <a:pt x="1515" y="15"/>
                  </a:lnTo>
                </a:path>
                <a:path w="11792" h="490">
                  <a:moveTo>
                    <a:pt x="1410" y="15"/>
                  </a:moveTo>
                  <a:lnTo>
                    <a:pt x="1350" y="15"/>
                  </a:lnTo>
                  <a:lnTo>
                    <a:pt x="1350" y="0"/>
                  </a:lnTo>
                  <a:lnTo>
                    <a:pt x="1410" y="0"/>
                  </a:lnTo>
                  <a:lnTo>
                    <a:pt x="1410" y="15"/>
                  </a:lnTo>
                </a:path>
                <a:path w="11792" h="490">
                  <a:moveTo>
                    <a:pt x="1246" y="15"/>
                  </a:moveTo>
                  <a:lnTo>
                    <a:pt x="1245" y="0"/>
                  </a:lnTo>
                  <a:lnTo>
                    <a:pt x="1268" y="0"/>
                  </a:lnTo>
                  <a:lnTo>
                    <a:pt x="1305" y="0"/>
                  </a:lnTo>
                  <a:lnTo>
                    <a:pt x="1305" y="15"/>
                  </a:lnTo>
                  <a:lnTo>
                    <a:pt x="1268" y="15"/>
                  </a:lnTo>
                  <a:lnTo>
                    <a:pt x="1249" y="15"/>
                  </a:lnTo>
                  <a:lnTo>
                    <a:pt x="1246" y="15"/>
                  </a:lnTo>
                </a:path>
                <a:path w="11792" h="490">
                  <a:moveTo>
                    <a:pt x="1141" y="18"/>
                  </a:moveTo>
                  <a:lnTo>
                    <a:pt x="1140" y="3"/>
                  </a:lnTo>
                  <a:lnTo>
                    <a:pt x="1192" y="1"/>
                  </a:lnTo>
                  <a:lnTo>
                    <a:pt x="1200" y="1"/>
                  </a:lnTo>
                  <a:lnTo>
                    <a:pt x="1201" y="16"/>
                  </a:lnTo>
                  <a:lnTo>
                    <a:pt x="1192" y="16"/>
                  </a:lnTo>
                  <a:lnTo>
                    <a:pt x="1141" y="18"/>
                  </a:lnTo>
                </a:path>
                <a:path w="11792" h="490">
                  <a:moveTo>
                    <a:pt x="1037" y="26"/>
                  </a:moveTo>
                  <a:lnTo>
                    <a:pt x="1035" y="12"/>
                  </a:lnTo>
                  <a:lnTo>
                    <a:pt x="1040" y="11"/>
                  </a:lnTo>
                  <a:lnTo>
                    <a:pt x="1095" y="6"/>
                  </a:lnTo>
                  <a:lnTo>
                    <a:pt x="1096" y="21"/>
                  </a:lnTo>
                  <a:lnTo>
                    <a:pt x="1042" y="26"/>
                  </a:lnTo>
                  <a:lnTo>
                    <a:pt x="1037" y="26"/>
                  </a:lnTo>
                </a:path>
                <a:path w="11792" h="490">
                  <a:moveTo>
                    <a:pt x="1041" y="26"/>
                  </a:moveTo>
                  <a:lnTo>
                    <a:pt x="1042" y="26"/>
                  </a:lnTo>
                  <a:lnTo>
                    <a:pt x="1041" y="26"/>
                  </a:lnTo>
                </a:path>
                <a:path w="11792" h="490">
                  <a:moveTo>
                    <a:pt x="933" y="40"/>
                  </a:moveTo>
                  <a:lnTo>
                    <a:pt x="990" y="17"/>
                  </a:lnTo>
                  <a:lnTo>
                    <a:pt x="992" y="32"/>
                  </a:lnTo>
                  <a:lnTo>
                    <a:pt x="986" y="33"/>
                  </a:lnTo>
                  <a:lnTo>
                    <a:pt x="968" y="35"/>
                  </a:lnTo>
                  <a:lnTo>
                    <a:pt x="950" y="38"/>
                  </a:lnTo>
                  <a:lnTo>
                    <a:pt x="933" y="40"/>
                  </a:lnTo>
                </a:path>
                <a:path w="11792" h="490">
                  <a:moveTo>
                    <a:pt x="830" y="59"/>
                  </a:moveTo>
                  <a:lnTo>
                    <a:pt x="827" y="44"/>
                  </a:lnTo>
                  <a:lnTo>
                    <a:pt x="886" y="33"/>
                  </a:lnTo>
                  <a:lnTo>
                    <a:pt x="889" y="48"/>
                  </a:lnTo>
                  <a:lnTo>
                    <a:pt x="830" y="59"/>
                  </a:lnTo>
                </a:path>
                <a:path w="11792" h="490">
                  <a:moveTo>
                    <a:pt x="729" y="84"/>
                  </a:moveTo>
                  <a:lnTo>
                    <a:pt x="725" y="69"/>
                  </a:lnTo>
                  <a:lnTo>
                    <a:pt x="735" y="66"/>
                  </a:lnTo>
                  <a:lnTo>
                    <a:pt x="752" y="61"/>
                  </a:lnTo>
                  <a:lnTo>
                    <a:pt x="769" y="57"/>
                  </a:lnTo>
                  <a:lnTo>
                    <a:pt x="783" y="54"/>
                  </a:lnTo>
                  <a:lnTo>
                    <a:pt x="786" y="69"/>
                  </a:lnTo>
                  <a:lnTo>
                    <a:pt x="773" y="72"/>
                  </a:lnTo>
                  <a:lnTo>
                    <a:pt x="755" y="76"/>
                  </a:lnTo>
                  <a:lnTo>
                    <a:pt x="739" y="81"/>
                  </a:lnTo>
                  <a:lnTo>
                    <a:pt x="729" y="84"/>
                  </a:lnTo>
                </a:path>
                <a:path w="11792" h="490">
                  <a:moveTo>
                    <a:pt x="755" y="76"/>
                  </a:moveTo>
                  <a:lnTo>
                    <a:pt x="756" y="76"/>
                  </a:lnTo>
                  <a:lnTo>
                    <a:pt x="755" y="76"/>
                  </a:lnTo>
                </a:path>
                <a:path w="11792" h="490">
                  <a:moveTo>
                    <a:pt x="628" y="114"/>
                  </a:moveTo>
                  <a:lnTo>
                    <a:pt x="624" y="99"/>
                  </a:lnTo>
                  <a:lnTo>
                    <a:pt x="681" y="82"/>
                  </a:lnTo>
                  <a:lnTo>
                    <a:pt x="686" y="96"/>
                  </a:lnTo>
                  <a:lnTo>
                    <a:pt x="628" y="114"/>
                  </a:lnTo>
                </a:path>
                <a:path w="11792" h="490">
                  <a:moveTo>
                    <a:pt x="530" y="149"/>
                  </a:moveTo>
                  <a:lnTo>
                    <a:pt x="525" y="135"/>
                  </a:lnTo>
                  <a:lnTo>
                    <a:pt x="553" y="124"/>
                  </a:lnTo>
                  <a:lnTo>
                    <a:pt x="581" y="114"/>
                  </a:lnTo>
                  <a:lnTo>
                    <a:pt x="586" y="129"/>
                  </a:lnTo>
                  <a:lnTo>
                    <a:pt x="558" y="138"/>
                  </a:lnTo>
                  <a:lnTo>
                    <a:pt x="530" y="149"/>
                  </a:lnTo>
                </a:path>
                <a:path w="11792" h="490">
                  <a:moveTo>
                    <a:pt x="434" y="190"/>
                  </a:moveTo>
                  <a:lnTo>
                    <a:pt x="427" y="176"/>
                  </a:lnTo>
                  <a:lnTo>
                    <a:pt x="429" y="176"/>
                  </a:lnTo>
                  <a:lnTo>
                    <a:pt x="482" y="152"/>
                  </a:lnTo>
                  <a:lnTo>
                    <a:pt x="488" y="166"/>
                  </a:lnTo>
                  <a:lnTo>
                    <a:pt x="434" y="190"/>
                  </a:lnTo>
                </a:path>
                <a:path w="11792" h="490">
                  <a:moveTo>
                    <a:pt x="372" y="220"/>
                  </a:moveTo>
                  <a:lnTo>
                    <a:pt x="341" y="220"/>
                  </a:lnTo>
                  <a:lnTo>
                    <a:pt x="369" y="204"/>
                  </a:lnTo>
                  <a:lnTo>
                    <a:pt x="384" y="197"/>
                  </a:lnTo>
                  <a:lnTo>
                    <a:pt x="387" y="196"/>
                  </a:lnTo>
                  <a:lnTo>
                    <a:pt x="393" y="209"/>
                  </a:lnTo>
                  <a:lnTo>
                    <a:pt x="390" y="211"/>
                  </a:lnTo>
                  <a:lnTo>
                    <a:pt x="376" y="218"/>
                  </a:lnTo>
                  <a:lnTo>
                    <a:pt x="372" y="220"/>
                  </a:lnTo>
                </a:path>
                <a:path w="11792" h="490">
                  <a:moveTo>
                    <a:pt x="375" y="218"/>
                  </a:moveTo>
                  <a:lnTo>
                    <a:pt x="376" y="218"/>
                  </a:lnTo>
                  <a:lnTo>
                    <a:pt x="375" y="218"/>
                  </a:lnTo>
                </a:path>
                <a:path w="11792" h="490">
                  <a:moveTo>
                    <a:pt x="341" y="237"/>
                  </a:moveTo>
                  <a:lnTo>
                    <a:pt x="333" y="224"/>
                  </a:lnTo>
                  <a:lnTo>
                    <a:pt x="341" y="220"/>
                  </a:lnTo>
                  <a:lnTo>
                    <a:pt x="372" y="220"/>
                  </a:lnTo>
                  <a:lnTo>
                    <a:pt x="341" y="237"/>
                  </a:lnTo>
                </a:path>
                <a:path w="11792" h="490">
                  <a:moveTo>
                    <a:pt x="251" y="290"/>
                  </a:moveTo>
                  <a:lnTo>
                    <a:pt x="242" y="277"/>
                  </a:lnTo>
                  <a:lnTo>
                    <a:pt x="257" y="267"/>
                  </a:lnTo>
                  <a:lnTo>
                    <a:pt x="258" y="266"/>
                  </a:lnTo>
                  <a:lnTo>
                    <a:pt x="286" y="251"/>
                  </a:lnTo>
                  <a:lnTo>
                    <a:pt x="294" y="246"/>
                  </a:lnTo>
                  <a:lnTo>
                    <a:pt x="301" y="259"/>
                  </a:lnTo>
                  <a:lnTo>
                    <a:pt x="266" y="279"/>
                  </a:lnTo>
                  <a:lnTo>
                    <a:pt x="265" y="279"/>
                  </a:lnTo>
                  <a:lnTo>
                    <a:pt x="251" y="290"/>
                  </a:lnTo>
                </a:path>
                <a:path w="11792" h="490">
                  <a:moveTo>
                    <a:pt x="266" y="279"/>
                  </a:moveTo>
                  <a:lnTo>
                    <a:pt x="266" y="279"/>
                  </a:lnTo>
                  <a:lnTo>
                    <a:pt x="266" y="279"/>
                  </a:lnTo>
                </a:path>
                <a:path w="11792" h="490">
                  <a:moveTo>
                    <a:pt x="165" y="350"/>
                  </a:moveTo>
                  <a:lnTo>
                    <a:pt x="156" y="338"/>
                  </a:lnTo>
                  <a:lnTo>
                    <a:pt x="157" y="337"/>
                  </a:lnTo>
                  <a:lnTo>
                    <a:pt x="205" y="303"/>
                  </a:lnTo>
                  <a:lnTo>
                    <a:pt x="214" y="316"/>
                  </a:lnTo>
                  <a:lnTo>
                    <a:pt x="165" y="350"/>
                  </a:lnTo>
                  <a:lnTo>
                    <a:pt x="165" y="350"/>
                  </a:lnTo>
                </a:path>
                <a:path w="11792" h="490">
                  <a:moveTo>
                    <a:pt x="165" y="350"/>
                  </a:moveTo>
                  <a:lnTo>
                    <a:pt x="166" y="349"/>
                  </a:lnTo>
                  <a:lnTo>
                    <a:pt x="165" y="350"/>
                  </a:lnTo>
                </a:path>
                <a:path w="11792" h="490">
                  <a:moveTo>
                    <a:pt x="85" y="416"/>
                  </a:moveTo>
                  <a:lnTo>
                    <a:pt x="75" y="405"/>
                  </a:lnTo>
                  <a:lnTo>
                    <a:pt x="108" y="374"/>
                  </a:lnTo>
                  <a:lnTo>
                    <a:pt x="120" y="365"/>
                  </a:lnTo>
                  <a:lnTo>
                    <a:pt x="129" y="377"/>
                  </a:lnTo>
                  <a:lnTo>
                    <a:pt x="118" y="385"/>
                  </a:lnTo>
                  <a:lnTo>
                    <a:pt x="85" y="416"/>
                  </a:lnTo>
                </a:path>
                <a:path w="11792" h="490">
                  <a:moveTo>
                    <a:pt x="118" y="386"/>
                  </a:moveTo>
                  <a:lnTo>
                    <a:pt x="118" y="385"/>
                  </a:lnTo>
                  <a:lnTo>
                    <a:pt x="118" y="386"/>
                  </a:lnTo>
                </a:path>
                <a:path w="11792" h="490">
                  <a:moveTo>
                    <a:pt x="11" y="490"/>
                  </a:moveTo>
                  <a:lnTo>
                    <a:pt x="0" y="480"/>
                  </a:lnTo>
                  <a:lnTo>
                    <a:pt x="22" y="455"/>
                  </a:lnTo>
                  <a:lnTo>
                    <a:pt x="33" y="444"/>
                  </a:lnTo>
                  <a:lnTo>
                    <a:pt x="42" y="436"/>
                  </a:lnTo>
                  <a:lnTo>
                    <a:pt x="52" y="447"/>
                  </a:lnTo>
                  <a:lnTo>
                    <a:pt x="43" y="455"/>
                  </a:lnTo>
                  <a:lnTo>
                    <a:pt x="33" y="465"/>
                  </a:lnTo>
                  <a:lnTo>
                    <a:pt x="11" y="490"/>
                  </a:lnTo>
                </a:path>
                <a:path w="11792" h="490">
                  <a:moveTo>
                    <a:pt x="33" y="465"/>
                  </a:moveTo>
                  <a:lnTo>
                    <a:pt x="33" y="465"/>
                  </a:lnTo>
                  <a:lnTo>
                    <a:pt x="33" y="465"/>
                  </a:lnTo>
                </a:path>
              </a:pathLst>
            </a:custGeom>
            <a:solidFill>
              <a:srgbClr val="BEBEBE">
                <a:alpha val="100000"/>
              </a:srgbClr>
            </a:solidFill>
            <a:ln w="0" cap="flat">
              <a:noFill/>
              <a:prstDash val="solid"/>
              <a:miter lim="0"/>
            </a:ln>
          </p:spPr>
          <p:txBody>
            <a:bodyPr rtlCol="0"/>
            <a:lstStyle/>
            <a:p>
              <a:pPr algn="ctr"/>
              <a:endParaRPr lang="zh-CN" altLang="en-US"/>
            </a:p>
          </p:txBody>
        </p:sp>
        <p:sp>
          <p:nvSpPr>
            <p:cNvPr id="1622" name="path 1622"/>
            <p:cNvSpPr/>
            <p:nvPr/>
          </p:nvSpPr>
          <p:spPr>
            <a:xfrm>
              <a:off x="6906527" y="5080"/>
              <a:ext cx="280669" cy="7619"/>
            </a:xfrm>
            <a:custGeom>
              <a:avLst/>
              <a:gdLst/>
              <a:ahLst/>
              <a:cxnLst/>
              <a:rect l="0" t="0" r="0" b="0"/>
              <a:pathLst>
                <a:path w="441" h="11">
                  <a:moveTo>
                    <a:pt x="321" y="11"/>
                  </a:moveTo>
                  <a:lnTo>
                    <a:pt x="0" y="11"/>
                  </a:lnTo>
                  <a:lnTo>
                    <a:pt x="0" y="0"/>
                  </a:lnTo>
                  <a:lnTo>
                    <a:pt x="321" y="0"/>
                  </a:lnTo>
                  <a:lnTo>
                    <a:pt x="321" y="11"/>
                  </a:lnTo>
                </a:path>
                <a:path w="441" h="11">
                  <a:moveTo>
                    <a:pt x="430" y="11"/>
                  </a:moveTo>
                  <a:lnTo>
                    <a:pt x="351" y="11"/>
                  </a:lnTo>
                  <a:lnTo>
                    <a:pt x="351" y="0"/>
                  </a:lnTo>
                  <a:lnTo>
                    <a:pt x="430" y="0"/>
                  </a:lnTo>
                  <a:lnTo>
                    <a:pt x="441" y="5"/>
                  </a:lnTo>
                  <a:lnTo>
                    <a:pt x="430" y="11"/>
                  </a:lnTo>
                </a:path>
              </a:pathLst>
            </a:custGeom>
            <a:solidFill>
              <a:srgbClr val="BE171F">
                <a:alpha val="100000"/>
              </a:srgbClr>
            </a:solidFill>
            <a:ln w="0" cap="flat">
              <a:noFill/>
              <a:prstDash val="solid"/>
              <a:miter lim="0"/>
            </a:ln>
          </p:spPr>
          <p:txBody>
            <a:bodyPr rtlCol="0"/>
            <a:lstStyle/>
            <a:p>
              <a:pPr algn="ctr"/>
              <a:endParaRPr lang="zh-CN" altLang="en-US"/>
            </a:p>
          </p:txBody>
        </p:sp>
      </p:grpSp>
      <p:sp>
        <p:nvSpPr>
          <p:cNvPr id="1624" name="textbox 1624"/>
          <p:cNvSpPr/>
          <p:nvPr/>
        </p:nvSpPr>
        <p:spPr>
          <a:xfrm>
            <a:off x="579500" y="4719383"/>
            <a:ext cx="290829" cy="1637029"/>
          </a:xfrm>
          <a:prstGeom prst="rect">
            <a:avLst/>
          </a:prstGeom>
          <a:solidFill>
            <a:srgbClr val="BE171F">
              <a:alpha val="100000"/>
            </a:srgbClr>
          </a:solidFill>
          <a:ln w="0" cap="flat">
            <a:noFill/>
            <a:prstDash val="solid"/>
            <a:miter lim="0"/>
          </a:ln>
        </p:spPr>
        <p:txBody>
          <a:bodyPr vert="eaVert" wrap="square" lIns="0" tIns="0" rIns="0" bIns="0"/>
          <a:lstStyle/>
          <a:p>
            <a:pPr algn="l" rtl="0" eaLnBrk="0">
              <a:lnSpc>
                <a:spcPct val="107000"/>
              </a:lnSpc>
            </a:pPr>
            <a:endParaRPr sz="300">
              <a:latin typeface="Arial" panose="020B0604020202020204"/>
              <a:ea typeface="Arial" panose="020B0604020202020204"/>
              <a:cs typeface="Arial" panose="020B0604020202020204"/>
            </a:endParaRPr>
          </a:p>
          <a:p>
            <a:pPr marL="383540" algn="l" rtl="0" eaLnBrk="0">
              <a:lnSpc>
                <a:spcPct val="87000"/>
              </a:lnSpc>
              <a:spcBef>
                <a:spcPct val="0"/>
              </a:spcBef>
            </a:pPr>
            <a:r>
              <a:rPr sz="1400" kern="0" spc="70">
                <a:solidFill>
                  <a:srgbClr val="FFFFFF">
                    <a:alpha val="100000"/>
                  </a:srgbClr>
                </a:solidFill>
                <a:latin typeface="等线" panose="02010600030101010101" charset="-122"/>
                <a:ea typeface="等线" panose="02010600030101010101" charset="-122"/>
                <a:cs typeface="等线" panose="02010600030101010101" charset="-122"/>
              </a:rPr>
              <a:t>客</a:t>
            </a:r>
            <a:r>
              <a:rPr sz="1400" kern="0" spc="-190">
                <a:solidFill>
                  <a:srgbClr val="FFFFFF">
                    <a:alpha val="100000"/>
                  </a:srgbClr>
                </a:solidFill>
                <a:latin typeface="等线" panose="02010600030101010101" charset="-122"/>
                <a:ea typeface="等线" panose="02010600030101010101" charset="-122"/>
                <a:cs typeface="等线" panose="02010600030101010101" charset="-122"/>
              </a:rPr>
              <a:t> </a:t>
            </a:r>
            <a:r>
              <a:rPr sz="1400" kern="0" spc="70">
                <a:solidFill>
                  <a:srgbClr val="FFFFFF">
                    <a:alpha val="100000"/>
                  </a:srgbClr>
                </a:solidFill>
                <a:latin typeface="等线" panose="02010600030101010101" charset="-122"/>
                <a:ea typeface="等线" panose="02010600030101010101" charset="-122"/>
                <a:cs typeface="等线" panose="02010600030101010101" charset="-122"/>
              </a:rPr>
              <a:t>户</a:t>
            </a:r>
            <a:r>
              <a:rPr sz="1400" kern="0" spc="-40">
                <a:solidFill>
                  <a:srgbClr val="FFFFFF">
                    <a:alpha val="100000"/>
                  </a:srgbClr>
                </a:solidFill>
                <a:latin typeface="等线" panose="02010600030101010101" charset="-122"/>
                <a:ea typeface="等线" panose="02010600030101010101" charset="-122"/>
                <a:cs typeface="等线" panose="02010600030101010101" charset="-122"/>
              </a:rPr>
              <a:t> </a:t>
            </a:r>
            <a:r>
              <a:rPr sz="1400" kern="0" spc="70">
                <a:solidFill>
                  <a:srgbClr val="FFFFFF">
                    <a:alpha val="100000"/>
                  </a:srgbClr>
                </a:solidFill>
                <a:latin typeface="等线" panose="02010600030101010101" charset="-122"/>
                <a:ea typeface="等线" panose="02010600030101010101" charset="-122"/>
                <a:cs typeface="等线" panose="02010600030101010101" charset="-122"/>
              </a:rPr>
              <a:t>价值</a:t>
            </a:r>
            <a:endParaRPr sz="1400">
              <a:latin typeface="等线" panose="02010600030101010101" charset="-122"/>
              <a:ea typeface="等线" panose="02010600030101010101" charset="-122"/>
              <a:cs typeface="等线" panose="02010600030101010101" charset="-122"/>
            </a:endParaRPr>
          </a:p>
        </p:txBody>
      </p:sp>
      <p:graphicFrame>
        <p:nvGraphicFramePr>
          <p:cNvPr id="1626" name="table 1626"/>
          <p:cNvGraphicFramePr>
            <a:graphicFrameLocks noGrp="1"/>
          </p:cNvGraphicFramePr>
          <p:nvPr/>
        </p:nvGraphicFramePr>
        <p:xfrm>
          <a:off x="857503" y="4718430"/>
          <a:ext cx="1312544" cy="1627504"/>
        </p:xfrm>
        <a:graphic>
          <a:graphicData uri="http://schemas.openxmlformats.org/drawingml/2006/table">
            <a:tbl>
              <a:tblPr/>
              <a:tblGrid>
                <a:gridCol w="1312544"/>
              </a:tblGrid>
              <a:tr h="1627504">
                <a:tc>
                  <a:txBody>
                    <a:bodyPr wrap="square"/>
                    <a:lstStyle/>
                    <a:p>
                      <a:pPr algn="l" rtl="0" eaLnBrk="0">
                        <a:lnSpc>
                          <a:spcPct val="115000"/>
                        </a:lnSpc>
                      </a:pPr>
                      <a:endParaRPr sz="1000">
                        <a:latin typeface="Arial" panose="020B0604020202020204"/>
                        <a:ea typeface="Arial" panose="020B0604020202020204"/>
                        <a:cs typeface="Arial" panose="020B0604020202020204"/>
                      </a:endParaRPr>
                    </a:p>
                    <a:p>
                      <a:pPr marL="66040" indent="1905" algn="l" rtl="0" eaLnBrk="0">
                        <a:lnSpc>
                          <a:spcPct val="206000"/>
                        </a:lnSpc>
                        <a:spcBef>
                          <a:spcPts val="5"/>
                        </a:spcBef>
                      </a:pPr>
                      <a:r>
                        <a:rPr sz="900" kern="0" spc="70">
                          <a:solidFill>
                            <a:srgbClr val="252525">
                              <a:alpha val="100000"/>
                            </a:srgbClr>
                          </a:solidFill>
                          <a:latin typeface="等线" panose="02010600030101010101" charset="-122"/>
                          <a:ea typeface="等线" panose="02010600030101010101" charset="-122"/>
                          <a:cs typeface="等线" panose="02010600030101010101" charset="-122"/>
                        </a:rPr>
                        <a:t>无纸预约，</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极致体验</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50">
                          <a:solidFill>
                            <a:srgbClr val="252525">
                              <a:alpha val="100000"/>
                            </a:srgbClr>
                          </a:solidFill>
                          <a:latin typeface="等线" panose="02010600030101010101" charset="-122"/>
                          <a:ea typeface="等线" panose="02010600030101010101" charset="-122"/>
                          <a:cs typeface="等线" panose="02010600030101010101" charset="-122"/>
                        </a:rPr>
                        <a:t>智能认证， 自动识别</a:t>
                      </a:r>
                      <a:r>
                        <a:rPr sz="900" kern="0" spc="2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自助登记，</a:t>
                      </a:r>
                      <a:r>
                        <a:rPr sz="900" kern="0" spc="-5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快捷高效</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流程可控，</a:t>
                      </a:r>
                      <a:r>
                        <a:rPr sz="900" kern="0" spc="-5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安全保障</a:t>
                      </a:r>
                      <a:endParaRPr sz="900">
                        <a:latin typeface="等线" panose="02010600030101010101" charset="-122"/>
                        <a:ea typeface="等线" panose="02010600030101010101" charset="-122"/>
                        <a:cs typeface="等线" panose="02010600030101010101" charset="-122"/>
                      </a:endParaRPr>
                    </a:p>
                  </a:txBody>
                  <a:tcPr marL="0" marR="0" marT="0" marB="0" vert="horz">
                    <a:lnL w="3175" cap="flat" cmpd="sng" algn="ctr">
                      <a:solidFill>
                        <a:srgbClr val="BE171F"/>
                      </a:solidFill>
                      <a:prstDash val="solid"/>
                      <a:round/>
                      <a:headEnd type="none" w="med" len="med"/>
                      <a:tailEnd type="none" w="med" len="med"/>
                    </a:lnL>
                    <a:lnR w="3175" cap="flat" cmpd="sng" algn="ctr">
                      <a:solidFill>
                        <a:srgbClr val="BE171F"/>
                      </a:solidFill>
                      <a:prstDash val="solid"/>
                      <a:round/>
                      <a:headEnd type="none" w="med" len="med"/>
                      <a:tailEnd type="none" w="med" len="med"/>
                    </a:lnR>
                    <a:lnT w="3175" cap="flat" cmpd="sng" algn="ctr">
                      <a:solidFill>
                        <a:srgbClr val="BE171F"/>
                      </a:solidFill>
                      <a:prstDash val="solid"/>
                      <a:round/>
                      <a:headEnd type="none" w="med" len="med"/>
                      <a:tailEnd type="none" w="med" len="med"/>
                    </a:lnT>
                    <a:lnB w="3175" cap="flat" cmpd="sng" algn="ctr">
                      <a:solidFill>
                        <a:srgbClr val="BE171F"/>
                      </a:solidFill>
                      <a:prstDash val="solid"/>
                      <a:round/>
                      <a:headEnd type="none" w="med" len="med"/>
                      <a:tailEnd type="none" w="med" len="med"/>
                    </a:lnB>
                  </a:tcPr>
                </a:tc>
              </a:tr>
            </a:tbl>
          </a:graphicData>
        </a:graphic>
      </p:graphicFrame>
      <p:sp>
        <p:nvSpPr>
          <p:cNvPr id="1628" name="textbox 1628"/>
          <p:cNvSpPr/>
          <p:nvPr/>
        </p:nvSpPr>
        <p:spPr>
          <a:xfrm>
            <a:off x="8765880" y="2510304"/>
            <a:ext cx="784225" cy="325754"/>
          </a:xfrm>
          <a:prstGeom prst="rect">
            <a:avLst/>
          </a:prstGeom>
          <a:noFill/>
          <a:ln w="0" cap="flat">
            <a:noFill/>
            <a:prstDash val="solid"/>
            <a:miter lim="0"/>
          </a:ln>
        </p:spPr>
        <p:txBody>
          <a:bodyPr vert="horz" wrap="square" lIns="0" tIns="0" rIns="0" bIns="0"/>
          <a:lstStyle/>
          <a:p>
            <a:pPr algn="l" rtl="0" eaLnBrk="0">
              <a:lnSpc>
                <a:spcPct val="35000"/>
              </a:lnSpc>
            </a:pPr>
            <a:endParaRPr sz="100">
              <a:latin typeface="Arial" panose="020B0604020202020204"/>
              <a:ea typeface="Arial" panose="020B0604020202020204"/>
              <a:cs typeface="Arial" panose="020B0604020202020204"/>
            </a:endParaRPr>
          </a:p>
          <a:p>
            <a:pPr marL="153670" indent="-141605" algn="l" rtl="0" eaLnBrk="0">
              <a:lnSpc>
                <a:spcPct val="112000"/>
              </a:lnSpc>
            </a:pPr>
            <a:r>
              <a:rPr sz="900" kern="0" spc="40">
                <a:solidFill>
                  <a:srgbClr val="252525">
                    <a:alpha val="100000"/>
                  </a:srgbClr>
                </a:solidFill>
                <a:latin typeface="等线" panose="02010600030101010101" charset="-122"/>
                <a:ea typeface="等线" panose="02010600030101010101" charset="-122"/>
                <a:cs typeface="等线" panose="02010600030101010101" charset="-122"/>
              </a:rPr>
              <a:t>会议室</a:t>
            </a:r>
            <a:r>
              <a:rPr sz="900" kern="0" spc="-6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40">
                <a:solidFill>
                  <a:srgbClr val="252525">
                    <a:alpha val="100000"/>
                  </a:srgbClr>
                </a:solidFill>
                <a:latin typeface="等线" panose="02010600030101010101" charset="-122"/>
                <a:ea typeface="等线" panose="02010600030101010101" charset="-122"/>
                <a:cs typeface="等线" panose="02010600030101010101" charset="-122"/>
              </a:rPr>
              <a:t>、</a:t>
            </a:r>
            <a:r>
              <a:rPr sz="900" kern="0" spc="-13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40">
                <a:solidFill>
                  <a:srgbClr val="252525">
                    <a:alpha val="100000"/>
                  </a:srgbClr>
                </a:solidFill>
                <a:latin typeface="等线" panose="02010600030101010101" charset="-122"/>
                <a:ea typeface="等线" panose="02010600030101010101" charset="-122"/>
                <a:cs typeface="等线" panose="02010600030101010101" charset="-122"/>
              </a:rPr>
              <a:t>重要</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60">
                <a:solidFill>
                  <a:srgbClr val="252525">
                    <a:alpha val="100000"/>
                  </a:srgbClr>
                </a:solidFill>
                <a:latin typeface="等线" panose="02010600030101010101" charset="-122"/>
                <a:ea typeface="等线" panose="02010600030101010101" charset="-122"/>
                <a:cs typeface="等线" panose="02010600030101010101" charset="-122"/>
              </a:rPr>
              <a:t>门禁控制</a:t>
            </a:r>
            <a:endParaRPr sz="900">
              <a:latin typeface="等线" panose="02010600030101010101" charset="-122"/>
              <a:ea typeface="等线" panose="02010600030101010101" charset="-122"/>
              <a:cs typeface="等线" panose="02010600030101010101" charset="-122"/>
            </a:endParaRPr>
          </a:p>
        </p:txBody>
      </p:sp>
      <p:pic>
        <p:nvPicPr>
          <p:cNvPr id="1630" name="picture 1630"/>
          <p:cNvPicPr>
            <a:picLocks noChangeAspect="1"/>
          </p:cNvPicPr>
          <p:nvPr/>
        </p:nvPicPr>
        <p:blipFill>
          <a:blip r:embed="rId9"/>
          <a:stretch>
            <a:fillRect/>
          </a:stretch>
        </p:blipFill>
        <p:spPr>
          <a:xfrm rot="21600000">
            <a:off x="7279360" y="2382545"/>
            <a:ext cx="823747" cy="670026"/>
          </a:xfrm>
          <a:prstGeom prst="rect">
            <a:avLst/>
          </a:prstGeom>
        </p:spPr>
      </p:pic>
      <p:grpSp>
        <p:nvGrpSpPr>
          <p:cNvPr id="182" name="group 182"/>
          <p:cNvGrpSpPr/>
          <p:nvPr/>
        </p:nvGrpSpPr>
        <p:grpSpPr>
          <a:xfrm rot="21600000">
            <a:off x="6649948" y="2410993"/>
            <a:ext cx="565277" cy="589915"/>
            <a:chOff x="0" y="0"/>
            <a:chExt cx="565277" cy="589915"/>
          </a:xfrm>
        </p:grpSpPr>
        <p:sp>
          <p:nvSpPr>
            <p:cNvPr id="1632" name="path 1632"/>
            <p:cNvSpPr/>
            <p:nvPr/>
          </p:nvSpPr>
          <p:spPr>
            <a:xfrm>
              <a:off x="0" y="0"/>
              <a:ext cx="565277" cy="589915"/>
            </a:xfrm>
            <a:custGeom>
              <a:avLst/>
              <a:gdLst/>
              <a:ahLst/>
              <a:cxnLst/>
              <a:rect l="0" t="0" r="0" b="0"/>
              <a:pathLst>
                <a:path w="890" h="929">
                  <a:moveTo>
                    <a:pt x="445" y="929"/>
                  </a:moveTo>
                  <a:lnTo>
                    <a:pt x="373" y="922"/>
                  </a:lnTo>
                  <a:lnTo>
                    <a:pt x="304" y="905"/>
                  </a:lnTo>
                  <a:lnTo>
                    <a:pt x="240" y="877"/>
                  </a:lnTo>
                  <a:lnTo>
                    <a:pt x="182" y="839"/>
                  </a:lnTo>
                  <a:lnTo>
                    <a:pt x="130" y="792"/>
                  </a:lnTo>
                  <a:lnTo>
                    <a:pt x="86" y="738"/>
                  </a:lnTo>
                  <a:lnTo>
                    <a:pt x="49" y="677"/>
                  </a:lnTo>
                  <a:lnTo>
                    <a:pt x="22" y="611"/>
                  </a:lnTo>
                  <a:lnTo>
                    <a:pt x="5" y="539"/>
                  </a:lnTo>
                  <a:lnTo>
                    <a:pt x="0" y="464"/>
                  </a:lnTo>
                  <a:lnTo>
                    <a:pt x="5" y="388"/>
                  </a:lnTo>
                  <a:lnTo>
                    <a:pt x="22" y="317"/>
                  </a:lnTo>
                  <a:lnTo>
                    <a:pt x="49" y="250"/>
                  </a:lnTo>
                  <a:lnTo>
                    <a:pt x="86" y="190"/>
                  </a:lnTo>
                  <a:lnTo>
                    <a:pt x="130" y="135"/>
                  </a:lnTo>
                  <a:lnTo>
                    <a:pt x="182" y="89"/>
                  </a:lnTo>
                  <a:lnTo>
                    <a:pt x="240" y="51"/>
                  </a:lnTo>
                  <a:lnTo>
                    <a:pt x="304" y="23"/>
                  </a:lnTo>
                  <a:lnTo>
                    <a:pt x="373" y="6"/>
                  </a:lnTo>
                  <a:lnTo>
                    <a:pt x="445" y="0"/>
                  </a:lnTo>
                  <a:lnTo>
                    <a:pt x="517" y="6"/>
                  </a:lnTo>
                  <a:lnTo>
                    <a:pt x="585" y="23"/>
                  </a:lnTo>
                  <a:lnTo>
                    <a:pt x="649" y="51"/>
                  </a:lnTo>
                  <a:lnTo>
                    <a:pt x="708" y="89"/>
                  </a:lnTo>
                  <a:lnTo>
                    <a:pt x="759" y="136"/>
                  </a:lnTo>
                  <a:lnTo>
                    <a:pt x="804" y="190"/>
                  </a:lnTo>
                  <a:lnTo>
                    <a:pt x="840" y="251"/>
                  </a:lnTo>
                  <a:lnTo>
                    <a:pt x="867" y="317"/>
                  </a:lnTo>
                  <a:lnTo>
                    <a:pt x="884" y="389"/>
                  </a:lnTo>
                  <a:lnTo>
                    <a:pt x="890" y="464"/>
                  </a:lnTo>
                  <a:lnTo>
                    <a:pt x="884" y="539"/>
                  </a:lnTo>
                  <a:lnTo>
                    <a:pt x="867" y="611"/>
                  </a:lnTo>
                  <a:lnTo>
                    <a:pt x="840" y="677"/>
                  </a:lnTo>
                  <a:lnTo>
                    <a:pt x="804" y="738"/>
                  </a:lnTo>
                  <a:lnTo>
                    <a:pt x="759" y="792"/>
                  </a:lnTo>
                  <a:lnTo>
                    <a:pt x="708" y="839"/>
                  </a:lnTo>
                  <a:lnTo>
                    <a:pt x="649" y="877"/>
                  </a:lnTo>
                  <a:lnTo>
                    <a:pt x="585" y="905"/>
                  </a:lnTo>
                  <a:lnTo>
                    <a:pt x="517" y="922"/>
                  </a:lnTo>
                  <a:lnTo>
                    <a:pt x="445" y="929"/>
                  </a:lnTo>
                </a:path>
              </a:pathLst>
            </a:custGeom>
            <a:solidFill>
              <a:srgbClr val="A4A4A4">
                <a:alpha val="100000"/>
              </a:srgbClr>
            </a:solidFill>
            <a:ln w="0" cap="flat">
              <a:noFill/>
              <a:prstDash val="solid"/>
              <a:miter lim="0"/>
            </a:ln>
          </p:spPr>
          <p:txBody>
            <a:bodyPr rtlCol="0"/>
            <a:lstStyle/>
            <a:p>
              <a:pPr algn="ctr"/>
              <a:endParaRPr lang="zh-CN" altLang="en-US"/>
            </a:p>
          </p:txBody>
        </p:sp>
        <p:sp>
          <p:nvSpPr>
            <p:cNvPr id="1634" name="path 1634"/>
            <p:cNvSpPr/>
            <p:nvPr/>
          </p:nvSpPr>
          <p:spPr>
            <a:xfrm>
              <a:off x="113792" y="263652"/>
              <a:ext cx="296545" cy="123063"/>
            </a:xfrm>
            <a:custGeom>
              <a:avLst/>
              <a:gdLst/>
              <a:ahLst/>
              <a:cxnLst/>
              <a:rect l="0" t="0" r="0" b="0"/>
              <a:pathLst>
                <a:path w="467" h="193">
                  <a:moveTo>
                    <a:pt x="467" y="193"/>
                  </a:moveTo>
                  <a:lnTo>
                    <a:pt x="299" y="193"/>
                  </a:lnTo>
                  <a:lnTo>
                    <a:pt x="291" y="131"/>
                  </a:lnTo>
                  <a:lnTo>
                    <a:pt x="449" y="131"/>
                  </a:lnTo>
                  <a:lnTo>
                    <a:pt x="467" y="193"/>
                  </a:lnTo>
                </a:path>
                <a:path w="467" h="193">
                  <a:moveTo>
                    <a:pt x="171" y="193"/>
                  </a:moveTo>
                  <a:lnTo>
                    <a:pt x="0" y="193"/>
                  </a:lnTo>
                  <a:lnTo>
                    <a:pt x="18" y="131"/>
                  </a:lnTo>
                  <a:lnTo>
                    <a:pt x="178" y="131"/>
                  </a:lnTo>
                  <a:lnTo>
                    <a:pt x="171" y="193"/>
                  </a:lnTo>
                </a:path>
                <a:path w="467" h="193">
                  <a:moveTo>
                    <a:pt x="426" y="120"/>
                  </a:moveTo>
                  <a:lnTo>
                    <a:pt x="290" y="120"/>
                  </a:lnTo>
                  <a:lnTo>
                    <a:pt x="283" y="61"/>
                  </a:lnTo>
                  <a:lnTo>
                    <a:pt x="409" y="61"/>
                  </a:lnTo>
                  <a:lnTo>
                    <a:pt x="426" y="120"/>
                  </a:lnTo>
                </a:path>
                <a:path w="467" h="193">
                  <a:moveTo>
                    <a:pt x="180" y="120"/>
                  </a:moveTo>
                  <a:lnTo>
                    <a:pt x="40" y="120"/>
                  </a:lnTo>
                  <a:lnTo>
                    <a:pt x="57" y="61"/>
                  </a:lnTo>
                  <a:lnTo>
                    <a:pt x="186" y="61"/>
                  </a:lnTo>
                  <a:lnTo>
                    <a:pt x="180" y="120"/>
                  </a:lnTo>
                </a:path>
                <a:path w="467" h="193">
                  <a:moveTo>
                    <a:pt x="188" y="51"/>
                  </a:moveTo>
                  <a:lnTo>
                    <a:pt x="87" y="51"/>
                  </a:lnTo>
                  <a:lnTo>
                    <a:pt x="101" y="0"/>
                  </a:lnTo>
                  <a:lnTo>
                    <a:pt x="194" y="0"/>
                  </a:lnTo>
                  <a:lnTo>
                    <a:pt x="188" y="51"/>
                  </a:lnTo>
                </a:path>
              </a:pathLst>
            </a:custGeom>
            <a:solidFill>
              <a:srgbClr val="BE171F">
                <a:alpha val="100000"/>
              </a:srgbClr>
            </a:solidFill>
            <a:ln w="0" cap="flat">
              <a:noFill/>
              <a:prstDash val="solid"/>
              <a:miter lim="0"/>
            </a:ln>
          </p:spPr>
          <p:txBody>
            <a:bodyPr rtlCol="0"/>
            <a:lstStyle/>
            <a:p>
              <a:pPr algn="ctr"/>
              <a:endParaRPr lang="zh-CN" altLang="en-US"/>
            </a:p>
          </p:txBody>
        </p:sp>
      </p:grpSp>
      <p:pic>
        <p:nvPicPr>
          <p:cNvPr id="1636" name="picture 1636"/>
          <p:cNvPicPr>
            <a:picLocks noChangeAspect="1"/>
          </p:cNvPicPr>
          <p:nvPr/>
        </p:nvPicPr>
        <p:blipFill>
          <a:blip r:embed="rId10"/>
          <a:stretch>
            <a:fillRect/>
          </a:stretch>
        </p:blipFill>
        <p:spPr>
          <a:xfrm rot="21600000">
            <a:off x="4610836" y="2410993"/>
            <a:ext cx="564667" cy="589762"/>
          </a:xfrm>
          <a:prstGeom prst="rect">
            <a:avLst/>
          </a:prstGeom>
        </p:spPr>
      </p:pic>
      <p:pic>
        <p:nvPicPr>
          <p:cNvPr id="1638" name="picture 1638"/>
          <p:cNvPicPr>
            <a:picLocks noChangeAspect="1"/>
          </p:cNvPicPr>
          <p:nvPr/>
        </p:nvPicPr>
        <p:blipFill>
          <a:blip r:embed="rId11"/>
          <a:stretch>
            <a:fillRect/>
          </a:stretch>
        </p:blipFill>
        <p:spPr>
          <a:xfrm rot="21600000">
            <a:off x="5211292" y="2388641"/>
            <a:ext cx="697255" cy="604494"/>
          </a:xfrm>
          <a:prstGeom prst="rect">
            <a:avLst/>
          </a:prstGeom>
        </p:spPr>
      </p:pic>
      <p:grpSp>
        <p:nvGrpSpPr>
          <p:cNvPr id="184" name="group 184"/>
          <p:cNvGrpSpPr/>
          <p:nvPr/>
        </p:nvGrpSpPr>
        <p:grpSpPr>
          <a:xfrm rot="21600000">
            <a:off x="3516426" y="2393860"/>
            <a:ext cx="5624538" cy="348475"/>
            <a:chOff x="0" y="0"/>
            <a:chExt cx="5624538" cy="348475"/>
          </a:xfrm>
        </p:grpSpPr>
        <p:sp>
          <p:nvSpPr>
            <p:cNvPr id="1640" name="path 1640"/>
            <p:cNvSpPr/>
            <p:nvPr/>
          </p:nvSpPr>
          <p:spPr>
            <a:xfrm>
              <a:off x="2604058" y="170167"/>
              <a:ext cx="2362861" cy="178308"/>
            </a:xfrm>
            <a:custGeom>
              <a:avLst/>
              <a:gdLst/>
              <a:ahLst/>
              <a:cxnLst/>
              <a:rect l="0" t="0" r="0" b="0"/>
              <a:pathLst>
                <a:path w="3720" h="280">
                  <a:moveTo>
                    <a:pt x="1283" y="235"/>
                  </a:moveTo>
                  <a:lnTo>
                    <a:pt x="1213" y="235"/>
                  </a:lnTo>
                  <a:lnTo>
                    <a:pt x="1214" y="224"/>
                  </a:lnTo>
                  <a:lnTo>
                    <a:pt x="1282" y="224"/>
                  </a:lnTo>
                  <a:lnTo>
                    <a:pt x="1283" y="235"/>
                  </a:lnTo>
                </a:path>
                <a:path w="3720" h="280">
                  <a:moveTo>
                    <a:pt x="1281" y="213"/>
                  </a:moveTo>
                  <a:lnTo>
                    <a:pt x="1215" y="213"/>
                  </a:lnTo>
                  <a:lnTo>
                    <a:pt x="1216" y="202"/>
                  </a:lnTo>
                  <a:lnTo>
                    <a:pt x="1280" y="202"/>
                  </a:lnTo>
                  <a:lnTo>
                    <a:pt x="1281" y="213"/>
                  </a:lnTo>
                </a:path>
                <a:path w="3720" h="280">
                  <a:moveTo>
                    <a:pt x="1279" y="191"/>
                  </a:moveTo>
                  <a:lnTo>
                    <a:pt x="1217" y="191"/>
                  </a:lnTo>
                  <a:lnTo>
                    <a:pt x="1218" y="180"/>
                  </a:lnTo>
                  <a:lnTo>
                    <a:pt x="1278" y="180"/>
                  </a:lnTo>
                  <a:lnTo>
                    <a:pt x="1279" y="191"/>
                  </a:lnTo>
                </a:path>
                <a:path w="3720" h="280">
                  <a:moveTo>
                    <a:pt x="1392" y="225"/>
                  </a:moveTo>
                  <a:lnTo>
                    <a:pt x="1295" y="225"/>
                  </a:lnTo>
                  <a:lnTo>
                    <a:pt x="1289" y="174"/>
                  </a:lnTo>
                  <a:lnTo>
                    <a:pt x="1378" y="174"/>
                  </a:lnTo>
                  <a:lnTo>
                    <a:pt x="1392" y="225"/>
                  </a:lnTo>
                </a:path>
                <a:path w="3720" h="280">
                  <a:moveTo>
                    <a:pt x="1277" y="169"/>
                  </a:moveTo>
                  <a:lnTo>
                    <a:pt x="1219" y="169"/>
                  </a:lnTo>
                  <a:lnTo>
                    <a:pt x="1220" y="158"/>
                  </a:lnTo>
                  <a:lnTo>
                    <a:pt x="1276" y="158"/>
                  </a:lnTo>
                  <a:lnTo>
                    <a:pt x="1277" y="169"/>
                  </a:lnTo>
                </a:path>
                <a:path w="3720" h="280">
                  <a:moveTo>
                    <a:pt x="1275" y="146"/>
                  </a:moveTo>
                  <a:lnTo>
                    <a:pt x="1221" y="146"/>
                  </a:lnTo>
                  <a:lnTo>
                    <a:pt x="1222" y="135"/>
                  </a:lnTo>
                  <a:lnTo>
                    <a:pt x="1274" y="135"/>
                  </a:lnTo>
                  <a:lnTo>
                    <a:pt x="1275" y="146"/>
                  </a:lnTo>
                </a:path>
                <a:path w="3720" h="280">
                  <a:moveTo>
                    <a:pt x="1349" y="162"/>
                  </a:moveTo>
                  <a:lnTo>
                    <a:pt x="1287" y="162"/>
                  </a:lnTo>
                  <a:lnTo>
                    <a:pt x="1282" y="118"/>
                  </a:lnTo>
                  <a:lnTo>
                    <a:pt x="1337" y="118"/>
                  </a:lnTo>
                  <a:lnTo>
                    <a:pt x="1349" y="162"/>
                  </a:lnTo>
                </a:path>
                <a:path w="3720" h="280">
                  <a:moveTo>
                    <a:pt x="1208" y="162"/>
                  </a:moveTo>
                  <a:lnTo>
                    <a:pt x="1143" y="162"/>
                  </a:lnTo>
                  <a:lnTo>
                    <a:pt x="1155" y="118"/>
                  </a:lnTo>
                  <a:lnTo>
                    <a:pt x="1213" y="118"/>
                  </a:lnTo>
                  <a:lnTo>
                    <a:pt x="1208" y="162"/>
                  </a:lnTo>
                </a:path>
                <a:path w="3720" h="280">
                  <a:moveTo>
                    <a:pt x="1273" y="124"/>
                  </a:moveTo>
                  <a:lnTo>
                    <a:pt x="1223" y="124"/>
                  </a:lnTo>
                  <a:lnTo>
                    <a:pt x="1224" y="113"/>
                  </a:lnTo>
                  <a:lnTo>
                    <a:pt x="1272" y="113"/>
                  </a:lnTo>
                  <a:lnTo>
                    <a:pt x="1273" y="124"/>
                  </a:lnTo>
                </a:path>
                <a:path w="3720" h="280">
                  <a:moveTo>
                    <a:pt x="1271" y="102"/>
                  </a:moveTo>
                  <a:lnTo>
                    <a:pt x="1225" y="102"/>
                  </a:lnTo>
                  <a:lnTo>
                    <a:pt x="1226" y="91"/>
                  </a:lnTo>
                  <a:lnTo>
                    <a:pt x="1270" y="91"/>
                  </a:lnTo>
                  <a:lnTo>
                    <a:pt x="1271" y="102"/>
                  </a:lnTo>
                </a:path>
                <a:path w="3720" h="280">
                  <a:moveTo>
                    <a:pt x="1313" y="107"/>
                  </a:moveTo>
                  <a:lnTo>
                    <a:pt x="1281" y="107"/>
                  </a:lnTo>
                  <a:lnTo>
                    <a:pt x="1276" y="69"/>
                  </a:lnTo>
                  <a:lnTo>
                    <a:pt x="1302" y="69"/>
                  </a:lnTo>
                  <a:lnTo>
                    <a:pt x="1313" y="107"/>
                  </a:lnTo>
                </a:path>
                <a:path w="3720" h="280">
                  <a:moveTo>
                    <a:pt x="1215" y="107"/>
                  </a:moveTo>
                  <a:lnTo>
                    <a:pt x="1179" y="107"/>
                  </a:lnTo>
                  <a:lnTo>
                    <a:pt x="1190" y="69"/>
                  </a:lnTo>
                  <a:lnTo>
                    <a:pt x="1219" y="69"/>
                  </a:lnTo>
                  <a:lnTo>
                    <a:pt x="1215" y="107"/>
                  </a:lnTo>
                </a:path>
                <a:path w="3720" h="280">
                  <a:moveTo>
                    <a:pt x="1269" y="80"/>
                  </a:moveTo>
                  <a:lnTo>
                    <a:pt x="1227" y="80"/>
                  </a:lnTo>
                  <a:lnTo>
                    <a:pt x="1228" y="69"/>
                  </a:lnTo>
                  <a:lnTo>
                    <a:pt x="1268" y="69"/>
                  </a:lnTo>
                  <a:lnTo>
                    <a:pt x="1269" y="80"/>
                  </a:lnTo>
                </a:path>
                <a:path w="3720" h="280">
                  <a:moveTo>
                    <a:pt x="1238" y="57"/>
                  </a:moveTo>
                  <a:lnTo>
                    <a:pt x="1214" y="57"/>
                  </a:lnTo>
                  <a:lnTo>
                    <a:pt x="1214" y="24"/>
                  </a:lnTo>
                  <a:lnTo>
                    <a:pt x="1278" y="24"/>
                  </a:lnTo>
                  <a:lnTo>
                    <a:pt x="1278" y="35"/>
                  </a:lnTo>
                  <a:lnTo>
                    <a:pt x="1238" y="35"/>
                  </a:lnTo>
                  <a:lnTo>
                    <a:pt x="1238" y="57"/>
                  </a:lnTo>
                </a:path>
                <a:path w="3720" h="280">
                  <a:moveTo>
                    <a:pt x="1278" y="57"/>
                  </a:moveTo>
                  <a:lnTo>
                    <a:pt x="1254" y="57"/>
                  </a:lnTo>
                  <a:lnTo>
                    <a:pt x="1254" y="35"/>
                  </a:lnTo>
                  <a:lnTo>
                    <a:pt x="1278" y="35"/>
                  </a:lnTo>
                  <a:lnTo>
                    <a:pt x="1278" y="57"/>
                  </a:lnTo>
                </a:path>
                <a:path w="3720" h="280">
                  <a:moveTo>
                    <a:pt x="1280" y="14"/>
                  </a:moveTo>
                  <a:lnTo>
                    <a:pt x="1212" y="14"/>
                  </a:lnTo>
                  <a:lnTo>
                    <a:pt x="1212" y="0"/>
                  </a:lnTo>
                  <a:lnTo>
                    <a:pt x="1280" y="0"/>
                  </a:lnTo>
                  <a:lnTo>
                    <a:pt x="1280" y="14"/>
                  </a:lnTo>
                </a:path>
                <a:path w="3720" h="280">
                  <a:moveTo>
                    <a:pt x="3387" y="280"/>
                  </a:moveTo>
                  <a:lnTo>
                    <a:pt x="3268" y="220"/>
                  </a:lnTo>
                  <a:lnTo>
                    <a:pt x="3388" y="160"/>
                  </a:lnTo>
                  <a:lnTo>
                    <a:pt x="3388" y="214"/>
                  </a:lnTo>
                  <a:lnTo>
                    <a:pt x="3358" y="214"/>
                  </a:lnTo>
                  <a:lnTo>
                    <a:pt x="3357" y="226"/>
                  </a:lnTo>
                  <a:lnTo>
                    <a:pt x="3387" y="226"/>
                  </a:lnTo>
                  <a:lnTo>
                    <a:pt x="3387" y="280"/>
                  </a:lnTo>
                </a:path>
                <a:path w="3720" h="280">
                  <a:moveTo>
                    <a:pt x="3387" y="226"/>
                  </a:moveTo>
                  <a:lnTo>
                    <a:pt x="3357" y="226"/>
                  </a:lnTo>
                  <a:lnTo>
                    <a:pt x="3358" y="214"/>
                  </a:lnTo>
                  <a:lnTo>
                    <a:pt x="3388" y="214"/>
                  </a:lnTo>
                  <a:lnTo>
                    <a:pt x="3387" y="226"/>
                  </a:lnTo>
                </a:path>
                <a:path w="3720" h="280">
                  <a:moveTo>
                    <a:pt x="3720" y="228"/>
                  </a:moveTo>
                  <a:lnTo>
                    <a:pt x="3387" y="226"/>
                  </a:lnTo>
                  <a:lnTo>
                    <a:pt x="3388" y="214"/>
                  </a:lnTo>
                  <a:lnTo>
                    <a:pt x="3721" y="217"/>
                  </a:lnTo>
                  <a:lnTo>
                    <a:pt x="3720" y="228"/>
                  </a:lnTo>
                </a:path>
                <a:path w="3720" h="280">
                  <a:moveTo>
                    <a:pt x="119" y="276"/>
                  </a:moveTo>
                  <a:lnTo>
                    <a:pt x="0" y="216"/>
                  </a:lnTo>
                  <a:lnTo>
                    <a:pt x="120" y="156"/>
                  </a:lnTo>
                  <a:lnTo>
                    <a:pt x="120" y="210"/>
                  </a:lnTo>
                  <a:lnTo>
                    <a:pt x="90" y="210"/>
                  </a:lnTo>
                  <a:lnTo>
                    <a:pt x="89" y="222"/>
                  </a:lnTo>
                  <a:lnTo>
                    <a:pt x="119" y="222"/>
                  </a:lnTo>
                  <a:lnTo>
                    <a:pt x="119" y="276"/>
                  </a:lnTo>
                </a:path>
                <a:path w="3720" h="280">
                  <a:moveTo>
                    <a:pt x="119" y="222"/>
                  </a:moveTo>
                  <a:lnTo>
                    <a:pt x="89" y="222"/>
                  </a:lnTo>
                  <a:lnTo>
                    <a:pt x="90" y="210"/>
                  </a:lnTo>
                  <a:lnTo>
                    <a:pt x="120" y="210"/>
                  </a:lnTo>
                  <a:lnTo>
                    <a:pt x="119" y="222"/>
                  </a:lnTo>
                </a:path>
                <a:path w="3720" h="280">
                  <a:moveTo>
                    <a:pt x="452" y="225"/>
                  </a:moveTo>
                  <a:lnTo>
                    <a:pt x="119" y="222"/>
                  </a:lnTo>
                  <a:lnTo>
                    <a:pt x="120" y="210"/>
                  </a:lnTo>
                  <a:lnTo>
                    <a:pt x="453" y="212"/>
                  </a:lnTo>
                  <a:lnTo>
                    <a:pt x="452" y="225"/>
                  </a:lnTo>
                </a:path>
              </a:pathLst>
            </a:custGeom>
            <a:solidFill>
              <a:srgbClr val="BE171F">
                <a:alpha val="100000"/>
              </a:srgbClr>
            </a:solidFill>
            <a:ln w="0" cap="flat">
              <a:noFill/>
              <a:prstDash val="solid"/>
              <a:miter lim="0"/>
            </a:ln>
          </p:spPr>
          <p:txBody>
            <a:bodyPr rtlCol="0"/>
            <a:lstStyle/>
            <a:p>
              <a:pPr algn="ctr"/>
              <a:endParaRPr lang="zh-CN" altLang="en-US"/>
            </a:p>
          </p:txBody>
        </p:sp>
        <p:sp>
          <p:nvSpPr>
            <p:cNvPr id="1642" name="path 1642"/>
            <p:cNvSpPr/>
            <p:nvPr/>
          </p:nvSpPr>
          <p:spPr>
            <a:xfrm>
              <a:off x="0" y="0"/>
              <a:ext cx="5624538" cy="322250"/>
            </a:xfrm>
            <a:custGeom>
              <a:avLst/>
              <a:gdLst/>
              <a:ahLst/>
              <a:cxnLst/>
              <a:rect l="0" t="0" r="0" b="0"/>
              <a:pathLst>
                <a:path w="8857" h="507">
                  <a:moveTo>
                    <a:pt x="60" y="507"/>
                  </a:moveTo>
                  <a:lnTo>
                    <a:pt x="0" y="507"/>
                  </a:lnTo>
                  <a:lnTo>
                    <a:pt x="0" y="492"/>
                  </a:lnTo>
                  <a:lnTo>
                    <a:pt x="60" y="492"/>
                  </a:lnTo>
                  <a:lnTo>
                    <a:pt x="60" y="507"/>
                  </a:lnTo>
                </a:path>
                <a:path w="8857" h="507">
                  <a:moveTo>
                    <a:pt x="165" y="507"/>
                  </a:moveTo>
                  <a:lnTo>
                    <a:pt x="105" y="507"/>
                  </a:lnTo>
                  <a:lnTo>
                    <a:pt x="105" y="492"/>
                  </a:lnTo>
                  <a:lnTo>
                    <a:pt x="165" y="492"/>
                  </a:lnTo>
                  <a:lnTo>
                    <a:pt x="165" y="507"/>
                  </a:lnTo>
                </a:path>
                <a:path w="8857" h="507">
                  <a:moveTo>
                    <a:pt x="270" y="507"/>
                  </a:moveTo>
                  <a:lnTo>
                    <a:pt x="210" y="507"/>
                  </a:lnTo>
                  <a:lnTo>
                    <a:pt x="210" y="492"/>
                  </a:lnTo>
                  <a:lnTo>
                    <a:pt x="270" y="492"/>
                  </a:lnTo>
                  <a:lnTo>
                    <a:pt x="270" y="507"/>
                  </a:lnTo>
                </a:path>
                <a:path w="8857" h="507">
                  <a:moveTo>
                    <a:pt x="375" y="507"/>
                  </a:moveTo>
                  <a:lnTo>
                    <a:pt x="315" y="507"/>
                  </a:lnTo>
                  <a:lnTo>
                    <a:pt x="315" y="492"/>
                  </a:lnTo>
                  <a:lnTo>
                    <a:pt x="375" y="492"/>
                  </a:lnTo>
                  <a:lnTo>
                    <a:pt x="375" y="507"/>
                  </a:lnTo>
                </a:path>
                <a:path w="8857" h="507">
                  <a:moveTo>
                    <a:pt x="480" y="507"/>
                  </a:moveTo>
                  <a:lnTo>
                    <a:pt x="420" y="507"/>
                  </a:lnTo>
                  <a:lnTo>
                    <a:pt x="420" y="492"/>
                  </a:lnTo>
                  <a:lnTo>
                    <a:pt x="480" y="492"/>
                  </a:lnTo>
                  <a:lnTo>
                    <a:pt x="480" y="507"/>
                  </a:lnTo>
                </a:path>
                <a:path w="8857" h="507">
                  <a:moveTo>
                    <a:pt x="585" y="507"/>
                  </a:moveTo>
                  <a:lnTo>
                    <a:pt x="525" y="507"/>
                  </a:lnTo>
                  <a:lnTo>
                    <a:pt x="525" y="492"/>
                  </a:lnTo>
                  <a:lnTo>
                    <a:pt x="585" y="492"/>
                  </a:lnTo>
                  <a:lnTo>
                    <a:pt x="585" y="507"/>
                  </a:lnTo>
                </a:path>
                <a:path w="8857" h="507">
                  <a:moveTo>
                    <a:pt x="690" y="507"/>
                  </a:moveTo>
                  <a:lnTo>
                    <a:pt x="630" y="507"/>
                  </a:lnTo>
                  <a:lnTo>
                    <a:pt x="630" y="492"/>
                  </a:lnTo>
                  <a:lnTo>
                    <a:pt x="690" y="492"/>
                  </a:lnTo>
                  <a:lnTo>
                    <a:pt x="690" y="507"/>
                  </a:lnTo>
                </a:path>
                <a:path w="8857" h="507">
                  <a:moveTo>
                    <a:pt x="795" y="507"/>
                  </a:moveTo>
                  <a:lnTo>
                    <a:pt x="735" y="507"/>
                  </a:lnTo>
                  <a:lnTo>
                    <a:pt x="735" y="492"/>
                  </a:lnTo>
                  <a:lnTo>
                    <a:pt x="795" y="492"/>
                  </a:lnTo>
                  <a:lnTo>
                    <a:pt x="795" y="507"/>
                  </a:lnTo>
                </a:path>
                <a:path w="8857" h="507">
                  <a:moveTo>
                    <a:pt x="900" y="507"/>
                  </a:moveTo>
                  <a:lnTo>
                    <a:pt x="840" y="507"/>
                  </a:lnTo>
                  <a:lnTo>
                    <a:pt x="840" y="492"/>
                  </a:lnTo>
                  <a:lnTo>
                    <a:pt x="900" y="492"/>
                  </a:lnTo>
                  <a:lnTo>
                    <a:pt x="900" y="507"/>
                  </a:lnTo>
                </a:path>
                <a:path w="8857" h="507">
                  <a:moveTo>
                    <a:pt x="1005" y="507"/>
                  </a:moveTo>
                  <a:lnTo>
                    <a:pt x="945" y="507"/>
                  </a:lnTo>
                  <a:lnTo>
                    <a:pt x="945" y="492"/>
                  </a:lnTo>
                  <a:lnTo>
                    <a:pt x="1005" y="492"/>
                  </a:lnTo>
                  <a:lnTo>
                    <a:pt x="1005" y="507"/>
                  </a:lnTo>
                </a:path>
                <a:path w="8857" h="507">
                  <a:moveTo>
                    <a:pt x="1110" y="507"/>
                  </a:moveTo>
                  <a:lnTo>
                    <a:pt x="1050" y="507"/>
                  </a:lnTo>
                  <a:lnTo>
                    <a:pt x="1050" y="492"/>
                  </a:lnTo>
                  <a:lnTo>
                    <a:pt x="1110" y="492"/>
                  </a:lnTo>
                  <a:lnTo>
                    <a:pt x="1110" y="507"/>
                  </a:lnTo>
                </a:path>
                <a:path w="8857" h="507">
                  <a:moveTo>
                    <a:pt x="1215" y="507"/>
                  </a:moveTo>
                  <a:lnTo>
                    <a:pt x="1155" y="507"/>
                  </a:lnTo>
                  <a:lnTo>
                    <a:pt x="1155" y="492"/>
                  </a:lnTo>
                  <a:lnTo>
                    <a:pt x="1215" y="492"/>
                  </a:lnTo>
                  <a:lnTo>
                    <a:pt x="1215" y="507"/>
                  </a:lnTo>
                </a:path>
                <a:path w="8857" h="507">
                  <a:moveTo>
                    <a:pt x="1320" y="507"/>
                  </a:moveTo>
                  <a:lnTo>
                    <a:pt x="1260" y="507"/>
                  </a:lnTo>
                  <a:lnTo>
                    <a:pt x="1260" y="492"/>
                  </a:lnTo>
                  <a:lnTo>
                    <a:pt x="1320" y="492"/>
                  </a:lnTo>
                  <a:lnTo>
                    <a:pt x="1320" y="507"/>
                  </a:lnTo>
                </a:path>
                <a:path w="8857" h="507">
                  <a:moveTo>
                    <a:pt x="1425" y="507"/>
                  </a:moveTo>
                  <a:lnTo>
                    <a:pt x="1365" y="507"/>
                  </a:lnTo>
                  <a:lnTo>
                    <a:pt x="1365" y="492"/>
                  </a:lnTo>
                  <a:lnTo>
                    <a:pt x="1425" y="492"/>
                  </a:lnTo>
                  <a:lnTo>
                    <a:pt x="1425" y="507"/>
                  </a:lnTo>
                </a:path>
                <a:path w="8857" h="507">
                  <a:moveTo>
                    <a:pt x="1530" y="507"/>
                  </a:moveTo>
                  <a:lnTo>
                    <a:pt x="1470" y="507"/>
                  </a:lnTo>
                  <a:lnTo>
                    <a:pt x="1470" y="492"/>
                  </a:lnTo>
                  <a:lnTo>
                    <a:pt x="1530" y="492"/>
                  </a:lnTo>
                  <a:lnTo>
                    <a:pt x="1530" y="507"/>
                  </a:lnTo>
                </a:path>
                <a:path w="8857" h="507">
                  <a:moveTo>
                    <a:pt x="1635" y="507"/>
                  </a:moveTo>
                  <a:lnTo>
                    <a:pt x="1575" y="507"/>
                  </a:lnTo>
                  <a:lnTo>
                    <a:pt x="1575" y="492"/>
                  </a:lnTo>
                  <a:lnTo>
                    <a:pt x="1635" y="492"/>
                  </a:lnTo>
                  <a:lnTo>
                    <a:pt x="1635" y="507"/>
                  </a:lnTo>
                </a:path>
                <a:path w="8857" h="507">
                  <a:moveTo>
                    <a:pt x="1740" y="507"/>
                  </a:moveTo>
                  <a:lnTo>
                    <a:pt x="1680" y="507"/>
                  </a:lnTo>
                  <a:lnTo>
                    <a:pt x="1680" y="492"/>
                  </a:lnTo>
                  <a:lnTo>
                    <a:pt x="1740" y="492"/>
                  </a:lnTo>
                  <a:lnTo>
                    <a:pt x="1740" y="507"/>
                  </a:lnTo>
                </a:path>
                <a:path w="8857" h="507">
                  <a:moveTo>
                    <a:pt x="1845" y="507"/>
                  </a:moveTo>
                  <a:lnTo>
                    <a:pt x="1785" y="507"/>
                  </a:lnTo>
                  <a:lnTo>
                    <a:pt x="1785" y="492"/>
                  </a:lnTo>
                  <a:lnTo>
                    <a:pt x="1845" y="492"/>
                  </a:lnTo>
                  <a:lnTo>
                    <a:pt x="1845" y="507"/>
                  </a:lnTo>
                </a:path>
                <a:path w="8857" h="507">
                  <a:moveTo>
                    <a:pt x="1950" y="507"/>
                  </a:moveTo>
                  <a:lnTo>
                    <a:pt x="1890" y="507"/>
                  </a:lnTo>
                  <a:lnTo>
                    <a:pt x="1890" y="492"/>
                  </a:lnTo>
                  <a:lnTo>
                    <a:pt x="1950" y="492"/>
                  </a:lnTo>
                  <a:lnTo>
                    <a:pt x="1950" y="507"/>
                  </a:lnTo>
                </a:path>
                <a:path w="8857" h="507">
                  <a:moveTo>
                    <a:pt x="2055" y="507"/>
                  </a:moveTo>
                  <a:lnTo>
                    <a:pt x="1995" y="507"/>
                  </a:lnTo>
                  <a:lnTo>
                    <a:pt x="1995" y="492"/>
                  </a:lnTo>
                  <a:lnTo>
                    <a:pt x="2055" y="492"/>
                  </a:lnTo>
                  <a:lnTo>
                    <a:pt x="2055" y="507"/>
                  </a:lnTo>
                </a:path>
                <a:path w="8857" h="507">
                  <a:moveTo>
                    <a:pt x="2160" y="507"/>
                  </a:moveTo>
                  <a:lnTo>
                    <a:pt x="2100" y="507"/>
                  </a:lnTo>
                  <a:lnTo>
                    <a:pt x="2100" y="492"/>
                  </a:lnTo>
                  <a:lnTo>
                    <a:pt x="2160" y="492"/>
                  </a:lnTo>
                  <a:lnTo>
                    <a:pt x="2160" y="507"/>
                  </a:lnTo>
                </a:path>
                <a:path w="8857" h="507">
                  <a:moveTo>
                    <a:pt x="2265" y="507"/>
                  </a:moveTo>
                  <a:lnTo>
                    <a:pt x="2205" y="507"/>
                  </a:lnTo>
                  <a:lnTo>
                    <a:pt x="2205" y="492"/>
                  </a:lnTo>
                  <a:lnTo>
                    <a:pt x="2265" y="492"/>
                  </a:lnTo>
                  <a:lnTo>
                    <a:pt x="2265" y="507"/>
                  </a:lnTo>
                </a:path>
                <a:path w="8857" h="507">
                  <a:moveTo>
                    <a:pt x="2370" y="507"/>
                  </a:moveTo>
                  <a:lnTo>
                    <a:pt x="2310" y="507"/>
                  </a:lnTo>
                  <a:lnTo>
                    <a:pt x="2310" y="492"/>
                  </a:lnTo>
                  <a:lnTo>
                    <a:pt x="2370" y="492"/>
                  </a:lnTo>
                  <a:lnTo>
                    <a:pt x="2370" y="507"/>
                  </a:lnTo>
                </a:path>
                <a:path w="8857" h="507">
                  <a:moveTo>
                    <a:pt x="2475" y="507"/>
                  </a:moveTo>
                  <a:lnTo>
                    <a:pt x="2415" y="507"/>
                  </a:lnTo>
                  <a:lnTo>
                    <a:pt x="2415" y="492"/>
                  </a:lnTo>
                  <a:lnTo>
                    <a:pt x="2475" y="492"/>
                  </a:lnTo>
                  <a:lnTo>
                    <a:pt x="2475" y="507"/>
                  </a:lnTo>
                </a:path>
                <a:path w="8857" h="507">
                  <a:moveTo>
                    <a:pt x="2580" y="507"/>
                  </a:moveTo>
                  <a:lnTo>
                    <a:pt x="2520" y="507"/>
                  </a:lnTo>
                  <a:lnTo>
                    <a:pt x="2520" y="492"/>
                  </a:lnTo>
                  <a:lnTo>
                    <a:pt x="2580" y="492"/>
                  </a:lnTo>
                  <a:lnTo>
                    <a:pt x="2580" y="507"/>
                  </a:lnTo>
                </a:path>
                <a:path w="8857" h="507">
                  <a:moveTo>
                    <a:pt x="2685" y="507"/>
                  </a:moveTo>
                  <a:lnTo>
                    <a:pt x="2625" y="507"/>
                  </a:lnTo>
                  <a:lnTo>
                    <a:pt x="2625" y="492"/>
                  </a:lnTo>
                  <a:lnTo>
                    <a:pt x="2685" y="492"/>
                  </a:lnTo>
                  <a:lnTo>
                    <a:pt x="2685" y="507"/>
                  </a:lnTo>
                </a:path>
                <a:path w="8857" h="507">
                  <a:moveTo>
                    <a:pt x="2790" y="507"/>
                  </a:moveTo>
                  <a:lnTo>
                    <a:pt x="2730" y="507"/>
                  </a:lnTo>
                  <a:lnTo>
                    <a:pt x="2730" y="492"/>
                  </a:lnTo>
                  <a:lnTo>
                    <a:pt x="2790" y="492"/>
                  </a:lnTo>
                  <a:lnTo>
                    <a:pt x="2790" y="507"/>
                  </a:lnTo>
                </a:path>
                <a:path w="8857" h="507">
                  <a:moveTo>
                    <a:pt x="2895" y="507"/>
                  </a:moveTo>
                  <a:lnTo>
                    <a:pt x="2835" y="507"/>
                  </a:lnTo>
                  <a:lnTo>
                    <a:pt x="2835" y="492"/>
                  </a:lnTo>
                  <a:lnTo>
                    <a:pt x="2895" y="492"/>
                  </a:lnTo>
                  <a:lnTo>
                    <a:pt x="2895" y="507"/>
                  </a:lnTo>
                </a:path>
                <a:path w="8857" h="507">
                  <a:moveTo>
                    <a:pt x="3000" y="507"/>
                  </a:moveTo>
                  <a:lnTo>
                    <a:pt x="2940" y="507"/>
                  </a:lnTo>
                  <a:lnTo>
                    <a:pt x="2940" y="492"/>
                  </a:lnTo>
                  <a:lnTo>
                    <a:pt x="3000" y="492"/>
                  </a:lnTo>
                  <a:lnTo>
                    <a:pt x="3000" y="507"/>
                  </a:lnTo>
                </a:path>
                <a:path w="8857" h="507">
                  <a:moveTo>
                    <a:pt x="3105" y="507"/>
                  </a:moveTo>
                  <a:lnTo>
                    <a:pt x="3045" y="507"/>
                  </a:lnTo>
                  <a:lnTo>
                    <a:pt x="3045" y="492"/>
                  </a:lnTo>
                  <a:lnTo>
                    <a:pt x="3105" y="492"/>
                  </a:lnTo>
                  <a:lnTo>
                    <a:pt x="3105" y="507"/>
                  </a:lnTo>
                </a:path>
                <a:path w="8857" h="507">
                  <a:moveTo>
                    <a:pt x="3210" y="507"/>
                  </a:moveTo>
                  <a:lnTo>
                    <a:pt x="3150" y="507"/>
                  </a:lnTo>
                  <a:lnTo>
                    <a:pt x="3150" y="492"/>
                  </a:lnTo>
                  <a:lnTo>
                    <a:pt x="3210" y="492"/>
                  </a:lnTo>
                  <a:lnTo>
                    <a:pt x="3210" y="507"/>
                  </a:lnTo>
                </a:path>
                <a:path w="8857" h="507">
                  <a:moveTo>
                    <a:pt x="3315" y="507"/>
                  </a:moveTo>
                  <a:lnTo>
                    <a:pt x="3255" y="507"/>
                  </a:lnTo>
                  <a:lnTo>
                    <a:pt x="3255" y="492"/>
                  </a:lnTo>
                  <a:lnTo>
                    <a:pt x="3315" y="492"/>
                  </a:lnTo>
                  <a:lnTo>
                    <a:pt x="3315" y="507"/>
                  </a:lnTo>
                </a:path>
                <a:path w="8857" h="507">
                  <a:moveTo>
                    <a:pt x="3420" y="507"/>
                  </a:moveTo>
                  <a:lnTo>
                    <a:pt x="3360" y="507"/>
                  </a:lnTo>
                  <a:lnTo>
                    <a:pt x="3360" y="492"/>
                  </a:lnTo>
                  <a:lnTo>
                    <a:pt x="3420" y="492"/>
                  </a:lnTo>
                  <a:lnTo>
                    <a:pt x="3420" y="507"/>
                  </a:lnTo>
                </a:path>
                <a:path w="8857" h="507">
                  <a:moveTo>
                    <a:pt x="3525" y="507"/>
                  </a:moveTo>
                  <a:lnTo>
                    <a:pt x="3465" y="507"/>
                  </a:lnTo>
                  <a:lnTo>
                    <a:pt x="3465" y="492"/>
                  </a:lnTo>
                  <a:lnTo>
                    <a:pt x="3525" y="492"/>
                  </a:lnTo>
                  <a:lnTo>
                    <a:pt x="3525" y="507"/>
                  </a:lnTo>
                </a:path>
                <a:path w="8857" h="507">
                  <a:moveTo>
                    <a:pt x="3630" y="507"/>
                  </a:moveTo>
                  <a:lnTo>
                    <a:pt x="3570" y="507"/>
                  </a:lnTo>
                  <a:lnTo>
                    <a:pt x="3570" y="492"/>
                  </a:lnTo>
                  <a:lnTo>
                    <a:pt x="3630" y="492"/>
                  </a:lnTo>
                  <a:lnTo>
                    <a:pt x="3630" y="507"/>
                  </a:lnTo>
                </a:path>
                <a:path w="8857" h="507">
                  <a:moveTo>
                    <a:pt x="3735" y="507"/>
                  </a:moveTo>
                  <a:lnTo>
                    <a:pt x="3675" y="507"/>
                  </a:lnTo>
                  <a:lnTo>
                    <a:pt x="3675" y="492"/>
                  </a:lnTo>
                  <a:lnTo>
                    <a:pt x="3735" y="492"/>
                  </a:lnTo>
                  <a:lnTo>
                    <a:pt x="3735" y="507"/>
                  </a:lnTo>
                </a:path>
                <a:path w="8857" h="507">
                  <a:moveTo>
                    <a:pt x="3840" y="507"/>
                  </a:moveTo>
                  <a:lnTo>
                    <a:pt x="3780" y="507"/>
                  </a:lnTo>
                  <a:lnTo>
                    <a:pt x="3780" y="492"/>
                  </a:lnTo>
                  <a:lnTo>
                    <a:pt x="3840" y="492"/>
                  </a:lnTo>
                  <a:lnTo>
                    <a:pt x="3840" y="507"/>
                  </a:lnTo>
                </a:path>
                <a:path w="8857" h="507">
                  <a:moveTo>
                    <a:pt x="3945" y="507"/>
                  </a:moveTo>
                  <a:lnTo>
                    <a:pt x="3885" y="507"/>
                  </a:lnTo>
                  <a:lnTo>
                    <a:pt x="3885" y="492"/>
                  </a:lnTo>
                  <a:lnTo>
                    <a:pt x="3945" y="492"/>
                  </a:lnTo>
                  <a:lnTo>
                    <a:pt x="3945" y="507"/>
                  </a:lnTo>
                </a:path>
                <a:path w="8857" h="507">
                  <a:moveTo>
                    <a:pt x="4050" y="507"/>
                  </a:moveTo>
                  <a:lnTo>
                    <a:pt x="3990" y="507"/>
                  </a:lnTo>
                  <a:lnTo>
                    <a:pt x="3990" y="492"/>
                  </a:lnTo>
                  <a:lnTo>
                    <a:pt x="4050" y="492"/>
                  </a:lnTo>
                  <a:lnTo>
                    <a:pt x="4050" y="507"/>
                  </a:lnTo>
                </a:path>
                <a:path w="8857" h="507">
                  <a:moveTo>
                    <a:pt x="4155" y="507"/>
                  </a:moveTo>
                  <a:lnTo>
                    <a:pt x="4095" y="507"/>
                  </a:lnTo>
                  <a:lnTo>
                    <a:pt x="4095" y="492"/>
                  </a:lnTo>
                  <a:lnTo>
                    <a:pt x="4155" y="492"/>
                  </a:lnTo>
                  <a:lnTo>
                    <a:pt x="4155" y="507"/>
                  </a:lnTo>
                </a:path>
                <a:path w="8857" h="507">
                  <a:moveTo>
                    <a:pt x="4260" y="507"/>
                  </a:moveTo>
                  <a:lnTo>
                    <a:pt x="4200" y="507"/>
                  </a:lnTo>
                  <a:lnTo>
                    <a:pt x="4200" y="492"/>
                  </a:lnTo>
                  <a:lnTo>
                    <a:pt x="4260" y="492"/>
                  </a:lnTo>
                  <a:lnTo>
                    <a:pt x="4260" y="507"/>
                  </a:lnTo>
                </a:path>
                <a:path w="8857" h="507">
                  <a:moveTo>
                    <a:pt x="4365" y="507"/>
                  </a:moveTo>
                  <a:lnTo>
                    <a:pt x="4305" y="507"/>
                  </a:lnTo>
                  <a:lnTo>
                    <a:pt x="4305" y="492"/>
                  </a:lnTo>
                  <a:lnTo>
                    <a:pt x="4365" y="492"/>
                  </a:lnTo>
                  <a:lnTo>
                    <a:pt x="4365" y="507"/>
                  </a:lnTo>
                </a:path>
                <a:path w="8857" h="507">
                  <a:moveTo>
                    <a:pt x="4470" y="507"/>
                  </a:moveTo>
                  <a:lnTo>
                    <a:pt x="4410" y="507"/>
                  </a:lnTo>
                  <a:lnTo>
                    <a:pt x="4410" y="492"/>
                  </a:lnTo>
                  <a:lnTo>
                    <a:pt x="4470" y="492"/>
                  </a:lnTo>
                  <a:lnTo>
                    <a:pt x="4470" y="507"/>
                  </a:lnTo>
                </a:path>
                <a:path w="8857" h="507">
                  <a:moveTo>
                    <a:pt x="4575" y="507"/>
                  </a:moveTo>
                  <a:lnTo>
                    <a:pt x="4515" y="507"/>
                  </a:lnTo>
                  <a:lnTo>
                    <a:pt x="4515" y="492"/>
                  </a:lnTo>
                  <a:lnTo>
                    <a:pt x="4575" y="492"/>
                  </a:lnTo>
                  <a:lnTo>
                    <a:pt x="4575" y="507"/>
                  </a:lnTo>
                </a:path>
                <a:path w="8857" h="507">
                  <a:moveTo>
                    <a:pt x="4680" y="507"/>
                  </a:moveTo>
                  <a:lnTo>
                    <a:pt x="4620" y="507"/>
                  </a:lnTo>
                  <a:lnTo>
                    <a:pt x="4620" y="492"/>
                  </a:lnTo>
                  <a:lnTo>
                    <a:pt x="4680" y="492"/>
                  </a:lnTo>
                  <a:lnTo>
                    <a:pt x="4680" y="507"/>
                  </a:lnTo>
                </a:path>
                <a:path w="8857" h="507">
                  <a:moveTo>
                    <a:pt x="4785" y="507"/>
                  </a:moveTo>
                  <a:lnTo>
                    <a:pt x="4725" y="507"/>
                  </a:lnTo>
                  <a:lnTo>
                    <a:pt x="4725" y="492"/>
                  </a:lnTo>
                  <a:lnTo>
                    <a:pt x="4785" y="492"/>
                  </a:lnTo>
                  <a:lnTo>
                    <a:pt x="4785" y="507"/>
                  </a:lnTo>
                </a:path>
                <a:path w="8857" h="507">
                  <a:moveTo>
                    <a:pt x="4890" y="507"/>
                  </a:moveTo>
                  <a:lnTo>
                    <a:pt x="4830" y="507"/>
                  </a:lnTo>
                  <a:lnTo>
                    <a:pt x="4830" y="492"/>
                  </a:lnTo>
                  <a:lnTo>
                    <a:pt x="4890" y="492"/>
                  </a:lnTo>
                  <a:lnTo>
                    <a:pt x="4890" y="507"/>
                  </a:lnTo>
                </a:path>
                <a:path w="8857" h="507">
                  <a:moveTo>
                    <a:pt x="4995" y="507"/>
                  </a:moveTo>
                  <a:lnTo>
                    <a:pt x="4935" y="507"/>
                  </a:lnTo>
                  <a:lnTo>
                    <a:pt x="4935" y="492"/>
                  </a:lnTo>
                  <a:lnTo>
                    <a:pt x="4995" y="492"/>
                  </a:lnTo>
                  <a:lnTo>
                    <a:pt x="4995" y="507"/>
                  </a:lnTo>
                </a:path>
                <a:path w="8857" h="507">
                  <a:moveTo>
                    <a:pt x="5100" y="507"/>
                  </a:moveTo>
                  <a:lnTo>
                    <a:pt x="5040" y="507"/>
                  </a:lnTo>
                  <a:lnTo>
                    <a:pt x="5040" y="492"/>
                  </a:lnTo>
                  <a:lnTo>
                    <a:pt x="5100" y="492"/>
                  </a:lnTo>
                  <a:lnTo>
                    <a:pt x="5100" y="507"/>
                  </a:lnTo>
                </a:path>
                <a:path w="8857" h="507">
                  <a:moveTo>
                    <a:pt x="5205" y="507"/>
                  </a:moveTo>
                  <a:lnTo>
                    <a:pt x="5145" y="507"/>
                  </a:lnTo>
                  <a:lnTo>
                    <a:pt x="5145" y="492"/>
                  </a:lnTo>
                  <a:lnTo>
                    <a:pt x="5205" y="492"/>
                  </a:lnTo>
                  <a:lnTo>
                    <a:pt x="5205" y="507"/>
                  </a:lnTo>
                </a:path>
                <a:path w="8857" h="507">
                  <a:moveTo>
                    <a:pt x="5310" y="507"/>
                  </a:moveTo>
                  <a:lnTo>
                    <a:pt x="5250" y="507"/>
                  </a:lnTo>
                  <a:lnTo>
                    <a:pt x="5250" y="492"/>
                  </a:lnTo>
                  <a:lnTo>
                    <a:pt x="5310" y="492"/>
                  </a:lnTo>
                  <a:lnTo>
                    <a:pt x="5310" y="507"/>
                  </a:lnTo>
                </a:path>
                <a:path w="8857" h="507">
                  <a:moveTo>
                    <a:pt x="5415" y="507"/>
                  </a:moveTo>
                  <a:lnTo>
                    <a:pt x="5355" y="507"/>
                  </a:lnTo>
                  <a:lnTo>
                    <a:pt x="5355" y="492"/>
                  </a:lnTo>
                  <a:lnTo>
                    <a:pt x="5415" y="492"/>
                  </a:lnTo>
                  <a:lnTo>
                    <a:pt x="5415" y="507"/>
                  </a:lnTo>
                </a:path>
                <a:path w="8857" h="507">
                  <a:moveTo>
                    <a:pt x="5520" y="507"/>
                  </a:moveTo>
                  <a:lnTo>
                    <a:pt x="5460" y="507"/>
                  </a:lnTo>
                  <a:lnTo>
                    <a:pt x="5460" y="492"/>
                  </a:lnTo>
                  <a:lnTo>
                    <a:pt x="5520" y="492"/>
                  </a:lnTo>
                  <a:lnTo>
                    <a:pt x="5520" y="507"/>
                  </a:lnTo>
                </a:path>
                <a:path w="8857" h="507">
                  <a:moveTo>
                    <a:pt x="5625" y="507"/>
                  </a:moveTo>
                  <a:lnTo>
                    <a:pt x="5565" y="507"/>
                  </a:lnTo>
                  <a:lnTo>
                    <a:pt x="5565" y="492"/>
                  </a:lnTo>
                  <a:lnTo>
                    <a:pt x="5625" y="492"/>
                  </a:lnTo>
                  <a:lnTo>
                    <a:pt x="5625" y="507"/>
                  </a:lnTo>
                </a:path>
                <a:path w="8857" h="507">
                  <a:moveTo>
                    <a:pt x="5730" y="507"/>
                  </a:moveTo>
                  <a:lnTo>
                    <a:pt x="5670" y="507"/>
                  </a:lnTo>
                  <a:lnTo>
                    <a:pt x="5670" y="492"/>
                  </a:lnTo>
                  <a:lnTo>
                    <a:pt x="5730" y="492"/>
                  </a:lnTo>
                  <a:lnTo>
                    <a:pt x="5730" y="507"/>
                  </a:lnTo>
                </a:path>
                <a:path w="8857" h="507">
                  <a:moveTo>
                    <a:pt x="5835" y="507"/>
                  </a:moveTo>
                  <a:lnTo>
                    <a:pt x="5775" y="507"/>
                  </a:lnTo>
                  <a:lnTo>
                    <a:pt x="5775" y="492"/>
                  </a:lnTo>
                  <a:lnTo>
                    <a:pt x="5835" y="492"/>
                  </a:lnTo>
                  <a:lnTo>
                    <a:pt x="5835" y="507"/>
                  </a:lnTo>
                </a:path>
                <a:path w="8857" h="507">
                  <a:moveTo>
                    <a:pt x="5940" y="507"/>
                  </a:moveTo>
                  <a:lnTo>
                    <a:pt x="5880" y="507"/>
                  </a:lnTo>
                  <a:lnTo>
                    <a:pt x="5880" y="492"/>
                  </a:lnTo>
                  <a:lnTo>
                    <a:pt x="5940" y="492"/>
                  </a:lnTo>
                  <a:lnTo>
                    <a:pt x="5940" y="507"/>
                  </a:lnTo>
                </a:path>
                <a:path w="8857" h="507">
                  <a:moveTo>
                    <a:pt x="6045" y="507"/>
                  </a:moveTo>
                  <a:lnTo>
                    <a:pt x="5985" y="507"/>
                  </a:lnTo>
                  <a:lnTo>
                    <a:pt x="5985" y="492"/>
                  </a:lnTo>
                  <a:lnTo>
                    <a:pt x="6045" y="492"/>
                  </a:lnTo>
                  <a:lnTo>
                    <a:pt x="6045" y="507"/>
                  </a:lnTo>
                </a:path>
                <a:path w="8857" h="507">
                  <a:moveTo>
                    <a:pt x="6150" y="507"/>
                  </a:moveTo>
                  <a:lnTo>
                    <a:pt x="6090" y="507"/>
                  </a:lnTo>
                  <a:lnTo>
                    <a:pt x="6090" y="492"/>
                  </a:lnTo>
                  <a:lnTo>
                    <a:pt x="6150" y="492"/>
                  </a:lnTo>
                  <a:lnTo>
                    <a:pt x="6150" y="507"/>
                  </a:lnTo>
                </a:path>
                <a:path w="8857" h="507">
                  <a:moveTo>
                    <a:pt x="6255" y="507"/>
                  </a:moveTo>
                  <a:lnTo>
                    <a:pt x="6195" y="507"/>
                  </a:lnTo>
                  <a:lnTo>
                    <a:pt x="6195" y="492"/>
                  </a:lnTo>
                  <a:lnTo>
                    <a:pt x="6255" y="492"/>
                  </a:lnTo>
                  <a:lnTo>
                    <a:pt x="6255" y="507"/>
                  </a:lnTo>
                </a:path>
                <a:path w="8857" h="507">
                  <a:moveTo>
                    <a:pt x="6360" y="507"/>
                  </a:moveTo>
                  <a:lnTo>
                    <a:pt x="6300" y="507"/>
                  </a:lnTo>
                  <a:lnTo>
                    <a:pt x="6300" y="492"/>
                  </a:lnTo>
                  <a:lnTo>
                    <a:pt x="6360" y="492"/>
                  </a:lnTo>
                  <a:lnTo>
                    <a:pt x="6360" y="507"/>
                  </a:lnTo>
                </a:path>
                <a:path w="8857" h="507">
                  <a:moveTo>
                    <a:pt x="6465" y="507"/>
                  </a:moveTo>
                  <a:lnTo>
                    <a:pt x="6405" y="507"/>
                  </a:lnTo>
                  <a:lnTo>
                    <a:pt x="6405" y="492"/>
                  </a:lnTo>
                  <a:lnTo>
                    <a:pt x="6465" y="492"/>
                  </a:lnTo>
                  <a:lnTo>
                    <a:pt x="6465" y="507"/>
                  </a:lnTo>
                </a:path>
                <a:path w="8857" h="507">
                  <a:moveTo>
                    <a:pt x="6570" y="507"/>
                  </a:moveTo>
                  <a:lnTo>
                    <a:pt x="6510" y="507"/>
                  </a:lnTo>
                  <a:lnTo>
                    <a:pt x="6510" y="492"/>
                  </a:lnTo>
                  <a:lnTo>
                    <a:pt x="6570" y="492"/>
                  </a:lnTo>
                  <a:lnTo>
                    <a:pt x="6570" y="507"/>
                  </a:lnTo>
                </a:path>
                <a:path w="8857" h="507">
                  <a:moveTo>
                    <a:pt x="6675" y="507"/>
                  </a:moveTo>
                  <a:lnTo>
                    <a:pt x="6615" y="507"/>
                  </a:lnTo>
                  <a:lnTo>
                    <a:pt x="6615" y="492"/>
                  </a:lnTo>
                  <a:lnTo>
                    <a:pt x="6675" y="492"/>
                  </a:lnTo>
                  <a:lnTo>
                    <a:pt x="6675" y="507"/>
                  </a:lnTo>
                </a:path>
                <a:path w="8857" h="507">
                  <a:moveTo>
                    <a:pt x="6780" y="507"/>
                  </a:moveTo>
                  <a:lnTo>
                    <a:pt x="6720" y="507"/>
                  </a:lnTo>
                  <a:lnTo>
                    <a:pt x="6720" y="492"/>
                  </a:lnTo>
                  <a:lnTo>
                    <a:pt x="6780" y="492"/>
                  </a:lnTo>
                  <a:lnTo>
                    <a:pt x="6780" y="507"/>
                  </a:lnTo>
                </a:path>
                <a:path w="8857" h="507">
                  <a:moveTo>
                    <a:pt x="6885" y="507"/>
                  </a:moveTo>
                  <a:lnTo>
                    <a:pt x="6825" y="507"/>
                  </a:lnTo>
                  <a:lnTo>
                    <a:pt x="6825" y="492"/>
                  </a:lnTo>
                  <a:lnTo>
                    <a:pt x="6885" y="492"/>
                  </a:lnTo>
                  <a:lnTo>
                    <a:pt x="6885" y="507"/>
                  </a:lnTo>
                </a:path>
                <a:path w="8857" h="507">
                  <a:moveTo>
                    <a:pt x="6990" y="507"/>
                  </a:moveTo>
                  <a:lnTo>
                    <a:pt x="6930" y="507"/>
                  </a:lnTo>
                  <a:lnTo>
                    <a:pt x="6930" y="492"/>
                  </a:lnTo>
                  <a:lnTo>
                    <a:pt x="6990" y="492"/>
                  </a:lnTo>
                  <a:lnTo>
                    <a:pt x="6990" y="507"/>
                  </a:lnTo>
                </a:path>
                <a:path w="8857" h="507">
                  <a:moveTo>
                    <a:pt x="7095" y="507"/>
                  </a:moveTo>
                  <a:lnTo>
                    <a:pt x="7035" y="507"/>
                  </a:lnTo>
                  <a:lnTo>
                    <a:pt x="7035" y="492"/>
                  </a:lnTo>
                  <a:lnTo>
                    <a:pt x="7095" y="492"/>
                  </a:lnTo>
                  <a:lnTo>
                    <a:pt x="7095" y="507"/>
                  </a:lnTo>
                </a:path>
                <a:path w="8857" h="507">
                  <a:moveTo>
                    <a:pt x="7200" y="507"/>
                  </a:moveTo>
                  <a:lnTo>
                    <a:pt x="7140" y="507"/>
                  </a:lnTo>
                  <a:lnTo>
                    <a:pt x="7140" y="492"/>
                  </a:lnTo>
                  <a:lnTo>
                    <a:pt x="7200" y="492"/>
                  </a:lnTo>
                  <a:lnTo>
                    <a:pt x="7200" y="507"/>
                  </a:lnTo>
                </a:path>
                <a:path w="8857" h="507">
                  <a:moveTo>
                    <a:pt x="7305" y="507"/>
                  </a:moveTo>
                  <a:lnTo>
                    <a:pt x="7245" y="507"/>
                  </a:lnTo>
                  <a:lnTo>
                    <a:pt x="7245" y="492"/>
                  </a:lnTo>
                  <a:lnTo>
                    <a:pt x="7305" y="492"/>
                  </a:lnTo>
                  <a:lnTo>
                    <a:pt x="7305" y="507"/>
                  </a:lnTo>
                </a:path>
                <a:path w="8857" h="507">
                  <a:moveTo>
                    <a:pt x="7410" y="507"/>
                  </a:moveTo>
                  <a:lnTo>
                    <a:pt x="7350" y="507"/>
                  </a:lnTo>
                  <a:lnTo>
                    <a:pt x="7350" y="492"/>
                  </a:lnTo>
                  <a:lnTo>
                    <a:pt x="7410" y="492"/>
                  </a:lnTo>
                  <a:lnTo>
                    <a:pt x="7410" y="507"/>
                  </a:lnTo>
                </a:path>
                <a:path w="8857" h="507">
                  <a:moveTo>
                    <a:pt x="7515" y="507"/>
                  </a:moveTo>
                  <a:lnTo>
                    <a:pt x="7455" y="507"/>
                  </a:lnTo>
                  <a:lnTo>
                    <a:pt x="7455" y="492"/>
                  </a:lnTo>
                  <a:lnTo>
                    <a:pt x="7515" y="492"/>
                  </a:lnTo>
                  <a:lnTo>
                    <a:pt x="7515" y="507"/>
                  </a:lnTo>
                </a:path>
                <a:path w="8857" h="507">
                  <a:moveTo>
                    <a:pt x="7571" y="507"/>
                  </a:moveTo>
                  <a:lnTo>
                    <a:pt x="7560" y="507"/>
                  </a:lnTo>
                  <a:lnTo>
                    <a:pt x="7560" y="492"/>
                  </a:lnTo>
                  <a:lnTo>
                    <a:pt x="7590" y="492"/>
                  </a:lnTo>
                  <a:lnTo>
                    <a:pt x="7619" y="491"/>
                  </a:lnTo>
                  <a:lnTo>
                    <a:pt x="7620" y="506"/>
                  </a:lnTo>
                  <a:lnTo>
                    <a:pt x="7590" y="507"/>
                  </a:lnTo>
                  <a:lnTo>
                    <a:pt x="7571" y="507"/>
                  </a:lnTo>
                </a:path>
                <a:path w="8857" h="507">
                  <a:moveTo>
                    <a:pt x="7723" y="487"/>
                  </a:moveTo>
                  <a:lnTo>
                    <a:pt x="7723" y="487"/>
                  </a:lnTo>
                  <a:lnTo>
                    <a:pt x="7723" y="487"/>
                  </a:lnTo>
                </a:path>
                <a:path w="8857" h="507">
                  <a:moveTo>
                    <a:pt x="7665" y="505"/>
                  </a:moveTo>
                  <a:lnTo>
                    <a:pt x="7664" y="490"/>
                  </a:lnTo>
                  <a:lnTo>
                    <a:pt x="7723" y="487"/>
                  </a:lnTo>
                  <a:lnTo>
                    <a:pt x="7724" y="487"/>
                  </a:lnTo>
                  <a:lnTo>
                    <a:pt x="7725" y="502"/>
                  </a:lnTo>
                  <a:lnTo>
                    <a:pt x="7724" y="502"/>
                  </a:lnTo>
                  <a:lnTo>
                    <a:pt x="7665" y="505"/>
                  </a:lnTo>
                </a:path>
                <a:path w="8857" h="507">
                  <a:moveTo>
                    <a:pt x="7828" y="481"/>
                  </a:moveTo>
                  <a:lnTo>
                    <a:pt x="7798" y="481"/>
                  </a:lnTo>
                  <a:lnTo>
                    <a:pt x="7816" y="478"/>
                  </a:lnTo>
                  <a:lnTo>
                    <a:pt x="7828" y="477"/>
                  </a:lnTo>
                  <a:lnTo>
                    <a:pt x="7828" y="481"/>
                  </a:lnTo>
                </a:path>
                <a:path w="8857" h="507">
                  <a:moveTo>
                    <a:pt x="7770" y="498"/>
                  </a:moveTo>
                  <a:lnTo>
                    <a:pt x="7769" y="483"/>
                  </a:lnTo>
                  <a:lnTo>
                    <a:pt x="7798" y="481"/>
                  </a:lnTo>
                  <a:lnTo>
                    <a:pt x="7798" y="481"/>
                  </a:lnTo>
                  <a:lnTo>
                    <a:pt x="7828" y="481"/>
                  </a:lnTo>
                  <a:lnTo>
                    <a:pt x="7830" y="492"/>
                  </a:lnTo>
                  <a:lnTo>
                    <a:pt x="7818" y="493"/>
                  </a:lnTo>
                  <a:lnTo>
                    <a:pt x="7799" y="496"/>
                  </a:lnTo>
                  <a:lnTo>
                    <a:pt x="7770" y="498"/>
                  </a:lnTo>
                </a:path>
                <a:path w="8857" h="507">
                  <a:moveTo>
                    <a:pt x="7933" y="469"/>
                  </a:moveTo>
                  <a:lnTo>
                    <a:pt x="7889" y="469"/>
                  </a:lnTo>
                  <a:lnTo>
                    <a:pt x="7925" y="463"/>
                  </a:lnTo>
                  <a:lnTo>
                    <a:pt x="7932" y="462"/>
                  </a:lnTo>
                  <a:lnTo>
                    <a:pt x="7933" y="469"/>
                  </a:lnTo>
                </a:path>
                <a:path w="8857" h="507">
                  <a:moveTo>
                    <a:pt x="7875" y="486"/>
                  </a:moveTo>
                  <a:lnTo>
                    <a:pt x="7872" y="471"/>
                  </a:lnTo>
                  <a:lnTo>
                    <a:pt x="7889" y="469"/>
                  </a:lnTo>
                  <a:lnTo>
                    <a:pt x="7933" y="469"/>
                  </a:lnTo>
                  <a:lnTo>
                    <a:pt x="7934" y="477"/>
                  </a:lnTo>
                  <a:lnTo>
                    <a:pt x="7927" y="478"/>
                  </a:lnTo>
                  <a:lnTo>
                    <a:pt x="7891" y="484"/>
                  </a:lnTo>
                  <a:lnTo>
                    <a:pt x="7875" y="486"/>
                  </a:lnTo>
                </a:path>
                <a:path w="8857" h="507">
                  <a:moveTo>
                    <a:pt x="8035" y="447"/>
                  </a:moveTo>
                  <a:lnTo>
                    <a:pt x="8013" y="447"/>
                  </a:lnTo>
                  <a:lnTo>
                    <a:pt x="8014" y="447"/>
                  </a:lnTo>
                  <a:lnTo>
                    <a:pt x="8031" y="442"/>
                  </a:lnTo>
                  <a:lnTo>
                    <a:pt x="8034" y="442"/>
                  </a:lnTo>
                  <a:lnTo>
                    <a:pt x="8035" y="447"/>
                  </a:lnTo>
                </a:path>
                <a:path w="8857" h="507">
                  <a:moveTo>
                    <a:pt x="7978" y="469"/>
                  </a:moveTo>
                  <a:lnTo>
                    <a:pt x="7976" y="454"/>
                  </a:lnTo>
                  <a:lnTo>
                    <a:pt x="8013" y="447"/>
                  </a:lnTo>
                  <a:lnTo>
                    <a:pt x="8035" y="447"/>
                  </a:lnTo>
                  <a:lnTo>
                    <a:pt x="8037" y="456"/>
                  </a:lnTo>
                  <a:lnTo>
                    <a:pt x="8034" y="457"/>
                  </a:lnTo>
                  <a:lnTo>
                    <a:pt x="8016" y="461"/>
                  </a:lnTo>
                  <a:lnTo>
                    <a:pt x="7978" y="469"/>
                  </a:lnTo>
                </a:path>
                <a:path w="8857" h="507">
                  <a:moveTo>
                    <a:pt x="8138" y="431"/>
                  </a:moveTo>
                  <a:lnTo>
                    <a:pt x="8084" y="431"/>
                  </a:lnTo>
                  <a:lnTo>
                    <a:pt x="8084" y="431"/>
                  </a:lnTo>
                  <a:lnTo>
                    <a:pt x="8100" y="426"/>
                  </a:lnTo>
                  <a:lnTo>
                    <a:pt x="8134" y="416"/>
                  </a:lnTo>
                  <a:lnTo>
                    <a:pt x="8135" y="416"/>
                  </a:lnTo>
                  <a:lnTo>
                    <a:pt x="8140" y="430"/>
                  </a:lnTo>
                  <a:lnTo>
                    <a:pt x="8138" y="431"/>
                  </a:lnTo>
                </a:path>
                <a:path w="8857" h="507">
                  <a:moveTo>
                    <a:pt x="8081" y="447"/>
                  </a:moveTo>
                  <a:lnTo>
                    <a:pt x="8078" y="432"/>
                  </a:lnTo>
                  <a:lnTo>
                    <a:pt x="8084" y="431"/>
                  </a:lnTo>
                  <a:lnTo>
                    <a:pt x="8084" y="431"/>
                  </a:lnTo>
                  <a:lnTo>
                    <a:pt x="8138" y="431"/>
                  </a:lnTo>
                  <a:lnTo>
                    <a:pt x="8104" y="440"/>
                  </a:lnTo>
                  <a:lnTo>
                    <a:pt x="8088" y="445"/>
                  </a:lnTo>
                  <a:lnTo>
                    <a:pt x="8081" y="447"/>
                  </a:lnTo>
                </a:path>
                <a:path w="8857" h="507">
                  <a:moveTo>
                    <a:pt x="8237" y="391"/>
                  </a:moveTo>
                  <a:lnTo>
                    <a:pt x="8217" y="391"/>
                  </a:lnTo>
                  <a:lnTo>
                    <a:pt x="8217" y="391"/>
                  </a:lnTo>
                  <a:lnTo>
                    <a:pt x="8235" y="384"/>
                  </a:lnTo>
                  <a:lnTo>
                    <a:pt x="8237" y="391"/>
                  </a:lnTo>
                </a:path>
                <a:path w="8857" h="507">
                  <a:moveTo>
                    <a:pt x="8217" y="391"/>
                  </a:moveTo>
                  <a:lnTo>
                    <a:pt x="8217" y="391"/>
                  </a:lnTo>
                  <a:lnTo>
                    <a:pt x="8217" y="391"/>
                  </a:lnTo>
                </a:path>
                <a:path w="8857" h="507">
                  <a:moveTo>
                    <a:pt x="8183" y="417"/>
                  </a:moveTo>
                  <a:lnTo>
                    <a:pt x="8178" y="403"/>
                  </a:lnTo>
                  <a:lnTo>
                    <a:pt x="8217" y="391"/>
                  </a:lnTo>
                  <a:lnTo>
                    <a:pt x="8237" y="391"/>
                  </a:lnTo>
                  <a:lnTo>
                    <a:pt x="8240" y="399"/>
                  </a:lnTo>
                  <a:lnTo>
                    <a:pt x="8222" y="405"/>
                  </a:lnTo>
                  <a:lnTo>
                    <a:pt x="8183" y="417"/>
                  </a:lnTo>
                </a:path>
                <a:path w="8857" h="507">
                  <a:moveTo>
                    <a:pt x="8323" y="368"/>
                  </a:moveTo>
                  <a:lnTo>
                    <a:pt x="8281" y="368"/>
                  </a:lnTo>
                  <a:lnTo>
                    <a:pt x="8333" y="348"/>
                  </a:lnTo>
                  <a:lnTo>
                    <a:pt x="8339" y="362"/>
                  </a:lnTo>
                  <a:lnTo>
                    <a:pt x="8323" y="368"/>
                  </a:lnTo>
                </a:path>
                <a:path w="8857" h="507">
                  <a:moveTo>
                    <a:pt x="8282" y="383"/>
                  </a:moveTo>
                  <a:lnTo>
                    <a:pt x="8277" y="369"/>
                  </a:lnTo>
                  <a:lnTo>
                    <a:pt x="8281" y="368"/>
                  </a:lnTo>
                  <a:lnTo>
                    <a:pt x="8323" y="368"/>
                  </a:lnTo>
                  <a:lnTo>
                    <a:pt x="8286" y="382"/>
                  </a:lnTo>
                  <a:lnTo>
                    <a:pt x="8282" y="383"/>
                  </a:lnTo>
                </a:path>
                <a:path w="8857" h="507">
                  <a:moveTo>
                    <a:pt x="8380" y="344"/>
                  </a:moveTo>
                  <a:lnTo>
                    <a:pt x="8374" y="330"/>
                  </a:lnTo>
                  <a:lnTo>
                    <a:pt x="8404" y="317"/>
                  </a:lnTo>
                  <a:lnTo>
                    <a:pt x="8419" y="310"/>
                  </a:lnTo>
                  <a:lnTo>
                    <a:pt x="8431" y="310"/>
                  </a:lnTo>
                  <a:lnTo>
                    <a:pt x="8435" y="319"/>
                  </a:lnTo>
                  <a:lnTo>
                    <a:pt x="8426" y="324"/>
                  </a:lnTo>
                  <a:lnTo>
                    <a:pt x="8410" y="331"/>
                  </a:lnTo>
                  <a:lnTo>
                    <a:pt x="8380" y="344"/>
                  </a:lnTo>
                </a:path>
                <a:path w="8857" h="507">
                  <a:moveTo>
                    <a:pt x="8476" y="299"/>
                  </a:moveTo>
                  <a:lnTo>
                    <a:pt x="8469" y="286"/>
                  </a:lnTo>
                  <a:lnTo>
                    <a:pt x="8518" y="258"/>
                  </a:lnTo>
                  <a:lnTo>
                    <a:pt x="8521" y="256"/>
                  </a:lnTo>
                  <a:lnTo>
                    <a:pt x="8528" y="270"/>
                  </a:lnTo>
                  <a:lnTo>
                    <a:pt x="8498" y="286"/>
                  </a:lnTo>
                  <a:lnTo>
                    <a:pt x="8476" y="299"/>
                  </a:lnTo>
                </a:path>
                <a:path w="8857" h="507">
                  <a:moveTo>
                    <a:pt x="8599" y="228"/>
                  </a:moveTo>
                  <a:lnTo>
                    <a:pt x="8573" y="228"/>
                  </a:lnTo>
                  <a:lnTo>
                    <a:pt x="8574" y="227"/>
                  </a:lnTo>
                  <a:lnTo>
                    <a:pt x="8610" y="202"/>
                  </a:lnTo>
                  <a:lnTo>
                    <a:pt x="8618" y="214"/>
                  </a:lnTo>
                  <a:lnTo>
                    <a:pt x="8599" y="228"/>
                  </a:lnTo>
                </a:path>
                <a:path w="8857" h="507">
                  <a:moveTo>
                    <a:pt x="8574" y="227"/>
                  </a:moveTo>
                  <a:lnTo>
                    <a:pt x="8574" y="227"/>
                  </a:lnTo>
                  <a:lnTo>
                    <a:pt x="8574" y="227"/>
                  </a:lnTo>
                </a:path>
                <a:path w="8857" h="507">
                  <a:moveTo>
                    <a:pt x="8568" y="248"/>
                  </a:moveTo>
                  <a:lnTo>
                    <a:pt x="8560" y="235"/>
                  </a:lnTo>
                  <a:lnTo>
                    <a:pt x="8574" y="227"/>
                  </a:lnTo>
                  <a:lnTo>
                    <a:pt x="8573" y="228"/>
                  </a:lnTo>
                  <a:lnTo>
                    <a:pt x="8599" y="228"/>
                  </a:lnTo>
                  <a:lnTo>
                    <a:pt x="8582" y="240"/>
                  </a:lnTo>
                  <a:lnTo>
                    <a:pt x="8581" y="240"/>
                  </a:lnTo>
                  <a:lnTo>
                    <a:pt x="8568" y="248"/>
                  </a:lnTo>
                </a:path>
                <a:path w="8857" h="507">
                  <a:moveTo>
                    <a:pt x="8655" y="188"/>
                  </a:moveTo>
                  <a:lnTo>
                    <a:pt x="8646" y="176"/>
                  </a:lnTo>
                  <a:lnTo>
                    <a:pt x="8674" y="157"/>
                  </a:lnTo>
                  <a:lnTo>
                    <a:pt x="8695" y="141"/>
                  </a:lnTo>
                  <a:lnTo>
                    <a:pt x="8704" y="153"/>
                  </a:lnTo>
                  <a:lnTo>
                    <a:pt x="8683" y="169"/>
                  </a:lnTo>
                  <a:lnTo>
                    <a:pt x="8655" y="188"/>
                  </a:lnTo>
                </a:path>
                <a:path w="8857" h="507">
                  <a:moveTo>
                    <a:pt x="8674" y="157"/>
                  </a:moveTo>
                  <a:lnTo>
                    <a:pt x="8674" y="157"/>
                  </a:lnTo>
                  <a:lnTo>
                    <a:pt x="8674" y="157"/>
                  </a:lnTo>
                </a:path>
                <a:path w="8857" h="507">
                  <a:moveTo>
                    <a:pt x="8739" y="124"/>
                  </a:moveTo>
                  <a:lnTo>
                    <a:pt x="8729" y="113"/>
                  </a:lnTo>
                  <a:lnTo>
                    <a:pt x="8764" y="81"/>
                  </a:lnTo>
                  <a:lnTo>
                    <a:pt x="8773" y="73"/>
                  </a:lnTo>
                  <a:lnTo>
                    <a:pt x="8784" y="83"/>
                  </a:lnTo>
                  <a:lnTo>
                    <a:pt x="8775" y="92"/>
                  </a:lnTo>
                  <a:lnTo>
                    <a:pt x="8739" y="124"/>
                  </a:lnTo>
                </a:path>
                <a:path w="8857" h="507">
                  <a:moveTo>
                    <a:pt x="8826" y="42"/>
                  </a:moveTo>
                  <a:lnTo>
                    <a:pt x="8806" y="42"/>
                  </a:lnTo>
                  <a:lnTo>
                    <a:pt x="8807" y="41"/>
                  </a:lnTo>
                  <a:lnTo>
                    <a:pt x="8844" y="0"/>
                  </a:lnTo>
                  <a:lnTo>
                    <a:pt x="8848" y="0"/>
                  </a:lnTo>
                  <a:lnTo>
                    <a:pt x="8857" y="8"/>
                  </a:lnTo>
                  <a:lnTo>
                    <a:pt x="8855" y="10"/>
                  </a:lnTo>
                  <a:lnTo>
                    <a:pt x="8826" y="42"/>
                  </a:lnTo>
                </a:path>
                <a:path w="8857" h="507">
                  <a:moveTo>
                    <a:pt x="8816" y="53"/>
                  </a:moveTo>
                  <a:lnTo>
                    <a:pt x="8806" y="42"/>
                  </a:lnTo>
                  <a:lnTo>
                    <a:pt x="8806" y="42"/>
                  </a:lnTo>
                  <a:lnTo>
                    <a:pt x="8806" y="42"/>
                  </a:lnTo>
                  <a:lnTo>
                    <a:pt x="8826" y="42"/>
                  </a:lnTo>
                  <a:lnTo>
                    <a:pt x="8817" y="52"/>
                  </a:lnTo>
                  <a:lnTo>
                    <a:pt x="8816" y="53"/>
                  </a:lnTo>
                </a:path>
              </a:pathLst>
            </a:custGeom>
            <a:solidFill>
              <a:srgbClr val="BEBEBE">
                <a:alpha val="100000"/>
              </a:srgbClr>
            </a:solidFill>
            <a:ln w="0" cap="flat">
              <a:noFill/>
              <a:prstDash val="solid"/>
              <a:miter lim="0"/>
            </a:ln>
          </p:spPr>
          <p:txBody>
            <a:bodyPr rtlCol="0"/>
            <a:lstStyle/>
            <a:p>
              <a:pPr algn="ctr"/>
              <a:endParaRPr lang="zh-CN" altLang="en-US"/>
            </a:p>
          </p:txBody>
        </p:sp>
      </p:grpSp>
      <p:sp>
        <p:nvSpPr>
          <p:cNvPr id="1644" name="path 1644"/>
          <p:cNvSpPr/>
          <p:nvPr/>
        </p:nvSpPr>
        <p:spPr>
          <a:xfrm>
            <a:off x="8216176" y="5969825"/>
            <a:ext cx="2363737" cy="95758"/>
          </a:xfrm>
          <a:custGeom>
            <a:avLst/>
            <a:gdLst/>
            <a:ahLst/>
            <a:cxnLst/>
            <a:rect l="0" t="0" r="0" b="0"/>
            <a:pathLst>
              <a:path w="3722" h="150">
                <a:moveTo>
                  <a:pt x="60" y="150"/>
                </a:moveTo>
                <a:lnTo>
                  <a:pt x="0" y="150"/>
                </a:lnTo>
                <a:lnTo>
                  <a:pt x="0" y="135"/>
                </a:lnTo>
                <a:lnTo>
                  <a:pt x="60" y="135"/>
                </a:lnTo>
                <a:lnTo>
                  <a:pt x="60" y="150"/>
                </a:lnTo>
              </a:path>
              <a:path w="3722" h="150">
                <a:moveTo>
                  <a:pt x="165" y="150"/>
                </a:moveTo>
                <a:lnTo>
                  <a:pt x="105" y="150"/>
                </a:lnTo>
                <a:lnTo>
                  <a:pt x="105" y="135"/>
                </a:lnTo>
                <a:lnTo>
                  <a:pt x="165" y="135"/>
                </a:lnTo>
                <a:lnTo>
                  <a:pt x="165" y="150"/>
                </a:lnTo>
              </a:path>
              <a:path w="3722" h="150">
                <a:moveTo>
                  <a:pt x="270" y="150"/>
                </a:moveTo>
                <a:lnTo>
                  <a:pt x="210" y="150"/>
                </a:lnTo>
                <a:lnTo>
                  <a:pt x="210" y="135"/>
                </a:lnTo>
                <a:lnTo>
                  <a:pt x="270" y="135"/>
                </a:lnTo>
                <a:lnTo>
                  <a:pt x="270" y="150"/>
                </a:lnTo>
              </a:path>
              <a:path w="3722" h="150">
                <a:moveTo>
                  <a:pt x="375" y="150"/>
                </a:moveTo>
                <a:lnTo>
                  <a:pt x="315" y="150"/>
                </a:lnTo>
                <a:lnTo>
                  <a:pt x="315" y="135"/>
                </a:lnTo>
                <a:lnTo>
                  <a:pt x="375" y="135"/>
                </a:lnTo>
                <a:lnTo>
                  <a:pt x="375" y="150"/>
                </a:lnTo>
              </a:path>
              <a:path w="3722" h="150">
                <a:moveTo>
                  <a:pt x="480" y="150"/>
                </a:moveTo>
                <a:lnTo>
                  <a:pt x="420" y="150"/>
                </a:lnTo>
                <a:lnTo>
                  <a:pt x="420" y="135"/>
                </a:lnTo>
                <a:lnTo>
                  <a:pt x="480" y="135"/>
                </a:lnTo>
                <a:lnTo>
                  <a:pt x="480" y="150"/>
                </a:lnTo>
              </a:path>
              <a:path w="3722" h="150">
                <a:moveTo>
                  <a:pt x="585" y="150"/>
                </a:moveTo>
                <a:lnTo>
                  <a:pt x="525" y="150"/>
                </a:lnTo>
                <a:lnTo>
                  <a:pt x="525" y="135"/>
                </a:lnTo>
                <a:lnTo>
                  <a:pt x="585" y="135"/>
                </a:lnTo>
                <a:lnTo>
                  <a:pt x="585" y="150"/>
                </a:lnTo>
              </a:path>
              <a:path w="3722" h="150">
                <a:moveTo>
                  <a:pt x="690" y="150"/>
                </a:moveTo>
                <a:lnTo>
                  <a:pt x="630" y="150"/>
                </a:lnTo>
                <a:lnTo>
                  <a:pt x="630" y="135"/>
                </a:lnTo>
                <a:lnTo>
                  <a:pt x="690" y="135"/>
                </a:lnTo>
                <a:lnTo>
                  <a:pt x="690" y="150"/>
                </a:lnTo>
              </a:path>
              <a:path w="3722" h="150">
                <a:moveTo>
                  <a:pt x="795" y="150"/>
                </a:moveTo>
                <a:lnTo>
                  <a:pt x="735" y="150"/>
                </a:lnTo>
                <a:lnTo>
                  <a:pt x="735" y="135"/>
                </a:lnTo>
                <a:lnTo>
                  <a:pt x="795" y="135"/>
                </a:lnTo>
                <a:lnTo>
                  <a:pt x="795" y="150"/>
                </a:lnTo>
              </a:path>
              <a:path w="3722" h="150">
                <a:moveTo>
                  <a:pt x="900" y="150"/>
                </a:moveTo>
                <a:lnTo>
                  <a:pt x="840" y="150"/>
                </a:lnTo>
                <a:lnTo>
                  <a:pt x="840" y="135"/>
                </a:lnTo>
                <a:lnTo>
                  <a:pt x="900" y="135"/>
                </a:lnTo>
                <a:lnTo>
                  <a:pt x="900" y="150"/>
                </a:lnTo>
              </a:path>
              <a:path w="3722" h="150">
                <a:moveTo>
                  <a:pt x="1005" y="150"/>
                </a:moveTo>
                <a:lnTo>
                  <a:pt x="945" y="150"/>
                </a:lnTo>
                <a:lnTo>
                  <a:pt x="945" y="135"/>
                </a:lnTo>
                <a:lnTo>
                  <a:pt x="1005" y="135"/>
                </a:lnTo>
                <a:lnTo>
                  <a:pt x="1005" y="150"/>
                </a:lnTo>
              </a:path>
              <a:path w="3722" h="150">
                <a:moveTo>
                  <a:pt x="1110" y="150"/>
                </a:moveTo>
                <a:lnTo>
                  <a:pt x="1050" y="150"/>
                </a:lnTo>
                <a:lnTo>
                  <a:pt x="1050" y="135"/>
                </a:lnTo>
                <a:lnTo>
                  <a:pt x="1110" y="135"/>
                </a:lnTo>
                <a:lnTo>
                  <a:pt x="1110" y="150"/>
                </a:lnTo>
              </a:path>
              <a:path w="3722" h="150">
                <a:moveTo>
                  <a:pt x="1215" y="150"/>
                </a:moveTo>
                <a:lnTo>
                  <a:pt x="1155" y="150"/>
                </a:lnTo>
                <a:lnTo>
                  <a:pt x="1155" y="135"/>
                </a:lnTo>
                <a:lnTo>
                  <a:pt x="1215" y="135"/>
                </a:lnTo>
                <a:lnTo>
                  <a:pt x="1215" y="150"/>
                </a:lnTo>
              </a:path>
              <a:path w="3722" h="150">
                <a:moveTo>
                  <a:pt x="1320" y="150"/>
                </a:moveTo>
                <a:lnTo>
                  <a:pt x="1260" y="150"/>
                </a:lnTo>
                <a:lnTo>
                  <a:pt x="1260" y="135"/>
                </a:lnTo>
                <a:lnTo>
                  <a:pt x="1320" y="135"/>
                </a:lnTo>
                <a:lnTo>
                  <a:pt x="1320" y="150"/>
                </a:lnTo>
              </a:path>
              <a:path w="3722" h="150">
                <a:moveTo>
                  <a:pt x="1425" y="150"/>
                </a:moveTo>
                <a:lnTo>
                  <a:pt x="1365" y="150"/>
                </a:lnTo>
                <a:lnTo>
                  <a:pt x="1365" y="135"/>
                </a:lnTo>
                <a:lnTo>
                  <a:pt x="1425" y="135"/>
                </a:lnTo>
                <a:lnTo>
                  <a:pt x="1425" y="150"/>
                </a:lnTo>
              </a:path>
              <a:path w="3722" h="150">
                <a:moveTo>
                  <a:pt x="1530" y="150"/>
                </a:moveTo>
                <a:lnTo>
                  <a:pt x="1470" y="150"/>
                </a:lnTo>
                <a:lnTo>
                  <a:pt x="1470" y="135"/>
                </a:lnTo>
                <a:lnTo>
                  <a:pt x="1530" y="135"/>
                </a:lnTo>
                <a:lnTo>
                  <a:pt x="1530" y="150"/>
                </a:lnTo>
              </a:path>
              <a:path w="3722" h="150">
                <a:moveTo>
                  <a:pt x="1635" y="150"/>
                </a:moveTo>
                <a:lnTo>
                  <a:pt x="1575" y="150"/>
                </a:lnTo>
                <a:lnTo>
                  <a:pt x="1575" y="135"/>
                </a:lnTo>
                <a:lnTo>
                  <a:pt x="1635" y="135"/>
                </a:lnTo>
                <a:lnTo>
                  <a:pt x="1635" y="150"/>
                </a:lnTo>
              </a:path>
              <a:path w="3722" h="150">
                <a:moveTo>
                  <a:pt x="1740" y="150"/>
                </a:moveTo>
                <a:lnTo>
                  <a:pt x="1680" y="150"/>
                </a:lnTo>
                <a:lnTo>
                  <a:pt x="1680" y="135"/>
                </a:lnTo>
                <a:lnTo>
                  <a:pt x="1740" y="135"/>
                </a:lnTo>
                <a:lnTo>
                  <a:pt x="1740" y="150"/>
                </a:lnTo>
              </a:path>
              <a:path w="3722" h="150">
                <a:moveTo>
                  <a:pt x="1845" y="150"/>
                </a:moveTo>
                <a:lnTo>
                  <a:pt x="1785" y="150"/>
                </a:lnTo>
                <a:lnTo>
                  <a:pt x="1785" y="135"/>
                </a:lnTo>
                <a:lnTo>
                  <a:pt x="1845" y="135"/>
                </a:lnTo>
                <a:lnTo>
                  <a:pt x="1845" y="150"/>
                </a:lnTo>
              </a:path>
              <a:path w="3722" h="150">
                <a:moveTo>
                  <a:pt x="1950" y="150"/>
                </a:moveTo>
                <a:lnTo>
                  <a:pt x="1890" y="150"/>
                </a:lnTo>
                <a:lnTo>
                  <a:pt x="1890" y="135"/>
                </a:lnTo>
                <a:lnTo>
                  <a:pt x="1950" y="135"/>
                </a:lnTo>
                <a:lnTo>
                  <a:pt x="1950" y="150"/>
                </a:lnTo>
              </a:path>
              <a:path w="3722" h="150">
                <a:moveTo>
                  <a:pt x="2055" y="150"/>
                </a:moveTo>
                <a:lnTo>
                  <a:pt x="1995" y="150"/>
                </a:lnTo>
                <a:lnTo>
                  <a:pt x="1995" y="135"/>
                </a:lnTo>
                <a:lnTo>
                  <a:pt x="2055" y="135"/>
                </a:lnTo>
                <a:lnTo>
                  <a:pt x="2055" y="150"/>
                </a:lnTo>
              </a:path>
              <a:path w="3722" h="150">
                <a:moveTo>
                  <a:pt x="2160" y="150"/>
                </a:moveTo>
                <a:lnTo>
                  <a:pt x="2100" y="150"/>
                </a:lnTo>
                <a:lnTo>
                  <a:pt x="2100" y="135"/>
                </a:lnTo>
                <a:lnTo>
                  <a:pt x="2160" y="135"/>
                </a:lnTo>
                <a:lnTo>
                  <a:pt x="2160" y="150"/>
                </a:lnTo>
              </a:path>
              <a:path w="3722" h="150">
                <a:moveTo>
                  <a:pt x="2265" y="150"/>
                </a:moveTo>
                <a:lnTo>
                  <a:pt x="2205" y="150"/>
                </a:lnTo>
                <a:lnTo>
                  <a:pt x="2205" y="135"/>
                </a:lnTo>
                <a:lnTo>
                  <a:pt x="2265" y="135"/>
                </a:lnTo>
                <a:lnTo>
                  <a:pt x="2265" y="150"/>
                </a:lnTo>
              </a:path>
              <a:path w="3722" h="150">
                <a:moveTo>
                  <a:pt x="2370" y="150"/>
                </a:moveTo>
                <a:lnTo>
                  <a:pt x="2310" y="150"/>
                </a:lnTo>
                <a:lnTo>
                  <a:pt x="2310" y="135"/>
                </a:lnTo>
                <a:lnTo>
                  <a:pt x="2370" y="135"/>
                </a:lnTo>
                <a:lnTo>
                  <a:pt x="2370" y="150"/>
                </a:lnTo>
              </a:path>
              <a:path w="3722" h="150">
                <a:moveTo>
                  <a:pt x="2475" y="150"/>
                </a:moveTo>
                <a:lnTo>
                  <a:pt x="2415" y="150"/>
                </a:lnTo>
                <a:lnTo>
                  <a:pt x="2415" y="135"/>
                </a:lnTo>
                <a:lnTo>
                  <a:pt x="2475" y="135"/>
                </a:lnTo>
                <a:lnTo>
                  <a:pt x="2475" y="150"/>
                </a:lnTo>
              </a:path>
              <a:path w="3722" h="150">
                <a:moveTo>
                  <a:pt x="2580" y="150"/>
                </a:moveTo>
                <a:lnTo>
                  <a:pt x="2520" y="150"/>
                </a:lnTo>
                <a:lnTo>
                  <a:pt x="2520" y="135"/>
                </a:lnTo>
                <a:lnTo>
                  <a:pt x="2580" y="135"/>
                </a:lnTo>
                <a:lnTo>
                  <a:pt x="2580" y="150"/>
                </a:lnTo>
              </a:path>
              <a:path w="3722" h="150">
                <a:moveTo>
                  <a:pt x="2685" y="150"/>
                </a:moveTo>
                <a:lnTo>
                  <a:pt x="2625" y="150"/>
                </a:lnTo>
                <a:lnTo>
                  <a:pt x="2625" y="135"/>
                </a:lnTo>
                <a:lnTo>
                  <a:pt x="2685" y="135"/>
                </a:lnTo>
                <a:lnTo>
                  <a:pt x="2685" y="150"/>
                </a:lnTo>
              </a:path>
              <a:path w="3722" h="150">
                <a:moveTo>
                  <a:pt x="2790" y="150"/>
                </a:moveTo>
                <a:lnTo>
                  <a:pt x="2730" y="150"/>
                </a:lnTo>
                <a:lnTo>
                  <a:pt x="2730" y="135"/>
                </a:lnTo>
                <a:lnTo>
                  <a:pt x="2790" y="135"/>
                </a:lnTo>
                <a:lnTo>
                  <a:pt x="2790" y="150"/>
                </a:lnTo>
              </a:path>
              <a:path w="3722" h="150">
                <a:moveTo>
                  <a:pt x="2876" y="150"/>
                </a:moveTo>
                <a:lnTo>
                  <a:pt x="2835" y="150"/>
                </a:lnTo>
                <a:lnTo>
                  <a:pt x="2835" y="135"/>
                </a:lnTo>
                <a:lnTo>
                  <a:pt x="2894" y="135"/>
                </a:lnTo>
                <a:lnTo>
                  <a:pt x="2895" y="150"/>
                </a:lnTo>
                <a:lnTo>
                  <a:pt x="2876" y="150"/>
                </a:lnTo>
              </a:path>
              <a:path w="3722" h="150">
                <a:moveTo>
                  <a:pt x="2940" y="149"/>
                </a:moveTo>
                <a:lnTo>
                  <a:pt x="2939" y="134"/>
                </a:lnTo>
                <a:lnTo>
                  <a:pt x="2962" y="134"/>
                </a:lnTo>
                <a:lnTo>
                  <a:pt x="2962" y="134"/>
                </a:lnTo>
                <a:lnTo>
                  <a:pt x="2999" y="133"/>
                </a:lnTo>
                <a:lnTo>
                  <a:pt x="3000" y="148"/>
                </a:lnTo>
                <a:lnTo>
                  <a:pt x="2962" y="149"/>
                </a:lnTo>
                <a:lnTo>
                  <a:pt x="2940" y="149"/>
                </a:lnTo>
                <a:lnTo>
                  <a:pt x="2940" y="149"/>
                </a:lnTo>
              </a:path>
              <a:path w="3722" h="150">
                <a:moveTo>
                  <a:pt x="3045" y="146"/>
                </a:moveTo>
                <a:lnTo>
                  <a:pt x="3044" y="131"/>
                </a:lnTo>
                <a:lnTo>
                  <a:pt x="3048" y="131"/>
                </a:lnTo>
                <a:lnTo>
                  <a:pt x="3048" y="131"/>
                </a:lnTo>
                <a:lnTo>
                  <a:pt x="3104" y="126"/>
                </a:lnTo>
                <a:lnTo>
                  <a:pt x="3105" y="141"/>
                </a:lnTo>
                <a:lnTo>
                  <a:pt x="3049" y="146"/>
                </a:lnTo>
                <a:lnTo>
                  <a:pt x="3045" y="146"/>
                </a:lnTo>
              </a:path>
              <a:path w="3722" h="150">
                <a:moveTo>
                  <a:pt x="3150" y="137"/>
                </a:moveTo>
                <a:lnTo>
                  <a:pt x="3148" y="122"/>
                </a:lnTo>
                <a:lnTo>
                  <a:pt x="3154" y="122"/>
                </a:lnTo>
                <a:lnTo>
                  <a:pt x="3196" y="117"/>
                </a:lnTo>
                <a:lnTo>
                  <a:pt x="3208" y="116"/>
                </a:lnTo>
                <a:lnTo>
                  <a:pt x="3210" y="131"/>
                </a:lnTo>
                <a:lnTo>
                  <a:pt x="3197" y="132"/>
                </a:lnTo>
                <a:lnTo>
                  <a:pt x="3155" y="136"/>
                </a:lnTo>
                <a:lnTo>
                  <a:pt x="3150" y="137"/>
                </a:lnTo>
              </a:path>
              <a:path w="3722" h="150">
                <a:moveTo>
                  <a:pt x="3312" y="103"/>
                </a:moveTo>
                <a:lnTo>
                  <a:pt x="3298" y="103"/>
                </a:lnTo>
                <a:lnTo>
                  <a:pt x="3298" y="103"/>
                </a:lnTo>
                <a:lnTo>
                  <a:pt x="3311" y="101"/>
                </a:lnTo>
                <a:lnTo>
                  <a:pt x="3312" y="103"/>
                </a:lnTo>
              </a:path>
              <a:path w="3722" h="150">
                <a:moveTo>
                  <a:pt x="3298" y="103"/>
                </a:moveTo>
                <a:lnTo>
                  <a:pt x="3298" y="103"/>
                </a:lnTo>
                <a:lnTo>
                  <a:pt x="3298" y="103"/>
                </a:lnTo>
              </a:path>
              <a:path w="3722" h="150">
                <a:moveTo>
                  <a:pt x="3254" y="125"/>
                </a:moveTo>
                <a:lnTo>
                  <a:pt x="3252" y="110"/>
                </a:lnTo>
                <a:lnTo>
                  <a:pt x="3278" y="106"/>
                </a:lnTo>
                <a:lnTo>
                  <a:pt x="3298" y="103"/>
                </a:lnTo>
                <a:lnTo>
                  <a:pt x="3312" y="103"/>
                </a:lnTo>
                <a:lnTo>
                  <a:pt x="3314" y="116"/>
                </a:lnTo>
                <a:lnTo>
                  <a:pt x="3300" y="118"/>
                </a:lnTo>
                <a:lnTo>
                  <a:pt x="3279" y="121"/>
                </a:lnTo>
                <a:lnTo>
                  <a:pt x="3254" y="125"/>
                </a:lnTo>
              </a:path>
              <a:path w="3722" h="150">
                <a:moveTo>
                  <a:pt x="3358" y="108"/>
                </a:moveTo>
                <a:lnTo>
                  <a:pt x="3356" y="94"/>
                </a:lnTo>
                <a:lnTo>
                  <a:pt x="3378" y="90"/>
                </a:lnTo>
                <a:lnTo>
                  <a:pt x="3398" y="86"/>
                </a:lnTo>
                <a:lnTo>
                  <a:pt x="3415" y="83"/>
                </a:lnTo>
                <a:lnTo>
                  <a:pt x="3417" y="97"/>
                </a:lnTo>
                <a:lnTo>
                  <a:pt x="3401" y="100"/>
                </a:lnTo>
                <a:lnTo>
                  <a:pt x="3381" y="105"/>
                </a:lnTo>
                <a:lnTo>
                  <a:pt x="3358" y="108"/>
                </a:lnTo>
              </a:path>
              <a:path w="3722" h="150">
                <a:moveTo>
                  <a:pt x="3378" y="90"/>
                </a:moveTo>
                <a:lnTo>
                  <a:pt x="3378" y="90"/>
                </a:lnTo>
                <a:lnTo>
                  <a:pt x="3378" y="90"/>
                </a:lnTo>
              </a:path>
              <a:path w="3722" h="150">
                <a:moveTo>
                  <a:pt x="3462" y="88"/>
                </a:moveTo>
                <a:lnTo>
                  <a:pt x="3458" y="74"/>
                </a:lnTo>
                <a:lnTo>
                  <a:pt x="3477" y="69"/>
                </a:lnTo>
                <a:lnTo>
                  <a:pt x="3515" y="60"/>
                </a:lnTo>
                <a:lnTo>
                  <a:pt x="3516" y="59"/>
                </a:lnTo>
                <a:lnTo>
                  <a:pt x="3520" y="74"/>
                </a:lnTo>
                <a:lnTo>
                  <a:pt x="3481" y="84"/>
                </a:lnTo>
                <a:lnTo>
                  <a:pt x="3462" y="88"/>
                </a:lnTo>
              </a:path>
              <a:path w="3722" h="150">
                <a:moveTo>
                  <a:pt x="3618" y="34"/>
                </a:moveTo>
                <a:lnTo>
                  <a:pt x="3609" y="34"/>
                </a:lnTo>
                <a:lnTo>
                  <a:pt x="3610" y="34"/>
                </a:lnTo>
                <a:lnTo>
                  <a:pt x="3617" y="32"/>
                </a:lnTo>
                <a:lnTo>
                  <a:pt x="3618" y="34"/>
                </a:lnTo>
              </a:path>
              <a:path w="3722" h="150">
                <a:moveTo>
                  <a:pt x="3564" y="62"/>
                </a:moveTo>
                <a:lnTo>
                  <a:pt x="3560" y="48"/>
                </a:lnTo>
                <a:lnTo>
                  <a:pt x="3609" y="34"/>
                </a:lnTo>
                <a:lnTo>
                  <a:pt x="3618" y="34"/>
                </a:lnTo>
                <a:lnTo>
                  <a:pt x="3622" y="46"/>
                </a:lnTo>
                <a:lnTo>
                  <a:pt x="3613" y="49"/>
                </a:lnTo>
                <a:lnTo>
                  <a:pt x="3564" y="62"/>
                </a:lnTo>
              </a:path>
              <a:path w="3722" h="150">
                <a:moveTo>
                  <a:pt x="3665" y="32"/>
                </a:moveTo>
                <a:lnTo>
                  <a:pt x="3660" y="18"/>
                </a:lnTo>
                <a:lnTo>
                  <a:pt x="3682" y="11"/>
                </a:lnTo>
                <a:lnTo>
                  <a:pt x="3717" y="0"/>
                </a:lnTo>
                <a:lnTo>
                  <a:pt x="3722" y="14"/>
                </a:lnTo>
                <a:lnTo>
                  <a:pt x="3686" y="26"/>
                </a:lnTo>
                <a:lnTo>
                  <a:pt x="3665" y="32"/>
                </a:lnTo>
              </a:path>
            </a:pathLst>
          </a:custGeom>
          <a:solidFill>
            <a:srgbClr val="BEBEBE">
              <a:alpha val="100000"/>
            </a:srgbClr>
          </a:solidFill>
          <a:ln w="0" cap="flat">
            <a:noFill/>
            <a:prstDash val="solid"/>
            <a:miter lim="0"/>
          </a:ln>
        </p:spPr>
        <p:txBody>
          <a:bodyPr rtlCol="0"/>
          <a:lstStyle/>
          <a:p>
            <a:pPr algn="ctr"/>
            <a:endParaRPr lang="zh-CN" altLang="en-US"/>
          </a:p>
        </p:txBody>
      </p:sp>
      <p:pic>
        <p:nvPicPr>
          <p:cNvPr id="1646" name="picture 1646"/>
          <p:cNvPicPr>
            <a:picLocks noChangeAspect="1"/>
          </p:cNvPicPr>
          <p:nvPr/>
        </p:nvPicPr>
        <p:blipFill>
          <a:blip r:embed="rId12"/>
          <a:stretch>
            <a:fillRect/>
          </a:stretch>
        </p:blipFill>
        <p:spPr>
          <a:xfrm rot="21600000">
            <a:off x="8315680" y="5300725"/>
            <a:ext cx="1143000" cy="1209802"/>
          </a:xfrm>
          <a:prstGeom prst="rect">
            <a:avLst/>
          </a:prstGeom>
        </p:spPr>
      </p:pic>
      <p:sp>
        <p:nvSpPr>
          <p:cNvPr id="1648" name="textbox 1648"/>
          <p:cNvSpPr/>
          <p:nvPr/>
        </p:nvSpPr>
        <p:spPr>
          <a:xfrm>
            <a:off x="1251737" y="498043"/>
            <a:ext cx="4707254"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公共安全系统</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确保楼宇内人员</a:t>
            </a:r>
            <a:r>
              <a:rPr sz="1700" b="1"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资产安全</a:t>
            </a:r>
            <a:endParaRPr sz="1700">
              <a:latin typeface="微软雅黑" panose="020B0503020204020204" charset="-122"/>
              <a:ea typeface="微软雅黑" panose="020B0503020204020204" charset="-122"/>
              <a:cs typeface="微软雅黑" panose="020B0503020204020204" charset="-122"/>
            </a:endParaRPr>
          </a:p>
        </p:txBody>
      </p:sp>
      <p:sp>
        <p:nvSpPr>
          <p:cNvPr id="1650" name="textbox 1650"/>
          <p:cNvSpPr/>
          <p:nvPr/>
        </p:nvSpPr>
        <p:spPr>
          <a:xfrm>
            <a:off x="2541828" y="3070733"/>
            <a:ext cx="1531619" cy="675640"/>
          </a:xfrm>
          <a:prstGeom prst="rect">
            <a:avLst/>
          </a:prstGeom>
          <a:noFill/>
          <a:ln w="0" cap="flat">
            <a:noFill/>
            <a:prstDash val="solid"/>
            <a:miter lim="0"/>
          </a:ln>
        </p:spPr>
        <p:txBody>
          <a:bodyPr vert="horz" wrap="square" lIns="0" tIns="0" rIns="0" bIns="0"/>
          <a:lstStyle/>
          <a:p>
            <a:pPr algn="l" rtl="0" eaLnBrk="0">
              <a:lnSpc>
                <a:spcPct val="69000"/>
              </a:lnSpc>
            </a:pPr>
            <a:endParaRPr sz="100">
              <a:latin typeface="Arial" panose="020B0604020202020204"/>
              <a:ea typeface="Arial" panose="020B0604020202020204"/>
              <a:cs typeface="Arial" panose="020B0604020202020204"/>
            </a:endParaRPr>
          </a:p>
          <a:p>
            <a:pPr marL="12700" indent="168910" algn="l" rtl="0" eaLnBrk="0">
              <a:lnSpc>
                <a:spcPct val="93000"/>
              </a:lnSpc>
            </a:pPr>
            <a:r>
              <a:rPr sz="2300" b="1" kern="0" spc="20">
                <a:solidFill>
                  <a:srgbClr val="000000">
                    <a:alpha val="100000"/>
                  </a:srgbClr>
                </a:solidFill>
                <a:latin typeface="等线" panose="02010600030101010101" charset="-122"/>
                <a:ea typeface="等线" panose="02010600030101010101" charset="-122"/>
                <a:cs typeface="等线" panose="02010600030101010101" charset="-122"/>
              </a:rPr>
              <a:t>人员</a:t>
            </a:r>
            <a:r>
              <a:rPr sz="2300" b="1" kern="0" spc="0">
                <a:solidFill>
                  <a:srgbClr val="000000">
                    <a:alpha val="100000"/>
                  </a:srgbClr>
                </a:solidFill>
                <a:latin typeface="等线" panose="02010600030101010101" charset="-122"/>
                <a:ea typeface="等线" panose="02010600030101010101" charset="-122"/>
                <a:cs typeface="等线" panose="02010600030101010101" charset="-122"/>
              </a:rPr>
              <a:t>   </a:t>
            </a:r>
            <a:r>
              <a:rPr sz="2300" b="1" kern="0" spc="60">
                <a:solidFill>
                  <a:srgbClr val="000000">
                    <a:alpha val="100000"/>
                  </a:srgbClr>
                </a:solidFill>
                <a:latin typeface="等线" panose="02010600030101010101" charset="-122"/>
                <a:ea typeface="等线" panose="02010600030101010101" charset="-122"/>
                <a:cs typeface="等线" panose="02010600030101010101" charset="-122"/>
              </a:rPr>
              <a:t>业务流程图</a:t>
            </a:r>
            <a:endParaRPr sz="2300">
              <a:latin typeface="等线" panose="02010600030101010101" charset="-122"/>
              <a:ea typeface="等线" panose="02010600030101010101" charset="-122"/>
              <a:cs typeface="等线" panose="02010600030101010101" charset="-122"/>
            </a:endParaRPr>
          </a:p>
        </p:txBody>
      </p:sp>
      <p:pic>
        <p:nvPicPr>
          <p:cNvPr id="1652" name="picture 1652"/>
          <p:cNvPicPr>
            <a:picLocks noChangeAspect="1"/>
          </p:cNvPicPr>
          <p:nvPr/>
        </p:nvPicPr>
        <p:blipFill>
          <a:blip r:embed="rId13"/>
          <a:stretch>
            <a:fillRect/>
          </a:stretch>
        </p:blipFill>
        <p:spPr>
          <a:xfrm rot="21600000">
            <a:off x="4597120" y="5091938"/>
            <a:ext cx="967003" cy="933957"/>
          </a:xfrm>
          <a:prstGeom prst="rect">
            <a:avLst/>
          </a:prstGeom>
        </p:spPr>
      </p:pic>
      <p:pic>
        <p:nvPicPr>
          <p:cNvPr id="1654" name="picture 1654"/>
          <p:cNvPicPr>
            <a:picLocks noChangeAspect="1"/>
          </p:cNvPicPr>
          <p:nvPr/>
        </p:nvPicPr>
        <p:blipFill>
          <a:blip r:embed="rId14"/>
          <a:stretch>
            <a:fillRect/>
          </a:stretch>
        </p:blipFill>
        <p:spPr>
          <a:xfrm rot="21600000">
            <a:off x="5664069" y="5385027"/>
            <a:ext cx="697919" cy="1041183"/>
          </a:xfrm>
          <a:prstGeom prst="rect">
            <a:avLst/>
          </a:prstGeom>
        </p:spPr>
      </p:pic>
      <p:pic>
        <p:nvPicPr>
          <p:cNvPr id="1656" name="picture 1656"/>
          <p:cNvPicPr>
            <a:picLocks noChangeAspect="1"/>
          </p:cNvPicPr>
          <p:nvPr/>
        </p:nvPicPr>
        <p:blipFill>
          <a:blip r:embed="rId15"/>
          <a:stretch>
            <a:fillRect/>
          </a:stretch>
        </p:blipFill>
        <p:spPr>
          <a:xfrm rot="21600000">
            <a:off x="550163" y="1731974"/>
            <a:ext cx="691515" cy="1029195"/>
          </a:xfrm>
          <a:prstGeom prst="rect">
            <a:avLst/>
          </a:prstGeom>
        </p:spPr>
      </p:pic>
      <p:grpSp>
        <p:nvGrpSpPr>
          <p:cNvPr id="186" name="group 186"/>
          <p:cNvGrpSpPr/>
          <p:nvPr/>
        </p:nvGrpSpPr>
        <p:grpSpPr>
          <a:xfrm rot="21600000">
            <a:off x="278739" y="231812"/>
            <a:ext cx="898702" cy="756666"/>
            <a:chOff x="0" y="0"/>
            <a:chExt cx="898702" cy="756666"/>
          </a:xfrm>
        </p:grpSpPr>
        <p:pic>
          <p:nvPicPr>
            <p:cNvPr id="1658" name="picture 1658"/>
            <p:cNvPicPr>
              <a:picLocks noChangeAspect="1"/>
            </p:cNvPicPr>
            <p:nvPr/>
          </p:nvPicPr>
          <p:blipFill>
            <a:blip r:embed="rId16"/>
            <a:stretch>
              <a:fillRect/>
            </a:stretch>
          </p:blipFill>
          <p:spPr>
            <a:xfrm rot="21600000">
              <a:off x="0" y="0"/>
              <a:ext cx="898702" cy="756666"/>
            </a:xfrm>
            <a:prstGeom prst="rect">
              <a:avLst/>
            </a:prstGeom>
          </p:spPr>
        </p:pic>
        <p:sp>
          <p:nvSpPr>
            <p:cNvPr id="1660" name="textbox 1660"/>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3.1.3</a:t>
              </a:r>
              <a:endParaRPr sz="1200">
                <a:latin typeface="微软雅黑" panose="020B0503020204020204" charset="-122"/>
                <a:ea typeface="微软雅黑" panose="020B0503020204020204" charset="-122"/>
                <a:cs typeface="微软雅黑" panose="020B0503020204020204" charset="-122"/>
              </a:endParaRPr>
            </a:p>
          </p:txBody>
        </p:sp>
      </p:grpSp>
      <p:pic>
        <p:nvPicPr>
          <p:cNvPr id="1662" name="picture 1662"/>
          <p:cNvPicPr>
            <a:picLocks noChangeAspect="1"/>
          </p:cNvPicPr>
          <p:nvPr/>
        </p:nvPicPr>
        <p:blipFill>
          <a:blip r:embed="rId17"/>
          <a:stretch>
            <a:fillRect/>
          </a:stretch>
        </p:blipFill>
        <p:spPr>
          <a:xfrm rot="21600000">
            <a:off x="10391368" y="3795014"/>
            <a:ext cx="538758" cy="1209801"/>
          </a:xfrm>
          <a:prstGeom prst="rect">
            <a:avLst/>
          </a:prstGeom>
        </p:spPr>
      </p:pic>
      <p:pic>
        <p:nvPicPr>
          <p:cNvPr id="1664" name="picture 1664"/>
          <p:cNvPicPr>
            <a:picLocks noChangeAspect="1"/>
          </p:cNvPicPr>
          <p:nvPr/>
        </p:nvPicPr>
        <p:blipFill>
          <a:blip r:embed="rId18"/>
          <a:stretch>
            <a:fillRect/>
          </a:stretch>
        </p:blipFill>
        <p:spPr>
          <a:xfrm rot="21600000">
            <a:off x="10988776" y="3795014"/>
            <a:ext cx="537235" cy="1209801"/>
          </a:xfrm>
          <a:prstGeom prst="rect">
            <a:avLst/>
          </a:prstGeom>
        </p:spPr>
      </p:pic>
      <p:pic>
        <p:nvPicPr>
          <p:cNvPr id="1666" name="picture 1666"/>
          <p:cNvPicPr>
            <a:picLocks noChangeAspect="1"/>
          </p:cNvPicPr>
          <p:nvPr/>
        </p:nvPicPr>
        <p:blipFill>
          <a:blip r:embed="rId19"/>
          <a:stretch>
            <a:fillRect/>
          </a:stretch>
        </p:blipFill>
        <p:spPr>
          <a:xfrm rot="21600000">
            <a:off x="7699985" y="5300725"/>
            <a:ext cx="537234" cy="1209802"/>
          </a:xfrm>
          <a:prstGeom prst="rect">
            <a:avLst/>
          </a:prstGeom>
        </p:spPr>
      </p:pic>
      <p:pic>
        <p:nvPicPr>
          <p:cNvPr id="1668" name="picture 1668"/>
          <p:cNvPicPr>
            <a:picLocks noChangeAspect="1"/>
          </p:cNvPicPr>
          <p:nvPr/>
        </p:nvPicPr>
        <p:blipFill>
          <a:blip r:embed="rId20"/>
          <a:stretch>
            <a:fillRect/>
          </a:stretch>
        </p:blipFill>
        <p:spPr>
          <a:xfrm rot="21600000">
            <a:off x="10123144" y="5323586"/>
            <a:ext cx="537234" cy="1209801"/>
          </a:xfrm>
          <a:prstGeom prst="rect">
            <a:avLst/>
          </a:prstGeom>
        </p:spPr>
      </p:pic>
      <p:pic>
        <p:nvPicPr>
          <p:cNvPr id="1670" name="picture 1670"/>
          <p:cNvPicPr>
            <a:picLocks noChangeAspect="1"/>
          </p:cNvPicPr>
          <p:nvPr/>
        </p:nvPicPr>
        <p:blipFill>
          <a:blip r:embed="rId21"/>
          <a:stretch>
            <a:fillRect/>
          </a:stretch>
        </p:blipFill>
        <p:spPr>
          <a:xfrm rot="21600000">
            <a:off x="3132556" y="5358638"/>
            <a:ext cx="750595" cy="807465"/>
          </a:xfrm>
          <a:prstGeom prst="rect">
            <a:avLst/>
          </a:prstGeom>
        </p:spPr>
      </p:pic>
      <p:sp>
        <p:nvSpPr>
          <p:cNvPr id="1672" name="textbox 1672"/>
          <p:cNvSpPr/>
          <p:nvPr/>
        </p:nvSpPr>
        <p:spPr>
          <a:xfrm>
            <a:off x="4792387" y="3083555"/>
            <a:ext cx="775334" cy="711200"/>
          </a:xfrm>
          <a:prstGeom prst="rect">
            <a:avLst/>
          </a:prstGeom>
          <a:noFill/>
          <a:ln w="0" cap="flat">
            <a:noFill/>
            <a:prstDash val="solid"/>
            <a:miter lim="0"/>
          </a:ln>
        </p:spPr>
        <p:txBody>
          <a:bodyPr vert="horz" wrap="square" lIns="0" tIns="0" rIns="0" bIns="0"/>
          <a:lstStyle/>
          <a:p>
            <a:pPr algn="l" rtl="0" eaLnBrk="0">
              <a:lnSpc>
                <a:spcPct val="11000"/>
              </a:lnSpc>
            </a:pPr>
            <a:endParaRPr sz="100">
              <a:latin typeface="Arial" panose="020B0604020202020204"/>
              <a:ea typeface="Arial" panose="020B0604020202020204"/>
              <a:cs typeface="Arial" panose="020B0604020202020204"/>
            </a:endParaRPr>
          </a:p>
          <a:p>
            <a:pPr marL="12700" indent="57785" algn="l" rtl="0" eaLnBrk="0">
              <a:lnSpc>
                <a:spcPct val="127000"/>
              </a:lnSpc>
            </a:pPr>
            <a:r>
              <a:rPr sz="900" kern="0" spc="80">
                <a:solidFill>
                  <a:srgbClr val="252525">
                    <a:alpha val="100000"/>
                  </a:srgbClr>
                </a:solidFill>
                <a:latin typeface="等线" panose="02010600030101010101" charset="-122"/>
                <a:ea typeface="等线" panose="02010600030101010101" charset="-122"/>
                <a:cs typeface="等线" panose="02010600030101010101" charset="-122"/>
              </a:rPr>
              <a:t>大数据分析</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80">
                <a:solidFill>
                  <a:srgbClr val="252525">
                    <a:alpha val="100000"/>
                  </a:srgbClr>
                </a:solidFill>
                <a:latin typeface="等线" panose="02010600030101010101" charset="-122"/>
                <a:ea typeface="等线" panose="02010600030101010101" charset="-122"/>
                <a:cs typeface="等线" panose="02010600030101010101" charset="-122"/>
              </a:rPr>
              <a:t>员工外出统计</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80">
                <a:solidFill>
                  <a:srgbClr val="252525">
                    <a:alpha val="100000"/>
                  </a:srgbClr>
                </a:solidFill>
                <a:latin typeface="等线" panose="02010600030101010101" charset="-122"/>
                <a:ea typeface="等线" panose="02010600030101010101" charset="-122"/>
                <a:cs typeface="等线" panose="02010600030101010101" charset="-122"/>
              </a:rPr>
              <a:t>员工考勤统计</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80">
                <a:solidFill>
                  <a:srgbClr val="252525">
                    <a:alpha val="100000"/>
                  </a:srgbClr>
                </a:solidFill>
                <a:latin typeface="等线" panose="02010600030101010101" charset="-122"/>
                <a:ea typeface="等线" panose="02010600030101010101" charset="-122"/>
                <a:cs typeface="等线" panose="02010600030101010101" charset="-122"/>
              </a:rPr>
              <a:t>员工消费统计</a:t>
            </a:r>
            <a:endParaRPr sz="900">
              <a:latin typeface="等线" panose="02010600030101010101" charset="-122"/>
              <a:ea typeface="等线" panose="02010600030101010101" charset="-122"/>
              <a:cs typeface="等线" panose="02010600030101010101" charset="-122"/>
            </a:endParaRPr>
          </a:p>
        </p:txBody>
      </p:sp>
      <p:sp>
        <p:nvSpPr>
          <p:cNvPr id="1674" name="textbox 1674"/>
          <p:cNvSpPr/>
          <p:nvPr/>
        </p:nvSpPr>
        <p:spPr>
          <a:xfrm>
            <a:off x="596290" y="3178710"/>
            <a:ext cx="1617344" cy="33909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7780" algn="l" rtl="0" eaLnBrk="0">
              <a:lnSpc>
                <a:spcPct val="95000"/>
              </a:lnSpc>
            </a:pPr>
            <a:r>
              <a:rPr sz="900" kern="0" spc="70">
                <a:solidFill>
                  <a:srgbClr val="252525">
                    <a:alpha val="100000"/>
                  </a:srgbClr>
                </a:solidFill>
                <a:latin typeface="微软雅黑" panose="020B0503020204020204" charset="-122"/>
                <a:ea typeface="微软雅黑" panose="020B0503020204020204" charset="-122"/>
                <a:cs typeface="微软雅黑" panose="020B0503020204020204" charset="-122"/>
              </a:rPr>
              <a:t>1</a:t>
            </a:r>
            <a:r>
              <a:rPr sz="900" kern="0" spc="0">
                <a:solidFill>
                  <a:srgbClr val="252525">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员工人脸批量</a:t>
            </a:r>
            <a:r>
              <a:rPr sz="900" kern="0" spc="60">
                <a:solidFill>
                  <a:srgbClr val="252525">
                    <a:alpha val="100000"/>
                  </a:srgbClr>
                </a:solidFill>
                <a:latin typeface="等线" panose="02010600030101010101" charset="-122"/>
                <a:ea typeface="等线" panose="02010600030101010101" charset="-122"/>
                <a:cs typeface="等线" panose="02010600030101010101" charset="-122"/>
              </a:rPr>
              <a:t>导入</a:t>
            </a:r>
            <a:endParaRPr sz="900">
              <a:latin typeface="等线" panose="02010600030101010101" charset="-122"/>
              <a:ea typeface="等线" panose="02010600030101010101" charset="-122"/>
              <a:cs typeface="等线" panose="02010600030101010101" charset="-122"/>
            </a:endParaRPr>
          </a:p>
          <a:p>
            <a:pPr algn="l" rtl="0" eaLnBrk="0">
              <a:lnSpc>
                <a:spcPct val="115000"/>
              </a:lnSpc>
            </a:pPr>
            <a:endParaRPr sz="300">
              <a:latin typeface="Arial" panose="020B0604020202020204"/>
              <a:ea typeface="Arial" panose="020B0604020202020204"/>
              <a:cs typeface="Arial" panose="020B0604020202020204"/>
            </a:endParaRPr>
          </a:p>
          <a:p>
            <a:pPr marL="12700" algn="l" rtl="0" eaLnBrk="0">
              <a:lnSpc>
                <a:spcPct val="95000"/>
              </a:lnSpc>
            </a:pPr>
            <a:r>
              <a:rPr sz="900" kern="0" spc="70">
                <a:solidFill>
                  <a:srgbClr val="252525">
                    <a:alpha val="100000"/>
                  </a:srgbClr>
                </a:solidFill>
                <a:latin typeface="微软雅黑" panose="020B0503020204020204" charset="-122"/>
                <a:ea typeface="微软雅黑" panose="020B0503020204020204" charset="-122"/>
                <a:cs typeface="微软雅黑" panose="020B0503020204020204" charset="-122"/>
              </a:rPr>
              <a:t>2</a:t>
            </a:r>
            <a:r>
              <a:rPr sz="900" kern="0" spc="10">
                <a:solidFill>
                  <a:srgbClr val="252525">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252525">
                    <a:alpha val="100000"/>
                  </a:srgbClr>
                </a:solidFill>
                <a:latin typeface="等线" panose="02010600030101010101" charset="-122"/>
                <a:ea typeface="等线" panose="02010600030101010101" charset="-122"/>
                <a:cs typeface="等线" panose="02010600030101010101" charset="-122"/>
              </a:rPr>
              <a:t>员工自助人脸验证</a:t>
            </a:r>
            <a:endParaRPr sz="900">
              <a:latin typeface="等线" panose="02010600030101010101" charset="-122"/>
              <a:ea typeface="等线" panose="02010600030101010101" charset="-122"/>
              <a:cs typeface="等线" panose="02010600030101010101" charset="-122"/>
            </a:endParaRPr>
          </a:p>
        </p:txBody>
      </p:sp>
      <p:pic>
        <p:nvPicPr>
          <p:cNvPr id="1676" name="picture 1676"/>
          <p:cNvPicPr>
            <a:picLocks noChangeAspect="1"/>
          </p:cNvPicPr>
          <p:nvPr/>
        </p:nvPicPr>
        <p:blipFill>
          <a:blip r:embed="rId22"/>
          <a:stretch>
            <a:fillRect/>
          </a:stretch>
        </p:blipFill>
        <p:spPr>
          <a:xfrm rot="21600000">
            <a:off x="2863189" y="4482083"/>
            <a:ext cx="3383127" cy="139674"/>
          </a:xfrm>
          <a:prstGeom prst="rect">
            <a:avLst/>
          </a:prstGeom>
        </p:spPr>
      </p:pic>
      <p:grpSp>
        <p:nvGrpSpPr>
          <p:cNvPr id="188" name="group 188"/>
          <p:cNvGrpSpPr/>
          <p:nvPr/>
        </p:nvGrpSpPr>
        <p:grpSpPr>
          <a:xfrm rot="21600000">
            <a:off x="8625052" y="1726793"/>
            <a:ext cx="653605" cy="650290"/>
            <a:chOff x="0" y="0"/>
            <a:chExt cx="653605" cy="650290"/>
          </a:xfrm>
        </p:grpSpPr>
        <p:sp>
          <p:nvSpPr>
            <p:cNvPr id="1678" name="path 1678"/>
            <p:cNvSpPr/>
            <p:nvPr/>
          </p:nvSpPr>
          <p:spPr>
            <a:xfrm>
              <a:off x="0" y="52374"/>
              <a:ext cx="564337" cy="589915"/>
            </a:xfrm>
            <a:custGeom>
              <a:avLst/>
              <a:gdLst/>
              <a:ahLst/>
              <a:cxnLst/>
              <a:rect l="0" t="0" r="0" b="0"/>
              <a:pathLst>
                <a:path w="885" h="929">
                  <a:moveTo>
                    <a:pt x="443" y="929"/>
                  </a:moveTo>
                  <a:lnTo>
                    <a:pt x="371" y="922"/>
                  </a:lnTo>
                  <a:lnTo>
                    <a:pt x="303" y="905"/>
                  </a:lnTo>
                  <a:lnTo>
                    <a:pt x="239" y="877"/>
                  </a:lnTo>
                  <a:lnTo>
                    <a:pt x="180" y="839"/>
                  </a:lnTo>
                  <a:lnTo>
                    <a:pt x="129" y="793"/>
                  </a:lnTo>
                  <a:lnTo>
                    <a:pt x="84" y="739"/>
                  </a:lnTo>
                  <a:lnTo>
                    <a:pt x="48" y="678"/>
                  </a:lnTo>
                  <a:lnTo>
                    <a:pt x="22" y="611"/>
                  </a:lnTo>
                  <a:lnTo>
                    <a:pt x="5" y="540"/>
                  </a:lnTo>
                  <a:lnTo>
                    <a:pt x="0" y="465"/>
                  </a:lnTo>
                  <a:lnTo>
                    <a:pt x="5" y="389"/>
                  </a:lnTo>
                  <a:lnTo>
                    <a:pt x="22" y="318"/>
                  </a:lnTo>
                  <a:lnTo>
                    <a:pt x="48" y="251"/>
                  </a:lnTo>
                  <a:lnTo>
                    <a:pt x="84" y="190"/>
                  </a:lnTo>
                  <a:lnTo>
                    <a:pt x="129" y="136"/>
                  </a:lnTo>
                  <a:lnTo>
                    <a:pt x="181" y="89"/>
                  </a:lnTo>
                  <a:lnTo>
                    <a:pt x="239" y="51"/>
                  </a:lnTo>
                  <a:lnTo>
                    <a:pt x="303" y="23"/>
                  </a:lnTo>
                  <a:lnTo>
                    <a:pt x="371" y="6"/>
                  </a:lnTo>
                  <a:lnTo>
                    <a:pt x="443" y="0"/>
                  </a:lnTo>
                  <a:lnTo>
                    <a:pt x="515" y="6"/>
                  </a:lnTo>
                  <a:lnTo>
                    <a:pt x="584" y="23"/>
                  </a:lnTo>
                  <a:lnTo>
                    <a:pt x="648" y="51"/>
                  </a:lnTo>
                  <a:lnTo>
                    <a:pt x="706" y="89"/>
                  </a:lnTo>
                  <a:lnTo>
                    <a:pt x="758" y="136"/>
                  </a:lnTo>
                  <a:lnTo>
                    <a:pt x="802" y="190"/>
                  </a:lnTo>
                  <a:lnTo>
                    <a:pt x="839" y="251"/>
                  </a:lnTo>
                  <a:lnTo>
                    <a:pt x="866" y="317"/>
                  </a:lnTo>
                  <a:lnTo>
                    <a:pt x="882" y="389"/>
                  </a:lnTo>
                  <a:lnTo>
                    <a:pt x="888" y="464"/>
                  </a:lnTo>
                  <a:lnTo>
                    <a:pt x="882" y="539"/>
                  </a:lnTo>
                  <a:lnTo>
                    <a:pt x="866" y="611"/>
                  </a:lnTo>
                  <a:lnTo>
                    <a:pt x="839" y="677"/>
                  </a:lnTo>
                  <a:lnTo>
                    <a:pt x="802" y="738"/>
                  </a:lnTo>
                  <a:lnTo>
                    <a:pt x="758" y="792"/>
                  </a:lnTo>
                  <a:lnTo>
                    <a:pt x="706" y="839"/>
                  </a:lnTo>
                  <a:lnTo>
                    <a:pt x="648" y="877"/>
                  </a:lnTo>
                  <a:lnTo>
                    <a:pt x="584" y="905"/>
                  </a:lnTo>
                  <a:lnTo>
                    <a:pt x="515" y="922"/>
                  </a:lnTo>
                  <a:lnTo>
                    <a:pt x="443" y="929"/>
                  </a:lnTo>
                </a:path>
              </a:pathLst>
            </a:custGeom>
            <a:solidFill>
              <a:srgbClr val="A4A4A4">
                <a:alpha val="100000"/>
              </a:srgbClr>
            </a:solidFill>
            <a:ln w="0" cap="flat">
              <a:noFill/>
              <a:prstDash val="solid"/>
              <a:miter lim="0"/>
            </a:ln>
          </p:spPr>
          <p:txBody>
            <a:bodyPr rtlCol="0"/>
            <a:lstStyle/>
            <a:p>
              <a:pPr algn="ctr"/>
              <a:endParaRPr lang="zh-CN" altLang="en-US"/>
            </a:p>
          </p:txBody>
        </p:sp>
        <p:sp>
          <p:nvSpPr>
            <p:cNvPr id="1680" name="path 1680"/>
            <p:cNvSpPr/>
            <p:nvPr/>
          </p:nvSpPr>
          <p:spPr>
            <a:xfrm>
              <a:off x="141452" y="229539"/>
              <a:ext cx="290283" cy="100329"/>
            </a:xfrm>
            <a:custGeom>
              <a:avLst/>
              <a:gdLst/>
              <a:ahLst/>
              <a:cxnLst/>
              <a:rect l="0" t="0" r="0" b="0"/>
              <a:pathLst>
                <a:path w="457" h="157">
                  <a:moveTo>
                    <a:pt x="22" y="157"/>
                  </a:moveTo>
                  <a:lnTo>
                    <a:pt x="1" y="157"/>
                  </a:lnTo>
                  <a:lnTo>
                    <a:pt x="1" y="156"/>
                  </a:lnTo>
                  <a:lnTo>
                    <a:pt x="0" y="154"/>
                  </a:lnTo>
                  <a:lnTo>
                    <a:pt x="0" y="151"/>
                  </a:lnTo>
                  <a:lnTo>
                    <a:pt x="0" y="102"/>
                  </a:lnTo>
                  <a:lnTo>
                    <a:pt x="2" y="76"/>
                  </a:lnTo>
                  <a:lnTo>
                    <a:pt x="2" y="75"/>
                  </a:lnTo>
                  <a:lnTo>
                    <a:pt x="10" y="5"/>
                  </a:lnTo>
                  <a:lnTo>
                    <a:pt x="16" y="0"/>
                  </a:lnTo>
                  <a:lnTo>
                    <a:pt x="22" y="1"/>
                  </a:lnTo>
                  <a:lnTo>
                    <a:pt x="229" y="32"/>
                  </a:lnTo>
                  <a:lnTo>
                    <a:pt x="31" y="32"/>
                  </a:lnTo>
                  <a:lnTo>
                    <a:pt x="25" y="83"/>
                  </a:lnTo>
                  <a:lnTo>
                    <a:pt x="24" y="85"/>
                  </a:lnTo>
                  <a:lnTo>
                    <a:pt x="22" y="88"/>
                  </a:lnTo>
                  <a:lnTo>
                    <a:pt x="455" y="88"/>
                  </a:lnTo>
                  <a:lnTo>
                    <a:pt x="454" y="94"/>
                  </a:lnTo>
                  <a:lnTo>
                    <a:pt x="456" y="96"/>
                  </a:lnTo>
                  <a:lnTo>
                    <a:pt x="457" y="99"/>
                  </a:lnTo>
                  <a:lnTo>
                    <a:pt x="457" y="117"/>
                  </a:lnTo>
                  <a:lnTo>
                    <a:pt x="23" y="117"/>
                  </a:lnTo>
                  <a:lnTo>
                    <a:pt x="23" y="151"/>
                  </a:lnTo>
                  <a:lnTo>
                    <a:pt x="23" y="154"/>
                  </a:lnTo>
                  <a:lnTo>
                    <a:pt x="22" y="156"/>
                  </a:lnTo>
                  <a:lnTo>
                    <a:pt x="22" y="157"/>
                  </a:lnTo>
                </a:path>
                <a:path w="457" h="157">
                  <a:moveTo>
                    <a:pt x="273" y="88"/>
                  </a:moveTo>
                  <a:lnTo>
                    <a:pt x="171" y="88"/>
                  </a:lnTo>
                  <a:lnTo>
                    <a:pt x="178" y="78"/>
                  </a:lnTo>
                  <a:lnTo>
                    <a:pt x="185" y="69"/>
                  </a:lnTo>
                  <a:lnTo>
                    <a:pt x="193" y="63"/>
                  </a:lnTo>
                  <a:lnTo>
                    <a:pt x="202" y="57"/>
                  </a:lnTo>
                  <a:lnTo>
                    <a:pt x="31" y="32"/>
                  </a:lnTo>
                  <a:lnTo>
                    <a:pt x="229" y="32"/>
                  </a:lnTo>
                  <a:lnTo>
                    <a:pt x="445" y="64"/>
                  </a:lnTo>
                  <a:lnTo>
                    <a:pt x="452" y="65"/>
                  </a:lnTo>
                  <a:lnTo>
                    <a:pt x="452" y="66"/>
                  </a:lnTo>
                  <a:lnTo>
                    <a:pt x="256" y="66"/>
                  </a:lnTo>
                  <a:lnTo>
                    <a:pt x="263" y="71"/>
                  </a:lnTo>
                  <a:lnTo>
                    <a:pt x="268" y="79"/>
                  </a:lnTo>
                  <a:lnTo>
                    <a:pt x="273" y="88"/>
                  </a:lnTo>
                </a:path>
              </a:pathLst>
            </a:custGeom>
            <a:solidFill>
              <a:srgbClr val="BE171F">
                <a:alpha val="100000"/>
              </a:srgbClr>
            </a:solidFill>
            <a:ln w="0" cap="flat">
              <a:noFill/>
              <a:prstDash val="solid"/>
              <a:miter lim="0"/>
            </a:ln>
          </p:spPr>
          <p:txBody>
            <a:bodyPr rtlCol="0"/>
            <a:lstStyle/>
            <a:p>
              <a:pPr algn="ctr"/>
              <a:endParaRPr lang="zh-CN" altLang="en-US"/>
            </a:p>
          </p:txBody>
        </p:sp>
        <p:grpSp>
          <p:nvGrpSpPr>
            <p:cNvPr id="190" name="group 190"/>
            <p:cNvGrpSpPr/>
            <p:nvPr/>
          </p:nvGrpSpPr>
          <p:grpSpPr>
            <a:xfrm rot="21600000">
              <a:off x="143116" y="0"/>
              <a:ext cx="510488" cy="650290"/>
              <a:chOff x="0" y="0"/>
              <a:chExt cx="510488" cy="650290"/>
            </a:xfrm>
          </p:grpSpPr>
          <p:sp>
            <p:nvSpPr>
              <p:cNvPr id="1682" name="path 1682"/>
              <p:cNvSpPr/>
              <p:nvPr/>
            </p:nvSpPr>
            <p:spPr>
              <a:xfrm>
                <a:off x="0" y="271488"/>
                <a:ext cx="288619" cy="169798"/>
              </a:xfrm>
              <a:custGeom>
                <a:avLst/>
                <a:gdLst/>
                <a:ahLst/>
                <a:cxnLst/>
                <a:rect l="0" t="0" r="0" b="0"/>
                <a:pathLst>
                  <a:path w="452" h="267">
                    <a:moveTo>
                      <a:pt x="452" y="21"/>
                    </a:moveTo>
                    <a:lnTo>
                      <a:pt x="400" y="21"/>
                    </a:lnTo>
                    <a:lnTo>
                      <a:pt x="254" y="0"/>
                    </a:lnTo>
                    <a:lnTo>
                      <a:pt x="449" y="0"/>
                    </a:lnTo>
                    <a:lnTo>
                      <a:pt x="454" y="6"/>
                    </a:lnTo>
                    <a:lnTo>
                      <a:pt x="453" y="14"/>
                    </a:lnTo>
                    <a:lnTo>
                      <a:pt x="452" y="21"/>
                    </a:lnTo>
                  </a:path>
                  <a:path w="452" h="267">
                    <a:moveTo>
                      <a:pt x="248" y="237"/>
                    </a:moveTo>
                    <a:lnTo>
                      <a:pt x="201" y="237"/>
                    </a:lnTo>
                    <a:lnTo>
                      <a:pt x="184" y="223"/>
                    </a:lnTo>
                    <a:lnTo>
                      <a:pt x="170" y="201"/>
                    </a:lnTo>
                    <a:lnTo>
                      <a:pt x="161" y="174"/>
                    </a:lnTo>
                    <a:lnTo>
                      <a:pt x="158" y="145"/>
                    </a:lnTo>
                    <a:lnTo>
                      <a:pt x="158" y="142"/>
                    </a:lnTo>
                    <a:lnTo>
                      <a:pt x="162" y="113"/>
                    </a:lnTo>
                    <a:lnTo>
                      <a:pt x="171" y="87"/>
                    </a:lnTo>
                    <a:lnTo>
                      <a:pt x="185" y="65"/>
                    </a:lnTo>
                    <a:lnTo>
                      <a:pt x="203" y="51"/>
                    </a:lnTo>
                    <a:lnTo>
                      <a:pt x="247" y="51"/>
                    </a:lnTo>
                    <a:lnTo>
                      <a:pt x="265" y="66"/>
                    </a:lnTo>
                    <a:lnTo>
                      <a:pt x="279" y="87"/>
                    </a:lnTo>
                    <a:lnTo>
                      <a:pt x="288" y="114"/>
                    </a:lnTo>
                    <a:lnTo>
                      <a:pt x="291" y="145"/>
                    </a:lnTo>
                    <a:lnTo>
                      <a:pt x="288" y="175"/>
                    </a:lnTo>
                    <a:lnTo>
                      <a:pt x="279" y="202"/>
                    </a:lnTo>
                    <a:lnTo>
                      <a:pt x="265" y="223"/>
                    </a:lnTo>
                    <a:lnTo>
                      <a:pt x="248" y="237"/>
                    </a:lnTo>
                  </a:path>
                  <a:path w="452" h="267">
                    <a:moveTo>
                      <a:pt x="454" y="237"/>
                    </a:moveTo>
                    <a:lnTo>
                      <a:pt x="430" y="237"/>
                    </a:lnTo>
                    <a:lnTo>
                      <a:pt x="430" y="51"/>
                    </a:lnTo>
                    <a:lnTo>
                      <a:pt x="454" y="51"/>
                    </a:lnTo>
                    <a:lnTo>
                      <a:pt x="454" y="237"/>
                    </a:lnTo>
                  </a:path>
                  <a:path w="452" h="267">
                    <a:moveTo>
                      <a:pt x="396" y="195"/>
                    </a:moveTo>
                    <a:lnTo>
                      <a:pt x="371" y="195"/>
                    </a:lnTo>
                    <a:lnTo>
                      <a:pt x="372" y="194"/>
                    </a:lnTo>
                    <a:lnTo>
                      <a:pt x="372" y="171"/>
                    </a:lnTo>
                    <a:lnTo>
                      <a:pt x="349" y="138"/>
                    </a:lnTo>
                    <a:lnTo>
                      <a:pt x="344" y="131"/>
                    </a:lnTo>
                    <a:lnTo>
                      <a:pt x="341" y="124"/>
                    </a:lnTo>
                    <a:lnTo>
                      <a:pt x="341" y="88"/>
                    </a:lnTo>
                    <a:lnTo>
                      <a:pt x="347" y="79"/>
                    </a:lnTo>
                    <a:lnTo>
                      <a:pt x="358" y="76"/>
                    </a:lnTo>
                    <a:lnTo>
                      <a:pt x="358" y="67"/>
                    </a:lnTo>
                    <a:lnTo>
                      <a:pt x="380" y="67"/>
                    </a:lnTo>
                    <a:lnTo>
                      <a:pt x="380" y="76"/>
                    </a:lnTo>
                    <a:lnTo>
                      <a:pt x="389" y="79"/>
                    </a:lnTo>
                    <a:lnTo>
                      <a:pt x="394" y="87"/>
                    </a:lnTo>
                    <a:lnTo>
                      <a:pt x="394" y="94"/>
                    </a:lnTo>
                    <a:lnTo>
                      <a:pt x="366" y="94"/>
                    </a:lnTo>
                    <a:lnTo>
                      <a:pt x="365" y="96"/>
                    </a:lnTo>
                    <a:lnTo>
                      <a:pt x="365" y="102"/>
                    </a:lnTo>
                    <a:lnTo>
                      <a:pt x="365" y="111"/>
                    </a:lnTo>
                    <a:lnTo>
                      <a:pt x="365" y="116"/>
                    </a:lnTo>
                    <a:lnTo>
                      <a:pt x="368" y="122"/>
                    </a:lnTo>
                    <a:lnTo>
                      <a:pt x="373" y="129"/>
                    </a:lnTo>
                    <a:lnTo>
                      <a:pt x="384" y="142"/>
                    </a:lnTo>
                    <a:lnTo>
                      <a:pt x="391" y="151"/>
                    </a:lnTo>
                    <a:lnTo>
                      <a:pt x="393" y="156"/>
                    </a:lnTo>
                    <a:lnTo>
                      <a:pt x="395" y="160"/>
                    </a:lnTo>
                    <a:lnTo>
                      <a:pt x="396" y="165"/>
                    </a:lnTo>
                    <a:lnTo>
                      <a:pt x="396" y="195"/>
                    </a:lnTo>
                  </a:path>
                  <a:path w="452" h="267">
                    <a:moveTo>
                      <a:pt x="13" y="97"/>
                    </a:moveTo>
                    <a:lnTo>
                      <a:pt x="5" y="97"/>
                    </a:lnTo>
                    <a:lnTo>
                      <a:pt x="2" y="95"/>
                    </a:lnTo>
                    <a:lnTo>
                      <a:pt x="0" y="91"/>
                    </a:lnTo>
                    <a:lnTo>
                      <a:pt x="18" y="91"/>
                    </a:lnTo>
                    <a:lnTo>
                      <a:pt x="16" y="95"/>
                    </a:lnTo>
                    <a:lnTo>
                      <a:pt x="13" y="97"/>
                    </a:lnTo>
                  </a:path>
                  <a:path w="452" h="267">
                    <a:moveTo>
                      <a:pt x="394" y="123"/>
                    </a:moveTo>
                    <a:lnTo>
                      <a:pt x="372" y="123"/>
                    </a:lnTo>
                    <a:lnTo>
                      <a:pt x="372" y="95"/>
                    </a:lnTo>
                    <a:lnTo>
                      <a:pt x="371" y="94"/>
                    </a:lnTo>
                    <a:lnTo>
                      <a:pt x="394" y="94"/>
                    </a:lnTo>
                    <a:lnTo>
                      <a:pt x="394" y="123"/>
                    </a:lnTo>
                  </a:path>
                  <a:path w="452" h="267">
                    <a:moveTo>
                      <a:pt x="380" y="223"/>
                    </a:moveTo>
                    <a:lnTo>
                      <a:pt x="358" y="223"/>
                    </a:lnTo>
                    <a:lnTo>
                      <a:pt x="358" y="214"/>
                    </a:lnTo>
                    <a:lnTo>
                      <a:pt x="347" y="211"/>
                    </a:lnTo>
                    <a:lnTo>
                      <a:pt x="341" y="203"/>
                    </a:lnTo>
                    <a:lnTo>
                      <a:pt x="341" y="159"/>
                    </a:lnTo>
                    <a:lnTo>
                      <a:pt x="363" y="159"/>
                    </a:lnTo>
                    <a:lnTo>
                      <a:pt x="363" y="194"/>
                    </a:lnTo>
                    <a:lnTo>
                      <a:pt x="365" y="195"/>
                    </a:lnTo>
                    <a:lnTo>
                      <a:pt x="396" y="195"/>
                    </a:lnTo>
                    <a:lnTo>
                      <a:pt x="396" y="203"/>
                    </a:lnTo>
                    <a:lnTo>
                      <a:pt x="391" y="211"/>
                    </a:lnTo>
                    <a:lnTo>
                      <a:pt x="380" y="214"/>
                    </a:lnTo>
                    <a:lnTo>
                      <a:pt x="380" y="223"/>
                    </a:lnTo>
                  </a:path>
                  <a:path w="452" h="267">
                    <a:moveTo>
                      <a:pt x="449" y="267"/>
                    </a:moveTo>
                    <a:lnTo>
                      <a:pt x="133" y="267"/>
                    </a:lnTo>
                    <a:lnTo>
                      <a:pt x="128" y="260"/>
                    </a:lnTo>
                    <a:lnTo>
                      <a:pt x="128" y="253"/>
                    </a:lnTo>
                    <a:lnTo>
                      <a:pt x="128" y="237"/>
                    </a:lnTo>
                    <a:lnTo>
                      <a:pt x="454" y="237"/>
                    </a:lnTo>
                    <a:lnTo>
                      <a:pt x="454" y="260"/>
                    </a:lnTo>
                    <a:lnTo>
                      <a:pt x="449" y="267"/>
                    </a:lnTo>
                  </a:path>
                </a:pathLst>
              </a:custGeom>
              <a:solidFill>
                <a:srgbClr val="BE171F">
                  <a:alpha val="100000"/>
                </a:srgbClr>
              </a:solidFill>
              <a:ln w="0" cap="flat">
                <a:noFill/>
                <a:prstDash val="solid"/>
                <a:miter lim="0"/>
              </a:ln>
            </p:spPr>
            <p:txBody>
              <a:bodyPr rtlCol="0"/>
              <a:lstStyle/>
              <a:p>
                <a:pPr algn="ctr"/>
                <a:endParaRPr lang="zh-CN" altLang="en-US"/>
              </a:p>
            </p:txBody>
          </p:sp>
          <p:sp>
            <p:nvSpPr>
              <p:cNvPr id="1684" name="path 1684"/>
              <p:cNvSpPr/>
              <p:nvPr/>
            </p:nvSpPr>
            <p:spPr>
              <a:xfrm>
                <a:off x="372249" y="0"/>
                <a:ext cx="138238" cy="650290"/>
              </a:xfrm>
              <a:custGeom>
                <a:avLst/>
                <a:gdLst/>
                <a:ahLst/>
                <a:cxnLst/>
                <a:rect l="0" t="0" r="0" b="0"/>
                <a:pathLst>
                  <a:path w="216" h="1024">
                    <a:moveTo>
                      <a:pt x="41" y="1008"/>
                    </a:moveTo>
                    <a:lnTo>
                      <a:pt x="23" y="1008"/>
                    </a:lnTo>
                    <a:lnTo>
                      <a:pt x="23" y="1008"/>
                    </a:lnTo>
                    <a:lnTo>
                      <a:pt x="54" y="966"/>
                    </a:lnTo>
                    <a:lnTo>
                      <a:pt x="66" y="975"/>
                    </a:lnTo>
                    <a:lnTo>
                      <a:pt x="41" y="1008"/>
                    </a:lnTo>
                  </a:path>
                  <a:path w="216" h="1024">
                    <a:moveTo>
                      <a:pt x="29" y="1024"/>
                    </a:moveTo>
                    <a:lnTo>
                      <a:pt x="18" y="1014"/>
                    </a:lnTo>
                    <a:lnTo>
                      <a:pt x="23" y="1008"/>
                    </a:lnTo>
                    <a:lnTo>
                      <a:pt x="23" y="1008"/>
                    </a:lnTo>
                    <a:lnTo>
                      <a:pt x="41" y="1008"/>
                    </a:lnTo>
                    <a:lnTo>
                      <a:pt x="34" y="1018"/>
                    </a:lnTo>
                    <a:lnTo>
                      <a:pt x="29" y="1024"/>
                    </a:lnTo>
                  </a:path>
                  <a:path w="216" h="1024">
                    <a:moveTo>
                      <a:pt x="102" y="919"/>
                    </a:moveTo>
                    <a:lnTo>
                      <a:pt x="85" y="919"/>
                    </a:lnTo>
                    <a:lnTo>
                      <a:pt x="85" y="919"/>
                    </a:lnTo>
                    <a:lnTo>
                      <a:pt x="98" y="895"/>
                    </a:lnTo>
                    <a:lnTo>
                      <a:pt x="108" y="878"/>
                    </a:lnTo>
                    <a:lnTo>
                      <a:pt x="121" y="885"/>
                    </a:lnTo>
                    <a:lnTo>
                      <a:pt x="102" y="919"/>
                    </a:lnTo>
                  </a:path>
                  <a:path w="216" h="1024">
                    <a:moveTo>
                      <a:pt x="85" y="919"/>
                    </a:moveTo>
                    <a:lnTo>
                      <a:pt x="85" y="919"/>
                    </a:lnTo>
                    <a:lnTo>
                      <a:pt x="85" y="919"/>
                    </a:lnTo>
                  </a:path>
                  <a:path w="216" h="1024">
                    <a:moveTo>
                      <a:pt x="91" y="937"/>
                    </a:moveTo>
                    <a:lnTo>
                      <a:pt x="78" y="929"/>
                    </a:lnTo>
                    <a:lnTo>
                      <a:pt x="85" y="919"/>
                    </a:lnTo>
                    <a:lnTo>
                      <a:pt x="102" y="919"/>
                    </a:lnTo>
                    <a:lnTo>
                      <a:pt x="97" y="927"/>
                    </a:lnTo>
                    <a:lnTo>
                      <a:pt x="91" y="937"/>
                    </a:lnTo>
                  </a:path>
                  <a:path w="216" h="1024">
                    <a:moveTo>
                      <a:pt x="152" y="827"/>
                    </a:moveTo>
                    <a:lnTo>
                      <a:pt x="136" y="827"/>
                    </a:lnTo>
                    <a:lnTo>
                      <a:pt x="136" y="826"/>
                    </a:lnTo>
                    <a:lnTo>
                      <a:pt x="145" y="802"/>
                    </a:lnTo>
                    <a:lnTo>
                      <a:pt x="152" y="784"/>
                    </a:lnTo>
                    <a:lnTo>
                      <a:pt x="166" y="789"/>
                    </a:lnTo>
                    <a:lnTo>
                      <a:pt x="159" y="807"/>
                    </a:lnTo>
                    <a:lnTo>
                      <a:pt x="152" y="827"/>
                    </a:lnTo>
                  </a:path>
                  <a:path w="216" h="1024">
                    <a:moveTo>
                      <a:pt x="136" y="826"/>
                    </a:moveTo>
                    <a:lnTo>
                      <a:pt x="136" y="826"/>
                    </a:lnTo>
                    <a:lnTo>
                      <a:pt x="136" y="826"/>
                    </a:lnTo>
                  </a:path>
                  <a:path w="216" h="1024">
                    <a:moveTo>
                      <a:pt x="143" y="845"/>
                    </a:moveTo>
                    <a:lnTo>
                      <a:pt x="130" y="838"/>
                    </a:lnTo>
                    <a:lnTo>
                      <a:pt x="136" y="826"/>
                    </a:lnTo>
                    <a:lnTo>
                      <a:pt x="136" y="827"/>
                    </a:lnTo>
                    <a:lnTo>
                      <a:pt x="152" y="827"/>
                    </a:lnTo>
                    <a:lnTo>
                      <a:pt x="150" y="832"/>
                    </a:lnTo>
                    <a:lnTo>
                      <a:pt x="150" y="833"/>
                    </a:lnTo>
                    <a:lnTo>
                      <a:pt x="143" y="845"/>
                    </a:lnTo>
                  </a:path>
                  <a:path w="216" h="1024">
                    <a:moveTo>
                      <a:pt x="188" y="728"/>
                    </a:moveTo>
                    <a:lnTo>
                      <a:pt x="172" y="728"/>
                    </a:lnTo>
                    <a:lnTo>
                      <a:pt x="173" y="727"/>
                    </a:lnTo>
                    <a:lnTo>
                      <a:pt x="176" y="715"/>
                    </a:lnTo>
                    <a:lnTo>
                      <a:pt x="183" y="690"/>
                    </a:lnTo>
                    <a:lnTo>
                      <a:pt x="184" y="685"/>
                    </a:lnTo>
                    <a:lnTo>
                      <a:pt x="198" y="689"/>
                    </a:lnTo>
                    <a:lnTo>
                      <a:pt x="197" y="694"/>
                    </a:lnTo>
                    <a:lnTo>
                      <a:pt x="190" y="719"/>
                    </a:lnTo>
                    <a:lnTo>
                      <a:pt x="188" y="728"/>
                    </a:lnTo>
                  </a:path>
                  <a:path w="216" h="1024">
                    <a:moveTo>
                      <a:pt x="172" y="728"/>
                    </a:moveTo>
                    <a:lnTo>
                      <a:pt x="173" y="727"/>
                    </a:lnTo>
                    <a:lnTo>
                      <a:pt x="172" y="728"/>
                    </a:lnTo>
                  </a:path>
                  <a:path w="216" h="1024">
                    <a:moveTo>
                      <a:pt x="182" y="747"/>
                    </a:moveTo>
                    <a:lnTo>
                      <a:pt x="167" y="742"/>
                    </a:lnTo>
                    <a:lnTo>
                      <a:pt x="172" y="728"/>
                    </a:lnTo>
                    <a:lnTo>
                      <a:pt x="172" y="728"/>
                    </a:lnTo>
                    <a:lnTo>
                      <a:pt x="188" y="728"/>
                    </a:lnTo>
                    <a:lnTo>
                      <a:pt x="187" y="732"/>
                    </a:lnTo>
                    <a:lnTo>
                      <a:pt x="187" y="733"/>
                    </a:lnTo>
                    <a:lnTo>
                      <a:pt x="182" y="747"/>
                    </a:lnTo>
                  </a:path>
                  <a:path w="216" h="1024">
                    <a:moveTo>
                      <a:pt x="210" y="627"/>
                    </a:moveTo>
                    <a:lnTo>
                      <a:pt x="195" y="627"/>
                    </a:lnTo>
                    <a:lnTo>
                      <a:pt x="195" y="626"/>
                    </a:lnTo>
                    <a:lnTo>
                      <a:pt x="197" y="614"/>
                    </a:lnTo>
                    <a:lnTo>
                      <a:pt x="200" y="587"/>
                    </a:lnTo>
                    <a:lnTo>
                      <a:pt x="200" y="582"/>
                    </a:lnTo>
                    <a:lnTo>
                      <a:pt x="215" y="584"/>
                    </a:lnTo>
                    <a:lnTo>
                      <a:pt x="215" y="589"/>
                    </a:lnTo>
                    <a:lnTo>
                      <a:pt x="212" y="615"/>
                    </a:lnTo>
                    <a:lnTo>
                      <a:pt x="210" y="627"/>
                    </a:lnTo>
                  </a:path>
                  <a:path w="216" h="1024">
                    <a:moveTo>
                      <a:pt x="195" y="626"/>
                    </a:moveTo>
                    <a:lnTo>
                      <a:pt x="195" y="626"/>
                    </a:lnTo>
                    <a:lnTo>
                      <a:pt x="195" y="626"/>
                    </a:lnTo>
                  </a:path>
                  <a:path w="216" h="1024">
                    <a:moveTo>
                      <a:pt x="208" y="639"/>
                    </a:moveTo>
                    <a:lnTo>
                      <a:pt x="193" y="639"/>
                    </a:lnTo>
                    <a:lnTo>
                      <a:pt x="195" y="626"/>
                    </a:lnTo>
                    <a:lnTo>
                      <a:pt x="195" y="627"/>
                    </a:lnTo>
                    <a:lnTo>
                      <a:pt x="210" y="627"/>
                    </a:lnTo>
                    <a:lnTo>
                      <a:pt x="210" y="629"/>
                    </a:lnTo>
                    <a:lnTo>
                      <a:pt x="208" y="639"/>
                    </a:lnTo>
                  </a:path>
                  <a:path w="216" h="1024">
                    <a:moveTo>
                      <a:pt x="207" y="644"/>
                    </a:moveTo>
                    <a:lnTo>
                      <a:pt x="193" y="641"/>
                    </a:lnTo>
                    <a:lnTo>
                      <a:pt x="193" y="639"/>
                    </a:lnTo>
                    <a:lnTo>
                      <a:pt x="208" y="639"/>
                    </a:lnTo>
                    <a:lnTo>
                      <a:pt x="208" y="642"/>
                    </a:lnTo>
                    <a:lnTo>
                      <a:pt x="207" y="644"/>
                    </a:lnTo>
                  </a:path>
                  <a:path w="216" h="1024">
                    <a:moveTo>
                      <a:pt x="217" y="523"/>
                    </a:moveTo>
                    <a:lnTo>
                      <a:pt x="202" y="523"/>
                    </a:lnTo>
                    <a:lnTo>
                      <a:pt x="202" y="509"/>
                    </a:lnTo>
                    <a:lnTo>
                      <a:pt x="201" y="483"/>
                    </a:lnTo>
                    <a:lnTo>
                      <a:pt x="201" y="478"/>
                    </a:lnTo>
                    <a:lnTo>
                      <a:pt x="216" y="478"/>
                    </a:lnTo>
                    <a:lnTo>
                      <a:pt x="216" y="483"/>
                    </a:lnTo>
                    <a:lnTo>
                      <a:pt x="217" y="510"/>
                    </a:lnTo>
                    <a:lnTo>
                      <a:pt x="217" y="523"/>
                    </a:lnTo>
                  </a:path>
                  <a:path w="216" h="1024">
                    <a:moveTo>
                      <a:pt x="217" y="535"/>
                    </a:moveTo>
                    <a:lnTo>
                      <a:pt x="202" y="535"/>
                    </a:lnTo>
                    <a:lnTo>
                      <a:pt x="202" y="522"/>
                    </a:lnTo>
                    <a:lnTo>
                      <a:pt x="217" y="523"/>
                    </a:lnTo>
                    <a:lnTo>
                      <a:pt x="217" y="535"/>
                    </a:lnTo>
                  </a:path>
                  <a:path w="216" h="1024">
                    <a:moveTo>
                      <a:pt x="217" y="538"/>
                    </a:moveTo>
                    <a:lnTo>
                      <a:pt x="202" y="538"/>
                    </a:lnTo>
                    <a:lnTo>
                      <a:pt x="202" y="535"/>
                    </a:lnTo>
                    <a:lnTo>
                      <a:pt x="217" y="535"/>
                    </a:lnTo>
                    <a:lnTo>
                      <a:pt x="217" y="538"/>
                    </a:lnTo>
                  </a:path>
                  <a:path w="216" h="1024">
                    <a:moveTo>
                      <a:pt x="211" y="419"/>
                    </a:moveTo>
                    <a:lnTo>
                      <a:pt x="195" y="419"/>
                    </a:lnTo>
                    <a:lnTo>
                      <a:pt x="195" y="418"/>
                    </a:lnTo>
                    <a:lnTo>
                      <a:pt x="193" y="406"/>
                    </a:lnTo>
                    <a:lnTo>
                      <a:pt x="188" y="380"/>
                    </a:lnTo>
                    <a:lnTo>
                      <a:pt x="187" y="376"/>
                    </a:lnTo>
                    <a:lnTo>
                      <a:pt x="202" y="373"/>
                    </a:lnTo>
                    <a:lnTo>
                      <a:pt x="203" y="378"/>
                    </a:lnTo>
                    <a:lnTo>
                      <a:pt x="208" y="403"/>
                    </a:lnTo>
                    <a:lnTo>
                      <a:pt x="210" y="416"/>
                    </a:lnTo>
                    <a:lnTo>
                      <a:pt x="211" y="419"/>
                    </a:lnTo>
                  </a:path>
                  <a:path w="216" h="1024">
                    <a:moveTo>
                      <a:pt x="195" y="419"/>
                    </a:moveTo>
                    <a:lnTo>
                      <a:pt x="195" y="418"/>
                    </a:lnTo>
                    <a:lnTo>
                      <a:pt x="195" y="419"/>
                    </a:lnTo>
                  </a:path>
                  <a:path w="216" h="1024">
                    <a:moveTo>
                      <a:pt x="197" y="434"/>
                    </a:moveTo>
                    <a:lnTo>
                      <a:pt x="197" y="431"/>
                    </a:lnTo>
                    <a:lnTo>
                      <a:pt x="195" y="419"/>
                    </a:lnTo>
                    <a:lnTo>
                      <a:pt x="195" y="419"/>
                    </a:lnTo>
                    <a:lnTo>
                      <a:pt x="211" y="419"/>
                    </a:lnTo>
                    <a:lnTo>
                      <a:pt x="212" y="430"/>
                    </a:lnTo>
                    <a:lnTo>
                      <a:pt x="212" y="433"/>
                    </a:lnTo>
                    <a:lnTo>
                      <a:pt x="197" y="434"/>
                    </a:lnTo>
                  </a:path>
                  <a:path w="216" h="1024">
                    <a:moveTo>
                      <a:pt x="188" y="317"/>
                    </a:moveTo>
                    <a:lnTo>
                      <a:pt x="173" y="317"/>
                    </a:lnTo>
                    <a:lnTo>
                      <a:pt x="172" y="317"/>
                    </a:lnTo>
                    <a:lnTo>
                      <a:pt x="158" y="276"/>
                    </a:lnTo>
                    <a:lnTo>
                      <a:pt x="172" y="271"/>
                    </a:lnTo>
                    <a:lnTo>
                      <a:pt x="187" y="312"/>
                    </a:lnTo>
                    <a:lnTo>
                      <a:pt x="187" y="313"/>
                    </a:lnTo>
                    <a:lnTo>
                      <a:pt x="188" y="317"/>
                    </a:lnTo>
                  </a:path>
                  <a:path w="216" h="1024">
                    <a:moveTo>
                      <a:pt x="172" y="317"/>
                    </a:moveTo>
                    <a:lnTo>
                      <a:pt x="172" y="317"/>
                    </a:lnTo>
                    <a:lnTo>
                      <a:pt x="172" y="317"/>
                    </a:lnTo>
                  </a:path>
                  <a:path w="216" h="1024">
                    <a:moveTo>
                      <a:pt x="177" y="333"/>
                    </a:moveTo>
                    <a:lnTo>
                      <a:pt x="176" y="330"/>
                    </a:lnTo>
                    <a:lnTo>
                      <a:pt x="172" y="317"/>
                    </a:lnTo>
                    <a:lnTo>
                      <a:pt x="173" y="317"/>
                    </a:lnTo>
                    <a:lnTo>
                      <a:pt x="188" y="317"/>
                    </a:lnTo>
                    <a:lnTo>
                      <a:pt x="190" y="326"/>
                    </a:lnTo>
                    <a:lnTo>
                      <a:pt x="191" y="329"/>
                    </a:lnTo>
                    <a:lnTo>
                      <a:pt x="177" y="333"/>
                    </a:lnTo>
                  </a:path>
                  <a:path w="216" h="1024">
                    <a:moveTo>
                      <a:pt x="152" y="219"/>
                    </a:moveTo>
                    <a:lnTo>
                      <a:pt x="136" y="219"/>
                    </a:lnTo>
                    <a:lnTo>
                      <a:pt x="136" y="218"/>
                    </a:lnTo>
                    <a:lnTo>
                      <a:pt x="116" y="181"/>
                    </a:lnTo>
                    <a:lnTo>
                      <a:pt x="129" y="174"/>
                    </a:lnTo>
                    <a:lnTo>
                      <a:pt x="150" y="212"/>
                    </a:lnTo>
                    <a:lnTo>
                      <a:pt x="150" y="213"/>
                    </a:lnTo>
                    <a:lnTo>
                      <a:pt x="152" y="219"/>
                    </a:lnTo>
                  </a:path>
                  <a:path w="216" h="1024">
                    <a:moveTo>
                      <a:pt x="136" y="219"/>
                    </a:moveTo>
                    <a:lnTo>
                      <a:pt x="136" y="218"/>
                    </a:lnTo>
                    <a:lnTo>
                      <a:pt x="136" y="219"/>
                    </a:lnTo>
                  </a:path>
                  <a:path w="216" h="1024">
                    <a:moveTo>
                      <a:pt x="142" y="234"/>
                    </a:moveTo>
                    <a:lnTo>
                      <a:pt x="136" y="219"/>
                    </a:lnTo>
                    <a:lnTo>
                      <a:pt x="136" y="219"/>
                    </a:lnTo>
                    <a:lnTo>
                      <a:pt x="152" y="219"/>
                    </a:lnTo>
                    <a:lnTo>
                      <a:pt x="156" y="229"/>
                    </a:lnTo>
                    <a:lnTo>
                      <a:pt x="142" y="234"/>
                    </a:lnTo>
                  </a:path>
                  <a:path w="216" h="1024">
                    <a:moveTo>
                      <a:pt x="102" y="126"/>
                    </a:moveTo>
                    <a:lnTo>
                      <a:pt x="85" y="126"/>
                    </a:lnTo>
                    <a:lnTo>
                      <a:pt x="63" y="92"/>
                    </a:lnTo>
                    <a:lnTo>
                      <a:pt x="75" y="84"/>
                    </a:lnTo>
                    <a:lnTo>
                      <a:pt x="98" y="118"/>
                    </a:lnTo>
                    <a:lnTo>
                      <a:pt x="102" y="126"/>
                    </a:lnTo>
                  </a:path>
                  <a:path w="216" h="1024">
                    <a:moveTo>
                      <a:pt x="94" y="142"/>
                    </a:moveTo>
                    <a:lnTo>
                      <a:pt x="85" y="126"/>
                    </a:lnTo>
                    <a:lnTo>
                      <a:pt x="85" y="126"/>
                    </a:lnTo>
                    <a:lnTo>
                      <a:pt x="102" y="126"/>
                    </a:lnTo>
                    <a:lnTo>
                      <a:pt x="107" y="135"/>
                    </a:lnTo>
                    <a:lnTo>
                      <a:pt x="94" y="142"/>
                    </a:lnTo>
                  </a:path>
                  <a:path w="216" h="1024">
                    <a:moveTo>
                      <a:pt x="42" y="37"/>
                    </a:moveTo>
                    <a:lnTo>
                      <a:pt x="23" y="37"/>
                    </a:lnTo>
                    <a:lnTo>
                      <a:pt x="14" y="26"/>
                    </a:lnTo>
                    <a:lnTo>
                      <a:pt x="0" y="9"/>
                    </a:lnTo>
                    <a:lnTo>
                      <a:pt x="11" y="0"/>
                    </a:lnTo>
                    <a:lnTo>
                      <a:pt x="25" y="17"/>
                    </a:lnTo>
                    <a:lnTo>
                      <a:pt x="35" y="28"/>
                    </a:lnTo>
                    <a:lnTo>
                      <a:pt x="42" y="37"/>
                    </a:lnTo>
                  </a:path>
                  <a:path w="216" h="1024">
                    <a:moveTo>
                      <a:pt x="37" y="56"/>
                    </a:moveTo>
                    <a:lnTo>
                      <a:pt x="23" y="37"/>
                    </a:lnTo>
                    <a:lnTo>
                      <a:pt x="42" y="37"/>
                    </a:lnTo>
                    <a:lnTo>
                      <a:pt x="49" y="47"/>
                    </a:lnTo>
                    <a:lnTo>
                      <a:pt x="37" y="56"/>
                    </a:lnTo>
                  </a:path>
                </a:pathLst>
              </a:custGeom>
              <a:solidFill>
                <a:srgbClr val="BEBEBE">
                  <a:alpha val="100000"/>
                </a:srgbClr>
              </a:solidFill>
              <a:ln w="0" cap="flat">
                <a:noFill/>
                <a:prstDash val="solid"/>
                <a:miter lim="0"/>
              </a:ln>
            </p:spPr>
            <p:txBody>
              <a:bodyPr rtlCol="0"/>
              <a:lstStyle/>
              <a:p>
                <a:pPr algn="ctr"/>
                <a:endParaRPr lang="zh-CN" altLang="en-US"/>
              </a:p>
            </p:txBody>
          </p:sp>
        </p:grpSp>
        <p:sp>
          <p:nvSpPr>
            <p:cNvPr id="1686" name="path 1686"/>
            <p:cNvSpPr/>
            <p:nvPr/>
          </p:nvSpPr>
          <p:spPr>
            <a:xfrm>
              <a:off x="135546" y="380644"/>
              <a:ext cx="82969" cy="64160"/>
            </a:xfrm>
            <a:custGeom>
              <a:avLst/>
              <a:gdLst/>
              <a:ahLst/>
              <a:cxnLst/>
              <a:rect l="0" t="0" r="0" b="0"/>
              <a:pathLst>
                <a:path w="130" h="100">
                  <a:moveTo>
                    <a:pt x="126" y="46"/>
                  </a:moveTo>
                  <a:lnTo>
                    <a:pt x="13" y="46"/>
                  </a:lnTo>
                  <a:lnTo>
                    <a:pt x="9" y="40"/>
                  </a:lnTo>
                  <a:lnTo>
                    <a:pt x="9" y="5"/>
                  </a:lnTo>
                  <a:lnTo>
                    <a:pt x="13" y="0"/>
                  </a:lnTo>
                  <a:lnTo>
                    <a:pt x="126" y="0"/>
                  </a:lnTo>
                  <a:lnTo>
                    <a:pt x="130" y="5"/>
                  </a:lnTo>
                  <a:lnTo>
                    <a:pt x="130" y="40"/>
                  </a:lnTo>
                  <a:lnTo>
                    <a:pt x="126" y="46"/>
                  </a:lnTo>
                </a:path>
                <a:path w="130" h="100">
                  <a:moveTo>
                    <a:pt x="116" y="101"/>
                  </a:moveTo>
                  <a:lnTo>
                    <a:pt x="4" y="101"/>
                  </a:lnTo>
                  <a:lnTo>
                    <a:pt x="0" y="95"/>
                  </a:lnTo>
                  <a:lnTo>
                    <a:pt x="0" y="60"/>
                  </a:lnTo>
                  <a:lnTo>
                    <a:pt x="4" y="54"/>
                  </a:lnTo>
                  <a:lnTo>
                    <a:pt x="116" y="54"/>
                  </a:lnTo>
                  <a:lnTo>
                    <a:pt x="121" y="60"/>
                  </a:lnTo>
                  <a:lnTo>
                    <a:pt x="121" y="95"/>
                  </a:lnTo>
                  <a:lnTo>
                    <a:pt x="116" y="101"/>
                  </a:lnTo>
                </a:path>
              </a:pathLst>
            </a:custGeom>
            <a:solidFill>
              <a:srgbClr val="BE171F">
                <a:alpha val="100000"/>
              </a:srgbClr>
            </a:solidFill>
            <a:ln w="0" cap="flat">
              <a:noFill/>
              <a:prstDash val="solid"/>
              <a:miter lim="0"/>
            </a:ln>
          </p:spPr>
          <p:txBody>
            <a:bodyPr rtlCol="0"/>
            <a:lstStyle/>
            <a:p>
              <a:pPr algn="ctr"/>
              <a:endParaRPr lang="zh-CN" altLang="en-US"/>
            </a:p>
          </p:txBody>
        </p:sp>
        <p:sp>
          <p:nvSpPr>
            <p:cNvPr id="1688" name="rect 1688"/>
            <p:cNvSpPr/>
            <p:nvPr/>
          </p:nvSpPr>
          <p:spPr>
            <a:xfrm>
              <a:off x="127584" y="346380"/>
              <a:ext cx="76910" cy="29324"/>
            </a:xfrm>
            <a:prstGeom prst="rect">
              <a:avLst/>
            </a:prstGeom>
            <a:solidFill>
              <a:srgbClr val="BE171F">
                <a:alpha val="100000"/>
              </a:srgbClr>
            </a:solidFill>
            <a:ln w="0" cap="flat">
              <a:noFill/>
              <a:prstDash val="solid"/>
              <a:miter lim="0"/>
            </a:ln>
          </p:spPr>
          <p:txBody>
            <a:bodyPr rtlCol="0"/>
            <a:lstStyle/>
            <a:p>
              <a:pPr algn="ctr"/>
              <a:endParaRPr lang="zh-CN" altLang="en-US"/>
            </a:p>
          </p:txBody>
        </p:sp>
      </p:grpSp>
      <p:sp>
        <p:nvSpPr>
          <p:cNvPr id="1690" name="textbox 1690"/>
          <p:cNvSpPr/>
          <p:nvPr/>
        </p:nvSpPr>
        <p:spPr>
          <a:xfrm>
            <a:off x="4659457" y="1744494"/>
            <a:ext cx="909955" cy="508634"/>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76200" algn="l" rtl="0" eaLnBrk="0">
              <a:lnSpc>
                <a:spcPct val="95000"/>
              </a:lnSpc>
            </a:pPr>
            <a:r>
              <a:rPr sz="900" kern="0" spc="90">
                <a:solidFill>
                  <a:srgbClr val="252525">
                    <a:alpha val="100000"/>
                  </a:srgbClr>
                </a:solidFill>
                <a:latin typeface="等线" panose="02010600030101010101" charset="-122"/>
                <a:ea typeface="等线" panose="02010600030101010101" charset="-122"/>
                <a:cs typeface="等线" panose="02010600030101010101" charset="-122"/>
              </a:rPr>
              <a:t>楼宇公共区域</a:t>
            </a:r>
            <a:endParaRPr sz="900">
              <a:latin typeface="等线" panose="02010600030101010101" charset="-122"/>
              <a:ea typeface="等线" panose="02010600030101010101" charset="-122"/>
              <a:cs typeface="等线" panose="02010600030101010101" charset="-122"/>
            </a:endParaRPr>
          </a:p>
          <a:p>
            <a:pPr marL="12700" algn="l" rtl="0" eaLnBrk="0">
              <a:lnSpc>
                <a:spcPct val="95000"/>
              </a:lnSpc>
              <a:spcBef>
                <a:spcPts val="415"/>
              </a:spcBef>
            </a:pPr>
            <a:r>
              <a:rPr sz="900" kern="0" spc="90">
                <a:solidFill>
                  <a:srgbClr val="252525">
                    <a:alpha val="100000"/>
                  </a:srgbClr>
                </a:solidFill>
                <a:latin typeface="等线" panose="02010600030101010101" charset="-122"/>
                <a:ea typeface="等线" panose="02010600030101010101" charset="-122"/>
                <a:cs typeface="等线" panose="02010600030101010101" charset="-122"/>
              </a:rPr>
              <a:t>人脸网格化管理</a:t>
            </a:r>
            <a:endParaRPr sz="900">
              <a:latin typeface="等线" panose="02010600030101010101" charset="-122"/>
              <a:ea typeface="等线" panose="02010600030101010101" charset="-122"/>
              <a:cs typeface="等线" panose="02010600030101010101" charset="-122"/>
            </a:endParaRPr>
          </a:p>
          <a:p>
            <a:pPr algn="l" rtl="0" eaLnBrk="0">
              <a:lnSpc>
                <a:spcPct val="130000"/>
              </a:lnSpc>
            </a:pPr>
            <a:endParaRPr sz="200">
              <a:latin typeface="Arial" panose="020B0604020202020204"/>
              <a:ea typeface="Arial" panose="020B0604020202020204"/>
              <a:cs typeface="Arial" panose="020B0604020202020204"/>
            </a:endParaRPr>
          </a:p>
          <a:p>
            <a:pPr marL="79375" algn="l" rtl="0" eaLnBrk="0">
              <a:lnSpc>
                <a:spcPct val="95000"/>
              </a:lnSpc>
              <a:spcBef>
                <a:spcPct val="0"/>
              </a:spcBef>
            </a:pPr>
            <a:r>
              <a:rPr sz="900" kern="0" spc="80">
                <a:solidFill>
                  <a:srgbClr val="252525">
                    <a:alpha val="100000"/>
                  </a:srgbClr>
                </a:solidFill>
                <a:latin typeface="等线" panose="02010600030101010101" charset="-122"/>
                <a:ea typeface="等线" panose="02010600030101010101" charset="-122"/>
                <a:cs typeface="等线" panose="02010600030101010101" charset="-122"/>
              </a:rPr>
              <a:t>重点区域管控</a:t>
            </a:r>
            <a:endParaRPr sz="900">
              <a:latin typeface="等线" panose="02010600030101010101" charset="-122"/>
              <a:ea typeface="等线" panose="02010600030101010101" charset="-122"/>
              <a:cs typeface="等线" panose="02010600030101010101" charset="-122"/>
            </a:endParaRPr>
          </a:p>
        </p:txBody>
      </p:sp>
      <p:sp>
        <p:nvSpPr>
          <p:cNvPr id="1692" name="textbox 1692"/>
          <p:cNvSpPr/>
          <p:nvPr/>
        </p:nvSpPr>
        <p:spPr>
          <a:xfrm>
            <a:off x="6855923" y="3130949"/>
            <a:ext cx="782955" cy="507365"/>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52400" algn="l" rtl="0" eaLnBrk="0">
              <a:lnSpc>
                <a:spcPct val="94000"/>
              </a:lnSpc>
            </a:pPr>
            <a:r>
              <a:rPr sz="900" kern="0" spc="60">
                <a:solidFill>
                  <a:srgbClr val="252525">
                    <a:alpha val="100000"/>
                  </a:srgbClr>
                </a:solidFill>
                <a:latin typeface="等线" panose="02010600030101010101" charset="-122"/>
                <a:ea typeface="等线" panose="02010600030101010101" charset="-122"/>
                <a:cs typeface="等线" panose="02010600030101010101" charset="-122"/>
              </a:rPr>
              <a:t>以图搜图</a:t>
            </a:r>
            <a:endParaRPr sz="900">
              <a:latin typeface="等线" panose="02010600030101010101" charset="-122"/>
              <a:ea typeface="等线" panose="02010600030101010101" charset="-122"/>
              <a:cs typeface="等线" panose="02010600030101010101" charset="-122"/>
            </a:endParaRPr>
          </a:p>
          <a:p>
            <a:pPr algn="l" rtl="0" eaLnBrk="0">
              <a:lnSpc>
                <a:spcPct val="140000"/>
              </a:lnSpc>
            </a:pPr>
            <a:endParaRPr sz="200">
              <a:latin typeface="Arial" panose="020B0604020202020204"/>
              <a:ea typeface="Arial" panose="020B0604020202020204"/>
              <a:cs typeface="Arial" panose="020B0604020202020204"/>
            </a:endParaRPr>
          </a:p>
          <a:p>
            <a:pPr marL="12700" algn="l" rtl="0" eaLnBrk="0">
              <a:lnSpc>
                <a:spcPct val="113000"/>
              </a:lnSpc>
              <a:spcBef>
                <a:spcPct val="0"/>
              </a:spcBef>
            </a:pPr>
            <a:r>
              <a:rPr sz="900" kern="0" spc="90">
                <a:solidFill>
                  <a:srgbClr val="252525">
                    <a:alpha val="100000"/>
                  </a:srgbClr>
                </a:solidFill>
                <a:latin typeface="等线" panose="02010600030101010101" charset="-122"/>
                <a:ea typeface="等线" panose="02010600030101010101" charset="-122"/>
                <a:cs typeface="等线" panose="02010600030101010101" charset="-122"/>
              </a:rPr>
              <a:t>人员轨迹还原</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90">
                <a:solidFill>
                  <a:srgbClr val="252525">
                    <a:alpha val="100000"/>
                  </a:srgbClr>
                </a:solidFill>
                <a:latin typeface="等线" panose="02010600030101010101" charset="-122"/>
                <a:ea typeface="等线" panose="02010600030101010101" charset="-122"/>
                <a:cs typeface="等线" panose="02010600030101010101" charset="-122"/>
              </a:rPr>
              <a:t>人脸一键追溯</a:t>
            </a:r>
            <a:endParaRPr sz="900">
              <a:latin typeface="等线" panose="02010600030101010101" charset="-122"/>
              <a:ea typeface="等线" panose="02010600030101010101" charset="-122"/>
              <a:cs typeface="等线" panose="02010600030101010101" charset="-122"/>
            </a:endParaRPr>
          </a:p>
        </p:txBody>
      </p:sp>
      <p:grpSp>
        <p:nvGrpSpPr>
          <p:cNvPr id="192" name="group 192"/>
          <p:cNvGrpSpPr/>
          <p:nvPr/>
        </p:nvGrpSpPr>
        <p:grpSpPr>
          <a:xfrm rot="21600000">
            <a:off x="6415252" y="5458205"/>
            <a:ext cx="581533" cy="607059"/>
            <a:chOff x="0" y="0"/>
            <a:chExt cx="581533" cy="607059"/>
          </a:xfrm>
        </p:grpSpPr>
        <p:sp>
          <p:nvSpPr>
            <p:cNvPr id="1694" name="path 1694"/>
            <p:cNvSpPr/>
            <p:nvPr/>
          </p:nvSpPr>
          <p:spPr>
            <a:xfrm>
              <a:off x="0" y="0"/>
              <a:ext cx="581533" cy="607059"/>
            </a:xfrm>
            <a:custGeom>
              <a:avLst/>
              <a:gdLst/>
              <a:ahLst/>
              <a:cxnLst/>
              <a:rect l="0" t="0" r="0" b="0"/>
              <a:pathLst>
                <a:path w="915" h="955">
                  <a:moveTo>
                    <a:pt x="457" y="955"/>
                  </a:moveTo>
                  <a:lnTo>
                    <a:pt x="383" y="949"/>
                  </a:lnTo>
                  <a:lnTo>
                    <a:pt x="313" y="931"/>
                  </a:lnTo>
                  <a:lnTo>
                    <a:pt x="247" y="902"/>
                  </a:lnTo>
                  <a:lnTo>
                    <a:pt x="187" y="863"/>
                  </a:lnTo>
                  <a:lnTo>
                    <a:pt x="133" y="816"/>
                  </a:lnTo>
                  <a:lnTo>
                    <a:pt x="88" y="760"/>
                  </a:lnTo>
                  <a:lnTo>
                    <a:pt x="50" y="698"/>
                  </a:lnTo>
                  <a:lnTo>
                    <a:pt x="23" y="629"/>
                  </a:lnTo>
                  <a:lnTo>
                    <a:pt x="5" y="556"/>
                  </a:lnTo>
                  <a:lnTo>
                    <a:pt x="0" y="479"/>
                  </a:lnTo>
                  <a:lnTo>
                    <a:pt x="5" y="401"/>
                  </a:lnTo>
                  <a:lnTo>
                    <a:pt x="23" y="327"/>
                  </a:lnTo>
                  <a:lnTo>
                    <a:pt x="50" y="258"/>
                  </a:lnTo>
                  <a:lnTo>
                    <a:pt x="88" y="195"/>
                  </a:lnTo>
                  <a:lnTo>
                    <a:pt x="133" y="140"/>
                  </a:lnTo>
                  <a:lnTo>
                    <a:pt x="187" y="92"/>
                  </a:lnTo>
                  <a:lnTo>
                    <a:pt x="247" y="53"/>
                  </a:lnTo>
                  <a:lnTo>
                    <a:pt x="313" y="24"/>
                  </a:lnTo>
                  <a:lnTo>
                    <a:pt x="383" y="6"/>
                  </a:lnTo>
                  <a:lnTo>
                    <a:pt x="457" y="0"/>
                  </a:lnTo>
                  <a:lnTo>
                    <a:pt x="532" y="6"/>
                  </a:lnTo>
                  <a:lnTo>
                    <a:pt x="602" y="24"/>
                  </a:lnTo>
                  <a:lnTo>
                    <a:pt x="668" y="53"/>
                  </a:lnTo>
                  <a:lnTo>
                    <a:pt x="728" y="92"/>
                  </a:lnTo>
                  <a:lnTo>
                    <a:pt x="781" y="140"/>
                  </a:lnTo>
                  <a:lnTo>
                    <a:pt x="827" y="195"/>
                  </a:lnTo>
                  <a:lnTo>
                    <a:pt x="864" y="258"/>
                  </a:lnTo>
                  <a:lnTo>
                    <a:pt x="892" y="326"/>
                  </a:lnTo>
                  <a:lnTo>
                    <a:pt x="909" y="400"/>
                  </a:lnTo>
                  <a:lnTo>
                    <a:pt x="915" y="477"/>
                  </a:lnTo>
                  <a:lnTo>
                    <a:pt x="909" y="555"/>
                  </a:lnTo>
                  <a:lnTo>
                    <a:pt x="892" y="629"/>
                  </a:lnTo>
                  <a:lnTo>
                    <a:pt x="864" y="697"/>
                  </a:lnTo>
                  <a:lnTo>
                    <a:pt x="827" y="760"/>
                  </a:lnTo>
                  <a:lnTo>
                    <a:pt x="781" y="815"/>
                  </a:lnTo>
                  <a:lnTo>
                    <a:pt x="728" y="863"/>
                  </a:lnTo>
                  <a:lnTo>
                    <a:pt x="668" y="902"/>
                  </a:lnTo>
                  <a:lnTo>
                    <a:pt x="602" y="931"/>
                  </a:lnTo>
                  <a:lnTo>
                    <a:pt x="532" y="949"/>
                  </a:lnTo>
                  <a:lnTo>
                    <a:pt x="457" y="955"/>
                  </a:lnTo>
                </a:path>
              </a:pathLst>
            </a:custGeom>
            <a:solidFill>
              <a:srgbClr val="A4A4A4">
                <a:alpha val="100000"/>
              </a:srgbClr>
            </a:solidFill>
            <a:ln w="0" cap="flat">
              <a:noFill/>
              <a:prstDash val="solid"/>
              <a:miter lim="0"/>
            </a:ln>
          </p:spPr>
          <p:txBody>
            <a:bodyPr rtlCol="0"/>
            <a:lstStyle/>
            <a:p>
              <a:pPr algn="ctr"/>
              <a:endParaRPr lang="zh-CN" altLang="en-US"/>
            </a:p>
          </p:txBody>
        </p:sp>
        <p:sp>
          <p:nvSpPr>
            <p:cNvPr id="1696" name="path 1696"/>
            <p:cNvSpPr/>
            <p:nvPr/>
          </p:nvSpPr>
          <p:spPr>
            <a:xfrm>
              <a:off x="142011" y="147992"/>
              <a:ext cx="298069" cy="311518"/>
            </a:xfrm>
            <a:custGeom>
              <a:avLst/>
              <a:gdLst/>
              <a:ahLst/>
              <a:cxnLst/>
              <a:rect l="0" t="0" r="0" b="0"/>
              <a:pathLst>
                <a:path w="469" h="490">
                  <a:moveTo>
                    <a:pt x="214" y="156"/>
                  </a:moveTo>
                  <a:lnTo>
                    <a:pt x="88" y="156"/>
                  </a:lnTo>
                  <a:lnTo>
                    <a:pt x="95" y="148"/>
                  </a:lnTo>
                  <a:lnTo>
                    <a:pt x="95" y="118"/>
                  </a:lnTo>
                  <a:lnTo>
                    <a:pt x="88" y="111"/>
                  </a:lnTo>
                  <a:lnTo>
                    <a:pt x="31" y="111"/>
                  </a:lnTo>
                  <a:lnTo>
                    <a:pt x="31" y="44"/>
                  </a:lnTo>
                  <a:lnTo>
                    <a:pt x="73" y="0"/>
                  </a:lnTo>
                  <a:lnTo>
                    <a:pt x="340" y="0"/>
                  </a:lnTo>
                  <a:lnTo>
                    <a:pt x="426" y="0"/>
                  </a:lnTo>
                  <a:lnTo>
                    <a:pt x="442" y="3"/>
                  </a:lnTo>
                  <a:lnTo>
                    <a:pt x="456" y="12"/>
                  </a:lnTo>
                  <a:lnTo>
                    <a:pt x="465" y="27"/>
                  </a:lnTo>
                  <a:lnTo>
                    <a:pt x="469" y="44"/>
                  </a:lnTo>
                  <a:lnTo>
                    <a:pt x="469" y="118"/>
                  </a:lnTo>
                  <a:lnTo>
                    <a:pt x="269" y="118"/>
                  </a:lnTo>
                  <a:lnTo>
                    <a:pt x="237" y="125"/>
                  </a:lnTo>
                  <a:lnTo>
                    <a:pt x="218" y="143"/>
                  </a:lnTo>
                  <a:lnTo>
                    <a:pt x="214" y="156"/>
                  </a:lnTo>
                </a:path>
                <a:path w="469" h="490">
                  <a:moveTo>
                    <a:pt x="469" y="374"/>
                  </a:moveTo>
                  <a:lnTo>
                    <a:pt x="382" y="374"/>
                  </a:lnTo>
                  <a:lnTo>
                    <a:pt x="385" y="373"/>
                  </a:lnTo>
                  <a:lnTo>
                    <a:pt x="389" y="370"/>
                  </a:lnTo>
                  <a:lnTo>
                    <a:pt x="393" y="366"/>
                  </a:lnTo>
                  <a:lnTo>
                    <a:pt x="394" y="365"/>
                  </a:lnTo>
                  <a:lnTo>
                    <a:pt x="394" y="364"/>
                  </a:lnTo>
                  <a:lnTo>
                    <a:pt x="395" y="362"/>
                  </a:lnTo>
                  <a:lnTo>
                    <a:pt x="395" y="362"/>
                  </a:lnTo>
                  <a:lnTo>
                    <a:pt x="399" y="351"/>
                  </a:lnTo>
                  <a:lnTo>
                    <a:pt x="395" y="341"/>
                  </a:lnTo>
                  <a:lnTo>
                    <a:pt x="395" y="340"/>
                  </a:lnTo>
                  <a:lnTo>
                    <a:pt x="386" y="332"/>
                  </a:lnTo>
                  <a:lnTo>
                    <a:pt x="376" y="324"/>
                  </a:lnTo>
                  <a:lnTo>
                    <a:pt x="363" y="315"/>
                  </a:lnTo>
                  <a:lnTo>
                    <a:pt x="349" y="307"/>
                  </a:lnTo>
                  <a:lnTo>
                    <a:pt x="334" y="298"/>
                  </a:lnTo>
                  <a:lnTo>
                    <a:pt x="320" y="289"/>
                  </a:lnTo>
                  <a:lnTo>
                    <a:pt x="308" y="280"/>
                  </a:lnTo>
                  <a:lnTo>
                    <a:pt x="304" y="273"/>
                  </a:lnTo>
                  <a:lnTo>
                    <a:pt x="304" y="266"/>
                  </a:lnTo>
                  <a:lnTo>
                    <a:pt x="305" y="264"/>
                  </a:lnTo>
                  <a:lnTo>
                    <a:pt x="306" y="263"/>
                  </a:lnTo>
                  <a:lnTo>
                    <a:pt x="317" y="249"/>
                  </a:lnTo>
                  <a:lnTo>
                    <a:pt x="324" y="234"/>
                  </a:lnTo>
                  <a:lnTo>
                    <a:pt x="329" y="216"/>
                  </a:lnTo>
                  <a:lnTo>
                    <a:pt x="330" y="198"/>
                  </a:lnTo>
                  <a:lnTo>
                    <a:pt x="328" y="169"/>
                  </a:lnTo>
                  <a:lnTo>
                    <a:pt x="320" y="143"/>
                  </a:lnTo>
                  <a:lnTo>
                    <a:pt x="301" y="125"/>
                  </a:lnTo>
                  <a:lnTo>
                    <a:pt x="269" y="118"/>
                  </a:lnTo>
                  <a:lnTo>
                    <a:pt x="469" y="118"/>
                  </a:lnTo>
                  <a:lnTo>
                    <a:pt x="469" y="374"/>
                  </a:lnTo>
                </a:path>
                <a:path w="469" h="490">
                  <a:moveTo>
                    <a:pt x="142" y="345"/>
                  </a:moveTo>
                  <a:lnTo>
                    <a:pt x="89" y="345"/>
                  </a:lnTo>
                  <a:lnTo>
                    <a:pt x="96" y="338"/>
                  </a:lnTo>
                  <a:lnTo>
                    <a:pt x="96" y="308"/>
                  </a:lnTo>
                  <a:lnTo>
                    <a:pt x="89" y="301"/>
                  </a:lnTo>
                  <a:lnTo>
                    <a:pt x="31" y="301"/>
                  </a:lnTo>
                  <a:lnTo>
                    <a:pt x="31" y="178"/>
                  </a:lnTo>
                  <a:lnTo>
                    <a:pt x="6" y="178"/>
                  </a:lnTo>
                  <a:lnTo>
                    <a:pt x="0" y="171"/>
                  </a:lnTo>
                  <a:lnTo>
                    <a:pt x="0" y="146"/>
                  </a:lnTo>
                  <a:lnTo>
                    <a:pt x="0" y="145"/>
                  </a:lnTo>
                  <a:lnTo>
                    <a:pt x="3" y="138"/>
                  </a:lnTo>
                  <a:lnTo>
                    <a:pt x="8" y="134"/>
                  </a:lnTo>
                  <a:lnTo>
                    <a:pt x="14" y="133"/>
                  </a:lnTo>
                  <a:lnTo>
                    <a:pt x="67" y="133"/>
                  </a:lnTo>
                  <a:lnTo>
                    <a:pt x="74" y="141"/>
                  </a:lnTo>
                  <a:lnTo>
                    <a:pt x="74" y="156"/>
                  </a:lnTo>
                  <a:lnTo>
                    <a:pt x="214" y="156"/>
                  </a:lnTo>
                  <a:lnTo>
                    <a:pt x="210" y="169"/>
                  </a:lnTo>
                  <a:lnTo>
                    <a:pt x="208" y="198"/>
                  </a:lnTo>
                  <a:lnTo>
                    <a:pt x="209" y="216"/>
                  </a:lnTo>
                  <a:lnTo>
                    <a:pt x="214" y="234"/>
                  </a:lnTo>
                  <a:lnTo>
                    <a:pt x="221" y="249"/>
                  </a:lnTo>
                  <a:lnTo>
                    <a:pt x="232" y="263"/>
                  </a:lnTo>
                  <a:lnTo>
                    <a:pt x="233" y="264"/>
                  </a:lnTo>
                  <a:lnTo>
                    <a:pt x="234" y="266"/>
                  </a:lnTo>
                  <a:lnTo>
                    <a:pt x="234" y="273"/>
                  </a:lnTo>
                  <a:lnTo>
                    <a:pt x="230" y="280"/>
                  </a:lnTo>
                  <a:lnTo>
                    <a:pt x="219" y="289"/>
                  </a:lnTo>
                  <a:lnTo>
                    <a:pt x="204" y="298"/>
                  </a:lnTo>
                  <a:lnTo>
                    <a:pt x="175" y="315"/>
                  </a:lnTo>
                  <a:lnTo>
                    <a:pt x="162" y="324"/>
                  </a:lnTo>
                  <a:lnTo>
                    <a:pt x="152" y="332"/>
                  </a:lnTo>
                  <a:lnTo>
                    <a:pt x="143" y="340"/>
                  </a:lnTo>
                  <a:lnTo>
                    <a:pt x="143" y="341"/>
                  </a:lnTo>
                  <a:lnTo>
                    <a:pt x="142" y="345"/>
                  </a:lnTo>
                </a:path>
                <a:path w="469" h="490">
                  <a:moveTo>
                    <a:pt x="427" y="490"/>
                  </a:moveTo>
                  <a:lnTo>
                    <a:pt x="74" y="490"/>
                  </a:lnTo>
                  <a:lnTo>
                    <a:pt x="58" y="487"/>
                  </a:lnTo>
                  <a:lnTo>
                    <a:pt x="44" y="477"/>
                  </a:lnTo>
                  <a:lnTo>
                    <a:pt x="35" y="463"/>
                  </a:lnTo>
                  <a:lnTo>
                    <a:pt x="32" y="446"/>
                  </a:lnTo>
                  <a:lnTo>
                    <a:pt x="32" y="368"/>
                  </a:lnTo>
                  <a:lnTo>
                    <a:pt x="7" y="368"/>
                  </a:lnTo>
                  <a:lnTo>
                    <a:pt x="0" y="361"/>
                  </a:lnTo>
                  <a:lnTo>
                    <a:pt x="0" y="336"/>
                  </a:lnTo>
                  <a:lnTo>
                    <a:pt x="1" y="335"/>
                  </a:lnTo>
                  <a:lnTo>
                    <a:pt x="3" y="328"/>
                  </a:lnTo>
                  <a:lnTo>
                    <a:pt x="9" y="324"/>
                  </a:lnTo>
                  <a:lnTo>
                    <a:pt x="15" y="324"/>
                  </a:lnTo>
                  <a:lnTo>
                    <a:pt x="68" y="324"/>
                  </a:lnTo>
                  <a:lnTo>
                    <a:pt x="74" y="331"/>
                  </a:lnTo>
                  <a:lnTo>
                    <a:pt x="74" y="345"/>
                  </a:lnTo>
                  <a:lnTo>
                    <a:pt x="142" y="345"/>
                  </a:lnTo>
                  <a:lnTo>
                    <a:pt x="140" y="352"/>
                  </a:lnTo>
                  <a:lnTo>
                    <a:pt x="143" y="362"/>
                  </a:lnTo>
                  <a:lnTo>
                    <a:pt x="143" y="363"/>
                  </a:lnTo>
                  <a:lnTo>
                    <a:pt x="144" y="365"/>
                  </a:lnTo>
                  <a:lnTo>
                    <a:pt x="144" y="366"/>
                  </a:lnTo>
                  <a:lnTo>
                    <a:pt x="145" y="368"/>
                  </a:lnTo>
                  <a:lnTo>
                    <a:pt x="146" y="370"/>
                  </a:lnTo>
                  <a:lnTo>
                    <a:pt x="149" y="372"/>
                  </a:lnTo>
                  <a:lnTo>
                    <a:pt x="152" y="373"/>
                  </a:lnTo>
                  <a:lnTo>
                    <a:pt x="153" y="374"/>
                  </a:lnTo>
                  <a:lnTo>
                    <a:pt x="469" y="374"/>
                  </a:lnTo>
                  <a:lnTo>
                    <a:pt x="469" y="446"/>
                  </a:lnTo>
                  <a:lnTo>
                    <a:pt x="466" y="463"/>
                  </a:lnTo>
                  <a:lnTo>
                    <a:pt x="457" y="477"/>
                  </a:lnTo>
                  <a:lnTo>
                    <a:pt x="443" y="487"/>
                  </a:lnTo>
                  <a:lnTo>
                    <a:pt x="427" y="490"/>
                  </a:lnTo>
                </a:path>
              </a:pathLst>
            </a:custGeom>
            <a:solidFill>
              <a:srgbClr val="252525">
                <a:alpha val="100000"/>
              </a:srgbClr>
            </a:solidFill>
            <a:ln w="0" cap="flat">
              <a:noFill/>
              <a:prstDash val="solid"/>
              <a:miter lim="0"/>
            </a:ln>
          </p:spPr>
          <p:txBody>
            <a:bodyPr rtlCol="0"/>
            <a:lstStyle/>
            <a:p>
              <a:pPr algn="ctr"/>
              <a:endParaRPr lang="zh-CN" altLang="en-US"/>
            </a:p>
          </p:txBody>
        </p:sp>
      </p:grpSp>
      <p:pic>
        <p:nvPicPr>
          <p:cNvPr id="1698" name="picture 1698"/>
          <p:cNvPicPr>
            <a:picLocks noChangeAspect="1"/>
          </p:cNvPicPr>
          <p:nvPr/>
        </p:nvPicPr>
        <p:blipFill>
          <a:blip r:embed="rId23"/>
          <a:stretch>
            <a:fillRect/>
          </a:stretch>
        </p:blipFill>
        <p:spPr>
          <a:xfrm rot="21600000">
            <a:off x="1378432" y="2385059"/>
            <a:ext cx="580897" cy="606323"/>
          </a:xfrm>
          <a:prstGeom prst="rect">
            <a:avLst/>
          </a:prstGeom>
        </p:spPr>
      </p:pic>
      <p:grpSp>
        <p:nvGrpSpPr>
          <p:cNvPr id="194" name="group 194"/>
          <p:cNvGrpSpPr/>
          <p:nvPr/>
        </p:nvGrpSpPr>
        <p:grpSpPr>
          <a:xfrm rot="21600000">
            <a:off x="9742144" y="4235830"/>
            <a:ext cx="565530" cy="589914"/>
            <a:chOff x="0" y="0"/>
            <a:chExt cx="565530" cy="589914"/>
          </a:xfrm>
        </p:grpSpPr>
        <p:sp>
          <p:nvSpPr>
            <p:cNvPr id="1700" name="path 1700"/>
            <p:cNvSpPr/>
            <p:nvPr/>
          </p:nvSpPr>
          <p:spPr>
            <a:xfrm>
              <a:off x="0" y="0"/>
              <a:ext cx="565530" cy="589914"/>
            </a:xfrm>
            <a:custGeom>
              <a:avLst/>
              <a:gdLst/>
              <a:ahLst/>
              <a:cxnLst/>
              <a:rect l="0" t="0" r="0" b="0"/>
              <a:pathLst>
                <a:path w="890" h="924">
                  <a:moveTo>
                    <a:pt x="445" y="928"/>
                  </a:moveTo>
                  <a:lnTo>
                    <a:pt x="373" y="922"/>
                  </a:lnTo>
                  <a:lnTo>
                    <a:pt x="304" y="905"/>
                  </a:lnTo>
                  <a:lnTo>
                    <a:pt x="241" y="877"/>
                  </a:lnTo>
                  <a:lnTo>
                    <a:pt x="182" y="839"/>
                  </a:lnTo>
                  <a:lnTo>
                    <a:pt x="130" y="792"/>
                  </a:lnTo>
                  <a:lnTo>
                    <a:pt x="86" y="738"/>
                  </a:lnTo>
                  <a:lnTo>
                    <a:pt x="50" y="678"/>
                  </a:lnTo>
                  <a:lnTo>
                    <a:pt x="22" y="611"/>
                  </a:lnTo>
                  <a:lnTo>
                    <a:pt x="5" y="540"/>
                  </a:lnTo>
                  <a:lnTo>
                    <a:pt x="0" y="465"/>
                  </a:lnTo>
                  <a:lnTo>
                    <a:pt x="5" y="389"/>
                  </a:lnTo>
                  <a:lnTo>
                    <a:pt x="22" y="317"/>
                  </a:lnTo>
                  <a:lnTo>
                    <a:pt x="50" y="251"/>
                  </a:lnTo>
                  <a:lnTo>
                    <a:pt x="86" y="190"/>
                  </a:lnTo>
                  <a:lnTo>
                    <a:pt x="130" y="136"/>
                  </a:lnTo>
                  <a:lnTo>
                    <a:pt x="182" y="89"/>
                  </a:lnTo>
                  <a:lnTo>
                    <a:pt x="241" y="51"/>
                  </a:lnTo>
                  <a:lnTo>
                    <a:pt x="304" y="23"/>
                  </a:lnTo>
                  <a:lnTo>
                    <a:pt x="373" y="6"/>
                  </a:lnTo>
                  <a:lnTo>
                    <a:pt x="445" y="0"/>
                  </a:lnTo>
                  <a:lnTo>
                    <a:pt x="517" y="6"/>
                  </a:lnTo>
                  <a:lnTo>
                    <a:pt x="586" y="23"/>
                  </a:lnTo>
                  <a:lnTo>
                    <a:pt x="650" y="51"/>
                  </a:lnTo>
                  <a:lnTo>
                    <a:pt x="708" y="89"/>
                  </a:lnTo>
                  <a:lnTo>
                    <a:pt x="760" y="136"/>
                  </a:lnTo>
                  <a:lnTo>
                    <a:pt x="804" y="190"/>
                  </a:lnTo>
                  <a:lnTo>
                    <a:pt x="840" y="251"/>
                  </a:lnTo>
                  <a:lnTo>
                    <a:pt x="867" y="317"/>
                  </a:lnTo>
                  <a:lnTo>
                    <a:pt x="884" y="389"/>
                  </a:lnTo>
                  <a:lnTo>
                    <a:pt x="890" y="464"/>
                  </a:lnTo>
                  <a:lnTo>
                    <a:pt x="884" y="539"/>
                  </a:lnTo>
                  <a:lnTo>
                    <a:pt x="867" y="611"/>
                  </a:lnTo>
                  <a:lnTo>
                    <a:pt x="840" y="677"/>
                  </a:lnTo>
                  <a:lnTo>
                    <a:pt x="804" y="738"/>
                  </a:lnTo>
                  <a:lnTo>
                    <a:pt x="760" y="793"/>
                  </a:lnTo>
                  <a:lnTo>
                    <a:pt x="708" y="839"/>
                  </a:lnTo>
                  <a:lnTo>
                    <a:pt x="650" y="877"/>
                  </a:lnTo>
                  <a:lnTo>
                    <a:pt x="586" y="905"/>
                  </a:lnTo>
                  <a:lnTo>
                    <a:pt x="517" y="922"/>
                  </a:lnTo>
                  <a:lnTo>
                    <a:pt x="445" y="928"/>
                  </a:lnTo>
                </a:path>
              </a:pathLst>
            </a:custGeom>
            <a:solidFill>
              <a:srgbClr val="A4A4A4">
                <a:alpha val="100000"/>
              </a:srgbClr>
            </a:solidFill>
            <a:ln w="0" cap="flat">
              <a:noFill/>
              <a:prstDash val="solid"/>
              <a:miter lim="0"/>
            </a:ln>
          </p:spPr>
          <p:txBody>
            <a:bodyPr rtlCol="0"/>
            <a:lstStyle/>
            <a:p>
              <a:pPr algn="ctr"/>
              <a:endParaRPr lang="zh-CN" altLang="en-US"/>
            </a:p>
          </p:txBody>
        </p:sp>
        <p:sp>
          <p:nvSpPr>
            <p:cNvPr id="1702" name="path 1702"/>
            <p:cNvSpPr/>
            <p:nvPr/>
          </p:nvSpPr>
          <p:spPr>
            <a:xfrm>
              <a:off x="133654" y="138620"/>
              <a:ext cx="298538" cy="300850"/>
            </a:xfrm>
            <a:custGeom>
              <a:avLst/>
              <a:gdLst/>
              <a:ahLst/>
              <a:cxnLst/>
              <a:rect l="0" t="0" r="0" b="0"/>
              <a:pathLst>
                <a:path w="470" h="472">
                  <a:moveTo>
                    <a:pt x="362" y="377"/>
                  </a:moveTo>
                  <a:lnTo>
                    <a:pt x="358" y="375"/>
                  </a:lnTo>
                  <a:lnTo>
                    <a:pt x="355" y="370"/>
                  </a:lnTo>
                  <a:lnTo>
                    <a:pt x="337" y="344"/>
                  </a:lnTo>
                  <a:lnTo>
                    <a:pt x="313" y="323"/>
                  </a:lnTo>
                  <a:lnTo>
                    <a:pt x="286" y="306"/>
                  </a:lnTo>
                  <a:lnTo>
                    <a:pt x="255" y="292"/>
                  </a:lnTo>
                  <a:lnTo>
                    <a:pt x="249" y="289"/>
                  </a:lnTo>
                  <a:lnTo>
                    <a:pt x="246" y="282"/>
                  </a:lnTo>
                  <a:lnTo>
                    <a:pt x="250" y="275"/>
                  </a:lnTo>
                  <a:lnTo>
                    <a:pt x="250" y="275"/>
                  </a:lnTo>
                  <a:lnTo>
                    <a:pt x="250" y="274"/>
                  </a:lnTo>
                  <a:lnTo>
                    <a:pt x="264" y="252"/>
                  </a:lnTo>
                  <a:lnTo>
                    <a:pt x="275" y="228"/>
                  </a:lnTo>
                  <a:lnTo>
                    <a:pt x="283" y="200"/>
                  </a:lnTo>
                  <a:lnTo>
                    <a:pt x="288" y="169"/>
                  </a:lnTo>
                  <a:lnTo>
                    <a:pt x="287" y="134"/>
                  </a:lnTo>
                  <a:lnTo>
                    <a:pt x="279" y="104"/>
                  </a:lnTo>
                  <a:lnTo>
                    <a:pt x="266" y="79"/>
                  </a:lnTo>
                  <a:lnTo>
                    <a:pt x="249" y="57"/>
                  </a:lnTo>
                  <a:lnTo>
                    <a:pt x="245" y="53"/>
                  </a:lnTo>
                  <a:lnTo>
                    <a:pt x="244" y="48"/>
                  </a:lnTo>
                  <a:lnTo>
                    <a:pt x="288" y="4"/>
                  </a:lnTo>
                  <a:lnTo>
                    <a:pt x="311" y="0"/>
                  </a:lnTo>
                  <a:lnTo>
                    <a:pt x="346" y="4"/>
                  </a:lnTo>
                  <a:lnTo>
                    <a:pt x="371" y="20"/>
                  </a:lnTo>
                  <a:lnTo>
                    <a:pt x="388" y="45"/>
                  </a:lnTo>
                  <a:lnTo>
                    <a:pt x="396" y="76"/>
                  </a:lnTo>
                  <a:lnTo>
                    <a:pt x="397" y="111"/>
                  </a:lnTo>
                  <a:lnTo>
                    <a:pt x="392" y="141"/>
                  </a:lnTo>
                  <a:lnTo>
                    <a:pt x="381" y="167"/>
                  </a:lnTo>
                  <a:lnTo>
                    <a:pt x="368" y="189"/>
                  </a:lnTo>
                  <a:lnTo>
                    <a:pt x="366" y="193"/>
                  </a:lnTo>
                  <a:lnTo>
                    <a:pt x="361" y="196"/>
                  </a:lnTo>
                  <a:lnTo>
                    <a:pt x="357" y="205"/>
                  </a:lnTo>
                  <a:lnTo>
                    <a:pt x="356" y="214"/>
                  </a:lnTo>
                  <a:lnTo>
                    <a:pt x="358" y="220"/>
                  </a:lnTo>
                  <a:lnTo>
                    <a:pt x="358" y="222"/>
                  </a:lnTo>
                  <a:lnTo>
                    <a:pt x="359" y="224"/>
                  </a:lnTo>
                  <a:lnTo>
                    <a:pt x="368" y="232"/>
                  </a:lnTo>
                  <a:lnTo>
                    <a:pt x="381" y="236"/>
                  </a:lnTo>
                  <a:lnTo>
                    <a:pt x="389" y="240"/>
                  </a:lnTo>
                  <a:lnTo>
                    <a:pt x="448" y="273"/>
                  </a:lnTo>
                  <a:lnTo>
                    <a:pt x="470" y="310"/>
                  </a:lnTo>
                  <a:lnTo>
                    <a:pt x="469" y="323"/>
                  </a:lnTo>
                  <a:lnTo>
                    <a:pt x="423" y="368"/>
                  </a:lnTo>
                  <a:lnTo>
                    <a:pt x="367" y="377"/>
                  </a:lnTo>
                  <a:lnTo>
                    <a:pt x="362" y="377"/>
                  </a:lnTo>
                </a:path>
                <a:path w="470" h="472">
                  <a:moveTo>
                    <a:pt x="168" y="473"/>
                  </a:moveTo>
                  <a:lnTo>
                    <a:pt x="77" y="466"/>
                  </a:lnTo>
                  <a:lnTo>
                    <a:pt x="9" y="436"/>
                  </a:lnTo>
                  <a:lnTo>
                    <a:pt x="4" y="434"/>
                  </a:lnTo>
                  <a:lnTo>
                    <a:pt x="2" y="429"/>
                  </a:lnTo>
                  <a:lnTo>
                    <a:pt x="0" y="419"/>
                  </a:lnTo>
                  <a:lnTo>
                    <a:pt x="0" y="397"/>
                  </a:lnTo>
                  <a:lnTo>
                    <a:pt x="48" y="344"/>
                  </a:lnTo>
                  <a:lnTo>
                    <a:pt x="49" y="343"/>
                  </a:lnTo>
                  <a:lnTo>
                    <a:pt x="49" y="343"/>
                  </a:lnTo>
                  <a:lnTo>
                    <a:pt x="71" y="332"/>
                  </a:lnTo>
                  <a:lnTo>
                    <a:pt x="82" y="326"/>
                  </a:lnTo>
                  <a:lnTo>
                    <a:pt x="94" y="321"/>
                  </a:lnTo>
                  <a:lnTo>
                    <a:pt x="98" y="319"/>
                  </a:lnTo>
                  <a:lnTo>
                    <a:pt x="122" y="283"/>
                  </a:lnTo>
                  <a:lnTo>
                    <a:pt x="120" y="272"/>
                  </a:lnTo>
                  <a:lnTo>
                    <a:pt x="117" y="267"/>
                  </a:lnTo>
                  <a:lnTo>
                    <a:pt x="110" y="259"/>
                  </a:lnTo>
                  <a:lnTo>
                    <a:pt x="95" y="238"/>
                  </a:lnTo>
                  <a:lnTo>
                    <a:pt x="83" y="211"/>
                  </a:lnTo>
                  <a:lnTo>
                    <a:pt x="75" y="179"/>
                  </a:lnTo>
                  <a:lnTo>
                    <a:pt x="75" y="145"/>
                  </a:lnTo>
                  <a:lnTo>
                    <a:pt x="75" y="144"/>
                  </a:lnTo>
                  <a:lnTo>
                    <a:pt x="83" y="111"/>
                  </a:lnTo>
                  <a:lnTo>
                    <a:pt x="101" y="84"/>
                  </a:lnTo>
                  <a:lnTo>
                    <a:pt x="127" y="67"/>
                  </a:lnTo>
                  <a:lnTo>
                    <a:pt x="162" y="61"/>
                  </a:lnTo>
                  <a:lnTo>
                    <a:pt x="197" y="67"/>
                  </a:lnTo>
                  <a:lnTo>
                    <a:pt x="224" y="84"/>
                  </a:lnTo>
                  <a:lnTo>
                    <a:pt x="242" y="110"/>
                  </a:lnTo>
                  <a:lnTo>
                    <a:pt x="252" y="144"/>
                  </a:lnTo>
                  <a:lnTo>
                    <a:pt x="252" y="145"/>
                  </a:lnTo>
                  <a:lnTo>
                    <a:pt x="252" y="145"/>
                  </a:lnTo>
                  <a:lnTo>
                    <a:pt x="241" y="218"/>
                  </a:lnTo>
                  <a:lnTo>
                    <a:pt x="217" y="260"/>
                  </a:lnTo>
                  <a:lnTo>
                    <a:pt x="216" y="261"/>
                  </a:lnTo>
                  <a:lnTo>
                    <a:pt x="214" y="265"/>
                  </a:lnTo>
                  <a:lnTo>
                    <a:pt x="210" y="267"/>
                  </a:lnTo>
                  <a:lnTo>
                    <a:pt x="208" y="271"/>
                  </a:lnTo>
                  <a:lnTo>
                    <a:pt x="207" y="272"/>
                  </a:lnTo>
                  <a:lnTo>
                    <a:pt x="207" y="272"/>
                  </a:lnTo>
                  <a:lnTo>
                    <a:pt x="207" y="274"/>
                  </a:lnTo>
                  <a:lnTo>
                    <a:pt x="205" y="285"/>
                  </a:lnTo>
                  <a:lnTo>
                    <a:pt x="206" y="296"/>
                  </a:lnTo>
                  <a:lnTo>
                    <a:pt x="209" y="307"/>
                  </a:lnTo>
                  <a:lnTo>
                    <a:pt x="212" y="314"/>
                  </a:lnTo>
                  <a:lnTo>
                    <a:pt x="215" y="319"/>
                  </a:lnTo>
                  <a:lnTo>
                    <a:pt x="224" y="319"/>
                  </a:lnTo>
                  <a:lnTo>
                    <a:pt x="231" y="321"/>
                  </a:lnTo>
                  <a:lnTo>
                    <a:pt x="231" y="321"/>
                  </a:lnTo>
                  <a:lnTo>
                    <a:pt x="231" y="321"/>
                  </a:lnTo>
                  <a:lnTo>
                    <a:pt x="232" y="322"/>
                  </a:lnTo>
                  <a:lnTo>
                    <a:pt x="292" y="354"/>
                  </a:lnTo>
                  <a:lnTo>
                    <a:pt x="309" y="368"/>
                  </a:lnTo>
                  <a:lnTo>
                    <a:pt x="310" y="368"/>
                  </a:lnTo>
                  <a:lnTo>
                    <a:pt x="328" y="401"/>
                  </a:lnTo>
                  <a:lnTo>
                    <a:pt x="328" y="424"/>
                  </a:lnTo>
                  <a:lnTo>
                    <a:pt x="280" y="460"/>
                  </a:lnTo>
                  <a:lnTo>
                    <a:pt x="215" y="471"/>
                  </a:lnTo>
                  <a:lnTo>
                    <a:pt x="168" y="473"/>
                  </a:lnTo>
                </a:path>
              </a:pathLst>
            </a:custGeom>
            <a:solidFill>
              <a:srgbClr val="252525">
                <a:alpha val="100000"/>
              </a:srgbClr>
            </a:solidFill>
            <a:ln w="0" cap="flat">
              <a:noFill/>
              <a:prstDash val="solid"/>
              <a:miter lim="0"/>
            </a:ln>
          </p:spPr>
          <p:txBody>
            <a:bodyPr rtlCol="0"/>
            <a:lstStyle/>
            <a:p>
              <a:pPr algn="ctr"/>
              <a:endParaRPr lang="zh-CN" altLang="en-US"/>
            </a:p>
          </p:txBody>
        </p:sp>
      </p:grpSp>
      <p:sp>
        <p:nvSpPr>
          <p:cNvPr id="1704" name="path 1704"/>
          <p:cNvSpPr/>
          <p:nvPr/>
        </p:nvSpPr>
        <p:spPr>
          <a:xfrm>
            <a:off x="10665359" y="5628144"/>
            <a:ext cx="394384" cy="316331"/>
          </a:xfrm>
          <a:custGeom>
            <a:avLst/>
            <a:gdLst/>
            <a:ahLst/>
            <a:cxnLst/>
            <a:rect l="0" t="0" r="0" b="0"/>
            <a:pathLst>
              <a:path w="621" h="498">
                <a:moveTo>
                  <a:pt x="59" y="470"/>
                </a:moveTo>
                <a:lnTo>
                  <a:pt x="33" y="470"/>
                </a:lnTo>
                <a:lnTo>
                  <a:pt x="33" y="470"/>
                </a:lnTo>
                <a:lnTo>
                  <a:pt x="54" y="459"/>
                </a:lnTo>
                <a:lnTo>
                  <a:pt x="59" y="470"/>
                </a:lnTo>
              </a:path>
              <a:path w="621" h="498">
                <a:moveTo>
                  <a:pt x="5" y="498"/>
                </a:moveTo>
                <a:lnTo>
                  <a:pt x="0" y="484"/>
                </a:lnTo>
                <a:lnTo>
                  <a:pt x="16" y="477"/>
                </a:lnTo>
                <a:lnTo>
                  <a:pt x="33" y="470"/>
                </a:lnTo>
                <a:lnTo>
                  <a:pt x="33" y="470"/>
                </a:lnTo>
                <a:lnTo>
                  <a:pt x="59" y="470"/>
                </a:lnTo>
                <a:lnTo>
                  <a:pt x="60" y="473"/>
                </a:lnTo>
                <a:lnTo>
                  <a:pt x="39" y="484"/>
                </a:lnTo>
                <a:lnTo>
                  <a:pt x="22" y="491"/>
                </a:lnTo>
                <a:lnTo>
                  <a:pt x="5" y="498"/>
                </a:lnTo>
              </a:path>
              <a:path w="621" h="498">
                <a:moveTo>
                  <a:pt x="101" y="453"/>
                </a:moveTo>
                <a:lnTo>
                  <a:pt x="94" y="439"/>
                </a:lnTo>
                <a:lnTo>
                  <a:pt x="148" y="413"/>
                </a:lnTo>
                <a:lnTo>
                  <a:pt x="155" y="427"/>
                </a:lnTo>
                <a:lnTo>
                  <a:pt x="133" y="437"/>
                </a:lnTo>
                <a:lnTo>
                  <a:pt x="101" y="453"/>
                </a:lnTo>
              </a:path>
              <a:path w="621" h="498">
                <a:moveTo>
                  <a:pt x="194" y="404"/>
                </a:moveTo>
                <a:lnTo>
                  <a:pt x="186" y="391"/>
                </a:lnTo>
                <a:lnTo>
                  <a:pt x="237" y="359"/>
                </a:lnTo>
                <a:lnTo>
                  <a:pt x="245" y="372"/>
                </a:lnTo>
                <a:lnTo>
                  <a:pt x="222" y="386"/>
                </a:lnTo>
                <a:lnTo>
                  <a:pt x="194" y="404"/>
                </a:lnTo>
              </a:path>
              <a:path w="621" h="498">
                <a:moveTo>
                  <a:pt x="284" y="348"/>
                </a:moveTo>
                <a:lnTo>
                  <a:pt x="275" y="336"/>
                </a:lnTo>
                <a:lnTo>
                  <a:pt x="325" y="302"/>
                </a:lnTo>
                <a:lnTo>
                  <a:pt x="333" y="315"/>
                </a:lnTo>
                <a:lnTo>
                  <a:pt x="284" y="348"/>
                </a:lnTo>
              </a:path>
              <a:path w="621" h="498">
                <a:moveTo>
                  <a:pt x="398" y="262"/>
                </a:moveTo>
                <a:lnTo>
                  <a:pt x="374" y="262"/>
                </a:lnTo>
                <a:lnTo>
                  <a:pt x="386" y="252"/>
                </a:lnTo>
                <a:lnTo>
                  <a:pt x="406" y="236"/>
                </a:lnTo>
                <a:lnTo>
                  <a:pt x="415" y="248"/>
                </a:lnTo>
                <a:lnTo>
                  <a:pt x="398" y="262"/>
                </a:lnTo>
              </a:path>
              <a:path w="621" h="498">
                <a:moveTo>
                  <a:pt x="369" y="286"/>
                </a:moveTo>
                <a:lnTo>
                  <a:pt x="360" y="274"/>
                </a:lnTo>
                <a:lnTo>
                  <a:pt x="374" y="262"/>
                </a:lnTo>
                <a:lnTo>
                  <a:pt x="398" y="262"/>
                </a:lnTo>
                <a:lnTo>
                  <a:pt x="396" y="264"/>
                </a:lnTo>
                <a:lnTo>
                  <a:pt x="384" y="274"/>
                </a:lnTo>
                <a:lnTo>
                  <a:pt x="369" y="286"/>
                </a:lnTo>
              </a:path>
              <a:path w="621" h="498">
                <a:moveTo>
                  <a:pt x="487" y="170"/>
                </a:moveTo>
                <a:lnTo>
                  <a:pt x="475" y="170"/>
                </a:lnTo>
                <a:lnTo>
                  <a:pt x="481" y="164"/>
                </a:lnTo>
                <a:lnTo>
                  <a:pt x="487" y="170"/>
                </a:lnTo>
              </a:path>
              <a:path w="621" h="498">
                <a:moveTo>
                  <a:pt x="486" y="181"/>
                </a:moveTo>
                <a:lnTo>
                  <a:pt x="465" y="181"/>
                </a:lnTo>
                <a:lnTo>
                  <a:pt x="475" y="170"/>
                </a:lnTo>
                <a:lnTo>
                  <a:pt x="487" y="170"/>
                </a:lnTo>
                <a:lnTo>
                  <a:pt x="492" y="175"/>
                </a:lnTo>
                <a:lnTo>
                  <a:pt x="486" y="181"/>
                </a:lnTo>
              </a:path>
              <a:path w="621" h="498">
                <a:moveTo>
                  <a:pt x="449" y="217"/>
                </a:moveTo>
                <a:lnTo>
                  <a:pt x="439" y="206"/>
                </a:lnTo>
                <a:lnTo>
                  <a:pt x="465" y="181"/>
                </a:lnTo>
                <a:lnTo>
                  <a:pt x="486" y="181"/>
                </a:lnTo>
                <a:lnTo>
                  <a:pt x="476" y="191"/>
                </a:lnTo>
                <a:lnTo>
                  <a:pt x="449" y="217"/>
                </a:lnTo>
              </a:path>
              <a:path w="621" h="498">
                <a:moveTo>
                  <a:pt x="560" y="94"/>
                </a:moveTo>
                <a:lnTo>
                  <a:pt x="543" y="94"/>
                </a:lnTo>
                <a:lnTo>
                  <a:pt x="544" y="93"/>
                </a:lnTo>
                <a:lnTo>
                  <a:pt x="549" y="86"/>
                </a:lnTo>
                <a:lnTo>
                  <a:pt x="560" y="94"/>
                </a:lnTo>
              </a:path>
              <a:path w="621" h="498">
                <a:moveTo>
                  <a:pt x="543" y="94"/>
                </a:moveTo>
                <a:lnTo>
                  <a:pt x="544" y="93"/>
                </a:lnTo>
                <a:lnTo>
                  <a:pt x="543" y="94"/>
                </a:lnTo>
              </a:path>
              <a:path w="621" h="498">
                <a:moveTo>
                  <a:pt x="523" y="141"/>
                </a:moveTo>
                <a:lnTo>
                  <a:pt x="511" y="132"/>
                </a:lnTo>
                <a:lnTo>
                  <a:pt x="543" y="94"/>
                </a:lnTo>
                <a:lnTo>
                  <a:pt x="560" y="94"/>
                </a:lnTo>
                <a:lnTo>
                  <a:pt x="561" y="95"/>
                </a:lnTo>
                <a:lnTo>
                  <a:pt x="555" y="103"/>
                </a:lnTo>
                <a:lnTo>
                  <a:pt x="523" y="141"/>
                </a:lnTo>
              </a:path>
              <a:path w="621" h="498">
                <a:moveTo>
                  <a:pt x="609" y="26"/>
                </a:moveTo>
                <a:lnTo>
                  <a:pt x="591" y="26"/>
                </a:lnTo>
                <a:lnTo>
                  <a:pt x="599" y="14"/>
                </a:lnTo>
                <a:lnTo>
                  <a:pt x="606" y="2"/>
                </a:lnTo>
                <a:lnTo>
                  <a:pt x="608" y="0"/>
                </a:lnTo>
                <a:lnTo>
                  <a:pt x="621" y="7"/>
                </a:lnTo>
                <a:lnTo>
                  <a:pt x="619" y="10"/>
                </a:lnTo>
                <a:lnTo>
                  <a:pt x="611" y="22"/>
                </a:lnTo>
                <a:lnTo>
                  <a:pt x="609" y="26"/>
                </a:lnTo>
              </a:path>
              <a:path w="621" h="498">
                <a:moveTo>
                  <a:pt x="606" y="2"/>
                </a:moveTo>
                <a:lnTo>
                  <a:pt x="606" y="2"/>
                </a:lnTo>
                <a:lnTo>
                  <a:pt x="606" y="2"/>
                </a:lnTo>
              </a:path>
              <a:path w="621" h="498">
                <a:moveTo>
                  <a:pt x="588" y="58"/>
                </a:moveTo>
                <a:lnTo>
                  <a:pt x="576" y="50"/>
                </a:lnTo>
                <a:lnTo>
                  <a:pt x="576" y="49"/>
                </a:lnTo>
                <a:lnTo>
                  <a:pt x="591" y="26"/>
                </a:lnTo>
                <a:lnTo>
                  <a:pt x="609" y="26"/>
                </a:lnTo>
                <a:lnTo>
                  <a:pt x="604" y="34"/>
                </a:lnTo>
                <a:lnTo>
                  <a:pt x="588" y="58"/>
                </a:lnTo>
                <a:lnTo>
                  <a:pt x="588" y="58"/>
                </a:lnTo>
              </a:path>
            </a:pathLst>
          </a:custGeom>
          <a:solidFill>
            <a:srgbClr val="BEBEBE">
              <a:alpha val="100000"/>
            </a:srgbClr>
          </a:solidFill>
          <a:ln w="0" cap="flat">
            <a:noFill/>
            <a:prstDash val="solid"/>
            <a:miter lim="0"/>
          </a:ln>
        </p:spPr>
        <p:txBody>
          <a:bodyPr rtlCol="0"/>
          <a:lstStyle/>
          <a:p>
            <a:pPr algn="ctr"/>
            <a:endParaRPr lang="zh-CN" altLang="en-US"/>
          </a:p>
        </p:txBody>
      </p:sp>
      <p:sp>
        <p:nvSpPr>
          <p:cNvPr id="1706" name="path 1706"/>
          <p:cNvSpPr/>
          <p:nvPr/>
        </p:nvSpPr>
        <p:spPr>
          <a:xfrm>
            <a:off x="11066488" y="5408269"/>
            <a:ext cx="58749" cy="200444"/>
          </a:xfrm>
          <a:custGeom>
            <a:avLst/>
            <a:gdLst/>
            <a:ahLst/>
            <a:cxnLst/>
            <a:rect l="0" t="0" r="0" b="0"/>
            <a:pathLst>
              <a:path w="92" h="315">
                <a:moveTo>
                  <a:pt x="18" y="303"/>
                </a:moveTo>
                <a:lnTo>
                  <a:pt x="2" y="303"/>
                </a:lnTo>
                <a:lnTo>
                  <a:pt x="2" y="303"/>
                </a:lnTo>
                <a:lnTo>
                  <a:pt x="13" y="278"/>
                </a:lnTo>
                <a:lnTo>
                  <a:pt x="24" y="254"/>
                </a:lnTo>
                <a:lnTo>
                  <a:pt x="37" y="260"/>
                </a:lnTo>
                <a:lnTo>
                  <a:pt x="27" y="284"/>
                </a:lnTo>
                <a:lnTo>
                  <a:pt x="18" y="303"/>
                </a:lnTo>
              </a:path>
              <a:path w="92" h="315">
                <a:moveTo>
                  <a:pt x="2" y="303"/>
                </a:moveTo>
                <a:lnTo>
                  <a:pt x="2" y="303"/>
                </a:lnTo>
                <a:lnTo>
                  <a:pt x="2" y="303"/>
                </a:lnTo>
              </a:path>
              <a:path w="92" h="315">
                <a:moveTo>
                  <a:pt x="12" y="315"/>
                </a:moveTo>
                <a:lnTo>
                  <a:pt x="0" y="307"/>
                </a:lnTo>
                <a:lnTo>
                  <a:pt x="2" y="303"/>
                </a:lnTo>
                <a:lnTo>
                  <a:pt x="2" y="303"/>
                </a:lnTo>
                <a:lnTo>
                  <a:pt x="18" y="303"/>
                </a:lnTo>
                <a:lnTo>
                  <a:pt x="16" y="309"/>
                </a:lnTo>
                <a:lnTo>
                  <a:pt x="15" y="310"/>
                </a:lnTo>
                <a:lnTo>
                  <a:pt x="12" y="315"/>
                </a:lnTo>
              </a:path>
              <a:path w="92" h="315">
                <a:moveTo>
                  <a:pt x="71" y="167"/>
                </a:moveTo>
                <a:lnTo>
                  <a:pt x="55" y="167"/>
                </a:lnTo>
                <a:lnTo>
                  <a:pt x="58" y="156"/>
                </a:lnTo>
                <a:lnTo>
                  <a:pt x="73" y="160"/>
                </a:lnTo>
                <a:lnTo>
                  <a:pt x="71" y="167"/>
                </a:lnTo>
              </a:path>
              <a:path w="92" h="315">
                <a:moveTo>
                  <a:pt x="59" y="205"/>
                </a:moveTo>
                <a:lnTo>
                  <a:pt x="43" y="205"/>
                </a:lnTo>
                <a:lnTo>
                  <a:pt x="44" y="204"/>
                </a:lnTo>
                <a:lnTo>
                  <a:pt x="47" y="192"/>
                </a:lnTo>
                <a:lnTo>
                  <a:pt x="55" y="166"/>
                </a:lnTo>
                <a:lnTo>
                  <a:pt x="71" y="167"/>
                </a:lnTo>
                <a:lnTo>
                  <a:pt x="69" y="171"/>
                </a:lnTo>
                <a:lnTo>
                  <a:pt x="61" y="197"/>
                </a:lnTo>
                <a:lnTo>
                  <a:pt x="59" y="205"/>
                </a:lnTo>
              </a:path>
              <a:path w="92" h="315">
                <a:moveTo>
                  <a:pt x="43" y="205"/>
                </a:moveTo>
                <a:lnTo>
                  <a:pt x="44" y="204"/>
                </a:lnTo>
                <a:lnTo>
                  <a:pt x="43" y="205"/>
                </a:lnTo>
              </a:path>
              <a:path w="92" h="315">
                <a:moveTo>
                  <a:pt x="54" y="218"/>
                </a:moveTo>
                <a:lnTo>
                  <a:pt x="40" y="212"/>
                </a:lnTo>
                <a:lnTo>
                  <a:pt x="43" y="205"/>
                </a:lnTo>
                <a:lnTo>
                  <a:pt x="43" y="205"/>
                </a:lnTo>
                <a:lnTo>
                  <a:pt x="59" y="205"/>
                </a:lnTo>
                <a:lnTo>
                  <a:pt x="58" y="209"/>
                </a:lnTo>
                <a:lnTo>
                  <a:pt x="58" y="210"/>
                </a:lnTo>
                <a:lnTo>
                  <a:pt x="54" y="218"/>
                </a:lnTo>
              </a:path>
              <a:path w="92" h="315">
                <a:moveTo>
                  <a:pt x="89" y="64"/>
                </a:moveTo>
                <a:lnTo>
                  <a:pt x="74" y="64"/>
                </a:lnTo>
                <a:lnTo>
                  <a:pt x="75" y="53"/>
                </a:lnTo>
                <a:lnTo>
                  <a:pt x="90" y="55"/>
                </a:lnTo>
                <a:lnTo>
                  <a:pt x="89" y="64"/>
                </a:lnTo>
              </a:path>
              <a:path w="92" h="315">
                <a:moveTo>
                  <a:pt x="85" y="104"/>
                </a:moveTo>
                <a:lnTo>
                  <a:pt x="69" y="104"/>
                </a:lnTo>
                <a:lnTo>
                  <a:pt x="70" y="103"/>
                </a:lnTo>
                <a:lnTo>
                  <a:pt x="71" y="91"/>
                </a:lnTo>
                <a:lnTo>
                  <a:pt x="74" y="64"/>
                </a:lnTo>
                <a:lnTo>
                  <a:pt x="89" y="64"/>
                </a:lnTo>
                <a:lnTo>
                  <a:pt x="89" y="66"/>
                </a:lnTo>
                <a:lnTo>
                  <a:pt x="86" y="92"/>
                </a:lnTo>
                <a:lnTo>
                  <a:pt x="85" y="104"/>
                </a:lnTo>
              </a:path>
              <a:path w="92" h="315">
                <a:moveTo>
                  <a:pt x="69" y="103"/>
                </a:moveTo>
                <a:lnTo>
                  <a:pt x="70" y="103"/>
                </a:lnTo>
                <a:lnTo>
                  <a:pt x="69" y="103"/>
                </a:lnTo>
              </a:path>
              <a:path w="92" h="315">
                <a:moveTo>
                  <a:pt x="82" y="115"/>
                </a:moveTo>
                <a:lnTo>
                  <a:pt x="68" y="112"/>
                </a:lnTo>
                <a:lnTo>
                  <a:pt x="69" y="103"/>
                </a:lnTo>
                <a:lnTo>
                  <a:pt x="69" y="104"/>
                </a:lnTo>
                <a:lnTo>
                  <a:pt x="85" y="104"/>
                </a:lnTo>
                <a:lnTo>
                  <a:pt x="84" y="106"/>
                </a:lnTo>
                <a:lnTo>
                  <a:pt x="82" y="115"/>
                </a:lnTo>
              </a:path>
              <a:path w="92" h="315">
                <a:moveTo>
                  <a:pt x="92" y="9"/>
                </a:moveTo>
                <a:lnTo>
                  <a:pt x="77" y="9"/>
                </a:lnTo>
                <a:lnTo>
                  <a:pt x="77" y="0"/>
                </a:lnTo>
                <a:lnTo>
                  <a:pt x="92" y="0"/>
                </a:lnTo>
                <a:lnTo>
                  <a:pt x="92" y="9"/>
                </a:lnTo>
              </a:path>
            </a:pathLst>
          </a:custGeom>
          <a:solidFill>
            <a:srgbClr val="BEBEBE">
              <a:alpha val="100000"/>
            </a:srgbClr>
          </a:solidFill>
          <a:ln w="0" cap="flat">
            <a:noFill/>
            <a:prstDash val="solid"/>
            <a:miter lim="0"/>
          </a:ln>
        </p:spPr>
        <p:txBody>
          <a:bodyPr rtlCol="0"/>
          <a:lstStyle/>
          <a:p>
            <a:pPr algn="ctr"/>
            <a:endParaRPr lang="zh-CN" altLang="en-US"/>
          </a:p>
        </p:txBody>
      </p:sp>
      <p:pic>
        <p:nvPicPr>
          <p:cNvPr id="1708" name="picture 1708"/>
          <p:cNvPicPr>
            <a:picLocks noChangeAspect="1"/>
          </p:cNvPicPr>
          <p:nvPr/>
        </p:nvPicPr>
        <p:blipFill>
          <a:blip r:embed="rId24"/>
          <a:stretch>
            <a:fillRect/>
          </a:stretch>
        </p:blipFill>
        <p:spPr>
          <a:xfrm rot="21600000">
            <a:off x="10761700" y="5458205"/>
            <a:ext cx="565150" cy="589915"/>
          </a:xfrm>
          <a:prstGeom prst="rect">
            <a:avLst/>
          </a:prstGeom>
        </p:spPr>
      </p:pic>
      <p:sp>
        <p:nvSpPr>
          <p:cNvPr id="1710" name="textbox 1710"/>
          <p:cNvSpPr/>
          <p:nvPr/>
        </p:nvSpPr>
        <p:spPr>
          <a:xfrm>
            <a:off x="3408951" y="1697382"/>
            <a:ext cx="531494" cy="600709"/>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indent="1905" algn="l" rtl="0" eaLnBrk="0">
              <a:lnSpc>
                <a:spcPct val="105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人脸一体</a:t>
            </a:r>
            <a:r>
              <a:rPr sz="900" kern="0" spc="2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90">
                <a:solidFill>
                  <a:srgbClr val="000000">
                    <a:alpha val="100000"/>
                  </a:srgbClr>
                </a:solidFill>
                <a:latin typeface="等线" panose="02010600030101010101" charset="-122"/>
                <a:ea typeface="等线" panose="02010600030101010101" charset="-122"/>
                <a:cs typeface="等线" panose="02010600030101010101" charset="-122"/>
              </a:rPr>
              <a:t>化闸机分</a:t>
            </a:r>
            <a:r>
              <a:rPr sz="900" kern="0" spc="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90">
                <a:solidFill>
                  <a:srgbClr val="000000">
                    <a:alpha val="100000"/>
                  </a:srgbClr>
                </a:solidFill>
                <a:latin typeface="等线" panose="02010600030101010101" charset="-122"/>
                <a:ea typeface="等线" panose="02010600030101010101" charset="-122"/>
                <a:cs typeface="等线" panose="02010600030101010101" charset="-122"/>
              </a:rPr>
              <a:t>体式人脸</a:t>
            </a:r>
            <a:r>
              <a:rPr sz="900" kern="0" spc="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90">
                <a:solidFill>
                  <a:srgbClr val="000000">
                    <a:alpha val="100000"/>
                  </a:srgbClr>
                </a:solidFill>
                <a:latin typeface="等线" panose="02010600030101010101" charset="-122"/>
                <a:ea typeface="等线" panose="02010600030101010101" charset="-122"/>
                <a:cs typeface="等线" panose="02010600030101010101" charset="-122"/>
              </a:rPr>
              <a:t>一体机</a:t>
            </a:r>
            <a:endParaRPr sz="900">
              <a:latin typeface="等线" panose="02010600030101010101" charset="-122"/>
              <a:ea typeface="等线" panose="02010600030101010101" charset="-122"/>
              <a:cs typeface="等线" panose="02010600030101010101" charset="-122"/>
            </a:endParaRPr>
          </a:p>
        </p:txBody>
      </p:sp>
      <p:sp>
        <p:nvSpPr>
          <p:cNvPr id="1712" name="textbox 1712"/>
          <p:cNvSpPr/>
          <p:nvPr/>
        </p:nvSpPr>
        <p:spPr>
          <a:xfrm>
            <a:off x="736638" y="1254912"/>
            <a:ext cx="1191894" cy="273050"/>
          </a:xfrm>
          <a:prstGeom prst="rect">
            <a:avLst/>
          </a:prstGeom>
          <a:noFill/>
          <a:ln w="0" cap="flat">
            <a:noFill/>
            <a:prstDash val="solid"/>
            <a:miter lim="0"/>
          </a:ln>
        </p:spPr>
        <p:txBody>
          <a:bodyPr vert="horz" wrap="square" lIns="0" tIns="0" rIns="0" bIns="0"/>
          <a:lstStyle/>
          <a:p>
            <a:pPr algn="l" rtl="0" eaLnBrk="0">
              <a:lnSpc>
                <a:spcPct val="76000"/>
              </a:lnSpc>
            </a:pPr>
            <a:endParaRPr sz="100">
              <a:latin typeface="Arial" panose="020B0604020202020204"/>
              <a:ea typeface="Arial" panose="020B0604020202020204"/>
              <a:cs typeface="Arial" panose="020B0604020202020204"/>
            </a:endParaRPr>
          </a:p>
          <a:p>
            <a:pPr algn="r" rtl="0" eaLnBrk="0">
              <a:lnSpc>
                <a:spcPct val="96000"/>
              </a:lnSpc>
            </a:pPr>
            <a:r>
              <a:rPr sz="1700" b="1" kern="0" spc="-50">
                <a:solidFill>
                  <a:srgbClr val="000000">
                    <a:alpha val="100000"/>
                  </a:srgbClr>
                </a:solidFill>
                <a:latin typeface="微软雅黑" panose="020B0503020204020204" charset="-122"/>
                <a:ea typeface="微软雅黑" panose="020B0503020204020204" charset="-122"/>
                <a:cs typeface="微软雅黑" panose="020B0503020204020204" charset="-122"/>
              </a:rPr>
              <a:t>门禁系统：</a:t>
            </a:r>
            <a:endParaRPr sz="1700">
              <a:latin typeface="微软雅黑" panose="020B0503020204020204" charset="-122"/>
              <a:ea typeface="微软雅黑" panose="020B0503020204020204" charset="-122"/>
              <a:cs typeface="微软雅黑" panose="020B0503020204020204" charset="-122"/>
            </a:endParaRPr>
          </a:p>
        </p:txBody>
      </p:sp>
      <p:pic>
        <p:nvPicPr>
          <p:cNvPr id="1714" name="picture 1714"/>
          <p:cNvPicPr>
            <a:picLocks noChangeAspect="1"/>
          </p:cNvPicPr>
          <p:nvPr/>
        </p:nvPicPr>
        <p:blipFill>
          <a:blip r:embed="rId25"/>
          <a:stretch>
            <a:fillRect/>
          </a:stretch>
        </p:blipFill>
        <p:spPr>
          <a:xfrm rot="21600000">
            <a:off x="9297136" y="1786661"/>
            <a:ext cx="468655" cy="542010"/>
          </a:xfrm>
          <a:prstGeom prst="rect">
            <a:avLst/>
          </a:prstGeom>
        </p:spPr>
      </p:pic>
      <p:sp>
        <p:nvSpPr>
          <p:cNvPr id="1716" name="rect 1716"/>
          <p:cNvSpPr/>
          <p:nvPr/>
        </p:nvSpPr>
        <p:spPr>
          <a:xfrm>
            <a:off x="2616352" y="4915611"/>
            <a:ext cx="37515" cy="27406"/>
          </a:xfrm>
          <a:prstGeom prst="rect">
            <a:avLst/>
          </a:prstGeom>
          <a:solidFill>
            <a:srgbClr val="BEBEBE">
              <a:alpha val="16470"/>
            </a:srgbClr>
          </a:solidFill>
          <a:ln w="0" cap="flat">
            <a:noFill/>
            <a:prstDash val="solid"/>
            <a:miter lim="0"/>
          </a:ln>
        </p:spPr>
        <p:txBody>
          <a:bodyPr rtlCol="0"/>
          <a:lstStyle/>
          <a:p>
            <a:pPr algn="ctr"/>
            <a:endParaRPr lang="zh-CN" altLang="en-US"/>
          </a:p>
        </p:txBody>
      </p:sp>
      <p:sp>
        <p:nvSpPr>
          <p:cNvPr id="1718" name="rect 1718"/>
          <p:cNvSpPr/>
          <p:nvPr/>
        </p:nvSpPr>
        <p:spPr>
          <a:xfrm>
            <a:off x="2644254" y="4928679"/>
            <a:ext cx="279" cy="177"/>
          </a:xfrm>
          <a:prstGeom prst="rect">
            <a:avLst/>
          </a:prstGeom>
          <a:solidFill>
            <a:srgbClr val="BEBEBE">
              <a:alpha val="16470"/>
            </a:srgbClr>
          </a:solidFill>
          <a:ln w="0" cap="flat">
            <a:noFill/>
            <a:prstDash val="solid"/>
            <a:miter lim="0"/>
          </a:ln>
        </p:spPr>
        <p:txBody>
          <a:bodyPr rtlCol="0"/>
          <a:lstStyle/>
          <a:p>
            <a:pPr algn="ctr"/>
            <a:endParaRPr lang="zh-CN" altLang="en-US"/>
          </a:p>
        </p:txBody>
      </p:sp>
      <p:sp>
        <p:nvSpPr>
          <p:cNvPr id="1720" name="textbox 1720"/>
          <p:cNvSpPr/>
          <p:nvPr/>
        </p:nvSpPr>
        <p:spPr>
          <a:xfrm>
            <a:off x="2355303" y="4850279"/>
            <a:ext cx="876300" cy="345440"/>
          </a:xfrm>
          <a:prstGeom prst="rect">
            <a:avLst/>
          </a:prstGeom>
          <a:noFill/>
          <a:ln w="0" cap="flat">
            <a:noFill/>
            <a:prstDash val="solid"/>
            <a:miter lim="0"/>
          </a:ln>
        </p:spPr>
        <p:txBody>
          <a:bodyPr vert="horz" wrap="square" lIns="0" tIns="0" rIns="0" bIns="0"/>
          <a:lstStyle/>
          <a:p>
            <a:pPr algn="l" rtl="0" eaLnBrk="0">
              <a:lnSpc>
                <a:spcPct val="89000"/>
              </a:lnSpc>
            </a:pPr>
            <a:endParaRPr sz="100">
              <a:latin typeface="Arial" panose="020B0604020202020204"/>
              <a:ea typeface="Arial" panose="020B0604020202020204"/>
              <a:cs typeface="Arial" panose="020B0604020202020204"/>
            </a:endParaRPr>
          </a:p>
          <a:p>
            <a:pPr marL="67945" indent="65405" algn="l" rtl="0" eaLnBrk="0">
              <a:lnSpc>
                <a:spcPct val="109000"/>
              </a:lnSpc>
              <a:tabLst>
                <a:tab pos="80010" algn="l"/>
                <a:tab pos="179705" algn="l"/>
              </a:tabLst>
            </a:pPr>
            <a:r>
              <a:rPr sz="900" kern="0" spc="0">
                <a:solidFill>
                  <a:srgbClr val="000000">
                    <a:alpha val="100000"/>
                  </a:srgbClr>
                </a:solidFill>
                <a:latin typeface="等线" panose="02010600030101010101" charset="-122"/>
                <a:ea typeface="等线" panose="02010600030101010101" charset="-122"/>
                <a:cs typeface="等线" panose="02010600030101010101" charset="-122"/>
              </a:rPr>
              <a:t>	</a:t>
            </a:r>
            <a:r>
              <a:rPr sz="900" u="sng" kern="0" spc="70">
                <a:solidFill>
                  <a:srgbClr val="000000">
                    <a:alpha val="100000"/>
                  </a:srgbClr>
                </a:solidFill>
                <a:latin typeface="等线" panose="02010600030101010101" charset="-122"/>
                <a:ea typeface="等线" panose="02010600030101010101" charset="-122"/>
                <a:cs typeface="等线" panose="02010600030101010101" charset="-122"/>
              </a:rPr>
              <a:t>人</a:t>
            </a:r>
            <a:r>
              <a:rPr sz="900" kern="0" spc="70">
                <a:solidFill>
                  <a:srgbClr val="000000">
                    <a:alpha val="100000"/>
                  </a:srgbClr>
                </a:solidFill>
                <a:latin typeface="等线" panose="02010600030101010101" charset="-122"/>
                <a:ea typeface="等线" panose="02010600030101010101" charset="-122"/>
                <a:cs typeface="等线" panose="02010600030101010101" charset="-122"/>
              </a:rPr>
              <a:t>脸</a:t>
            </a: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kern="0" spc="70">
                <a:solidFill>
                  <a:srgbClr val="000000">
                    <a:alpha val="100000"/>
                  </a:srgbClr>
                </a:solidFill>
                <a:latin typeface="等线" panose="02010600030101010101" charset="-122"/>
                <a:ea typeface="等线" panose="02010600030101010101" charset="-122"/>
                <a:cs typeface="等线" panose="02010600030101010101" charset="-122"/>
              </a:rPr>
              <a:t>二维码</a:t>
            </a:r>
            <a:r>
              <a:rPr sz="900" kern="0" spc="50">
                <a:solidFill>
                  <a:srgbClr val="000000">
                    <a:alpha val="100000"/>
                  </a:srgbClr>
                </a:solidFill>
                <a:latin typeface="等线" panose="02010600030101010101" charset="-122"/>
                <a:ea typeface="等线" panose="02010600030101010101" charset="-122"/>
                <a:cs typeface="等线" panose="02010600030101010101" charset="-122"/>
              </a:rPr>
              <a:t> </a:t>
            </a:r>
            <a:r>
              <a:rPr sz="900" strike="sngStrike" kern="0" spc="0">
                <a:solidFill>
                  <a:srgbClr val="000000">
                    <a:alpha val="100000"/>
                  </a:srgbClr>
                </a:solidFill>
                <a:latin typeface="等线" panose="02010600030101010101" charset="-122"/>
                <a:ea typeface="等线" panose="02010600030101010101" charset="-122"/>
                <a:cs typeface="等线" panose="02010600030101010101" charset="-122"/>
              </a:rPr>
              <a:t>	</a:t>
            </a:r>
            <a:r>
              <a:rPr sz="900" strike="sngStrike" kern="0" spc="-21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1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70">
                <a:solidFill>
                  <a:srgbClr val="000000">
                    <a:alpha val="100000"/>
                  </a:srgbClr>
                </a:solidFill>
                <a:latin typeface="等线" panose="02010600030101010101" charset="-122"/>
                <a:ea typeface="等线" panose="02010600030101010101" charset="-122"/>
                <a:cs typeface="等线" panose="02010600030101010101" charset="-122"/>
              </a:rPr>
              <a:t>梯控</a:t>
            </a:r>
            <a:endParaRPr sz="900">
              <a:latin typeface="等线" panose="02010600030101010101" charset="-122"/>
              <a:ea typeface="等线" panose="02010600030101010101" charset="-122"/>
              <a:cs typeface="等线" panose="02010600030101010101" charset="-122"/>
            </a:endParaRPr>
          </a:p>
        </p:txBody>
      </p:sp>
      <p:sp>
        <p:nvSpPr>
          <p:cNvPr id="1722" name="path 1722"/>
          <p:cNvSpPr/>
          <p:nvPr/>
        </p:nvSpPr>
        <p:spPr>
          <a:xfrm>
            <a:off x="2368003" y="5100065"/>
            <a:ext cx="55778" cy="61290"/>
          </a:xfrm>
          <a:custGeom>
            <a:avLst/>
            <a:gdLst/>
            <a:ahLst/>
            <a:cxnLst/>
            <a:rect l="0" t="0" r="0" b="0"/>
            <a:pathLst>
              <a:path w="87" h="96">
                <a:moveTo>
                  <a:pt x="87" y="0"/>
                </a:moveTo>
                <a:lnTo>
                  <a:pt x="87" y="0"/>
                </a:lnTo>
                <a:lnTo>
                  <a:pt x="87" y="0"/>
                </a:lnTo>
              </a:path>
              <a:path w="87" h="96">
                <a:moveTo>
                  <a:pt x="12" y="96"/>
                </a:moveTo>
                <a:lnTo>
                  <a:pt x="0" y="88"/>
                </a:lnTo>
                <a:lnTo>
                  <a:pt x="4" y="81"/>
                </a:lnTo>
                <a:lnTo>
                  <a:pt x="35" y="39"/>
                </a:lnTo>
                <a:lnTo>
                  <a:pt x="47" y="48"/>
                </a:lnTo>
                <a:lnTo>
                  <a:pt x="17" y="89"/>
                </a:lnTo>
                <a:lnTo>
                  <a:pt x="12" y="96"/>
                </a:lnTo>
              </a:path>
              <a:path w="87" h="96">
                <a:moveTo>
                  <a:pt x="17" y="89"/>
                </a:moveTo>
                <a:lnTo>
                  <a:pt x="17" y="89"/>
                </a:lnTo>
                <a:lnTo>
                  <a:pt x="17" y="89"/>
                </a:lnTo>
              </a:path>
            </a:pathLst>
          </a:custGeom>
          <a:solidFill>
            <a:srgbClr val="BEBEBE">
              <a:alpha val="100000"/>
            </a:srgbClr>
          </a:solidFill>
          <a:ln w="0" cap="flat">
            <a:noFill/>
            <a:prstDash val="solid"/>
            <a:miter lim="0"/>
          </a:ln>
        </p:spPr>
        <p:txBody>
          <a:bodyPr rtlCol="0"/>
          <a:lstStyle/>
          <a:p>
            <a:pPr algn="ctr"/>
            <a:endParaRPr lang="zh-CN" altLang="en-US"/>
          </a:p>
        </p:txBody>
      </p:sp>
      <p:sp>
        <p:nvSpPr>
          <p:cNvPr id="1724" name="path 1724"/>
          <p:cNvSpPr/>
          <p:nvPr/>
        </p:nvSpPr>
        <p:spPr>
          <a:xfrm>
            <a:off x="2455189" y="5028387"/>
            <a:ext cx="34531" cy="32689"/>
          </a:xfrm>
          <a:custGeom>
            <a:avLst/>
            <a:gdLst/>
            <a:ahLst/>
            <a:cxnLst/>
            <a:rect l="0" t="0" r="0" b="0"/>
            <a:pathLst>
              <a:path w="54" h="51">
                <a:moveTo>
                  <a:pt x="10" y="51"/>
                </a:moveTo>
                <a:lnTo>
                  <a:pt x="0" y="40"/>
                </a:lnTo>
                <a:lnTo>
                  <a:pt x="23" y="18"/>
                </a:lnTo>
                <a:lnTo>
                  <a:pt x="35" y="7"/>
                </a:lnTo>
                <a:lnTo>
                  <a:pt x="44" y="0"/>
                </a:lnTo>
                <a:lnTo>
                  <a:pt x="54" y="11"/>
                </a:lnTo>
                <a:lnTo>
                  <a:pt x="44" y="19"/>
                </a:lnTo>
                <a:lnTo>
                  <a:pt x="33" y="29"/>
                </a:lnTo>
                <a:lnTo>
                  <a:pt x="10" y="51"/>
                </a:lnTo>
              </a:path>
              <a:path w="54" h="51">
                <a:moveTo>
                  <a:pt x="33" y="29"/>
                </a:moveTo>
                <a:lnTo>
                  <a:pt x="33" y="29"/>
                </a:lnTo>
                <a:lnTo>
                  <a:pt x="33" y="29"/>
                </a:lnTo>
              </a:path>
            </a:pathLst>
          </a:custGeom>
          <a:solidFill>
            <a:srgbClr val="BEBEBE">
              <a:alpha val="100000"/>
            </a:srgbClr>
          </a:solidFill>
          <a:ln w="0" cap="flat">
            <a:noFill/>
            <a:prstDash val="solid"/>
            <a:miter lim="0"/>
          </a:ln>
        </p:spPr>
        <p:txBody>
          <a:bodyPr rtlCol="0"/>
          <a:lstStyle/>
          <a:p>
            <a:pPr algn="ctr"/>
            <a:endParaRPr lang="zh-CN" altLang="en-US"/>
          </a:p>
        </p:txBody>
      </p:sp>
      <p:sp>
        <p:nvSpPr>
          <p:cNvPr id="1726" name="textbox 1726"/>
          <p:cNvSpPr/>
          <p:nvPr/>
        </p:nvSpPr>
        <p:spPr>
          <a:xfrm>
            <a:off x="2474740" y="1769679"/>
            <a:ext cx="782955" cy="325754"/>
          </a:xfrm>
          <a:prstGeom prst="rect">
            <a:avLst/>
          </a:prstGeom>
          <a:noFill/>
          <a:ln w="0" cap="flat">
            <a:noFill/>
            <a:prstDash val="solid"/>
            <a:miter lim="0"/>
          </a:ln>
        </p:spPr>
        <p:txBody>
          <a:bodyPr vert="horz" wrap="square" lIns="0" tIns="0" rIns="0" bIns="0"/>
          <a:lstStyle/>
          <a:p>
            <a:pPr algn="l" rtl="0" eaLnBrk="0">
              <a:lnSpc>
                <a:spcPct val="36000"/>
              </a:lnSpc>
            </a:pPr>
            <a:endParaRPr sz="100">
              <a:latin typeface="Arial" panose="020B0604020202020204"/>
              <a:ea typeface="Arial" panose="020B0604020202020204"/>
              <a:cs typeface="Arial" panose="020B0604020202020204"/>
            </a:endParaRPr>
          </a:p>
          <a:p>
            <a:pPr marL="12700" indent="63500" algn="l" rtl="0" eaLnBrk="0">
              <a:lnSpc>
                <a:spcPct val="112000"/>
              </a:lnSpc>
            </a:pPr>
            <a:r>
              <a:rPr sz="900" kern="0" spc="90">
                <a:solidFill>
                  <a:srgbClr val="252525">
                    <a:alpha val="100000"/>
                  </a:srgbClr>
                </a:solidFill>
                <a:latin typeface="等线" panose="02010600030101010101" charset="-122"/>
                <a:ea typeface="等线" panose="02010600030101010101" charset="-122"/>
                <a:cs typeface="等线" panose="02010600030101010101" charset="-122"/>
              </a:rPr>
              <a:t>楼宇出入口</a:t>
            </a:r>
            <a:r>
              <a:rPr sz="900" kern="0" spc="-1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90">
                <a:solidFill>
                  <a:srgbClr val="252525">
                    <a:alpha val="100000"/>
                  </a:srgbClr>
                </a:solidFill>
                <a:latin typeface="等线" panose="02010600030101010101" charset="-122"/>
                <a:ea typeface="等线" panose="02010600030101010101" charset="-122"/>
                <a:cs typeface="等线" panose="02010600030101010101" charset="-122"/>
              </a:rPr>
              <a:t>人脸识别开门</a:t>
            </a:r>
            <a:endParaRPr sz="900">
              <a:latin typeface="等线" panose="02010600030101010101" charset="-122"/>
              <a:ea typeface="等线" panose="02010600030101010101" charset="-122"/>
              <a:cs typeface="等线" panose="02010600030101010101" charset="-122"/>
            </a:endParaRPr>
          </a:p>
        </p:txBody>
      </p:sp>
      <p:sp>
        <p:nvSpPr>
          <p:cNvPr id="1728" name="textbox 1728"/>
          <p:cNvSpPr/>
          <p:nvPr/>
        </p:nvSpPr>
        <p:spPr>
          <a:xfrm>
            <a:off x="5919297" y="4801511"/>
            <a:ext cx="708025" cy="325754"/>
          </a:xfrm>
          <a:prstGeom prst="rect">
            <a:avLst/>
          </a:prstGeom>
          <a:noFill/>
          <a:ln w="0" cap="flat">
            <a:noFill/>
            <a:prstDash val="solid"/>
            <a:miter lim="0"/>
          </a:ln>
        </p:spPr>
        <p:txBody>
          <a:bodyPr vert="horz" wrap="square" lIns="0" tIns="0" rIns="0" bIns="0"/>
          <a:lstStyle/>
          <a:p>
            <a:pPr algn="l" rtl="0" eaLnBrk="0">
              <a:lnSpc>
                <a:spcPct val="89000"/>
              </a:lnSpc>
            </a:pPr>
            <a:endParaRPr sz="100">
              <a:latin typeface="Arial" panose="020B0604020202020204"/>
              <a:ea typeface="Arial" panose="020B0604020202020204"/>
              <a:cs typeface="Arial" panose="020B0604020202020204"/>
            </a:endParaRPr>
          </a:p>
          <a:p>
            <a:pPr marL="223520" indent="-210820" algn="l" rtl="0" eaLnBrk="0">
              <a:lnSpc>
                <a:spcPct val="109000"/>
              </a:lnSpc>
            </a:pPr>
            <a:r>
              <a:rPr sz="900" kern="0" spc="70">
                <a:solidFill>
                  <a:srgbClr val="000000">
                    <a:alpha val="100000"/>
                  </a:srgbClr>
                </a:solidFill>
                <a:latin typeface="等线" panose="02010600030101010101" charset="-122"/>
                <a:ea typeface="等线" panose="02010600030101010101" charset="-122"/>
                <a:cs typeface="等线" panose="02010600030101010101" charset="-122"/>
              </a:rPr>
              <a:t>人脸</a:t>
            </a: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kern="0" spc="70">
                <a:solidFill>
                  <a:srgbClr val="000000">
                    <a:alpha val="100000"/>
                  </a:srgbClr>
                </a:solidFill>
                <a:latin typeface="等线" panose="02010600030101010101" charset="-122"/>
                <a:ea typeface="等线" panose="02010600030101010101" charset="-122"/>
                <a:cs typeface="等线" panose="02010600030101010101" charset="-122"/>
              </a:rPr>
              <a:t>二维码</a:t>
            </a:r>
            <a:r>
              <a:rPr sz="900" kern="0" spc="5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70">
                <a:solidFill>
                  <a:srgbClr val="000000">
                    <a:alpha val="100000"/>
                  </a:srgbClr>
                </a:solidFill>
                <a:latin typeface="等线" panose="02010600030101010101" charset="-122"/>
                <a:ea typeface="等线" panose="02010600030101010101" charset="-122"/>
                <a:cs typeface="等线" panose="02010600030101010101" charset="-122"/>
              </a:rPr>
              <a:t>签离</a:t>
            </a:r>
            <a:endParaRPr sz="900">
              <a:latin typeface="等线" panose="02010600030101010101" charset="-122"/>
              <a:ea typeface="等线" panose="02010600030101010101" charset="-122"/>
              <a:cs typeface="等线" panose="02010600030101010101" charset="-122"/>
            </a:endParaRPr>
          </a:p>
        </p:txBody>
      </p:sp>
      <p:sp>
        <p:nvSpPr>
          <p:cNvPr id="1730" name="textbox 1730"/>
          <p:cNvSpPr/>
          <p:nvPr/>
        </p:nvSpPr>
        <p:spPr>
          <a:xfrm>
            <a:off x="4689302" y="6145903"/>
            <a:ext cx="782955" cy="29464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78105" indent="-66040" algn="l" rtl="0" eaLnBrk="0">
              <a:lnSpc>
                <a:spcPct val="98000"/>
              </a:lnSpc>
            </a:pPr>
            <a:r>
              <a:rPr sz="900" kern="0" spc="90">
                <a:solidFill>
                  <a:srgbClr val="000000">
                    <a:alpha val="100000"/>
                  </a:srgbClr>
                </a:solidFill>
                <a:latin typeface="等线" panose="02010600030101010101" charset="-122"/>
                <a:ea typeface="等线" panose="02010600030101010101" charset="-122"/>
                <a:cs typeface="等线" panose="02010600030101010101" charset="-122"/>
              </a:rPr>
              <a:t>人证合一比对</a:t>
            </a:r>
            <a:r>
              <a:rPr sz="900" kern="0" spc="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80">
                <a:solidFill>
                  <a:srgbClr val="000000">
                    <a:alpha val="100000"/>
                  </a:srgbClr>
                </a:solidFill>
                <a:latin typeface="等线" panose="02010600030101010101" charset="-122"/>
                <a:ea typeface="等线" panose="02010600030101010101" charset="-122"/>
                <a:cs typeface="等线" panose="02010600030101010101" charset="-122"/>
              </a:rPr>
              <a:t>黑名单布控</a:t>
            </a:r>
            <a:endParaRPr sz="900">
              <a:latin typeface="等线" panose="02010600030101010101" charset="-122"/>
              <a:ea typeface="等线" panose="02010600030101010101" charset="-122"/>
              <a:cs typeface="等线" panose="02010600030101010101" charset="-122"/>
            </a:endParaRPr>
          </a:p>
        </p:txBody>
      </p:sp>
      <p:sp>
        <p:nvSpPr>
          <p:cNvPr id="1732" name="textbox 1732"/>
          <p:cNvSpPr/>
          <p:nvPr/>
        </p:nvSpPr>
        <p:spPr>
          <a:xfrm>
            <a:off x="10400227" y="5039330"/>
            <a:ext cx="1074419" cy="17780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200"/>
              </a:lnSpc>
            </a:pPr>
            <a:r>
              <a:rPr sz="900" kern="0" spc="80">
                <a:solidFill>
                  <a:srgbClr val="3A3838">
                    <a:alpha val="100000"/>
                  </a:srgbClr>
                </a:solidFill>
                <a:latin typeface="等线" panose="02010600030101010101" charset="-122"/>
                <a:ea typeface="等线" panose="02010600030101010101" charset="-122"/>
                <a:cs typeface="等线" panose="02010600030101010101" charset="-122"/>
              </a:rPr>
              <a:t>访客预约</a:t>
            </a:r>
            <a:r>
              <a:rPr sz="900" kern="0" spc="150">
                <a:solidFill>
                  <a:srgbClr val="3A3838">
                    <a:alpha val="100000"/>
                  </a:srgbClr>
                </a:solidFill>
                <a:latin typeface="等线" panose="02010600030101010101" charset="-122"/>
                <a:ea typeface="等线" panose="02010600030101010101" charset="-122"/>
                <a:cs typeface="等线" panose="02010600030101010101" charset="-122"/>
              </a:rPr>
              <a:t> </a:t>
            </a:r>
            <a:r>
              <a:rPr sz="900" kern="0" spc="80">
                <a:solidFill>
                  <a:srgbClr val="3A3838">
                    <a:alpha val="100000"/>
                  </a:srgbClr>
                </a:solidFill>
                <a:latin typeface="等线" panose="02010600030101010101" charset="-122"/>
                <a:ea typeface="等线" panose="02010600030101010101" charset="-122"/>
                <a:cs typeface="等线" panose="02010600030101010101" charset="-122"/>
              </a:rPr>
              <a:t>照片录入</a:t>
            </a:r>
            <a:endParaRPr sz="900">
              <a:latin typeface="等线" panose="02010600030101010101" charset="-122"/>
              <a:ea typeface="等线" panose="02010600030101010101" charset="-122"/>
              <a:cs typeface="等线" panose="02010600030101010101" charset="-122"/>
            </a:endParaRPr>
          </a:p>
        </p:txBody>
      </p:sp>
      <p:sp>
        <p:nvSpPr>
          <p:cNvPr id="1734" name="textbox 1734"/>
          <p:cNvSpPr/>
          <p:nvPr/>
        </p:nvSpPr>
        <p:spPr>
          <a:xfrm>
            <a:off x="7609668" y="1835812"/>
            <a:ext cx="401954" cy="448309"/>
          </a:xfrm>
          <a:prstGeom prst="rect">
            <a:avLst/>
          </a:prstGeom>
          <a:noFill/>
          <a:ln w="0" cap="flat">
            <a:noFill/>
            <a:prstDash val="solid"/>
            <a:miter lim="0"/>
          </a:ln>
        </p:spPr>
        <p:txBody>
          <a:bodyPr vert="horz" wrap="square" lIns="0" tIns="0" rIns="0" bIns="0"/>
          <a:lstStyle/>
          <a:p>
            <a:pPr algn="l" rtl="0" eaLnBrk="0">
              <a:lnSpc>
                <a:spcPct val="75000"/>
              </a:lnSpc>
            </a:pPr>
            <a:endParaRPr sz="100">
              <a:latin typeface="Arial" panose="020B0604020202020204"/>
              <a:ea typeface="Arial" panose="020B0604020202020204"/>
              <a:cs typeface="Arial" panose="020B0604020202020204"/>
            </a:endParaRPr>
          </a:p>
          <a:p>
            <a:pPr marL="142875" indent="-130175" algn="l" rtl="0" eaLnBrk="0">
              <a:lnSpc>
                <a:spcPct val="99000"/>
              </a:lnSpc>
            </a:pPr>
            <a:r>
              <a:rPr sz="900" kern="0" spc="80">
                <a:solidFill>
                  <a:srgbClr val="000000">
                    <a:alpha val="100000"/>
                  </a:srgbClr>
                </a:solidFill>
                <a:latin typeface="等线" panose="02010600030101010101" charset="-122"/>
                <a:ea typeface="等线" panose="02010600030101010101" charset="-122"/>
                <a:cs typeface="等线" panose="02010600030101010101" charset="-122"/>
              </a:rPr>
              <a:t>人脸考</a:t>
            </a:r>
            <a:r>
              <a:rPr sz="900" kern="0" spc="0">
                <a:solidFill>
                  <a:srgbClr val="000000">
                    <a:alpha val="100000"/>
                  </a:srgbClr>
                </a:solidFill>
                <a:latin typeface="等线" panose="02010600030101010101" charset="-122"/>
                <a:ea typeface="等线" panose="02010600030101010101" charset="-122"/>
                <a:cs typeface="等线" panose="02010600030101010101" charset="-122"/>
              </a:rPr>
              <a:t> </a:t>
            </a:r>
            <a:r>
              <a:rPr sz="900" kern="0" spc="20">
                <a:solidFill>
                  <a:srgbClr val="000000">
                    <a:alpha val="100000"/>
                  </a:srgbClr>
                </a:solidFill>
                <a:latin typeface="等线" panose="02010600030101010101" charset="-122"/>
                <a:ea typeface="等线" panose="02010600030101010101" charset="-122"/>
                <a:cs typeface="等线" panose="02010600030101010101" charset="-122"/>
              </a:rPr>
              <a:t>勤</a:t>
            </a:r>
            <a:endParaRPr sz="900">
              <a:latin typeface="等线" panose="02010600030101010101" charset="-122"/>
              <a:ea typeface="等线" panose="02010600030101010101" charset="-122"/>
              <a:cs typeface="等线" panose="02010600030101010101" charset="-122"/>
            </a:endParaRPr>
          </a:p>
          <a:p>
            <a:pPr marL="15875" algn="l" rtl="0" eaLnBrk="0">
              <a:lnSpc>
                <a:spcPct val="94000"/>
              </a:lnSpc>
              <a:spcBef>
                <a:spcPts val="185"/>
              </a:spcBef>
            </a:pPr>
            <a:r>
              <a:rPr sz="900" kern="0" spc="70">
                <a:solidFill>
                  <a:srgbClr val="000000">
                    <a:alpha val="100000"/>
                  </a:srgbClr>
                </a:solidFill>
                <a:latin typeface="等线" panose="02010600030101010101" charset="-122"/>
                <a:ea typeface="等线" panose="02010600030101010101" charset="-122"/>
                <a:cs typeface="等线" panose="02010600030101010101" charset="-122"/>
              </a:rPr>
              <a:t>一体机</a:t>
            </a:r>
            <a:endParaRPr sz="900">
              <a:latin typeface="等线" panose="02010600030101010101" charset="-122"/>
              <a:ea typeface="等线" panose="02010600030101010101" charset="-122"/>
              <a:cs typeface="等线" panose="02010600030101010101" charset="-122"/>
            </a:endParaRPr>
          </a:p>
        </p:txBody>
      </p:sp>
      <p:sp>
        <p:nvSpPr>
          <p:cNvPr id="1736" name="textbox 1736"/>
          <p:cNvSpPr/>
          <p:nvPr/>
        </p:nvSpPr>
        <p:spPr>
          <a:xfrm>
            <a:off x="8914839" y="6137911"/>
            <a:ext cx="527684" cy="334645"/>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41275" indent="-28575" algn="l" rtl="0" eaLnBrk="0">
              <a:lnSpc>
                <a:spcPct val="113000"/>
              </a:lnSpc>
            </a:pPr>
            <a:r>
              <a:rPr sz="900" kern="0" spc="80">
                <a:solidFill>
                  <a:srgbClr val="3A3838">
                    <a:alpha val="100000"/>
                  </a:srgbClr>
                </a:solidFill>
                <a:latin typeface="等线" panose="02010600030101010101" charset="-122"/>
                <a:ea typeface="等线" panose="02010600030101010101" charset="-122"/>
                <a:cs typeface="等线" panose="02010600030101010101" charset="-122"/>
              </a:rPr>
              <a:t>预约通知</a:t>
            </a:r>
            <a:r>
              <a:rPr sz="900" kern="0" spc="10">
                <a:solidFill>
                  <a:srgbClr val="3A3838">
                    <a:alpha val="100000"/>
                  </a:srgbClr>
                </a:solidFill>
                <a:latin typeface="等线" panose="02010600030101010101" charset="-122"/>
                <a:ea typeface="等线" panose="02010600030101010101" charset="-122"/>
                <a:cs typeface="等线" panose="02010600030101010101" charset="-122"/>
              </a:rPr>
              <a:t> </a:t>
            </a:r>
            <a:r>
              <a:rPr sz="900" kern="0" spc="80">
                <a:solidFill>
                  <a:srgbClr val="3A3838">
                    <a:alpha val="100000"/>
                  </a:srgbClr>
                </a:solidFill>
                <a:latin typeface="微软雅黑" panose="020B0503020204020204" charset="-122"/>
                <a:ea typeface="微软雅黑" panose="020B0503020204020204" charset="-122"/>
                <a:cs typeface="微软雅黑" panose="020B0503020204020204" charset="-122"/>
              </a:rPr>
              <a:t>/</a:t>
            </a:r>
            <a:r>
              <a:rPr sz="900" kern="0" spc="80">
                <a:solidFill>
                  <a:srgbClr val="3A3838">
                    <a:alpha val="100000"/>
                  </a:srgbClr>
                </a:solidFill>
                <a:latin typeface="等线" panose="02010600030101010101" charset="-122"/>
                <a:ea typeface="等线" panose="02010600030101010101" charset="-122"/>
                <a:cs typeface="等线" panose="02010600030101010101" charset="-122"/>
              </a:rPr>
              <a:t>二维码</a:t>
            </a:r>
            <a:endParaRPr sz="900">
              <a:latin typeface="等线" panose="02010600030101010101" charset="-122"/>
              <a:ea typeface="等线" panose="02010600030101010101" charset="-122"/>
              <a:cs typeface="等线" panose="02010600030101010101" charset="-122"/>
            </a:endParaRPr>
          </a:p>
        </p:txBody>
      </p:sp>
      <p:sp>
        <p:nvSpPr>
          <p:cNvPr id="1738" name="textbox 1738"/>
          <p:cNvSpPr/>
          <p:nvPr/>
        </p:nvSpPr>
        <p:spPr>
          <a:xfrm>
            <a:off x="6901643" y="1804437"/>
            <a:ext cx="528955" cy="325754"/>
          </a:xfrm>
          <a:prstGeom prst="rect">
            <a:avLst/>
          </a:prstGeom>
          <a:noFill/>
          <a:ln w="0" cap="flat">
            <a:noFill/>
            <a:prstDash val="solid"/>
            <a:miter lim="0"/>
          </a:ln>
        </p:spPr>
        <p:txBody>
          <a:bodyPr vert="horz" wrap="square" lIns="0" tIns="0" rIns="0" bIns="0"/>
          <a:lstStyle/>
          <a:p>
            <a:pPr algn="l" rtl="0" eaLnBrk="0">
              <a:lnSpc>
                <a:spcPct val="35000"/>
              </a:lnSpc>
            </a:pPr>
            <a:endParaRPr sz="100">
              <a:latin typeface="Arial" panose="020B0604020202020204"/>
              <a:ea typeface="Arial" panose="020B0604020202020204"/>
              <a:cs typeface="Arial" panose="020B0604020202020204"/>
            </a:endParaRPr>
          </a:p>
          <a:p>
            <a:pPr marL="12700" indent="63500" algn="l" rtl="0" eaLnBrk="0">
              <a:lnSpc>
                <a:spcPct val="112000"/>
              </a:lnSpc>
            </a:pPr>
            <a:r>
              <a:rPr sz="900" kern="0" spc="80">
                <a:solidFill>
                  <a:srgbClr val="252525">
                    <a:alpha val="100000"/>
                  </a:srgbClr>
                </a:solidFill>
                <a:latin typeface="等线" panose="02010600030101010101" charset="-122"/>
                <a:ea typeface="等线" panose="02010600030101010101" charset="-122"/>
                <a:cs typeface="等线" panose="02010600030101010101" charset="-122"/>
              </a:rPr>
              <a:t>考勤点</a:t>
            </a:r>
            <a:r>
              <a:rPr sz="900" kern="0" spc="0">
                <a:solidFill>
                  <a:srgbClr val="252525">
                    <a:alpha val="100000"/>
                  </a:srgbClr>
                </a:solidFill>
                <a:latin typeface="等线" panose="02010600030101010101" charset="-122"/>
                <a:ea typeface="等线" panose="02010600030101010101" charset="-122"/>
                <a:cs typeface="等线" panose="02010600030101010101" charset="-122"/>
              </a:rPr>
              <a:t>   </a:t>
            </a:r>
            <a:r>
              <a:rPr sz="900" kern="0" spc="80">
                <a:solidFill>
                  <a:srgbClr val="252525">
                    <a:alpha val="100000"/>
                  </a:srgbClr>
                </a:solidFill>
                <a:latin typeface="等线" panose="02010600030101010101" charset="-122"/>
                <a:ea typeface="等线" panose="02010600030101010101" charset="-122"/>
                <a:cs typeface="等线" panose="02010600030101010101" charset="-122"/>
              </a:rPr>
              <a:t>人脸考勤</a:t>
            </a:r>
            <a:endParaRPr sz="900">
              <a:latin typeface="等线" panose="02010600030101010101" charset="-122"/>
              <a:ea typeface="等线" panose="02010600030101010101" charset="-122"/>
              <a:cs typeface="等线" panose="02010600030101010101" charset="-122"/>
            </a:endParaRPr>
          </a:p>
        </p:txBody>
      </p:sp>
      <p:sp>
        <p:nvSpPr>
          <p:cNvPr id="1740" name="textbox 1740"/>
          <p:cNvSpPr/>
          <p:nvPr/>
        </p:nvSpPr>
        <p:spPr>
          <a:xfrm>
            <a:off x="2516961" y="6099451"/>
            <a:ext cx="527684" cy="325754"/>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indent="35560" algn="l" rtl="0" eaLnBrk="0">
              <a:lnSpc>
                <a:spcPct val="109000"/>
              </a:lnSpc>
            </a:pPr>
            <a:r>
              <a:rPr sz="900" kern="0" spc="70">
                <a:solidFill>
                  <a:srgbClr val="3A3838">
                    <a:alpha val="100000"/>
                  </a:srgbClr>
                </a:solidFill>
                <a:latin typeface="等线" panose="02010600030101010101" charset="-122"/>
                <a:ea typeface="等线" panose="02010600030101010101" charset="-122"/>
                <a:cs typeface="等线" panose="02010600030101010101" charset="-122"/>
              </a:rPr>
              <a:t>人脸</a:t>
            </a:r>
            <a:r>
              <a:rPr sz="900" kern="0" spc="70">
                <a:solidFill>
                  <a:srgbClr val="3A3838">
                    <a:alpha val="100000"/>
                  </a:srgbClr>
                </a:solidFill>
                <a:latin typeface="微软雅黑" panose="020B0503020204020204" charset="-122"/>
                <a:ea typeface="微软雅黑" panose="020B0503020204020204" charset="-122"/>
                <a:cs typeface="微软雅黑" panose="020B0503020204020204" charset="-122"/>
              </a:rPr>
              <a:t>/</a:t>
            </a:r>
            <a:r>
              <a:rPr sz="900" kern="0" spc="70">
                <a:solidFill>
                  <a:srgbClr val="3A3838">
                    <a:alpha val="100000"/>
                  </a:srgbClr>
                </a:solidFill>
                <a:latin typeface="等线" panose="02010600030101010101" charset="-122"/>
                <a:ea typeface="等线" panose="02010600030101010101" charset="-122"/>
                <a:cs typeface="等线" panose="02010600030101010101" charset="-122"/>
              </a:rPr>
              <a:t>二</a:t>
            </a:r>
            <a:r>
              <a:rPr sz="900" kern="0" spc="-10">
                <a:solidFill>
                  <a:srgbClr val="3A3838">
                    <a:alpha val="100000"/>
                  </a:srgbClr>
                </a:solidFill>
                <a:latin typeface="等线" panose="02010600030101010101" charset="-122"/>
                <a:ea typeface="等线" panose="02010600030101010101" charset="-122"/>
                <a:cs typeface="等线" panose="02010600030101010101" charset="-122"/>
              </a:rPr>
              <a:t>   </a:t>
            </a:r>
            <a:r>
              <a:rPr sz="900" kern="0" spc="80">
                <a:solidFill>
                  <a:srgbClr val="3A3838">
                    <a:alpha val="100000"/>
                  </a:srgbClr>
                </a:solidFill>
                <a:latin typeface="等线" panose="02010600030101010101" charset="-122"/>
                <a:ea typeface="等线" panose="02010600030101010101" charset="-122"/>
                <a:cs typeface="等线" panose="02010600030101010101" charset="-122"/>
              </a:rPr>
              <a:t>维码开门</a:t>
            </a:r>
            <a:endParaRPr sz="900">
              <a:latin typeface="等线" panose="02010600030101010101" charset="-122"/>
              <a:ea typeface="等线" panose="02010600030101010101" charset="-122"/>
              <a:cs typeface="等线" panose="02010600030101010101" charset="-122"/>
            </a:endParaRPr>
          </a:p>
        </p:txBody>
      </p:sp>
      <p:sp>
        <p:nvSpPr>
          <p:cNvPr id="1744" name="textbox 1744"/>
          <p:cNvSpPr/>
          <p:nvPr/>
        </p:nvSpPr>
        <p:spPr>
          <a:xfrm>
            <a:off x="583418" y="2938045"/>
            <a:ext cx="782319" cy="15621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5000"/>
              </a:lnSpc>
            </a:pPr>
            <a:r>
              <a:rPr sz="900" kern="0" spc="90">
                <a:solidFill>
                  <a:srgbClr val="000000">
                    <a:alpha val="100000"/>
                  </a:srgbClr>
                </a:solidFill>
                <a:latin typeface="等线" panose="02010600030101010101" charset="-122"/>
                <a:ea typeface="等线" panose="02010600030101010101" charset="-122"/>
                <a:cs typeface="等线" panose="02010600030101010101" charset="-122"/>
              </a:rPr>
              <a:t>人脸验证终端</a:t>
            </a:r>
            <a:endParaRPr sz="900">
              <a:latin typeface="等线" panose="02010600030101010101" charset="-122"/>
              <a:ea typeface="等线" panose="02010600030101010101" charset="-122"/>
              <a:cs typeface="等线" panose="02010600030101010101" charset="-122"/>
            </a:endParaRPr>
          </a:p>
        </p:txBody>
      </p:sp>
      <p:sp>
        <p:nvSpPr>
          <p:cNvPr id="1746" name="textbox 1746"/>
          <p:cNvSpPr/>
          <p:nvPr/>
        </p:nvSpPr>
        <p:spPr>
          <a:xfrm>
            <a:off x="10806627" y="6082634"/>
            <a:ext cx="527050" cy="17780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200"/>
              </a:lnSpc>
            </a:pPr>
            <a:r>
              <a:rPr sz="900" kern="0" spc="80">
                <a:solidFill>
                  <a:srgbClr val="3A3838">
                    <a:alpha val="100000"/>
                  </a:srgbClr>
                </a:solidFill>
                <a:latin typeface="等线" panose="02010600030101010101" charset="-122"/>
                <a:ea typeface="等线" panose="02010600030101010101" charset="-122"/>
                <a:cs typeface="等线" panose="02010600030101010101" charset="-122"/>
              </a:rPr>
              <a:t>访客审批</a:t>
            </a:r>
            <a:endParaRPr sz="900">
              <a:latin typeface="等线" panose="02010600030101010101" charset="-122"/>
              <a:ea typeface="等线" panose="02010600030101010101" charset="-122"/>
              <a:cs typeface="等线" panose="02010600030101010101" charset="-122"/>
            </a:endParaRPr>
          </a:p>
        </p:txBody>
      </p:sp>
      <p:sp>
        <p:nvSpPr>
          <p:cNvPr id="1748" name="path 1748"/>
          <p:cNvSpPr/>
          <p:nvPr/>
        </p:nvSpPr>
        <p:spPr>
          <a:xfrm>
            <a:off x="1491653" y="1728165"/>
            <a:ext cx="137058" cy="330797"/>
          </a:xfrm>
          <a:custGeom>
            <a:avLst/>
            <a:gdLst/>
            <a:ahLst/>
            <a:cxnLst/>
            <a:rect l="0" t="0" r="0" b="0"/>
            <a:pathLst>
              <a:path w="215" h="520">
                <a:moveTo>
                  <a:pt x="211" y="15"/>
                </a:moveTo>
                <a:lnTo>
                  <a:pt x="191" y="15"/>
                </a:lnTo>
                <a:lnTo>
                  <a:pt x="204" y="0"/>
                </a:lnTo>
                <a:lnTo>
                  <a:pt x="215" y="9"/>
                </a:lnTo>
                <a:lnTo>
                  <a:pt x="211" y="15"/>
                </a:lnTo>
              </a:path>
              <a:path w="215" h="520">
                <a:moveTo>
                  <a:pt x="178" y="56"/>
                </a:moveTo>
                <a:lnTo>
                  <a:pt x="166" y="47"/>
                </a:lnTo>
                <a:lnTo>
                  <a:pt x="182" y="25"/>
                </a:lnTo>
                <a:lnTo>
                  <a:pt x="191" y="15"/>
                </a:lnTo>
                <a:lnTo>
                  <a:pt x="211" y="15"/>
                </a:lnTo>
                <a:lnTo>
                  <a:pt x="203" y="24"/>
                </a:lnTo>
                <a:lnTo>
                  <a:pt x="194" y="35"/>
                </a:lnTo>
                <a:lnTo>
                  <a:pt x="178" y="56"/>
                </a:lnTo>
              </a:path>
              <a:path w="215" h="520">
                <a:moveTo>
                  <a:pt x="194" y="35"/>
                </a:moveTo>
                <a:lnTo>
                  <a:pt x="194" y="34"/>
                </a:lnTo>
                <a:lnTo>
                  <a:pt x="194" y="35"/>
                </a:lnTo>
              </a:path>
              <a:path w="215" h="520">
                <a:moveTo>
                  <a:pt x="121" y="143"/>
                </a:moveTo>
                <a:lnTo>
                  <a:pt x="108" y="135"/>
                </a:lnTo>
                <a:lnTo>
                  <a:pt x="119" y="116"/>
                </a:lnTo>
                <a:lnTo>
                  <a:pt x="140" y="84"/>
                </a:lnTo>
                <a:lnTo>
                  <a:pt x="152" y="92"/>
                </a:lnTo>
                <a:lnTo>
                  <a:pt x="132" y="124"/>
                </a:lnTo>
                <a:lnTo>
                  <a:pt x="121" y="143"/>
                </a:lnTo>
              </a:path>
              <a:path w="215" h="520">
                <a:moveTo>
                  <a:pt x="132" y="124"/>
                </a:moveTo>
                <a:lnTo>
                  <a:pt x="132" y="124"/>
                </a:lnTo>
                <a:lnTo>
                  <a:pt x="132" y="124"/>
                </a:lnTo>
              </a:path>
              <a:path w="215" h="520">
                <a:moveTo>
                  <a:pt x="74" y="235"/>
                </a:moveTo>
                <a:lnTo>
                  <a:pt x="60" y="229"/>
                </a:lnTo>
                <a:lnTo>
                  <a:pt x="67" y="211"/>
                </a:lnTo>
                <a:lnTo>
                  <a:pt x="67" y="210"/>
                </a:lnTo>
                <a:lnTo>
                  <a:pt x="86" y="175"/>
                </a:lnTo>
                <a:lnTo>
                  <a:pt x="99" y="182"/>
                </a:lnTo>
                <a:lnTo>
                  <a:pt x="81" y="216"/>
                </a:lnTo>
                <a:lnTo>
                  <a:pt x="80" y="217"/>
                </a:lnTo>
                <a:lnTo>
                  <a:pt x="80" y="217"/>
                </a:lnTo>
                <a:lnTo>
                  <a:pt x="74" y="235"/>
                </a:lnTo>
              </a:path>
              <a:path w="215" h="520">
                <a:moveTo>
                  <a:pt x="80" y="217"/>
                </a:moveTo>
                <a:lnTo>
                  <a:pt x="81" y="216"/>
                </a:lnTo>
                <a:lnTo>
                  <a:pt x="80" y="217"/>
                </a:lnTo>
              </a:path>
              <a:path w="215" h="520">
                <a:moveTo>
                  <a:pt x="80" y="217"/>
                </a:moveTo>
                <a:lnTo>
                  <a:pt x="80" y="217"/>
                </a:lnTo>
                <a:lnTo>
                  <a:pt x="80" y="217"/>
                </a:lnTo>
              </a:path>
              <a:path w="215" h="520">
                <a:moveTo>
                  <a:pt x="39" y="333"/>
                </a:moveTo>
                <a:lnTo>
                  <a:pt x="25" y="329"/>
                </a:lnTo>
                <a:lnTo>
                  <a:pt x="26" y="324"/>
                </a:lnTo>
                <a:lnTo>
                  <a:pt x="30" y="310"/>
                </a:lnTo>
                <a:lnTo>
                  <a:pt x="44" y="272"/>
                </a:lnTo>
                <a:lnTo>
                  <a:pt x="58" y="277"/>
                </a:lnTo>
                <a:lnTo>
                  <a:pt x="44" y="315"/>
                </a:lnTo>
                <a:lnTo>
                  <a:pt x="41" y="328"/>
                </a:lnTo>
                <a:lnTo>
                  <a:pt x="39" y="333"/>
                </a:lnTo>
              </a:path>
              <a:path w="215" h="520">
                <a:moveTo>
                  <a:pt x="44" y="315"/>
                </a:moveTo>
                <a:lnTo>
                  <a:pt x="44" y="315"/>
                </a:lnTo>
                <a:lnTo>
                  <a:pt x="44" y="315"/>
                </a:lnTo>
              </a:path>
              <a:path w="215" h="520">
                <a:moveTo>
                  <a:pt x="44" y="315"/>
                </a:moveTo>
                <a:lnTo>
                  <a:pt x="44" y="315"/>
                </a:lnTo>
                <a:lnTo>
                  <a:pt x="44" y="315"/>
                </a:lnTo>
              </a:path>
              <a:path w="215" h="520">
                <a:moveTo>
                  <a:pt x="26" y="376"/>
                </a:moveTo>
                <a:lnTo>
                  <a:pt x="14" y="376"/>
                </a:lnTo>
                <a:lnTo>
                  <a:pt x="14" y="374"/>
                </a:lnTo>
                <a:lnTo>
                  <a:pt x="26" y="376"/>
                </a:lnTo>
              </a:path>
              <a:path w="215" h="520">
                <a:moveTo>
                  <a:pt x="20" y="428"/>
                </a:moveTo>
                <a:lnTo>
                  <a:pt x="5" y="428"/>
                </a:lnTo>
                <a:lnTo>
                  <a:pt x="6" y="415"/>
                </a:lnTo>
                <a:lnTo>
                  <a:pt x="9" y="401"/>
                </a:lnTo>
                <a:lnTo>
                  <a:pt x="14" y="375"/>
                </a:lnTo>
                <a:lnTo>
                  <a:pt x="26" y="376"/>
                </a:lnTo>
                <a:lnTo>
                  <a:pt x="29" y="376"/>
                </a:lnTo>
                <a:lnTo>
                  <a:pt x="28" y="378"/>
                </a:lnTo>
                <a:lnTo>
                  <a:pt x="23" y="404"/>
                </a:lnTo>
                <a:lnTo>
                  <a:pt x="21" y="416"/>
                </a:lnTo>
                <a:lnTo>
                  <a:pt x="20" y="428"/>
                </a:lnTo>
              </a:path>
              <a:path w="215" h="520">
                <a:moveTo>
                  <a:pt x="21" y="416"/>
                </a:moveTo>
                <a:lnTo>
                  <a:pt x="21" y="416"/>
                </a:lnTo>
                <a:lnTo>
                  <a:pt x="21" y="416"/>
                </a:lnTo>
              </a:path>
              <a:path w="215" h="520">
                <a:moveTo>
                  <a:pt x="21" y="417"/>
                </a:moveTo>
                <a:lnTo>
                  <a:pt x="21" y="416"/>
                </a:lnTo>
                <a:lnTo>
                  <a:pt x="21" y="417"/>
                </a:lnTo>
              </a:path>
              <a:path w="215" h="520">
                <a:moveTo>
                  <a:pt x="19" y="435"/>
                </a:moveTo>
                <a:lnTo>
                  <a:pt x="4" y="433"/>
                </a:lnTo>
                <a:lnTo>
                  <a:pt x="5" y="428"/>
                </a:lnTo>
                <a:lnTo>
                  <a:pt x="20" y="428"/>
                </a:lnTo>
                <a:lnTo>
                  <a:pt x="19" y="435"/>
                </a:lnTo>
              </a:path>
              <a:path w="215" h="520">
                <a:moveTo>
                  <a:pt x="16" y="481"/>
                </a:moveTo>
                <a:lnTo>
                  <a:pt x="1" y="481"/>
                </a:lnTo>
                <a:lnTo>
                  <a:pt x="1" y="479"/>
                </a:lnTo>
                <a:lnTo>
                  <a:pt x="16" y="479"/>
                </a:lnTo>
                <a:lnTo>
                  <a:pt x="16" y="481"/>
                </a:lnTo>
              </a:path>
              <a:path w="215" h="520">
                <a:moveTo>
                  <a:pt x="14" y="520"/>
                </a:moveTo>
                <a:lnTo>
                  <a:pt x="0" y="520"/>
                </a:lnTo>
                <a:lnTo>
                  <a:pt x="0" y="507"/>
                </a:lnTo>
                <a:lnTo>
                  <a:pt x="1" y="481"/>
                </a:lnTo>
                <a:lnTo>
                  <a:pt x="16" y="481"/>
                </a:lnTo>
                <a:lnTo>
                  <a:pt x="15" y="507"/>
                </a:lnTo>
                <a:lnTo>
                  <a:pt x="14" y="520"/>
                </a:lnTo>
              </a:path>
            </a:pathLst>
          </a:custGeom>
          <a:solidFill>
            <a:srgbClr val="BEBEBE">
              <a:alpha val="100000"/>
            </a:srgbClr>
          </a:solidFill>
          <a:ln w="0" cap="flat">
            <a:noFill/>
            <a:prstDash val="solid"/>
            <a:miter lim="0"/>
          </a:ln>
        </p:spPr>
        <p:txBody>
          <a:bodyPr rtlCol="0"/>
          <a:lstStyle/>
          <a:p>
            <a:pPr algn="ctr"/>
            <a:endParaRPr lang="zh-CN" altLang="en-US"/>
          </a:p>
        </p:txBody>
      </p:sp>
      <p:sp>
        <p:nvSpPr>
          <p:cNvPr id="1750" name="path 1750"/>
          <p:cNvSpPr/>
          <p:nvPr/>
        </p:nvSpPr>
        <p:spPr>
          <a:xfrm>
            <a:off x="2797746" y="4798821"/>
            <a:ext cx="199986" cy="59397"/>
          </a:xfrm>
          <a:custGeom>
            <a:avLst/>
            <a:gdLst/>
            <a:ahLst/>
            <a:cxnLst/>
            <a:rect l="0" t="0" r="0" b="0"/>
            <a:pathLst>
              <a:path w="314" h="93">
                <a:moveTo>
                  <a:pt x="314" y="1"/>
                </a:moveTo>
                <a:lnTo>
                  <a:pt x="314" y="1"/>
                </a:lnTo>
                <a:lnTo>
                  <a:pt x="314" y="1"/>
                </a:lnTo>
              </a:path>
              <a:path w="314" h="93">
                <a:moveTo>
                  <a:pt x="204" y="29"/>
                </a:moveTo>
                <a:lnTo>
                  <a:pt x="200" y="15"/>
                </a:lnTo>
                <a:lnTo>
                  <a:pt x="254" y="1"/>
                </a:lnTo>
                <a:lnTo>
                  <a:pt x="258" y="0"/>
                </a:lnTo>
                <a:lnTo>
                  <a:pt x="262" y="14"/>
                </a:lnTo>
                <a:lnTo>
                  <a:pt x="257" y="15"/>
                </a:lnTo>
                <a:lnTo>
                  <a:pt x="239" y="20"/>
                </a:lnTo>
                <a:lnTo>
                  <a:pt x="204" y="29"/>
                </a:lnTo>
              </a:path>
              <a:path w="314" h="93">
                <a:moveTo>
                  <a:pt x="160" y="38"/>
                </a:moveTo>
                <a:lnTo>
                  <a:pt x="122" y="38"/>
                </a:lnTo>
                <a:lnTo>
                  <a:pt x="157" y="27"/>
                </a:lnTo>
                <a:lnTo>
                  <a:pt x="160" y="38"/>
                </a:lnTo>
              </a:path>
              <a:path w="314" h="93">
                <a:moveTo>
                  <a:pt x="104" y="59"/>
                </a:moveTo>
                <a:lnTo>
                  <a:pt x="99" y="45"/>
                </a:lnTo>
                <a:lnTo>
                  <a:pt x="122" y="38"/>
                </a:lnTo>
                <a:lnTo>
                  <a:pt x="160" y="38"/>
                </a:lnTo>
                <a:lnTo>
                  <a:pt x="161" y="41"/>
                </a:lnTo>
                <a:lnTo>
                  <a:pt x="104" y="59"/>
                </a:lnTo>
              </a:path>
              <a:path w="314" h="93">
                <a:moveTo>
                  <a:pt x="5" y="93"/>
                </a:moveTo>
                <a:lnTo>
                  <a:pt x="0" y="79"/>
                </a:lnTo>
                <a:lnTo>
                  <a:pt x="15" y="73"/>
                </a:lnTo>
                <a:lnTo>
                  <a:pt x="56" y="59"/>
                </a:lnTo>
                <a:lnTo>
                  <a:pt x="61" y="73"/>
                </a:lnTo>
                <a:lnTo>
                  <a:pt x="20" y="87"/>
                </a:lnTo>
                <a:lnTo>
                  <a:pt x="5" y="93"/>
                </a:lnTo>
              </a:path>
              <a:path w="314" h="93">
                <a:moveTo>
                  <a:pt x="20" y="87"/>
                </a:moveTo>
                <a:lnTo>
                  <a:pt x="20" y="87"/>
                </a:lnTo>
                <a:lnTo>
                  <a:pt x="20" y="87"/>
                </a:lnTo>
              </a:path>
            </a:pathLst>
          </a:custGeom>
          <a:solidFill>
            <a:srgbClr val="BEBEBE">
              <a:alpha val="100000"/>
            </a:srgbClr>
          </a:solidFill>
          <a:ln w="0" cap="flat">
            <a:noFill/>
            <a:prstDash val="solid"/>
            <a:miter lim="0"/>
          </a:ln>
        </p:spPr>
        <p:txBody>
          <a:bodyPr rtlCol="0"/>
          <a:lstStyle/>
          <a:p>
            <a:pPr algn="ctr"/>
            <a:endParaRPr lang="zh-CN" altLang="en-US"/>
          </a:p>
        </p:txBody>
      </p:sp>
      <p:sp>
        <p:nvSpPr>
          <p:cNvPr id="1752" name="path 1752"/>
          <p:cNvSpPr/>
          <p:nvPr/>
        </p:nvSpPr>
        <p:spPr>
          <a:xfrm>
            <a:off x="7190460" y="6027673"/>
            <a:ext cx="76454" cy="76200"/>
          </a:xfrm>
          <a:custGeom>
            <a:avLst/>
            <a:gdLst/>
            <a:ahLst/>
            <a:cxnLst/>
            <a:rect l="0" t="0" r="0" b="0"/>
            <a:pathLst>
              <a:path w="120" h="120">
                <a:moveTo>
                  <a:pt x="119" y="120"/>
                </a:moveTo>
                <a:lnTo>
                  <a:pt x="0" y="59"/>
                </a:lnTo>
                <a:lnTo>
                  <a:pt x="120" y="0"/>
                </a:lnTo>
                <a:lnTo>
                  <a:pt x="120" y="53"/>
                </a:lnTo>
                <a:lnTo>
                  <a:pt x="90" y="53"/>
                </a:lnTo>
                <a:lnTo>
                  <a:pt x="89" y="65"/>
                </a:lnTo>
                <a:lnTo>
                  <a:pt x="119" y="65"/>
                </a:lnTo>
                <a:lnTo>
                  <a:pt x="119" y="120"/>
                </a:lnTo>
              </a:path>
            </a:pathLst>
          </a:custGeom>
          <a:solidFill>
            <a:srgbClr val="000000">
              <a:alpha val="100000"/>
            </a:srgbClr>
          </a:solidFill>
          <a:ln w="0" cap="flat">
            <a:noFill/>
            <a:prstDash val="solid"/>
            <a:miter lim="0"/>
          </a:ln>
        </p:spPr>
        <p:txBody>
          <a:bodyPr rtlCol="0"/>
          <a:lstStyle/>
          <a:p>
            <a:pPr algn="ctr"/>
            <a:endParaRPr lang="zh-CN" altLang="en-US"/>
          </a:p>
        </p:txBody>
      </p:sp>
      <p:sp>
        <p:nvSpPr>
          <p:cNvPr id="1754" name="path 1754"/>
          <p:cNvSpPr/>
          <p:nvPr/>
        </p:nvSpPr>
        <p:spPr>
          <a:xfrm>
            <a:off x="9566630" y="6021323"/>
            <a:ext cx="76454" cy="76200"/>
          </a:xfrm>
          <a:custGeom>
            <a:avLst/>
            <a:gdLst/>
            <a:ahLst/>
            <a:cxnLst/>
            <a:rect l="0" t="0" r="0" b="0"/>
            <a:pathLst>
              <a:path w="120" h="120">
                <a:moveTo>
                  <a:pt x="119" y="120"/>
                </a:moveTo>
                <a:lnTo>
                  <a:pt x="0" y="59"/>
                </a:lnTo>
                <a:lnTo>
                  <a:pt x="120" y="0"/>
                </a:lnTo>
                <a:lnTo>
                  <a:pt x="120" y="53"/>
                </a:lnTo>
                <a:lnTo>
                  <a:pt x="90" y="53"/>
                </a:lnTo>
                <a:lnTo>
                  <a:pt x="89" y="65"/>
                </a:lnTo>
                <a:lnTo>
                  <a:pt x="119" y="65"/>
                </a:lnTo>
                <a:lnTo>
                  <a:pt x="119" y="120"/>
                </a:lnTo>
              </a:path>
            </a:pathLst>
          </a:custGeom>
          <a:solidFill>
            <a:srgbClr val="000000">
              <a:alpha val="100000"/>
            </a:srgbClr>
          </a:solidFill>
          <a:ln w="0" cap="flat">
            <a:noFill/>
            <a:prstDash val="solid"/>
            <a:miter lim="0"/>
          </a:ln>
        </p:spPr>
        <p:txBody>
          <a:bodyPr rtlCol="0"/>
          <a:lstStyle/>
          <a:p>
            <a:pPr algn="ctr"/>
            <a:endParaRPr lang="zh-CN" altLang="en-US"/>
          </a:p>
        </p:txBody>
      </p:sp>
      <p:sp>
        <p:nvSpPr>
          <p:cNvPr id="1756" name="path 1756"/>
          <p:cNvSpPr/>
          <p:nvPr/>
        </p:nvSpPr>
        <p:spPr>
          <a:xfrm>
            <a:off x="4114520" y="6029579"/>
            <a:ext cx="76453" cy="76200"/>
          </a:xfrm>
          <a:custGeom>
            <a:avLst/>
            <a:gdLst/>
            <a:ahLst/>
            <a:cxnLst/>
            <a:rect l="0" t="0" r="0" b="0"/>
            <a:pathLst>
              <a:path w="120" h="120">
                <a:moveTo>
                  <a:pt x="119" y="120"/>
                </a:moveTo>
                <a:lnTo>
                  <a:pt x="0" y="59"/>
                </a:lnTo>
                <a:lnTo>
                  <a:pt x="120" y="0"/>
                </a:lnTo>
                <a:lnTo>
                  <a:pt x="120" y="53"/>
                </a:lnTo>
                <a:lnTo>
                  <a:pt x="90" y="53"/>
                </a:lnTo>
                <a:lnTo>
                  <a:pt x="89" y="65"/>
                </a:lnTo>
                <a:lnTo>
                  <a:pt x="119" y="65"/>
                </a:lnTo>
                <a:lnTo>
                  <a:pt x="119" y="120"/>
                </a:lnTo>
              </a:path>
            </a:pathLst>
          </a:custGeom>
          <a:solidFill>
            <a:srgbClr val="000000">
              <a:alpha val="100000"/>
            </a:srgbClr>
          </a:solidFill>
          <a:ln w="0" cap="flat">
            <a:noFill/>
            <a:prstDash val="solid"/>
            <a:miter lim="0"/>
          </a:ln>
        </p:spPr>
        <p:txBody>
          <a:bodyPr rtlCol="0"/>
          <a:lstStyle/>
          <a:p>
            <a:pPr algn="ctr"/>
            <a:endParaRPr lang="zh-CN" altLang="en-US"/>
          </a:p>
        </p:txBody>
      </p:sp>
      <p:sp>
        <p:nvSpPr>
          <p:cNvPr id="1758" name="path 1758"/>
          <p:cNvSpPr/>
          <p:nvPr/>
        </p:nvSpPr>
        <p:spPr>
          <a:xfrm>
            <a:off x="6883578" y="2720632"/>
            <a:ext cx="59003" cy="77075"/>
          </a:xfrm>
          <a:custGeom>
            <a:avLst/>
            <a:gdLst/>
            <a:ahLst/>
            <a:cxnLst/>
            <a:rect l="0" t="0" r="0" b="0"/>
            <a:pathLst>
              <a:path w="92" h="120">
                <a:moveTo>
                  <a:pt x="92" y="121"/>
                </a:moveTo>
                <a:lnTo>
                  <a:pt x="0" y="121"/>
                </a:lnTo>
                <a:lnTo>
                  <a:pt x="0" y="110"/>
                </a:lnTo>
                <a:lnTo>
                  <a:pt x="91" y="110"/>
                </a:lnTo>
                <a:lnTo>
                  <a:pt x="92" y="121"/>
                </a:lnTo>
              </a:path>
              <a:path w="92" h="120">
                <a:moveTo>
                  <a:pt x="91" y="99"/>
                </a:moveTo>
                <a:lnTo>
                  <a:pt x="2" y="99"/>
                </a:lnTo>
                <a:lnTo>
                  <a:pt x="2" y="88"/>
                </a:lnTo>
                <a:lnTo>
                  <a:pt x="90" y="88"/>
                </a:lnTo>
                <a:lnTo>
                  <a:pt x="91" y="99"/>
                </a:lnTo>
              </a:path>
              <a:path w="92" h="120">
                <a:moveTo>
                  <a:pt x="89" y="77"/>
                </a:moveTo>
                <a:lnTo>
                  <a:pt x="4" y="77"/>
                </a:lnTo>
                <a:lnTo>
                  <a:pt x="5" y="65"/>
                </a:lnTo>
                <a:lnTo>
                  <a:pt x="88" y="65"/>
                </a:lnTo>
                <a:lnTo>
                  <a:pt x="89" y="77"/>
                </a:lnTo>
              </a:path>
              <a:path w="92" h="120">
                <a:moveTo>
                  <a:pt x="87" y="55"/>
                </a:moveTo>
                <a:lnTo>
                  <a:pt x="5" y="55"/>
                </a:lnTo>
                <a:lnTo>
                  <a:pt x="6" y="43"/>
                </a:lnTo>
                <a:lnTo>
                  <a:pt x="86" y="43"/>
                </a:lnTo>
                <a:lnTo>
                  <a:pt x="87" y="55"/>
                </a:lnTo>
              </a:path>
              <a:path w="92" h="120">
                <a:moveTo>
                  <a:pt x="85" y="33"/>
                </a:moveTo>
                <a:lnTo>
                  <a:pt x="7" y="33"/>
                </a:lnTo>
                <a:lnTo>
                  <a:pt x="8" y="22"/>
                </a:lnTo>
                <a:lnTo>
                  <a:pt x="84" y="22"/>
                </a:lnTo>
                <a:lnTo>
                  <a:pt x="85" y="33"/>
                </a:lnTo>
              </a:path>
              <a:path w="92" h="120">
                <a:moveTo>
                  <a:pt x="83" y="11"/>
                </a:moveTo>
                <a:lnTo>
                  <a:pt x="9" y="11"/>
                </a:lnTo>
                <a:lnTo>
                  <a:pt x="10" y="0"/>
                </a:lnTo>
                <a:lnTo>
                  <a:pt x="82" y="0"/>
                </a:lnTo>
                <a:lnTo>
                  <a:pt x="83" y="11"/>
                </a:lnTo>
              </a:path>
            </a:pathLst>
          </a:custGeom>
          <a:solidFill>
            <a:srgbClr val="BE171F">
              <a:alpha val="100000"/>
            </a:srgbClr>
          </a:solidFill>
          <a:ln w="0" cap="flat">
            <a:noFill/>
            <a:prstDash val="solid"/>
            <a:miter lim="0"/>
          </a:ln>
        </p:spPr>
        <p:txBody>
          <a:bodyPr rtlCol="0"/>
          <a:lstStyle/>
          <a:p>
            <a:pPr algn="ctr"/>
            <a:endParaRPr lang="zh-CN" altLang="en-US"/>
          </a:p>
        </p:txBody>
      </p:sp>
      <p:sp>
        <p:nvSpPr>
          <p:cNvPr id="1760" name="path 1760"/>
          <p:cNvSpPr/>
          <p:nvPr/>
        </p:nvSpPr>
        <p:spPr>
          <a:xfrm>
            <a:off x="9642805" y="6055613"/>
            <a:ext cx="211506" cy="9017"/>
          </a:xfrm>
          <a:custGeom>
            <a:avLst/>
            <a:gdLst/>
            <a:ahLst/>
            <a:cxnLst/>
            <a:rect l="0" t="0" r="0" b="0"/>
            <a:pathLst>
              <a:path w="333" h="14">
                <a:moveTo>
                  <a:pt x="333" y="14"/>
                </a:moveTo>
                <a:lnTo>
                  <a:pt x="0" y="12"/>
                </a:lnTo>
                <a:lnTo>
                  <a:pt x="0" y="0"/>
                </a:lnTo>
                <a:lnTo>
                  <a:pt x="333" y="2"/>
                </a:lnTo>
                <a:lnTo>
                  <a:pt x="333" y="14"/>
                </a:lnTo>
              </a:path>
            </a:pathLst>
          </a:custGeom>
          <a:solidFill>
            <a:srgbClr val="000000">
              <a:alpha val="100000"/>
            </a:srgbClr>
          </a:solidFill>
          <a:ln w="0" cap="flat">
            <a:noFill/>
            <a:prstDash val="solid"/>
            <a:miter lim="0"/>
          </a:ln>
        </p:spPr>
        <p:txBody>
          <a:bodyPr rtlCol="0"/>
          <a:lstStyle/>
          <a:p>
            <a:pPr algn="ctr"/>
            <a:endParaRPr lang="zh-CN" altLang="en-US"/>
          </a:p>
        </p:txBody>
      </p:sp>
      <p:sp>
        <p:nvSpPr>
          <p:cNvPr id="1762" name="path 1762"/>
          <p:cNvSpPr/>
          <p:nvPr/>
        </p:nvSpPr>
        <p:spPr>
          <a:xfrm>
            <a:off x="9623755" y="6055486"/>
            <a:ext cx="19101" cy="7746"/>
          </a:xfrm>
          <a:custGeom>
            <a:avLst/>
            <a:gdLst/>
            <a:ahLst/>
            <a:cxnLst/>
            <a:rect l="0" t="0" r="0" b="0"/>
            <a:pathLst>
              <a:path w="30" h="12">
                <a:moveTo>
                  <a:pt x="30" y="12"/>
                </a:moveTo>
                <a:lnTo>
                  <a:pt x="0" y="12"/>
                </a:lnTo>
                <a:lnTo>
                  <a:pt x="0" y="0"/>
                </a:lnTo>
                <a:lnTo>
                  <a:pt x="30" y="0"/>
                </a:lnTo>
                <a:lnTo>
                  <a:pt x="30" y="12"/>
                </a:lnTo>
              </a:path>
            </a:pathLst>
          </a:custGeom>
          <a:solidFill>
            <a:srgbClr val="000000">
              <a:alpha val="100000"/>
            </a:srgbClr>
          </a:solidFill>
          <a:ln w="0" cap="flat">
            <a:noFill/>
            <a:prstDash val="solid"/>
            <a:miter lim="0"/>
          </a:ln>
        </p:spPr>
        <p:txBody>
          <a:bodyPr rtlCol="0"/>
          <a:lstStyle/>
          <a:p>
            <a:pPr algn="ctr"/>
            <a:endParaRPr lang="zh-CN" altLang="en-US"/>
          </a:p>
        </p:txBody>
      </p:sp>
      <p:pic>
        <p:nvPicPr>
          <p:cNvPr id="3" name="图片 2" descr="通微logo2"/>
          <p:cNvPicPr>
            <a:picLocks noChangeAspect="1"/>
          </p:cNvPicPr>
          <p:nvPr/>
        </p:nvPicPr>
        <p:blipFill>
          <a:blip r:embed="rId26"/>
          <a:stretch>
            <a:fillRect/>
          </a:stretch>
        </p:blipFill>
        <p:spPr>
          <a:xfrm>
            <a:off x="11315065" y="55245"/>
            <a:ext cx="824230" cy="368935"/>
          </a:xfrm>
          <a:prstGeom prst="rect">
            <a:avLst/>
          </a:prstGeom>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4" name="rect 176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sp>
        <p:nvSpPr>
          <p:cNvPr id="1766" name="path 1766"/>
          <p:cNvSpPr/>
          <p:nvPr/>
        </p:nvSpPr>
        <p:spPr>
          <a:xfrm>
            <a:off x="1651063" y="4289552"/>
            <a:ext cx="306324" cy="305637"/>
          </a:xfrm>
          <a:custGeom>
            <a:avLst/>
            <a:gdLst/>
            <a:ahLst/>
            <a:cxnLst/>
            <a:rect l="0" t="0" r="0" b="0"/>
            <a:pathLst>
              <a:path w="482" h="481">
                <a:moveTo>
                  <a:pt x="241" y="481"/>
                </a:moveTo>
                <a:lnTo>
                  <a:pt x="165" y="469"/>
                </a:lnTo>
                <a:lnTo>
                  <a:pt x="99" y="434"/>
                </a:lnTo>
                <a:lnTo>
                  <a:pt x="47" y="382"/>
                </a:lnTo>
                <a:lnTo>
                  <a:pt x="12" y="316"/>
                </a:lnTo>
                <a:lnTo>
                  <a:pt x="0" y="240"/>
                </a:lnTo>
                <a:lnTo>
                  <a:pt x="12" y="164"/>
                </a:lnTo>
                <a:lnTo>
                  <a:pt x="47" y="98"/>
                </a:lnTo>
                <a:lnTo>
                  <a:pt x="99" y="46"/>
                </a:lnTo>
                <a:lnTo>
                  <a:pt x="165" y="12"/>
                </a:lnTo>
                <a:lnTo>
                  <a:pt x="241" y="0"/>
                </a:lnTo>
                <a:lnTo>
                  <a:pt x="317" y="12"/>
                </a:lnTo>
                <a:lnTo>
                  <a:pt x="383" y="46"/>
                </a:lnTo>
                <a:lnTo>
                  <a:pt x="436" y="98"/>
                </a:lnTo>
                <a:lnTo>
                  <a:pt x="470" y="164"/>
                </a:lnTo>
                <a:lnTo>
                  <a:pt x="482" y="240"/>
                </a:lnTo>
                <a:lnTo>
                  <a:pt x="470" y="316"/>
                </a:lnTo>
                <a:lnTo>
                  <a:pt x="435" y="382"/>
                </a:lnTo>
                <a:lnTo>
                  <a:pt x="383" y="434"/>
                </a:lnTo>
                <a:lnTo>
                  <a:pt x="317" y="469"/>
                </a:lnTo>
                <a:lnTo>
                  <a:pt x="241" y="481"/>
                </a:lnTo>
              </a:path>
            </a:pathLst>
          </a:custGeom>
          <a:solidFill>
            <a:srgbClr val="BEBEBE">
              <a:alpha val="100000"/>
            </a:srgbClr>
          </a:solidFill>
          <a:ln w="0" cap="flat">
            <a:noFill/>
            <a:prstDash val="solid"/>
            <a:miter lim="0"/>
          </a:ln>
        </p:spPr>
        <p:txBody>
          <a:bodyPr rtlCol="0"/>
          <a:lstStyle/>
          <a:p>
            <a:pPr algn="ctr"/>
            <a:endParaRPr lang="zh-CN" altLang="en-US"/>
          </a:p>
        </p:txBody>
      </p:sp>
      <p:sp>
        <p:nvSpPr>
          <p:cNvPr id="1768" name="textbox 1768"/>
          <p:cNvSpPr/>
          <p:nvPr/>
        </p:nvSpPr>
        <p:spPr>
          <a:xfrm>
            <a:off x="980833" y="4035107"/>
            <a:ext cx="1235075" cy="530859"/>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87000"/>
              </a:lnSpc>
            </a:pPr>
            <a:r>
              <a:rPr sz="1200" kern="0" spc="-20">
                <a:solidFill>
                  <a:srgbClr val="000000">
                    <a:alpha val="100000"/>
                  </a:srgbClr>
                </a:solidFill>
                <a:latin typeface="等线" panose="02010600030101010101" charset="-122"/>
                <a:ea typeface="等线" panose="02010600030101010101" charset="-122"/>
                <a:cs typeface="等线" panose="02010600030101010101" charset="-122"/>
              </a:rPr>
              <a:t>用户信息传输装置</a:t>
            </a:r>
            <a:endParaRPr sz="1200">
              <a:latin typeface="等线" panose="02010600030101010101" charset="-122"/>
              <a:ea typeface="等线" panose="02010600030101010101" charset="-122"/>
              <a:cs typeface="等线" panose="02010600030101010101" charset="-122"/>
            </a:endParaRPr>
          </a:p>
          <a:p>
            <a:pPr algn="l" rtl="0" eaLnBrk="0">
              <a:lnSpc>
                <a:spcPct val="107000"/>
              </a:lnSpc>
            </a:pPr>
            <a:endParaRPr sz="700">
              <a:latin typeface="Arial" panose="020B0604020202020204"/>
              <a:ea typeface="Arial" panose="020B0604020202020204"/>
              <a:cs typeface="Arial" panose="020B0604020202020204"/>
            </a:endParaRPr>
          </a:p>
          <a:p>
            <a:pPr marL="60325" algn="l" rtl="0" eaLnBrk="0">
              <a:lnSpc>
                <a:spcPts val="1825"/>
              </a:lnSpc>
              <a:spcBef>
                <a:spcPts val="5"/>
              </a:spcBef>
            </a:pPr>
            <a:r>
              <a:rPr sz="800" kern="0" spc="630">
                <a:solidFill>
                  <a:srgbClr val="00ACEE">
                    <a:alpha val="100000"/>
                  </a:srgbClr>
                </a:solidFill>
                <a:latin typeface="Arial" panose="020B0604020202020204"/>
                <a:ea typeface="Arial" panose="020B0604020202020204"/>
                <a:cs typeface="Arial" panose="020B0604020202020204"/>
              </a:rPr>
              <a:t>-</a:t>
            </a:r>
            <a:r>
              <a:rPr sz="800" kern="0" spc="0">
                <a:solidFill>
                  <a:srgbClr val="00ACEE">
                    <a:alpha val="100000"/>
                  </a:srgbClr>
                </a:solidFill>
                <a:latin typeface="Arial" panose="020B0604020202020204"/>
                <a:ea typeface="Arial" panose="020B0604020202020204"/>
                <a:cs typeface="Arial" panose="020B0604020202020204"/>
              </a:rPr>
              <a:t>   </a:t>
            </a:r>
            <a:r>
              <a:rPr sz="800" kern="0" spc="630">
                <a:solidFill>
                  <a:srgbClr val="00ACEE">
                    <a:alpha val="100000"/>
                  </a:srgbClr>
                </a:solidFill>
                <a:latin typeface="Arial" panose="020B0604020202020204"/>
                <a:ea typeface="Arial" panose="020B0604020202020204"/>
                <a:cs typeface="Arial" panose="020B0604020202020204"/>
              </a:rPr>
              <a:t>-</a:t>
            </a:r>
            <a:r>
              <a:rPr sz="800" kern="0" spc="0">
                <a:solidFill>
                  <a:srgbClr val="00ACEE">
                    <a:alpha val="100000"/>
                  </a:srgbClr>
                </a:solidFill>
                <a:latin typeface="Arial" panose="020B0604020202020204"/>
                <a:ea typeface="Arial" panose="020B0604020202020204"/>
                <a:cs typeface="Arial" panose="020B0604020202020204"/>
              </a:rPr>
              <a:t>   </a:t>
            </a:r>
            <a:r>
              <a:rPr sz="800" kern="0" spc="630">
                <a:solidFill>
                  <a:srgbClr val="00ACEE">
                    <a:alpha val="100000"/>
                  </a:srgbClr>
                </a:solidFill>
                <a:latin typeface="Arial" panose="020B0604020202020204"/>
                <a:ea typeface="Arial" panose="020B0604020202020204"/>
                <a:cs typeface="Arial" panose="020B0604020202020204"/>
              </a:rPr>
              <a:t>-</a:t>
            </a:r>
            <a:r>
              <a:rPr sz="800" kern="0" spc="0">
                <a:solidFill>
                  <a:srgbClr val="00ACEE">
                    <a:alpha val="100000"/>
                  </a:srgbClr>
                </a:solidFill>
                <a:latin typeface="Arial" panose="020B0604020202020204"/>
                <a:ea typeface="Arial" panose="020B0604020202020204"/>
                <a:cs typeface="Arial" panose="020B0604020202020204"/>
              </a:rPr>
              <a:t>   </a:t>
            </a:r>
            <a:r>
              <a:rPr sz="800" kern="0" spc="630">
                <a:solidFill>
                  <a:srgbClr val="00ACEE">
                    <a:alpha val="100000"/>
                  </a:srgbClr>
                </a:solidFill>
                <a:latin typeface="Arial" panose="020B0604020202020204"/>
                <a:ea typeface="Arial" panose="020B0604020202020204"/>
                <a:cs typeface="Arial" panose="020B0604020202020204"/>
              </a:rPr>
              <a:t>-</a:t>
            </a:r>
            <a:r>
              <a:rPr sz="1500" kern="0" spc="-40">
                <a:solidFill>
                  <a:srgbClr val="C00000">
                    <a:alpha val="100000"/>
                  </a:srgbClr>
                </a:solidFill>
                <a:latin typeface="Arial" panose="020B0604020202020204"/>
                <a:ea typeface="Arial" panose="020B0604020202020204"/>
                <a:cs typeface="Arial" panose="020B0604020202020204"/>
              </a:rPr>
              <a:t>1</a:t>
            </a:r>
            <a:r>
              <a:rPr sz="1500" kern="0" spc="0">
                <a:solidFill>
                  <a:srgbClr val="C00000">
                    <a:alpha val="100000"/>
                  </a:srgbClr>
                </a:solidFill>
                <a:latin typeface="Arial" panose="020B0604020202020204"/>
                <a:ea typeface="Arial" panose="020B0604020202020204"/>
                <a:cs typeface="Arial" panose="020B0604020202020204"/>
              </a:rPr>
              <a:t>    </a:t>
            </a:r>
            <a:endParaRPr sz="1500">
              <a:latin typeface="Arial" panose="020B0604020202020204"/>
              <a:ea typeface="Arial" panose="020B0604020202020204"/>
              <a:cs typeface="Arial" panose="020B0604020202020204"/>
            </a:endParaRPr>
          </a:p>
        </p:txBody>
      </p:sp>
      <p:pic>
        <p:nvPicPr>
          <p:cNvPr id="1770" name="picture 1770"/>
          <p:cNvPicPr>
            <a:picLocks noChangeAspect="1"/>
          </p:cNvPicPr>
          <p:nvPr/>
        </p:nvPicPr>
        <p:blipFill>
          <a:blip r:embed="rId1"/>
          <a:stretch>
            <a:fillRect/>
          </a:stretch>
        </p:blipFill>
        <p:spPr>
          <a:xfrm rot="21600000">
            <a:off x="2039012" y="4461865"/>
            <a:ext cx="114300" cy="28575"/>
          </a:xfrm>
          <a:prstGeom prst="rect">
            <a:avLst/>
          </a:prstGeom>
        </p:spPr>
      </p:pic>
      <p:pic>
        <p:nvPicPr>
          <p:cNvPr id="1772" name="picture 1772"/>
          <p:cNvPicPr>
            <a:picLocks noChangeAspect="1"/>
          </p:cNvPicPr>
          <p:nvPr/>
        </p:nvPicPr>
        <p:blipFill>
          <a:blip r:embed="rId2"/>
          <a:stretch>
            <a:fillRect/>
          </a:stretch>
        </p:blipFill>
        <p:spPr>
          <a:xfrm rot="21600000">
            <a:off x="1367599" y="3174529"/>
            <a:ext cx="535876" cy="754341"/>
          </a:xfrm>
          <a:prstGeom prst="rect">
            <a:avLst/>
          </a:prstGeom>
        </p:spPr>
      </p:pic>
      <p:sp>
        <p:nvSpPr>
          <p:cNvPr id="1774" name="path 1774"/>
          <p:cNvSpPr/>
          <p:nvPr/>
        </p:nvSpPr>
        <p:spPr>
          <a:xfrm>
            <a:off x="773747" y="5662332"/>
            <a:ext cx="4512945" cy="90182"/>
          </a:xfrm>
          <a:custGeom>
            <a:avLst/>
            <a:gdLst/>
            <a:ahLst/>
            <a:cxnLst/>
            <a:rect l="0" t="0" r="0" b="0"/>
            <a:pathLst>
              <a:path w="7107" h="142">
                <a:moveTo>
                  <a:pt x="6840" y="142"/>
                </a:moveTo>
                <a:lnTo>
                  <a:pt x="6720" y="142"/>
                </a:lnTo>
                <a:lnTo>
                  <a:pt x="6720" y="112"/>
                </a:lnTo>
                <a:lnTo>
                  <a:pt x="6840" y="112"/>
                </a:lnTo>
                <a:lnTo>
                  <a:pt x="6840" y="142"/>
                </a:lnTo>
              </a:path>
              <a:path w="7107" h="142">
                <a:moveTo>
                  <a:pt x="6630" y="142"/>
                </a:moveTo>
                <a:lnTo>
                  <a:pt x="6510" y="142"/>
                </a:lnTo>
                <a:lnTo>
                  <a:pt x="6510" y="112"/>
                </a:lnTo>
                <a:lnTo>
                  <a:pt x="6630" y="112"/>
                </a:lnTo>
                <a:lnTo>
                  <a:pt x="6630" y="142"/>
                </a:lnTo>
              </a:path>
              <a:path w="7107" h="142">
                <a:moveTo>
                  <a:pt x="6420" y="142"/>
                </a:moveTo>
                <a:lnTo>
                  <a:pt x="6300" y="142"/>
                </a:lnTo>
                <a:lnTo>
                  <a:pt x="6300" y="112"/>
                </a:lnTo>
                <a:lnTo>
                  <a:pt x="6420" y="112"/>
                </a:lnTo>
                <a:lnTo>
                  <a:pt x="6420" y="142"/>
                </a:lnTo>
              </a:path>
              <a:path w="7107" h="142">
                <a:moveTo>
                  <a:pt x="6210" y="142"/>
                </a:moveTo>
                <a:lnTo>
                  <a:pt x="6090" y="142"/>
                </a:lnTo>
                <a:lnTo>
                  <a:pt x="6090" y="112"/>
                </a:lnTo>
                <a:lnTo>
                  <a:pt x="6210" y="112"/>
                </a:lnTo>
                <a:lnTo>
                  <a:pt x="6210" y="142"/>
                </a:lnTo>
              </a:path>
              <a:path w="7107" h="142">
                <a:moveTo>
                  <a:pt x="6000" y="142"/>
                </a:moveTo>
                <a:lnTo>
                  <a:pt x="5880" y="142"/>
                </a:lnTo>
                <a:lnTo>
                  <a:pt x="5880" y="112"/>
                </a:lnTo>
                <a:lnTo>
                  <a:pt x="6000" y="112"/>
                </a:lnTo>
                <a:lnTo>
                  <a:pt x="6000" y="142"/>
                </a:lnTo>
              </a:path>
              <a:path w="7107" h="142">
                <a:moveTo>
                  <a:pt x="5790" y="142"/>
                </a:moveTo>
                <a:lnTo>
                  <a:pt x="5670" y="142"/>
                </a:lnTo>
                <a:lnTo>
                  <a:pt x="5670" y="112"/>
                </a:lnTo>
                <a:lnTo>
                  <a:pt x="5790" y="112"/>
                </a:lnTo>
                <a:lnTo>
                  <a:pt x="5790" y="142"/>
                </a:lnTo>
              </a:path>
              <a:path w="7107" h="142">
                <a:moveTo>
                  <a:pt x="5580" y="142"/>
                </a:moveTo>
                <a:lnTo>
                  <a:pt x="5460" y="142"/>
                </a:lnTo>
                <a:lnTo>
                  <a:pt x="5460" y="112"/>
                </a:lnTo>
                <a:lnTo>
                  <a:pt x="5580" y="112"/>
                </a:lnTo>
                <a:lnTo>
                  <a:pt x="5580" y="142"/>
                </a:lnTo>
              </a:path>
              <a:path w="7107" h="142">
                <a:moveTo>
                  <a:pt x="5370" y="142"/>
                </a:moveTo>
                <a:lnTo>
                  <a:pt x="5250" y="142"/>
                </a:lnTo>
                <a:lnTo>
                  <a:pt x="5250" y="112"/>
                </a:lnTo>
                <a:lnTo>
                  <a:pt x="5370" y="112"/>
                </a:lnTo>
                <a:lnTo>
                  <a:pt x="5370" y="142"/>
                </a:lnTo>
              </a:path>
              <a:path w="7107" h="142">
                <a:moveTo>
                  <a:pt x="5160" y="142"/>
                </a:moveTo>
                <a:lnTo>
                  <a:pt x="5039" y="142"/>
                </a:lnTo>
                <a:lnTo>
                  <a:pt x="5039" y="112"/>
                </a:lnTo>
                <a:lnTo>
                  <a:pt x="5160" y="112"/>
                </a:lnTo>
                <a:lnTo>
                  <a:pt x="5160" y="142"/>
                </a:lnTo>
              </a:path>
              <a:path w="7107" h="142">
                <a:moveTo>
                  <a:pt x="4949" y="142"/>
                </a:moveTo>
                <a:lnTo>
                  <a:pt x="4829" y="142"/>
                </a:lnTo>
                <a:lnTo>
                  <a:pt x="4829" y="112"/>
                </a:lnTo>
                <a:lnTo>
                  <a:pt x="4949" y="112"/>
                </a:lnTo>
                <a:lnTo>
                  <a:pt x="4949" y="142"/>
                </a:lnTo>
              </a:path>
              <a:path w="7107" h="142">
                <a:moveTo>
                  <a:pt x="4739" y="142"/>
                </a:moveTo>
                <a:lnTo>
                  <a:pt x="4619" y="142"/>
                </a:lnTo>
                <a:lnTo>
                  <a:pt x="4619" y="112"/>
                </a:lnTo>
                <a:lnTo>
                  <a:pt x="4739" y="112"/>
                </a:lnTo>
                <a:lnTo>
                  <a:pt x="4739" y="142"/>
                </a:lnTo>
              </a:path>
              <a:path w="7107" h="142">
                <a:moveTo>
                  <a:pt x="4529" y="142"/>
                </a:moveTo>
                <a:lnTo>
                  <a:pt x="4409" y="142"/>
                </a:lnTo>
                <a:lnTo>
                  <a:pt x="4409" y="112"/>
                </a:lnTo>
                <a:lnTo>
                  <a:pt x="4529" y="112"/>
                </a:lnTo>
                <a:lnTo>
                  <a:pt x="4529" y="142"/>
                </a:lnTo>
              </a:path>
              <a:path w="7107" h="142">
                <a:moveTo>
                  <a:pt x="4319" y="142"/>
                </a:moveTo>
                <a:lnTo>
                  <a:pt x="4199" y="142"/>
                </a:lnTo>
                <a:lnTo>
                  <a:pt x="4199" y="112"/>
                </a:lnTo>
                <a:lnTo>
                  <a:pt x="4319" y="112"/>
                </a:lnTo>
                <a:lnTo>
                  <a:pt x="4319" y="142"/>
                </a:lnTo>
              </a:path>
              <a:path w="7107" h="142">
                <a:moveTo>
                  <a:pt x="4109" y="142"/>
                </a:moveTo>
                <a:lnTo>
                  <a:pt x="3989" y="142"/>
                </a:lnTo>
                <a:lnTo>
                  <a:pt x="3989" y="112"/>
                </a:lnTo>
                <a:lnTo>
                  <a:pt x="4109" y="112"/>
                </a:lnTo>
                <a:lnTo>
                  <a:pt x="4109" y="142"/>
                </a:lnTo>
              </a:path>
              <a:path w="7107" h="142">
                <a:moveTo>
                  <a:pt x="3900" y="142"/>
                </a:moveTo>
                <a:lnTo>
                  <a:pt x="3780" y="142"/>
                </a:lnTo>
                <a:lnTo>
                  <a:pt x="3780" y="112"/>
                </a:lnTo>
                <a:lnTo>
                  <a:pt x="3900" y="112"/>
                </a:lnTo>
                <a:lnTo>
                  <a:pt x="3900" y="142"/>
                </a:lnTo>
              </a:path>
              <a:path w="7107" h="142">
                <a:moveTo>
                  <a:pt x="3690" y="142"/>
                </a:moveTo>
                <a:lnTo>
                  <a:pt x="3570" y="142"/>
                </a:lnTo>
                <a:lnTo>
                  <a:pt x="3570" y="112"/>
                </a:lnTo>
                <a:lnTo>
                  <a:pt x="3690" y="112"/>
                </a:lnTo>
                <a:lnTo>
                  <a:pt x="3690" y="142"/>
                </a:lnTo>
              </a:path>
              <a:path w="7107" h="142">
                <a:moveTo>
                  <a:pt x="3480" y="142"/>
                </a:moveTo>
                <a:lnTo>
                  <a:pt x="3360" y="142"/>
                </a:lnTo>
                <a:lnTo>
                  <a:pt x="3360" y="112"/>
                </a:lnTo>
                <a:lnTo>
                  <a:pt x="3480" y="112"/>
                </a:lnTo>
                <a:lnTo>
                  <a:pt x="3480" y="142"/>
                </a:lnTo>
              </a:path>
              <a:path w="7107" h="142">
                <a:moveTo>
                  <a:pt x="3270" y="142"/>
                </a:moveTo>
                <a:lnTo>
                  <a:pt x="3150" y="142"/>
                </a:lnTo>
                <a:lnTo>
                  <a:pt x="3150" y="112"/>
                </a:lnTo>
                <a:lnTo>
                  <a:pt x="3270" y="112"/>
                </a:lnTo>
                <a:lnTo>
                  <a:pt x="3270" y="142"/>
                </a:lnTo>
              </a:path>
              <a:path w="7107" h="142">
                <a:moveTo>
                  <a:pt x="3060" y="142"/>
                </a:moveTo>
                <a:lnTo>
                  <a:pt x="2940" y="142"/>
                </a:lnTo>
                <a:lnTo>
                  <a:pt x="2940" y="112"/>
                </a:lnTo>
                <a:lnTo>
                  <a:pt x="3060" y="112"/>
                </a:lnTo>
                <a:lnTo>
                  <a:pt x="3060" y="142"/>
                </a:lnTo>
              </a:path>
              <a:path w="7107" h="142">
                <a:moveTo>
                  <a:pt x="2850" y="142"/>
                </a:moveTo>
                <a:lnTo>
                  <a:pt x="2730" y="142"/>
                </a:lnTo>
                <a:lnTo>
                  <a:pt x="2730" y="112"/>
                </a:lnTo>
                <a:lnTo>
                  <a:pt x="2850" y="112"/>
                </a:lnTo>
                <a:lnTo>
                  <a:pt x="2850" y="142"/>
                </a:lnTo>
              </a:path>
              <a:path w="7107" h="142">
                <a:moveTo>
                  <a:pt x="2640" y="142"/>
                </a:moveTo>
                <a:lnTo>
                  <a:pt x="2520" y="142"/>
                </a:lnTo>
                <a:lnTo>
                  <a:pt x="2520" y="112"/>
                </a:lnTo>
                <a:lnTo>
                  <a:pt x="2640" y="112"/>
                </a:lnTo>
                <a:lnTo>
                  <a:pt x="2640" y="142"/>
                </a:lnTo>
              </a:path>
              <a:path w="7107" h="142">
                <a:moveTo>
                  <a:pt x="2430" y="142"/>
                </a:moveTo>
                <a:lnTo>
                  <a:pt x="2310" y="142"/>
                </a:lnTo>
                <a:lnTo>
                  <a:pt x="2310" y="112"/>
                </a:lnTo>
                <a:lnTo>
                  <a:pt x="2430" y="112"/>
                </a:lnTo>
                <a:lnTo>
                  <a:pt x="2430" y="142"/>
                </a:lnTo>
              </a:path>
              <a:path w="7107" h="142">
                <a:moveTo>
                  <a:pt x="2220" y="142"/>
                </a:moveTo>
                <a:lnTo>
                  <a:pt x="2100" y="142"/>
                </a:lnTo>
                <a:lnTo>
                  <a:pt x="2100" y="112"/>
                </a:lnTo>
                <a:lnTo>
                  <a:pt x="2220" y="112"/>
                </a:lnTo>
                <a:lnTo>
                  <a:pt x="2220" y="142"/>
                </a:lnTo>
              </a:path>
              <a:path w="7107" h="142">
                <a:moveTo>
                  <a:pt x="2010" y="142"/>
                </a:moveTo>
                <a:lnTo>
                  <a:pt x="1890" y="142"/>
                </a:lnTo>
                <a:lnTo>
                  <a:pt x="1890" y="112"/>
                </a:lnTo>
                <a:lnTo>
                  <a:pt x="2010" y="112"/>
                </a:lnTo>
                <a:lnTo>
                  <a:pt x="2010" y="142"/>
                </a:lnTo>
              </a:path>
              <a:path w="7107" h="142">
                <a:moveTo>
                  <a:pt x="1800" y="142"/>
                </a:moveTo>
                <a:lnTo>
                  <a:pt x="1680" y="142"/>
                </a:lnTo>
                <a:lnTo>
                  <a:pt x="1680" y="112"/>
                </a:lnTo>
                <a:lnTo>
                  <a:pt x="1800" y="112"/>
                </a:lnTo>
                <a:lnTo>
                  <a:pt x="1800" y="142"/>
                </a:lnTo>
              </a:path>
              <a:path w="7107" h="142">
                <a:moveTo>
                  <a:pt x="1590" y="142"/>
                </a:moveTo>
                <a:lnTo>
                  <a:pt x="1470" y="142"/>
                </a:lnTo>
                <a:lnTo>
                  <a:pt x="1470" y="112"/>
                </a:lnTo>
                <a:lnTo>
                  <a:pt x="1590" y="112"/>
                </a:lnTo>
                <a:lnTo>
                  <a:pt x="1590" y="142"/>
                </a:lnTo>
              </a:path>
              <a:path w="7107" h="142">
                <a:moveTo>
                  <a:pt x="1380" y="142"/>
                </a:moveTo>
                <a:lnTo>
                  <a:pt x="1259" y="142"/>
                </a:lnTo>
                <a:lnTo>
                  <a:pt x="1259" y="112"/>
                </a:lnTo>
                <a:lnTo>
                  <a:pt x="1380" y="112"/>
                </a:lnTo>
                <a:lnTo>
                  <a:pt x="1380" y="142"/>
                </a:lnTo>
              </a:path>
              <a:path w="7107" h="142">
                <a:moveTo>
                  <a:pt x="1169" y="142"/>
                </a:moveTo>
                <a:lnTo>
                  <a:pt x="1049" y="142"/>
                </a:lnTo>
                <a:lnTo>
                  <a:pt x="1049" y="112"/>
                </a:lnTo>
                <a:lnTo>
                  <a:pt x="1169" y="112"/>
                </a:lnTo>
                <a:lnTo>
                  <a:pt x="1169" y="142"/>
                </a:lnTo>
              </a:path>
              <a:path w="7107" h="142">
                <a:moveTo>
                  <a:pt x="959" y="142"/>
                </a:moveTo>
                <a:lnTo>
                  <a:pt x="839" y="142"/>
                </a:lnTo>
                <a:lnTo>
                  <a:pt x="839" y="112"/>
                </a:lnTo>
                <a:lnTo>
                  <a:pt x="959" y="112"/>
                </a:lnTo>
                <a:lnTo>
                  <a:pt x="959" y="142"/>
                </a:lnTo>
              </a:path>
              <a:path w="7107" h="142">
                <a:moveTo>
                  <a:pt x="749" y="142"/>
                </a:moveTo>
                <a:lnTo>
                  <a:pt x="629" y="142"/>
                </a:lnTo>
                <a:lnTo>
                  <a:pt x="629" y="112"/>
                </a:lnTo>
                <a:lnTo>
                  <a:pt x="749" y="112"/>
                </a:lnTo>
                <a:lnTo>
                  <a:pt x="749" y="142"/>
                </a:lnTo>
              </a:path>
              <a:path w="7107" h="142">
                <a:moveTo>
                  <a:pt x="539" y="142"/>
                </a:moveTo>
                <a:lnTo>
                  <a:pt x="419" y="142"/>
                </a:lnTo>
                <a:lnTo>
                  <a:pt x="419" y="112"/>
                </a:lnTo>
                <a:lnTo>
                  <a:pt x="539" y="112"/>
                </a:lnTo>
                <a:lnTo>
                  <a:pt x="539" y="142"/>
                </a:lnTo>
              </a:path>
              <a:path w="7107" h="142">
                <a:moveTo>
                  <a:pt x="329" y="142"/>
                </a:moveTo>
                <a:lnTo>
                  <a:pt x="209" y="142"/>
                </a:lnTo>
                <a:lnTo>
                  <a:pt x="209" y="112"/>
                </a:lnTo>
                <a:lnTo>
                  <a:pt x="329" y="112"/>
                </a:lnTo>
                <a:lnTo>
                  <a:pt x="329" y="142"/>
                </a:lnTo>
              </a:path>
              <a:path w="7107" h="142">
                <a:moveTo>
                  <a:pt x="119" y="142"/>
                </a:moveTo>
                <a:lnTo>
                  <a:pt x="0" y="142"/>
                </a:lnTo>
                <a:lnTo>
                  <a:pt x="0" y="112"/>
                </a:lnTo>
                <a:lnTo>
                  <a:pt x="119" y="112"/>
                </a:lnTo>
                <a:lnTo>
                  <a:pt x="119" y="142"/>
                </a:lnTo>
              </a:path>
              <a:path w="7107" h="142">
                <a:moveTo>
                  <a:pt x="7091" y="120"/>
                </a:moveTo>
                <a:lnTo>
                  <a:pt x="7077" y="120"/>
                </a:lnTo>
                <a:lnTo>
                  <a:pt x="7077" y="0"/>
                </a:lnTo>
                <a:lnTo>
                  <a:pt x="7107" y="0"/>
                </a:lnTo>
                <a:lnTo>
                  <a:pt x="7107" y="105"/>
                </a:lnTo>
                <a:lnTo>
                  <a:pt x="7091" y="105"/>
                </a:lnTo>
                <a:lnTo>
                  <a:pt x="7091" y="120"/>
                </a:lnTo>
              </a:path>
            </a:pathLst>
          </a:custGeom>
          <a:solidFill>
            <a:srgbClr val="A6A6A6">
              <a:alpha val="100000"/>
            </a:srgbClr>
          </a:solidFill>
          <a:ln w="0" cap="flat">
            <a:noFill/>
            <a:prstDash val="solid"/>
            <a:miter lim="0"/>
          </a:ln>
        </p:spPr>
        <p:txBody>
          <a:bodyPr rtlCol="0"/>
          <a:lstStyle/>
          <a:p>
            <a:pPr algn="ctr"/>
            <a:endParaRPr lang="zh-CN" altLang="en-US"/>
          </a:p>
        </p:txBody>
      </p:sp>
      <p:sp>
        <p:nvSpPr>
          <p:cNvPr id="1776" name="path 1776"/>
          <p:cNvSpPr/>
          <p:nvPr/>
        </p:nvSpPr>
        <p:spPr>
          <a:xfrm>
            <a:off x="1626552" y="3106089"/>
            <a:ext cx="38328" cy="77406"/>
          </a:xfrm>
          <a:custGeom>
            <a:avLst/>
            <a:gdLst/>
            <a:ahLst/>
            <a:cxnLst/>
            <a:rect l="0" t="0" r="0" b="0"/>
            <a:pathLst>
              <a:path w="60" h="120">
                <a:moveTo>
                  <a:pt x="30" y="121"/>
                </a:moveTo>
                <a:lnTo>
                  <a:pt x="0" y="121"/>
                </a:lnTo>
                <a:lnTo>
                  <a:pt x="0" y="112"/>
                </a:lnTo>
                <a:lnTo>
                  <a:pt x="0" y="104"/>
                </a:lnTo>
                <a:lnTo>
                  <a:pt x="13" y="44"/>
                </a:lnTo>
                <a:lnTo>
                  <a:pt x="34" y="0"/>
                </a:lnTo>
                <a:lnTo>
                  <a:pt x="60" y="14"/>
                </a:lnTo>
                <a:lnTo>
                  <a:pt x="59" y="16"/>
                </a:lnTo>
                <a:lnTo>
                  <a:pt x="55" y="24"/>
                </a:lnTo>
                <a:lnTo>
                  <a:pt x="33" y="84"/>
                </a:lnTo>
                <a:lnTo>
                  <a:pt x="32" y="91"/>
                </a:lnTo>
                <a:lnTo>
                  <a:pt x="31" y="99"/>
                </a:lnTo>
                <a:lnTo>
                  <a:pt x="30" y="107"/>
                </a:lnTo>
                <a:lnTo>
                  <a:pt x="30" y="113"/>
                </a:lnTo>
                <a:lnTo>
                  <a:pt x="30" y="121"/>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778" name="path 1778"/>
          <p:cNvSpPr/>
          <p:nvPr/>
        </p:nvSpPr>
        <p:spPr>
          <a:xfrm>
            <a:off x="1788426" y="2934716"/>
            <a:ext cx="75653" cy="54317"/>
          </a:xfrm>
          <a:custGeom>
            <a:avLst/>
            <a:gdLst/>
            <a:ahLst/>
            <a:cxnLst/>
            <a:rect l="0" t="0" r="0" b="0"/>
            <a:pathLst>
              <a:path w="119" h="85">
                <a:moveTo>
                  <a:pt x="16" y="85"/>
                </a:moveTo>
                <a:lnTo>
                  <a:pt x="0" y="60"/>
                </a:lnTo>
                <a:lnTo>
                  <a:pt x="9" y="54"/>
                </a:lnTo>
                <a:lnTo>
                  <a:pt x="33" y="39"/>
                </a:lnTo>
                <a:lnTo>
                  <a:pt x="57" y="25"/>
                </a:lnTo>
                <a:lnTo>
                  <a:pt x="83" y="11"/>
                </a:lnTo>
                <a:lnTo>
                  <a:pt x="105" y="0"/>
                </a:lnTo>
                <a:lnTo>
                  <a:pt x="119" y="26"/>
                </a:lnTo>
                <a:lnTo>
                  <a:pt x="97" y="38"/>
                </a:lnTo>
                <a:lnTo>
                  <a:pt x="72" y="51"/>
                </a:lnTo>
                <a:lnTo>
                  <a:pt x="48" y="65"/>
                </a:lnTo>
                <a:lnTo>
                  <a:pt x="25" y="79"/>
                </a:lnTo>
                <a:lnTo>
                  <a:pt x="16" y="85"/>
                </a:lnTo>
              </a:path>
            </a:pathLst>
          </a:custGeom>
          <a:solidFill>
            <a:srgbClr val="5B9BD4">
              <a:alpha val="100000"/>
            </a:srgbClr>
          </a:solidFill>
          <a:ln w="0" cap="flat">
            <a:noFill/>
            <a:prstDash val="solid"/>
            <a:miter lim="0"/>
          </a:ln>
        </p:spPr>
        <p:txBody>
          <a:bodyPr rtlCol="0"/>
          <a:lstStyle/>
          <a:p>
            <a:pPr algn="ctr"/>
            <a:endParaRPr lang="zh-CN" altLang="en-US"/>
          </a:p>
        </p:txBody>
      </p:sp>
      <p:pic>
        <p:nvPicPr>
          <p:cNvPr id="1780" name="picture 1780"/>
          <p:cNvPicPr>
            <a:picLocks noChangeAspect="1"/>
          </p:cNvPicPr>
          <p:nvPr/>
        </p:nvPicPr>
        <p:blipFill>
          <a:blip r:embed="rId3"/>
          <a:stretch>
            <a:fillRect/>
          </a:stretch>
        </p:blipFill>
        <p:spPr>
          <a:xfrm rot="21600000">
            <a:off x="1641792" y="2902940"/>
            <a:ext cx="514350" cy="28575"/>
          </a:xfrm>
          <a:prstGeom prst="rect">
            <a:avLst/>
          </a:prstGeom>
        </p:spPr>
      </p:pic>
      <p:sp>
        <p:nvSpPr>
          <p:cNvPr id="1782" name="path 1782"/>
          <p:cNvSpPr/>
          <p:nvPr/>
        </p:nvSpPr>
        <p:spPr>
          <a:xfrm>
            <a:off x="1907044" y="2836074"/>
            <a:ext cx="203009" cy="90728"/>
          </a:xfrm>
          <a:custGeom>
            <a:avLst/>
            <a:gdLst/>
            <a:ahLst/>
            <a:cxnLst/>
            <a:rect l="0" t="0" r="0" b="0"/>
            <a:pathLst>
              <a:path w="319" h="142">
                <a:moveTo>
                  <a:pt x="12" y="142"/>
                </a:moveTo>
                <a:lnTo>
                  <a:pt x="0" y="115"/>
                </a:lnTo>
                <a:lnTo>
                  <a:pt x="5" y="112"/>
                </a:lnTo>
                <a:lnTo>
                  <a:pt x="35" y="99"/>
                </a:lnTo>
                <a:lnTo>
                  <a:pt x="65" y="87"/>
                </a:lnTo>
                <a:lnTo>
                  <a:pt x="95" y="74"/>
                </a:lnTo>
                <a:lnTo>
                  <a:pt x="111" y="68"/>
                </a:lnTo>
                <a:lnTo>
                  <a:pt x="122" y="96"/>
                </a:lnTo>
                <a:lnTo>
                  <a:pt x="106" y="102"/>
                </a:lnTo>
                <a:lnTo>
                  <a:pt x="76" y="115"/>
                </a:lnTo>
                <a:lnTo>
                  <a:pt x="47" y="127"/>
                </a:lnTo>
                <a:lnTo>
                  <a:pt x="18" y="140"/>
                </a:lnTo>
                <a:lnTo>
                  <a:pt x="12" y="142"/>
                </a:lnTo>
              </a:path>
              <a:path w="319" h="142">
                <a:moveTo>
                  <a:pt x="206" y="65"/>
                </a:moveTo>
                <a:lnTo>
                  <a:pt x="258" y="16"/>
                </a:lnTo>
                <a:lnTo>
                  <a:pt x="310" y="0"/>
                </a:lnTo>
                <a:lnTo>
                  <a:pt x="319" y="28"/>
                </a:lnTo>
                <a:lnTo>
                  <a:pt x="301" y="34"/>
                </a:lnTo>
                <a:lnTo>
                  <a:pt x="267" y="44"/>
                </a:lnTo>
                <a:lnTo>
                  <a:pt x="234" y="55"/>
                </a:lnTo>
                <a:lnTo>
                  <a:pt x="206" y="65"/>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784" name="path 1784"/>
          <p:cNvSpPr/>
          <p:nvPr/>
        </p:nvSpPr>
        <p:spPr>
          <a:xfrm>
            <a:off x="1597812" y="3937050"/>
            <a:ext cx="76199" cy="76276"/>
          </a:xfrm>
          <a:custGeom>
            <a:avLst/>
            <a:gdLst/>
            <a:ahLst/>
            <a:cxnLst/>
            <a:rect l="0" t="0" r="0" b="0"/>
            <a:pathLst>
              <a:path w="119" h="120">
                <a:moveTo>
                  <a:pt x="119" y="120"/>
                </a:moveTo>
                <a:lnTo>
                  <a:pt x="0" y="119"/>
                </a:lnTo>
                <a:lnTo>
                  <a:pt x="60" y="0"/>
                </a:lnTo>
                <a:lnTo>
                  <a:pt x="104" y="89"/>
                </a:lnTo>
                <a:lnTo>
                  <a:pt x="45" y="89"/>
                </a:lnTo>
                <a:lnTo>
                  <a:pt x="45" y="112"/>
                </a:lnTo>
                <a:lnTo>
                  <a:pt x="116" y="112"/>
                </a:lnTo>
                <a:lnTo>
                  <a:pt x="119" y="120"/>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786" name="path 1786"/>
          <p:cNvSpPr/>
          <p:nvPr/>
        </p:nvSpPr>
        <p:spPr>
          <a:xfrm>
            <a:off x="2164765" y="2801492"/>
            <a:ext cx="73469" cy="37084"/>
          </a:xfrm>
          <a:custGeom>
            <a:avLst/>
            <a:gdLst/>
            <a:ahLst/>
            <a:cxnLst/>
            <a:rect l="0" t="0" r="0" b="0"/>
            <a:pathLst>
              <a:path w="115" h="57">
                <a:moveTo>
                  <a:pt x="0" y="58"/>
                </a:moveTo>
                <a:lnTo>
                  <a:pt x="66" y="10"/>
                </a:lnTo>
                <a:lnTo>
                  <a:pt x="108" y="0"/>
                </a:lnTo>
                <a:lnTo>
                  <a:pt x="115" y="29"/>
                </a:lnTo>
                <a:lnTo>
                  <a:pt x="111" y="30"/>
                </a:lnTo>
                <a:lnTo>
                  <a:pt x="74" y="39"/>
                </a:lnTo>
                <a:lnTo>
                  <a:pt x="37" y="48"/>
                </a:lnTo>
                <a:lnTo>
                  <a:pt x="0" y="58"/>
                </a:lnTo>
              </a:path>
            </a:pathLst>
          </a:custGeom>
          <a:solidFill>
            <a:srgbClr val="5B9BD4">
              <a:alpha val="100000"/>
            </a:srgbClr>
          </a:solidFill>
          <a:ln w="0" cap="flat">
            <a:noFill/>
            <a:prstDash val="solid"/>
            <a:miter lim="0"/>
          </a:ln>
        </p:spPr>
        <p:txBody>
          <a:bodyPr rtlCol="0"/>
          <a:lstStyle/>
          <a:p>
            <a:pPr algn="ctr"/>
            <a:endParaRPr lang="zh-CN" altLang="en-US"/>
          </a:p>
        </p:txBody>
      </p:sp>
      <p:grpSp>
        <p:nvGrpSpPr>
          <p:cNvPr id="196" name="group 196"/>
          <p:cNvGrpSpPr/>
          <p:nvPr/>
        </p:nvGrpSpPr>
        <p:grpSpPr>
          <a:xfrm rot="21600000">
            <a:off x="724852" y="2682582"/>
            <a:ext cx="7186930" cy="3069932"/>
            <a:chOff x="0" y="0"/>
            <a:chExt cx="7186930" cy="3069932"/>
          </a:xfrm>
        </p:grpSpPr>
        <p:sp>
          <p:nvSpPr>
            <p:cNvPr id="1788" name="path 1788"/>
            <p:cNvSpPr/>
            <p:nvPr/>
          </p:nvSpPr>
          <p:spPr>
            <a:xfrm>
              <a:off x="0" y="2038045"/>
              <a:ext cx="7186930" cy="1031887"/>
            </a:xfrm>
            <a:custGeom>
              <a:avLst/>
              <a:gdLst/>
              <a:ahLst/>
              <a:cxnLst/>
              <a:rect l="0" t="0" r="0" b="0"/>
              <a:pathLst>
                <a:path w="11318" h="1625">
                  <a:moveTo>
                    <a:pt x="30" y="140"/>
                  </a:moveTo>
                  <a:lnTo>
                    <a:pt x="0" y="140"/>
                  </a:lnTo>
                  <a:lnTo>
                    <a:pt x="0" y="6"/>
                  </a:lnTo>
                  <a:lnTo>
                    <a:pt x="17" y="6"/>
                  </a:lnTo>
                  <a:lnTo>
                    <a:pt x="17" y="34"/>
                  </a:lnTo>
                  <a:lnTo>
                    <a:pt x="15" y="36"/>
                  </a:lnTo>
                  <a:lnTo>
                    <a:pt x="30" y="36"/>
                  </a:lnTo>
                  <a:lnTo>
                    <a:pt x="30" y="140"/>
                  </a:lnTo>
                </a:path>
                <a:path w="11318" h="1625">
                  <a:moveTo>
                    <a:pt x="30" y="36"/>
                  </a:moveTo>
                  <a:lnTo>
                    <a:pt x="17" y="36"/>
                  </a:lnTo>
                  <a:lnTo>
                    <a:pt x="17" y="34"/>
                  </a:lnTo>
                  <a:lnTo>
                    <a:pt x="30" y="21"/>
                  </a:lnTo>
                  <a:lnTo>
                    <a:pt x="30" y="36"/>
                  </a:lnTo>
                </a:path>
                <a:path w="11318" h="1625">
                  <a:moveTo>
                    <a:pt x="7007" y="1610"/>
                  </a:moveTo>
                  <a:lnTo>
                    <a:pt x="7007" y="1506"/>
                  </a:lnTo>
                  <a:lnTo>
                    <a:pt x="7037" y="1506"/>
                  </a:lnTo>
                  <a:lnTo>
                    <a:pt x="7037" y="1595"/>
                  </a:lnTo>
                  <a:lnTo>
                    <a:pt x="7022" y="1595"/>
                  </a:lnTo>
                  <a:lnTo>
                    <a:pt x="7007" y="1610"/>
                  </a:lnTo>
                </a:path>
                <a:path w="11318" h="1625">
                  <a:moveTo>
                    <a:pt x="7037" y="1625"/>
                  </a:moveTo>
                  <a:lnTo>
                    <a:pt x="7006" y="1625"/>
                  </a:lnTo>
                  <a:lnTo>
                    <a:pt x="7006" y="1595"/>
                  </a:lnTo>
                  <a:lnTo>
                    <a:pt x="7007" y="1595"/>
                  </a:lnTo>
                  <a:lnTo>
                    <a:pt x="7007" y="1610"/>
                  </a:lnTo>
                  <a:lnTo>
                    <a:pt x="7037" y="1610"/>
                  </a:lnTo>
                  <a:lnTo>
                    <a:pt x="7037" y="1625"/>
                  </a:lnTo>
                </a:path>
                <a:path w="11318" h="1625">
                  <a:moveTo>
                    <a:pt x="7037" y="1610"/>
                  </a:moveTo>
                  <a:lnTo>
                    <a:pt x="7007" y="1610"/>
                  </a:lnTo>
                  <a:lnTo>
                    <a:pt x="7022" y="1595"/>
                  </a:lnTo>
                  <a:lnTo>
                    <a:pt x="7037" y="1595"/>
                  </a:lnTo>
                  <a:lnTo>
                    <a:pt x="7037" y="1610"/>
                  </a:lnTo>
                </a:path>
                <a:path w="11318" h="1625">
                  <a:moveTo>
                    <a:pt x="7272" y="1617"/>
                  </a:moveTo>
                  <a:lnTo>
                    <a:pt x="7168" y="1617"/>
                  </a:lnTo>
                  <a:lnTo>
                    <a:pt x="7168" y="1587"/>
                  </a:lnTo>
                  <a:lnTo>
                    <a:pt x="7184" y="1587"/>
                  </a:lnTo>
                  <a:lnTo>
                    <a:pt x="7184" y="1602"/>
                  </a:lnTo>
                  <a:lnTo>
                    <a:pt x="7272" y="1602"/>
                  </a:lnTo>
                  <a:lnTo>
                    <a:pt x="7272" y="1617"/>
                  </a:lnTo>
                </a:path>
                <a:path w="11318" h="1625">
                  <a:moveTo>
                    <a:pt x="7272" y="1602"/>
                  </a:moveTo>
                  <a:lnTo>
                    <a:pt x="7184" y="1602"/>
                  </a:lnTo>
                  <a:lnTo>
                    <a:pt x="7184" y="1587"/>
                  </a:lnTo>
                  <a:lnTo>
                    <a:pt x="7272" y="1587"/>
                  </a:lnTo>
                  <a:lnTo>
                    <a:pt x="7272" y="1602"/>
                  </a:lnTo>
                </a:path>
                <a:path w="11318" h="1625">
                  <a:moveTo>
                    <a:pt x="7184" y="132"/>
                  </a:moveTo>
                  <a:lnTo>
                    <a:pt x="7154" y="132"/>
                  </a:lnTo>
                  <a:lnTo>
                    <a:pt x="7154" y="0"/>
                  </a:lnTo>
                  <a:lnTo>
                    <a:pt x="7170" y="0"/>
                  </a:lnTo>
                  <a:lnTo>
                    <a:pt x="7170" y="27"/>
                  </a:lnTo>
                  <a:lnTo>
                    <a:pt x="7168" y="30"/>
                  </a:lnTo>
                  <a:lnTo>
                    <a:pt x="7184" y="30"/>
                  </a:lnTo>
                  <a:lnTo>
                    <a:pt x="7184" y="132"/>
                  </a:lnTo>
                </a:path>
                <a:path w="11318" h="1625">
                  <a:moveTo>
                    <a:pt x="7184" y="30"/>
                  </a:moveTo>
                  <a:lnTo>
                    <a:pt x="7170" y="30"/>
                  </a:lnTo>
                  <a:lnTo>
                    <a:pt x="7170" y="27"/>
                  </a:lnTo>
                  <a:lnTo>
                    <a:pt x="7184" y="14"/>
                  </a:lnTo>
                  <a:lnTo>
                    <a:pt x="7184" y="30"/>
                  </a:lnTo>
                </a:path>
                <a:path w="11318" h="1625">
                  <a:moveTo>
                    <a:pt x="11288" y="30"/>
                  </a:moveTo>
                  <a:lnTo>
                    <a:pt x="11250" y="30"/>
                  </a:lnTo>
                  <a:lnTo>
                    <a:pt x="11250" y="0"/>
                  </a:lnTo>
                  <a:lnTo>
                    <a:pt x="11318" y="0"/>
                  </a:lnTo>
                  <a:lnTo>
                    <a:pt x="11318" y="14"/>
                  </a:lnTo>
                  <a:lnTo>
                    <a:pt x="11288" y="14"/>
                  </a:lnTo>
                  <a:lnTo>
                    <a:pt x="11288" y="30"/>
                  </a:lnTo>
                </a:path>
                <a:path w="11318" h="1625">
                  <a:moveTo>
                    <a:pt x="11318" y="82"/>
                  </a:moveTo>
                  <a:lnTo>
                    <a:pt x="11288" y="82"/>
                  </a:lnTo>
                  <a:lnTo>
                    <a:pt x="11288" y="14"/>
                  </a:lnTo>
                  <a:lnTo>
                    <a:pt x="11303" y="30"/>
                  </a:lnTo>
                  <a:lnTo>
                    <a:pt x="11318" y="30"/>
                  </a:lnTo>
                  <a:lnTo>
                    <a:pt x="11318" y="82"/>
                  </a:lnTo>
                </a:path>
                <a:path w="11318" h="1625">
                  <a:moveTo>
                    <a:pt x="11318" y="30"/>
                  </a:moveTo>
                  <a:lnTo>
                    <a:pt x="11303" y="30"/>
                  </a:lnTo>
                  <a:lnTo>
                    <a:pt x="11288" y="14"/>
                  </a:lnTo>
                  <a:lnTo>
                    <a:pt x="11318" y="14"/>
                  </a:lnTo>
                  <a:lnTo>
                    <a:pt x="11318" y="30"/>
                  </a:lnTo>
                </a:path>
              </a:pathLst>
            </a:custGeom>
            <a:solidFill>
              <a:srgbClr val="A6A6A6">
                <a:alpha val="100000"/>
              </a:srgbClr>
            </a:solidFill>
            <a:ln w="0" cap="flat">
              <a:noFill/>
              <a:prstDash val="solid"/>
              <a:miter lim="0"/>
            </a:ln>
          </p:spPr>
          <p:txBody>
            <a:bodyPr rtlCol="0"/>
            <a:lstStyle/>
            <a:p>
              <a:pPr algn="ctr"/>
              <a:endParaRPr lang="zh-CN" altLang="en-US"/>
            </a:p>
          </p:txBody>
        </p:sp>
        <p:sp>
          <p:nvSpPr>
            <p:cNvPr id="1790" name="path 1790"/>
            <p:cNvSpPr/>
            <p:nvPr/>
          </p:nvSpPr>
          <p:spPr>
            <a:xfrm>
              <a:off x="891374" y="0"/>
              <a:ext cx="1678190" cy="1726095"/>
            </a:xfrm>
            <a:custGeom>
              <a:avLst/>
              <a:gdLst/>
              <a:ahLst/>
              <a:cxnLst/>
              <a:rect l="0" t="0" r="0" b="0"/>
              <a:pathLst>
                <a:path w="2642" h="2718">
                  <a:moveTo>
                    <a:pt x="75" y="684"/>
                  </a:moveTo>
                  <a:lnTo>
                    <a:pt x="75" y="683"/>
                  </a:lnTo>
                  <a:lnTo>
                    <a:pt x="75" y="684"/>
                  </a:lnTo>
                </a:path>
                <a:path w="2642" h="2718">
                  <a:moveTo>
                    <a:pt x="71" y="691"/>
                  </a:moveTo>
                  <a:lnTo>
                    <a:pt x="71" y="691"/>
                  </a:lnTo>
                  <a:lnTo>
                    <a:pt x="71" y="691"/>
                  </a:lnTo>
                </a:path>
                <a:path w="2642" h="2718">
                  <a:moveTo>
                    <a:pt x="67" y="699"/>
                  </a:moveTo>
                  <a:lnTo>
                    <a:pt x="67" y="698"/>
                  </a:lnTo>
                  <a:lnTo>
                    <a:pt x="67" y="699"/>
                  </a:lnTo>
                </a:path>
                <a:path w="2642" h="2718">
                  <a:moveTo>
                    <a:pt x="64" y="706"/>
                  </a:moveTo>
                  <a:lnTo>
                    <a:pt x="64" y="706"/>
                  </a:lnTo>
                  <a:lnTo>
                    <a:pt x="64" y="706"/>
                  </a:lnTo>
                </a:path>
                <a:path w="2642" h="2718">
                  <a:moveTo>
                    <a:pt x="64" y="706"/>
                  </a:moveTo>
                  <a:lnTo>
                    <a:pt x="64" y="706"/>
                  </a:lnTo>
                  <a:lnTo>
                    <a:pt x="64" y="706"/>
                  </a:lnTo>
                </a:path>
                <a:path w="2642" h="2718">
                  <a:moveTo>
                    <a:pt x="61" y="714"/>
                  </a:moveTo>
                  <a:lnTo>
                    <a:pt x="61" y="713"/>
                  </a:lnTo>
                  <a:lnTo>
                    <a:pt x="61" y="714"/>
                  </a:lnTo>
                </a:path>
                <a:path w="2642" h="2718">
                  <a:moveTo>
                    <a:pt x="58" y="721"/>
                  </a:moveTo>
                  <a:lnTo>
                    <a:pt x="58" y="721"/>
                  </a:lnTo>
                  <a:lnTo>
                    <a:pt x="58" y="721"/>
                  </a:lnTo>
                </a:path>
                <a:path w="2642" h="2718">
                  <a:moveTo>
                    <a:pt x="55" y="729"/>
                  </a:moveTo>
                  <a:lnTo>
                    <a:pt x="55" y="728"/>
                  </a:lnTo>
                  <a:lnTo>
                    <a:pt x="55" y="729"/>
                  </a:lnTo>
                </a:path>
                <a:path w="2642" h="2718">
                  <a:moveTo>
                    <a:pt x="55" y="729"/>
                  </a:moveTo>
                  <a:lnTo>
                    <a:pt x="55" y="729"/>
                  </a:lnTo>
                  <a:lnTo>
                    <a:pt x="55" y="729"/>
                  </a:lnTo>
                </a:path>
                <a:path w="2642" h="2718">
                  <a:moveTo>
                    <a:pt x="53" y="736"/>
                  </a:moveTo>
                  <a:lnTo>
                    <a:pt x="53" y="736"/>
                  </a:lnTo>
                  <a:lnTo>
                    <a:pt x="53" y="736"/>
                  </a:lnTo>
                </a:path>
                <a:path w="2642" h="2718">
                  <a:moveTo>
                    <a:pt x="51" y="744"/>
                  </a:moveTo>
                  <a:lnTo>
                    <a:pt x="51" y="743"/>
                  </a:lnTo>
                  <a:lnTo>
                    <a:pt x="51" y="744"/>
                  </a:lnTo>
                </a:path>
                <a:path w="2642" h="2718">
                  <a:moveTo>
                    <a:pt x="49" y="751"/>
                  </a:moveTo>
                  <a:lnTo>
                    <a:pt x="50" y="751"/>
                  </a:lnTo>
                  <a:lnTo>
                    <a:pt x="49" y="751"/>
                  </a:lnTo>
                </a:path>
                <a:path w="2642" h="2718">
                  <a:moveTo>
                    <a:pt x="48" y="759"/>
                  </a:moveTo>
                  <a:lnTo>
                    <a:pt x="48" y="758"/>
                  </a:lnTo>
                  <a:lnTo>
                    <a:pt x="48" y="759"/>
                  </a:lnTo>
                </a:path>
                <a:path w="2642" h="2718">
                  <a:moveTo>
                    <a:pt x="47" y="766"/>
                  </a:moveTo>
                  <a:lnTo>
                    <a:pt x="47" y="766"/>
                  </a:lnTo>
                  <a:lnTo>
                    <a:pt x="47" y="766"/>
                  </a:lnTo>
                </a:path>
                <a:path w="2642" h="2718">
                  <a:moveTo>
                    <a:pt x="46" y="773"/>
                  </a:moveTo>
                  <a:lnTo>
                    <a:pt x="46" y="773"/>
                  </a:lnTo>
                  <a:lnTo>
                    <a:pt x="46" y="773"/>
                  </a:lnTo>
                </a:path>
                <a:path w="2642" h="2718">
                  <a:moveTo>
                    <a:pt x="46" y="781"/>
                  </a:moveTo>
                  <a:lnTo>
                    <a:pt x="46" y="780"/>
                  </a:lnTo>
                  <a:lnTo>
                    <a:pt x="46" y="781"/>
                  </a:lnTo>
                </a:path>
                <a:path w="2642" h="2718">
                  <a:moveTo>
                    <a:pt x="46" y="781"/>
                  </a:moveTo>
                  <a:lnTo>
                    <a:pt x="46" y="781"/>
                  </a:lnTo>
                  <a:lnTo>
                    <a:pt x="46" y="781"/>
                  </a:lnTo>
                </a:path>
                <a:path w="2642" h="2718">
                  <a:moveTo>
                    <a:pt x="127" y="611"/>
                  </a:moveTo>
                  <a:lnTo>
                    <a:pt x="105" y="591"/>
                  </a:lnTo>
                  <a:lnTo>
                    <a:pt x="108" y="588"/>
                  </a:lnTo>
                  <a:lnTo>
                    <a:pt x="123" y="572"/>
                  </a:lnTo>
                  <a:lnTo>
                    <a:pt x="175" y="525"/>
                  </a:lnTo>
                  <a:lnTo>
                    <a:pt x="196" y="509"/>
                  </a:lnTo>
                  <a:lnTo>
                    <a:pt x="214" y="533"/>
                  </a:lnTo>
                  <a:lnTo>
                    <a:pt x="212" y="534"/>
                  </a:lnTo>
                  <a:lnTo>
                    <a:pt x="194" y="548"/>
                  </a:lnTo>
                  <a:lnTo>
                    <a:pt x="176" y="563"/>
                  </a:lnTo>
                  <a:lnTo>
                    <a:pt x="160" y="578"/>
                  </a:lnTo>
                  <a:lnTo>
                    <a:pt x="144" y="593"/>
                  </a:lnTo>
                  <a:lnTo>
                    <a:pt x="130" y="608"/>
                  </a:lnTo>
                  <a:lnTo>
                    <a:pt x="127" y="611"/>
                  </a:lnTo>
                </a:path>
                <a:path w="2642" h="2718">
                  <a:moveTo>
                    <a:pt x="212" y="534"/>
                  </a:moveTo>
                  <a:lnTo>
                    <a:pt x="213" y="534"/>
                  </a:lnTo>
                  <a:lnTo>
                    <a:pt x="212" y="534"/>
                  </a:lnTo>
                </a:path>
                <a:path w="2642" h="2718">
                  <a:moveTo>
                    <a:pt x="194" y="549"/>
                  </a:moveTo>
                  <a:lnTo>
                    <a:pt x="194" y="548"/>
                  </a:lnTo>
                  <a:lnTo>
                    <a:pt x="194" y="549"/>
                  </a:lnTo>
                </a:path>
                <a:path w="2642" h="2718">
                  <a:moveTo>
                    <a:pt x="176" y="563"/>
                  </a:moveTo>
                  <a:lnTo>
                    <a:pt x="177" y="563"/>
                  </a:lnTo>
                  <a:lnTo>
                    <a:pt x="176" y="563"/>
                  </a:lnTo>
                </a:path>
                <a:path w="2642" h="2718">
                  <a:moveTo>
                    <a:pt x="160" y="578"/>
                  </a:moveTo>
                  <a:lnTo>
                    <a:pt x="160" y="578"/>
                  </a:lnTo>
                  <a:lnTo>
                    <a:pt x="160" y="578"/>
                  </a:lnTo>
                </a:path>
                <a:path w="2642" h="2718">
                  <a:moveTo>
                    <a:pt x="144" y="593"/>
                  </a:moveTo>
                  <a:lnTo>
                    <a:pt x="145" y="593"/>
                  </a:lnTo>
                  <a:lnTo>
                    <a:pt x="144" y="593"/>
                  </a:lnTo>
                </a:path>
                <a:path w="2642" h="2718">
                  <a:moveTo>
                    <a:pt x="130" y="608"/>
                  </a:moveTo>
                  <a:lnTo>
                    <a:pt x="130" y="608"/>
                  </a:lnTo>
                  <a:lnTo>
                    <a:pt x="130" y="608"/>
                  </a:lnTo>
                </a:path>
                <a:path w="2642" h="2718">
                  <a:moveTo>
                    <a:pt x="343" y="448"/>
                  </a:moveTo>
                  <a:lnTo>
                    <a:pt x="343" y="448"/>
                  </a:lnTo>
                  <a:lnTo>
                    <a:pt x="343" y="448"/>
                  </a:lnTo>
                </a:path>
                <a:path w="2642" h="2718">
                  <a:moveTo>
                    <a:pt x="319" y="462"/>
                  </a:moveTo>
                  <a:lnTo>
                    <a:pt x="319" y="462"/>
                  </a:lnTo>
                  <a:lnTo>
                    <a:pt x="319" y="462"/>
                  </a:lnTo>
                </a:path>
                <a:path w="2642" h="2718">
                  <a:moveTo>
                    <a:pt x="296" y="476"/>
                  </a:moveTo>
                  <a:lnTo>
                    <a:pt x="296" y="476"/>
                  </a:lnTo>
                  <a:lnTo>
                    <a:pt x="296" y="476"/>
                  </a:lnTo>
                </a:path>
                <a:path w="2642" h="2718">
                  <a:moveTo>
                    <a:pt x="692" y="297"/>
                  </a:moveTo>
                  <a:lnTo>
                    <a:pt x="692" y="297"/>
                  </a:lnTo>
                  <a:lnTo>
                    <a:pt x="692" y="297"/>
                  </a:lnTo>
                </a:path>
                <a:path w="2642" h="2718">
                  <a:moveTo>
                    <a:pt x="865" y="245"/>
                  </a:moveTo>
                  <a:lnTo>
                    <a:pt x="865" y="245"/>
                  </a:lnTo>
                  <a:lnTo>
                    <a:pt x="865" y="245"/>
                  </a:lnTo>
                </a:path>
                <a:path w="2642" h="2718">
                  <a:moveTo>
                    <a:pt x="2435" y="50"/>
                  </a:moveTo>
                  <a:lnTo>
                    <a:pt x="2356" y="50"/>
                  </a:lnTo>
                  <a:lnTo>
                    <a:pt x="2396" y="44"/>
                  </a:lnTo>
                  <a:lnTo>
                    <a:pt x="2433" y="38"/>
                  </a:lnTo>
                  <a:lnTo>
                    <a:pt x="2435" y="50"/>
                  </a:lnTo>
                </a:path>
                <a:path w="2642" h="2718">
                  <a:moveTo>
                    <a:pt x="2641" y="8"/>
                  </a:moveTo>
                  <a:lnTo>
                    <a:pt x="2591" y="8"/>
                  </a:lnTo>
                  <a:lnTo>
                    <a:pt x="2629" y="0"/>
                  </a:lnTo>
                  <a:lnTo>
                    <a:pt x="2639" y="0"/>
                  </a:lnTo>
                  <a:lnTo>
                    <a:pt x="2641" y="8"/>
                  </a:lnTo>
                </a:path>
                <a:path w="2642" h="2718">
                  <a:moveTo>
                    <a:pt x="2642" y="16"/>
                  </a:moveTo>
                  <a:lnTo>
                    <a:pt x="2552" y="16"/>
                  </a:lnTo>
                  <a:lnTo>
                    <a:pt x="2591" y="8"/>
                  </a:lnTo>
                  <a:lnTo>
                    <a:pt x="2641" y="8"/>
                  </a:lnTo>
                  <a:lnTo>
                    <a:pt x="2642" y="16"/>
                  </a:lnTo>
                </a:path>
                <a:path w="2642" h="2718">
                  <a:moveTo>
                    <a:pt x="46" y="2088"/>
                  </a:moveTo>
                  <a:lnTo>
                    <a:pt x="16" y="2088"/>
                  </a:lnTo>
                  <a:lnTo>
                    <a:pt x="16" y="2065"/>
                  </a:lnTo>
                  <a:lnTo>
                    <a:pt x="46" y="2065"/>
                  </a:lnTo>
                  <a:lnTo>
                    <a:pt x="46" y="2088"/>
                  </a:lnTo>
                </a:path>
                <a:path w="2642" h="2718">
                  <a:moveTo>
                    <a:pt x="87" y="2088"/>
                  </a:moveTo>
                  <a:lnTo>
                    <a:pt x="46" y="2088"/>
                  </a:lnTo>
                  <a:lnTo>
                    <a:pt x="46" y="2065"/>
                  </a:lnTo>
                  <a:lnTo>
                    <a:pt x="16" y="2065"/>
                  </a:lnTo>
                  <a:lnTo>
                    <a:pt x="76" y="2065"/>
                  </a:lnTo>
                  <a:lnTo>
                    <a:pt x="87" y="2088"/>
                  </a:lnTo>
                </a:path>
                <a:path w="2642" h="2718">
                  <a:moveTo>
                    <a:pt x="38" y="2602"/>
                  </a:moveTo>
                  <a:lnTo>
                    <a:pt x="8" y="2602"/>
                  </a:lnTo>
                  <a:lnTo>
                    <a:pt x="8" y="2597"/>
                  </a:lnTo>
                  <a:lnTo>
                    <a:pt x="38" y="2598"/>
                  </a:lnTo>
                  <a:lnTo>
                    <a:pt x="38" y="2602"/>
                  </a:lnTo>
                </a:path>
                <a:path w="2642" h="2718">
                  <a:moveTo>
                    <a:pt x="36" y="2645"/>
                  </a:moveTo>
                  <a:lnTo>
                    <a:pt x="6" y="2645"/>
                  </a:lnTo>
                  <a:lnTo>
                    <a:pt x="6" y="2644"/>
                  </a:lnTo>
                  <a:lnTo>
                    <a:pt x="7" y="2626"/>
                  </a:lnTo>
                  <a:lnTo>
                    <a:pt x="8" y="2601"/>
                  </a:lnTo>
                  <a:lnTo>
                    <a:pt x="38" y="2602"/>
                  </a:lnTo>
                  <a:lnTo>
                    <a:pt x="37" y="2628"/>
                  </a:lnTo>
                  <a:lnTo>
                    <a:pt x="36" y="2645"/>
                  </a:lnTo>
                </a:path>
                <a:path w="2642" h="2718">
                  <a:moveTo>
                    <a:pt x="7" y="2626"/>
                  </a:moveTo>
                  <a:lnTo>
                    <a:pt x="7" y="2626"/>
                  </a:lnTo>
                  <a:lnTo>
                    <a:pt x="7" y="2626"/>
                  </a:lnTo>
                </a:path>
                <a:path w="2642" h="2718">
                  <a:moveTo>
                    <a:pt x="5" y="2654"/>
                  </a:moveTo>
                  <a:lnTo>
                    <a:pt x="5" y="2654"/>
                  </a:lnTo>
                  <a:lnTo>
                    <a:pt x="6" y="2644"/>
                  </a:lnTo>
                  <a:lnTo>
                    <a:pt x="6" y="2645"/>
                  </a:lnTo>
                  <a:lnTo>
                    <a:pt x="36" y="2645"/>
                  </a:lnTo>
                  <a:lnTo>
                    <a:pt x="36" y="2647"/>
                  </a:lnTo>
                  <a:lnTo>
                    <a:pt x="35" y="2653"/>
                  </a:lnTo>
                  <a:lnTo>
                    <a:pt x="6" y="2653"/>
                  </a:lnTo>
                  <a:lnTo>
                    <a:pt x="5" y="2654"/>
                  </a:lnTo>
                </a:path>
                <a:path w="2642" h="2718">
                  <a:moveTo>
                    <a:pt x="35" y="2657"/>
                  </a:moveTo>
                  <a:lnTo>
                    <a:pt x="5" y="2657"/>
                  </a:lnTo>
                  <a:lnTo>
                    <a:pt x="6" y="2653"/>
                  </a:lnTo>
                  <a:lnTo>
                    <a:pt x="35" y="2653"/>
                  </a:lnTo>
                  <a:lnTo>
                    <a:pt x="35" y="2657"/>
                  </a:lnTo>
                </a:path>
                <a:path w="2642" h="2718">
                  <a:moveTo>
                    <a:pt x="5" y="2655"/>
                  </a:moveTo>
                  <a:lnTo>
                    <a:pt x="5" y="2654"/>
                  </a:lnTo>
                  <a:lnTo>
                    <a:pt x="5" y="2655"/>
                  </a:lnTo>
                </a:path>
                <a:path w="2642" h="2718">
                  <a:moveTo>
                    <a:pt x="5" y="2655"/>
                  </a:moveTo>
                  <a:lnTo>
                    <a:pt x="5" y="2654"/>
                  </a:lnTo>
                  <a:lnTo>
                    <a:pt x="5" y="2655"/>
                  </a:lnTo>
                </a:path>
                <a:path w="2642" h="2718">
                  <a:moveTo>
                    <a:pt x="29" y="2718"/>
                  </a:moveTo>
                  <a:lnTo>
                    <a:pt x="0" y="2716"/>
                  </a:lnTo>
                  <a:lnTo>
                    <a:pt x="0" y="2694"/>
                  </a:lnTo>
                  <a:lnTo>
                    <a:pt x="2" y="2675"/>
                  </a:lnTo>
                  <a:lnTo>
                    <a:pt x="3" y="2663"/>
                  </a:lnTo>
                  <a:lnTo>
                    <a:pt x="4" y="2657"/>
                  </a:lnTo>
                  <a:lnTo>
                    <a:pt x="5" y="2655"/>
                  </a:lnTo>
                  <a:lnTo>
                    <a:pt x="5" y="2657"/>
                  </a:lnTo>
                  <a:lnTo>
                    <a:pt x="35" y="2657"/>
                  </a:lnTo>
                  <a:lnTo>
                    <a:pt x="35" y="2659"/>
                  </a:lnTo>
                  <a:lnTo>
                    <a:pt x="34" y="2665"/>
                  </a:lnTo>
                  <a:lnTo>
                    <a:pt x="33" y="2665"/>
                  </a:lnTo>
                  <a:lnTo>
                    <a:pt x="31" y="2669"/>
                  </a:lnTo>
                  <a:lnTo>
                    <a:pt x="32" y="2669"/>
                  </a:lnTo>
                  <a:lnTo>
                    <a:pt x="31" y="2678"/>
                  </a:lnTo>
                  <a:lnTo>
                    <a:pt x="30" y="2696"/>
                  </a:lnTo>
                  <a:lnTo>
                    <a:pt x="29" y="2718"/>
                  </a:lnTo>
                </a:path>
                <a:path w="2642" h="2718">
                  <a:moveTo>
                    <a:pt x="32" y="2667"/>
                  </a:moveTo>
                  <a:lnTo>
                    <a:pt x="33" y="2666"/>
                  </a:lnTo>
                  <a:lnTo>
                    <a:pt x="32" y="2667"/>
                  </a:lnTo>
                </a:path>
                <a:path w="2642" h="2718">
                  <a:moveTo>
                    <a:pt x="32" y="2668"/>
                  </a:moveTo>
                  <a:lnTo>
                    <a:pt x="32" y="2667"/>
                  </a:lnTo>
                  <a:lnTo>
                    <a:pt x="32" y="2668"/>
                  </a:lnTo>
                </a:path>
                <a:path w="2642" h="2718">
                  <a:moveTo>
                    <a:pt x="31" y="2678"/>
                  </a:moveTo>
                  <a:lnTo>
                    <a:pt x="32" y="2677"/>
                  </a:lnTo>
                  <a:lnTo>
                    <a:pt x="31" y="2678"/>
                  </a:lnTo>
                </a:path>
                <a:path w="2642" h="2718">
                  <a:moveTo>
                    <a:pt x="30" y="2696"/>
                  </a:moveTo>
                  <a:lnTo>
                    <a:pt x="30" y="2696"/>
                  </a:lnTo>
                  <a:lnTo>
                    <a:pt x="30" y="2696"/>
                  </a:lnTo>
                </a:path>
                <a:path w="2642" h="2718">
                  <a:moveTo>
                    <a:pt x="42" y="2446"/>
                  </a:moveTo>
                  <a:lnTo>
                    <a:pt x="12" y="2446"/>
                  </a:lnTo>
                  <a:lnTo>
                    <a:pt x="13" y="2388"/>
                  </a:lnTo>
                  <a:lnTo>
                    <a:pt x="43" y="2388"/>
                  </a:lnTo>
                  <a:lnTo>
                    <a:pt x="42" y="2446"/>
                  </a:lnTo>
                </a:path>
                <a:path w="2642" h="2718">
                  <a:moveTo>
                    <a:pt x="41" y="2508"/>
                  </a:moveTo>
                  <a:lnTo>
                    <a:pt x="11" y="2507"/>
                  </a:lnTo>
                  <a:lnTo>
                    <a:pt x="12" y="2446"/>
                  </a:lnTo>
                  <a:lnTo>
                    <a:pt x="42" y="2446"/>
                  </a:lnTo>
                  <a:lnTo>
                    <a:pt x="41" y="2508"/>
                  </a:lnTo>
                </a:path>
                <a:path w="2642" h="2718">
                  <a:moveTo>
                    <a:pt x="45" y="2227"/>
                  </a:moveTo>
                  <a:lnTo>
                    <a:pt x="15" y="2227"/>
                  </a:lnTo>
                  <a:lnTo>
                    <a:pt x="15" y="2178"/>
                  </a:lnTo>
                  <a:lnTo>
                    <a:pt x="45" y="2178"/>
                  </a:lnTo>
                  <a:lnTo>
                    <a:pt x="45" y="2227"/>
                  </a:lnTo>
                </a:path>
                <a:path w="2642" h="2718">
                  <a:moveTo>
                    <a:pt x="44" y="2298"/>
                  </a:moveTo>
                  <a:lnTo>
                    <a:pt x="14" y="2298"/>
                  </a:lnTo>
                  <a:lnTo>
                    <a:pt x="15" y="2227"/>
                  </a:lnTo>
                  <a:lnTo>
                    <a:pt x="45" y="2227"/>
                  </a:lnTo>
                  <a:lnTo>
                    <a:pt x="44" y="2298"/>
                  </a:lnTo>
                </a:path>
              </a:pathLst>
            </a:custGeom>
            <a:solidFill>
              <a:srgbClr val="5B9BD4">
                <a:alpha val="100000"/>
              </a:srgbClr>
            </a:solidFill>
            <a:ln w="0" cap="flat">
              <a:noFill/>
              <a:prstDash val="solid"/>
              <a:miter lim="0"/>
            </a:ln>
          </p:spPr>
          <p:txBody>
            <a:bodyPr rtlCol="0"/>
            <a:lstStyle/>
            <a:p>
              <a:pPr algn="ctr"/>
              <a:endParaRPr lang="zh-CN" altLang="en-US"/>
            </a:p>
          </p:txBody>
        </p:sp>
      </p:grpSp>
      <p:pic>
        <p:nvPicPr>
          <p:cNvPr id="1792" name="picture 1792"/>
          <p:cNvPicPr>
            <a:picLocks noChangeAspect="1"/>
          </p:cNvPicPr>
          <p:nvPr/>
        </p:nvPicPr>
        <p:blipFill>
          <a:blip r:embed="rId4"/>
          <a:stretch>
            <a:fillRect/>
          </a:stretch>
        </p:blipFill>
        <p:spPr>
          <a:xfrm rot="21600000">
            <a:off x="8199690" y="1406689"/>
            <a:ext cx="3859720" cy="2826982"/>
          </a:xfrm>
          <a:prstGeom prst="rect">
            <a:avLst/>
          </a:prstGeom>
        </p:spPr>
      </p:pic>
      <p:sp>
        <p:nvSpPr>
          <p:cNvPr id="1794" name="textbox 1794"/>
          <p:cNvSpPr/>
          <p:nvPr/>
        </p:nvSpPr>
        <p:spPr>
          <a:xfrm>
            <a:off x="8290979" y="4819865"/>
            <a:ext cx="3716020" cy="1580514"/>
          </a:xfrm>
          <a:prstGeom prst="rect">
            <a:avLst/>
          </a:prstGeom>
          <a:noFill/>
          <a:ln w="0" cap="flat">
            <a:noFill/>
            <a:prstDash val="solid"/>
            <a:miter lim="0"/>
          </a:ln>
        </p:spPr>
        <p:txBody>
          <a:bodyPr vert="horz" wrap="square" lIns="0" tIns="0" rIns="0" bIns="0"/>
          <a:lstStyle/>
          <a:p>
            <a:pPr algn="l" rtl="0" eaLnBrk="0">
              <a:lnSpc>
                <a:spcPct val="92000"/>
              </a:lnSpc>
            </a:pPr>
            <a:endParaRPr sz="100">
              <a:latin typeface="Arial" panose="020B0604020202020204"/>
              <a:ea typeface="Arial" panose="020B0604020202020204"/>
              <a:cs typeface="Arial" panose="020B0604020202020204"/>
            </a:endParaRPr>
          </a:p>
          <a:p>
            <a:pPr marL="175260" indent="-162560" algn="l" rtl="0" eaLnBrk="0">
              <a:lnSpc>
                <a:spcPct val="120000"/>
              </a:lnSpc>
            </a:pPr>
            <a:r>
              <a:rPr sz="1200" kern="0" spc="-10">
                <a:solidFill>
                  <a:srgbClr val="000000">
                    <a:alpha val="100000"/>
                  </a:srgbClr>
                </a:solidFill>
                <a:latin typeface="Wingdings" panose="05000000000000000000"/>
                <a:ea typeface="Wingdings" panose="05000000000000000000"/>
                <a:cs typeface="Wingdings" panose="05000000000000000000"/>
              </a:rPr>
              <a:t>l</a:t>
            </a:r>
            <a:r>
              <a:rPr sz="1200" kern="0" spc="-680">
                <a:solidFill>
                  <a:srgbClr val="000000">
                    <a:alpha val="100000"/>
                  </a:srgbClr>
                </a:solidFill>
                <a:latin typeface="Wingdings" panose="05000000000000000000"/>
                <a:ea typeface="Wingdings" panose="05000000000000000000"/>
                <a:cs typeface="Wingdings" panose="05000000000000000000"/>
              </a:rPr>
              <a:t> </a:t>
            </a:r>
            <a:r>
              <a:rPr sz="1200" kern="0" spc="-10">
                <a:solidFill>
                  <a:srgbClr val="000000">
                    <a:alpha val="100000"/>
                  </a:srgbClr>
                </a:solidFill>
                <a:latin typeface="等线" panose="02010600030101010101" charset="-122"/>
                <a:ea typeface="等线" panose="02010600030101010101" charset="-122"/>
                <a:cs typeface="等线" panose="02010600030101010101" charset="-122"/>
              </a:rPr>
              <a:t>消安一体化，掌握第一手现</a:t>
            </a:r>
            <a:r>
              <a:rPr sz="1200" kern="0" spc="-20">
                <a:solidFill>
                  <a:srgbClr val="000000">
                    <a:alpha val="100000"/>
                  </a:srgbClr>
                </a:solidFill>
                <a:latin typeface="等线" panose="02010600030101010101" charset="-122"/>
                <a:ea typeface="等线" panose="02010600030101010101" charset="-122"/>
                <a:cs typeface="等线" panose="02010600030101010101" charset="-122"/>
              </a:rPr>
              <a:t>场视频，</a:t>
            </a:r>
            <a:r>
              <a:rPr sz="1200" kern="0" spc="-170">
                <a:solidFill>
                  <a:srgbClr val="000000">
                    <a:alpha val="100000"/>
                  </a:srgbClr>
                </a:solidFill>
                <a:latin typeface="等线" panose="02010600030101010101" charset="-122"/>
                <a:ea typeface="等线" panose="02010600030101010101" charset="-122"/>
                <a:cs typeface="等线" panose="02010600030101010101" charset="-122"/>
              </a:rPr>
              <a:t> </a:t>
            </a:r>
            <a:r>
              <a:rPr sz="1200" kern="0" spc="-20">
                <a:solidFill>
                  <a:srgbClr val="000000">
                    <a:alpha val="100000"/>
                  </a:srgbClr>
                </a:solidFill>
                <a:latin typeface="等线" panose="02010600030101010101" charset="-122"/>
                <a:ea typeface="等线" panose="02010600030101010101" charset="-122"/>
                <a:cs typeface="等线" panose="02010600030101010101" charset="-122"/>
              </a:rPr>
              <a:t>以便制定合理补</a:t>
            </a:r>
            <a:r>
              <a:rPr sz="1200" kern="0" spc="0">
                <a:solidFill>
                  <a:srgbClr val="000000">
                    <a:alpha val="100000"/>
                  </a:srgbClr>
                </a:solidFill>
                <a:latin typeface="等线" panose="02010600030101010101" charset="-122"/>
                <a:ea typeface="等线" panose="02010600030101010101" charset="-122"/>
                <a:cs typeface="等线" panose="02010600030101010101" charset="-122"/>
              </a:rPr>
              <a:t>  </a:t>
            </a:r>
            <a:r>
              <a:rPr sz="1200" kern="0" spc="-20">
                <a:solidFill>
                  <a:srgbClr val="000000">
                    <a:alpha val="100000"/>
                  </a:srgbClr>
                </a:solidFill>
                <a:latin typeface="等线" panose="02010600030101010101" charset="-122"/>
                <a:ea typeface="等线" panose="02010600030101010101" charset="-122"/>
                <a:cs typeface="等线" panose="02010600030101010101" charset="-122"/>
              </a:rPr>
              <a:t>救措施</a:t>
            </a:r>
            <a:endParaRPr sz="1200">
              <a:latin typeface="等线" panose="02010600030101010101" charset="-122"/>
              <a:ea typeface="等线" panose="02010600030101010101" charset="-122"/>
              <a:cs typeface="等线" panose="02010600030101010101" charset="-122"/>
            </a:endParaRPr>
          </a:p>
          <a:p>
            <a:pPr marL="175260" indent="-162560" algn="l" rtl="0" eaLnBrk="0">
              <a:lnSpc>
                <a:spcPct val="120000"/>
              </a:lnSpc>
              <a:spcBef>
                <a:spcPts val="865"/>
              </a:spcBef>
            </a:pPr>
            <a:r>
              <a:rPr sz="1200" kern="0" spc="-10">
                <a:solidFill>
                  <a:srgbClr val="000000">
                    <a:alpha val="100000"/>
                  </a:srgbClr>
                </a:solidFill>
                <a:latin typeface="Wingdings" panose="05000000000000000000"/>
                <a:ea typeface="Wingdings" panose="05000000000000000000"/>
                <a:cs typeface="Wingdings" panose="05000000000000000000"/>
              </a:rPr>
              <a:t>l</a:t>
            </a:r>
            <a:r>
              <a:rPr sz="1200" kern="0" spc="-620">
                <a:solidFill>
                  <a:srgbClr val="000000">
                    <a:alpha val="100000"/>
                  </a:srgbClr>
                </a:solidFill>
                <a:latin typeface="Wingdings" panose="05000000000000000000"/>
                <a:ea typeface="Wingdings" panose="05000000000000000000"/>
                <a:cs typeface="Wingdings" panose="05000000000000000000"/>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24</a:t>
            </a:r>
            <a:r>
              <a:rPr sz="1200" kern="0" spc="-10">
                <a:solidFill>
                  <a:srgbClr val="000000">
                    <a:alpha val="100000"/>
                  </a:srgbClr>
                </a:solidFill>
                <a:latin typeface="等线" panose="02010600030101010101" charset="-122"/>
                <a:ea typeface="等线" panose="02010600030101010101" charset="-122"/>
                <a:cs typeface="等线" panose="02010600030101010101" charset="-122"/>
              </a:rPr>
              <a:t>小时无人值守，热成像测预警精细化，防微</a:t>
            </a:r>
            <a:r>
              <a:rPr sz="1200" kern="0" spc="0">
                <a:solidFill>
                  <a:srgbClr val="000000">
                    <a:alpha val="100000"/>
                  </a:srgbClr>
                </a:solidFill>
                <a:latin typeface="等线" panose="02010600030101010101" charset="-122"/>
                <a:ea typeface="等线" panose="02010600030101010101" charset="-122"/>
                <a:cs typeface="等线" panose="02010600030101010101" charset="-122"/>
              </a:rPr>
              <a:t> </a:t>
            </a:r>
            <a:r>
              <a:rPr sz="1200" kern="0" spc="-30">
                <a:solidFill>
                  <a:srgbClr val="000000">
                    <a:alpha val="100000"/>
                  </a:srgbClr>
                </a:solidFill>
                <a:latin typeface="等线" panose="02010600030101010101" charset="-122"/>
                <a:ea typeface="等线" panose="02010600030101010101" charset="-122"/>
                <a:cs typeface="等线" panose="02010600030101010101" charset="-122"/>
              </a:rPr>
              <a:t>杜渐</a:t>
            </a:r>
            <a:endParaRPr sz="1200">
              <a:latin typeface="等线" panose="02010600030101010101" charset="-122"/>
              <a:ea typeface="等线" panose="02010600030101010101" charset="-122"/>
              <a:cs typeface="等线" panose="02010600030101010101" charset="-122"/>
            </a:endParaRPr>
          </a:p>
          <a:p>
            <a:pPr marL="12700" algn="l" rtl="0" eaLnBrk="0">
              <a:lnSpc>
                <a:spcPts val="1445"/>
              </a:lnSpc>
              <a:spcBef>
                <a:spcPts val="850"/>
              </a:spcBef>
            </a:pPr>
            <a:r>
              <a:rPr sz="1200" kern="0" spc="-10">
                <a:solidFill>
                  <a:srgbClr val="000000">
                    <a:alpha val="100000"/>
                  </a:srgbClr>
                </a:solidFill>
                <a:latin typeface="Wingdings" panose="05000000000000000000"/>
                <a:ea typeface="Wingdings" panose="05000000000000000000"/>
                <a:cs typeface="Wingdings" panose="05000000000000000000"/>
              </a:rPr>
              <a:t>l</a:t>
            </a:r>
            <a:r>
              <a:rPr sz="1200" kern="0" spc="-660">
                <a:solidFill>
                  <a:srgbClr val="000000">
                    <a:alpha val="100000"/>
                  </a:srgbClr>
                </a:solidFill>
                <a:latin typeface="Wingdings" panose="05000000000000000000"/>
                <a:ea typeface="Wingdings" panose="05000000000000000000"/>
                <a:cs typeface="Wingdings" panose="05000000000000000000"/>
              </a:rPr>
              <a:t> </a:t>
            </a:r>
            <a:r>
              <a:rPr sz="1200" kern="0" spc="-10">
                <a:solidFill>
                  <a:srgbClr val="000000">
                    <a:alpha val="100000"/>
                  </a:srgbClr>
                </a:solidFill>
                <a:latin typeface="等线" panose="02010600030101010101" charset="-122"/>
                <a:ea typeface="等线" panose="02010600030101010101" charset="-122"/>
                <a:cs typeface="等线" panose="02010600030101010101" charset="-122"/>
              </a:rPr>
              <a:t>数据记录有序可查，责任到人，便于时候追溯</a:t>
            </a:r>
            <a:endParaRPr sz="1200">
              <a:latin typeface="等线" panose="02010600030101010101" charset="-122"/>
              <a:ea typeface="等线" panose="02010600030101010101" charset="-122"/>
              <a:cs typeface="等线" panose="02010600030101010101" charset="-122"/>
            </a:endParaRPr>
          </a:p>
          <a:p>
            <a:pPr algn="l" rtl="0" eaLnBrk="0">
              <a:lnSpc>
                <a:spcPct val="118000"/>
              </a:lnSpc>
            </a:pPr>
            <a:endParaRPr sz="500">
              <a:latin typeface="Arial" panose="020B0604020202020204"/>
              <a:ea typeface="Arial" panose="020B0604020202020204"/>
              <a:cs typeface="Arial" panose="020B0604020202020204"/>
            </a:endParaRPr>
          </a:p>
          <a:p>
            <a:pPr marL="12700" algn="l" rtl="0" eaLnBrk="0">
              <a:lnSpc>
                <a:spcPts val="1445"/>
              </a:lnSpc>
              <a:spcBef>
                <a:spcPts val="5"/>
              </a:spcBef>
            </a:pPr>
            <a:r>
              <a:rPr sz="1200" kern="0" spc="-10">
                <a:solidFill>
                  <a:srgbClr val="000000">
                    <a:alpha val="100000"/>
                  </a:srgbClr>
                </a:solidFill>
                <a:latin typeface="Wingdings" panose="05000000000000000000"/>
                <a:ea typeface="Wingdings" panose="05000000000000000000"/>
                <a:cs typeface="Wingdings" panose="05000000000000000000"/>
              </a:rPr>
              <a:t>l</a:t>
            </a:r>
            <a:r>
              <a:rPr sz="1200" kern="0" spc="-690">
                <a:solidFill>
                  <a:srgbClr val="000000">
                    <a:alpha val="100000"/>
                  </a:srgbClr>
                </a:solidFill>
                <a:latin typeface="Wingdings" panose="05000000000000000000"/>
                <a:ea typeface="Wingdings" panose="05000000000000000000"/>
                <a:cs typeface="Wingdings" panose="05000000000000000000"/>
              </a:rPr>
              <a:t> </a:t>
            </a:r>
            <a:r>
              <a:rPr sz="1200" kern="0" spc="-10">
                <a:solidFill>
                  <a:srgbClr val="000000">
                    <a:alpha val="100000"/>
                  </a:srgbClr>
                </a:solidFill>
                <a:latin typeface="等线" panose="02010600030101010101" charset="-122"/>
                <a:ea typeface="等线" panose="02010600030101010101" charset="-122"/>
                <a:cs typeface="等线" panose="02010600030101010101" charset="-122"/>
              </a:rPr>
              <a:t>平站结合，提升应急</a:t>
            </a:r>
            <a:r>
              <a:rPr sz="1200" kern="0" spc="-20">
                <a:solidFill>
                  <a:srgbClr val="000000">
                    <a:alpha val="100000"/>
                  </a:srgbClr>
                </a:solidFill>
                <a:latin typeface="等线" panose="02010600030101010101" charset="-122"/>
                <a:ea typeface="等线" panose="02010600030101010101" charset="-122"/>
                <a:cs typeface="等线" panose="02010600030101010101" charset="-122"/>
              </a:rPr>
              <a:t>处突能力</a:t>
            </a:r>
            <a:endParaRPr sz="1200">
              <a:latin typeface="等线" panose="02010600030101010101" charset="-122"/>
              <a:ea typeface="等线" panose="02010600030101010101" charset="-122"/>
              <a:cs typeface="等线" panose="02010600030101010101" charset="-122"/>
            </a:endParaRPr>
          </a:p>
        </p:txBody>
      </p:sp>
      <p:pic>
        <p:nvPicPr>
          <p:cNvPr id="1796" name="picture 1796"/>
          <p:cNvPicPr>
            <a:picLocks noChangeAspect="1"/>
          </p:cNvPicPr>
          <p:nvPr/>
        </p:nvPicPr>
        <p:blipFill>
          <a:blip r:embed="rId5"/>
          <a:stretch>
            <a:fillRect/>
          </a:stretch>
        </p:blipFill>
        <p:spPr>
          <a:xfrm rot="21600000">
            <a:off x="792797" y="4725072"/>
            <a:ext cx="4401184" cy="894727"/>
          </a:xfrm>
          <a:prstGeom prst="rect">
            <a:avLst/>
          </a:prstGeom>
        </p:spPr>
      </p:pic>
      <p:graphicFrame>
        <p:nvGraphicFramePr>
          <p:cNvPr id="1798" name="table 1798"/>
          <p:cNvGraphicFramePr>
            <a:graphicFrameLocks noGrp="1"/>
          </p:cNvGraphicFramePr>
          <p:nvPr/>
        </p:nvGraphicFramePr>
        <p:xfrm>
          <a:off x="5070157" y="1399590"/>
          <a:ext cx="2442844" cy="981075"/>
        </p:xfrm>
        <a:graphic>
          <a:graphicData uri="http://schemas.openxmlformats.org/drawingml/2006/table">
            <a:tbl>
              <a:tblPr/>
              <a:tblGrid>
                <a:gridCol w="561340"/>
                <a:gridCol w="627380"/>
                <a:gridCol w="601980"/>
                <a:gridCol w="652144"/>
              </a:tblGrid>
              <a:tr h="981075">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w="12700" cap="flat" cmpd="sng" algn="ctr">
                      <a:solidFill>
                        <a:srgbClr val="41709C"/>
                      </a:solidFill>
                      <a:prstDash val="dash"/>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41709C"/>
                      </a:solidFill>
                      <a:prstDash val="solid"/>
                      <a:round/>
                      <a:headEnd type="none" w="med" len="med"/>
                      <a:tailEnd type="none" w="med" len="med"/>
                    </a:lnT>
                    <a:lnB w="12700" cap="flat" cmpd="sng" algn="ctr">
                      <a:solidFill>
                        <a:srgbClr val="41709C"/>
                      </a:solidFill>
                      <a:prstDash val="solid"/>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w="9525" cap="flat" cmpd="sng" algn="ctr">
                      <a:solidFill>
                        <a:srgbClr val="000000"/>
                      </a:solidFill>
                      <a:prstDash val="solid"/>
                      <a:round/>
                      <a:headEnd type="none" w="med" len="med"/>
                      <a:tailEnd type="none" w="med" len="med"/>
                    </a:lnL>
                    <a:lnR>
                      <a:noFill/>
                    </a:lnR>
                    <a:lnT w="12700" cap="flat" cmpd="sng" algn="ctr">
                      <a:solidFill>
                        <a:srgbClr val="41709C"/>
                      </a:solidFill>
                      <a:prstDash val="dash"/>
                      <a:round/>
                      <a:headEnd type="none" w="med" len="med"/>
                      <a:tailEnd type="none" w="med" len="med"/>
                    </a:lnT>
                    <a:lnB w="12700" cap="flat" cmpd="sng" algn="ctr">
                      <a:solidFill>
                        <a:srgbClr val="41709C"/>
                      </a:solidFill>
                      <a:prstDash val="solid"/>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w="12700" cap="flat" cmpd="sng" algn="ctr">
                      <a:solidFill>
                        <a:srgbClr val="41709C"/>
                      </a:solidFill>
                      <a:prstDash val="dash"/>
                      <a:round/>
                      <a:headEnd type="none" w="med" len="med"/>
                      <a:tailEnd type="none" w="med" len="med"/>
                    </a:lnT>
                    <a:lnB w="12700" cap="flat" cmpd="sng" algn="ctr">
                      <a:solidFill>
                        <a:srgbClr val="41709C"/>
                      </a:solidFill>
                      <a:prstDash val="solid"/>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w="12700" cap="flat" cmpd="sng" algn="ctr">
                      <a:solidFill>
                        <a:srgbClr val="41709C"/>
                      </a:solidFill>
                      <a:prstDash val="dash"/>
                      <a:round/>
                      <a:headEnd type="none" w="med" len="med"/>
                      <a:tailEnd type="none" w="med" len="med"/>
                    </a:lnR>
                    <a:lnT w="12700" cap="flat" cmpd="sng" algn="ctr">
                      <a:solidFill>
                        <a:srgbClr val="41709C"/>
                      </a:solidFill>
                      <a:prstDash val="dash"/>
                      <a:round/>
                      <a:headEnd type="none" w="med" len="med"/>
                      <a:tailEnd type="none" w="med" len="med"/>
                    </a:lnT>
                    <a:lnB w="12700" cap="flat" cmpd="sng" algn="ctr">
                      <a:solidFill>
                        <a:srgbClr val="41709C"/>
                      </a:solidFill>
                      <a:prstDash val="solid"/>
                      <a:round/>
                      <a:headEnd type="none" w="med" len="med"/>
                      <a:tailEnd type="none" w="med" len="med"/>
                    </a:lnB>
                  </a:tcPr>
                </a:tc>
              </a:tr>
            </a:tbl>
          </a:graphicData>
        </a:graphic>
      </p:graphicFrame>
      <p:grpSp>
        <p:nvGrpSpPr>
          <p:cNvPr id="198" name="group 198"/>
          <p:cNvGrpSpPr/>
          <p:nvPr/>
        </p:nvGrpSpPr>
        <p:grpSpPr>
          <a:xfrm rot="21600000">
            <a:off x="5400357" y="4830482"/>
            <a:ext cx="2511425" cy="917575"/>
            <a:chOff x="0" y="0"/>
            <a:chExt cx="2511425" cy="917575"/>
          </a:xfrm>
        </p:grpSpPr>
        <p:sp>
          <p:nvSpPr>
            <p:cNvPr id="1800" name="path 1800"/>
            <p:cNvSpPr/>
            <p:nvPr/>
          </p:nvSpPr>
          <p:spPr>
            <a:xfrm>
              <a:off x="0" y="0"/>
              <a:ext cx="2511425" cy="917575"/>
            </a:xfrm>
            <a:custGeom>
              <a:avLst/>
              <a:gdLst/>
              <a:ahLst/>
              <a:cxnLst/>
              <a:rect l="0" t="0" r="0" b="0"/>
              <a:pathLst>
                <a:path w="3955" h="1445">
                  <a:moveTo>
                    <a:pt x="3955" y="120"/>
                  </a:moveTo>
                  <a:lnTo>
                    <a:pt x="3925" y="120"/>
                  </a:lnTo>
                  <a:lnTo>
                    <a:pt x="3925" y="0"/>
                  </a:lnTo>
                  <a:lnTo>
                    <a:pt x="3955" y="0"/>
                  </a:lnTo>
                  <a:lnTo>
                    <a:pt x="3955" y="120"/>
                  </a:lnTo>
                </a:path>
                <a:path w="3955" h="1445">
                  <a:moveTo>
                    <a:pt x="3955" y="330"/>
                  </a:moveTo>
                  <a:lnTo>
                    <a:pt x="3925" y="330"/>
                  </a:lnTo>
                  <a:lnTo>
                    <a:pt x="3925" y="210"/>
                  </a:lnTo>
                  <a:lnTo>
                    <a:pt x="3955" y="210"/>
                  </a:lnTo>
                  <a:lnTo>
                    <a:pt x="3955" y="330"/>
                  </a:lnTo>
                </a:path>
                <a:path w="3955" h="1445">
                  <a:moveTo>
                    <a:pt x="3955" y="540"/>
                  </a:moveTo>
                  <a:lnTo>
                    <a:pt x="3925" y="540"/>
                  </a:lnTo>
                  <a:lnTo>
                    <a:pt x="3925" y="420"/>
                  </a:lnTo>
                  <a:lnTo>
                    <a:pt x="3955" y="420"/>
                  </a:lnTo>
                  <a:lnTo>
                    <a:pt x="3955" y="540"/>
                  </a:lnTo>
                </a:path>
                <a:path w="3955" h="1445">
                  <a:moveTo>
                    <a:pt x="3955" y="750"/>
                  </a:moveTo>
                  <a:lnTo>
                    <a:pt x="3925" y="750"/>
                  </a:lnTo>
                  <a:lnTo>
                    <a:pt x="3925" y="630"/>
                  </a:lnTo>
                  <a:lnTo>
                    <a:pt x="3955" y="630"/>
                  </a:lnTo>
                  <a:lnTo>
                    <a:pt x="3955" y="750"/>
                  </a:lnTo>
                </a:path>
                <a:path w="3955" h="1445">
                  <a:moveTo>
                    <a:pt x="3955" y="960"/>
                  </a:moveTo>
                  <a:lnTo>
                    <a:pt x="3925" y="960"/>
                  </a:lnTo>
                  <a:lnTo>
                    <a:pt x="3925" y="840"/>
                  </a:lnTo>
                  <a:lnTo>
                    <a:pt x="3955" y="840"/>
                  </a:lnTo>
                  <a:lnTo>
                    <a:pt x="3955" y="960"/>
                  </a:lnTo>
                </a:path>
                <a:path w="3955" h="1445">
                  <a:moveTo>
                    <a:pt x="3955" y="1170"/>
                  </a:moveTo>
                  <a:lnTo>
                    <a:pt x="3925" y="1170"/>
                  </a:lnTo>
                  <a:lnTo>
                    <a:pt x="3925" y="1050"/>
                  </a:lnTo>
                  <a:lnTo>
                    <a:pt x="3955" y="1050"/>
                  </a:lnTo>
                  <a:lnTo>
                    <a:pt x="3955" y="1170"/>
                  </a:lnTo>
                </a:path>
                <a:path w="3955" h="1445">
                  <a:moveTo>
                    <a:pt x="3955" y="1380"/>
                  </a:moveTo>
                  <a:lnTo>
                    <a:pt x="3925" y="1380"/>
                  </a:lnTo>
                  <a:lnTo>
                    <a:pt x="3925" y="1260"/>
                  </a:lnTo>
                  <a:lnTo>
                    <a:pt x="3955" y="1260"/>
                  </a:lnTo>
                  <a:lnTo>
                    <a:pt x="3955" y="1380"/>
                  </a:lnTo>
                </a:path>
                <a:path w="3955" h="1445">
                  <a:moveTo>
                    <a:pt x="3900" y="1445"/>
                  </a:moveTo>
                  <a:lnTo>
                    <a:pt x="3780" y="1445"/>
                  </a:lnTo>
                  <a:lnTo>
                    <a:pt x="3780" y="1415"/>
                  </a:lnTo>
                  <a:lnTo>
                    <a:pt x="3900" y="1415"/>
                  </a:lnTo>
                  <a:lnTo>
                    <a:pt x="3900" y="1445"/>
                  </a:lnTo>
                </a:path>
                <a:path w="3955" h="1445">
                  <a:moveTo>
                    <a:pt x="3690" y="1445"/>
                  </a:moveTo>
                  <a:lnTo>
                    <a:pt x="3570" y="1445"/>
                  </a:lnTo>
                  <a:lnTo>
                    <a:pt x="3570" y="1415"/>
                  </a:lnTo>
                  <a:lnTo>
                    <a:pt x="3690" y="1415"/>
                  </a:lnTo>
                  <a:lnTo>
                    <a:pt x="3690" y="1445"/>
                  </a:lnTo>
                </a:path>
                <a:path w="3955" h="1445">
                  <a:moveTo>
                    <a:pt x="3480" y="1445"/>
                  </a:moveTo>
                  <a:lnTo>
                    <a:pt x="3360" y="1445"/>
                  </a:lnTo>
                  <a:lnTo>
                    <a:pt x="3360" y="1415"/>
                  </a:lnTo>
                  <a:lnTo>
                    <a:pt x="3480" y="1415"/>
                  </a:lnTo>
                  <a:lnTo>
                    <a:pt x="3480" y="1445"/>
                  </a:lnTo>
                </a:path>
                <a:path w="3955" h="1445">
                  <a:moveTo>
                    <a:pt x="3270" y="1445"/>
                  </a:moveTo>
                  <a:lnTo>
                    <a:pt x="3150" y="1445"/>
                  </a:lnTo>
                  <a:lnTo>
                    <a:pt x="3150" y="1415"/>
                  </a:lnTo>
                  <a:lnTo>
                    <a:pt x="3270" y="1415"/>
                  </a:lnTo>
                  <a:lnTo>
                    <a:pt x="3270" y="1445"/>
                  </a:lnTo>
                </a:path>
                <a:path w="3955" h="1445">
                  <a:moveTo>
                    <a:pt x="3060" y="1445"/>
                  </a:moveTo>
                  <a:lnTo>
                    <a:pt x="2940" y="1445"/>
                  </a:lnTo>
                  <a:lnTo>
                    <a:pt x="2940" y="1415"/>
                  </a:lnTo>
                  <a:lnTo>
                    <a:pt x="3060" y="1415"/>
                  </a:lnTo>
                  <a:lnTo>
                    <a:pt x="3060" y="1445"/>
                  </a:lnTo>
                </a:path>
                <a:path w="3955" h="1445">
                  <a:moveTo>
                    <a:pt x="2850" y="1445"/>
                  </a:moveTo>
                  <a:lnTo>
                    <a:pt x="2730" y="1445"/>
                  </a:lnTo>
                  <a:lnTo>
                    <a:pt x="2730" y="1415"/>
                  </a:lnTo>
                  <a:lnTo>
                    <a:pt x="2850" y="1415"/>
                  </a:lnTo>
                  <a:lnTo>
                    <a:pt x="2850" y="1445"/>
                  </a:lnTo>
                </a:path>
                <a:path w="3955" h="1445">
                  <a:moveTo>
                    <a:pt x="2640" y="1445"/>
                  </a:moveTo>
                  <a:lnTo>
                    <a:pt x="2520" y="1445"/>
                  </a:lnTo>
                  <a:lnTo>
                    <a:pt x="2520" y="1415"/>
                  </a:lnTo>
                  <a:lnTo>
                    <a:pt x="2640" y="1415"/>
                  </a:lnTo>
                  <a:lnTo>
                    <a:pt x="2640" y="1445"/>
                  </a:lnTo>
                </a:path>
                <a:path w="3955" h="1445">
                  <a:moveTo>
                    <a:pt x="2430" y="1445"/>
                  </a:moveTo>
                  <a:lnTo>
                    <a:pt x="2310" y="1445"/>
                  </a:lnTo>
                  <a:lnTo>
                    <a:pt x="2310" y="1415"/>
                  </a:lnTo>
                  <a:lnTo>
                    <a:pt x="2430" y="1415"/>
                  </a:lnTo>
                  <a:lnTo>
                    <a:pt x="2430" y="1445"/>
                  </a:lnTo>
                </a:path>
                <a:path w="3955" h="1445">
                  <a:moveTo>
                    <a:pt x="2220" y="1445"/>
                  </a:moveTo>
                  <a:lnTo>
                    <a:pt x="2100" y="1445"/>
                  </a:lnTo>
                  <a:lnTo>
                    <a:pt x="2100" y="1415"/>
                  </a:lnTo>
                  <a:lnTo>
                    <a:pt x="2220" y="1415"/>
                  </a:lnTo>
                  <a:lnTo>
                    <a:pt x="2220" y="1445"/>
                  </a:lnTo>
                </a:path>
                <a:path w="3955" h="1445">
                  <a:moveTo>
                    <a:pt x="2010" y="1445"/>
                  </a:moveTo>
                  <a:lnTo>
                    <a:pt x="1890" y="1445"/>
                  </a:lnTo>
                  <a:lnTo>
                    <a:pt x="1890" y="1415"/>
                  </a:lnTo>
                  <a:lnTo>
                    <a:pt x="2010" y="1415"/>
                  </a:lnTo>
                  <a:lnTo>
                    <a:pt x="2010" y="1445"/>
                  </a:lnTo>
                </a:path>
                <a:path w="3955" h="1445">
                  <a:moveTo>
                    <a:pt x="1800" y="1445"/>
                  </a:moveTo>
                  <a:lnTo>
                    <a:pt x="1680" y="1445"/>
                  </a:lnTo>
                  <a:lnTo>
                    <a:pt x="1680" y="1415"/>
                  </a:lnTo>
                  <a:lnTo>
                    <a:pt x="1800" y="1415"/>
                  </a:lnTo>
                  <a:lnTo>
                    <a:pt x="1800" y="1445"/>
                  </a:lnTo>
                </a:path>
                <a:path w="3955" h="1445">
                  <a:moveTo>
                    <a:pt x="1590" y="1445"/>
                  </a:moveTo>
                  <a:lnTo>
                    <a:pt x="1470" y="1445"/>
                  </a:lnTo>
                  <a:lnTo>
                    <a:pt x="1470" y="1415"/>
                  </a:lnTo>
                  <a:lnTo>
                    <a:pt x="1590" y="1415"/>
                  </a:lnTo>
                  <a:lnTo>
                    <a:pt x="1590" y="1445"/>
                  </a:lnTo>
                </a:path>
                <a:path w="3955" h="1445">
                  <a:moveTo>
                    <a:pt x="1380" y="1445"/>
                  </a:moveTo>
                  <a:lnTo>
                    <a:pt x="1260" y="1445"/>
                  </a:lnTo>
                  <a:lnTo>
                    <a:pt x="1260" y="1415"/>
                  </a:lnTo>
                  <a:lnTo>
                    <a:pt x="1380" y="1415"/>
                  </a:lnTo>
                  <a:lnTo>
                    <a:pt x="1380" y="1445"/>
                  </a:lnTo>
                </a:path>
                <a:path w="3955" h="1445">
                  <a:moveTo>
                    <a:pt x="1170" y="1445"/>
                  </a:moveTo>
                  <a:lnTo>
                    <a:pt x="1050" y="1445"/>
                  </a:lnTo>
                  <a:lnTo>
                    <a:pt x="1050" y="1415"/>
                  </a:lnTo>
                  <a:lnTo>
                    <a:pt x="1170" y="1415"/>
                  </a:lnTo>
                  <a:lnTo>
                    <a:pt x="1170" y="1445"/>
                  </a:lnTo>
                </a:path>
                <a:path w="3955" h="1445">
                  <a:moveTo>
                    <a:pt x="960" y="1445"/>
                  </a:moveTo>
                  <a:lnTo>
                    <a:pt x="840" y="1445"/>
                  </a:lnTo>
                  <a:lnTo>
                    <a:pt x="840" y="1415"/>
                  </a:lnTo>
                  <a:lnTo>
                    <a:pt x="960" y="1415"/>
                  </a:lnTo>
                  <a:lnTo>
                    <a:pt x="960" y="1445"/>
                  </a:lnTo>
                </a:path>
                <a:path w="3955" h="1445">
                  <a:moveTo>
                    <a:pt x="750" y="1445"/>
                  </a:moveTo>
                  <a:lnTo>
                    <a:pt x="630" y="1445"/>
                  </a:lnTo>
                  <a:lnTo>
                    <a:pt x="630" y="1415"/>
                  </a:lnTo>
                  <a:lnTo>
                    <a:pt x="750" y="1415"/>
                  </a:lnTo>
                  <a:lnTo>
                    <a:pt x="750" y="1445"/>
                  </a:lnTo>
                </a:path>
                <a:path w="3955" h="1445">
                  <a:moveTo>
                    <a:pt x="540" y="1445"/>
                  </a:moveTo>
                  <a:lnTo>
                    <a:pt x="420" y="1445"/>
                  </a:lnTo>
                  <a:lnTo>
                    <a:pt x="420" y="1415"/>
                  </a:lnTo>
                  <a:lnTo>
                    <a:pt x="540" y="1415"/>
                  </a:lnTo>
                  <a:lnTo>
                    <a:pt x="540" y="1445"/>
                  </a:lnTo>
                </a:path>
                <a:path w="3955" h="1445">
                  <a:moveTo>
                    <a:pt x="330" y="1445"/>
                  </a:moveTo>
                  <a:lnTo>
                    <a:pt x="210" y="1445"/>
                  </a:lnTo>
                  <a:lnTo>
                    <a:pt x="210" y="1415"/>
                  </a:lnTo>
                  <a:lnTo>
                    <a:pt x="330" y="1415"/>
                  </a:lnTo>
                  <a:lnTo>
                    <a:pt x="330" y="1445"/>
                  </a:lnTo>
                </a:path>
                <a:path w="3955" h="1445">
                  <a:moveTo>
                    <a:pt x="120" y="1445"/>
                  </a:moveTo>
                  <a:lnTo>
                    <a:pt x="0" y="1445"/>
                  </a:lnTo>
                  <a:lnTo>
                    <a:pt x="0" y="1415"/>
                  </a:lnTo>
                  <a:lnTo>
                    <a:pt x="120" y="1415"/>
                  </a:lnTo>
                  <a:lnTo>
                    <a:pt x="120" y="1445"/>
                  </a:lnTo>
                </a:path>
              </a:pathLst>
            </a:custGeom>
            <a:solidFill>
              <a:srgbClr val="A6A6A6">
                <a:alpha val="100000"/>
              </a:srgbClr>
            </a:solidFill>
            <a:ln w="0" cap="flat">
              <a:noFill/>
              <a:prstDash val="solid"/>
              <a:miter lim="0"/>
            </a:ln>
          </p:spPr>
          <p:txBody>
            <a:bodyPr rtlCol="0"/>
            <a:lstStyle/>
            <a:p>
              <a:pPr algn="ctr"/>
              <a:endParaRPr lang="zh-CN" altLang="en-US"/>
            </a:p>
          </p:txBody>
        </p:sp>
        <p:sp>
          <p:nvSpPr>
            <p:cNvPr id="1802" name="textbox 1802"/>
            <p:cNvSpPr/>
            <p:nvPr/>
          </p:nvSpPr>
          <p:spPr>
            <a:xfrm>
              <a:off x="-12700" y="-12700"/>
              <a:ext cx="2537460" cy="953769"/>
            </a:xfrm>
            <a:prstGeom prst="rect">
              <a:avLst/>
            </a:prstGeom>
            <a:noFill/>
            <a:ln w="0" cap="flat">
              <a:noFill/>
              <a:prstDash val="solid"/>
              <a:miter lim="0"/>
            </a:ln>
          </p:spPr>
          <p:txBody>
            <a:bodyPr vert="horz" wrap="square" lIns="0" tIns="0" rIns="0" bIns="0"/>
            <a:lstStyle/>
            <a:p>
              <a:pPr algn="l" rtl="0" eaLnBrk="0">
                <a:lnSpc>
                  <a:spcPct val="119000"/>
                </a:lnSpc>
              </a:pPr>
              <a:endParaRPr sz="1000">
                <a:latin typeface="Arial" panose="020B0604020202020204"/>
                <a:ea typeface="Arial" panose="020B0604020202020204"/>
                <a:cs typeface="Arial" panose="020B0604020202020204"/>
              </a:endParaRPr>
            </a:p>
            <a:p>
              <a:pPr algn="l" rtl="0" eaLnBrk="0">
                <a:lnSpc>
                  <a:spcPct val="119000"/>
                </a:lnSpc>
              </a:pPr>
              <a:endParaRPr sz="1000">
                <a:latin typeface="Arial" panose="020B0604020202020204"/>
                <a:ea typeface="Arial" panose="020B0604020202020204"/>
                <a:cs typeface="Arial" panose="020B0604020202020204"/>
              </a:endParaRPr>
            </a:p>
            <a:p>
              <a:pPr algn="l" rtl="0" eaLnBrk="0">
                <a:lnSpc>
                  <a:spcPct val="119000"/>
                </a:lnSpc>
              </a:pPr>
              <a:endParaRPr sz="1000">
                <a:latin typeface="Arial" panose="020B0604020202020204"/>
                <a:ea typeface="Arial" panose="020B0604020202020204"/>
                <a:cs typeface="Arial" panose="020B0604020202020204"/>
              </a:endParaRPr>
            </a:p>
            <a:p>
              <a:pPr algn="l" rtl="0" eaLnBrk="0">
                <a:lnSpc>
                  <a:spcPct val="119000"/>
                </a:lnSpc>
              </a:pPr>
              <a:endParaRPr sz="1000">
                <a:latin typeface="Arial" panose="020B0604020202020204"/>
                <a:ea typeface="Arial" panose="020B0604020202020204"/>
                <a:cs typeface="Arial" panose="020B0604020202020204"/>
              </a:endParaRPr>
            </a:p>
            <a:p>
              <a:pPr marL="1805305" algn="l" rtl="0" eaLnBrk="0">
                <a:lnSpc>
                  <a:spcPct val="87000"/>
                </a:lnSpc>
                <a:spcBef>
                  <a:spcPts val="5"/>
                </a:spcBef>
              </a:pPr>
              <a:r>
                <a:rPr sz="1200" kern="0" spc="-20">
                  <a:solidFill>
                    <a:srgbClr val="000000">
                      <a:alpha val="100000"/>
                    </a:srgbClr>
                  </a:solidFill>
                  <a:latin typeface="等线" panose="02010600030101010101" charset="-122"/>
                  <a:ea typeface="等线" panose="02010600030101010101" charset="-122"/>
                  <a:cs typeface="等线" panose="02010600030101010101" charset="-122"/>
                </a:rPr>
                <a:t>手持单兵</a:t>
              </a:r>
              <a:endParaRPr sz="1200">
                <a:latin typeface="等线" panose="02010600030101010101" charset="-122"/>
                <a:ea typeface="等线" panose="02010600030101010101" charset="-122"/>
                <a:cs typeface="等线" panose="02010600030101010101" charset="-122"/>
              </a:endParaRPr>
            </a:p>
          </p:txBody>
        </p:sp>
      </p:grpSp>
      <p:sp>
        <p:nvSpPr>
          <p:cNvPr id="1804" name="textbox 1804"/>
          <p:cNvSpPr/>
          <p:nvPr/>
        </p:nvSpPr>
        <p:spPr>
          <a:xfrm>
            <a:off x="1227759" y="508990"/>
            <a:ext cx="5697854"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公共安防系统</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多系</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统联动消防机制</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消除后顾之忧</a:t>
            </a:r>
            <a:endParaRPr sz="1700">
              <a:latin typeface="微软雅黑" panose="020B0503020204020204" charset="-122"/>
              <a:ea typeface="微软雅黑" panose="020B0503020204020204" charset="-122"/>
              <a:cs typeface="微软雅黑" panose="020B0503020204020204" charset="-122"/>
            </a:endParaRPr>
          </a:p>
        </p:txBody>
      </p:sp>
      <p:sp>
        <p:nvSpPr>
          <p:cNvPr id="1806" name="textbox 1806"/>
          <p:cNvSpPr/>
          <p:nvPr/>
        </p:nvSpPr>
        <p:spPr>
          <a:xfrm>
            <a:off x="8199119" y="4450079"/>
            <a:ext cx="3858895" cy="321945"/>
          </a:xfrm>
          <a:prstGeom prst="rect">
            <a:avLst/>
          </a:prstGeom>
          <a:solidFill>
            <a:srgbClr val="BE171F">
              <a:alpha val="100000"/>
            </a:srgbClr>
          </a:solidFill>
          <a:ln w="0" cap="flat">
            <a:noFill/>
            <a:prstDash val="solid"/>
            <a:miter lim="0"/>
          </a:ln>
        </p:spPr>
        <p:txBody>
          <a:bodyPr vert="horz" wrap="square" lIns="0" tIns="0" rIns="0" bIns="0"/>
          <a:lstStyle/>
          <a:p>
            <a:pPr algn="l" rtl="0" eaLnBrk="0">
              <a:lnSpc>
                <a:spcPct val="101000"/>
              </a:lnSpc>
            </a:pPr>
            <a:endParaRPr sz="300">
              <a:latin typeface="Arial" panose="020B0604020202020204"/>
              <a:ea typeface="Arial" panose="020B0604020202020204"/>
              <a:cs typeface="Arial" panose="020B0604020202020204"/>
            </a:endParaRPr>
          </a:p>
          <a:p>
            <a:pPr marL="1631950" algn="l" rtl="0" eaLnBrk="0">
              <a:lnSpc>
                <a:spcPts val="1445"/>
              </a:lnSpc>
              <a:spcBef>
                <a:spcPts val="5"/>
              </a:spcBef>
            </a:pPr>
            <a:r>
              <a:rPr sz="1200" kern="0" spc="-20">
                <a:solidFill>
                  <a:srgbClr val="FFFFFF">
                    <a:alpha val="100000"/>
                  </a:srgbClr>
                </a:solidFill>
                <a:latin typeface="等线" panose="02010600030101010101" charset="-122"/>
                <a:ea typeface="等线" panose="02010600030101010101" charset="-122"/>
                <a:cs typeface="等线" panose="02010600030101010101" charset="-122"/>
              </a:rPr>
              <a:t>客户价值</a:t>
            </a:r>
            <a:endParaRPr sz="1200">
              <a:latin typeface="等线" panose="02010600030101010101" charset="-122"/>
              <a:ea typeface="等线" panose="02010600030101010101" charset="-122"/>
              <a:cs typeface="等线" panose="02010600030101010101" charset="-122"/>
            </a:endParaRPr>
          </a:p>
        </p:txBody>
      </p:sp>
      <p:pic>
        <p:nvPicPr>
          <p:cNvPr id="1808" name="picture 1808"/>
          <p:cNvPicPr>
            <a:picLocks noChangeAspect="1"/>
          </p:cNvPicPr>
          <p:nvPr/>
        </p:nvPicPr>
        <p:blipFill>
          <a:blip r:embed="rId6"/>
          <a:stretch>
            <a:fillRect/>
          </a:stretch>
        </p:blipFill>
        <p:spPr>
          <a:xfrm rot="21600000">
            <a:off x="1417891" y="1543850"/>
            <a:ext cx="1373822" cy="774153"/>
          </a:xfrm>
          <a:prstGeom prst="rect">
            <a:avLst/>
          </a:prstGeom>
        </p:spPr>
      </p:pic>
      <p:sp>
        <p:nvSpPr>
          <p:cNvPr id="1810" name="textbox 1810"/>
          <p:cNvSpPr/>
          <p:nvPr/>
        </p:nvSpPr>
        <p:spPr>
          <a:xfrm>
            <a:off x="1234173" y="5534672"/>
            <a:ext cx="5820409" cy="200660"/>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8000"/>
              </a:lnSpc>
            </a:pPr>
            <a:r>
              <a:rPr sz="1800" kern="0" spc="10" baseline="-3000">
                <a:solidFill>
                  <a:srgbClr val="000000">
                    <a:alpha val="100000"/>
                  </a:srgbClr>
                </a:solidFill>
                <a:latin typeface="等线" panose="02010600030101010101" charset="-122"/>
                <a:ea typeface="等线" panose="02010600030101010101" charset="-122"/>
                <a:cs typeface="等线" panose="02010600030101010101" charset="-122"/>
              </a:rPr>
              <a:t>传统消防</a:t>
            </a:r>
            <a:r>
              <a:rPr sz="1100" kern="0" spc="10">
                <a:solidFill>
                  <a:srgbClr val="000000">
                    <a:alpha val="100000"/>
                  </a:srgbClr>
                </a:solidFill>
                <a:latin typeface="等线" panose="02010600030101010101" charset="-122"/>
                <a:ea typeface="等线" panose="02010600030101010101" charset="-122"/>
                <a:cs typeface="等线" panose="02010600030101010101" charset="-122"/>
              </a:rPr>
              <a:t>                                               </a:t>
            </a:r>
            <a:r>
              <a:rPr sz="1100" kern="0" spc="0">
                <a:solidFill>
                  <a:srgbClr val="000000">
                    <a:alpha val="100000"/>
                  </a:srgbClr>
                </a:solidFill>
                <a:latin typeface="等线" panose="02010600030101010101" charset="-122"/>
                <a:ea typeface="等线" panose="02010600030101010101" charset="-122"/>
                <a:cs typeface="等线" panose="02010600030101010101" charset="-122"/>
              </a:rPr>
              <a:t>                                              热成像        </a:t>
            </a:r>
            <a:r>
              <a:rPr sz="1800" kern="0" spc="0" baseline="3000">
                <a:solidFill>
                  <a:srgbClr val="000000">
                    <a:alpha val="100000"/>
                  </a:srgbClr>
                </a:solidFill>
                <a:latin typeface="等线" panose="02010600030101010101" charset="-122"/>
                <a:ea typeface="等线" panose="02010600030101010101" charset="-122"/>
                <a:cs typeface="等线" panose="02010600030101010101" charset="-122"/>
              </a:rPr>
              <a:t>门禁</a:t>
            </a:r>
            <a:r>
              <a:rPr sz="1100" kern="0" spc="0">
                <a:solidFill>
                  <a:srgbClr val="000000">
                    <a:alpha val="100000"/>
                  </a:srgbClr>
                </a:solidFill>
                <a:latin typeface="等线" panose="02010600030101010101" charset="-122"/>
                <a:ea typeface="等线" panose="02010600030101010101" charset="-122"/>
                <a:cs typeface="等线" panose="02010600030101010101" charset="-122"/>
              </a:rPr>
              <a:t>       </a:t>
            </a:r>
            <a:r>
              <a:rPr sz="1800" kern="0" spc="0" baseline="3000">
                <a:solidFill>
                  <a:srgbClr val="000000">
                    <a:alpha val="100000"/>
                  </a:srgbClr>
                </a:solidFill>
                <a:latin typeface="等线" panose="02010600030101010101" charset="-122"/>
                <a:ea typeface="等线" panose="02010600030101010101" charset="-122"/>
                <a:cs typeface="等线" panose="02010600030101010101" charset="-122"/>
              </a:rPr>
              <a:t>广播</a:t>
            </a:r>
            <a:endParaRPr sz="1800" baseline="3000">
              <a:latin typeface="等线" panose="02010600030101010101" charset="-122"/>
              <a:ea typeface="等线" panose="02010600030101010101" charset="-122"/>
              <a:cs typeface="等线" panose="02010600030101010101" charset="-122"/>
            </a:endParaRPr>
          </a:p>
        </p:txBody>
      </p:sp>
      <p:pic>
        <p:nvPicPr>
          <p:cNvPr id="1812" name="picture 1812"/>
          <p:cNvPicPr>
            <a:picLocks noChangeAspect="1"/>
          </p:cNvPicPr>
          <p:nvPr/>
        </p:nvPicPr>
        <p:blipFill>
          <a:blip r:embed="rId7"/>
          <a:stretch>
            <a:fillRect/>
          </a:stretch>
        </p:blipFill>
        <p:spPr>
          <a:xfrm rot="21600000">
            <a:off x="3324415" y="1531658"/>
            <a:ext cx="1168336" cy="774153"/>
          </a:xfrm>
          <a:prstGeom prst="rect">
            <a:avLst/>
          </a:prstGeom>
        </p:spPr>
      </p:pic>
      <p:sp>
        <p:nvSpPr>
          <p:cNvPr id="1814" name="textbox 1814"/>
          <p:cNvSpPr/>
          <p:nvPr/>
        </p:nvSpPr>
        <p:spPr>
          <a:xfrm>
            <a:off x="4949481" y="2433765"/>
            <a:ext cx="2612389" cy="358140"/>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847090" algn="l" rtl="0" eaLnBrk="0">
              <a:lnSpc>
                <a:spcPct val="86000"/>
              </a:lnSpc>
            </a:pPr>
            <a:r>
              <a:rPr sz="1200" kern="0" spc="-10">
                <a:solidFill>
                  <a:srgbClr val="000000">
                    <a:alpha val="100000"/>
                  </a:srgbClr>
                </a:solidFill>
                <a:latin typeface="Arial" panose="020B0604020202020204"/>
                <a:ea typeface="Arial" panose="020B0604020202020204"/>
                <a:cs typeface="Arial" panose="020B0604020202020204"/>
              </a:rPr>
              <a:t>APP</a:t>
            </a:r>
            <a:r>
              <a:rPr sz="1200" kern="0" spc="-10">
                <a:solidFill>
                  <a:srgbClr val="000000">
                    <a:alpha val="100000"/>
                  </a:srgbClr>
                </a:solidFill>
                <a:latin typeface="等线" panose="02010600030101010101" charset="-122"/>
                <a:ea typeface="等线" panose="02010600030101010101" charset="-122"/>
                <a:cs typeface="等线" panose="02010600030101010101" charset="-122"/>
              </a:rPr>
              <a:t>某著名企业应用</a:t>
            </a:r>
            <a:endParaRPr sz="1200">
              <a:latin typeface="等线" panose="02010600030101010101" charset="-122"/>
              <a:ea typeface="等线" panose="02010600030101010101" charset="-122"/>
              <a:cs typeface="等线" panose="02010600030101010101" charset="-122"/>
            </a:endParaRPr>
          </a:p>
          <a:p>
            <a:pPr marL="12700" algn="l" rtl="0" eaLnBrk="0">
              <a:lnSpc>
                <a:spcPct val="87000"/>
              </a:lnSpc>
              <a:spcBef>
                <a:spcPts val="130"/>
              </a:spcBef>
            </a:pPr>
            <a:r>
              <a:rPr sz="1200" kern="0" spc="-30">
                <a:solidFill>
                  <a:srgbClr val="000000">
                    <a:alpha val="100000"/>
                  </a:srgbClr>
                </a:solidFill>
                <a:latin typeface="等线" panose="02010600030101010101" charset="-122"/>
                <a:ea typeface="等线" panose="02010600030101010101" charset="-122"/>
                <a:cs typeface="等线" panose="02010600030101010101" charset="-122"/>
              </a:rPr>
              <a:t>报警推送</a:t>
            </a:r>
            <a:r>
              <a:rPr sz="1200" kern="0" spc="-170">
                <a:solidFill>
                  <a:srgbClr val="000000">
                    <a:alpha val="100000"/>
                  </a:srgbClr>
                </a:solidFill>
                <a:latin typeface="等线" panose="02010600030101010101" charset="-122"/>
                <a:ea typeface="等线" panose="02010600030101010101" charset="-122"/>
                <a:cs typeface="等线" panose="02010600030101010101" charset="-122"/>
              </a:rPr>
              <a:t> </a:t>
            </a:r>
            <a:r>
              <a:rPr sz="1200" kern="0" spc="-30">
                <a:solidFill>
                  <a:srgbClr val="000000">
                    <a:alpha val="100000"/>
                  </a:srgbClr>
                </a:solidFill>
                <a:latin typeface="等线" panose="02010600030101010101" charset="-122"/>
                <a:ea typeface="等线" panose="02010600030101010101" charset="-122"/>
                <a:cs typeface="等线" panose="02010600030101010101" charset="-122"/>
              </a:rPr>
              <a:t>、堵塞检测</a:t>
            </a:r>
            <a:r>
              <a:rPr sz="1200" kern="0" spc="-170">
                <a:solidFill>
                  <a:srgbClr val="000000">
                    <a:alpha val="100000"/>
                  </a:srgbClr>
                </a:solidFill>
                <a:latin typeface="等线" panose="02010600030101010101" charset="-122"/>
                <a:ea typeface="等线" panose="02010600030101010101" charset="-122"/>
                <a:cs typeface="等线" panose="02010600030101010101" charset="-122"/>
              </a:rPr>
              <a:t> </a:t>
            </a:r>
            <a:r>
              <a:rPr sz="1200" kern="0" spc="-30">
                <a:solidFill>
                  <a:srgbClr val="000000">
                    <a:alpha val="100000"/>
                  </a:srgbClr>
                </a:solidFill>
                <a:latin typeface="等线" panose="02010600030101010101" charset="-122"/>
                <a:ea typeface="等线" panose="02010600030101010101" charset="-122"/>
                <a:cs typeface="等线" panose="02010600030101010101" charset="-122"/>
              </a:rPr>
              <a:t>、巡查</a:t>
            </a:r>
            <a:r>
              <a:rPr sz="1200" kern="0" spc="-160">
                <a:solidFill>
                  <a:srgbClr val="000000">
                    <a:alpha val="100000"/>
                  </a:srgbClr>
                </a:solidFill>
                <a:latin typeface="等线" panose="02010600030101010101" charset="-122"/>
                <a:ea typeface="等线" panose="02010600030101010101" charset="-122"/>
                <a:cs typeface="等线" panose="02010600030101010101" charset="-122"/>
              </a:rPr>
              <a:t> </a:t>
            </a:r>
            <a:r>
              <a:rPr sz="1200" kern="0" spc="-30">
                <a:solidFill>
                  <a:srgbClr val="000000">
                    <a:alpha val="100000"/>
                  </a:srgbClr>
                </a:solidFill>
                <a:latin typeface="等线" panose="02010600030101010101" charset="-122"/>
                <a:ea typeface="等线" panose="02010600030101010101" charset="-122"/>
                <a:cs typeface="等线" panose="02010600030101010101" charset="-122"/>
              </a:rPr>
              <a:t>、培</a:t>
            </a:r>
            <a:r>
              <a:rPr sz="1200" kern="0" spc="-40">
                <a:solidFill>
                  <a:srgbClr val="000000">
                    <a:alpha val="100000"/>
                  </a:srgbClr>
                </a:solidFill>
                <a:latin typeface="等线" panose="02010600030101010101" charset="-122"/>
                <a:ea typeface="等线" panose="02010600030101010101" charset="-122"/>
                <a:cs typeface="等线" panose="02010600030101010101" charset="-122"/>
              </a:rPr>
              <a:t>训计划</a:t>
            </a:r>
            <a:endParaRPr sz="1200">
              <a:latin typeface="等线" panose="02010600030101010101" charset="-122"/>
              <a:ea typeface="等线" panose="02010600030101010101" charset="-122"/>
              <a:cs typeface="等线" panose="02010600030101010101" charset="-122"/>
            </a:endParaRPr>
          </a:p>
        </p:txBody>
      </p:sp>
      <p:pic>
        <p:nvPicPr>
          <p:cNvPr id="1816" name="picture 1816"/>
          <p:cNvPicPr>
            <a:picLocks noChangeAspect="1"/>
          </p:cNvPicPr>
          <p:nvPr/>
        </p:nvPicPr>
        <p:blipFill>
          <a:blip r:embed="rId8"/>
          <a:stretch>
            <a:fillRect/>
          </a:stretch>
        </p:blipFill>
        <p:spPr>
          <a:xfrm rot="21600000">
            <a:off x="5933503" y="3214153"/>
            <a:ext cx="1061656" cy="710146"/>
          </a:xfrm>
          <a:prstGeom prst="rect">
            <a:avLst/>
          </a:prstGeom>
        </p:spPr>
      </p:pic>
      <p:pic>
        <p:nvPicPr>
          <p:cNvPr id="1818" name="picture 1818"/>
          <p:cNvPicPr>
            <a:picLocks noChangeAspect="1"/>
          </p:cNvPicPr>
          <p:nvPr/>
        </p:nvPicPr>
        <p:blipFill>
          <a:blip r:embed="rId9"/>
          <a:stretch>
            <a:fillRect/>
          </a:stretch>
        </p:blipFill>
        <p:spPr>
          <a:xfrm rot="21600000">
            <a:off x="2804731" y="3208070"/>
            <a:ext cx="1087221" cy="682701"/>
          </a:xfrm>
          <a:prstGeom prst="rect">
            <a:avLst/>
          </a:prstGeom>
        </p:spPr>
      </p:pic>
      <p:grpSp>
        <p:nvGrpSpPr>
          <p:cNvPr id="200" name="group 200"/>
          <p:cNvGrpSpPr/>
          <p:nvPr/>
        </p:nvGrpSpPr>
        <p:grpSpPr>
          <a:xfrm rot="21600000">
            <a:off x="278739" y="231812"/>
            <a:ext cx="898702" cy="756666"/>
            <a:chOff x="0" y="0"/>
            <a:chExt cx="898702" cy="756666"/>
          </a:xfrm>
        </p:grpSpPr>
        <p:pic>
          <p:nvPicPr>
            <p:cNvPr id="1820" name="picture 1820"/>
            <p:cNvPicPr>
              <a:picLocks noChangeAspect="1"/>
            </p:cNvPicPr>
            <p:nvPr/>
          </p:nvPicPr>
          <p:blipFill>
            <a:blip r:embed="rId10"/>
            <a:stretch>
              <a:fillRect/>
            </a:stretch>
          </p:blipFill>
          <p:spPr>
            <a:xfrm rot="21600000">
              <a:off x="0" y="0"/>
              <a:ext cx="898702" cy="756666"/>
            </a:xfrm>
            <a:prstGeom prst="rect">
              <a:avLst/>
            </a:prstGeom>
          </p:spPr>
        </p:pic>
        <p:sp>
          <p:nvSpPr>
            <p:cNvPr id="1822" name="textbox 1822"/>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3.1.3</a:t>
              </a:r>
              <a:endParaRPr sz="1200">
                <a:latin typeface="微软雅黑" panose="020B0503020204020204" charset="-122"/>
                <a:ea typeface="微软雅黑" panose="020B0503020204020204" charset="-122"/>
                <a:cs typeface="微软雅黑" panose="020B0503020204020204" charset="-122"/>
              </a:endParaRPr>
            </a:p>
          </p:txBody>
        </p:sp>
      </p:grpSp>
      <p:pic>
        <p:nvPicPr>
          <p:cNvPr id="1824" name="picture 1824"/>
          <p:cNvPicPr>
            <a:picLocks noChangeAspect="1"/>
          </p:cNvPicPr>
          <p:nvPr/>
        </p:nvPicPr>
        <p:blipFill>
          <a:blip r:embed="rId11"/>
          <a:stretch>
            <a:fillRect/>
          </a:stretch>
        </p:blipFill>
        <p:spPr>
          <a:xfrm rot="21600000">
            <a:off x="6889051" y="1415846"/>
            <a:ext cx="616648" cy="950925"/>
          </a:xfrm>
          <a:prstGeom prst="rect">
            <a:avLst/>
          </a:prstGeom>
        </p:spPr>
      </p:pic>
      <p:pic>
        <p:nvPicPr>
          <p:cNvPr id="1826" name="picture 1826"/>
          <p:cNvPicPr>
            <a:picLocks noChangeAspect="1"/>
          </p:cNvPicPr>
          <p:nvPr/>
        </p:nvPicPr>
        <p:blipFill>
          <a:blip r:embed="rId12"/>
          <a:stretch>
            <a:fillRect/>
          </a:stretch>
        </p:blipFill>
        <p:spPr>
          <a:xfrm rot="21600000">
            <a:off x="5088826" y="1412405"/>
            <a:ext cx="547877" cy="959357"/>
          </a:xfrm>
          <a:prstGeom prst="rect">
            <a:avLst/>
          </a:prstGeom>
        </p:spPr>
      </p:pic>
      <p:pic>
        <p:nvPicPr>
          <p:cNvPr id="1828" name="picture 1828"/>
          <p:cNvPicPr>
            <a:picLocks noChangeAspect="1"/>
          </p:cNvPicPr>
          <p:nvPr/>
        </p:nvPicPr>
        <p:blipFill>
          <a:blip r:embed="rId13"/>
          <a:stretch>
            <a:fillRect/>
          </a:stretch>
        </p:blipFill>
        <p:spPr>
          <a:xfrm rot="21600000">
            <a:off x="5685091" y="1406703"/>
            <a:ext cx="534352" cy="957020"/>
          </a:xfrm>
          <a:prstGeom prst="rect">
            <a:avLst/>
          </a:prstGeom>
        </p:spPr>
      </p:pic>
      <p:sp>
        <p:nvSpPr>
          <p:cNvPr id="1830" name="textbox 1830"/>
          <p:cNvSpPr/>
          <p:nvPr/>
        </p:nvSpPr>
        <p:spPr>
          <a:xfrm>
            <a:off x="4261523" y="4029290"/>
            <a:ext cx="2802254" cy="20955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445"/>
              </a:lnSpc>
            </a:pPr>
            <a:r>
              <a:rPr sz="1200" kern="0" spc="0">
                <a:solidFill>
                  <a:srgbClr val="000000">
                    <a:alpha val="100000"/>
                  </a:srgbClr>
                </a:solidFill>
                <a:latin typeface="等线" panose="02010600030101010101" charset="-122"/>
                <a:ea typeface="等线" panose="02010600030101010101" charset="-122"/>
                <a:cs typeface="等线" panose="02010600030101010101" charset="-122"/>
              </a:rPr>
              <a:t>物联网采集终端         </a:t>
            </a:r>
            <a:r>
              <a:rPr sz="1200" kern="0" spc="-10">
                <a:solidFill>
                  <a:srgbClr val="000000">
                    <a:alpha val="100000"/>
                  </a:srgbClr>
                </a:solidFill>
                <a:latin typeface="等线" panose="02010600030101010101" charset="-122"/>
                <a:ea typeface="等线" panose="02010600030101010101" charset="-122"/>
                <a:cs typeface="等线" panose="02010600030101010101" charset="-122"/>
              </a:rPr>
              <a:t>   电气火灾监控终端</a:t>
            </a:r>
            <a:endParaRPr sz="1200">
              <a:latin typeface="等线" panose="02010600030101010101" charset="-122"/>
              <a:ea typeface="等线" panose="02010600030101010101" charset="-122"/>
              <a:cs typeface="等线" panose="02010600030101010101" charset="-122"/>
            </a:endParaRPr>
          </a:p>
        </p:txBody>
      </p:sp>
      <p:pic>
        <p:nvPicPr>
          <p:cNvPr id="1832" name="picture 1832"/>
          <p:cNvPicPr>
            <a:picLocks noChangeAspect="1"/>
          </p:cNvPicPr>
          <p:nvPr/>
        </p:nvPicPr>
        <p:blipFill>
          <a:blip r:embed="rId14"/>
          <a:stretch>
            <a:fillRect/>
          </a:stretch>
        </p:blipFill>
        <p:spPr>
          <a:xfrm rot="21600000">
            <a:off x="6299263" y="1406690"/>
            <a:ext cx="534352" cy="944841"/>
          </a:xfrm>
          <a:prstGeom prst="rect">
            <a:avLst/>
          </a:prstGeom>
        </p:spPr>
      </p:pic>
      <p:sp>
        <p:nvSpPr>
          <p:cNvPr id="1834" name="textbox 1834"/>
          <p:cNvSpPr/>
          <p:nvPr/>
        </p:nvSpPr>
        <p:spPr>
          <a:xfrm>
            <a:off x="3381692" y="5904103"/>
            <a:ext cx="1837054" cy="261620"/>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1000"/>
              </a:lnSpc>
            </a:pPr>
            <a:r>
              <a:rPr sz="1700" kern="0" spc="80">
                <a:solidFill>
                  <a:srgbClr val="C00000">
                    <a:alpha val="100000"/>
                  </a:srgbClr>
                </a:solidFill>
                <a:latin typeface="等线" panose="02010600030101010101" charset="-122"/>
                <a:ea typeface="等线" panose="02010600030101010101" charset="-122"/>
                <a:cs typeface="等线" panose="02010600030101010101" charset="-122"/>
              </a:rPr>
              <a:t>两种业务联动模式</a:t>
            </a:r>
            <a:endParaRPr sz="1700">
              <a:latin typeface="等线" panose="02010600030101010101" charset="-122"/>
              <a:ea typeface="等线" panose="02010600030101010101" charset="-122"/>
              <a:cs typeface="等线" panose="02010600030101010101" charset="-122"/>
            </a:endParaRPr>
          </a:p>
        </p:txBody>
      </p:sp>
      <p:pic>
        <p:nvPicPr>
          <p:cNvPr id="1836" name="picture 1836"/>
          <p:cNvPicPr>
            <a:picLocks noChangeAspect="1"/>
          </p:cNvPicPr>
          <p:nvPr/>
        </p:nvPicPr>
        <p:blipFill>
          <a:blip r:embed="rId15"/>
          <a:stretch>
            <a:fillRect/>
          </a:stretch>
        </p:blipFill>
        <p:spPr>
          <a:xfrm rot="21600000">
            <a:off x="4514659" y="3226345"/>
            <a:ext cx="535876" cy="682714"/>
          </a:xfrm>
          <a:prstGeom prst="rect">
            <a:avLst/>
          </a:prstGeom>
        </p:spPr>
      </p:pic>
      <p:sp>
        <p:nvSpPr>
          <p:cNvPr id="1838" name="path 1838"/>
          <p:cNvSpPr/>
          <p:nvPr/>
        </p:nvSpPr>
        <p:spPr>
          <a:xfrm>
            <a:off x="3248279" y="1917737"/>
            <a:ext cx="676211" cy="529869"/>
          </a:xfrm>
          <a:custGeom>
            <a:avLst/>
            <a:gdLst/>
            <a:ahLst/>
            <a:cxnLst/>
            <a:rect l="0" t="0" r="0" b="0"/>
            <a:pathLst>
              <a:path w="1064" h="834">
                <a:moveTo>
                  <a:pt x="1064" y="755"/>
                </a:moveTo>
                <a:lnTo>
                  <a:pt x="949" y="722"/>
                </a:lnTo>
                <a:lnTo>
                  <a:pt x="1040" y="624"/>
                </a:lnTo>
                <a:lnTo>
                  <a:pt x="1064" y="755"/>
                </a:lnTo>
              </a:path>
              <a:path w="1064" h="834">
                <a:moveTo>
                  <a:pt x="995" y="759"/>
                </a:moveTo>
                <a:lnTo>
                  <a:pt x="976" y="759"/>
                </a:lnTo>
                <a:lnTo>
                  <a:pt x="977" y="758"/>
                </a:lnTo>
                <a:lnTo>
                  <a:pt x="982" y="750"/>
                </a:lnTo>
                <a:lnTo>
                  <a:pt x="995" y="759"/>
                </a:lnTo>
              </a:path>
              <a:path w="1064" h="834">
                <a:moveTo>
                  <a:pt x="977" y="759"/>
                </a:moveTo>
                <a:lnTo>
                  <a:pt x="977" y="758"/>
                </a:lnTo>
                <a:lnTo>
                  <a:pt x="977" y="759"/>
                </a:lnTo>
              </a:path>
              <a:path w="1064" h="834">
                <a:moveTo>
                  <a:pt x="992" y="789"/>
                </a:moveTo>
                <a:lnTo>
                  <a:pt x="953" y="789"/>
                </a:lnTo>
                <a:lnTo>
                  <a:pt x="954" y="788"/>
                </a:lnTo>
                <a:lnTo>
                  <a:pt x="966" y="773"/>
                </a:lnTo>
                <a:lnTo>
                  <a:pt x="977" y="759"/>
                </a:lnTo>
                <a:lnTo>
                  <a:pt x="976" y="759"/>
                </a:lnTo>
                <a:lnTo>
                  <a:pt x="995" y="759"/>
                </a:lnTo>
                <a:lnTo>
                  <a:pt x="1007" y="767"/>
                </a:lnTo>
                <a:lnTo>
                  <a:pt x="1001" y="776"/>
                </a:lnTo>
                <a:lnTo>
                  <a:pt x="992" y="789"/>
                </a:lnTo>
              </a:path>
              <a:path w="1064" h="834">
                <a:moveTo>
                  <a:pt x="965" y="774"/>
                </a:moveTo>
                <a:lnTo>
                  <a:pt x="966" y="773"/>
                </a:lnTo>
                <a:lnTo>
                  <a:pt x="965" y="774"/>
                </a:lnTo>
              </a:path>
              <a:path w="1064" h="834">
                <a:moveTo>
                  <a:pt x="953" y="789"/>
                </a:moveTo>
                <a:lnTo>
                  <a:pt x="954" y="788"/>
                </a:lnTo>
                <a:lnTo>
                  <a:pt x="953" y="789"/>
                </a:lnTo>
              </a:path>
              <a:path w="1064" h="834">
                <a:moveTo>
                  <a:pt x="980" y="804"/>
                </a:moveTo>
                <a:lnTo>
                  <a:pt x="940" y="804"/>
                </a:lnTo>
                <a:lnTo>
                  <a:pt x="940" y="804"/>
                </a:lnTo>
                <a:lnTo>
                  <a:pt x="953" y="789"/>
                </a:lnTo>
                <a:lnTo>
                  <a:pt x="953" y="789"/>
                </a:lnTo>
                <a:lnTo>
                  <a:pt x="992" y="789"/>
                </a:lnTo>
                <a:lnTo>
                  <a:pt x="989" y="792"/>
                </a:lnTo>
                <a:lnTo>
                  <a:pt x="980" y="804"/>
                </a:lnTo>
              </a:path>
              <a:path w="1064" h="834">
                <a:moveTo>
                  <a:pt x="967" y="819"/>
                </a:moveTo>
                <a:lnTo>
                  <a:pt x="926" y="819"/>
                </a:lnTo>
                <a:lnTo>
                  <a:pt x="926" y="819"/>
                </a:lnTo>
                <a:lnTo>
                  <a:pt x="940" y="804"/>
                </a:lnTo>
                <a:lnTo>
                  <a:pt x="940" y="804"/>
                </a:lnTo>
                <a:lnTo>
                  <a:pt x="980" y="804"/>
                </a:lnTo>
                <a:lnTo>
                  <a:pt x="976" y="808"/>
                </a:lnTo>
                <a:lnTo>
                  <a:pt x="967" y="819"/>
                </a:lnTo>
              </a:path>
              <a:path w="1064" h="834">
                <a:moveTo>
                  <a:pt x="926" y="819"/>
                </a:moveTo>
                <a:lnTo>
                  <a:pt x="926" y="819"/>
                </a:lnTo>
                <a:lnTo>
                  <a:pt x="926" y="819"/>
                </a:lnTo>
              </a:path>
              <a:path w="1064" h="834">
                <a:moveTo>
                  <a:pt x="953" y="834"/>
                </a:moveTo>
                <a:lnTo>
                  <a:pt x="910" y="834"/>
                </a:lnTo>
                <a:lnTo>
                  <a:pt x="910" y="834"/>
                </a:lnTo>
                <a:lnTo>
                  <a:pt x="926" y="819"/>
                </a:lnTo>
                <a:lnTo>
                  <a:pt x="967" y="819"/>
                </a:lnTo>
                <a:lnTo>
                  <a:pt x="962" y="824"/>
                </a:lnTo>
                <a:lnTo>
                  <a:pt x="953" y="834"/>
                </a:lnTo>
              </a:path>
              <a:path w="1064" h="834">
                <a:moveTo>
                  <a:pt x="0" y="30"/>
                </a:moveTo>
                <a:lnTo>
                  <a:pt x="0" y="0"/>
                </a:lnTo>
                <a:lnTo>
                  <a:pt x="120" y="0"/>
                </a:lnTo>
                <a:lnTo>
                  <a:pt x="120" y="30"/>
                </a:lnTo>
                <a:lnTo>
                  <a:pt x="11" y="30"/>
                </a:lnTo>
                <a:lnTo>
                  <a:pt x="0" y="30"/>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840" name="textbox 1840"/>
          <p:cNvSpPr/>
          <p:nvPr/>
        </p:nvSpPr>
        <p:spPr>
          <a:xfrm>
            <a:off x="2680855" y="5521553"/>
            <a:ext cx="2343785" cy="184785"/>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87000"/>
              </a:lnSpc>
            </a:pPr>
            <a:r>
              <a:rPr sz="1200" kern="0" spc="-10">
                <a:solidFill>
                  <a:srgbClr val="000000">
                    <a:alpha val="100000"/>
                  </a:srgbClr>
                </a:solidFill>
                <a:latin typeface="等线" panose="02010600030101010101" charset="-122"/>
                <a:ea typeface="等线" panose="02010600030101010101" charset="-122"/>
                <a:cs typeface="等线" panose="02010600030101010101" charset="-122"/>
              </a:rPr>
              <a:t>无线烟感     </a:t>
            </a:r>
            <a:r>
              <a:rPr sz="1200" kern="0" spc="-20">
                <a:solidFill>
                  <a:srgbClr val="000000">
                    <a:alpha val="100000"/>
                  </a:srgbClr>
                </a:solidFill>
                <a:latin typeface="等线" panose="02010600030101010101" charset="-122"/>
                <a:ea typeface="等线" panose="02010600030101010101" charset="-122"/>
                <a:cs typeface="等线" panose="02010600030101010101" charset="-122"/>
              </a:rPr>
              <a:t> 压力液位</a:t>
            </a:r>
            <a:r>
              <a:rPr sz="1200" kern="0" spc="20">
                <a:solidFill>
                  <a:srgbClr val="000000">
                    <a:alpha val="100000"/>
                  </a:srgbClr>
                </a:solidFill>
                <a:latin typeface="等线" panose="02010600030101010101" charset="-122"/>
                <a:ea typeface="等线" panose="02010600030101010101" charset="-122"/>
                <a:cs typeface="等线" panose="02010600030101010101" charset="-122"/>
              </a:rPr>
              <a:t>      </a:t>
            </a:r>
            <a:r>
              <a:rPr sz="1200" kern="0" spc="-20">
                <a:solidFill>
                  <a:srgbClr val="000000">
                    <a:alpha val="100000"/>
                  </a:srgbClr>
                </a:solidFill>
                <a:latin typeface="等线" panose="02010600030101010101" charset="-122"/>
                <a:ea typeface="等线" panose="02010600030101010101" charset="-122"/>
                <a:cs typeface="等线" panose="02010600030101010101" charset="-122"/>
              </a:rPr>
              <a:t>电气火灾</a:t>
            </a:r>
            <a:endParaRPr sz="1200">
              <a:latin typeface="等线" panose="02010600030101010101" charset="-122"/>
              <a:ea typeface="等线" panose="02010600030101010101" charset="-122"/>
              <a:cs typeface="等线" panose="02010600030101010101" charset="-122"/>
            </a:endParaRPr>
          </a:p>
        </p:txBody>
      </p:sp>
      <p:pic>
        <p:nvPicPr>
          <p:cNvPr id="1842" name="picture 1842"/>
          <p:cNvPicPr>
            <a:picLocks noChangeAspect="1"/>
          </p:cNvPicPr>
          <p:nvPr/>
        </p:nvPicPr>
        <p:blipFill>
          <a:blip r:embed="rId16"/>
          <a:stretch>
            <a:fillRect/>
          </a:stretch>
        </p:blipFill>
        <p:spPr>
          <a:xfrm rot="21600000">
            <a:off x="4329683" y="4927713"/>
            <a:ext cx="655320" cy="506209"/>
          </a:xfrm>
          <a:prstGeom prst="rect">
            <a:avLst/>
          </a:prstGeom>
        </p:spPr>
      </p:pic>
      <p:pic>
        <p:nvPicPr>
          <p:cNvPr id="1844" name="picture 1844"/>
          <p:cNvPicPr>
            <a:picLocks noChangeAspect="1"/>
          </p:cNvPicPr>
          <p:nvPr/>
        </p:nvPicPr>
        <p:blipFill>
          <a:blip r:embed="rId17"/>
          <a:stretch>
            <a:fillRect/>
          </a:stretch>
        </p:blipFill>
        <p:spPr>
          <a:xfrm rot="21600000">
            <a:off x="3502152" y="4942332"/>
            <a:ext cx="644182" cy="501396"/>
          </a:xfrm>
          <a:prstGeom prst="rect">
            <a:avLst/>
          </a:prstGeom>
        </p:spPr>
      </p:pic>
      <p:pic>
        <p:nvPicPr>
          <p:cNvPr id="1846" name="picture 1846"/>
          <p:cNvPicPr>
            <a:picLocks noChangeAspect="1"/>
          </p:cNvPicPr>
          <p:nvPr/>
        </p:nvPicPr>
        <p:blipFill>
          <a:blip r:embed="rId18"/>
          <a:stretch>
            <a:fillRect/>
          </a:stretch>
        </p:blipFill>
        <p:spPr>
          <a:xfrm rot="21600000">
            <a:off x="5401119" y="4915560"/>
            <a:ext cx="505498" cy="608368"/>
          </a:xfrm>
          <a:prstGeom prst="rect">
            <a:avLst/>
          </a:prstGeom>
        </p:spPr>
      </p:pic>
      <p:pic>
        <p:nvPicPr>
          <p:cNvPr id="1848" name="picture 1848"/>
          <p:cNvPicPr>
            <a:picLocks noChangeAspect="1"/>
          </p:cNvPicPr>
          <p:nvPr/>
        </p:nvPicPr>
        <p:blipFill>
          <a:blip r:embed="rId19"/>
          <a:stretch>
            <a:fillRect/>
          </a:stretch>
        </p:blipFill>
        <p:spPr>
          <a:xfrm rot="21600000">
            <a:off x="2650236" y="4979263"/>
            <a:ext cx="615607" cy="450253"/>
          </a:xfrm>
          <a:prstGeom prst="rect">
            <a:avLst/>
          </a:prstGeom>
        </p:spPr>
      </p:pic>
      <p:pic>
        <p:nvPicPr>
          <p:cNvPr id="1850" name="picture 1850"/>
          <p:cNvPicPr>
            <a:picLocks noChangeAspect="1"/>
          </p:cNvPicPr>
          <p:nvPr/>
        </p:nvPicPr>
        <p:blipFill>
          <a:blip r:embed="rId20"/>
          <a:stretch>
            <a:fillRect/>
          </a:stretch>
        </p:blipFill>
        <p:spPr>
          <a:xfrm rot="21600000">
            <a:off x="7221352" y="4974446"/>
            <a:ext cx="451942" cy="452445"/>
          </a:xfrm>
          <a:prstGeom prst="rect">
            <a:avLst/>
          </a:prstGeom>
        </p:spPr>
      </p:pic>
      <p:pic>
        <p:nvPicPr>
          <p:cNvPr id="1852" name="picture 1852"/>
          <p:cNvPicPr>
            <a:picLocks noChangeAspect="1"/>
          </p:cNvPicPr>
          <p:nvPr/>
        </p:nvPicPr>
        <p:blipFill>
          <a:blip r:embed="rId21"/>
          <a:stretch>
            <a:fillRect/>
          </a:stretch>
        </p:blipFill>
        <p:spPr>
          <a:xfrm rot="21600000">
            <a:off x="6116383" y="4971338"/>
            <a:ext cx="386524" cy="440385"/>
          </a:xfrm>
          <a:prstGeom prst="rect">
            <a:avLst/>
          </a:prstGeom>
        </p:spPr>
      </p:pic>
      <p:sp>
        <p:nvSpPr>
          <p:cNvPr id="1854" name="rect 1854"/>
          <p:cNvSpPr/>
          <p:nvPr/>
        </p:nvSpPr>
        <p:spPr>
          <a:xfrm>
            <a:off x="3725468" y="2503233"/>
            <a:ext cx="62484" cy="18059"/>
          </a:xfrm>
          <a:prstGeom prst="rect">
            <a:avLst/>
          </a:prstGeom>
          <a:solidFill>
            <a:srgbClr val="5B9BD4">
              <a:alpha val="74901"/>
            </a:srgbClr>
          </a:solidFill>
          <a:ln w="0" cap="flat">
            <a:noFill/>
            <a:prstDash val="solid"/>
            <a:miter lim="0"/>
          </a:ln>
        </p:spPr>
        <p:txBody>
          <a:bodyPr rtlCol="0"/>
          <a:lstStyle/>
          <a:p>
            <a:pPr algn="ctr"/>
            <a:endParaRPr lang="zh-CN" altLang="en-US"/>
          </a:p>
        </p:txBody>
      </p:sp>
      <p:sp>
        <p:nvSpPr>
          <p:cNvPr id="1856" name="rect 1856"/>
          <p:cNvSpPr/>
          <p:nvPr/>
        </p:nvSpPr>
        <p:spPr>
          <a:xfrm>
            <a:off x="3643896" y="2555912"/>
            <a:ext cx="29108" cy="8432"/>
          </a:xfrm>
          <a:prstGeom prst="rect">
            <a:avLst/>
          </a:prstGeom>
          <a:solidFill>
            <a:srgbClr val="5B9BD4">
              <a:alpha val="65882"/>
            </a:srgbClr>
          </a:solidFill>
          <a:ln w="0" cap="flat">
            <a:noFill/>
            <a:prstDash val="solid"/>
            <a:miter lim="0"/>
          </a:ln>
        </p:spPr>
        <p:txBody>
          <a:bodyPr rtlCol="0"/>
          <a:lstStyle/>
          <a:p>
            <a:pPr algn="ctr"/>
            <a:endParaRPr lang="zh-CN" altLang="en-US"/>
          </a:p>
        </p:txBody>
      </p:sp>
      <p:sp>
        <p:nvSpPr>
          <p:cNvPr id="1858" name="rect 1858"/>
          <p:cNvSpPr/>
          <p:nvPr/>
        </p:nvSpPr>
        <p:spPr>
          <a:xfrm>
            <a:off x="3661232" y="2552941"/>
            <a:ext cx="7556" cy="3023"/>
          </a:xfrm>
          <a:prstGeom prst="rect">
            <a:avLst/>
          </a:prstGeom>
          <a:solidFill>
            <a:srgbClr val="5B9BD4">
              <a:alpha val="65882"/>
            </a:srgbClr>
          </a:solidFill>
          <a:ln w="0" cap="flat">
            <a:noFill/>
            <a:prstDash val="solid"/>
            <a:miter lim="0"/>
          </a:ln>
        </p:spPr>
        <p:txBody>
          <a:bodyPr rtlCol="0"/>
          <a:lstStyle/>
          <a:p>
            <a:pPr algn="ctr"/>
            <a:endParaRPr lang="zh-CN" altLang="en-US"/>
          </a:p>
        </p:txBody>
      </p:sp>
      <p:sp>
        <p:nvSpPr>
          <p:cNvPr id="1860" name="rect 1860"/>
          <p:cNvSpPr/>
          <p:nvPr/>
        </p:nvSpPr>
        <p:spPr>
          <a:xfrm>
            <a:off x="3717099" y="2521204"/>
            <a:ext cx="44487" cy="21424"/>
          </a:xfrm>
          <a:prstGeom prst="rect">
            <a:avLst/>
          </a:prstGeom>
          <a:solidFill>
            <a:srgbClr val="5B9BD4">
              <a:alpha val="74901"/>
            </a:srgbClr>
          </a:solidFill>
          <a:ln w="0" cap="flat">
            <a:noFill/>
            <a:prstDash val="solid"/>
            <a:miter lim="0"/>
          </a:ln>
        </p:spPr>
        <p:txBody>
          <a:bodyPr rtlCol="0"/>
          <a:lstStyle/>
          <a:p>
            <a:pPr algn="ctr"/>
            <a:endParaRPr lang="zh-CN" altLang="en-US"/>
          </a:p>
        </p:txBody>
      </p:sp>
      <p:sp>
        <p:nvSpPr>
          <p:cNvPr id="1862" name="textbox 1862"/>
          <p:cNvSpPr/>
          <p:nvPr/>
        </p:nvSpPr>
        <p:spPr>
          <a:xfrm>
            <a:off x="3482759" y="2446210"/>
            <a:ext cx="930910" cy="196850"/>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87000"/>
              </a:lnSpc>
            </a:pPr>
            <a:r>
              <a:rPr sz="1200" u="sng" kern="0" spc="-20">
                <a:solidFill>
                  <a:srgbClr val="000000">
                    <a:alpha val="100000"/>
                  </a:srgbClr>
                </a:solidFill>
                <a:latin typeface="等线" panose="02010600030101010101" charset="-122"/>
                <a:ea typeface="等线" panose="02010600030101010101" charset="-122"/>
                <a:cs typeface="等线" panose="02010600030101010101" charset="-122"/>
              </a:rPr>
              <a:t>消安</a:t>
            </a:r>
            <a:r>
              <a:rPr sz="1200" kern="0" spc="-20">
                <a:solidFill>
                  <a:srgbClr val="000000">
                    <a:alpha val="100000"/>
                  </a:srgbClr>
                </a:solidFill>
                <a:latin typeface="等线" panose="02010600030101010101" charset="-122"/>
                <a:ea typeface="等线" panose="02010600030101010101" charset="-122"/>
                <a:cs typeface="等线" panose="02010600030101010101" charset="-122"/>
              </a:rPr>
              <a:t>联动平台</a:t>
            </a:r>
            <a:endParaRPr sz="1200">
              <a:latin typeface="等线" panose="02010600030101010101" charset="-122"/>
              <a:ea typeface="等线" panose="02010600030101010101" charset="-122"/>
              <a:cs typeface="等线" panose="02010600030101010101" charset="-122"/>
            </a:endParaRPr>
          </a:p>
        </p:txBody>
      </p:sp>
      <p:grpSp>
        <p:nvGrpSpPr>
          <p:cNvPr id="202" name="group 202"/>
          <p:cNvGrpSpPr/>
          <p:nvPr/>
        </p:nvGrpSpPr>
        <p:grpSpPr>
          <a:xfrm rot="21600000">
            <a:off x="2833687" y="1764791"/>
            <a:ext cx="357568" cy="305651"/>
            <a:chOff x="0" y="0"/>
            <a:chExt cx="357568" cy="305651"/>
          </a:xfrm>
        </p:grpSpPr>
        <p:grpSp>
          <p:nvGrpSpPr>
            <p:cNvPr id="204" name="group 204"/>
            <p:cNvGrpSpPr/>
            <p:nvPr/>
          </p:nvGrpSpPr>
          <p:grpSpPr>
            <a:xfrm rot="21600000">
              <a:off x="0" y="0"/>
              <a:ext cx="357568" cy="305651"/>
              <a:chOff x="0" y="0"/>
              <a:chExt cx="357568" cy="305651"/>
            </a:xfrm>
          </p:grpSpPr>
          <p:sp>
            <p:nvSpPr>
              <p:cNvPr id="1864" name="path 1864"/>
              <p:cNvSpPr/>
              <p:nvPr/>
            </p:nvSpPr>
            <p:spPr>
              <a:xfrm>
                <a:off x="281165" y="153504"/>
                <a:ext cx="76403" cy="19901"/>
              </a:xfrm>
              <a:custGeom>
                <a:avLst/>
                <a:gdLst/>
                <a:ahLst/>
                <a:cxnLst/>
                <a:rect l="0" t="0" r="0" b="0"/>
                <a:pathLst>
                  <a:path w="120" h="31">
                    <a:moveTo>
                      <a:pt x="0" y="31"/>
                    </a:moveTo>
                    <a:lnTo>
                      <a:pt x="0" y="1"/>
                    </a:lnTo>
                    <a:lnTo>
                      <a:pt x="120" y="0"/>
                    </a:lnTo>
                    <a:lnTo>
                      <a:pt x="120" y="30"/>
                    </a:lnTo>
                    <a:lnTo>
                      <a:pt x="116" y="30"/>
                    </a:lnTo>
                    <a:lnTo>
                      <a:pt x="18" y="31"/>
                    </a:lnTo>
                    <a:lnTo>
                      <a:pt x="0" y="31"/>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866" name="path 1866"/>
              <p:cNvSpPr/>
              <p:nvPr/>
            </p:nvSpPr>
            <p:spPr>
              <a:xfrm>
                <a:off x="0" y="0"/>
                <a:ext cx="305435" cy="305651"/>
              </a:xfrm>
              <a:custGeom>
                <a:avLst/>
                <a:gdLst/>
                <a:ahLst/>
                <a:cxnLst/>
                <a:rect l="0" t="0" r="0" b="0"/>
                <a:pathLst>
                  <a:path w="481" h="481">
                    <a:moveTo>
                      <a:pt x="240" y="481"/>
                    </a:moveTo>
                    <a:lnTo>
                      <a:pt x="164" y="469"/>
                    </a:lnTo>
                    <a:lnTo>
                      <a:pt x="98" y="434"/>
                    </a:lnTo>
                    <a:lnTo>
                      <a:pt x="46" y="382"/>
                    </a:lnTo>
                    <a:lnTo>
                      <a:pt x="12" y="316"/>
                    </a:lnTo>
                    <a:lnTo>
                      <a:pt x="0" y="240"/>
                    </a:lnTo>
                    <a:lnTo>
                      <a:pt x="12" y="164"/>
                    </a:lnTo>
                    <a:lnTo>
                      <a:pt x="46" y="98"/>
                    </a:lnTo>
                    <a:lnTo>
                      <a:pt x="98" y="46"/>
                    </a:lnTo>
                    <a:lnTo>
                      <a:pt x="164" y="12"/>
                    </a:lnTo>
                    <a:lnTo>
                      <a:pt x="240" y="0"/>
                    </a:lnTo>
                    <a:lnTo>
                      <a:pt x="316" y="12"/>
                    </a:lnTo>
                    <a:lnTo>
                      <a:pt x="382" y="46"/>
                    </a:lnTo>
                    <a:lnTo>
                      <a:pt x="434" y="98"/>
                    </a:lnTo>
                    <a:lnTo>
                      <a:pt x="468" y="164"/>
                    </a:lnTo>
                    <a:lnTo>
                      <a:pt x="481" y="240"/>
                    </a:lnTo>
                    <a:lnTo>
                      <a:pt x="468" y="316"/>
                    </a:lnTo>
                    <a:lnTo>
                      <a:pt x="434" y="382"/>
                    </a:lnTo>
                    <a:lnTo>
                      <a:pt x="382" y="434"/>
                    </a:lnTo>
                    <a:lnTo>
                      <a:pt x="316" y="469"/>
                    </a:lnTo>
                    <a:lnTo>
                      <a:pt x="240" y="481"/>
                    </a:lnTo>
                  </a:path>
                </a:pathLst>
              </a:custGeom>
              <a:solidFill>
                <a:srgbClr val="BEBEBE">
                  <a:alpha val="100000"/>
                </a:srgbClr>
              </a:solidFill>
              <a:ln w="0" cap="flat">
                <a:noFill/>
                <a:prstDash val="solid"/>
                <a:miter lim="0"/>
              </a:ln>
            </p:spPr>
            <p:txBody>
              <a:bodyPr rtlCol="0"/>
              <a:lstStyle/>
              <a:p>
                <a:pPr algn="ctr"/>
                <a:endParaRPr lang="zh-CN" altLang="en-US"/>
              </a:p>
            </p:txBody>
          </p:sp>
        </p:grpSp>
        <p:sp>
          <p:nvSpPr>
            <p:cNvPr id="1868" name="textbox 1868"/>
            <p:cNvSpPr/>
            <p:nvPr/>
          </p:nvSpPr>
          <p:spPr>
            <a:xfrm>
              <a:off x="-12700" y="-12700"/>
              <a:ext cx="383540" cy="389254"/>
            </a:xfrm>
            <a:prstGeom prst="rect">
              <a:avLst/>
            </a:prstGeom>
            <a:noFill/>
            <a:ln w="0" cap="flat">
              <a:noFill/>
              <a:prstDash val="solid"/>
              <a:miter lim="0"/>
            </a:ln>
          </p:spPr>
          <p:txBody>
            <a:bodyPr vert="horz" wrap="square" lIns="0" tIns="0" rIns="0" bIns="0"/>
            <a:lstStyle/>
            <a:p>
              <a:pPr algn="l" rtl="0" eaLnBrk="0">
                <a:lnSpc>
                  <a:spcPct val="145000"/>
                </a:lnSpc>
              </a:pPr>
              <a:endParaRPr sz="200">
                <a:latin typeface="Arial" panose="020B0604020202020204"/>
                <a:ea typeface="Arial" panose="020B0604020202020204"/>
                <a:cs typeface="Arial" panose="020B0604020202020204"/>
              </a:endParaRPr>
            </a:p>
            <a:p>
              <a:pPr marL="87630" algn="l" rtl="0" eaLnBrk="0">
                <a:lnSpc>
                  <a:spcPct val="81000"/>
                </a:lnSpc>
                <a:spcBef>
                  <a:spcPct val="0"/>
                </a:spcBef>
              </a:pPr>
              <a:r>
                <a:rPr sz="2000" kern="0" spc="-20">
                  <a:solidFill>
                    <a:srgbClr val="C00000">
                      <a:alpha val="100000"/>
                    </a:srgbClr>
                  </a:solidFill>
                  <a:latin typeface="Arial" panose="020B0604020202020204"/>
                  <a:ea typeface="Arial" panose="020B0604020202020204"/>
                  <a:cs typeface="Arial" panose="020B0604020202020204"/>
                </a:rPr>
                <a:t>3</a:t>
              </a:r>
              <a:endParaRPr sz="2000">
                <a:latin typeface="Arial" panose="020B0604020202020204"/>
                <a:ea typeface="Arial" panose="020B0604020202020204"/>
                <a:cs typeface="Arial" panose="020B0604020202020204"/>
              </a:endParaRPr>
            </a:p>
          </p:txBody>
        </p:sp>
      </p:grpSp>
      <p:sp>
        <p:nvSpPr>
          <p:cNvPr id="1870" name="path 1870"/>
          <p:cNvSpPr/>
          <p:nvPr/>
        </p:nvSpPr>
        <p:spPr>
          <a:xfrm>
            <a:off x="2689009" y="2739478"/>
            <a:ext cx="75844" cy="20574"/>
          </a:xfrm>
          <a:custGeom>
            <a:avLst/>
            <a:gdLst/>
            <a:ahLst/>
            <a:cxnLst/>
            <a:rect l="0" t="0" r="0" b="0"/>
            <a:pathLst>
              <a:path w="119" h="32">
                <a:moveTo>
                  <a:pt x="0" y="32"/>
                </a:moveTo>
                <a:lnTo>
                  <a:pt x="89" y="0"/>
                </a:lnTo>
                <a:lnTo>
                  <a:pt x="119" y="0"/>
                </a:lnTo>
                <a:lnTo>
                  <a:pt x="119" y="30"/>
                </a:lnTo>
                <a:lnTo>
                  <a:pt x="89" y="30"/>
                </a:lnTo>
                <a:lnTo>
                  <a:pt x="47" y="30"/>
                </a:lnTo>
                <a:lnTo>
                  <a:pt x="6" y="32"/>
                </a:lnTo>
                <a:lnTo>
                  <a:pt x="0" y="32"/>
                </a:lnTo>
              </a:path>
            </a:pathLst>
          </a:custGeom>
          <a:solidFill>
            <a:srgbClr val="5B9BD4">
              <a:alpha val="100000"/>
            </a:srgbClr>
          </a:solidFill>
          <a:ln w="0" cap="flat">
            <a:noFill/>
            <a:prstDash val="solid"/>
            <a:miter lim="0"/>
          </a:ln>
        </p:spPr>
        <p:txBody>
          <a:bodyPr rtlCol="0"/>
          <a:lstStyle/>
          <a:p>
            <a:pPr algn="ctr"/>
            <a:endParaRPr lang="zh-CN" altLang="en-US"/>
          </a:p>
        </p:txBody>
      </p:sp>
      <p:grpSp>
        <p:nvGrpSpPr>
          <p:cNvPr id="206" name="group 206"/>
          <p:cNvGrpSpPr/>
          <p:nvPr/>
        </p:nvGrpSpPr>
        <p:grpSpPr>
          <a:xfrm rot="21600000">
            <a:off x="2743771" y="2594102"/>
            <a:ext cx="305181" cy="305637"/>
            <a:chOff x="0" y="0"/>
            <a:chExt cx="305181" cy="305637"/>
          </a:xfrm>
        </p:grpSpPr>
        <p:grpSp>
          <p:nvGrpSpPr>
            <p:cNvPr id="208" name="group 208"/>
            <p:cNvGrpSpPr/>
            <p:nvPr/>
          </p:nvGrpSpPr>
          <p:grpSpPr>
            <a:xfrm rot="21600000">
              <a:off x="0" y="0"/>
              <a:ext cx="305181" cy="305637"/>
              <a:chOff x="0" y="0"/>
              <a:chExt cx="305181" cy="305637"/>
            </a:xfrm>
          </p:grpSpPr>
          <p:sp>
            <p:nvSpPr>
              <p:cNvPr id="1872" name="path 1872"/>
              <p:cNvSpPr/>
              <p:nvPr/>
            </p:nvSpPr>
            <p:spPr>
              <a:xfrm>
                <a:off x="134531" y="130898"/>
                <a:ext cx="152387" cy="11963"/>
              </a:xfrm>
              <a:custGeom>
                <a:avLst/>
                <a:gdLst/>
                <a:ahLst/>
                <a:cxnLst/>
                <a:rect l="0" t="0" r="0" b="0"/>
                <a:pathLst>
                  <a:path w="239" h="18">
                    <a:moveTo>
                      <a:pt x="30" y="18"/>
                    </a:moveTo>
                    <a:lnTo>
                      <a:pt x="0" y="18"/>
                    </a:lnTo>
                    <a:lnTo>
                      <a:pt x="30" y="17"/>
                    </a:lnTo>
                    <a:lnTo>
                      <a:pt x="30" y="18"/>
                    </a:lnTo>
                  </a:path>
                  <a:path w="239" h="18">
                    <a:moveTo>
                      <a:pt x="239" y="3"/>
                    </a:moveTo>
                    <a:lnTo>
                      <a:pt x="206" y="3"/>
                    </a:lnTo>
                    <a:lnTo>
                      <a:pt x="238" y="0"/>
                    </a:lnTo>
                    <a:lnTo>
                      <a:pt x="239" y="3"/>
                    </a:lnTo>
                  </a:path>
                  <a:path w="239" h="18">
                    <a:moveTo>
                      <a:pt x="239" y="7"/>
                    </a:moveTo>
                    <a:lnTo>
                      <a:pt x="165" y="7"/>
                    </a:lnTo>
                    <a:lnTo>
                      <a:pt x="206" y="3"/>
                    </a:lnTo>
                    <a:lnTo>
                      <a:pt x="239" y="3"/>
                    </a:lnTo>
                    <a:lnTo>
                      <a:pt x="239" y="7"/>
                    </a:lnTo>
                  </a:path>
                  <a:path w="239" h="18">
                    <a:moveTo>
                      <a:pt x="239" y="10"/>
                    </a:moveTo>
                    <a:lnTo>
                      <a:pt x="124" y="10"/>
                    </a:lnTo>
                    <a:lnTo>
                      <a:pt x="165" y="7"/>
                    </a:lnTo>
                    <a:lnTo>
                      <a:pt x="239" y="7"/>
                    </a:lnTo>
                    <a:lnTo>
                      <a:pt x="239" y="10"/>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874" name="path 1874"/>
              <p:cNvSpPr/>
              <p:nvPr/>
            </p:nvSpPr>
            <p:spPr>
              <a:xfrm>
                <a:off x="0" y="0"/>
                <a:ext cx="305181" cy="305637"/>
              </a:xfrm>
              <a:custGeom>
                <a:avLst/>
                <a:gdLst/>
                <a:ahLst/>
                <a:cxnLst/>
                <a:rect l="0" t="0" r="0" b="0"/>
                <a:pathLst>
                  <a:path w="480" h="481">
                    <a:moveTo>
                      <a:pt x="239" y="481"/>
                    </a:moveTo>
                    <a:lnTo>
                      <a:pt x="163" y="469"/>
                    </a:lnTo>
                    <a:lnTo>
                      <a:pt x="97" y="434"/>
                    </a:lnTo>
                    <a:lnTo>
                      <a:pt x="45" y="382"/>
                    </a:lnTo>
                    <a:lnTo>
                      <a:pt x="11" y="316"/>
                    </a:lnTo>
                    <a:lnTo>
                      <a:pt x="0" y="239"/>
                    </a:lnTo>
                    <a:lnTo>
                      <a:pt x="11" y="164"/>
                    </a:lnTo>
                    <a:lnTo>
                      <a:pt x="45" y="98"/>
                    </a:lnTo>
                    <a:lnTo>
                      <a:pt x="97" y="46"/>
                    </a:lnTo>
                    <a:lnTo>
                      <a:pt x="163" y="12"/>
                    </a:lnTo>
                    <a:lnTo>
                      <a:pt x="239" y="0"/>
                    </a:lnTo>
                    <a:lnTo>
                      <a:pt x="316" y="12"/>
                    </a:lnTo>
                    <a:lnTo>
                      <a:pt x="382" y="46"/>
                    </a:lnTo>
                    <a:lnTo>
                      <a:pt x="434" y="98"/>
                    </a:lnTo>
                    <a:lnTo>
                      <a:pt x="468" y="164"/>
                    </a:lnTo>
                    <a:lnTo>
                      <a:pt x="480" y="240"/>
                    </a:lnTo>
                    <a:lnTo>
                      <a:pt x="468" y="316"/>
                    </a:lnTo>
                    <a:lnTo>
                      <a:pt x="434" y="382"/>
                    </a:lnTo>
                    <a:lnTo>
                      <a:pt x="382" y="434"/>
                    </a:lnTo>
                    <a:lnTo>
                      <a:pt x="316" y="469"/>
                    </a:lnTo>
                    <a:lnTo>
                      <a:pt x="239" y="481"/>
                    </a:lnTo>
                  </a:path>
                </a:pathLst>
              </a:custGeom>
              <a:solidFill>
                <a:srgbClr val="BEBEBE">
                  <a:alpha val="100000"/>
                </a:srgbClr>
              </a:solidFill>
              <a:ln w="0" cap="flat">
                <a:noFill/>
                <a:prstDash val="solid"/>
                <a:miter lim="0"/>
              </a:ln>
            </p:spPr>
            <p:txBody>
              <a:bodyPr rtlCol="0"/>
              <a:lstStyle/>
              <a:p>
                <a:pPr algn="ctr"/>
                <a:endParaRPr lang="zh-CN" altLang="en-US"/>
              </a:p>
            </p:txBody>
          </p:sp>
        </p:grpSp>
        <p:sp>
          <p:nvSpPr>
            <p:cNvPr id="1876" name="textbox 1876"/>
            <p:cNvSpPr/>
            <p:nvPr/>
          </p:nvSpPr>
          <p:spPr>
            <a:xfrm>
              <a:off x="-12700" y="-12700"/>
              <a:ext cx="330834" cy="392429"/>
            </a:xfrm>
            <a:prstGeom prst="rect">
              <a:avLst/>
            </a:prstGeom>
            <a:noFill/>
            <a:ln w="0" cap="flat">
              <a:noFill/>
              <a:prstDash val="solid"/>
              <a:miter lim="0"/>
            </a:ln>
          </p:spPr>
          <p:txBody>
            <a:bodyPr vert="horz" wrap="square" lIns="0" tIns="0" rIns="0" bIns="0"/>
            <a:lstStyle/>
            <a:p>
              <a:pPr algn="l" rtl="0" eaLnBrk="0">
                <a:lnSpc>
                  <a:spcPct val="146000"/>
                </a:lnSpc>
              </a:pPr>
              <a:endParaRPr sz="200">
                <a:latin typeface="Arial" panose="020B0604020202020204"/>
                <a:ea typeface="Arial" panose="020B0604020202020204"/>
                <a:cs typeface="Arial" panose="020B0604020202020204"/>
              </a:endParaRPr>
            </a:p>
            <a:p>
              <a:pPr marL="84455" algn="l" rtl="0" eaLnBrk="0">
                <a:lnSpc>
                  <a:spcPct val="81000"/>
                </a:lnSpc>
              </a:pPr>
              <a:r>
                <a:rPr sz="2000" kern="0" spc="-20">
                  <a:solidFill>
                    <a:srgbClr val="C00000">
                      <a:alpha val="100000"/>
                    </a:srgbClr>
                  </a:solidFill>
                  <a:latin typeface="Arial" panose="020B0604020202020204"/>
                  <a:ea typeface="Arial" panose="020B0604020202020204"/>
                  <a:cs typeface="Arial" panose="020B0604020202020204"/>
                </a:rPr>
                <a:t>2</a:t>
              </a:r>
              <a:endParaRPr sz="2000">
                <a:latin typeface="Arial" panose="020B0604020202020204"/>
                <a:ea typeface="Arial" panose="020B0604020202020204"/>
                <a:cs typeface="Arial" panose="020B0604020202020204"/>
              </a:endParaRPr>
            </a:p>
          </p:txBody>
        </p:sp>
      </p:grpSp>
      <p:sp>
        <p:nvSpPr>
          <p:cNvPr id="1878" name="textbox 1878"/>
          <p:cNvSpPr/>
          <p:nvPr/>
        </p:nvSpPr>
        <p:spPr>
          <a:xfrm>
            <a:off x="1646339" y="2450693"/>
            <a:ext cx="626109" cy="184785"/>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87000"/>
              </a:lnSpc>
            </a:pPr>
            <a:r>
              <a:rPr sz="1200" kern="0" spc="-30">
                <a:solidFill>
                  <a:srgbClr val="000000">
                    <a:alpha val="100000"/>
                  </a:srgbClr>
                </a:solidFill>
                <a:latin typeface="等线" panose="02010600030101010101" charset="-122"/>
                <a:ea typeface="等线" panose="02010600030101010101" charset="-122"/>
                <a:cs typeface="等线" panose="02010600030101010101" charset="-122"/>
              </a:rPr>
              <a:t>消防平台</a:t>
            </a:r>
            <a:endParaRPr sz="1200">
              <a:latin typeface="等线" panose="02010600030101010101" charset="-122"/>
              <a:ea typeface="等线" panose="02010600030101010101" charset="-122"/>
              <a:cs typeface="等线" panose="02010600030101010101" charset="-122"/>
            </a:endParaRPr>
          </a:p>
        </p:txBody>
      </p:sp>
      <p:sp>
        <p:nvSpPr>
          <p:cNvPr id="1880" name="textbox 1880"/>
          <p:cNvSpPr/>
          <p:nvPr/>
        </p:nvSpPr>
        <p:spPr>
          <a:xfrm>
            <a:off x="3064091" y="4038765"/>
            <a:ext cx="629284" cy="183514"/>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86000"/>
              </a:lnSpc>
            </a:pPr>
            <a:r>
              <a:rPr sz="1200" kern="0" spc="-20">
                <a:solidFill>
                  <a:srgbClr val="000000">
                    <a:alpha val="100000"/>
                  </a:srgbClr>
                </a:solidFill>
                <a:latin typeface="等线" panose="02010600030101010101" charset="-122"/>
                <a:ea typeface="等线" panose="02010600030101010101" charset="-122"/>
                <a:cs typeface="等线" panose="02010600030101010101" charset="-122"/>
              </a:rPr>
              <a:t>烟感主机</a:t>
            </a:r>
            <a:endParaRPr sz="1200">
              <a:latin typeface="等线" panose="02010600030101010101" charset="-122"/>
              <a:ea typeface="等线" panose="02010600030101010101" charset="-122"/>
              <a:cs typeface="等线" panose="02010600030101010101" charset="-122"/>
            </a:endParaRPr>
          </a:p>
        </p:txBody>
      </p:sp>
      <p:sp>
        <p:nvSpPr>
          <p:cNvPr id="1882" name="textbox 1882"/>
          <p:cNvSpPr/>
          <p:nvPr/>
        </p:nvSpPr>
        <p:spPr>
          <a:xfrm>
            <a:off x="435977" y="4990520"/>
            <a:ext cx="219709" cy="475615"/>
          </a:xfrm>
          <a:prstGeom prst="rect">
            <a:avLst/>
          </a:prstGeom>
          <a:noFill/>
          <a:ln w="0" cap="flat">
            <a:noFill/>
            <a:prstDash val="solid"/>
            <a:miter lim="0"/>
          </a:ln>
        </p:spPr>
        <p:txBody>
          <a:bodyPr vert="horz" wrap="square" lIns="0" tIns="0" rIns="0" bIns="0"/>
          <a:lstStyle/>
          <a:p>
            <a:pPr algn="l" rtl="0" eaLnBrk="0">
              <a:lnSpc>
                <a:spcPct val="96000"/>
              </a:lnSpc>
            </a:pPr>
            <a:endParaRPr sz="100">
              <a:latin typeface="Arial" panose="020B0604020202020204"/>
              <a:ea typeface="Arial" panose="020B0604020202020204"/>
              <a:cs typeface="Arial" panose="020B0604020202020204"/>
            </a:endParaRPr>
          </a:p>
          <a:p>
            <a:pPr marL="13970" indent="-1905" algn="l" rtl="0" eaLnBrk="0">
              <a:lnSpc>
                <a:spcPct val="98000"/>
              </a:lnSpc>
            </a:pPr>
            <a:r>
              <a:rPr sz="1500" kern="0" spc="10">
                <a:solidFill>
                  <a:srgbClr val="000000">
                    <a:alpha val="100000"/>
                  </a:srgbClr>
                </a:solidFill>
                <a:latin typeface="等线" panose="02010600030101010101" charset="-122"/>
                <a:ea typeface="等线" panose="02010600030101010101" charset="-122"/>
                <a:cs typeface="等线" panose="02010600030101010101" charset="-122"/>
              </a:rPr>
              <a:t>采</a:t>
            </a:r>
            <a:r>
              <a:rPr sz="1500" kern="0" spc="0">
                <a:solidFill>
                  <a:srgbClr val="000000">
                    <a:alpha val="100000"/>
                  </a:srgbClr>
                </a:solidFill>
                <a:latin typeface="等线" panose="02010600030101010101" charset="-122"/>
                <a:ea typeface="等线" panose="02010600030101010101" charset="-122"/>
                <a:cs typeface="等线" panose="02010600030101010101" charset="-122"/>
              </a:rPr>
              <a:t> 集</a:t>
            </a:r>
            <a:endParaRPr sz="1500">
              <a:latin typeface="等线" panose="02010600030101010101" charset="-122"/>
              <a:ea typeface="等线" panose="02010600030101010101" charset="-122"/>
              <a:cs typeface="等线" panose="02010600030101010101" charset="-122"/>
            </a:endParaRPr>
          </a:p>
        </p:txBody>
      </p:sp>
      <p:pic>
        <p:nvPicPr>
          <p:cNvPr id="1884" name="picture 1884"/>
          <p:cNvPicPr>
            <a:picLocks noChangeAspect="1"/>
          </p:cNvPicPr>
          <p:nvPr/>
        </p:nvPicPr>
        <p:blipFill>
          <a:blip r:embed="rId22"/>
          <a:stretch>
            <a:fillRect/>
          </a:stretch>
        </p:blipFill>
        <p:spPr>
          <a:xfrm rot="21600000">
            <a:off x="6746902" y="5062573"/>
            <a:ext cx="299244" cy="275997"/>
          </a:xfrm>
          <a:prstGeom prst="rect">
            <a:avLst/>
          </a:prstGeom>
        </p:spPr>
      </p:pic>
      <p:sp>
        <p:nvSpPr>
          <p:cNvPr id="1886" name="textbox 1886"/>
          <p:cNvSpPr/>
          <p:nvPr/>
        </p:nvSpPr>
        <p:spPr>
          <a:xfrm>
            <a:off x="658796" y="1868997"/>
            <a:ext cx="223520" cy="454659"/>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20320" indent="-7620" algn="l" rtl="0" eaLnBrk="0">
              <a:lnSpc>
                <a:spcPct val="94000"/>
              </a:lnSpc>
            </a:pPr>
            <a:r>
              <a:rPr sz="1500" kern="0" spc="40">
                <a:solidFill>
                  <a:srgbClr val="000000">
                    <a:alpha val="100000"/>
                  </a:srgbClr>
                </a:solidFill>
                <a:latin typeface="等线" panose="02010600030101010101" charset="-122"/>
                <a:ea typeface="等线" panose="02010600030101010101" charset="-122"/>
                <a:cs typeface="等线" panose="02010600030101010101" charset="-122"/>
              </a:rPr>
              <a:t>应</a:t>
            </a:r>
            <a:r>
              <a:rPr sz="1500" kern="0" spc="0">
                <a:solidFill>
                  <a:srgbClr val="000000">
                    <a:alpha val="100000"/>
                  </a:srgbClr>
                </a:solidFill>
                <a:latin typeface="等线" panose="02010600030101010101" charset="-122"/>
                <a:ea typeface="等线" panose="02010600030101010101" charset="-122"/>
                <a:cs typeface="等线" panose="02010600030101010101" charset="-122"/>
              </a:rPr>
              <a:t> </a:t>
            </a:r>
            <a:r>
              <a:rPr sz="1500" kern="0" spc="-20">
                <a:solidFill>
                  <a:srgbClr val="000000">
                    <a:alpha val="100000"/>
                  </a:srgbClr>
                </a:solidFill>
                <a:latin typeface="等线" panose="02010600030101010101" charset="-122"/>
                <a:ea typeface="等线" panose="02010600030101010101" charset="-122"/>
                <a:cs typeface="等线" panose="02010600030101010101" charset="-122"/>
              </a:rPr>
              <a:t>用</a:t>
            </a:r>
            <a:endParaRPr sz="1500">
              <a:latin typeface="等线" panose="02010600030101010101" charset="-122"/>
              <a:ea typeface="等线" panose="02010600030101010101" charset="-122"/>
              <a:cs typeface="等线" panose="02010600030101010101" charset="-122"/>
            </a:endParaRPr>
          </a:p>
        </p:txBody>
      </p:sp>
      <p:sp>
        <p:nvSpPr>
          <p:cNvPr id="1888" name="path 1888"/>
          <p:cNvSpPr/>
          <p:nvPr/>
        </p:nvSpPr>
        <p:spPr>
          <a:xfrm>
            <a:off x="5335587" y="4720628"/>
            <a:ext cx="2476500" cy="19050"/>
          </a:xfrm>
          <a:custGeom>
            <a:avLst/>
            <a:gdLst/>
            <a:ahLst/>
            <a:cxnLst/>
            <a:rect l="0" t="0" r="0" b="0"/>
            <a:pathLst>
              <a:path w="3900" h="30">
                <a:moveTo>
                  <a:pt x="120" y="30"/>
                </a:moveTo>
                <a:lnTo>
                  <a:pt x="0" y="30"/>
                </a:lnTo>
                <a:lnTo>
                  <a:pt x="0" y="0"/>
                </a:lnTo>
                <a:lnTo>
                  <a:pt x="120" y="0"/>
                </a:lnTo>
                <a:lnTo>
                  <a:pt x="120" y="30"/>
                </a:lnTo>
              </a:path>
              <a:path w="3900" h="30">
                <a:moveTo>
                  <a:pt x="330" y="30"/>
                </a:moveTo>
                <a:lnTo>
                  <a:pt x="210" y="30"/>
                </a:lnTo>
                <a:lnTo>
                  <a:pt x="210" y="0"/>
                </a:lnTo>
                <a:lnTo>
                  <a:pt x="330" y="0"/>
                </a:lnTo>
                <a:lnTo>
                  <a:pt x="330" y="30"/>
                </a:lnTo>
              </a:path>
              <a:path w="3900" h="30">
                <a:moveTo>
                  <a:pt x="540" y="30"/>
                </a:moveTo>
                <a:lnTo>
                  <a:pt x="420" y="30"/>
                </a:lnTo>
                <a:lnTo>
                  <a:pt x="420" y="0"/>
                </a:lnTo>
                <a:lnTo>
                  <a:pt x="540" y="0"/>
                </a:lnTo>
                <a:lnTo>
                  <a:pt x="540" y="30"/>
                </a:lnTo>
              </a:path>
              <a:path w="3900" h="30">
                <a:moveTo>
                  <a:pt x="750" y="30"/>
                </a:moveTo>
                <a:lnTo>
                  <a:pt x="630" y="30"/>
                </a:lnTo>
                <a:lnTo>
                  <a:pt x="630" y="0"/>
                </a:lnTo>
                <a:lnTo>
                  <a:pt x="750" y="0"/>
                </a:lnTo>
                <a:lnTo>
                  <a:pt x="750" y="30"/>
                </a:lnTo>
              </a:path>
              <a:path w="3900" h="30">
                <a:moveTo>
                  <a:pt x="960" y="30"/>
                </a:moveTo>
                <a:lnTo>
                  <a:pt x="840" y="30"/>
                </a:lnTo>
                <a:lnTo>
                  <a:pt x="840" y="0"/>
                </a:lnTo>
                <a:lnTo>
                  <a:pt x="960" y="0"/>
                </a:lnTo>
                <a:lnTo>
                  <a:pt x="960" y="30"/>
                </a:lnTo>
              </a:path>
              <a:path w="3900" h="30">
                <a:moveTo>
                  <a:pt x="1170" y="30"/>
                </a:moveTo>
                <a:lnTo>
                  <a:pt x="1050" y="30"/>
                </a:lnTo>
                <a:lnTo>
                  <a:pt x="1050" y="0"/>
                </a:lnTo>
                <a:lnTo>
                  <a:pt x="1170" y="0"/>
                </a:lnTo>
                <a:lnTo>
                  <a:pt x="1170" y="30"/>
                </a:lnTo>
              </a:path>
              <a:path w="3900" h="30">
                <a:moveTo>
                  <a:pt x="1380" y="30"/>
                </a:moveTo>
                <a:lnTo>
                  <a:pt x="1260" y="30"/>
                </a:lnTo>
                <a:lnTo>
                  <a:pt x="1260" y="0"/>
                </a:lnTo>
                <a:lnTo>
                  <a:pt x="1380" y="0"/>
                </a:lnTo>
                <a:lnTo>
                  <a:pt x="1380" y="30"/>
                </a:lnTo>
              </a:path>
              <a:path w="3900" h="30">
                <a:moveTo>
                  <a:pt x="1590" y="30"/>
                </a:moveTo>
                <a:lnTo>
                  <a:pt x="1470" y="30"/>
                </a:lnTo>
                <a:lnTo>
                  <a:pt x="1470" y="0"/>
                </a:lnTo>
                <a:lnTo>
                  <a:pt x="1590" y="0"/>
                </a:lnTo>
                <a:lnTo>
                  <a:pt x="1590" y="30"/>
                </a:lnTo>
              </a:path>
              <a:path w="3900" h="30">
                <a:moveTo>
                  <a:pt x="1800" y="30"/>
                </a:moveTo>
                <a:lnTo>
                  <a:pt x="1680" y="30"/>
                </a:lnTo>
                <a:lnTo>
                  <a:pt x="1680" y="0"/>
                </a:lnTo>
                <a:lnTo>
                  <a:pt x="1800" y="0"/>
                </a:lnTo>
                <a:lnTo>
                  <a:pt x="1800" y="30"/>
                </a:lnTo>
              </a:path>
              <a:path w="3900" h="30">
                <a:moveTo>
                  <a:pt x="2010" y="30"/>
                </a:moveTo>
                <a:lnTo>
                  <a:pt x="1890" y="30"/>
                </a:lnTo>
                <a:lnTo>
                  <a:pt x="1890" y="0"/>
                </a:lnTo>
                <a:lnTo>
                  <a:pt x="2010" y="0"/>
                </a:lnTo>
                <a:lnTo>
                  <a:pt x="2010" y="30"/>
                </a:lnTo>
              </a:path>
              <a:path w="3900" h="30">
                <a:moveTo>
                  <a:pt x="2220" y="30"/>
                </a:moveTo>
                <a:lnTo>
                  <a:pt x="2100" y="30"/>
                </a:lnTo>
                <a:lnTo>
                  <a:pt x="2100" y="0"/>
                </a:lnTo>
                <a:lnTo>
                  <a:pt x="2220" y="0"/>
                </a:lnTo>
                <a:lnTo>
                  <a:pt x="2220" y="30"/>
                </a:lnTo>
              </a:path>
              <a:path w="3900" h="30">
                <a:moveTo>
                  <a:pt x="2430" y="30"/>
                </a:moveTo>
                <a:lnTo>
                  <a:pt x="2310" y="30"/>
                </a:lnTo>
                <a:lnTo>
                  <a:pt x="2310" y="0"/>
                </a:lnTo>
                <a:lnTo>
                  <a:pt x="2430" y="0"/>
                </a:lnTo>
                <a:lnTo>
                  <a:pt x="2430" y="30"/>
                </a:lnTo>
              </a:path>
              <a:path w="3900" h="30">
                <a:moveTo>
                  <a:pt x="2640" y="30"/>
                </a:moveTo>
                <a:lnTo>
                  <a:pt x="2520" y="30"/>
                </a:lnTo>
                <a:lnTo>
                  <a:pt x="2520" y="0"/>
                </a:lnTo>
                <a:lnTo>
                  <a:pt x="2640" y="0"/>
                </a:lnTo>
                <a:lnTo>
                  <a:pt x="2640" y="30"/>
                </a:lnTo>
              </a:path>
              <a:path w="3900" h="30">
                <a:moveTo>
                  <a:pt x="2850" y="30"/>
                </a:moveTo>
                <a:lnTo>
                  <a:pt x="2730" y="30"/>
                </a:lnTo>
                <a:lnTo>
                  <a:pt x="2730" y="0"/>
                </a:lnTo>
                <a:lnTo>
                  <a:pt x="2850" y="0"/>
                </a:lnTo>
                <a:lnTo>
                  <a:pt x="2850" y="30"/>
                </a:lnTo>
              </a:path>
              <a:path w="3900" h="30">
                <a:moveTo>
                  <a:pt x="3060" y="30"/>
                </a:moveTo>
                <a:lnTo>
                  <a:pt x="2940" y="30"/>
                </a:lnTo>
                <a:lnTo>
                  <a:pt x="2940" y="0"/>
                </a:lnTo>
                <a:lnTo>
                  <a:pt x="3060" y="0"/>
                </a:lnTo>
                <a:lnTo>
                  <a:pt x="3060" y="30"/>
                </a:lnTo>
              </a:path>
              <a:path w="3900" h="30">
                <a:moveTo>
                  <a:pt x="3270" y="30"/>
                </a:moveTo>
                <a:lnTo>
                  <a:pt x="3150" y="30"/>
                </a:lnTo>
                <a:lnTo>
                  <a:pt x="3150" y="0"/>
                </a:lnTo>
                <a:lnTo>
                  <a:pt x="3270" y="0"/>
                </a:lnTo>
                <a:lnTo>
                  <a:pt x="3270" y="30"/>
                </a:lnTo>
              </a:path>
              <a:path w="3900" h="30">
                <a:moveTo>
                  <a:pt x="3480" y="30"/>
                </a:moveTo>
                <a:lnTo>
                  <a:pt x="3360" y="30"/>
                </a:lnTo>
                <a:lnTo>
                  <a:pt x="3360" y="0"/>
                </a:lnTo>
                <a:lnTo>
                  <a:pt x="3480" y="0"/>
                </a:lnTo>
                <a:lnTo>
                  <a:pt x="3480" y="30"/>
                </a:lnTo>
              </a:path>
              <a:path w="3900" h="30">
                <a:moveTo>
                  <a:pt x="3690" y="30"/>
                </a:moveTo>
                <a:lnTo>
                  <a:pt x="3570" y="30"/>
                </a:lnTo>
                <a:lnTo>
                  <a:pt x="3570" y="0"/>
                </a:lnTo>
                <a:lnTo>
                  <a:pt x="3690" y="0"/>
                </a:lnTo>
                <a:lnTo>
                  <a:pt x="3690" y="30"/>
                </a:lnTo>
              </a:path>
              <a:path w="3900" h="30">
                <a:moveTo>
                  <a:pt x="3900" y="30"/>
                </a:moveTo>
                <a:lnTo>
                  <a:pt x="3780" y="30"/>
                </a:lnTo>
                <a:lnTo>
                  <a:pt x="3780" y="0"/>
                </a:lnTo>
                <a:lnTo>
                  <a:pt x="3900" y="0"/>
                </a:lnTo>
                <a:lnTo>
                  <a:pt x="3900" y="30"/>
                </a:lnTo>
              </a:path>
            </a:pathLst>
          </a:custGeom>
          <a:solidFill>
            <a:srgbClr val="A6A6A6">
              <a:alpha val="100000"/>
            </a:srgbClr>
          </a:solidFill>
          <a:ln w="0" cap="flat">
            <a:noFill/>
            <a:prstDash val="solid"/>
            <a:miter lim="0"/>
          </a:ln>
        </p:spPr>
        <p:txBody>
          <a:bodyPr rtlCol="0"/>
          <a:lstStyle/>
          <a:p>
            <a:pPr algn="ctr"/>
            <a:endParaRPr lang="zh-CN" altLang="en-US"/>
          </a:p>
        </p:txBody>
      </p:sp>
      <p:pic>
        <p:nvPicPr>
          <p:cNvPr id="1890" name="picture 1890"/>
          <p:cNvPicPr>
            <a:picLocks noChangeAspect="1"/>
          </p:cNvPicPr>
          <p:nvPr/>
        </p:nvPicPr>
        <p:blipFill>
          <a:blip r:embed="rId23"/>
          <a:stretch>
            <a:fillRect/>
          </a:stretch>
        </p:blipFill>
        <p:spPr>
          <a:xfrm rot="21600000">
            <a:off x="7204519" y="5344705"/>
            <a:ext cx="317944" cy="146266"/>
          </a:xfrm>
          <a:prstGeom prst="rect">
            <a:avLst/>
          </a:prstGeom>
        </p:spPr>
      </p:pic>
      <p:sp>
        <p:nvSpPr>
          <p:cNvPr id="1892" name="path 1892"/>
          <p:cNvSpPr/>
          <p:nvPr/>
        </p:nvSpPr>
        <p:spPr>
          <a:xfrm>
            <a:off x="3217456" y="2605735"/>
            <a:ext cx="330771" cy="109689"/>
          </a:xfrm>
          <a:custGeom>
            <a:avLst/>
            <a:gdLst/>
            <a:ahLst/>
            <a:cxnLst/>
            <a:rect l="0" t="0" r="0" b="0"/>
            <a:pathLst>
              <a:path w="520" h="172">
                <a:moveTo>
                  <a:pt x="5" y="172"/>
                </a:moveTo>
                <a:lnTo>
                  <a:pt x="0" y="143"/>
                </a:lnTo>
                <a:lnTo>
                  <a:pt x="31" y="137"/>
                </a:lnTo>
                <a:lnTo>
                  <a:pt x="121" y="137"/>
                </a:lnTo>
                <a:lnTo>
                  <a:pt x="123" y="148"/>
                </a:lnTo>
                <a:lnTo>
                  <a:pt x="113" y="150"/>
                </a:lnTo>
                <a:lnTo>
                  <a:pt x="75" y="158"/>
                </a:lnTo>
                <a:lnTo>
                  <a:pt x="37" y="166"/>
                </a:lnTo>
                <a:lnTo>
                  <a:pt x="5" y="172"/>
                </a:lnTo>
              </a:path>
              <a:path w="520" h="172">
                <a:moveTo>
                  <a:pt x="321" y="74"/>
                </a:moveTo>
                <a:lnTo>
                  <a:pt x="290" y="74"/>
                </a:lnTo>
                <a:lnTo>
                  <a:pt x="319" y="66"/>
                </a:lnTo>
                <a:lnTo>
                  <a:pt x="321" y="74"/>
                </a:lnTo>
              </a:path>
              <a:path w="520" h="172">
                <a:moveTo>
                  <a:pt x="211" y="126"/>
                </a:moveTo>
                <a:lnTo>
                  <a:pt x="204" y="97"/>
                </a:lnTo>
                <a:lnTo>
                  <a:pt x="218" y="94"/>
                </a:lnTo>
                <a:lnTo>
                  <a:pt x="254" y="84"/>
                </a:lnTo>
                <a:lnTo>
                  <a:pt x="290" y="74"/>
                </a:lnTo>
                <a:lnTo>
                  <a:pt x="321" y="74"/>
                </a:lnTo>
                <a:lnTo>
                  <a:pt x="327" y="95"/>
                </a:lnTo>
                <a:lnTo>
                  <a:pt x="298" y="103"/>
                </a:lnTo>
                <a:lnTo>
                  <a:pt x="262" y="113"/>
                </a:lnTo>
                <a:lnTo>
                  <a:pt x="226" y="123"/>
                </a:lnTo>
                <a:lnTo>
                  <a:pt x="211" y="126"/>
                </a:lnTo>
              </a:path>
              <a:path w="520" h="172">
                <a:moveTo>
                  <a:pt x="520" y="9"/>
                </a:moveTo>
                <a:lnTo>
                  <a:pt x="492" y="9"/>
                </a:lnTo>
                <a:lnTo>
                  <a:pt x="517" y="0"/>
                </a:lnTo>
                <a:lnTo>
                  <a:pt x="520" y="9"/>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894" name="textbox 1894"/>
          <p:cNvSpPr/>
          <p:nvPr/>
        </p:nvSpPr>
        <p:spPr>
          <a:xfrm>
            <a:off x="648270" y="3752375"/>
            <a:ext cx="219709" cy="221615"/>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86000"/>
              </a:lnSpc>
            </a:pPr>
            <a:r>
              <a:rPr sz="1500" kern="0" spc="10">
                <a:solidFill>
                  <a:srgbClr val="000000">
                    <a:alpha val="100000"/>
                  </a:srgbClr>
                </a:solidFill>
                <a:latin typeface="等线" panose="02010600030101010101" charset="-122"/>
                <a:ea typeface="等线" panose="02010600030101010101" charset="-122"/>
                <a:cs typeface="等线" panose="02010600030101010101" charset="-122"/>
              </a:rPr>
              <a:t>聚</a:t>
            </a:r>
            <a:endParaRPr sz="1500">
              <a:latin typeface="等线" panose="02010600030101010101" charset="-122"/>
              <a:ea typeface="等线" panose="02010600030101010101" charset="-122"/>
              <a:cs typeface="等线" panose="02010600030101010101" charset="-122"/>
            </a:endParaRPr>
          </a:p>
        </p:txBody>
      </p:sp>
      <p:sp>
        <p:nvSpPr>
          <p:cNvPr id="1896" name="textbox 1896"/>
          <p:cNvSpPr/>
          <p:nvPr/>
        </p:nvSpPr>
        <p:spPr>
          <a:xfrm>
            <a:off x="653334" y="3519160"/>
            <a:ext cx="214629" cy="23114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90000"/>
              </a:lnSpc>
            </a:pPr>
            <a:r>
              <a:rPr sz="1500" kern="0" spc="-10">
                <a:solidFill>
                  <a:srgbClr val="000000">
                    <a:alpha val="100000"/>
                  </a:srgbClr>
                </a:solidFill>
                <a:latin typeface="等线" panose="02010600030101010101" charset="-122"/>
                <a:ea typeface="等线" panose="02010600030101010101" charset="-122"/>
                <a:cs typeface="等线" panose="02010600030101010101" charset="-122"/>
              </a:rPr>
              <a:t>汇</a:t>
            </a:r>
            <a:endParaRPr sz="1500">
              <a:latin typeface="等线" panose="02010600030101010101" charset="-122"/>
              <a:ea typeface="等线" panose="02010600030101010101" charset="-122"/>
              <a:cs typeface="等线" panose="02010600030101010101" charset="-122"/>
            </a:endParaRPr>
          </a:p>
        </p:txBody>
      </p:sp>
      <p:grpSp>
        <p:nvGrpSpPr>
          <p:cNvPr id="210" name="group 210"/>
          <p:cNvGrpSpPr/>
          <p:nvPr/>
        </p:nvGrpSpPr>
        <p:grpSpPr>
          <a:xfrm rot="21600000">
            <a:off x="5076507" y="1405940"/>
            <a:ext cx="21844" cy="961059"/>
            <a:chOff x="0" y="0"/>
            <a:chExt cx="21844" cy="961059"/>
          </a:xfrm>
        </p:grpSpPr>
        <p:sp>
          <p:nvSpPr>
            <p:cNvPr id="1898" name="path 1898"/>
            <p:cNvSpPr/>
            <p:nvPr/>
          </p:nvSpPr>
          <p:spPr>
            <a:xfrm>
              <a:off x="17081" y="11227"/>
              <a:ext cx="4762" cy="949832"/>
            </a:xfrm>
            <a:custGeom>
              <a:avLst/>
              <a:gdLst/>
              <a:ahLst/>
              <a:cxnLst/>
              <a:rect l="0" t="0" r="0" b="0"/>
              <a:pathLst>
                <a:path w="7" h="1495">
                  <a:moveTo>
                    <a:pt x="7" y="7"/>
                  </a:moveTo>
                  <a:lnTo>
                    <a:pt x="0" y="7"/>
                  </a:lnTo>
                  <a:lnTo>
                    <a:pt x="7" y="0"/>
                  </a:lnTo>
                  <a:lnTo>
                    <a:pt x="7" y="7"/>
                  </a:lnTo>
                </a:path>
                <a:path w="7" h="1495">
                  <a:moveTo>
                    <a:pt x="7" y="1495"/>
                  </a:moveTo>
                  <a:lnTo>
                    <a:pt x="0" y="1488"/>
                  </a:lnTo>
                  <a:lnTo>
                    <a:pt x="7" y="1488"/>
                  </a:lnTo>
                  <a:lnTo>
                    <a:pt x="7" y="1495"/>
                  </a:lnTo>
                </a:path>
              </a:pathLst>
            </a:custGeom>
            <a:solidFill>
              <a:srgbClr val="000000">
                <a:alpha val="100000"/>
              </a:srgbClr>
            </a:solidFill>
            <a:ln w="0" cap="flat">
              <a:noFill/>
              <a:prstDash val="solid"/>
              <a:miter lim="0"/>
            </a:ln>
          </p:spPr>
          <p:txBody>
            <a:bodyPr rtlCol="0"/>
            <a:lstStyle/>
            <a:p>
              <a:pPr algn="ctr"/>
              <a:endParaRPr lang="zh-CN" altLang="en-US"/>
            </a:p>
          </p:txBody>
        </p:sp>
        <p:sp>
          <p:nvSpPr>
            <p:cNvPr id="1900" name="path 1900"/>
            <p:cNvSpPr/>
            <p:nvPr/>
          </p:nvSpPr>
          <p:spPr>
            <a:xfrm>
              <a:off x="0" y="0"/>
              <a:ext cx="6350" cy="6350"/>
            </a:xfrm>
            <a:custGeom>
              <a:avLst/>
              <a:gdLst/>
              <a:ahLst/>
              <a:cxnLst/>
              <a:rect l="0" t="0" r="0" b="0"/>
              <a:pathLst>
                <a:path w="10" h="10">
                  <a:moveTo>
                    <a:pt x="10" y="10"/>
                  </a:moveTo>
                  <a:lnTo>
                    <a:pt x="0" y="10"/>
                  </a:lnTo>
                  <a:lnTo>
                    <a:pt x="10" y="0"/>
                  </a:lnTo>
                  <a:lnTo>
                    <a:pt x="10" y="10"/>
                  </a:lnTo>
                </a:path>
              </a:pathLst>
            </a:custGeom>
            <a:solidFill>
              <a:srgbClr val="41709C">
                <a:alpha val="100000"/>
              </a:srgbClr>
            </a:solidFill>
            <a:ln w="0" cap="flat">
              <a:noFill/>
              <a:prstDash val="solid"/>
              <a:miter lim="0"/>
            </a:ln>
          </p:spPr>
          <p:txBody>
            <a:bodyPr rtlCol="0"/>
            <a:lstStyle/>
            <a:p>
              <a:pPr algn="ctr"/>
              <a:endParaRPr lang="zh-CN" altLang="en-US"/>
            </a:p>
          </p:txBody>
        </p:sp>
      </p:grpSp>
      <p:pic>
        <p:nvPicPr>
          <p:cNvPr id="1902" name="picture 1902"/>
          <p:cNvPicPr>
            <a:picLocks noChangeAspect="1"/>
          </p:cNvPicPr>
          <p:nvPr/>
        </p:nvPicPr>
        <p:blipFill>
          <a:blip r:embed="rId24"/>
          <a:stretch>
            <a:fillRect/>
          </a:stretch>
        </p:blipFill>
        <p:spPr>
          <a:xfrm rot="21600000">
            <a:off x="6042342" y="2902940"/>
            <a:ext cx="714375" cy="28575"/>
          </a:xfrm>
          <a:prstGeom prst="rect">
            <a:avLst/>
          </a:prstGeom>
        </p:spPr>
      </p:pic>
      <p:pic>
        <p:nvPicPr>
          <p:cNvPr id="1904" name="picture 1904"/>
          <p:cNvPicPr>
            <a:picLocks noChangeAspect="1"/>
          </p:cNvPicPr>
          <p:nvPr/>
        </p:nvPicPr>
        <p:blipFill>
          <a:blip r:embed="rId25"/>
          <a:stretch>
            <a:fillRect/>
          </a:stretch>
        </p:blipFill>
        <p:spPr>
          <a:xfrm rot="21600000">
            <a:off x="6042342" y="4461865"/>
            <a:ext cx="714375" cy="28575"/>
          </a:xfrm>
          <a:prstGeom prst="rect">
            <a:avLst/>
          </a:prstGeom>
        </p:spPr>
      </p:pic>
      <p:pic>
        <p:nvPicPr>
          <p:cNvPr id="1906" name="picture 1906"/>
          <p:cNvPicPr>
            <a:picLocks noChangeAspect="1"/>
          </p:cNvPicPr>
          <p:nvPr/>
        </p:nvPicPr>
        <p:blipFill>
          <a:blip r:embed="rId25"/>
          <a:stretch>
            <a:fillRect/>
          </a:stretch>
        </p:blipFill>
        <p:spPr>
          <a:xfrm rot="21600000">
            <a:off x="2841942" y="4461865"/>
            <a:ext cx="714374" cy="28575"/>
          </a:xfrm>
          <a:prstGeom prst="rect">
            <a:avLst/>
          </a:prstGeom>
        </p:spPr>
      </p:pic>
      <p:pic>
        <p:nvPicPr>
          <p:cNvPr id="1908" name="picture 1908"/>
          <p:cNvPicPr>
            <a:picLocks noChangeAspect="1"/>
          </p:cNvPicPr>
          <p:nvPr/>
        </p:nvPicPr>
        <p:blipFill>
          <a:blip r:embed="rId24"/>
          <a:stretch>
            <a:fillRect/>
          </a:stretch>
        </p:blipFill>
        <p:spPr>
          <a:xfrm rot="21600000">
            <a:off x="2841942" y="2902940"/>
            <a:ext cx="714374" cy="28575"/>
          </a:xfrm>
          <a:prstGeom prst="rect">
            <a:avLst/>
          </a:prstGeom>
        </p:spPr>
      </p:pic>
      <p:sp>
        <p:nvSpPr>
          <p:cNvPr id="1910" name="path 1910"/>
          <p:cNvSpPr/>
          <p:nvPr/>
        </p:nvSpPr>
        <p:spPr>
          <a:xfrm>
            <a:off x="724852" y="4866678"/>
            <a:ext cx="19050" cy="876312"/>
          </a:xfrm>
          <a:custGeom>
            <a:avLst/>
            <a:gdLst/>
            <a:ahLst/>
            <a:cxnLst/>
            <a:rect l="0" t="0" r="0" b="0"/>
            <a:pathLst>
              <a:path w="30" h="1380">
                <a:moveTo>
                  <a:pt x="30" y="1380"/>
                </a:moveTo>
                <a:lnTo>
                  <a:pt x="0" y="1380"/>
                </a:lnTo>
                <a:lnTo>
                  <a:pt x="0" y="1260"/>
                </a:lnTo>
                <a:lnTo>
                  <a:pt x="30" y="1260"/>
                </a:lnTo>
                <a:lnTo>
                  <a:pt x="30" y="1380"/>
                </a:lnTo>
              </a:path>
              <a:path w="30" h="1380">
                <a:moveTo>
                  <a:pt x="30" y="1170"/>
                </a:moveTo>
                <a:lnTo>
                  <a:pt x="0" y="1170"/>
                </a:lnTo>
                <a:lnTo>
                  <a:pt x="0" y="1050"/>
                </a:lnTo>
                <a:lnTo>
                  <a:pt x="30" y="1050"/>
                </a:lnTo>
                <a:lnTo>
                  <a:pt x="30" y="1170"/>
                </a:lnTo>
              </a:path>
              <a:path w="30" h="1380">
                <a:moveTo>
                  <a:pt x="30" y="960"/>
                </a:moveTo>
                <a:lnTo>
                  <a:pt x="0" y="960"/>
                </a:lnTo>
                <a:lnTo>
                  <a:pt x="0" y="840"/>
                </a:lnTo>
                <a:lnTo>
                  <a:pt x="30" y="840"/>
                </a:lnTo>
                <a:lnTo>
                  <a:pt x="30" y="960"/>
                </a:lnTo>
              </a:path>
              <a:path w="30" h="1380">
                <a:moveTo>
                  <a:pt x="30" y="750"/>
                </a:moveTo>
                <a:lnTo>
                  <a:pt x="0" y="750"/>
                </a:lnTo>
                <a:lnTo>
                  <a:pt x="0" y="630"/>
                </a:lnTo>
                <a:lnTo>
                  <a:pt x="30" y="630"/>
                </a:lnTo>
                <a:lnTo>
                  <a:pt x="30" y="750"/>
                </a:lnTo>
              </a:path>
              <a:path w="30" h="1380">
                <a:moveTo>
                  <a:pt x="30" y="540"/>
                </a:moveTo>
                <a:lnTo>
                  <a:pt x="0" y="540"/>
                </a:lnTo>
                <a:lnTo>
                  <a:pt x="0" y="420"/>
                </a:lnTo>
                <a:lnTo>
                  <a:pt x="30" y="420"/>
                </a:lnTo>
                <a:lnTo>
                  <a:pt x="30" y="540"/>
                </a:lnTo>
              </a:path>
              <a:path w="30" h="1380">
                <a:moveTo>
                  <a:pt x="30" y="330"/>
                </a:moveTo>
                <a:lnTo>
                  <a:pt x="0" y="330"/>
                </a:lnTo>
                <a:lnTo>
                  <a:pt x="0" y="210"/>
                </a:lnTo>
                <a:lnTo>
                  <a:pt x="30" y="210"/>
                </a:lnTo>
                <a:lnTo>
                  <a:pt x="30" y="330"/>
                </a:lnTo>
              </a:path>
              <a:path w="30" h="1380">
                <a:moveTo>
                  <a:pt x="30" y="120"/>
                </a:moveTo>
                <a:lnTo>
                  <a:pt x="0" y="120"/>
                </a:lnTo>
                <a:lnTo>
                  <a:pt x="0" y="0"/>
                </a:lnTo>
                <a:lnTo>
                  <a:pt x="30" y="0"/>
                </a:lnTo>
                <a:lnTo>
                  <a:pt x="30" y="120"/>
                </a:lnTo>
              </a:path>
            </a:pathLst>
          </a:custGeom>
          <a:solidFill>
            <a:srgbClr val="A6A6A6">
              <a:alpha val="100000"/>
            </a:srgbClr>
          </a:solidFill>
          <a:ln w="0" cap="flat">
            <a:noFill/>
            <a:prstDash val="solid"/>
            <a:miter lim="0"/>
          </a:ln>
        </p:spPr>
        <p:txBody>
          <a:bodyPr rtlCol="0"/>
          <a:lstStyle/>
          <a:p>
            <a:pPr algn="ctr"/>
            <a:endParaRPr lang="zh-CN" altLang="en-US"/>
          </a:p>
        </p:txBody>
      </p:sp>
      <p:pic>
        <p:nvPicPr>
          <p:cNvPr id="1912" name="picture 1912"/>
          <p:cNvPicPr>
            <a:picLocks noChangeAspect="1"/>
          </p:cNvPicPr>
          <p:nvPr/>
        </p:nvPicPr>
        <p:blipFill>
          <a:blip r:embed="rId26"/>
          <a:stretch>
            <a:fillRect/>
          </a:stretch>
        </p:blipFill>
        <p:spPr>
          <a:xfrm rot="21600000">
            <a:off x="5442267" y="2902940"/>
            <a:ext cx="514350" cy="28575"/>
          </a:xfrm>
          <a:prstGeom prst="rect">
            <a:avLst/>
          </a:prstGeom>
        </p:spPr>
      </p:pic>
      <p:pic>
        <p:nvPicPr>
          <p:cNvPr id="1914" name="picture 1914"/>
          <p:cNvPicPr>
            <a:picLocks noChangeAspect="1"/>
          </p:cNvPicPr>
          <p:nvPr/>
        </p:nvPicPr>
        <p:blipFill>
          <a:blip r:embed="rId26"/>
          <a:stretch>
            <a:fillRect/>
          </a:stretch>
        </p:blipFill>
        <p:spPr>
          <a:xfrm rot="21600000">
            <a:off x="6842442" y="2902940"/>
            <a:ext cx="514350" cy="28575"/>
          </a:xfrm>
          <a:prstGeom prst="rect">
            <a:avLst/>
          </a:prstGeom>
        </p:spPr>
      </p:pic>
      <p:pic>
        <p:nvPicPr>
          <p:cNvPr id="1916" name="picture 1916"/>
          <p:cNvPicPr>
            <a:picLocks noChangeAspect="1"/>
          </p:cNvPicPr>
          <p:nvPr/>
        </p:nvPicPr>
        <p:blipFill>
          <a:blip r:embed="rId27"/>
          <a:stretch>
            <a:fillRect/>
          </a:stretch>
        </p:blipFill>
        <p:spPr>
          <a:xfrm rot="21600000">
            <a:off x="1041717" y="2902940"/>
            <a:ext cx="514350" cy="28575"/>
          </a:xfrm>
          <a:prstGeom prst="rect">
            <a:avLst/>
          </a:prstGeom>
        </p:spPr>
      </p:pic>
      <p:pic>
        <p:nvPicPr>
          <p:cNvPr id="1918" name="picture 1918"/>
          <p:cNvPicPr>
            <a:picLocks noChangeAspect="1"/>
          </p:cNvPicPr>
          <p:nvPr/>
        </p:nvPicPr>
        <p:blipFill>
          <a:blip r:embed="rId28"/>
          <a:stretch>
            <a:fillRect/>
          </a:stretch>
        </p:blipFill>
        <p:spPr>
          <a:xfrm rot="21600000">
            <a:off x="2241867" y="4461865"/>
            <a:ext cx="514350" cy="28575"/>
          </a:xfrm>
          <a:prstGeom prst="rect">
            <a:avLst/>
          </a:prstGeom>
        </p:spPr>
      </p:pic>
      <p:pic>
        <p:nvPicPr>
          <p:cNvPr id="1920" name="picture 1920"/>
          <p:cNvPicPr>
            <a:picLocks noChangeAspect="1"/>
          </p:cNvPicPr>
          <p:nvPr/>
        </p:nvPicPr>
        <p:blipFill>
          <a:blip r:embed="rId28"/>
          <a:stretch>
            <a:fillRect/>
          </a:stretch>
        </p:blipFill>
        <p:spPr>
          <a:xfrm rot="21600000">
            <a:off x="3642042" y="4461865"/>
            <a:ext cx="514350" cy="28575"/>
          </a:xfrm>
          <a:prstGeom prst="rect">
            <a:avLst/>
          </a:prstGeom>
        </p:spPr>
      </p:pic>
      <p:pic>
        <p:nvPicPr>
          <p:cNvPr id="1922" name="picture 1922"/>
          <p:cNvPicPr>
            <a:picLocks noChangeAspect="1"/>
          </p:cNvPicPr>
          <p:nvPr/>
        </p:nvPicPr>
        <p:blipFill>
          <a:blip r:embed="rId29"/>
          <a:stretch>
            <a:fillRect/>
          </a:stretch>
        </p:blipFill>
        <p:spPr>
          <a:xfrm rot="21600000">
            <a:off x="4242117" y="4461865"/>
            <a:ext cx="514350" cy="28575"/>
          </a:xfrm>
          <a:prstGeom prst="rect">
            <a:avLst/>
          </a:prstGeom>
        </p:spPr>
      </p:pic>
      <p:pic>
        <p:nvPicPr>
          <p:cNvPr id="1924" name="picture 1924"/>
          <p:cNvPicPr>
            <a:picLocks noChangeAspect="1"/>
          </p:cNvPicPr>
          <p:nvPr/>
        </p:nvPicPr>
        <p:blipFill>
          <a:blip r:embed="rId28"/>
          <a:stretch>
            <a:fillRect/>
          </a:stretch>
        </p:blipFill>
        <p:spPr>
          <a:xfrm rot="21600000">
            <a:off x="4842192" y="4461865"/>
            <a:ext cx="514350" cy="28575"/>
          </a:xfrm>
          <a:prstGeom prst="rect">
            <a:avLst/>
          </a:prstGeom>
        </p:spPr>
      </p:pic>
      <p:pic>
        <p:nvPicPr>
          <p:cNvPr id="1926" name="picture 1926"/>
          <p:cNvPicPr>
            <a:picLocks noChangeAspect="1"/>
          </p:cNvPicPr>
          <p:nvPr/>
        </p:nvPicPr>
        <p:blipFill>
          <a:blip r:embed="rId29"/>
          <a:stretch>
            <a:fillRect/>
          </a:stretch>
        </p:blipFill>
        <p:spPr>
          <a:xfrm rot="21600000">
            <a:off x="5442267" y="4461865"/>
            <a:ext cx="514350" cy="28575"/>
          </a:xfrm>
          <a:prstGeom prst="rect">
            <a:avLst/>
          </a:prstGeom>
        </p:spPr>
      </p:pic>
      <p:pic>
        <p:nvPicPr>
          <p:cNvPr id="1928" name="picture 1928"/>
          <p:cNvPicPr>
            <a:picLocks noChangeAspect="1"/>
          </p:cNvPicPr>
          <p:nvPr/>
        </p:nvPicPr>
        <p:blipFill>
          <a:blip r:embed="rId29"/>
          <a:stretch>
            <a:fillRect/>
          </a:stretch>
        </p:blipFill>
        <p:spPr>
          <a:xfrm rot="21600000">
            <a:off x="6842442" y="4461865"/>
            <a:ext cx="514350" cy="28575"/>
          </a:xfrm>
          <a:prstGeom prst="rect">
            <a:avLst/>
          </a:prstGeom>
        </p:spPr>
      </p:pic>
      <p:pic>
        <p:nvPicPr>
          <p:cNvPr id="1930" name="picture 1930"/>
          <p:cNvPicPr>
            <a:picLocks noChangeAspect="1"/>
          </p:cNvPicPr>
          <p:nvPr/>
        </p:nvPicPr>
        <p:blipFill>
          <a:blip r:embed="rId3"/>
          <a:stretch>
            <a:fillRect/>
          </a:stretch>
        </p:blipFill>
        <p:spPr>
          <a:xfrm rot="21600000">
            <a:off x="3642042" y="2902940"/>
            <a:ext cx="514350" cy="28575"/>
          </a:xfrm>
          <a:prstGeom prst="rect">
            <a:avLst/>
          </a:prstGeom>
        </p:spPr>
      </p:pic>
      <p:pic>
        <p:nvPicPr>
          <p:cNvPr id="1932" name="picture 1932"/>
          <p:cNvPicPr>
            <a:picLocks noChangeAspect="1"/>
          </p:cNvPicPr>
          <p:nvPr/>
        </p:nvPicPr>
        <p:blipFill>
          <a:blip r:embed="rId3"/>
          <a:stretch>
            <a:fillRect/>
          </a:stretch>
        </p:blipFill>
        <p:spPr>
          <a:xfrm rot="21600000">
            <a:off x="4842192" y="2902940"/>
            <a:ext cx="514350" cy="28575"/>
          </a:xfrm>
          <a:prstGeom prst="rect">
            <a:avLst/>
          </a:prstGeom>
        </p:spPr>
      </p:pic>
      <p:pic>
        <p:nvPicPr>
          <p:cNvPr id="1934" name="picture 1934"/>
          <p:cNvPicPr>
            <a:picLocks noChangeAspect="1"/>
          </p:cNvPicPr>
          <p:nvPr/>
        </p:nvPicPr>
        <p:blipFill>
          <a:blip r:embed="rId26"/>
          <a:stretch>
            <a:fillRect/>
          </a:stretch>
        </p:blipFill>
        <p:spPr>
          <a:xfrm rot="21600000">
            <a:off x="4242117" y="2902940"/>
            <a:ext cx="514350" cy="28575"/>
          </a:xfrm>
          <a:prstGeom prst="rect">
            <a:avLst/>
          </a:prstGeom>
        </p:spPr>
      </p:pic>
      <p:pic>
        <p:nvPicPr>
          <p:cNvPr id="1936" name="picture 1936"/>
          <p:cNvPicPr>
            <a:picLocks noChangeAspect="1"/>
          </p:cNvPicPr>
          <p:nvPr/>
        </p:nvPicPr>
        <p:blipFill>
          <a:blip r:embed="rId3"/>
          <a:stretch>
            <a:fillRect/>
          </a:stretch>
        </p:blipFill>
        <p:spPr>
          <a:xfrm rot="21600000">
            <a:off x="2241867" y="2902940"/>
            <a:ext cx="514350" cy="28575"/>
          </a:xfrm>
          <a:prstGeom prst="rect">
            <a:avLst/>
          </a:prstGeom>
        </p:spPr>
      </p:pic>
      <p:pic>
        <p:nvPicPr>
          <p:cNvPr id="1938" name="picture 1938"/>
          <p:cNvPicPr>
            <a:picLocks noChangeAspect="1"/>
          </p:cNvPicPr>
          <p:nvPr/>
        </p:nvPicPr>
        <p:blipFill>
          <a:blip r:embed="rId26"/>
          <a:stretch>
            <a:fillRect/>
          </a:stretch>
        </p:blipFill>
        <p:spPr>
          <a:xfrm rot="21600000">
            <a:off x="441642" y="2902940"/>
            <a:ext cx="514349" cy="28575"/>
          </a:xfrm>
          <a:prstGeom prst="rect">
            <a:avLst/>
          </a:prstGeom>
        </p:spPr>
      </p:pic>
      <p:pic>
        <p:nvPicPr>
          <p:cNvPr id="1940" name="picture 1940"/>
          <p:cNvPicPr>
            <a:picLocks noChangeAspect="1"/>
          </p:cNvPicPr>
          <p:nvPr/>
        </p:nvPicPr>
        <p:blipFill>
          <a:blip r:embed="rId29"/>
          <a:stretch>
            <a:fillRect/>
          </a:stretch>
        </p:blipFill>
        <p:spPr>
          <a:xfrm rot="21600000">
            <a:off x="441642" y="4461865"/>
            <a:ext cx="514349" cy="28575"/>
          </a:xfrm>
          <a:prstGeom prst="rect">
            <a:avLst/>
          </a:prstGeom>
        </p:spPr>
      </p:pic>
      <p:sp>
        <p:nvSpPr>
          <p:cNvPr id="1942" name="path 1942"/>
          <p:cNvSpPr/>
          <p:nvPr/>
        </p:nvSpPr>
        <p:spPr>
          <a:xfrm>
            <a:off x="5267642" y="4862232"/>
            <a:ext cx="19050" cy="742950"/>
          </a:xfrm>
          <a:custGeom>
            <a:avLst/>
            <a:gdLst/>
            <a:ahLst/>
            <a:cxnLst/>
            <a:rect l="0" t="0" r="0" b="0"/>
            <a:pathLst>
              <a:path w="30" h="1170">
                <a:moveTo>
                  <a:pt x="30" y="1170"/>
                </a:moveTo>
                <a:lnTo>
                  <a:pt x="0" y="1170"/>
                </a:lnTo>
                <a:lnTo>
                  <a:pt x="0" y="1050"/>
                </a:lnTo>
                <a:lnTo>
                  <a:pt x="30" y="1050"/>
                </a:lnTo>
                <a:lnTo>
                  <a:pt x="30" y="1170"/>
                </a:lnTo>
              </a:path>
              <a:path w="30" h="1170">
                <a:moveTo>
                  <a:pt x="30" y="960"/>
                </a:moveTo>
                <a:lnTo>
                  <a:pt x="0" y="960"/>
                </a:lnTo>
                <a:lnTo>
                  <a:pt x="0" y="840"/>
                </a:lnTo>
                <a:lnTo>
                  <a:pt x="30" y="840"/>
                </a:lnTo>
                <a:lnTo>
                  <a:pt x="30" y="960"/>
                </a:lnTo>
              </a:path>
              <a:path w="30" h="1170">
                <a:moveTo>
                  <a:pt x="30" y="750"/>
                </a:moveTo>
                <a:lnTo>
                  <a:pt x="0" y="750"/>
                </a:lnTo>
                <a:lnTo>
                  <a:pt x="0" y="630"/>
                </a:lnTo>
                <a:lnTo>
                  <a:pt x="30" y="630"/>
                </a:lnTo>
                <a:lnTo>
                  <a:pt x="30" y="750"/>
                </a:lnTo>
              </a:path>
              <a:path w="30" h="1170">
                <a:moveTo>
                  <a:pt x="30" y="540"/>
                </a:moveTo>
                <a:lnTo>
                  <a:pt x="0" y="540"/>
                </a:lnTo>
                <a:lnTo>
                  <a:pt x="0" y="420"/>
                </a:lnTo>
                <a:lnTo>
                  <a:pt x="30" y="420"/>
                </a:lnTo>
                <a:lnTo>
                  <a:pt x="30" y="540"/>
                </a:lnTo>
              </a:path>
              <a:path w="30" h="1170">
                <a:moveTo>
                  <a:pt x="30" y="330"/>
                </a:moveTo>
                <a:lnTo>
                  <a:pt x="0" y="330"/>
                </a:lnTo>
                <a:lnTo>
                  <a:pt x="0" y="210"/>
                </a:lnTo>
                <a:lnTo>
                  <a:pt x="30" y="210"/>
                </a:lnTo>
                <a:lnTo>
                  <a:pt x="30" y="330"/>
                </a:lnTo>
              </a:path>
              <a:path w="30" h="1170">
                <a:moveTo>
                  <a:pt x="30" y="120"/>
                </a:moveTo>
                <a:lnTo>
                  <a:pt x="0" y="120"/>
                </a:lnTo>
                <a:lnTo>
                  <a:pt x="0" y="0"/>
                </a:lnTo>
                <a:lnTo>
                  <a:pt x="30" y="0"/>
                </a:lnTo>
                <a:lnTo>
                  <a:pt x="30" y="120"/>
                </a:lnTo>
              </a:path>
            </a:pathLst>
          </a:custGeom>
          <a:solidFill>
            <a:srgbClr val="A6A6A6">
              <a:alpha val="100000"/>
            </a:srgbClr>
          </a:solidFill>
          <a:ln w="0" cap="flat">
            <a:noFill/>
            <a:prstDash val="solid"/>
            <a:miter lim="0"/>
          </a:ln>
        </p:spPr>
        <p:txBody>
          <a:bodyPr rtlCol="0"/>
          <a:lstStyle/>
          <a:p>
            <a:pPr algn="ctr"/>
            <a:endParaRPr lang="zh-CN" altLang="en-US"/>
          </a:p>
        </p:txBody>
      </p:sp>
      <p:pic>
        <p:nvPicPr>
          <p:cNvPr id="1944" name="picture 1944"/>
          <p:cNvPicPr>
            <a:picLocks noChangeAspect="1"/>
          </p:cNvPicPr>
          <p:nvPr/>
        </p:nvPicPr>
        <p:blipFill>
          <a:blip r:embed="rId30"/>
          <a:stretch>
            <a:fillRect/>
          </a:stretch>
        </p:blipFill>
        <p:spPr>
          <a:xfrm rot="21600000">
            <a:off x="7442517" y="2902940"/>
            <a:ext cx="314325" cy="28575"/>
          </a:xfrm>
          <a:prstGeom prst="rect">
            <a:avLst/>
          </a:prstGeom>
        </p:spPr>
      </p:pic>
      <p:pic>
        <p:nvPicPr>
          <p:cNvPr id="1946" name="picture 1946"/>
          <p:cNvPicPr>
            <a:picLocks noChangeAspect="1"/>
          </p:cNvPicPr>
          <p:nvPr/>
        </p:nvPicPr>
        <p:blipFill>
          <a:blip r:embed="rId31"/>
          <a:stretch>
            <a:fillRect/>
          </a:stretch>
        </p:blipFill>
        <p:spPr>
          <a:xfrm rot="21600000">
            <a:off x="7442517" y="4461865"/>
            <a:ext cx="314325" cy="28575"/>
          </a:xfrm>
          <a:prstGeom prst="rect">
            <a:avLst/>
          </a:prstGeom>
        </p:spPr>
      </p:pic>
      <p:sp>
        <p:nvSpPr>
          <p:cNvPr id="1948" name="path 1948"/>
          <p:cNvSpPr/>
          <p:nvPr/>
        </p:nvSpPr>
        <p:spPr>
          <a:xfrm>
            <a:off x="2424620" y="2743834"/>
            <a:ext cx="207518" cy="40767"/>
          </a:xfrm>
          <a:custGeom>
            <a:avLst/>
            <a:gdLst/>
            <a:ahLst/>
            <a:cxnLst/>
            <a:rect l="0" t="0" r="0" b="0"/>
            <a:pathLst>
              <a:path w="326" h="64">
                <a:moveTo>
                  <a:pt x="0" y="64"/>
                </a:moveTo>
                <a:lnTo>
                  <a:pt x="48" y="27"/>
                </a:lnTo>
                <a:lnTo>
                  <a:pt x="114" y="18"/>
                </a:lnTo>
                <a:lnTo>
                  <a:pt x="118" y="48"/>
                </a:lnTo>
                <a:lnTo>
                  <a:pt x="92" y="51"/>
                </a:lnTo>
                <a:lnTo>
                  <a:pt x="52" y="56"/>
                </a:lnTo>
                <a:lnTo>
                  <a:pt x="12" y="62"/>
                </a:lnTo>
                <a:lnTo>
                  <a:pt x="0" y="64"/>
                </a:lnTo>
              </a:path>
              <a:path w="326" h="64">
                <a:moveTo>
                  <a:pt x="207" y="39"/>
                </a:moveTo>
                <a:lnTo>
                  <a:pt x="204" y="9"/>
                </a:lnTo>
                <a:lnTo>
                  <a:pt x="254" y="4"/>
                </a:lnTo>
                <a:lnTo>
                  <a:pt x="295" y="1"/>
                </a:lnTo>
                <a:lnTo>
                  <a:pt x="324" y="0"/>
                </a:lnTo>
                <a:lnTo>
                  <a:pt x="326" y="29"/>
                </a:lnTo>
                <a:lnTo>
                  <a:pt x="298" y="31"/>
                </a:lnTo>
                <a:lnTo>
                  <a:pt x="256" y="34"/>
                </a:lnTo>
                <a:lnTo>
                  <a:pt x="215" y="38"/>
                </a:lnTo>
                <a:lnTo>
                  <a:pt x="207" y="39"/>
                </a:lnTo>
              </a:path>
              <a:path w="326" h="64">
                <a:moveTo>
                  <a:pt x="297" y="31"/>
                </a:moveTo>
                <a:lnTo>
                  <a:pt x="298" y="31"/>
                </a:lnTo>
                <a:lnTo>
                  <a:pt x="297" y="31"/>
                </a:lnTo>
              </a:path>
              <a:path w="326" h="64">
                <a:moveTo>
                  <a:pt x="256" y="34"/>
                </a:moveTo>
                <a:lnTo>
                  <a:pt x="256" y="34"/>
                </a:lnTo>
                <a:lnTo>
                  <a:pt x="256" y="34"/>
                </a:lnTo>
              </a:path>
              <a:path w="326" h="64">
                <a:moveTo>
                  <a:pt x="215" y="38"/>
                </a:moveTo>
                <a:lnTo>
                  <a:pt x="215" y="38"/>
                </a:lnTo>
                <a:lnTo>
                  <a:pt x="215" y="38"/>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950" name="path 1950"/>
          <p:cNvSpPr/>
          <p:nvPr/>
        </p:nvSpPr>
        <p:spPr>
          <a:xfrm>
            <a:off x="1611312" y="4465192"/>
            <a:ext cx="22326" cy="343103"/>
          </a:xfrm>
          <a:custGeom>
            <a:avLst/>
            <a:gdLst/>
            <a:ahLst/>
            <a:cxnLst/>
            <a:rect l="0" t="0" r="0" b="0"/>
            <a:pathLst>
              <a:path w="35" h="540">
                <a:moveTo>
                  <a:pt x="30" y="540"/>
                </a:moveTo>
                <a:lnTo>
                  <a:pt x="0" y="540"/>
                </a:lnTo>
                <a:lnTo>
                  <a:pt x="0" y="420"/>
                </a:lnTo>
                <a:lnTo>
                  <a:pt x="30" y="420"/>
                </a:lnTo>
                <a:lnTo>
                  <a:pt x="30" y="540"/>
                </a:lnTo>
              </a:path>
              <a:path w="35" h="540">
                <a:moveTo>
                  <a:pt x="30" y="330"/>
                </a:moveTo>
                <a:lnTo>
                  <a:pt x="0" y="330"/>
                </a:lnTo>
                <a:lnTo>
                  <a:pt x="1" y="288"/>
                </a:lnTo>
                <a:lnTo>
                  <a:pt x="1" y="210"/>
                </a:lnTo>
                <a:lnTo>
                  <a:pt x="31" y="210"/>
                </a:lnTo>
                <a:lnTo>
                  <a:pt x="31" y="288"/>
                </a:lnTo>
                <a:lnTo>
                  <a:pt x="30" y="330"/>
                </a:lnTo>
              </a:path>
              <a:path w="35" h="540">
                <a:moveTo>
                  <a:pt x="32" y="120"/>
                </a:moveTo>
                <a:lnTo>
                  <a:pt x="2" y="120"/>
                </a:lnTo>
                <a:lnTo>
                  <a:pt x="3" y="68"/>
                </a:lnTo>
                <a:lnTo>
                  <a:pt x="5" y="0"/>
                </a:lnTo>
                <a:lnTo>
                  <a:pt x="35" y="0"/>
                </a:lnTo>
                <a:lnTo>
                  <a:pt x="33" y="68"/>
                </a:lnTo>
                <a:lnTo>
                  <a:pt x="32" y="120"/>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952" name="path 1952"/>
          <p:cNvSpPr/>
          <p:nvPr/>
        </p:nvSpPr>
        <p:spPr>
          <a:xfrm>
            <a:off x="3474491" y="2611628"/>
            <a:ext cx="78181" cy="37413"/>
          </a:xfrm>
          <a:custGeom>
            <a:avLst/>
            <a:gdLst/>
            <a:ahLst/>
            <a:cxnLst/>
            <a:rect l="0" t="0" r="0" b="0"/>
            <a:pathLst>
              <a:path w="123" h="57">
                <a:moveTo>
                  <a:pt x="111" y="22"/>
                </a:moveTo>
                <a:lnTo>
                  <a:pt x="22" y="22"/>
                </a:lnTo>
                <a:lnTo>
                  <a:pt x="55" y="11"/>
                </a:lnTo>
                <a:lnTo>
                  <a:pt x="87" y="0"/>
                </a:lnTo>
                <a:lnTo>
                  <a:pt x="116" y="0"/>
                </a:lnTo>
                <a:lnTo>
                  <a:pt x="123" y="18"/>
                </a:lnTo>
                <a:lnTo>
                  <a:pt x="111" y="22"/>
                </a:lnTo>
              </a:path>
              <a:path w="123" h="57">
                <a:moveTo>
                  <a:pt x="55" y="11"/>
                </a:moveTo>
                <a:lnTo>
                  <a:pt x="55" y="11"/>
                </a:lnTo>
                <a:lnTo>
                  <a:pt x="55" y="11"/>
                </a:lnTo>
              </a:path>
              <a:path w="123" h="57">
                <a:moveTo>
                  <a:pt x="9" y="58"/>
                </a:moveTo>
                <a:lnTo>
                  <a:pt x="0" y="30"/>
                </a:lnTo>
                <a:lnTo>
                  <a:pt x="22" y="22"/>
                </a:lnTo>
                <a:lnTo>
                  <a:pt x="111" y="22"/>
                </a:lnTo>
                <a:lnTo>
                  <a:pt x="98" y="28"/>
                </a:lnTo>
                <a:lnTo>
                  <a:pt x="65" y="39"/>
                </a:lnTo>
                <a:lnTo>
                  <a:pt x="32" y="51"/>
                </a:lnTo>
                <a:lnTo>
                  <a:pt x="9" y="58"/>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954" name="path 1954"/>
          <p:cNvSpPr/>
          <p:nvPr/>
        </p:nvSpPr>
        <p:spPr>
          <a:xfrm>
            <a:off x="3086468" y="2681185"/>
            <a:ext cx="205587" cy="55791"/>
          </a:xfrm>
          <a:custGeom>
            <a:avLst/>
            <a:gdLst/>
            <a:ahLst/>
            <a:cxnLst/>
            <a:rect l="0" t="0" r="0" b="0"/>
            <a:pathLst>
              <a:path w="323" h="87">
                <a:moveTo>
                  <a:pt x="3" y="87"/>
                </a:moveTo>
                <a:lnTo>
                  <a:pt x="0" y="58"/>
                </a:lnTo>
                <a:lnTo>
                  <a:pt x="0" y="57"/>
                </a:lnTo>
                <a:lnTo>
                  <a:pt x="41" y="52"/>
                </a:lnTo>
                <a:lnTo>
                  <a:pt x="120" y="52"/>
                </a:lnTo>
                <a:lnTo>
                  <a:pt x="122" y="69"/>
                </a:lnTo>
                <a:lnTo>
                  <a:pt x="85" y="75"/>
                </a:lnTo>
                <a:lnTo>
                  <a:pt x="45" y="82"/>
                </a:lnTo>
                <a:lnTo>
                  <a:pt x="3" y="87"/>
                </a:lnTo>
              </a:path>
              <a:path w="323" h="87">
                <a:moveTo>
                  <a:pt x="323" y="2"/>
                </a:moveTo>
                <a:lnTo>
                  <a:pt x="313" y="2"/>
                </a:lnTo>
                <a:lnTo>
                  <a:pt x="323" y="0"/>
                </a:lnTo>
                <a:lnTo>
                  <a:pt x="323" y="2"/>
                </a:lnTo>
              </a:path>
            </a:pathLst>
          </a:custGeom>
          <a:solidFill>
            <a:srgbClr val="5B9BD4">
              <a:alpha val="100000"/>
            </a:srgbClr>
          </a:solidFill>
          <a:ln w="0" cap="flat">
            <a:noFill/>
            <a:prstDash val="solid"/>
            <a:miter lim="0"/>
          </a:ln>
        </p:spPr>
        <p:txBody>
          <a:bodyPr rtlCol="0"/>
          <a:lstStyle/>
          <a:p>
            <a:pPr algn="ctr"/>
            <a:endParaRPr lang="zh-CN" altLang="en-US"/>
          </a:p>
        </p:txBody>
      </p:sp>
      <p:sp>
        <p:nvSpPr>
          <p:cNvPr id="1956" name="path 1956"/>
          <p:cNvSpPr/>
          <p:nvPr/>
        </p:nvSpPr>
        <p:spPr>
          <a:xfrm>
            <a:off x="2293848" y="2774898"/>
            <a:ext cx="74548" cy="32931"/>
          </a:xfrm>
          <a:custGeom>
            <a:avLst/>
            <a:gdLst/>
            <a:ahLst/>
            <a:cxnLst/>
            <a:rect l="0" t="0" r="0" b="0"/>
            <a:pathLst>
              <a:path w="117" h="51">
                <a:moveTo>
                  <a:pt x="0" y="51"/>
                </a:moveTo>
                <a:lnTo>
                  <a:pt x="54" y="10"/>
                </a:lnTo>
                <a:lnTo>
                  <a:pt x="112" y="0"/>
                </a:lnTo>
                <a:lnTo>
                  <a:pt x="117" y="29"/>
                </a:lnTo>
                <a:lnTo>
                  <a:pt x="99" y="32"/>
                </a:lnTo>
                <a:lnTo>
                  <a:pt x="60" y="39"/>
                </a:lnTo>
                <a:lnTo>
                  <a:pt x="21" y="47"/>
                </a:lnTo>
                <a:lnTo>
                  <a:pt x="0" y="51"/>
                </a:lnTo>
              </a:path>
              <a:path w="117" h="51">
                <a:moveTo>
                  <a:pt x="21" y="47"/>
                </a:moveTo>
                <a:lnTo>
                  <a:pt x="21" y="47"/>
                </a:lnTo>
                <a:lnTo>
                  <a:pt x="21" y="47"/>
                </a:lnTo>
              </a:path>
            </a:pathLst>
          </a:custGeom>
          <a:solidFill>
            <a:srgbClr val="5B9BD4">
              <a:alpha val="100000"/>
            </a:srgbClr>
          </a:solidFill>
          <a:ln w="0" cap="flat">
            <a:noFill/>
            <a:prstDash val="solid"/>
            <a:miter lim="0"/>
          </a:ln>
        </p:spPr>
        <p:txBody>
          <a:bodyPr rtlCol="0"/>
          <a:lstStyle/>
          <a:p>
            <a:pPr algn="ctr"/>
            <a:endParaRPr lang="zh-CN" altLang="en-US"/>
          </a:p>
        </p:txBody>
      </p:sp>
      <p:pic>
        <p:nvPicPr>
          <p:cNvPr id="3" name="图片 2" descr="通微logo2"/>
          <p:cNvPicPr>
            <a:picLocks noChangeAspect="1"/>
          </p:cNvPicPr>
          <p:nvPr/>
        </p:nvPicPr>
        <p:blipFill>
          <a:blip r:embed="rId32"/>
          <a:stretch>
            <a:fillRect/>
          </a:stretch>
        </p:blipFill>
        <p:spPr>
          <a:xfrm>
            <a:off x="11315065" y="55245"/>
            <a:ext cx="824230" cy="368935"/>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8" name="rect 1958"/>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sp>
        <p:nvSpPr>
          <p:cNvPr id="1960" name="rect 1960"/>
          <p:cNvSpPr/>
          <p:nvPr/>
        </p:nvSpPr>
        <p:spPr>
          <a:xfrm>
            <a:off x="532765" y="6083223"/>
            <a:ext cx="11126469" cy="734771"/>
          </a:xfrm>
          <a:prstGeom prst="rect">
            <a:avLst/>
          </a:prstGeom>
          <a:solidFill>
            <a:srgbClr val="F1F1F1">
              <a:alpha val="100000"/>
            </a:srgbClr>
          </a:solidFill>
          <a:ln w="0" cap="flat">
            <a:noFill/>
            <a:prstDash val="solid"/>
            <a:miter lim="0"/>
          </a:ln>
        </p:spPr>
        <p:txBody>
          <a:bodyPr rtlCol="0"/>
          <a:lstStyle/>
          <a:p>
            <a:pPr algn="ctr"/>
            <a:endParaRPr lang="zh-CN" altLang="en-US"/>
          </a:p>
        </p:txBody>
      </p:sp>
      <p:sp>
        <p:nvSpPr>
          <p:cNvPr id="1962" name="rect 1962"/>
          <p:cNvSpPr/>
          <p:nvPr/>
        </p:nvSpPr>
        <p:spPr>
          <a:xfrm>
            <a:off x="1094231" y="3421379"/>
            <a:ext cx="646175" cy="646176"/>
          </a:xfrm>
          <a:prstGeom prst="rect">
            <a:avLst/>
          </a:prstGeom>
          <a:solidFill>
            <a:srgbClr val="0070C0">
              <a:alpha val="100000"/>
            </a:srgbClr>
          </a:solidFill>
          <a:ln w="0" cap="flat">
            <a:noFill/>
            <a:prstDash val="solid"/>
            <a:miter lim="0"/>
          </a:ln>
        </p:spPr>
        <p:txBody>
          <a:bodyPr rtlCol="0"/>
          <a:lstStyle/>
          <a:p>
            <a:pPr algn="ctr"/>
            <a:endParaRPr lang="zh-CN" altLang="en-US"/>
          </a:p>
        </p:txBody>
      </p:sp>
      <p:pic>
        <p:nvPicPr>
          <p:cNvPr id="1964" name="picture 1964"/>
          <p:cNvPicPr>
            <a:picLocks noChangeAspect="1"/>
          </p:cNvPicPr>
          <p:nvPr/>
        </p:nvPicPr>
        <p:blipFill>
          <a:blip r:embed="rId1"/>
          <a:stretch>
            <a:fillRect/>
          </a:stretch>
        </p:blipFill>
        <p:spPr>
          <a:xfrm rot="21600000">
            <a:off x="1119084" y="3495938"/>
            <a:ext cx="596470" cy="497058"/>
          </a:xfrm>
          <a:prstGeom prst="rect">
            <a:avLst/>
          </a:prstGeom>
        </p:spPr>
      </p:pic>
      <p:sp>
        <p:nvSpPr>
          <p:cNvPr id="1966" name="textbox 1966"/>
          <p:cNvSpPr/>
          <p:nvPr/>
        </p:nvSpPr>
        <p:spPr>
          <a:xfrm>
            <a:off x="1011405" y="3037916"/>
            <a:ext cx="3890009" cy="1300480"/>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636395" algn="l" rtl="0" eaLnBrk="0">
              <a:lnSpc>
                <a:spcPct val="86000"/>
              </a:lnSpc>
            </a:pPr>
            <a:r>
              <a:rPr sz="1500" b="1" kern="0" spc="80">
                <a:solidFill>
                  <a:srgbClr val="1A1A1A">
                    <a:alpha val="100000"/>
                  </a:srgbClr>
                </a:solidFill>
                <a:latin typeface="微软雅黑" panose="020B0503020204020204" charset="-122"/>
                <a:ea typeface="微软雅黑" panose="020B0503020204020204" charset="-122"/>
                <a:cs typeface="微软雅黑" panose="020B0503020204020204" charset="-122"/>
              </a:rPr>
              <a:t>导入</a:t>
            </a:r>
            <a:endParaRPr sz="1500">
              <a:latin typeface="微软雅黑" panose="020B0503020204020204" charset="-122"/>
              <a:ea typeface="微软雅黑" panose="020B0503020204020204" charset="-122"/>
              <a:cs typeface="微软雅黑" panose="020B0503020204020204" charset="-122"/>
            </a:endParaRPr>
          </a:p>
          <a:p>
            <a:pPr algn="l" rtl="0" eaLnBrk="0">
              <a:lnSpc>
                <a:spcPct val="132000"/>
              </a:lnSpc>
            </a:pPr>
            <a:endParaRPr sz="1000">
              <a:latin typeface="Arial" panose="020B0604020202020204"/>
              <a:ea typeface="Arial" panose="020B0604020202020204"/>
              <a:cs typeface="Arial" panose="020B0604020202020204"/>
            </a:endParaRPr>
          </a:p>
          <a:p>
            <a:pPr algn="l" rtl="0" eaLnBrk="0">
              <a:lnSpc>
                <a:spcPct val="133000"/>
              </a:lnSpc>
            </a:pPr>
            <a:endParaRPr sz="1000">
              <a:latin typeface="Arial" panose="020B0604020202020204"/>
              <a:ea typeface="Arial" panose="020B0604020202020204"/>
              <a:cs typeface="Arial" panose="020B0604020202020204"/>
            </a:endParaRPr>
          </a:p>
          <a:p>
            <a:pPr marL="82550" algn="l" rtl="0" eaLnBrk="0">
              <a:lnSpc>
                <a:spcPts val="600"/>
              </a:lnSpc>
              <a:spcBef>
                <a:spcPts val="450"/>
              </a:spcBef>
              <a:tabLst>
                <a:tab pos="671830" algn="l"/>
              </a:tabLst>
            </a:pPr>
            <a:r>
              <a:rPr sz="1500" kern="0" spc="0">
                <a:solidFill>
                  <a:srgbClr val="C7000A">
                    <a:alpha val="100000"/>
                  </a:srgbClr>
                </a:solidFill>
                <a:latin typeface="Arial Unicode MS"/>
                <a:ea typeface="Arial Unicode MS"/>
                <a:cs typeface="Arial Unicode MS"/>
              </a:rPr>
              <a:t>	</a:t>
            </a:r>
            <a:r>
              <a:rPr sz="1500" kern="0" spc="-170">
                <a:solidFill>
                  <a:srgbClr val="C7000A">
                    <a:alpha val="100000"/>
                  </a:srgbClr>
                </a:solidFill>
                <a:latin typeface="Arial Unicode MS"/>
                <a:ea typeface="Arial Unicode MS"/>
                <a:cs typeface="Arial Unicode MS"/>
              </a:rPr>
              <a:t>--------------⃞</a:t>
            </a:r>
            <a:r>
              <a:rPr sz="1500" kern="0" spc="0">
                <a:solidFill>
                  <a:srgbClr val="C7000A">
                    <a:alpha val="100000"/>
                  </a:srgbClr>
                </a:solidFill>
                <a:latin typeface="Arial Unicode MS"/>
                <a:ea typeface="Arial Unicode MS"/>
                <a:cs typeface="Arial Unicode MS"/>
              </a:rPr>
              <a:t>              </a:t>
            </a:r>
            <a:r>
              <a:rPr sz="1500" kern="0" spc="-170">
                <a:solidFill>
                  <a:srgbClr val="C7000A">
                    <a:alpha val="100000"/>
                  </a:srgbClr>
                </a:solidFill>
                <a:latin typeface="微软雅黑" panose="020B0503020204020204" charset="-122"/>
                <a:ea typeface="微软雅黑" panose="020B0503020204020204" charset="-122"/>
                <a:cs typeface="微软雅黑" panose="020B0503020204020204" charset="-122"/>
              </a:rPr>
              <a:t>--</a:t>
            </a:r>
            <a:r>
              <a:rPr sz="1500" kern="0" spc="-180">
                <a:solidFill>
                  <a:srgbClr val="C7000A">
                    <a:alpha val="100000"/>
                  </a:srgbClr>
                </a:solidFill>
                <a:latin typeface="微软雅黑" panose="020B0503020204020204" charset="-122"/>
                <a:ea typeface="微软雅黑" panose="020B0503020204020204" charset="-122"/>
                <a:cs typeface="微软雅黑" panose="020B0503020204020204" charset="-122"/>
              </a:rPr>
              <a:t>------------會</a:t>
            </a:r>
            <a:endParaRPr sz="1500">
              <a:latin typeface="微软雅黑" panose="020B0503020204020204" charset="-122"/>
              <a:ea typeface="微软雅黑" panose="020B0503020204020204" charset="-122"/>
              <a:cs typeface="微软雅黑" panose="020B0503020204020204" charset="-122"/>
            </a:endParaRPr>
          </a:p>
          <a:p>
            <a:pPr algn="l" rtl="0" eaLnBrk="0">
              <a:lnSpc>
                <a:spcPct val="169000"/>
              </a:lnSpc>
            </a:pPr>
            <a:endParaRPr sz="1000">
              <a:latin typeface="Arial" panose="020B0604020202020204"/>
              <a:ea typeface="Arial" panose="020B0604020202020204"/>
              <a:cs typeface="Arial" panose="020B0604020202020204"/>
            </a:endParaRPr>
          </a:p>
          <a:p>
            <a:pPr algn="l" rtl="0" eaLnBrk="0">
              <a:lnSpc>
                <a:spcPct val="125000"/>
              </a:lnSpc>
            </a:pPr>
            <a:endParaRPr sz="300">
              <a:latin typeface="Arial" panose="020B0604020202020204"/>
              <a:ea typeface="Arial" panose="020B0604020202020204"/>
              <a:cs typeface="Arial" panose="020B0604020202020204"/>
            </a:endParaRPr>
          </a:p>
          <a:p>
            <a:pPr marL="12700" algn="l" rtl="0" eaLnBrk="0">
              <a:lnSpc>
                <a:spcPct val="99000"/>
              </a:lnSpc>
              <a:spcBef>
                <a:spcPct val="0"/>
              </a:spcBef>
            </a:pPr>
            <a:r>
              <a:rPr sz="1500" b="1" kern="0" spc="90">
                <a:solidFill>
                  <a:srgbClr val="1D1D1A">
                    <a:alpha val="100000"/>
                  </a:srgbClr>
                </a:solidFill>
                <a:latin typeface="微软雅黑" panose="020B0503020204020204" charset="-122"/>
                <a:ea typeface="微软雅黑" panose="020B0503020204020204" charset="-122"/>
                <a:cs typeface="微软雅黑" panose="020B0503020204020204" charset="-122"/>
              </a:rPr>
              <a:t>设备申购</a:t>
            </a:r>
            <a:r>
              <a:rPr sz="1500" b="1" kern="0" spc="2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1500" b="1" kern="0" spc="90">
                <a:solidFill>
                  <a:srgbClr val="1D1D1A">
                    <a:alpha val="100000"/>
                  </a:srgbClr>
                </a:solidFill>
                <a:latin typeface="微软雅黑" panose="020B0503020204020204" charset="-122"/>
                <a:ea typeface="微软雅黑" panose="020B0503020204020204" charset="-122"/>
                <a:cs typeface="微软雅黑" panose="020B0503020204020204" charset="-122"/>
              </a:rPr>
              <a:t>设备信息</a:t>
            </a:r>
            <a:r>
              <a:rPr sz="1500" b="1" kern="0" spc="2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1500" b="1" kern="0" spc="90">
                <a:solidFill>
                  <a:srgbClr val="1D1D1A">
                    <a:alpha val="100000"/>
                  </a:srgbClr>
                </a:solidFill>
                <a:latin typeface="微软雅黑" panose="020B0503020204020204" charset="-122"/>
                <a:ea typeface="微软雅黑" panose="020B0503020204020204" charset="-122"/>
                <a:cs typeface="微软雅黑" panose="020B0503020204020204" charset="-122"/>
              </a:rPr>
              <a:t>设备调拨</a:t>
            </a:r>
            <a:endParaRPr sz="1500">
              <a:latin typeface="微软雅黑" panose="020B0503020204020204" charset="-122"/>
              <a:ea typeface="微软雅黑" panose="020B0503020204020204" charset="-122"/>
              <a:cs typeface="微软雅黑" panose="020B0503020204020204" charset="-122"/>
            </a:endParaRPr>
          </a:p>
        </p:txBody>
      </p:sp>
      <p:sp>
        <p:nvSpPr>
          <p:cNvPr id="1968" name="path 1968"/>
          <p:cNvSpPr/>
          <p:nvPr/>
        </p:nvSpPr>
        <p:spPr>
          <a:xfrm>
            <a:off x="2511974" y="3500628"/>
            <a:ext cx="484632" cy="486155"/>
          </a:xfrm>
          <a:custGeom>
            <a:avLst/>
            <a:gdLst/>
            <a:ahLst/>
            <a:cxnLst/>
            <a:rect l="0" t="0" r="0" b="0"/>
            <a:pathLst>
              <a:path w="763" h="765">
                <a:moveTo>
                  <a:pt x="0" y="0"/>
                </a:moveTo>
                <a:lnTo>
                  <a:pt x="763" y="0"/>
                </a:lnTo>
                <a:lnTo>
                  <a:pt x="763" y="765"/>
                </a:lnTo>
                <a:lnTo>
                  <a:pt x="0" y="765"/>
                </a:lnTo>
                <a:lnTo>
                  <a:pt x="0" y="0"/>
                </a:lnTo>
                <a:close/>
              </a:path>
            </a:pathLst>
          </a:custGeom>
          <a:solidFill>
            <a:srgbClr val="0070C0">
              <a:alpha val="100000"/>
            </a:srgbClr>
          </a:solidFill>
          <a:ln w="0" cap="flat">
            <a:noFill/>
            <a:prstDash val="solid"/>
            <a:miter lim="0"/>
          </a:ln>
        </p:spPr>
        <p:txBody>
          <a:bodyPr rtlCol="0"/>
          <a:lstStyle/>
          <a:p>
            <a:pPr algn="ctr"/>
            <a:endParaRPr lang="zh-CN" altLang="en-US"/>
          </a:p>
        </p:txBody>
      </p:sp>
      <p:sp>
        <p:nvSpPr>
          <p:cNvPr id="1972" name="rect 1972"/>
          <p:cNvSpPr/>
          <p:nvPr/>
        </p:nvSpPr>
        <p:spPr>
          <a:xfrm>
            <a:off x="10690859" y="3447288"/>
            <a:ext cx="533400" cy="534923"/>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1974" name="textbox 1974"/>
          <p:cNvSpPr/>
          <p:nvPr/>
        </p:nvSpPr>
        <p:spPr>
          <a:xfrm>
            <a:off x="9887877" y="2082793"/>
            <a:ext cx="1442719" cy="1714500"/>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algn="r" rtl="0" eaLnBrk="0">
              <a:lnSpc>
                <a:spcPct val="96000"/>
              </a:lnSpc>
            </a:pPr>
            <a:r>
              <a:rPr sz="1500" b="1" kern="0" spc="90">
                <a:solidFill>
                  <a:srgbClr val="1D1D1A">
                    <a:alpha val="100000"/>
                  </a:srgbClr>
                </a:solidFill>
                <a:latin typeface="微软雅黑" panose="020B0503020204020204" charset="-122"/>
                <a:ea typeface="微软雅黑" panose="020B0503020204020204" charset="-122"/>
                <a:cs typeface="微软雅黑" panose="020B0503020204020204" charset="-122"/>
              </a:rPr>
              <a:t>设备信息</a:t>
            </a:r>
            <a:endParaRPr sz="1500">
              <a:latin typeface="微软雅黑" panose="020B0503020204020204" charset="-122"/>
              <a:ea typeface="微软雅黑" panose="020B0503020204020204" charset="-122"/>
              <a:cs typeface="微软雅黑" panose="020B0503020204020204" charset="-122"/>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2000"/>
              </a:lnSpc>
            </a:pPr>
            <a:endParaRPr sz="1000">
              <a:latin typeface="Arial" panose="020B0604020202020204"/>
              <a:ea typeface="Arial" panose="020B0604020202020204"/>
              <a:cs typeface="Arial" panose="020B0604020202020204"/>
            </a:endParaRPr>
          </a:p>
          <a:p>
            <a:pPr marL="868680" algn="l" rtl="0" eaLnBrk="0">
              <a:lnSpc>
                <a:spcPct val="87000"/>
              </a:lnSpc>
              <a:spcBef>
                <a:spcPts val="450"/>
              </a:spcBef>
            </a:pPr>
            <a:r>
              <a:rPr sz="1500" b="1" kern="0" spc="80">
                <a:solidFill>
                  <a:srgbClr val="1A1A1A">
                    <a:alpha val="100000"/>
                  </a:srgbClr>
                </a:solidFill>
                <a:latin typeface="微软雅黑" panose="020B0503020204020204" charset="-122"/>
                <a:ea typeface="微软雅黑" panose="020B0503020204020204" charset="-122"/>
                <a:cs typeface="微软雅黑" panose="020B0503020204020204" charset="-122"/>
              </a:rPr>
              <a:t>更新</a:t>
            </a:r>
            <a:endParaRPr sz="1500">
              <a:latin typeface="微软雅黑" panose="020B0503020204020204" charset="-122"/>
              <a:ea typeface="微软雅黑" panose="020B0503020204020204" charset="-122"/>
              <a:cs typeface="微软雅黑" panose="020B0503020204020204" charset="-122"/>
            </a:endParaRPr>
          </a:p>
          <a:p>
            <a:pPr algn="l" rtl="0" eaLnBrk="0">
              <a:lnSpc>
                <a:spcPct val="135000"/>
              </a:lnSpc>
            </a:pPr>
            <a:endParaRPr sz="1000">
              <a:latin typeface="Arial" panose="020B0604020202020204"/>
              <a:ea typeface="Arial" panose="020B0604020202020204"/>
              <a:cs typeface="Arial" panose="020B0604020202020204"/>
            </a:endParaRPr>
          </a:p>
          <a:p>
            <a:pPr algn="l" rtl="0" eaLnBrk="0">
              <a:lnSpc>
                <a:spcPct val="136000"/>
              </a:lnSpc>
            </a:pPr>
            <a:endParaRPr sz="1000">
              <a:latin typeface="Arial" panose="020B0604020202020204"/>
              <a:ea typeface="Arial" panose="020B0604020202020204"/>
              <a:cs typeface="Arial" panose="020B0604020202020204"/>
            </a:endParaRPr>
          </a:p>
          <a:p>
            <a:pPr algn="l" rtl="0" eaLnBrk="0">
              <a:lnSpc>
                <a:spcPct val="100000"/>
              </a:lnSpc>
            </a:pPr>
            <a:endParaRPr sz="300">
              <a:latin typeface="Arial" panose="020B0604020202020204"/>
              <a:ea typeface="Arial" panose="020B0604020202020204"/>
              <a:cs typeface="Arial" panose="020B0604020202020204"/>
            </a:endParaRPr>
          </a:p>
          <a:p>
            <a:pPr marL="12700" algn="l" rtl="0" eaLnBrk="0">
              <a:lnSpc>
                <a:spcPts val="600"/>
              </a:lnSpc>
              <a:spcBef>
                <a:spcPts val="5"/>
              </a:spcBef>
            </a:pPr>
            <a:r>
              <a:rPr sz="1200" kern="0" spc="-10">
                <a:solidFill>
                  <a:srgbClr val="C7000A">
                    <a:alpha val="100000"/>
                  </a:srgbClr>
                </a:solidFill>
                <a:latin typeface="Arial Unicode MS"/>
                <a:ea typeface="Arial Unicode MS"/>
                <a:cs typeface="Arial Unicode MS"/>
              </a:rPr>
              <a:t>--------------⃞</a:t>
            </a:r>
            <a:r>
              <a:rPr sz="1200" kern="0" spc="0">
                <a:solidFill>
                  <a:srgbClr val="C7000A">
                    <a:alpha val="100000"/>
                  </a:srgbClr>
                </a:solidFill>
                <a:latin typeface="Arial Unicode MS"/>
                <a:ea typeface="Arial Unicode MS"/>
                <a:cs typeface="Arial Unicode MS"/>
              </a:rPr>
              <a:t>            </a:t>
            </a:r>
            <a:endParaRPr sz="1200">
              <a:latin typeface="Arial Unicode MS"/>
              <a:ea typeface="Arial Unicode MS"/>
              <a:cs typeface="Arial Unicode MS"/>
            </a:endParaRPr>
          </a:p>
        </p:txBody>
      </p:sp>
      <p:grpSp>
        <p:nvGrpSpPr>
          <p:cNvPr id="212" name="group 212"/>
          <p:cNvGrpSpPr/>
          <p:nvPr/>
        </p:nvGrpSpPr>
        <p:grpSpPr>
          <a:xfrm rot="21600000">
            <a:off x="6440423" y="1589532"/>
            <a:ext cx="1365503" cy="1098817"/>
            <a:chOff x="0" y="0"/>
            <a:chExt cx="1365503" cy="1098817"/>
          </a:xfrm>
        </p:grpSpPr>
        <p:sp>
          <p:nvSpPr>
            <p:cNvPr id="1976" name="path 1976"/>
            <p:cNvSpPr/>
            <p:nvPr/>
          </p:nvSpPr>
          <p:spPr>
            <a:xfrm>
              <a:off x="0" y="0"/>
              <a:ext cx="1365503" cy="1098817"/>
            </a:xfrm>
            <a:custGeom>
              <a:avLst/>
              <a:gdLst/>
              <a:ahLst/>
              <a:cxnLst/>
              <a:rect l="0" t="0" r="0" b="0"/>
              <a:pathLst>
                <a:path w="2150" h="1730">
                  <a:moveTo>
                    <a:pt x="0" y="88"/>
                  </a:moveTo>
                  <a:moveTo>
                    <a:pt x="0" y="88"/>
                  </a:moveTo>
                  <a:cubicBezTo>
                    <a:pt x="0" y="40"/>
                    <a:pt x="39" y="0"/>
                    <a:pt x="88" y="0"/>
                  </a:cubicBezTo>
                  <a:lnTo>
                    <a:pt x="2061" y="0"/>
                  </a:lnTo>
                  <a:cubicBezTo>
                    <a:pt x="2109" y="0"/>
                    <a:pt x="2149" y="40"/>
                    <a:pt x="2150" y="88"/>
                  </a:cubicBezTo>
                  <a:lnTo>
                    <a:pt x="2150" y="446"/>
                  </a:lnTo>
                  <a:cubicBezTo>
                    <a:pt x="2149" y="494"/>
                    <a:pt x="2109" y="534"/>
                    <a:pt x="2061" y="535"/>
                  </a:cubicBezTo>
                  <a:lnTo>
                    <a:pt x="88" y="535"/>
                  </a:lnTo>
                  <a:cubicBezTo>
                    <a:pt x="39" y="534"/>
                    <a:pt x="0" y="494"/>
                    <a:pt x="0" y="446"/>
                  </a:cubicBezTo>
                  <a:lnTo>
                    <a:pt x="0" y="88"/>
                  </a:lnTo>
                </a:path>
                <a:path w="2150" h="1730">
                  <a:moveTo>
                    <a:pt x="0" y="688"/>
                  </a:moveTo>
                  <a:moveTo>
                    <a:pt x="0" y="688"/>
                  </a:moveTo>
                  <a:cubicBezTo>
                    <a:pt x="0" y="639"/>
                    <a:pt x="39" y="599"/>
                    <a:pt x="88" y="600"/>
                  </a:cubicBezTo>
                  <a:lnTo>
                    <a:pt x="2061" y="600"/>
                  </a:lnTo>
                  <a:cubicBezTo>
                    <a:pt x="2109" y="599"/>
                    <a:pt x="2149" y="639"/>
                    <a:pt x="2150" y="688"/>
                  </a:cubicBezTo>
                  <a:lnTo>
                    <a:pt x="2150" y="1043"/>
                  </a:lnTo>
                  <a:cubicBezTo>
                    <a:pt x="2149" y="1093"/>
                    <a:pt x="2109" y="1133"/>
                    <a:pt x="2061" y="1132"/>
                  </a:cubicBezTo>
                  <a:lnTo>
                    <a:pt x="88" y="1132"/>
                  </a:lnTo>
                  <a:cubicBezTo>
                    <a:pt x="39" y="1133"/>
                    <a:pt x="0" y="1093"/>
                    <a:pt x="0" y="1043"/>
                  </a:cubicBezTo>
                  <a:lnTo>
                    <a:pt x="0" y="688"/>
                  </a:lnTo>
                </a:path>
                <a:path w="2150" h="1730">
                  <a:moveTo>
                    <a:pt x="0" y="1283"/>
                  </a:moveTo>
                  <a:moveTo>
                    <a:pt x="0" y="1283"/>
                  </a:moveTo>
                  <a:cubicBezTo>
                    <a:pt x="0" y="1235"/>
                    <a:pt x="39" y="1195"/>
                    <a:pt x="88" y="1195"/>
                  </a:cubicBezTo>
                  <a:lnTo>
                    <a:pt x="2061" y="1195"/>
                  </a:lnTo>
                  <a:cubicBezTo>
                    <a:pt x="2109" y="1195"/>
                    <a:pt x="2149" y="1235"/>
                    <a:pt x="2150" y="1283"/>
                  </a:cubicBezTo>
                  <a:lnTo>
                    <a:pt x="2150" y="1641"/>
                  </a:lnTo>
                  <a:cubicBezTo>
                    <a:pt x="2149" y="1690"/>
                    <a:pt x="2109" y="1730"/>
                    <a:pt x="2061" y="1730"/>
                  </a:cubicBezTo>
                  <a:lnTo>
                    <a:pt x="88" y="1730"/>
                  </a:lnTo>
                  <a:cubicBezTo>
                    <a:pt x="39" y="1730"/>
                    <a:pt x="0" y="1690"/>
                    <a:pt x="0" y="1641"/>
                  </a:cubicBezTo>
                  <a:lnTo>
                    <a:pt x="0" y="1283"/>
                  </a:lnTo>
                </a:path>
              </a:pathLst>
            </a:custGeom>
            <a:solidFill>
              <a:srgbClr val="00B0F0">
                <a:alpha val="100000"/>
              </a:srgbClr>
            </a:solidFill>
            <a:ln w="0" cap="flat">
              <a:noFill/>
              <a:prstDash val="solid"/>
              <a:miter lim="0"/>
            </a:ln>
          </p:spPr>
          <p:txBody>
            <a:bodyPr rtlCol="0"/>
            <a:lstStyle/>
            <a:p>
              <a:pPr algn="ctr"/>
              <a:endParaRPr lang="zh-CN" altLang="en-US"/>
            </a:p>
          </p:txBody>
        </p:sp>
        <p:sp>
          <p:nvSpPr>
            <p:cNvPr id="1978" name="textbox 1978"/>
            <p:cNvSpPr/>
            <p:nvPr/>
          </p:nvSpPr>
          <p:spPr>
            <a:xfrm>
              <a:off x="-12700" y="-12700"/>
              <a:ext cx="1391285" cy="1143000"/>
            </a:xfrm>
            <a:prstGeom prst="rect">
              <a:avLst/>
            </a:prstGeom>
            <a:noFill/>
            <a:ln w="0" cap="flat">
              <a:noFill/>
              <a:prstDash val="solid"/>
              <a:miter lim="0"/>
            </a:ln>
          </p:spPr>
          <p:txBody>
            <a:bodyPr vert="horz" wrap="square" lIns="0" tIns="0" rIns="0" bIns="0"/>
            <a:lstStyle/>
            <a:p>
              <a:pPr algn="l" rtl="0" eaLnBrk="0">
                <a:lnSpc>
                  <a:spcPct val="117000"/>
                </a:lnSpc>
              </a:pPr>
              <a:endParaRPr sz="500">
                <a:latin typeface="Arial" panose="020B0604020202020204"/>
                <a:ea typeface="Arial" panose="020B0604020202020204"/>
                <a:cs typeface="Arial" panose="020B0604020202020204"/>
              </a:endParaRPr>
            </a:p>
            <a:p>
              <a:pPr marL="164465" algn="l" rtl="0" eaLnBrk="0">
                <a:lnSpc>
                  <a:spcPct val="92000"/>
                </a:lnSpc>
              </a:pPr>
              <a:r>
                <a:rPr sz="1400" kern="0" spc="-10">
                  <a:solidFill>
                    <a:srgbClr val="3F3F3F">
                      <a:alpha val="100000"/>
                    </a:srgbClr>
                  </a:solidFill>
                  <a:latin typeface="微软雅黑" panose="020B0503020204020204" charset="-122"/>
                  <a:ea typeface="微软雅黑" panose="020B0503020204020204" charset="-122"/>
                  <a:cs typeface="微软雅黑" panose="020B0503020204020204" charset="-122"/>
                </a:rPr>
                <a:t>设备台账分析</a:t>
              </a:r>
              <a:endParaRPr sz="1400">
                <a:latin typeface="微软雅黑" panose="020B0503020204020204" charset="-122"/>
                <a:ea typeface="微软雅黑" panose="020B0503020204020204" charset="-122"/>
                <a:cs typeface="微软雅黑" panose="020B0503020204020204" charset="-122"/>
              </a:endParaRPr>
            </a:p>
            <a:p>
              <a:pPr marL="163195" algn="l" rtl="0" eaLnBrk="0">
                <a:lnSpc>
                  <a:spcPct val="91000"/>
                </a:lnSpc>
                <a:spcBef>
                  <a:spcPts val="1465"/>
                </a:spcBef>
              </a:pPr>
              <a:r>
                <a:rPr sz="1400" kern="0" spc="-10">
                  <a:solidFill>
                    <a:srgbClr val="3F3F3F">
                      <a:alpha val="100000"/>
                    </a:srgbClr>
                  </a:solidFill>
                  <a:latin typeface="微软雅黑" panose="020B0503020204020204" charset="-122"/>
                  <a:ea typeface="微软雅黑" panose="020B0503020204020204" charset="-122"/>
                  <a:cs typeface="微软雅黑" panose="020B0503020204020204" charset="-122"/>
                </a:rPr>
                <a:t>维修费用分析</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sz="11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165100" algn="l" rtl="0" eaLnBrk="0">
                <a:lnSpc>
                  <a:spcPct val="92000"/>
                </a:lnSpc>
              </a:pPr>
              <a:r>
                <a:rPr sz="1400" kern="0" spc="-10">
                  <a:solidFill>
                    <a:srgbClr val="3F3F3F">
                      <a:alpha val="100000"/>
                    </a:srgbClr>
                  </a:solidFill>
                  <a:latin typeface="微软雅黑" panose="020B0503020204020204" charset="-122"/>
                  <a:ea typeface="微软雅黑" panose="020B0503020204020204" charset="-122"/>
                  <a:cs typeface="微软雅黑" panose="020B0503020204020204" charset="-122"/>
                </a:rPr>
                <a:t>设备闲置分析</a:t>
              </a:r>
              <a:endParaRPr sz="1400">
                <a:latin typeface="微软雅黑" panose="020B0503020204020204" charset="-122"/>
                <a:ea typeface="微软雅黑" panose="020B0503020204020204" charset="-122"/>
                <a:cs typeface="微软雅黑" panose="020B0503020204020204" charset="-122"/>
              </a:endParaRPr>
            </a:p>
          </p:txBody>
        </p:sp>
      </p:grpSp>
      <p:sp>
        <p:nvSpPr>
          <p:cNvPr id="1980" name="textbox 1980"/>
          <p:cNvSpPr/>
          <p:nvPr/>
        </p:nvSpPr>
        <p:spPr>
          <a:xfrm>
            <a:off x="536019" y="1499697"/>
            <a:ext cx="4820284" cy="276225"/>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975"/>
              </a:lnSpc>
            </a:pPr>
            <a:r>
              <a:rPr sz="2400" b="1" kern="0" spc="110" baseline="-1000">
                <a:solidFill>
                  <a:srgbClr val="000000">
                    <a:alpha val="100000"/>
                  </a:srgbClr>
                </a:solidFill>
                <a:latin typeface="微软雅黑" panose="020B0503020204020204" charset="-122"/>
                <a:ea typeface="微软雅黑" panose="020B0503020204020204" charset="-122"/>
                <a:cs typeface="微软雅黑" panose="020B0503020204020204" charset="-122"/>
              </a:rPr>
              <a:t>资产管理系统：</a:t>
            </a:r>
            <a:r>
              <a:rPr sz="15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b="1" kern="0" spc="110" baseline="6000">
                <a:solidFill>
                  <a:srgbClr val="1D1D1A">
                    <a:alpha val="100000"/>
                  </a:srgbClr>
                </a:solidFill>
                <a:latin typeface="微软雅黑" panose="020B0503020204020204" charset="-122"/>
                <a:ea typeface="微软雅黑" panose="020B0503020204020204" charset="-122"/>
                <a:cs typeface="微软雅黑" panose="020B0503020204020204" charset="-122"/>
              </a:rPr>
              <a:t>设备分析</a:t>
            </a:r>
            <a:endParaRPr sz="2400" baseline="6000">
              <a:latin typeface="微软雅黑" panose="020B0503020204020204" charset="-122"/>
              <a:ea typeface="微软雅黑" panose="020B0503020204020204" charset="-122"/>
              <a:cs typeface="微软雅黑" panose="020B0503020204020204" charset="-122"/>
            </a:endParaRPr>
          </a:p>
        </p:txBody>
      </p:sp>
      <p:sp>
        <p:nvSpPr>
          <p:cNvPr id="1982" name="textbox 1982"/>
          <p:cNvSpPr/>
          <p:nvPr/>
        </p:nvSpPr>
        <p:spPr>
          <a:xfrm>
            <a:off x="1251737" y="498043"/>
            <a:ext cx="4707254"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公共安全系统</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确保楼宇内人员</a:t>
            </a:r>
            <a:r>
              <a:rPr sz="1700" b="1"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资产安全</a:t>
            </a:r>
            <a:endParaRPr sz="1700">
              <a:latin typeface="微软雅黑" panose="020B0503020204020204" charset="-122"/>
              <a:ea typeface="微软雅黑" panose="020B0503020204020204" charset="-122"/>
              <a:cs typeface="微软雅黑" panose="020B0503020204020204" charset="-122"/>
            </a:endParaRPr>
          </a:p>
        </p:txBody>
      </p:sp>
      <p:pic>
        <p:nvPicPr>
          <p:cNvPr id="1984" name="picture 1984"/>
          <p:cNvPicPr>
            <a:picLocks noChangeAspect="1"/>
          </p:cNvPicPr>
          <p:nvPr/>
        </p:nvPicPr>
        <p:blipFill>
          <a:blip r:embed="rId2"/>
          <a:stretch>
            <a:fillRect/>
          </a:stretch>
        </p:blipFill>
        <p:spPr>
          <a:xfrm rot="21600000">
            <a:off x="3799332" y="5059679"/>
            <a:ext cx="1722120" cy="574547"/>
          </a:xfrm>
          <a:prstGeom prst="rect">
            <a:avLst/>
          </a:prstGeom>
        </p:spPr>
      </p:pic>
      <p:grpSp>
        <p:nvGrpSpPr>
          <p:cNvPr id="214" name="group 214"/>
          <p:cNvGrpSpPr/>
          <p:nvPr/>
        </p:nvGrpSpPr>
        <p:grpSpPr>
          <a:xfrm rot="21600000">
            <a:off x="739775" y="2269820"/>
            <a:ext cx="1533258" cy="467499"/>
            <a:chOff x="0" y="0"/>
            <a:chExt cx="1533258" cy="467499"/>
          </a:xfrm>
        </p:grpSpPr>
        <p:pic>
          <p:nvPicPr>
            <p:cNvPr id="1986" name="picture 1986"/>
            <p:cNvPicPr>
              <a:picLocks noChangeAspect="1"/>
            </p:cNvPicPr>
            <p:nvPr/>
          </p:nvPicPr>
          <p:blipFill>
            <a:blip r:embed="rId3"/>
            <a:stretch>
              <a:fillRect/>
            </a:stretch>
          </p:blipFill>
          <p:spPr>
            <a:xfrm rot="21600000">
              <a:off x="0" y="0"/>
              <a:ext cx="1533258" cy="467499"/>
            </a:xfrm>
            <a:prstGeom prst="rect">
              <a:avLst/>
            </a:prstGeom>
          </p:spPr>
        </p:pic>
        <p:sp>
          <p:nvSpPr>
            <p:cNvPr id="1988" name="textbox 1988"/>
            <p:cNvSpPr/>
            <p:nvPr/>
          </p:nvSpPr>
          <p:spPr>
            <a:xfrm>
              <a:off x="-12700" y="-12700"/>
              <a:ext cx="1558925" cy="511809"/>
            </a:xfrm>
            <a:prstGeom prst="rect">
              <a:avLst/>
            </a:prstGeom>
            <a:noFill/>
            <a:ln w="0" cap="flat">
              <a:noFill/>
              <a:prstDash val="solid"/>
              <a:miter lim="0"/>
            </a:ln>
          </p:spPr>
          <p:txBody>
            <a:bodyPr vert="horz" wrap="square" lIns="0" tIns="0" rIns="0" bIns="0"/>
            <a:lstStyle/>
            <a:p>
              <a:pPr algn="l" rtl="0" eaLnBrk="0">
                <a:lnSpc>
                  <a:spcPct val="106000"/>
                </a:lnSpc>
              </a:pPr>
              <a:endParaRPr sz="100">
                <a:latin typeface="Arial" panose="020B0604020202020204"/>
                <a:ea typeface="Arial" panose="020B0604020202020204"/>
                <a:cs typeface="Arial" panose="020B0604020202020204"/>
              </a:endParaRPr>
            </a:p>
            <a:p>
              <a:pPr marL="602615" indent="-460375" algn="l" rtl="0" eaLnBrk="0">
                <a:lnSpc>
                  <a:spcPct val="103000"/>
                </a:lnSpc>
              </a:pPr>
              <a:r>
                <a:rPr sz="14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外部(OA</a:t>
              </a:r>
              <a:r>
                <a:rPr sz="1400" kern="0" spc="-20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14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，财务)</a:t>
              </a:r>
              <a:r>
                <a:rPr sz="1400" kern="0" spc="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1D1D1A">
                      <a:alpha val="100000"/>
                    </a:srgbClr>
                  </a:solidFill>
                  <a:latin typeface="微软雅黑" panose="020B0503020204020204" charset="-122"/>
                  <a:ea typeface="微软雅黑" panose="020B0503020204020204" charset="-122"/>
                  <a:cs typeface="微软雅黑" panose="020B0503020204020204" charset="-122"/>
                </a:rPr>
                <a:t>系统</a:t>
              </a:r>
              <a:endParaRPr sz="1400">
                <a:latin typeface="微软雅黑" panose="020B0503020204020204" charset="-122"/>
                <a:ea typeface="微软雅黑" panose="020B0503020204020204" charset="-122"/>
                <a:cs typeface="微软雅黑" panose="020B0503020204020204" charset="-122"/>
              </a:endParaRPr>
            </a:p>
          </p:txBody>
        </p:sp>
      </p:grpSp>
      <p:grpSp>
        <p:nvGrpSpPr>
          <p:cNvPr id="216" name="group 216"/>
          <p:cNvGrpSpPr/>
          <p:nvPr/>
        </p:nvGrpSpPr>
        <p:grpSpPr>
          <a:xfrm rot="21600000">
            <a:off x="278739" y="231812"/>
            <a:ext cx="898702" cy="756666"/>
            <a:chOff x="0" y="0"/>
            <a:chExt cx="898702" cy="756666"/>
          </a:xfrm>
        </p:grpSpPr>
        <p:pic>
          <p:nvPicPr>
            <p:cNvPr id="1990" name="picture 1990"/>
            <p:cNvPicPr>
              <a:picLocks noChangeAspect="1"/>
            </p:cNvPicPr>
            <p:nvPr/>
          </p:nvPicPr>
          <p:blipFill>
            <a:blip r:embed="rId4"/>
            <a:stretch>
              <a:fillRect/>
            </a:stretch>
          </p:blipFill>
          <p:spPr>
            <a:xfrm rot="21600000">
              <a:off x="0" y="0"/>
              <a:ext cx="898702" cy="756666"/>
            </a:xfrm>
            <a:prstGeom prst="rect">
              <a:avLst/>
            </a:prstGeom>
          </p:spPr>
        </p:pic>
        <p:sp>
          <p:nvSpPr>
            <p:cNvPr id="1992" name="textbox 1992"/>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3.1.3</a:t>
              </a:r>
              <a:endParaRPr sz="1200">
                <a:latin typeface="微软雅黑" panose="020B0503020204020204" charset="-122"/>
                <a:ea typeface="微软雅黑" panose="020B0503020204020204" charset="-122"/>
                <a:cs typeface="微软雅黑" panose="020B0503020204020204" charset="-122"/>
              </a:endParaRPr>
            </a:p>
          </p:txBody>
        </p:sp>
      </p:grpSp>
      <p:pic>
        <p:nvPicPr>
          <p:cNvPr id="1994" name="picture 1994"/>
          <p:cNvPicPr>
            <a:picLocks noChangeAspect="1"/>
          </p:cNvPicPr>
          <p:nvPr/>
        </p:nvPicPr>
        <p:blipFill>
          <a:blip r:embed="rId5"/>
          <a:stretch>
            <a:fillRect/>
          </a:stretch>
        </p:blipFill>
        <p:spPr>
          <a:xfrm rot="21600000">
            <a:off x="1362595" y="4552149"/>
            <a:ext cx="9565233" cy="55879"/>
          </a:xfrm>
          <a:prstGeom prst="rect">
            <a:avLst/>
          </a:prstGeom>
        </p:spPr>
      </p:pic>
      <p:grpSp>
        <p:nvGrpSpPr>
          <p:cNvPr id="218" name="group 218"/>
          <p:cNvGrpSpPr/>
          <p:nvPr/>
        </p:nvGrpSpPr>
        <p:grpSpPr>
          <a:xfrm rot="21600000">
            <a:off x="4512284" y="1932685"/>
            <a:ext cx="1447546" cy="349834"/>
            <a:chOff x="0" y="0"/>
            <a:chExt cx="1447546" cy="349834"/>
          </a:xfrm>
        </p:grpSpPr>
        <p:pic>
          <p:nvPicPr>
            <p:cNvPr id="1996" name="picture 1996"/>
            <p:cNvPicPr>
              <a:picLocks noChangeAspect="1"/>
            </p:cNvPicPr>
            <p:nvPr/>
          </p:nvPicPr>
          <p:blipFill>
            <a:blip r:embed="rId6"/>
            <a:stretch>
              <a:fillRect/>
            </a:stretch>
          </p:blipFill>
          <p:spPr>
            <a:xfrm rot="21600000">
              <a:off x="0" y="0"/>
              <a:ext cx="1447546" cy="349834"/>
            </a:xfrm>
            <a:prstGeom prst="rect">
              <a:avLst/>
            </a:prstGeom>
          </p:spPr>
        </p:pic>
        <p:sp>
          <p:nvSpPr>
            <p:cNvPr id="1998" name="textbox 1998"/>
            <p:cNvSpPr/>
            <p:nvPr/>
          </p:nvSpPr>
          <p:spPr>
            <a:xfrm>
              <a:off x="-12700" y="-12700"/>
              <a:ext cx="1473200" cy="393700"/>
            </a:xfrm>
            <a:prstGeom prst="rect">
              <a:avLst/>
            </a:prstGeom>
            <a:noFill/>
            <a:ln w="0" cap="flat">
              <a:noFill/>
              <a:prstDash val="solid"/>
              <a:miter lim="0"/>
            </a:ln>
          </p:spPr>
          <p:txBody>
            <a:bodyPr vert="horz" wrap="square" lIns="0" tIns="0" rIns="0" bIns="0"/>
            <a:lstStyle/>
            <a:p>
              <a:pPr algn="l" rtl="0" eaLnBrk="0">
                <a:lnSpc>
                  <a:spcPct val="104000"/>
                </a:lnSpc>
              </a:pPr>
              <a:endParaRPr sz="600">
                <a:latin typeface="Arial" panose="020B0604020202020204"/>
                <a:ea typeface="Arial" panose="020B0604020202020204"/>
                <a:cs typeface="Arial" panose="020B0604020202020204"/>
              </a:endParaRPr>
            </a:p>
            <a:p>
              <a:pPr marL="204470" algn="l" rtl="0" eaLnBrk="0">
                <a:lnSpc>
                  <a:spcPct val="91000"/>
                </a:lnSpc>
                <a:spcBef>
                  <a:spcPts val="5"/>
                </a:spcBef>
              </a:pPr>
              <a:r>
                <a:rPr sz="1400" kern="0" spc="-10">
                  <a:solidFill>
                    <a:srgbClr val="1D1D1A">
                      <a:alpha val="100000"/>
                    </a:srgbClr>
                  </a:solidFill>
                  <a:latin typeface="微软雅黑" panose="020B0503020204020204" charset="-122"/>
                  <a:ea typeface="微软雅黑" panose="020B0503020204020204" charset="-122"/>
                  <a:cs typeface="微软雅黑" panose="020B0503020204020204" charset="-122"/>
                </a:rPr>
                <a:t>全局统计分析</a:t>
              </a:r>
              <a:endParaRPr sz="1400">
                <a:latin typeface="微软雅黑" panose="020B0503020204020204" charset="-122"/>
                <a:ea typeface="微软雅黑" panose="020B0503020204020204" charset="-122"/>
                <a:cs typeface="微软雅黑" panose="020B0503020204020204" charset="-122"/>
              </a:endParaRPr>
            </a:p>
          </p:txBody>
        </p:sp>
      </p:grpSp>
      <p:grpSp>
        <p:nvGrpSpPr>
          <p:cNvPr id="220" name="group 220"/>
          <p:cNvGrpSpPr/>
          <p:nvPr/>
        </p:nvGrpSpPr>
        <p:grpSpPr>
          <a:xfrm rot="21600000">
            <a:off x="4512284" y="2334056"/>
            <a:ext cx="1447546" cy="349834"/>
            <a:chOff x="0" y="0"/>
            <a:chExt cx="1447546" cy="349834"/>
          </a:xfrm>
        </p:grpSpPr>
        <p:pic>
          <p:nvPicPr>
            <p:cNvPr id="2000" name="picture 2000"/>
            <p:cNvPicPr>
              <a:picLocks noChangeAspect="1"/>
            </p:cNvPicPr>
            <p:nvPr/>
          </p:nvPicPr>
          <p:blipFill>
            <a:blip r:embed="rId7"/>
            <a:stretch>
              <a:fillRect/>
            </a:stretch>
          </p:blipFill>
          <p:spPr>
            <a:xfrm rot="21600000">
              <a:off x="0" y="0"/>
              <a:ext cx="1447546" cy="349834"/>
            </a:xfrm>
            <a:prstGeom prst="rect">
              <a:avLst/>
            </a:prstGeom>
          </p:spPr>
        </p:pic>
        <p:sp>
          <p:nvSpPr>
            <p:cNvPr id="2002" name="textbox 2002"/>
            <p:cNvSpPr/>
            <p:nvPr/>
          </p:nvSpPr>
          <p:spPr>
            <a:xfrm>
              <a:off x="-12700" y="-12700"/>
              <a:ext cx="1473200" cy="393700"/>
            </a:xfrm>
            <a:prstGeom prst="rect">
              <a:avLst/>
            </a:prstGeom>
            <a:noFill/>
            <a:ln w="0" cap="flat">
              <a:noFill/>
              <a:prstDash val="solid"/>
              <a:miter lim="0"/>
            </a:ln>
          </p:spPr>
          <p:txBody>
            <a:bodyPr vert="horz" wrap="square" lIns="0" tIns="0" rIns="0" bIns="0"/>
            <a:lstStyle/>
            <a:p>
              <a:pPr algn="l" rtl="0" eaLnBrk="0">
                <a:lnSpc>
                  <a:spcPct val="104000"/>
                </a:lnSpc>
              </a:pPr>
              <a:endParaRPr sz="600">
                <a:latin typeface="Arial" panose="020B0604020202020204"/>
                <a:ea typeface="Arial" panose="020B0604020202020204"/>
                <a:cs typeface="Arial" panose="020B0604020202020204"/>
              </a:endParaRPr>
            </a:p>
            <a:p>
              <a:pPr marL="205105" algn="l" rtl="0" eaLnBrk="0">
                <a:lnSpc>
                  <a:spcPct val="91000"/>
                </a:lnSpc>
                <a:spcBef>
                  <a:spcPts val="5"/>
                </a:spcBef>
              </a:pPr>
              <a:r>
                <a:rPr sz="1400" kern="0" spc="-10">
                  <a:solidFill>
                    <a:srgbClr val="1D1D1A">
                      <a:alpha val="100000"/>
                    </a:srgbClr>
                  </a:solidFill>
                  <a:latin typeface="微软雅黑" panose="020B0503020204020204" charset="-122"/>
                  <a:ea typeface="微软雅黑" panose="020B0503020204020204" charset="-122"/>
                  <a:cs typeface="微软雅黑" panose="020B0503020204020204" charset="-122"/>
                </a:rPr>
                <a:t>局部统计分析</a:t>
              </a:r>
              <a:endParaRPr sz="1400">
                <a:latin typeface="微软雅黑" panose="020B0503020204020204" charset="-122"/>
                <a:ea typeface="微软雅黑" panose="020B0503020204020204" charset="-122"/>
                <a:cs typeface="微软雅黑" panose="020B0503020204020204" charset="-122"/>
              </a:endParaRPr>
            </a:p>
          </p:txBody>
        </p:sp>
      </p:grpSp>
      <p:grpSp>
        <p:nvGrpSpPr>
          <p:cNvPr id="222" name="group 222"/>
          <p:cNvGrpSpPr/>
          <p:nvPr/>
        </p:nvGrpSpPr>
        <p:grpSpPr>
          <a:xfrm rot="21600000">
            <a:off x="739775" y="2986697"/>
            <a:ext cx="1447545" cy="349821"/>
            <a:chOff x="0" y="0"/>
            <a:chExt cx="1447545" cy="349821"/>
          </a:xfrm>
        </p:grpSpPr>
        <p:pic>
          <p:nvPicPr>
            <p:cNvPr id="2004" name="picture 2004"/>
            <p:cNvPicPr>
              <a:picLocks noChangeAspect="1"/>
            </p:cNvPicPr>
            <p:nvPr/>
          </p:nvPicPr>
          <p:blipFill>
            <a:blip r:embed="rId8"/>
            <a:stretch>
              <a:fillRect/>
            </a:stretch>
          </p:blipFill>
          <p:spPr>
            <a:xfrm rot="21600000">
              <a:off x="0" y="0"/>
              <a:ext cx="1447545" cy="349821"/>
            </a:xfrm>
            <a:prstGeom prst="rect">
              <a:avLst/>
            </a:prstGeom>
          </p:spPr>
        </p:pic>
        <p:sp>
          <p:nvSpPr>
            <p:cNvPr id="2006" name="textbox 2006"/>
            <p:cNvSpPr/>
            <p:nvPr/>
          </p:nvSpPr>
          <p:spPr>
            <a:xfrm>
              <a:off x="-12700" y="-12700"/>
              <a:ext cx="1473200" cy="393700"/>
            </a:xfrm>
            <a:prstGeom prst="rect">
              <a:avLst/>
            </a:prstGeom>
            <a:noFill/>
            <a:ln w="0" cap="flat">
              <a:noFill/>
              <a:prstDash val="solid"/>
              <a:miter lim="0"/>
            </a:ln>
          </p:spPr>
          <p:txBody>
            <a:bodyPr vert="horz" wrap="square" lIns="0" tIns="0" rIns="0" bIns="0"/>
            <a:lstStyle/>
            <a:p>
              <a:pPr algn="l" rtl="0" eaLnBrk="0">
                <a:lnSpc>
                  <a:spcPct val="102000"/>
                </a:lnSpc>
              </a:pPr>
              <a:endParaRPr sz="600">
                <a:latin typeface="Arial" panose="020B0604020202020204"/>
                <a:ea typeface="Arial" panose="020B0604020202020204"/>
                <a:cs typeface="Arial" panose="020B0604020202020204"/>
              </a:endParaRPr>
            </a:p>
            <a:p>
              <a:pPr marL="384175" algn="l" rtl="0" eaLnBrk="0">
                <a:lnSpc>
                  <a:spcPct val="92000"/>
                </a:lnSpc>
                <a:spcBef>
                  <a:spcPct val="0"/>
                </a:spcBef>
              </a:pPr>
              <a:r>
                <a:rPr sz="1400" kern="0" spc="-10">
                  <a:solidFill>
                    <a:srgbClr val="1D1D1A">
                      <a:alpha val="100000"/>
                    </a:srgbClr>
                  </a:solidFill>
                  <a:latin typeface="微软雅黑" panose="020B0503020204020204" charset="-122"/>
                  <a:ea typeface="微软雅黑" panose="020B0503020204020204" charset="-122"/>
                  <a:cs typeface="微软雅黑" panose="020B0503020204020204" charset="-122"/>
                </a:rPr>
                <a:t>设备管理</a:t>
              </a:r>
              <a:endParaRPr sz="1400">
                <a:latin typeface="微软雅黑" panose="020B0503020204020204" charset="-122"/>
                <a:ea typeface="微软雅黑" panose="020B0503020204020204" charset="-122"/>
                <a:cs typeface="微软雅黑" panose="020B0503020204020204" charset="-122"/>
              </a:endParaRPr>
            </a:p>
          </p:txBody>
        </p:sp>
      </p:grpSp>
      <p:sp>
        <p:nvSpPr>
          <p:cNvPr id="2008" name="rect 2008"/>
          <p:cNvSpPr/>
          <p:nvPr/>
        </p:nvSpPr>
        <p:spPr>
          <a:xfrm>
            <a:off x="6440423" y="2727959"/>
            <a:ext cx="1365503" cy="340144"/>
          </a:xfrm>
          <a:prstGeom prst="rect">
            <a:avLst/>
          </a:prstGeom>
          <a:solidFill>
            <a:srgbClr val="00B0F0">
              <a:alpha val="100000"/>
            </a:srgbClr>
          </a:solidFill>
          <a:ln w="0" cap="flat">
            <a:noFill/>
            <a:prstDash val="solid"/>
            <a:miter lim="0"/>
          </a:ln>
        </p:spPr>
        <p:txBody>
          <a:bodyPr rtlCol="0"/>
          <a:lstStyle/>
          <a:p>
            <a:pPr algn="ctr"/>
            <a:endParaRPr lang="zh-CN" altLang="en-US"/>
          </a:p>
        </p:txBody>
      </p:sp>
      <p:sp>
        <p:nvSpPr>
          <p:cNvPr id="2010" name="textbox 2010"/>
          <p:cNvSpPr/>
          <p:nvPr/>
        </p:nvSpPr>
        <p:spPr>
          <a:xfrm>
            <a:off x="9068768" y="4092887"/>
            <a:ext cx="2306954" cy="245745"/>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90">
                <a:solidFill>
                  <a:srgbClr val="1D1D1A">
                    <a:alpha val="100000"/>
                  </a:srgbClr>
                </a:solidFill>
                <a:latin typeface="微软雅黑" panose="020B0503020204020204" charset="-122"/>
                <a:ea typeface="微软雅黑" panose="020B0503020204020204" charset="-122"/>
                <a:cs typeface="微软雅黑" panose="020B0503020204020204" charset="-122"/>
              </a:rPr>
              <a:t>设备盘点</a:t>
            </a:r>
            <a:r>
              <a:rPr sz="1500" b="1" kern="0" spc="2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1500" b="1" kern="0" spc="90">
                <a:solidFill>
                  <a:srgbClr val="1D1D1A">
                    <a:alpha val="100000"/>
                  </a:srgbClr>
                </a:solidFill>
                <a:latin typeface="微软雅黑" panose="020B0503020204020204" charset="-122"/>
                <a:ea typeface="微软雅黑" panose="020B0503020204020204" charset="-122"/>
                <a:cs typeface="微软雅黑" panose="020B0503020204020204" charset="-122"/>
              </a:rPr>
              <a:t>设备处置</a:t>
            </a:r>
            <a:endParaRPr sz="1500">
              <a:latin typeface="微软雅黑" panose="020B0503020204020204" charset="-122"/>
              <a:ea typeface="微软雅黑" panose="020B0503020204020204" charset="-122"/>
              <a:cs typeface="微软雅黑" panose="020B0503020204020204" charset="-122"/>
            </a:endParaRPr>
          </a:p>
        </p:txBody>
      </p:sp>
      <p:sp>
        <p:nvSpPr>
          <p:cNvPr id="2012" name="textbox 2012"/>
          <p:cNvSpPr/>
          <p:nvPr/>
        </p:nvSpPr>
        <p:spPr>
          <a:xfrm>
            <a:off x="9147047" y="4862525"/>
            <a:ext cx="416559" cy="1080135"/>
          </a:xfrm>
          <a:prstGeom prst="rect">
            <a:avLst/>
          </a:prstGeom>
          <a:solidFill>
            <a:srgbClr val="00B0F0">
              <a:alpha val="100000"/>
            </a:srgbClr>
          </a:solidFill>
          <a:ln w="0" cap="flat">
            <a:noFill/>
            <a:prstDash val="solid"/>
            <a:miter lim="0"/>
          </a:ln>
        </p:spPr>
        <p:txBody>
          <a:bodyPr vert="eaVert" wrap="square" lIns="0" tIns="0" rIns="0" bIns="0"/>
          <a:lstStyle/>
          <a:p>
            <a:pPr algn="l" rtl="0" eaLnBrk="0">
              <a:lnSpc>
                <a:spcPct val="103000"/>
              </a:lnSpc>
            </a:pPr>
            <a:endParaRPr sz="9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98425" algn="l" rtl="0" eaLnBrk="0">
              <a:lnSpc>
                <a:spcPct val="99000"/>
              </a:lnSpc>
            </a:pP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设</a:t>
            </a:r>
            <a:r>
              <a:rPr sz="900" kern="0" spc="-2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备 使 用</a:t>
            </a:r>
            <a:r>
              <a:rPr sz="900" kern="0" spc="-2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个</a:t>
            </a:r>
            <a:r>
              <a:rPr sz="900" kern="0" spc="-2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人</a:t>
            </a:r>
            <a:endParaRPr sz="900">
              <a:latin typeface="微软雅黑" panose="020B0503020204020204" charset="-122"/>
              <a:ea typeface="微软雅黑" panose="020B0503020204020204" charset="-122"/>
              <a:cs typeface="微软雅黑" panose="020B0503020204020204" charset="-122"/>
            </a:endParaRPr>
          </a:p>
        </p:txBody>
      </p:sp>
      <p:sp>
        <p:nvSpPr>
          <p:cNvPr id="2014" name="textbox 2014"/>
          <p:cNvSpPr/>
          <p:nvPr/>
        </p:nvSpPr>
        <p:spPr>
          <a:xfrm>
            <a:off x="7088123" y="4862525"/>
            <a:ext cx="416559" cy="1080135"/>
          </a:xfrm>
          <a:prstGeom prst="rect">
            <a:avLst/>
          </a:prstGeom>
          <a:solidFill>
            <a:srgbClr val="00B0F0">
              <a:alpha val="100000"/>
            </a:srgbClr>
          </a:solidFill>
          <a:ln w="0" cap="flat">
            <a:noFill/>
            <a:prstDash val="solid"/>
            <a:miter lim="0"/>
          </a:ln>
        </p:spPr>
        <p:txBody>
          <a:bodyPr vert="eaVert" wrap="square" lIns="0" tIns="0" rIns="0" bIns="0"/>
          <a:lstStyle/>
          <a:p>
            <a:pPr algn="l" rtl="0" eaLnBrk="0">
              <a:lnSpc>
                <a:spcPct val="103000"/>
              </a:lnSpc>
            </a:pPr>
            <a:endParaRPr sz="900">
              <a:latin typeface="Arial" panose="020B0604020202020204"/>
              <a:ea typeface="Arial" panose="020B0604020202020204"/>
              <a:cs typeface="Arial" panose="020B0604020202020204"/>
            </a:endParaRPr>
          </a:p>
          <a:p>
            <a:pPr marL="95250" algn="l" rtl="0" eaLnBrk="0">
              <a:lnSpc>
                <a:spcPct val="99000"/>
              </a:lnSpc>
              <a:spcBef>
                <a:spcPts val="5"/>
              </a:spcBef>
            </a:pPr>
            <a:r>
              <a:rPr sz="900" kern="0" spc="70">
                <a:solidFill>
                  <a:srgbClr val="1D1D1A">
                    <a:alpha val="100000"/>
                  </a:srgbClr>
                </a:solidFill>
                <a:latin typeface="微软雅黑" panose="020B0503020204020204" charset="-122"/>
                <a:ea typeface="微软雅黑" panose="020B0503020204020204" charset="-122"/>
                <a:cs typeface="微软雅黑" panose="020B0503020204020204" charset="-122"/>
              </a:rPr>
              <a:t>财</a:t>
            </a: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1D1D1A">
                    <a:alpha val="100000"/>
                  </a:srgbClr>
                </a:solidFill>
                <a:latin typeface="微软雅黑" panose="020B0503020204020204" charset="-122"/>
                <a:ea typeface="微软雅黑" panose="020B0503020204020204" charset="-122"/>
                <a:cs typeface="微软雅黑" panose="020B0503020204020204" charset="-122"/>
              </a:rPr>
              <a:t>务</a:t>
            </a:r>
            <a:r>
              <a:rPr sz="900" kern="0" spc="-5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1D1D1A">
                    <a:alpha val="100000"/>
                  </a:srgbClr>
                </a:solidFill>
                <a:latin typeface="微软雅黑" panose="020B0503020204020204" charset="-122"/>
                <a:ea typeface="微软雅黑" panose="020B0503020204020204" charset="-122"/>
                <a:cs typeface="微软雅黑" panose="020B0503020204020204" charset="-122"/>
              </a:rPr>
              <a:t>核</a:t>
            </a: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1D1D1A">
                    <a:alpha val="100000"/>
                  </a:srgbClr>
                </a:solidFill>
                <a:latin typeface="微软雅黑" panose="020B0503020204020204" charset="-122"/>
                <a:ea typeface="微软雅黑" panose="020B0503020204020204" charset="-122"/>
                <a:cs typeface="微软雅黑" panose="020B0503020204020204" charset="-122"/>
              </a:rPr>
              <a:t>算</a:t>
            </a:r>
            <a:r>
              <a:rPr sz="900" kern="0" spc="-5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1D1D1A">
                    <a:alpha val="100000"/>
                  </a:srgbClr>
                </a:solidFill>
                <a:latin typeface="微软雅黑" panose="020B0503020204020204" charset="-122"/>
                <a:ea typeface="微软雅黑" panose="020B0503020204020204" charset="-122"/>
                <a:cs typeface="微软雅黑" panose="020B0503020204020204" charset="-122"/>
              </a:rPr>
              <a:t>部</a:t>
            </a: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1D1D1A">
                    <a:alpha val="100000"/>
                  </a:srgbClr>
                </a:solidFill>
                <a:latin typeface="微软雅黑" panose="020B0503020204020204" charset="-122"/>
                <a:ea typeface="微软雅黑" panose="020B0503020204020204" charset="-122"/>
                <a:cs typeface="微软雅黑" panose="020B0503020204020204" charset="-122"/>
              </a:rPr>
              <a:t>门</a:t>
            </a:r>
            <a:endParaRPr sz="900">
              <a:latin typeface="微软雅黑" panose="020B0503020204020204" charset="-122"/>
              <a:ea typeface="微软雅黑" panose="020B0503020204020204" charset="-122"/>
              <a:cs typeface="微软雅黑" panose="020B0503020204020204" charset="-122"/>
            </a:endParaRPr>
          </a:p>
        </p:txBody>
      </p:sp>
      <p:sp>
        <p:nvSpPr>
          <p:cNvPr id="2016" name="rect 2016"/>
          <p:cNvSpPr/>
          <p:nvPr/>
        </p:nvSpPr>
        <p:spPr>
          <a:xfrm>
            <a:off x="8631439" y="4862525"/>
            <a:ext cx="415214" cy="1080096"/>
          </a:xfrm>
          <a:prstGeom prst="rect">
            <a:avLst/>
          </a:prstGeom>
          <a:solidFill>
            <a:srgbClr val="00B0F0">
              <a:alpha val="100000"/>
            </a:srgbClr>
          </a:solidFill>
          <a:ln w="0" cap="flat">
            <a:noFill/>
            <a:prstDash val="solid"/>
            <a:miter lim="0"/>
          </a:ln>
        </p:spPr>
        <p:txBody>
          <a:bodyPr rtlCol="0"/>
          <a:lstStyle/>
          <a:p>
            <a:pPr algn="ctr"/>
            <a:endParaRPr lang="zh-CN" altLang="en-US"/>
          </a:p>
        </p:txBody>
      </p:sp>
      <p:sp>
        <p:nvSpPr>
          <p:cNvPr id="2018" name="textbox 2018"/>
          <p:cNvSpPr/>
          <p:nvPr/>
        </p:nvSpPr>
        <p:spPr>
          <a:xfrm>
            <a:off x="8117814" y="4862525"/>
            <a:ext cx="415290" cy="1080135"/>
          </a:xfrm>
          <a:prstGeom prst="rect">
            <a:avLst/>
          </a:prstGeom>
          <a:solidFill>
            <a:srgbClr val="00B0F0">
              <a:alpha val="100000"/>
            </a:srgbClr>
          </a:solidFill>
          <a:ln w="0" cap="flat">
            <a:noFill/>
            <a:prstDash val="solid"/>
            <a:miter lim="0"/>
          </a:ln>
        </p:spPr>
        <p:txBody>
          <a:bodyPr vert="eaVert" wrap="square" lIns="0" tIns="0" rIns="0" bIns="0"/>
          <a:lstStyle/>
          <a:p>
            <a:pPr algn="l" rtl="0" eaLnBrk="0">
              <a:lnSpc>
                <a:spcPct val="103000"/>
              </a:lnSpc>
            </a:pPr>
            <a:endParaRPr sz="900">
              <a:latin typeface="Arial" panose="020B0604020202020204"/>
              <a:ea typeface="Arial" panose="020B0604020202020204"/>
              <a:cs typeface="Arial" panose="020B0604020202020204"/>
            </a:endParaRPr>
          </a:p>
          <a:p>
            <a:pPr marL="98425" algn="l" rtl="0" eaLnBrk="0">
              <a:lnSpc>
                <a:spcPct val="99000"/>
              </a:lnSpc>
              <a:spcBef>
                <a:spcPts val="5"/>
              </a:spcBef>
            </a:pP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设</a:t>
            </a:r>
            <a:r>
              <a:rPr sz="900" kern="0" spc="-5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备 采 用</a:t>
            </a:r>
            <a:r>
              <a:rPr sz="900" kern="0" spc="-5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部</a:t>
            </a: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门</a:t>
            </a:r>
            <a:endParaRPr sz="900">
              <a:latin typeface="微软雅黑" panose="020B0503020204020204" charset="-122"/>
              <a:ea typeface="微软雅黑" panose="020B0503020204020204" charset="-122"/>
              <a:cs typeface="微软雅黑" panose="020B0503020204020204" charset="-122"/>
            </a:endParaRPr>
          </a:p>
        </p:txBody>
      </p:sp>
      <p:sp>
        <p:nvSpPr>
          <p:cNvPr id="2020" name="textbox 2020"/>
          <p:cNvSpPr/>
          <p:nvPr/>
        </p:nvSpPr>
        <p:spPr>
          <a:xfrm>
            <a:off x="7602918" y="4862525"/>
            <a:ext cx="415290" cy="1080135"/>
          </a:xfrm>
          <a:prstGeom prst="rect">
            <a:avLst/>
          </a:prstGeom>
          <a:solidFill>
            <a:srgbClr val="00B0F0">
              <a:alpha val="100000"/>
            </a:srgbClr>
          </a:solidFill>
          <a:ln w="0" cap="flat">
            <a:noFill/>
            <a:prstDash val="solid"/>
            <a:miter lim="0"/>
          </a:ln>
        </p:spPr>
        <p:txBody>
          <a:bodyPr vert="eaVert" wrap="square" lIns="0" tIns="0" rIns="0" bIns="0"/>
          <a:lstStyle/>
          <a:p>
            <a:pPr algn="l" rtl="0" eaLnBrk="0">
              <a:lnSpc>
                <a:spcPct val="103000"/>
              </a:lnSpc>
            </a:pPr>
            <a:endParaRPr sz="9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98425" algn="l" rtl="0" eaLnBrk="0">
              <a:lnSpc>
                <a:spcPct val="99000"/>
              </a:lnSpc>
            </a:pP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设</a:t>
            </a:r>
            <a:r>
              <a:rPr sz="900" kern="0" spc="2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备</a:t>
            </a: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管 理 部</a:t>
            </a: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门</a:t>
            </a:r>
            <a:endParaRPr sz="900">
              <a:latin typeface="微软雅黑" panose="020B0503020204020204" charset="-122"/>
              <a:ea typeface="微软雅黑" panose="020B0503020204020204" charset="-122"/>
              <a:cs typeface="微软雅黑" panose="020B0503020204020204" charset="-122"/>
            </a:endParaRPr>
          </a:p>
        </p:txBody>
      </p:sp>
      <p:pic>
        <p:nvPicPr>
          <p:cNvPr id="2022" name="picture 2022"/>
          <p:cNvPicPr>
            <a:picLocks noChangeAspect="1"/>
          </p:cNvPicPr>
          <p:nvPr/>
        </p:nvPicPr>
        <p:blipFill>
          <a:blip r:embed="rId9"/>
          <a:stretch>
            <a:fillRect/>
          </a:stretch>
        </p:blipFill>
        <p:spPr>
          <a:xfrm rot="21600000">
            <a:off x="2525267" y="2214371"/>
            <a:ext cx="646176" cy="646176"/>
          </a:xfrm>
          <a:prstGeom prst="rect">
            <a:avLst/>
          </a:prstGeom>
        </p:spPr>
      </p:pic>
      <p:sp>
        <p:nvSpPr>
          <p:cNvPr id="2024" name="textbox 2024"/>
          <p:cNvSpPr/>
          <p:nvPr/>
        </p:nvSpPr>
        <p:spPr>
          <a:xfrm>
            <a:off x="3736100" y="5676740"/>
            <a:ext cx="1851660" cy="245109"/>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50">
                <a:solidFill>
                  <a:srgbClr val="1D1D1A">
                    <a:alpha val="100000"/>
                  </a:srgbClr>
                </a:solidFill>
                <a:latin typeface="微软雅黑" panose="020B0503020204020204" charset="-122"/>
                <a:ea typeface="微软雅黑" panose="020B0503020204020204" charset="-122"/>
                <a:cs typeface="微软雅黑" panose="020B0503020204020204" charset="-122"/>
              </a:rPr>
              <a:t>供应商          服务商</a:t>
            </a:r>
            <a:endParaRPr sz="1500">
              <a:latin typeface="微软雅黑" panose="020B0503020204020204" charset="-122"/>
              <a:ea typeface="微软雅黑" panose="020B0503020204020204" charset="-122"/>
              <a:cs typeface="微软雅黑" panose="020B0503020204020204" charset="-122"/>
            </a:endParaRPr>
          </a:p>
        </p:txBody>
      </p:sp>
      <p:sp>
        <p:nvSpPr>
          <p:cNvPr id="2026" name="rect 2026"/>
          <p:cNvSpPr/>
          <p:nvPr/>
        </p:nvSpPr>
        <p:spPr>
          <a:xfrm>
            <a:off x="4216908" y="3447288"/>
            <a:ext cx="533400" cy="534923"/>
          </a:xfrm>
          <a:prstGeom prst="rect">
            <a:avLst/>
          </a:prstGeom>
          <a:solidFill>
            <a:srgbClr val="0070C0">
              <a:alpha val="100000"/>
            </a:srgbClr>
          </a:solidFill>
          <a:ln w="0" cap="flat">
            <a:noFill/>
            <a:prstDash val="solid"/>
            <a:miter lim="0"/>
          </a:ln>
        </p:spPr>
        <p:txBody>
          <a:bodyPr rtlCol="0"/>
          <a:lstStyle/>
          <a:p>
            <a:pPr algn="ctr"/>
            <a:endParaRPr lang="zh-CN" altLang="en-US"/>
          </a:p>
        </p:txBody>
      </p:sp>
      <p:pic>
        <p:nvPicPr>
          <p:cNvPr id="2028" name="picture 2028"/>
          <p:cNvPicPr>
            <a:picLocks noChangeAspect="1"/>
          </p:cNvPicPr>
          <p:nvPr/>
        </p:nvPicPr>
        <p:blipFill>
          <a:blip r:embed="rId10"/>
          <a:stretch>
            <a:fillRect/>
          </a:stretch>
        </p:blipFill>
        <p:spPr>
          <a:xfrm rot="21600000">
            <a:off x="7604759" y="3447288"/>
            <a:ext cx="533400" cy="534923"/>
          </a:xfrm>
          <a:prstGeom prst="rect">
            <a:avLst/>
          </a:prstGeom>
        </p:spPr>
      </p:pic>
      <p:sp>
        <p:nvSpPr>
          <p:cNvPr id="2030" name="rect 2030"/>
          <p:cNvSpPr/>
          <p:nvPr/>
        </p:nvSpPr>
        <p:spPr>
          <a:xfrm>
            <a:off x="5911595" y="3447288"/>
            <a:ext cx="533400" cy="534923"/>
          </a:xfrm>
          <a:prstGeom prst="rect">
            <a:avLst/>
          </a:prstGeom>
          <a:solidFill>
            <a:srgbClr val="0070C0">
              <a:alpha val="100000"/>
            </a:srgbClr>
          </a:solidFill>
          <a:ln w="0" cap="flat">
            <a:noFill/>
            <a:prstDash val="solid"/>
            <a:miter lim="0"/>
          </a:ln>
        </p:spPr>
        <p:txBody>
          <a:bodyPr rtlCol="0"/>
          <a:lstStyle/>
          <a:p>
            <a:pPr algn="ctr"/>
            <a:endParaRPr lang="zh-CN" altLang="en-US"/>
          </a:p>
        </p:txBody>
      </p:sp>
      <p:pic>
        <p:nvPicPr>
          <p:cNvPr id="2032" name="picture 2032"/>
          <p:cNvPicPr>
            <a:picLocks noChangeAspect="1"/>
          </p:cNvPicPr>
          <p:nvPr/>
        </p:nvPicPr>
        <p:blipFill>
          <a:blip r:embed="rId11"/>
          <a:stretch>
            <a:fillRect/>
          </a:stretch>
        </p:blipFill>
        <p:spPr>
          <a:xfrm rot="21600000">
            <a:off x="4216908" y="3447288"/>
            <a:ext cx="533400" cy="534923"/>
          </a:xfrm>
          <a:prstGeom prst="rect">
            <a:avLst/>
          </a:prstGeom>
        </p:spPr>
      </p:pic>
      <p:pic>
        <p:nvPicPr>
          <p:cNvPr id="2034" name="picture 2034"/>
          <p:cNvPicPr>
            <a:picLocks noChangeAspect="1"/>
          </p:cNvPicPr>
          <p:nvPr/>
        </p:nvPicPr>
        <p:blipFill>
          <a:blip r:embed="rId12"/>
          <a:stretch>
            <a:fillRect/>
          </a:stretch>
        </p:blipFill>
        <p:spPr>
          <a:xfrm rot="21600000">
            <a:off x="10690859" y="2327147"/>
            <a:ext cx="533400" cy="534923"/>
          </a:xfrm>
          <a:prstGeom prst="rect">
            <a:avLst/>
          </a:prstGeom>
        </p:spPr>
      </p:pic>
      <p:pic>
        <p:nvPicPr>
          <p:cNvPr id="2036" name="picture 2036"/>
          <p:cNvPicPr>
            <a:picLocks noChangeAspect="1"/>
          </p:cNvPicPr>
          <p:nvPr/>
        </p:nvPicPr>
        <p:blipFill>
          <a:blip r:embed="rId13"/>
          <a:stretch>
            <a:fillRect/>
          </a:stretch>
        </p:blipFill>
        <p:spPr>
          <a:xfrm rot="21600000">
            <a:off x="6211874" y="2720860"/>
            <a:ext cx="1834832" cy="150723"/>
          </a:xfrm>
          <a:prstGeom prst="rect">
            <a:avLst/>
          </a:prstGeom>
        </p:spPr>
      </p:pic>
      <p:pic>
        <p:nvPicPr>
          <p:cNvPr id="2040" name="picture 2040"/>
          <p:cNvPicPr>
            <a:picLocks noChangeAspect="1"/>
          </p:cNvPicPr>
          <p:nvPr/>
        </p:nvPicPr>
        <p:blipFill>
          <a:blip r:embed="rId14"/>
          <a:stretch>
            <a:fillRect/>
          </a:stretch>
        </p:blipFill>
        <p:spPr>
          <a:xfrm rot="21600000">
            <a:off x="2612136" y="3500627"/>
            <a:ext cx="484632" cy="486155"/>
          </a:xfrm>
          <a:prstGeom prst="rect">
            <a:avLst/>
          </a:prstGeom>
        </p:spPr>
      </p:pic>
      <p:pic>
        <p:nvPicPr>
          <p:cNvPr id="2042" name="picture 2042"/>
          <p:cNvPicPr>
            <a:picLocks noChangeAspect="1"/>
          </p:cNvPicPr>
          <p:nvPr/>
        </p:nvPicPr>
        <p:blipFill>
          <a:blip r:embed="rId15"/>
          <a:stretch>
            <a:fillRect/>
          </a:stretch>
        </p:blipFill>
        <p:spPr>
          <a:xfrm rot="21600000">
            <a:off x="9299447" y="3566159"/>
            <a:ext cx="472440" cy="473964"/>
          </a:xfrm>
          <a:prstGeom prst="rect">
            <a:avLst/>
          </a:prstGeom>
        </p:spPr>
      </p:pic>
      <p:pic>
        <p:nvPicPr>
          <p:cNvPr id="2044" name="picture 2044"/>
          <p:cNvPicPr>
            <a:picLocks noChangeAspect="1"/>
          </p:cNvPicPr>
          <p:nvPr/>
        </p:nvPicPr>
        <p:blipFill>
          <a:blip r:embed="rId16"/>
          <a:stretch>
            <a:fillRect/>
          </a:stretch>
        </p:blipFill>
        <p:spPr>
          <a:xfrm rot="21600000">
            <a:off x="5948809" y="3484608"/>
            <a:ext cx="458971" cy="460283"/>
          </a:xfrm>
          <a:prstGeom prst="rect">
            <a:avLst/>
          </a:prstGeom>
        </p:spPr>
      </p:pic>
      <p:pic>
        <p:nvPicPr>
          <p:cNvPr id="2046" name="picture 2046"/>
          <p:cNvPicPr>
            <a:picLocks noChangeAspect="1"/>
          </p:cNvPicPr>
          <p:nvPr/>
        </p:nvPicPr>
        <p:blipFill>
          <a:blip r:embed="rId17"/>
          <a:stretch>
            <a:fillRect/>
          </a:stretch>
        </p:blipFill>
        <p:spPr>
          <a:xfrm rot="21600000">
            <a:off x="10740478" y="3484608"/>
            <a:ext cx="434162" cy="460283"/>
          </a:xfrm>
          <a:prstGeom prst="rect">
            <a:avLst/>
          </a:prstGeom>
        </p:spPr>
      </p:pic>
      <p:pic>
        <p:nvPicPr>
          <p:cNvPr id="2048" name="picture 2048"/>
          <p:cNvPicPr>
            <a:picLocks noChangeAspect="1"/>
          </p:cNvPicPr>
          <p:nvPr/>
        </p:nvPicPr>
        <p:blipFill>
          <a:blip r:embed="rId18"/>
          <a:stretch>
            <a:fillRect/>
          </a:stretch>
        </p:blipFill>
        <p:spPr>
          <a:xfrm rot="21600000">
            <a:off x="4081271" y="1377696"/>
            <a:ext cx="440435" cy="441959"/>
          </a:xfrm>
          <a:prstGeom prst="rect">
            <a:avLst/>
          </a:prstGeom>
        </p:spPr>
      </p:pic>
      <p:sp>
        <p:nvSpPr>
          <p:cNvPr id="2050" name="textbox 2050"/>
          <p:cNvSpPr/>
          <p:nvPr/>
        </p:nvSpPr>
        <p:spPr>
          <a:xfrm>
            <a:off x="5736872" y="4093495"/>
            <a:ext cx="835025" cy="245109"/>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90">
                <a:solidFill>
                  <a:srgbClr val="1D1D1A">
                    <a:alpha val="100000"/>
                  </a:srgbClr>
                </a:solidFill>
                <a:latin typeface="微软雅黑" panose="020B0503020204020204" charset="-122"/>
                <a:ea typeface="微软雅黑" panose="020B0503020204020204" charset="-122"/>
                <a:cs typeface="微软雅黑" panose="020B0503020204020204" charset="-122"/>
              </a:rPr>
              <a:t>设备维修</a:t>
            </a:r>
            <a:endParaRPr sz="1500">
              <a:latin typeface="微软雅黑" panose="020B0503020204020204" charset="-122"/>
              <a:ea typeface="微软雅黑" panose="020B0503020204020204" charset="-122"/>
              <a:cs typeface="微软雅黑" panose="020B0503020204020204" charset="-122"/>
            </a:endParaRPr>
          </a:p>
        </p:txBody>
      </p:sp>
      <p:sp>
        <p:nvSpPr>
          <p:cNvPr id="2052" name="textbox 2052"/>
          <p:cNvSpPr/>
          <p:nvPr/>
        </p:nvSpPr>
        <p:spPr>
          <a:xfrm>
            <a:off x="7406630" y="4093495"/>
            <a:ext cx="835025" cy="245109"/>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90">
                <a:solidFill>
                  <a:srgbClr val="1D1D1A">
                    <a:alpha val="100000"/>
                  </a:srgbClr>
                </a:solidFill>
                <a:latin typeface="微软雅黑" panose="020B0503020204020204" charset="-122"/>
                <a:ea typeface="微软雅黑" panose="020B0503020204020204" charset="-122"/>
                <a:cs typeface="微软雅黑" panose="020B0503020204020204" charset="-122"/>
              </a:rPr>
              <a:t>设备变更</a:t>
            </a:r>
            <a:endParaRPr sz="1500">
              <a:latin typeface="微软雅黑" panose="020B0503020204020204" charset="-122"/>
              <a:ea typeface="微软雅黑" panose="020B0503020204020204" charset="-122"/>
              <a:cs typeface="微软雅黑" panose="020B0503020204020204" charset="-122"/>
            </a:endParaRPr>
          </a:p>
        </p:txBody>
      </p:sp>
      <p:sp>
        <p:nvSpPr>
          <p:cNvPr id="2054" name="textbox 2054"/>
          <p:cNvSpPr/>
          <p:nvPr/>
        </p:nvSpPr>
        <p:spPr>
          <a:xfrm>
            <a:off x="3192249" y="2526987"/>
            <a:ext cx="835025" cy="244475"/>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90">
                <a:solidFill>
                  <a:srgbClr val="1D1D1A">
                    <a:alpha val="100000"/>
                  </a:srgbClr>
                </a:solidFill>
                <a:latin typeface="微软雅黑" panose="020B0503020204020204" charset="-122"/>
                <a:ea typeface="微软雅黑" panose="020B0503020204020204" charset="-122"/>
                <a:cs typeface="微软雅黑" panose="020B0503020204020204" charset="-122"/>
              </a:rPr>
              <a:t>设备申购</a:t>
            </a:r>
            <a:endParaRPr sz="1500">
              <a:latin typeface="微软雅黑" panose="020B0503020204020204" charset="-122"/>
              <a:ea typeface="微软雅黑" panose="020B0503020204020204" charset="-122"/>
              <a:cs typeface="微软雅黑" panose="020B0503020204020204" charset="-122"/>
            </a:endParaRPr>
          </a:p>
        </p:txBody>
      </p:sp>
      <p:sp>
        <p:nvSpPr>
          <p:cNvPr id="2056" name="path 2056"/>
          <p:cNvSpPr/>
          <p:nvPr/>
        </p:nvSpPr>
        <p:spPr>
          <a:xfrm>
            <a:off x="3892295" y="4623815"/>
            <a:ext cx="350520" cy="364236"/>
          </a:xfrm>
          <a:custGeom>
            <a:avLst/>
            <a:gdLst/>
            <a:ahLst/>
            <a:cxnLst/>
            <a:rect l="0" t="0" r="0" b="0"/>
            <a:pathLst>
              <a:path w="552" h="573">
                <a:moveTo>
                  <a:pt x="0" y="297"/>
                </a:moveTo>
                <a:lnTo>
                  <a:pt x="276" y="573"/>
                </a:lnTo>
                <a:lnTo>
                  <a:pt x="552" y="297"/>
                </a:lnTo>
                <a:lnTo>
                  <a:pt x="412" y="297"/>
                </a:lnTo>
                <a:lnTo>
                  <a:pt x="412" y="0"/>
                </a:lnTo>
                <a:lnTo>
                  <a:pt x="136" y="0"/>
                </a:lnTo>
                <a:lnTo>
                  <a:pt x="136" y="297"/>
                </a:lnTo>
                <a:lnTo>
                  <a:pt x="0" y="297"/>
                </a:lnTo>
              </a:path>
            </a:pathLst>
          </a:custGeom>
          <a:solidFill>
            <a:srgbClr val="00B0F0">
              <a:alpha val="100000"/>
            </a:srgbClr>
          </a:solidFill>
          <a:ln w="0" cap="flat">
            <a:noFill/>
            <a:prstDash val="solid"/>
            <a:miter lim="0"/>
          </a:ln>
        </p:spPr>
        <p:txBody>
          <a:bodyPr rtlCol="0"/>
          <a:lstStyle/>
          <a:p>
            <a:pPr algn="ctr"/>
            <a:endParaRPr lang="zh-CN" altLang="en-US"/>
          </a:p>
        </p:txBody>
      </p:sp>
      <p:sp>
        <p:nvSpPr>
          <p:cNvPr id="2058" name="path 2058"/>
          <p:cNvSpPr/>
          <p:nvPr/>
        </p:nvSpPr>
        <p:spPr>
          <a:xfrm>
            <a:off x="5094732" y="4623815"/>
            <a:ext cx="350520" cy="364236"/>
          </a:xfrm>
          <a:custGeom>
            <a:avLst/>
            <a:gdLst/>
            <a:ahLst/>
            <a:cxnLst/>
            <a:rect l="0" t="0" r="0" b="0"/>
            <a:pathLst>
              <a:path w="552" h="573">
                <a:moveTo>
                  <a:pt x="0" y="297"/>
                </a:moveTo>
                <a:lnTo>
                  <a:pt x="275" y="573"/>
                </a:lnTo>
                <a:lnTo>
                  <a:pt x="552" y="297"/>
                </a:lnTo>
                <a:lnTo>
                  <a:pt x="412" y="297"/>
                </a:lnTo>
                <a:lnTo>
                  <a:pt x="412" y="0"/>
                </a:lnTo>
                <a:lnTo>
                  <a:pt x="136" y="0"/>
                </a:lnTo>
                <a:lnTo>
                  <a:pt x="136" y="297"/>
                </a:lnTo>
                <a:lnTo>
                  <a:pt x="0" y="297"/>
                </a:lnTo>
              </a:path>
            </a:pathLst>
          </a:custGeom>
          <a:solidFill>
            <a:srgbClr val="00B0F0">
              <a:alpha val="100000"/>
            </a:srgbClr>
          </a:solidFill>
          <a:ln w="0" cap="flat">
            <a:noFill/>
            <a:prstDash val="solid"/>
            <a:miter lim="0"/>
          </a:ln>
        </p:spPr>
        <p:txBody>
          <a:bodyPr rtlCol="0"/>
          <a:lstStyle/>
          <a:p>
            <a:pPr algn="ctr"/>
            <a:endParaRPr lang="zh-CN" altLang="en-US"/>
          </a:p>
        </p:txBody>
      </p:sp>
      <p:sp>
        <p:nvSpPr>
          <p:cNvPr id="2060" name="path 2060"/>
          <p:cNvSpPr/>
          <p:nvPr/>
        </p:nvSpPr>
        <p:spPr>
          <a:xfrm>
            <a:off x="5195315" y="3308603"/>
            <a:ext cx="350520" cy="362711"/>
          </a:xfrm>
          <a:custGeom>
            <a:avLst/>
            <a:gdLst/>
            <a:ahLst/>
            <a:cxnLst/>
            <a:rect l="0" t="0" r="0" b="0"/>
            <a:pathLst>
              <a:path w="552" h="571">
                <a:moveTo>
                  <a:pt x="0" y="275"/>
                </a:moveTo>
                <a:lnTo>
                  <a:pt x="275" y="0"/>
                </a:lnTo>
                <a:lnTo>
                  <a:pt x="552" y="275"/>
                </a:lnTo>
                <a:lnTo>
                  <a:pt x="415" y="275"/>
                </a:lnTo>
                <a:lnTo>
                  <a:pt x="415" y="571"/>
                </a:lnTo>
                <a:lnTo>
                  <a:pt x="139" y="571"/>
                </a:lnTo>
                <a:lnTo>
                  <a:pt x="139" y="275"/>
                </a:lnTo>
                <a:lnTo>
                  <a:pt x="0" y="275"/>
                </a:lnTo>
              </a:path>
            </a:pathLst>
          </a:custGeom>
          <a:solidFill>
            <a:srgbClr val="00B0F0">
              <a:alpha val="100000"/>
            </a:srgbClr>
          </a:solidFill>
          <a:ln w="0" cap="flat">
            <a:noFill/>
            <a:prstDash val="solid"/>
            <a:miter lim="0"/>
          </a:ln>
        </p:spPr>
        <p:txBody>
          <a:bodyPr rtlCol="0"/>
          <a:lstStyle/>
          <a:p>
            <a:pPr algn="ctr"/>
            <a:endParaRPr lang="zh-CN" altLang="en-US"/>
          </a:p>
        </p:txBody>
      </p:sp>
      <p:sp>
        <p:nvSpPr>
          <p:cNvPr id="2062" name="path 2062"/>
          <p:cNvSpPr/>
          <p:nvPr/>
        </p:nvSpPr>
        <p:spPr>
          <a:xfrm>
            <a:off x="8569452" y="3308603"/>
            <a:ext cx="350519" cy="362711"/>
          </a:xfrm>
          <a:custGeom>
            <a:avLst/>
            <a:gdLst/>
            <a:ahLst/>
            <a:cxnLst/>
            <a:rect l="0" t="0" r="0" b="0"/>
            <a:pathLst>
              <a:path w="551" h="571">
                <a:moveTo>
                  <a:pt x="0" y="275"/>
                </a:moveTo>
                <a:lnTo>
                  <a:pt x="275" y="0"/>
                </a:lnTo>
                <a:lnTo>
                  <a:pt x="551" y="275"/>
                </a:lnTo>
                <a:lnTo>
                  <a:pt x="415" y="275"/>
                </a:lnTo>
                <a:lnTo>
                  <a:pt x="415" y="571"/>
                </a:lnTo>
                <a:lnTo>
                  <a:pt x="139" y="571"/>
                </a:lnTo>
                <a:lnTo>
                  <a:pt x="139" y="275"/>
                </a:lnTo>
                <a:lnTo>
                  <a:pt x="0" y="275"/>
                </a:lnTo>
              </a:path>
            </a:pathLst>
          </a:custGeom>
          <a:solidFill>
            <a:srgbClr val="00B0F0">
              <a:alpha val="100000"/>
            </a:srgbClr>
          </a:solidFill>
          <a:ln w="0" cap="flat">
            <a:noFill/>
            <a:prstDash val="solid"/>
            <a:miter lim="0"/>
          </a:ln>
        </p:spPr>
        <p:txBody>
          <a:bodyPr rtlCol="0"/>
          <a:lstStyle/>
          <a:p>
            <a:pPr algn="ctr"/>
            <a:endParaRPr lang="zh-CN" altLang="en-US"/>
          </a:p>
        </p:txBody>
      </p:sp>
      <p:sp>
        <p:nvSpPr>
          <p:cNvPr id="2064" name="path 2064"/>
          <p:cNvSpPr/>
          <p:nvPr/>
        </p:nvSpPr>
        <p:spPr>
          <a:xfrm>
            <a:off x="6854952" y="3308603"/>
            <a:ext cx="350519" cy="362711"/>
          </a:xfrm>
          <a:custGeom>
            <a:avLst/>
            <a:gdLst/>
            <a:ahLst/>
            <a:cxnLst/>
            <a:rect l="0" t="0" r="0" b="0"/>
            <a:pathLst>
              <a:path w="551" h="571">
                <a:moveTo>
                  <a:pt x="0" y="275"/>
                </a:moveTo>
                <a:lnTo>
                  <a:pt x="275" y="0"/>
                </a:lnTo>
                <a:lnTo>
                  <a:pt x="551" y="275"/>
                </a:lnTo>
                <a:lnTo>
                  <a:pt x="415" y="275"/>
                </a:lnTo>
                <a:lnTo>
                  <a:pt x="415" y="571"/>
                </a:lnTo>
                <a:lnTo>
                  <a:pt x="139" y="571"/>
                </a:lnTo>
                <a:lnTo>
                  <a:pt x="139" y="275"/>
                </a:lnTo>
                <a:lnTo>
                  <a:pt x="0" y="275"/>
                </a:lnTo>
              </a:path>
            </a:pathLst>
          </a:custGeom>
          <a:solidFill>
            <a:srgbClr val="00B0F0">
              <a:alpha val="100000"/>
            </a:srgbClr>
          </a:solidFill>
          <a:ln w="0" cap="flat">
            <a:noFill/>
            <a:prstDash val="solid"/>
            <a:miter lim="0"/>
          </a:ln>
        </p:spPr>
        <p:txBody>
          <a:bodyPr rtlCol="0"/>
          <a:lstStyle/>
          <a:p>
            <a:pPr algn="ctr"/>
            <a:endParaRPr lang="zh-CN" altLang="en-US"/>
          </a:p>
        </p:txBody>
      </p:sp>
      <p:pic>
        <p:nvPicPr>
          <p:cNvPr id="2066" name="picture 2066"/>
          <p:cNvPicPr>
            <a:picLocks noChangeAspect="1"/>
          </p:cNvPicPr>
          <p:nvPr/>
        </p:nvPicPr>
        <p:blipFill>
          <a:blip r:embed="rId19"/>
          <a:stretch>
            <a:fillRect/>
          </a:stretch>
        </p:blipFill>
        <p:spPr>
          <a:xfrm rot="21600000">
            <a:off x="6211874" y="2987560"/>
            <a:ext cx="1834832" cy="61823"/>
          </a:xfrm>
          <a:prstGeom prst="rect">
            <a:avLst/>
          </a:prstGeom>
        </p:spPr>
      </p:pic>
      <p:sp>
        <p:nvSpPr>
          <p:cNvPr id="2068" name="textbox 2068"/>
          <p:cNvSpPr/>
          <p:nvPr/>
        </p:nvSpPr>
        <p:spPr>
          <a:xfrm>
            <a:off x="8751289" y="4948842"/>
            <a:ext cx="163195" cy="906144"/>
          </a:xfrm>
          <a:prstGeom prst="rect">
            <a:avLst/>
          </a:prstGeom>
          <a:noFill/>
          <a:ln w="0" cap="flat">
            <a:noFill/>
            <a:prstDash val="solid"/>
            <a:miter lim="0"/>
          </a:ln>
        </p:spPr>
        <p:txBody>
          <a:bodyPr vert="eaVert"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9000"/>
              </a:lnSpc>
            </a:pP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设</a:t>
            </a:r>
            <a:r>
              <a:rPr sz="900" kern="0" spc="-5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备 使 用</a:t>
            </a:r>
            <a:r>
              <a:rPr sz="900" kern="0" spc="-5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部</a:t>
            </a:r>
            <a:r>
              <a:rPr sz="900" kern="0" spc="-30">
                <a:solidFill>
                  <a:srgbClr val="1D1D1A">
                    <a:alpha val="100000"/>
                  </a:srgbClr>
                </a:solidFill>
                <a:latin typeface="微软雅黑" panose="020B0503020204020204" charset="-122"/>
                <a:ea typeface="微软雅黑" panose="020B0503020204020204" charset="-122"/>
                <a:cs typeface="微软雅黑" panose="020B0503020204020204" charset="-122"/>
              </a:rPr>
              <a:t> </a:t>
            </a:r>
            <a:r>
              <a:rPr sz="9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门</a:t>
            </a:r>
            <a:endParaRPr sz="900">
              <a:latin typeface="微软雅黑" panose="020B0503020204020204" charset="-122"/>
              <a:ea typeface="微软雅黑" panose="020B0503020204020204" charset="-122"/>
              <a:cs typeface="微软雅黑" panose="020B0503020204020204" charset="-122"/>
            </a:endParaRPr>
          </a:p>
        </p:txBody>
      </p:sp>
      <p:pic>
        <p:nvPicPr>
          <p:cNvPr id="2070" name="picture 2070"/>
          <p:cNvPicPr>
            <a:picLocks noChangeAspect="1"/>
          </p:cNvPicPr>
          <p:nvPr/>
        </p:nvPicPr>
        <p:blipFill>
          <a:blip r:embed="rId20"/>
          <a:stretch>
            <a:fillRect/>
          </a:stretch>
        </p:blipFill>
        <p:spPr>
          <a:xfrm rot="21600000">
            <a:off x="6211874" y="3076460"/>
            <a:ext cx="1834832" cy="57150"/>
          </a:xfrm>
          <a:prstGeom prst="rect">
            <a:avLst/>
          </a:prstGeom>
        </p:spPr>
      </p:pic>
      <p:pic>
        <p:nvPicPr>
          <p:cNvPr id="2072" name="picture 2072"/>
          <p:cNvPicPr>
            <a:picLocks noChangeAspect="1"/>
          </p:cNvPicPr>
          <p:nvPr/>
        </p:nvPicPr>
        <p:blipFill>
          <a:blip r:embed="rId21"/>
          <a:stretch>
            <a:fillRect/>
          </a:stretch>
        </p:blipFill>
        <p:spPr>
          <a:xfrm rot="21600000">
            <a:off x="10950676" y="1350645"/>
            <a:ext cx="12700" cy="975131"/>
          </a:xfrm>
          <a:prstGeom prst="rect">
            <a:avLst/>
          </a:prstGeom>
        </p:spPr>
      </p:pic>
      <p:pic>
        <p:nvPicPr>
          <p:cNvPr id="2074" name="picture 2074"/>
          <p:cNvPicPr>
            <a:picLocks noChangeAspect="1"/>
          </p:cNvPicPr>
          <p:nvPr/>
        </p:nvPicPr>
        <p:blipFill>
          <a:blip r:embed="rId22"/>
          <a:stretch>
            <a:fillRect/>
          </a:stretch>
        </p:blipFill>
        <p:spPr>
          <a:xfrm rot="21600000">
            <a:off x="2848241" y="1344295"/>
            <a:ext cx="8108784" cy="12700"/>
          </a:xfrm>
          <a:prstGeom prst="rect">
            <a:avLst/>
          </a:prstGeom>
        </p:spPr>
      </p:pic>
      <p:pic>
        <p:nvPicPr>
          <p:cNvPr id="2076" name="picture 2076"/>
          <p:cNvPicPr>
            <a:picLocks noChangeAspect="1"/>
          </p:cNvPicPr>
          <p:nvPr/>
        </p:nvPicPr>
        <p:blipFill>
          <a:blip r:embed="rId23"/>
          <a:stretch>
            <a:fillRect/>
          </a:stretch>
        </p:blipFill>
        <p:spPr>
          <a:xfrm rot="21600000">
            <a:off x="2810192" y="1350645"/>
            <a:ext cx="76200" cy="863181"/>
          </a:xfrm>
          <a:prstGeom prst="rect">
            <a:avLst/>
          </a:prstGeom>
        </p:spPr>
      </p:pic>
      <p:sp>
        <p:nvSpPr>
          <p:cNvPr id="2078" name="textbox 2078"/>
          <p:cNvSpPr/>
          <p:nvPr/>
        </p:nvSpPr>
        <p:spPr>
          <a:xfrm>
            <a:off x="6199174" y="2874467"/>
            <a:ext cx="1064260" cy="123825"/>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770"/>
              </a:lnSpc>
            </a:pPr>
            <a:r>
              <a:rPr sz="600" kern="0" spc="-80">
                <a:solidFill>
                  <a:srgbClr val="666666">
                    <a:alpha val="100000"/>
                  </a:srgbClr>
                </a:solidFill>
                <a:latin typeface="Arial" panose="020B0604020202020204"/>
                <a:ea typeface="Arial" panose="020B0604020202020204"/>
                <a:cs typeface="Arial" panose="020B0604020202020204"/>
              </a:rPr>
              <a:t>I</a:t>
            </a:r>
            <a:r>
              <a:rPr sz="600" kern="0" spc="0">
                <a:solidFill>
                  <a:srgbClr val="666666">
                    <a:alpha val="100000"/>
                  </a:srgbClr>
                </a:solidFill>
                <a:latin typeface="Arial" panose="020B0604020202020204"/>
                <a:ea typeface="Arial" panose="020B0604020202020204"/>
                <a:cs typeface="Arial" panose="020B0604020202020204"/>
              </a:rPr>
              <a:t>                                     </a:t>
            </a:r>
            <a:r>
              <a:rPr sz="1800" kern="0" spc="-20" baseline="-3000">
                <a:solidFill>
                  <a:srgbClr val="3F3F3F">
                    <a:alpha val="100000"/>
                  </a:srgbClr>
                </a:solidFill>
                <a:latin typeface="微软雅黑" panose="020B0503020204020204" charset="-122"/>
                <a:ea typeface="微软雅黑" panose="020B0503020204020204" charset="-122"/>
                <a:cs typeface="微软雅黑" panose="020B0503020204020204" charset="-122"/>
              </a:rPr>
              <a:t>·</a:t>
            </a:r>
            <a:r>
              <a:rPr sz="1100" kern="0" spc="-210">
                <a:solidFill>
                  <a:srgbClr val="3F3F3F">
                    <a:alpha val="100000"/>
                  </a:srgbClr>
                </a:solidFill>
                <a:latin typeface="微软雅黑" panose="020B0503020204020204" charset="-122"/>
                <a:ea typeface="微软雅黑" panose="020B0503020204020204" charset="-122"/>
                <a:cs typeface="微软雅黑" panose="020B0503020204020204" charset="-122"/>
              </a:rPr>
              <a:t> </a:t>
            </a:r>
            <a:r>
              <a:rPr sz="1800" kern="0" spc="-20" baseline="-3000">
                <a:solidFill>
                  <a:srgbClr val="3F3F3F">
                    <a:alpha val="100000"/>
                  </a:srgbClr>
                </a:solidFill>
                <a:latin typeface="微软雅黑" panose="020B0503020204020204" charset="-122"/>
                <a:ea typeface="微软雅黑" panose="020B0503020204020204" charset="-122"/>
                <a:cs typeface="微软雅黑" panose="020B0503020204020204" charset="-122"/>
              </a:rPr>
              <a:t>·</a:t>
            </a:r>
            <a:r>
              <a:rPr sz="1100" kern="0" spc="-240">
                <a:solidFill>
                  <a:srgbClr val="3F3F3F">
                    <a:alpha val="100000"/>
                  </a:srgbClr>
                </a:solidFill>
                <a:latin typeface="微软雅黑" panose="020B0503020204020204" charset="-122"/>
                <a:ea typeface="微软雅黑" panose="020B0503020204020204" charset="-122"/>
                <a:cs typeface="微软雅黑" panose="020B0503020204020204" charset="-122"/>
              </a:rPr>
              <a:t> </a:t>
            </a:r>
            <a:r>
              <a:rPr sz="1800" kern="0" spc="-20" baseline="-3000">
                <a:solidFill>
                  <a:srgbClr val="3F3F3F">
                    <a:alpha val="100000"/>
                  </a:srgbClr>
                </a:solidFill>
                <a:latin typeface="微软雅黑" panose="020B0503020204020204" charset="-122"/>
                <a:ea typeface="微软雅黑" panose="020B0503020204020204" charset="-122"/>
                <a:cs typeface="微软雅黑" panose="020B0503020204020204" charset="-122"/>
              </a:rPr>
              <a:t>·</a:t>
            </a:r>
            <a:r>
              <a:rPr sz="1100" kern="0" spc="-250">
                <a:solidFill>
                  <a:srgbClr val="3F3F3F">
                    <a:alpha val="100000"/>
                  </a:srgbClr>
                </a:solidFill>
                <a:latin typeface="微软雅黑" panose="020B0503020204020204" charset="-122"/>
                <a:ea typeface="微软雅黑" panose="020B0503020204020204" charset="-122"/>
                <a:cs typeface="微软雅黑" panose="020B0503020204020204" charset="-122"/>
              </a:rPr>
              <a:t> </a:t>
            </a:r>
            <a:r>
              <a:rPr sz="1800" kern="0" spc="-20" baseline="-3000">
                <a:solidFill>
                  <a:srgbClr val="3F3F3F">
                    <a:alpha val="100000"/>
                  </a:srgbClr>
                </a:solidFill>
                <a:latin typeface="微软雅黑" panose="020B0503020204020204" charset="-122"/>
                <a:ea typeface="微软雅黑" panose="020B0503020204020204" charset="-122"/>
                <a:cs typeface="微软雅黑" panose="020B0503020204020204" charset="-122"/>
              </a:rPr>
              <a:t>·</a:t>
            </a:r>
            <a:r>
              <a:rPr sz="1100" kern="0" spc="-240">
                <a:solidFill>
                  <a:srgbClr val="3F3F3F">
                    <a:alpha val="100000"/>
                  </a:srgbClr>
                </a:solidFill>
                <a:latin typeface="微软雅黑" panose="020B0503020204020204" charset="-122"/>
                <a:ea typeface="微软雅黑" panose="020B0503020204020204" charset="-122"/>
                <a:cs typeface="微软雅黑" panose="020B0503020204020204" charset="-122"/>
              </a:rPr>
              <a:t> </a:t>
            </a:r>
            <a:r>
              <a:rPr sz="1800" kern="0" spc="-20" baseline="-3000">
                <a:solidFill>
                  <a:srgbClr val="3F3F3F">
                    <a:alpha val="100000"/>
                  </a:srgbClr>
                </a:solidFill>
                <a:latin typeface="微软雅黑" panose="020B0503020204020204" charset="-122"/>
                <a:ea typeface="微软雅黑" panose="020B0503020204020204" charset="-122"/>
                <a:cs typeface="微软雅黑" panose="020B0503020204020204" charset="-122"/>
              </a:rPr>
              <a:t>·</a:t>
            </a:r>
            <a:r>
              <a:rPr sz="1100" kern="0" spc="-250">
                <a:solidFill>
                  <a:srgbClr val="3F3F3F">
                    <a:alpha val="100000"/>
                  </a:srgbClr>
                </a:solidFill>
                <a:latin typeface="微软雅黑" panose="020B0503020204020204" charset="-122"/>
                <a:ea typeface="微软雅黑" panose="020B0503020204020204" charset="-122"/>
                <a:cs typeface="微软雅黑" panose="020B0503020204020204" charset="-122"/>
              </a:rPr>
              <a:t> </a:t>
            </a:r>
            <a:r>
              <a:rPr sz="1800" kern="0" spc="-20" baseline="-3000">
                <a:solidFill>
                  <a:srgbClr val="3F3F3F">
                    <a:alpha val="100000"/>
                  </a:srgbClr>
                </a:solidFill>
                <a:latin typeface="微软雅黑" panose="020B0503020204020204" charset="-122"/>
                <a:ea typeface="微软雅黑" panose="020B0503020204020204" charset="-122"/>
                <a:cs typeface="微软雅黑" panose="020B0503020204020204" charset="-122"/>
              </a:rPr>
              <a:t>·</a:t>
            </a:r>
            <a:endParaRPr sz="1800" baseline="-3000">
              <a:latin typeface="微软雅黑" panose="020B0503020204020204" charset="-122"/>
              <a:ea typeface="微软雅黑" panose="020B0503020204020204" charset="-122"/>
              <a:cs typeface="微软雅黑" panose="020B0503020204020204" charset="-122"/>
            </a:endParaRPr>
          </a:p>
        </p:txBody>
      </p:sp>
      <p:sp>
        <p:nvSpPr>
          <p:cNvPr id="2080" name="textbox 2080"/>
          <p:cNvSpPr/>
          <p:nvPr/>
        </p:nvSpPr>
        <p:spPr>
          <a:xfrm>
            <a:off x="6618198" y="3695268"/>
            <a:ext cx="861694" cy="101600"/>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83000"/>
              </a:lnSpc>
            </a:pPr>
            <a:r>
              <a:rPr sz="600" kern="0" spc="150">
                <a:solidFill>
                  <a:srgbClr val="C7000A">
                    <a:alpha val="100000"/>
                  </a:srgbClr>
                </a:solidFill>
                <a:latin typeface="微软雅黑" panose="020B0503020204020204" charset="-122"/>
                <a:ea typeface="微软雅黑" panose="020B0503020204020204" charset="-122"/>
                <a:cs typeface="微软雅黑" panose="020B0503020204020204" charset="-122"/>
              </a:rPr>
              <a:t>--------------會</a:t>
            </a:r>
            <a:endParaRPr sz="600">
              <a:latin typeface="微软雅黑" panose="020B0503020204020204" charset="-122"/>
              <a:ea typeface="微软雅黑" panose="020B0503020204020204" charset="-122"/>
              <a:cs typeface="微软雅黑" panose="020B0503020204020204" charset="-122"/>
            </a:endParaRPr>
          </a:p>
        </p:txBody>
      </p:sp>
      <p:sp>
        <p:nvSpPr>
          <p:cNvPr id="2082" name="textbox 2082"/>
          <p:cNvSpPr/>
          <p:nvPr/>
        </p:nvSpPr>
        <p:spPr>
          <a:xfrm>
            <a:off x="4945265" y="3695268"/>
            <a:ext cx="861694" cy="101600"/>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83000"/>
              </a:lnSpc>
            </a:pPr>
            <a:r>
              <a:rPr sz="600" kern="0" spc="150">
                <a:solidFill>
                  <a:srgbClr val="C7000A">
                    <a:alpha val="100000"/>
                  </a:srgbClr>
                </a:solidFill>
                <a:latin typeface="微软雅黑" panose="020B0503020204020204" charset="-122"/>
                <a:ea typeface="微软雅黑" panose="020B0503020204020204" charset="-122"/>
                <a:cs typeface="微软雅黑" panose="020B0503020204020204" charset="-122"/>
              </a:rPr>
              <a:t>--------------會</a:t>
            </a:r>
            <a:endParaRPr sz="600">
              <a:latin typeface="微软雅黑" panose="020B0503020204020204" charset="-122"/>
              <a:ea typeface="微软雅黑" panose="020B0503020204020204" charset="-122"/>
              <a:cs typeface="微软雅黑" panose="020B0503020204020204" charset="-122"/>
            </a:endParaRPr>
          </a:p>
        </p:txBody>
      </p:sp>
      <p:sp>
        <p:nvSpPr>
          <p:cNvPr id="2084" name="textbox 2084"/>
          <p:cNvSpPr/>
          <p:nvPr/>
        </p:nvSpPr>
        <p:spPr>
          <a:xfrm>
            <a:off x="8318424" y="3695268"/>
            <a:ext cx="861694" cy="101600"/>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83000"/>
              </a:lnSpc>
            </a:pPr>
            <a:r>
              <a:rPr sz="600" kern="0" spc="150">
                <a:solidFill>
                  <a:srgbClr val="C7000A">
                    <a:alpha val="100000"/>
                  </a:srgbClr>
                </a:solidFill>
                <a:latin typeface="微软雅黑" panose="020B0503020204020204" charset="-122"/>
                <a:ea typeface="微软雅黑" panose="020B0503020204020204" charset="-122"/>
                <a:cs typeface="微软雅黑" panose="020B0503020204020204" charset="-122"/>
              </a:rPr>
              <a:t>--------------會</a:t>
            </a:r>
            <a:endParaRPr sz="600">
              <a:latin typeface="微软雅黑" panose="020B0503020204020204" charset="-122"/>
              <a:ea typeface="微软雅黑" panose="020B0503020204020204" charset="-122"/>
              <a:cs typeface="微软雅黑" panose="020B0503020204020204" charset="-122"/>
            </a:endParaRPr>
          </a:p>
        </p:txBody>
      </p:sp>
      <p:pic>
        <p:nvPicPr>
          <p:cNvPr id="2086" name="picture 2086"/>
          <p:cNvPicPr>
            <a:picLocks noChangeAspect="1"/>
          </p:cNvPicPr>
          <p:nvPr/>
        </p:nvPicPr>
        <p:blipFill>
          <a:blip r:embed="rId24"/>
          <a:stretch>
            <a:fillRect/>
          </a:stretch>
        </p:blipFill>
        <p:spPr>
          <a:xfrm rot="21600000">
            <a:off x="6220396" y="1433982"/>
            <a:ext cx="1826310" cy="15202"/>
          </a:xfrm>
          <a:prstGeom prst="rect">
            <a:avLst/>
          </a:prstGeom>
        </p:spPr>
      </p:pic>
      <p:pic>
        <p:nvPicPr>
          <p:cNvPr id="2088" name="picture 2088"/>
          <p:cNvPicPr>
            <a:picLocks noChangeAspect="1"/>
          </p:cNvPicPr>
          <p:nvPr/>
        </p:nvPicPr>
        <p:blipFill>
          <a:blip r:embed="rId25"/>
          <a:stretch>
            <a:fillRect/>
          </a:stretch>
        </p:blipFill>
        <p:spPr>
          <a:xfrm rot="21600000">
            <a:off x="10879887" y="4305338"/>
            <a:ext cx="52705" cy="301459"/>
          </a:xfrm>
          <a:prstGeom prst="rect">
            <a:avLst/>
          </a:prstGeom>
        </p:spPr>
      </p:pic>
      <p:pic>
        <p:nvPicPr>
          <p:cNvPr id="2090" name="picture 2090"/>
          <p:cNvPicPr>
            <a:picLocks noChangeAspect="1"/>
          </p:cNvPicPr>
          <p:nvPr/>
        </p:nvPicPr>
        <p:blipFill>
          <a:blip r:embed="rId25"/>
          <a:stretch>
            <a:fillRect/>
          </a:stretch>
        </p:blipFill>
        <p:spPr>
          <a:xfrm rot="21600000">
            <a:off x="1345133" y="4305338"/>
            <a:ext cx="52705" cy="301459"/>
          </a:xfrm>
          <a:prstGeom prst="rect">
            <a:avLst/>
          </a:prstGeom>
        </p:spPr>
      </p:pic>
      <p:pic>
        <p:nvPicPr>
          <p:cNvPr id="2092" name="picture 2092"/>
          <p:cNvPicPr>
            <a:picLocks noChangeAspect="1"/>
          </p:cNvPicPr>
          <p:nvPr/>
        </p:nvPicPr>
        <p:blipFill>
          <a:blip r:embed="rId25"/>
          <a:stretch>
            <a:fillRect/>
          </a:stretch>
        </p:blipFill>
        <p:spPr>
          <a:xfrm rot="21600000">
            <a:off x="2781249" y="4305338"/>
            <a:ext cx="52704" cy="301459"/>
          </a:xfrm>
          <a:prstGeom prst="rect">
            <a:avLst/>
          </a:prstGeom>
        </p:spPr>
      </p:pic>
      <p:pic>
        <p:nvPicPr>
          <p:cNvPr id="2094" name="picture 2094"/>
          <p:cNvPicPr>
            <a:picLocks noChangeAspect="1"/>
          </p:cNvPicPr>
          <p:nvPr/>
        </p:nvPicPr>
        <p:blipFill>
          <a:blip r:embed="rId26"/>
          <a:stretch>
            <a:fillRect/>
          </a:stretch>
        </p:blipFill>
        <p:spPr>
          <a:xfrm rot="21600000">
            <a:off x="6211874" y="1476260"/>
            <a:ext cx="12700" cy="1206500"/>
          </a:xfrm>
          <a:prstGeom prst="rect">
            <a:avLst/>
          </a:prstGeom>
        </p:spPr>
      </p:pic>
      <p:pic>
        <p:nvPicPr>
          <p:cNvPr id="2096" name="picture 2096"/>
          <p:cNvPicPr>
            <a:picLocks noChangeAspect="1"/>
          </p:cNvPicPr>
          <p:nvPr/>
        </p:nvPicPr>
        <p:blipFill>
          <a:blip r:embed="rId27"/>
          <a:stretch>
            <a:fillRect/>
          </a:stretch>
        </p:blipFill>
        <p:spPr>
          <a:xfrm rot="21600000">
            <a:off x="8034007" y="1487284"/>
            <a:ext cx="12700" cy="1206500"/>
          </a:xfrm>
          <a:prstGeom prst="rect">
            <a:avLst/>
          </a:prstGeom>
        </p:spPr>
      </p:pic>
      <p:pic>
        <p:nvPicPr>
          <p:cNvPr id="2098" name="picture 2098"/>
          <p:cNvPicPr>
            <a:picLocks noChangeAspect="1"/>
          </p:cNvPicPr>
          <p:nvPr/>
        </p:nvPicPr>
        <p:blipFill>
          <a:blip r:embed="rId28"/>
          <a:stretch>
            <a:fillRect/>
          </a:stretch>
        </p:blipFill>
        <p:spPr>
          <a:xfrm rot="21600000">
            <a:off x="7298168" y="4600461"/>
            <a:ext cx="12700" cy="262064"/>
          </a:xfrm>
          <a:prstGeom prst="rect">
            <a:avLst/>
          </a:prstGeom>
        </p:spPr>
      </p:pic>
      <p:pic>
        <p:nvPicPr>
          <p:cNvPr id="2100" name="picture 2100"/>
          <p:cNvPicPr>
            <a:picLocks noChangeAspect="1"/>
          </p:cNvPicPr>
          <p:nvPr/>
        </p:nvPicPr>
        <p:blipFill>
          <a:blip r:embed="rId28"/>
          <a:stretch>
            <a:fillRect/>
          </a:stretch>
        </p:blipFill>
        <p:spPr>
          <a:xfrm rot="21600000">
            <a:off x="7814970" y="4600461"/>
            <a:ext cx="12700" cy="262064"/>
          </a:xfrm>
          <a:prstGeom prst="rect">
            <a:avLst/>
          </a:prstGeom>
        </p:spPr>
      </p:pic>
      <p:pic>
        <p:nvPicPr>
          <p:cNvPr id="2102" name="picture 2102"/>
          <p:cNvPicPr>
            <a:picLocks noChangeAspect="1"/>
          </p:cNvPicPr>
          <p:nvPr/>
        </p:nvPicPr>
        <p:blipFill>
          <a:blip r:embed="rId29"/>
          <a:stretch>
            <a:fillRect/>
          </a:stretch>
        </p:blipFill>
        <p:spPr>
          <a:xfrm rot="21600000">
            <a:off x="8847937" y="4600461"/>
            <a:ext cx="12700" cy="262064"/>
          </a:xfrm>
          <a:prstGeom prst="rect">
            <a:avLst/>
          </a:prstGeom>
        </p:spPr>
      </p:pic>
      <p:pic>
        <p:nvPicPr>
          <p:cNvPr id="2104" name="picture 2104"/>
          <p:cNvPicPr>
            <a:picLocks noChangeAspect="1"/>
          </p:cNvPicPr>
          <p:nvPr/>
        </p:nvPicPr>
        <p:blipFill>
          <a:blip r:embed="rId28"/>
          <a:stretch>
            <a:fillRect/>
          </a:stretch>
        </p:blipFill>
        <p:spPr>
          <a:xfrm rot="21600000">
            <a:off x="9364726" y="4600461"/>
            <a:ext cx="12700" cy="262064"/>
          </a:xfrm>
          <a:prstGeom prst="rect">
            <a:avLst/>
          </a:prstGeom>
        </p:spPr>
      </p:pic>
      <p:pic>
        <p:nvPicPr>
          <p:cNvPr id="2106" name="picture 2106"/>
          <p:cNvPicPr>
            <a:picLocks noChangeAspect="1"/>
          </p:cNvPicPr>
          <p:nvPr/>
        </p:nvPicPr>
        <p:blipFill>
          <a:blip r:embed="rId30"/>
          <a:stretch>
            <a:fillRect/>
          </a:stretch>
        </p:blipFill>
        <p:spPr>
          <a:xfrm rot="21600000">
            <a:off x="8331771" y="4600461"/>
            <a:ext cx="12700" cy="262064"/>
          </a:xfrm>
          <a:prstGeom prst="rect">
            <a:avLst/>
          </a:prstGeom>
        </p:spPr>
      </p:pic>
      <p:pic>
        <p:nvPicPr>
          <p:cNvPr id="2108" name="picture 2108"/>
          <p:cNvPicPr>
            <a:picLocks noChangeAspect="1"/>
          </p:cNvPicPr>
          <p:nvPr/>
        </p:nvPicPr>
        <p:blipFill>
          <a:blip r:embed="rId31"/>
          <a:stretch>
            <a:fillRect/>
          </a:stretch>
        </p:blipFill>
        <p:spPr>
          <a:xfrm rot="21600000">
            <a:off x="8034007" y="2909684"/>
            <a:ext cx="12700" cy="50800"/>
          </a:xfrm>
          <a:prstGeom prst="rect">
            <a:avLst/>
          </a:prstGeom>
        </p:spPr>
      </p:pic>
      <p:pic>
        <p:nvPicPr>
          <p:cNvPr id="3" name="图片 2" descr="通微logo2"/>
          <p:cNvPicPr>
            <a:picLocks noChangeAspect="1"/>
          </p:cNvPicPr>
          <p:nvPr/>
        </p:nvPicPr>
        <p:blipFill>
          <a:blip r:embed="rId32"/>
          <a:stretch>
            <a:fillRect/>
          </a:stretch>
        </p:blipFill>
        <p:spPr>
          <a:xfrm>
            <a:off x="11315065" y="55245"/>
            <a:ext cx="824230" cy="368935"/>
          </a:xfrm>
          <a:prstGeom prst="rect">
            <a:avLst/>
          </a:prstGeom>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0" name="rect 2110"/>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2112" name="picture 2112"/>
          <p:cNvPicPr>
            <a:picLocks noChangeAspect="1"/>
          </p:cNvPicPr>
          <p:nvPr/>
        </p:nvPicPr>
        <p:blipFill>
          <a:blip r:embed="rId1"/>
          <a:stretch>
            <a:fillRect/>
          </a:stretch>
        </p:blipFill>
        <p:spPr>
          <a:xfrm rot="21600000">
            <a:off x="4267100" y="0"/>
            <a:ext cx="3190828" cy="1358560"/>
          </a:xfrm>
          <a:prstGeom prst="rect">
            <a:avLst/>
          </a:prstGeom>
        </p:spPr>
      </p:pic>
      <p:sp>
        <p:nvSpPr>
          <p:cNvPr id="2114" name="textbox 2114"/>
          <p:cNvSpPr/>
          <p:nvPr/>
        </p:nvSpPr>
        <p:spPr>
          <a:xfrm>
            <a:off x="3145294" y="3157410"/>
            <a:ext cx="3754120" cy="866139"/>
          </a:xfrm>
          <a:prstGeom prst="rect">
            <a:avLst/>
          </a:prstGeom>
          <a:noFill/>
          <a:ln w="0" cap="flat">
            <a:noFill/>
            <a:prstDash val="solid"/>
            <a:miter lim="0"/>
          </a:ln>
        </p:spPr>
        <p:txBody>
          <a:bodyPr vert="horz" wrap="square" lIns="0" tIns="0" rIns="0" bIns="0"/>
          <a:lstStyle/>
          <a:p>
            <a:pPr algn="l" rtl="0" eaLnBrk="0">
              <a:lnSpc>
                <a:spcPct val="93000"/>
              </a:lnSpc>
            </a:pPr>
            <a:endParaRPr sz="100">
              <a:latin typeface="Arial" panose="020B0604020202020204"/>
              <a:ea typeface="Arial" panose="020B0604020202020204"/>
              <a:cs typeface="Arial" panose="020B0604020202020204"/>
            </a:endParaRPr>
          </a:p>
          <a:p>
            <a:pPr marL="12700" algn="l" rtl="0" eaLnBrk="0">
              <a:lnSpc>
                <a:spcPct val="77000"/>
              </a:lnSpc>
            </a:pPr>
            <a:r>
              <a:rPr sz="11000" b="1" kern="0" spc="190" baseline="-6000">
                <a:solidFill>
                  <a:srgbClr val="C00000">
                    <a:alpha val="100000"/>
                  </a:srgbClr>
                </a:solidFill>
                <a:latin typeface="Arial" panose="020B0604020202020204"/>
                <a:ea typeface="Arial" panose="020B0604020202020204"/>
                <a:cs typeface="Arial" panose="020B0604020202020204"/>
              </a:rPr>
              <a:t>3.2</a:t>
            </a:r>
            <a:r>
              <a:rPr sz="7100" b="1" kern="0" spc="190">
                <a:solidFill>
                  <a:srgbClr val="C00000">
                    <a:alpha val="100000"/>
                  </a:srgbClr>
                </a:solidFill>
                <a:latin typeface="Arial" panose="020B0604020202020204"/>
                <a:ea typeface="Arial" panose="020B0604020202020204"/>
                <a:cs typeface="Arial" panose="020B0604020202020204"/>
              </a:rPr>
              <a:t> </a:t>
            </a:r>
            <a:r>
              <a:rPr sz="6100" kern="0" spc="190" baseline="9000">
                <a:solidFill>
                  <a:srgbClr val="000000">
                    <a:alpha val="100000"/>
                  </a:srgbClr>
                </a:solidFill>
                <a:latin typeface="黑体" panose="02010609060101010101" charset="-122"/>
                <a:ea typeface="黑体" panose="02010609060101010101" charset="-122"/>
                <a:cs typeface="黑体" panose="02010609060101010101" charset="-122"/>
              </a:rPr>
              <a:t>管理系统</a:t>
            </a:r>
            <a:endParaRPr sz="6100" baseline="9000">
              <a:latin typeface="黑体" panose="02010609060101010101" charset="-122"/>
              <a:ea typeface="黑体" panose="02010609060101010101" charset="-122"/>
              <a:cs typeface="黑体" panose="02010609060101010101" charset="-122"/>
            </a:endParaRPr>
          </a:p>
        </p:txBody>
      </p:sp>
      <p:pic>
        <p:nvPicPr>
          <p:cNvPr id="2116" name="picture 2116"/>
          <p:cNvPicPr>
            <a:picLocks noChangeAspect="1"/>
          </p:cNvPicPr>
          <p:nvPr/>
        </p:nvPicPr>
        <p:blipFill>
          <a:blip r:embed="rId2"/>
          <a:stretch>
            <a:fillRect/>
          </a:stretch>
        </p:blipFill>
        <p:spPr>
          <a:xfrm rot="21600000">
            <a:off x="2935922" y="2428557"/>
            <a:ext cx="6320789" cy="25400"/>
          </a:xfrm>
          <a:prstGeom prst="rect">
            <a:avLst/>
          </a:prstGeom>
        </p:spPr>
      </p:pic>
      <p:pic>
        <p:nvPicPr>
          <p:cNvPr id="2118" name="picture 2118"/>
          <p:cNvPicPr>
            <a:picLocks noChangeAspect="1"/>
          </p:cNvPicPr>
          <p:nvPr/>
        </p:nvPicPr>
        <p:blipFill>
          <a:blip r:embed="rId3"/>
          <a:stretch>
            <a:fillRect/>
          </a:stretch>
        </p:blipFill>
        <p:spPr>
          <a:xfrm rot="21600000">
            <a:off x="2935922" y="4581842"/>
            <a:ext cx="6320789" cy="25400"/>
          </a:xfrm>
          <a:prstGeom prst="rect">
            <a:avLst/>
          </a:prstGeom>
        </p:spPr>
      </p:pic>
      <p:pic>
        <p:nvPicPr>
          <p:cNvPr id="3" name="图片 2" descr="通微logo2"/>
          <p:cNvPicPr>
            <a:picLocks noChangeAspect="1"/>
          </p:cNvPicPr>
          <p:nvPr/>
        </p:nvPicPr>
        <p:blipFill>
          <a:blip r:embed="rId4"/>
          <a:stretch>
            <a:fillRect/>
          </a:stretch>
        </p:blipFill>
        <p:spPr>
          <a:xfrm>
            <a:off x="11315065" y="55245"/>
            <a:ext cx="824230" cy="368935"/>
          </a:xfrm>
          <a:prstGeom prst="rect">
            <a:avLst/>
          </a:prstGeom>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0" name="rect 2120"/>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2122" name="picture 2122"/>
          <p:cNvPicPr>
            <a:picLocks noChangeAspect="1"/>
          </p:cNvPicPr>
          <p:nvPr/>
        </p:nvPicPr>
        <p:blipFill>
          <a:blip r:embed="rId1"/>
          <a:stretch>
            <a:fillRect/>
          </a:stretch>
        </p:blipFill>
        <p:spPr>
          <a:xfrm rot="21600000">
            <a:off x="4346448" y="1792223"/>
            <a:ext cx="7019543" cy="1937004"/>
          </a:xfrm>
          <a:prstGeom prst="rect">
            <a:avLst/>
          </a:prstGeom>
        </p:spPr>
      </p:pic>
      <p:pic>
        <p:nvPicPr>
          <p:cNvPr id="2124" name="picture 2124"/>
          <p:cNvPicPr>
            <a:picLocks noChangeAspect="1"/>
          </p:cNvPicPr>
          <p:nvPr/>
        </p:nvPicPr>
        <p:blipFill>
          <a:blip r:embed="rId2"/>
          <a:stretch>
            <a:fillRect/>
          </a:stretch>
        </p:blipFill>
        <p:spPr>
          <a:xfrm rot="21600000">
            <a:off x="6144844" y="4667999"/>
            <a:ext cx="5077714" cy="12700"/>
          </a:xfrm>
          <a:prstGeom prst="rect">
            <a:avLst/>
          </a:prstGeom>
        </p:spPr>
      </p:pic>
      <p:pic>
        <p:nvPicPr>
          <p:cNvPr id="2126" name="picture 2126"/>
          <p:cNvPicPr>
            <a:picLocks noChangeAspect="1"/>
          </p:cNvPicPr>
          <p:nvPr/>
        </p:nvPicPr>
        <p:blipFill>
          <a:blip r:embed="rId3"/>
          <a:stretch>
            <a:fillRect/>
          </a:stretch>
        </p:blipFill>
        <p:spPr>
          <a:xfrm rot="21600000">
            <a:off x="4319015" y="4440936"/>
            <a:ext cx="7085076" cy="1822703"/>
          </a:xfrm>
          <a:prstGeom prst="rect">
            <a:avLst/>
          </a:prstGeom>
        </p:spPr>
      </p:pic>
      <p:sp>
        <p:nvSpPr>
          <p:cNvPr id="2128" name="textbox 2128"/>
          <p:cNvSpPr/>
          <p:nvPr/>
        </p:nvSpPr>
        <p:spPr>
          <a:xfrm>
            <a:off x="586270" y="1898522"/>
            <a:ext cx="3067050" cy="2915285"/>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5000"/>
              </a:lnSpc>
            </a:pPr>
            <a:r>
              <a:rPr sz="23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智慧协作平台建设关键</a:t>
            </a:r>
            <a:endParaRPr sz="230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marL="467995" algn="l" rtl="0" eaLnBrk="0">
              <a:lnSpc>
                <a:spcPct val="96000"/>
              </a:lnSpc>
              <a:spcBef>
                <a:spcPts val="520"/>
              </a:spcBef>
              <a:tabLst>
                <a:tab pos="631190" algn="l"/>
              </a:tabLst>
            </a:pPr>
            <a:r>
              <a:rPr sz="17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4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主题色任选</a:t>
            </a:r>
            <a:endParaRPr sz="1700">
              <a:latin typeface="微软雅黑" panose="020B0503020204020204" charset="-122"/>
              <a:ea typeface="微软雅黑" panose="020B0503020204020204" charset="-122"/>
              <a:cs typeface="微软雅黑" panose="020B0503020204020204" charset="-122"/>
            </a:endParaRPr>
          </a:p>
          <a:p>
            <a:pPr algn="l" rtl="0" eaLnBrk="0">
              <a:lnSpc>
                <a:spcPct val="114000"/>
              </a:lnSpc>
            </a:pPr>
            <a:endParaRPr sz="1000">
              <a:latin typeface="Arial" panose="020B0604020202020204"/>
              <a:ea typeface="Arial" panose="020B0604020202020204"/>
              <a:cs typeface="Arial" panose="020B0604020202020204"/>
            </a:endParaRPr>
          </a:p>
          <a:p>
            <a:pPr marL="467995" algn="l" rtl="0" eaLnBrk="0">
              <a:lnSpc>
                <a:spcPct val="95000"/>
              </a:lnSpc>
              <a:spcBef>
                <a:spcPts val="520"/>
              </a:spcBef>
              <a:tabLst>
                <a:tab pos="631190" algn="l"/>
              </a:tabLst>
            </a:pPr>
            <a:r>
              <a:rPr sz="17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4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栏目、</a:t>
            </a:r>
            <a:r>
              <a:rPr sz="1700" kern="0" spc="-3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布局自定</a:t>
            </a:r>
            <a:endParaRPr sz="1700">
              <a:latin typeface="微软雅黑" panose="020B0503020204020204" charset="-122"/>
              <a:ea typeface="微软雅黑" panose="020B0503020204020204" charset="-122"/>
              <a:cs typeface="微软雅黑" panose="020B0503020204020204" charset="-122"/>
            </a:endParaRPr>
          </a:p>
          <a:p>
            <a:pPr algn="l" rtl="0" eaLnBrk="0">
              <a:lnSpc>
                <a:spcPct val="113000"/>
              </a:lnSpc>
            </a:pPr>
            <a:endParaRPr sz="1000">
              <a:latin typeface="Arial" panose="020B0604020202020204"/>
              <a:ea typeface="Arial" panose="020B0604020202020204"/>
              <a:cs typeface="Arial" panose="020B0604020202020204"/>
            </a:endParaRPr>
          </a:p>
          <a:p>
            <a:pPr marL="467995" algn="l" rtl="0" eaLnBrk="0">
              <a:lnSpc>
                <a:spcPct val="96000"/>
              </a:lnSpc>
              <a:spcBef>
                <a:spcPts val="510"/>
              </a:spcBef>
              <a:tabLst>
                <a:tab pos="631190" algn="l"/>
              </a:tabLst>
            </a:pPr>
            <a:r>
              <a:rPr sz="17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自定义多中心</a:t>
            </a:r>
            <a:endParaRPr sz="1700">
              <a:latin typeface="微软雅黑" panose="020B0503020204020204" charset="-122"/>
              <a:ea typeface="微软雅黑" panose="020B0503020204020204" charset="-122"/>
              <a:cs typeface="微软雅黑" panose="020B0503020204020204" charset="-122"/>
            </a:endParaRPr>
          </a:p>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106000"/>
              </a:lnSpc>
            </a:pPr>
            <a:endParaRPr sz="400">
              <a:latin typeface="Arial" panose="020B0604020202020204"/>
              <a:ea typeface="Arial" panose="020B0604020202020204"/>
              <a:cs typeface="Arial" panose="020B0604020202020204"/>
            </a:endParaRPr>
          </a:p>
          <a:p>
            <a:pPr marL="467995" algn="l" rtl="0" eaLnBrk="0">
              <a:lnSpc>
                <a:spcPct val="96000"/>
              </a:lnSpc>
              <a:spcBef>
                <a:spcPct val="0"/>
              </a:spcBef>
              <a:tabLst>
                <a:tab pos="631190" algn="l"/>
              </a:tabLst>
            </a:pPr>
            <a:r>
              <a:rPr sz="17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4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多维度工作台</a:t>
            </a:r>
            <a:endParaRPr sz="1700">
              <a:latin typeface="微软雅黑" panose="020B0503020204020204" charset="-122"/>
              <a:ea typeface="微软雅黑" panose="020B0503020204020204" charset="-122"/>
              <a:cs typeface="微软雅黑" panose="020B0503020204020204" charset="-122"/>
            </a:endParaRPr>
          </a:p>
        </p:txBody>
      </p:sp>
      <p:pic>
        <p:nvPicPr>
          <p:cNvPr id="2130" name="picture 2130"/>
          <p:cNvPicPr>
            <a:picLocks noChangeAspect="1"/>
          </p:cNvPicPr>
          <p:nvPr/>
        </p:nvPicPr>
        <p:blipFill>
          <a:blip r:embed="rId4"/>
          <a:stretch>
            <a:fillRect/>
          </a:stretch>
        </p:blipFill>
        <p:spPr>
          <a:xfrm rot="21600000">
            <a:off x="1054620" y="4569942"/>
            <a:ext cx="162991" cy="149504"/>
          </a:xfrm>
          <a:prstGeom prst="rect">
            <a:avLst/>
          </a:prstGeom>
        </p:spPr>
      </p:pic>
      <p:pic>
        <p:nvPicPr>
          <p:cNvPr id="2132" name="picture 2132"/>
          <p:cNvPicPr>
            <a:picLocks noChangeAspect="1"/>
          </p:cNvPicPr>
          <p:nvPr/>
        </p:nvPicPr>
        <p:blipFill>
          <a:blip r:embed="rId4"/>
          <a:stretch>
            <a:fillRect/>
          </a:stretch>
        </p:blipFill>
        <p:spPr>
          <a:xfrm rot="21600000">
            <a:off x="1054620" y="4084167"/>
            <a:ext cx="162991" cy="149504"/>
          </a:xfrm>
          <a:prstGeom prst="rect">
            <a:avLst/>
          </a:prstGeom>
        </p:spPr>
      </p:pic>
      <p:pic>
        <p:nvPicPr>
          <p:cNvPr id="2134" name="picture 2134"/>
          <p:cNvPicPr>
            <a:picLocks noChangeAspect="1"/>
          </p:cNvPicPr>
          <p:nvPr/>
        </p:nvPicPr>
        <p:blipFill>
          <a:blip r:embed="rId4"/>
          <a:stretch>
            <a:fillRect/>
          </a:stretch>
        </p:blipFill>
        <p:spPr>
          <a:xfrm rot="21600000">
            <a:off x="1054620" y="3598392"/>
            <a:ext cx="162991" cy="149504"/>
          </a:xfrm>
          <a:prstGeom prst="rect">
            <a:avLst/>
          </a:prstGeom>
        </p:spPr>
      </p:pic>
      <p:pic>
        <p:nvPicPr>
          <p:cNvPr id="2136" name="picture 2136"/>
          <p:cNvPicPr>
            <a:picLocks noChangeAspect="1"/>
          </p:cNvPicPr>
          <p:nvPr/>
        </p:nvPicPr>
        <p:blipFill>
          <a:blip r:embed="rId4"/>
          <a:stretch>
            <a:fillRect/>
          </a:stretch>
        </p:blipFill>
        <p:spPr>
          <a:xfrm rot="21600000">
            <a:off x="1054620" y="3112617"/>
            <a:ext cx="162991" cy="149504"/>
          </a:xfrm>
          <a:prstGeom prst="rect">
            <a:avLst/>
          </a:prstGeom>
        </p:spPr>
      </p:pic>
      <p:grpSp>
        <p:nvGrpSpPr>
          <p:cNvPr id="224" name="group 224"/>
          <p:cNvGrpSpPr/>
          <p:nvPr/>
        </p:nvGrpSpPr>
        <p:grpSpPr>
          <a:xfrm rot="21600000">
            <a:off x="10495788" y="4411980"/>
            <a:ext cx="941831" cy="1839467"/>
            <a:chOff x="0" y="0"/>
            <a:chExt cx="941831" cy="1839467"/>
          </a:xfrm>
        </p:grpSpPr>
        <p:pic>
          <p:nvPicPr>
            <p:cNvPr id="2138" name="picture 2138"/>
            <p:cNvPicPr>
              <a:picLocks noChangeAspect="1"/>
            </p:cNvPicPr>
            <p:nvPr/>
          </p:nvPicPr>
          <p:blipFill>
            <a:blip r:embed="rId5"/>
            <a:stretch>
              <a:fillRect/>
            </a:stretch>
          </p:blipFill>
          <p:spPr>
            <a:xfrm rot="21600000">
              <a:off x="0" y="0"/>
              <a:ext cx="941831" cy="1839467"/>
            </a:xfrm>
            <a:prstGeom prst="rect">
              <a:avLst/>
            </a:prstGeom>
          </p:spPr>
        </p:pic>
        <p:sp>
          <p:nvSpPr>
            <p:cNvPr id="2140" name="textbox 2140"/>
            <p:cNvSpPr/>
            <p:nvPr/>
          </p:nvSpPr>
          <p:spPr>
            <a:xfrm>
              <a:off x="-12700" y="-12700"/>
              <a:ext cx="967739" cy="1908175"/>
            </a:xfrm>
            <a:prstGeom prst="rect">
              <a:avLst/>
            </a:prstGeom>
            <a:noFill/>
            <a:ln w="0" cap="flat">
              <a:noFill/>
              <a:prstDash val="solid"/>
              <a:miter lim="0"/>
            </a:ln>
          </p:spPr>
          <p:txBody>
            <a:bodyPr vert="horz" wrap="square" lIns="0" tIns="0" rIns="0" bIns="0"/>
            <a:lstStyle/>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algn="l" rtl="0" eaLnBrk="0">
                <a:lnSpc>
                  <a:spcPct val="103000"/>
                </a:lnSpc>
              </a:pPr>
              <a:endParaRPr sz="1000">
                <a:latin typeface="Arial" panose="020B0604020202020204"/>
                <a:ea typeface="Arial" panose="020B0604020202020204"/>
                <a:cs typeface="Arial" panose="020B0604020202020204"/>
              </a:endParaRPr>
            </a:p>
            <a:p>
              <a:pPr marL="201295" algn="l" rtl="0" eaLnBrk="0">
                <a:lnSpc>
                  <a:spcPct val="90000"/>
                </a:lnSpc>
              </a:pPr>
              <a:r>
                <a:rPr sz="15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1</a:t>
              </a:r>
              <a:endParaRPr sz="1500">
                <a:latin typeface="微软雅黑" panose="020B0503020204020204" charset="-122"/>
                <a:ea typeface="微软雅黑" panose="020B0503020204020204" charset="-122"/>
                <a:cs typeface="微软雅黑" panose="020B0503020204020204" charset="-122"/>
              </a:endParaRPr>
            </a:p>
            <a:p>
              <a:pPr algn="l" rtl="0" eaLnBrk="0">
                <a:lnSpc>
                  <a:spcPct val="136000"/>
                </a:lnSpc>
              </a:pPr>
              <a:endParaRPr sz="1000">
                <a:latin typeface="Arial" panose="020B0604020202020204"/>
                <a:ea typeface="Arial" panose="020B0604020202020204"/>
                <a:cs typeface="Arial" panose="020B0604020202020204"/>
              </a:endParaRPr>
            </a:p>
            <a:p>
              <a:pPr marL="203200" algn="l" rtl="0" eaLnBrk="0">
                <a:lnSpc>
                  <a:spcPct val="89000"/>
                </a:lnSpc>
                <a:spcBef>
                  <a:spcPts val="460"/>
                </a:spcBef>
              </a:pPr>
              <a:r>
                <a:rPr sz="15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2</a:t>
              </a:r>
              <a:endParaRPr sz="150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700">
                <a:latin typeface="Arial" panose="020B0604020202020204"/>
                <a:ea typeface="Arial" panose="020B0604020202020204"/>
                <a:cs typeface="Arial" panose="020B0604020202020204"/>
              </a:endParaRPr>
            </a:p>
            <a:p>
              <a:pPr marL="195580" algn="l" rtl="0" eaLnBrk="0">
                <a:lnSpc>
                  <a:spcPct val="89000"/>
                </a:lnSpc>
              </a:pPr>
              <a:r>
                <a:rPr sz="15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3</a:t>
              </a:r>
              <a:endParaRPr sz="1500">
                <a:latin typeface="微软雅黑" panose="020B0503020204020204" charset="-122"/>
                <a:ea typeface="微软雅黑" panose="020B0503020204020204" charset="-122"/>
                <a:cs typeface="微软雅黑" panose="020B0503020204020204" charset="-122"/>
              </a:endParaRPr>
            </a:p>
          </p:txBody>
        </p:sp>
        <p:pic>
          <p:nvPicPr>
            <p:cNvPr id="2142" name="picture 2142"/>
            <p:cNvPicPr>
              <a:picLocks noChangeAspect="1"/>
            </p:cNvPicPr>
            <p:nvPr/>
          </p:nvPicPr>
          <p:blipFill>
            <a:blip r:embed="rId6"/>
            <a:stretch>
              <a:fillRect/>
            </a:stretch>
          </p:blipFill>
          <p:spPr>
            <a:xfrm rot="21600000">
              <a:off x="152882" y="538962"/>
              <a:ext cx="53530" cy="57340"/>
            </a:xfrm>
            <a:prstGeom prst="rect">
              <a:avLst/>
            </a:prstGeom>
          </p:spPr>
        </p:pic>
        <p:pic>
          <p:nvPicPr>
            <p:cNvPr id="2144" name="picture 2144"/>
            <p:cNvPicPr>
              <a:picLocks noChangeAspect="1"/>
            </p:cNvPicPr>
            <p:nvPr/>
          </p:nvPicPr>
          <p:blipFill>
            <a:blip r:embed="rId7"/>
            <a:stretch>
              <a:fillRect/>
            </a:stretch>
          </p:blipFill>
          <p:spPr>
            <a:xfrm rot="21600000">
              <a:off x="159042" y="1007008"/>
              <a:ext cx="53530" cy="57340"/>
            </a:xfrm>
            <a:prstGeom prst="rect">
              <a:avLst/>
            </a:prstGeom>
          </p:spPr>
        </p:pic>
        <p:pic>
          <p:nvPicPr>
            <p:cNvPr id="2146" name="picture 2146"/>
            <p:cNvPicPr>
              <a:picLocks noChangeAspect="1"/>
            </p:cNvPicPr>
            <p:nvPr/>
          </p:nvPicPr>
          <p:blipFill>
            <a:blip r:embed="rId8"/>
            <a:stretch>
              <a:fillRect/>
            </a:stretch>
          </p:blipFill>
          <p:spPr>
            <a:xfrm rot="21600000">
              <a:off x="148488" y="1320469"/>
              <a:ext cx="53516" cy="57340"/>
            </a:xfrm>
            <a:prstGeom prst="rect">
              <a:avLst/>
            </a:prstGeom>
          </p:spPr>
        </p:pic>
      </p:grpSp>
      <p:sp>
        <p:nvSpPr>
          <p:cNvPr id="2150" name="textbox 2150"/>
          <p:cNvSpPr/>
          <p:nvPr/>
        </p:nvSpPr>
        <p:spPr>
          <a:xfrm>
            <a:off x="4588476" y="3754242"/>
            <a:ext cx="6517005" cy="26670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895"/>
              </a:lnSpc>
            </a:pPr>
            <a:r>
              <a:rPr sz="2400" kern="0" spc="50" baseline="7000">
                <a:solidFill>
                  <a:srgbClr val="000000">
                    <a:alpha val="100000"/>
                  </a:srgbClr>
                </a:solidFill>
                <a:latin typeface="微软雅黑" panose="020B0503020204020204" charset="-122"/>
                <a:ea typeface="微软雅黑" panose="020B0503020204020204" charset="-122"/>
                <a:cs typeface="微软雅黑" panose="020B0503020204020204" charset="-122"/>
              </a:rPr>
              <a:t>个人中心</a:t>
            </a:r>
            <a:r>
              <a:rPr sz="15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流程中心         业务中心</a:t>
            </a:r>
            <a:r>
              <a:rPr sz="15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400" kern="0" spc="40" baseline="-3000">
                <a:solidFill>
                  <a:srgbClr val="000000">
                    <a:alpha val="100000"/>
                  </a:srgbClr>
                </a:solidFill>
                <a:latin typeface="微软雅黑" panose="020B0503020204020204" charset="-122"/>
                <a:ea typeface="微软雅黑" panose="020B0503020204020204" charset="-122"/>
                <a:cs typeface="微软雅黑" panose="020B0503020204020204" charset="-122"/>
              </a:rPr>
              <a:t>文化中心</a:t>
            </a:r>
            <a:r>
              <a:rPr sz="15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         知识中心</a:t>
            </a:r>
            <a:endParaRPr sz="1500">
              <a:latin typeface="微软雅黑" panose="020B0503020204020204" charset="-122"/>
              <a:ea typeface="微软雅黑" panose="020B0503020204020204" charset="-122"/>
              <a:cs typeface="微软雅黑" panose="020B0503020204020204" charset="-122"/>
            </a:endParaRPr>
          </a:p>
        </p:txBody>
      </p:sp>
      <p:graphicFrame>
        <p:nvGraphicFramePr>
          <p:cNvPr id="2152" name="table 2152"/>
          <p:cNvGraphicFramePr>
            <a:graphicFrameLocks noGrp="1"/>
          </p:cNvGraphicFramePr>
          <p:nvPr/>
        </p:nvGraphicFramePr>
        <p:xfrm>
          <a:off x="4300067" y="1148613"/>
          <a:ext cx="2452370" cy="521334"/>
        </p:xfrm>
        <a:graphic>
          <a:graphicData uri="http://schemas.openxmlformats.org/drawingml/2006/table">
            <a:tbl>
              <a:tblPr/>
              <a:tblGrid>
                <a:gridCol w="2452370"/>
              </a:tblGrid>
              <a:tr h="521334">
                <a:tc>
                  <a:txBody>
                    <a:bodyPr wrap="square"/>
                    <a:lstStyle/>
                    <a:p>
                      <a:pPr algn="l" rtl="0" eaLnBrk="0">
                        <a:lnSpc>
                          <a:spcPct val="106000"/>
                        </a:lnSpc>
                      </a:pPr>
                      <a:endParaRPr sz="700">
                        <a:latin typeface="Arial" panose="020B0604020202020204"/>
                        <a:ea typeface="Arial" panose="020B0604020202020204"/>
                        <a:cs typeface="Arial" panose="020B0604020202020204"/>
                      </a:endParaRPr>
                    </a:p>
                    <a:p>
                      <a:pPr marL="124460" algn="l" rtl="0" eaLnBrk="0">
                        <a:lnSpc>
                          <a:spcPct val="91000"/>
                        </a:lnSpc>
                        <a:spcBef>
                          <a:spcPts val="5"/>
                        </a:spcBef>
                      </a:pPr>
                      <a:r>
                        <a:rPr sz="2000" kern="0" spc="-20">
                          <a:solidFill>
                            <a:srgbClr val="FFFFFF">
                              <a:alpha val="100000"/>
                            </a:srgbClr>
                          </a:solidFill>
                          <a:latin typeface="Arial" panose="020B0604020202020204"/>
                          <a:ea typeface="Arial" panose="020B0604020202020204"/>
                          <a:cs typeface="Arial" panose="020B0604020202020204"/>
                        </a:rPr>
                        <a:t>•</a:t>
                      </a:r>
                      <a:r>
                        <a:rPr sz="2000" kern="0" spc="230">
                          <a:solidFill>
                            <a:srgbClr val="FFFFFF">
                              <a:alpha val="100000"/>
                            </a:srgbClr>
                          </a:solidFill>
                          <a:latin typeface="Arial" panose="020B0604020202020204"/>
                          <a:ea typeface="Arial" panose="020B0604020202020204"/>
                          <a:cs typeface="Arial" panose="020B0604020202020204"/>
                        </a:rPr>
                        <a:t>  </a:t>
                      </a:r>
                      <a:r>
                        <a:rPr sz="2000" b="1" kern="0" spc="-20">
                          <a:solidFill>
                            <a:srgbClr val="FFFFFF">
                              <a:alpha val="100000"/>
                            </a:srgbClr>
                          </a:solidFill>
                          <a:latin typeface="微软雅黑" panose="020B0503020204020204" charset="-122"/>
                          <a:ea typeface="微软雅黑" panose="020B0503020204020204" charset="-122"/>
                          <a:cs typeface="微软雅黑" panose="020B0503020204020204" charset="-122"/>
                        </a:rPr>
                        <a:t>功能参考示例</a:t>
                      </a:r>
                      <a:endParaRPr sz="20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C6F1"/>
                    </a:solidFill>
                  </a:tcPr>
                </a:tc>
              </a:tr>
            </a:tbl>
          </a:graphicData>
        </a:graphic>
      </p:graphicFrame>
      <p:grpSp>
        <p:nvGrpSpPr>
          <p:cNvPr id="226" name="group 226"/>
          <p:cNvGrpSpPr/>
          <p:nvPr/>
        </p:nvGrpSpPr>
        <p:grpSpPr>
          <a:xfrm rot="21600000">
            <a:off x="278739" y="231812"/>
            <a:ext cx="898702" cy="756666"/>
            <a:chOff x="0" y="0"/>
            <a:chExt cx="898702" cy="756666"/>
          </a:xfrm>
        </p:grpSpPr>
        <p:pic>
          <p:nvPicPr>
            <p:cNvPr id="2154" name="picture 2154"/>
            <p:cNvPicPr>
              <a:picLocks noChangeAspect="1"/>
            </p:cNvPicPr>
            <p:nvPr/>
          </p:nvPicPr>
          <p:blipFill>
            <a:blip r:embed="rId9"/>
            <a:stretch>
              <a:fillRect/>
            </a:stretch>
          </p:blipFill>
          <p:spPr>
            <a:xfrm rot="21600000">
              <a:off x="0" y="0"/>
              <a:ext cx="898702" cy="756666"/>
            </a:xfrm>
            <a:prstGeom prst="rect">
              <a:avLst/>
            </a:prstGeom>
          </p:spPr>
        </p:pic>
        <p:sp>
          <p:nvSpPr>
            <p:cNvPr id="2156" name="textbox 2156"/>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3.2.1</a:t>
              </a:r>
              <a:endParaRPr sz="1200">
                <a:latin typeface="微软雅黑" panose="020B0503020204020204" charset="-122"/>
                <a:ea typeface="微软雅黑" panose="020B0503020204020204" charset="-122"/>
                <a:cs typeface="微软雅黑" panose="020B0503020204020204" charset="-122"/>
              </a:endParaRPr>
            </a:p>
          </p:txBody>
        </p:sp>
      </p:grpSp>
      <p:sp>
        <p:nvSpPr>
          <p:cNvPr id="2158" name="textbox 2158"/>
          <p:cNvSpPr/>
          <p:nvPr/>
        </p:nvSpPr>
        <p:spPr>
          <a:xfrm>
            <a:off x="1386141" y="486626"/>
            <a:ext cx="2726054" cy="274954"/>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智慧办公平台</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协作办</a:t>
            </a:r>
            <a:r>
              <a:rPr sz="1700" b="1"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公</a:t>
            </a:r>
            <a:endParaRPr sz="1700">
              <a:latin typeface="微软雅黑" panose="020B0503020204020204" charset="-122"/>
              <a:ea typeface="微软雅黑" panose="020B0503020204020204" charset="-122"/>
              <a:cs typeface="微软雅黑" panose="020B0503020204020204" charset="-122"/>
            </a:endParaRPr>
          </a:p>
        </p:txBody>
      </p:sp>
      <p:pic>
        <p:nvPicPr>
          <p:cNvPr id="2160" name="picture 2160"/>
          <p:cNvPicPr>
            <a:picLocks noChangeAspect="1"/>
          </p:cNvPicPr>
          <p:nvPr/>
        </p:nvPicPr>
        <p:blipFill>
          <a:blip r:embed="rId10"/>
          <a:stretch>
            <a:fillRect/>
          </a:stretch>
        </p:blipFill>
        <p:spPr>
          <a:xfrm rot="21600000">
            <a:off x="4317733" y="1529333"/>
            <a:ext cx="7130110" cy="12700"/>
          </a:xfrm>
          <a:prstGeom prst="rect">
            <a:avLst/>
          </a:prstGeom>
        </p:spPr>
      </p:pic>
      <p:pic>
        <p:nvPicPr>
          <p:cNvPr id="3" name="图片 2" descr="通微logo2"/>
          <p:cNvPicPr>
            <a:picLocks noChangeAspect="1"/>
          </p:cNvPicPr>
          <p:nvPr/>
        </p:nvPicPr>
        <p:blipFill>
          <a:blip r:embed="rId11"/>
          <a:stretch>
            <a:fillRect/>
          </a:stretch>
        </p:blipFill>
        <p:spPr>
          <a:xfrm>
            <a:off x="11315065" y="55245"/>
            <a:ext cx="824230" cy="368935"/>
          </a:xfrm>
          <a:prstGeom prst="rect">
            <a:avLst/>
          </a:prstGeom>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2" name="rect 216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sp>
        <p:nvSpPr>
          <p:cNvPr id="2164" name="textbox 2164"/>
          <p:cNvSpPr/>
          <p:nvPr/>
        </p:nvSpPr>
        <p:spPr>
          <a:xfrm>
            <a:off x="7404903" y="4839099"/>
            <a:ext cx="2030729" cy="1670685"/>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83000"/>
              </a:lnSpc>
              <a:tabLst>
                <a:tab pos="125095" algn="l"/>
              </a:tabLst>
            </a:pP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6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文化中心通过新闻、公</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告、活</a:t>
            </a:r>
            <a:endParaRPr sz="1100">
              <a:latin typeface="微软雅黑" panose="020B0503020204020204" charset="-122"/>
              <a:ea typeface="微软雅黑" panose="020B0503020204020204" charset="-122"/>
              <a:cs typeface="微软雅黑" panose="020B0503020204020204" charset="-122"/>
            </a:endParaRPr>
          </a:p>
          <a:p>
            <a:pPr marL="173990" indent="635" algn="l" rtl="0" eaLnBrk="0">
              <a:lnSpc>
                <a:spcPct val="151000"/>
              </a:lnSpc>
              <a:spcBef>
                <a:spcPts val="50"/>
              </a:spcBef>
            </a:pP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动、问卷调查、员工关</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怀、同  </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事圈等塑造组织的价值观</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、信  </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念、仪式、符号、处事方</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式</a:t>
            </a:r>
            <a:r>
              <a:rPr sz="1100" kern="0" spc="-17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进一步提升组织文化建设</a:t>
            </a:r>
            <a:r>
              <a:rPr sz="1100" kern="0" spc="-9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，让</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组织脚步一致。</a:t>
            </a:r>
            <a:endParaRPr sz="1100">
              <a:latin typeface="微软雅黑" panose="020B0503020204020204" charset="-122"/>
              <a:ea typeface="微软雅黑" panose="020B0503020204020204" charset="-122"/>
              <a:cs typeface="微软雅黑" panose="020B0503020204020204" charset="-122"/>
            </a:endParaRPr>
          </a:p>
          <a:p>
            <a:pPr algn="l" rtl="0" eaLnBrk="0">
              <a:lnSpc>
                <a:spcPct val="107000"/>
              </a:lnSpc>
            </a:pPr>
            <a:endParaRPr sz="500">
              <a:latin typeface="Arial" panose="020B0604020202020204"/>
              <a:ea typeface="Arial" panose="020B0604020202020204"/>
              <a:cs typeface="Arial" panose="020B0604020202020204"/>
            </a:endParaRPr>
          </a:p>
          <a:p>
            <a:pPr marL="62865" algn="l" rtl="0" eaLnBrk="0">
              <a:lnSpc>
                <a:spcPct val="91000"/>
              </a:lnSpc>
              <a:spcBef>
                <a:spcPts val="5"/>
              </a:spcBef>
            </a:pPr>
            <a:r>
              <a:rPr sz="1100" b="1" kern="0" spc="-10">
                <a:solidFill>
                  <a:srgbClr val="C00000">
                    <a:alpha val="100000"/>
                  </a:srgbClr>
                </a:solidFill>
                <a:latin typeface="微软雅黑" panose="020B0503020204020204" charset="-122"/>
                <a:ea typeface="微软雅黑" panose="020B0503020204020204" charset="-122"/>
                <a:cs typeface="微软雅黑" panose="020B0503020204020204" charset="-122"/>
              </a:rPr>
              <a:t>注重人文关怀</a:t>
            </a:r>
            <a:r>
              <a:rPr sz="1100" b="1" kern="0" spc="-20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100" b="1" kern="0" spc="-10">
                <a:solidFill>
                  <a:srgbClr val="C00000">
                    <a:alpha val="100000"/>
                  </a:srgbClr>
                </a:solidFill>
                <a:latin typeface="微软雅黑" panose="020B0503020204020204" charset="-122"/>
                <a:ea typeface="微软雅黑" panose="020B0503020204020204" charset="-122"/>
                <a:cs typeface="微软雅黑" panose="020B0503020204020204" charset="-122"/>
              </a:rPr>
              <a:t>，提升企业凝</a:t>
            </a:r>
            <a:r>
              <a:rPr sz="1100" b="1" kern="0" spc="-20">
                <a:solidFill>
                  <a:srgbClr val="C00000">
                    <a:alpha val="100000"/>
                  </a:srgbClr>
                </a:solidFill>
                <a:latin typeface="微软雅黑" panose="020B0503020204020204" charset="-122"/>
                <a:ea typeface="微软雅黑" panose="020B0503020204020204" charset="-122"/>
                <a:cs typeface="微软雅黑" panose="020B0503020204020204" charset="-122"/>
              </a:rPr>
              <a:t>聚力</a:t>
            </a:r>
            <a:endParaRPr sz="1100">
              <a:latin typeface="微软雅黑" panose="020B0503020204020204" charset="-122"/>
              <a:ea typeface="微软雅黑" panose="020B0503020204020204" charset="-122"/>
              <a:cs typeface="微软雅黑" panose="020B0503020204020204" charset="-122"/>
            </a:endParaRPr>
          </a:p>
        </p:txBody>
      </p:sp>
      <p:pic>
        <p:nvPicPr>
          <p:cNvPr id="2166" name="picture 2166"/>
          <p:cNvPicPr>
            <a:picLocks noChangeAspect="1"/>
          </p:cNvPicPr>
          <p:nvPr/>
        </p:nvPicPr>
        <p:blipFill>
          <a:blip r:embed="rId1"/>
          <a:stretch>
            <a:fillRect/>
          </a:stretch>
        </p:blipFill>
        <p:spPr>
          <a:xfrm rot="21600000">
            <a:off x="7417603" y="4868358"/>
            <a:ext cx="113249" cy="103005"/>
          </a:xfrm>
          <a:prstGeom prst="rect">
            <a:avLst/>
          </a:prstGeom>
        </p:spPr>
      </p:pic>
      <p:sp>
        <p:nvSpPr>
          <p:cNvPr id="2168" name="textbox 2168"/>
          <p:cNvSpPr/>
          <p:nvPr/>
        </p:nvSpPr>
        <p:spPr>
          <a:xfrm>
            <a:off x="2783029" y="4921175"/>
            <a:ext cx="1974214" cy="1588135"/>
          </a:xfrm>
          <a:prstGeom prst="rect">
            <a:avLst/>
          </a:prstGeom>
          <a:noFill/>
          <a:ln w="0" cap="flat">
            <a:noFill/>
            <a:prstDash val="solid"/>
            <a:miter lim="0"/>
          </a:ln>
        </p:spPr>
        <p:txBody>
          <a:bodyPr vert="horz" wrap="square" lIns="0" tIns="0" rIns="0" bIns="0"/>
          <a:lstStyle/>
          <a:p>
            <a:pPr algn="l" rtl="0" eaLnBrk="0">
              <a:lnSpc>
                <a:spcPct val="68000"/>
              </a:lnSpc>
            </a:pPr>
            <a:endParaRPr sz="100">
              <a:latin typeface="Arial" panose="020B0604020202020204"/>
              <a:ea typeface="Arial" panose="020B0604020202020204"/>
              <a:cs typeface="Arial" panose="020B0604020202020204"/>
            </a:endParaRPr>
          </a:p>
          <a:p>
            <a:pPr marL="173355" indent="-161290" algn="l" rtl="0" eaLnBrk="0">
              <a:lnSpc>
                <a:spcPct val="131000"/>
              </a:lnSpc>
              <a:tabLst>
                <a:tab pos="125095" algn="l"/>
              </a:tabLst>
            </a:pP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5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多过建立通讯和社交的</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30">
                <a:solidFill>
                  <a:srgbClr val="262626">
                    <a:alpha val="100000"/>
                  </a:srgbClr>
                </a:solidFill>
                <a:latin typeface="微软雅黑" panose="020B0503020204020204" charset="-122"/>
                <a:ea typeface="微软雅黑" panose="020B0503020204020204" charset="-122"/>
                <a:cs typeface="微软雅黑" panose="020B0503020204020204" charset="-122"/>
              </a:rPr>
              <a:t>网络</a:t>
            </a:r>
            <a:r>
              <a:rPr sz="1100" kern="0" spc="-9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30">
                <a:solidFill>
                  <a:srgbClr val="262626">
                    <a:alpha val="100000"/>
                  </a:srgbClr>
                </a:solidFill>
                <a:latin typeface="微软雅黑" panose="020B0503020204020204" charset="-122"/>
                <a:ea typeface="微软雅黑" panose="020B0503020204020204" charset="-122"/>
                <a:cs typeface="微软雅黑" panose="020B0503020204020204" charset="-122"/>
              </a:rPr>
              <a:t>，有效的提高工作效率，</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打破信息壁垒。</a:t>
            </a:r>
            <a:endParaRPr sz="1100">
              <a:latin typeface="微软雅黑" panose="020B0503020204020204" charset="-122"/>
              <a:ea typeface="微软雅黑" panose="020B0503020204020204" charset="-122"/>
              <a:cs typeface="微软雅黑" panose="020B0503020204020204" charset="-122"/>
            </a:endParaRPr>
          </a:p>
          <a:p>
            <a:pPr marL="173355" indent="-161290" algn="l" rtl="0" eaLnBrk="0">
              <a:lnSpc>
                <a:spcPct val="121000"/>
              </a:lnSpc>
              <a:spcBef>
                <a:spcPts val="765"/>
              </a:spcBef>
              <a:tabLst>
                <a:tab pos="125095" algn="l"/>
              </a:tabLst>
            </a:pP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1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通过多层面的渠道沟通</a:t>
            </a:r>
            <a:r>
              <a:rPr sz="1100" kern="0" spc="-17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，构</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筑线上人文空间</a:t>
            </a:r>
            <a:r>
              <a:rPr sz="1100" kern="0" spc="-11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，促进员工</a:t>
            </a:r>
            <a:endParaRPr sz="1100">
              <a:latin typeface="微软雅黑" panose="020B0503020204020204" charset="-122"/>
              <a:ea typeface="微软雅黑" panose="020B0503020204020204" charset="-122"/>
              <a:cs typeface="微软雅黑" panose="020B0503020204020204" charset="-122"/>
            </a:endParaRPr>
          </a:p>
          <a:p>
            <a:pPr marL="175260" algn="l" rtl="0" eaLnBrk="0">
              <a:lnSpc>
                <a:spcPct val="91000"/>
              </a:lnSpc>
              <a:spcBef>
                <a:spcPts val="770"/>
              </a:spcBef>
            </a:pP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交流。</a:t>
            </a:r>
            <a:endParaRPr sz="1100">
              <a:latin typeface="微软雅黑" panose="020B0503020204020204" charset="-122"/>
              <a:ea typeface="微软雅黑" panose="020B0503020204020204" charset="-122"/>
              <a:cs typeface="微软雅黑" panose="020B0503020204020204" charset="-122"/>
            </a:endParaRPr>
          </a:p>
          <a:p>
            <a:pPr marL="118745" algn="l" rtl="0" eaLnBrk="0">
              <a:lnSpc>
                <a:spcPct val="91000"/>
              </a:lnSpc>
              <a:spcBef>
                <a:spcPct val="0"/>
              </a:spcBef>
            </a:pPr>
            <a:r>
              <a:rPr sz="1100" b="1" kern="0" spc="0">
                <a:solidFill>
                  <a:srgbClr val="C00000">
                    <a:alpha val="100000"/>
                  </a:srgbClr>
                </a:solidFill>
                <a:latin typeface="微软雅黑" panose="020B0503020204020204" charset="-122"/>
                <a:ea typeface="微软雅黑" panose="020B0503020204020204" charset="-122"/>
                <a:cs typeface="微软雅黑" panose="020B0503020204020204" charset="-122"/>
              </a:rPr>
              <a:t>构建企业通讯社交</a:t>
            </a:r>
            <a:r>
              <a:rPr sz="1100" b="1" kern="0" spc="-10">
                <a:solidFill>
                  <a:srgbClr val="C00000">
                    <a:alpha val="100000"/>
                  </a:srgbClr>
                </a:solidFill>
                <a:latin typeface="微软雅黑" panose="020B0503020204020204" charset="-122"/>
                <a:ea typeface="微软雅黑" panose="020B0503020204020204" charset="-122"/>
                <a:cs typeface="微软雅黑" panose="020B0503020204020204" charset="-122"/>
              </a:rPr>
              <a:t>网络</a:t>
            </a:r>
            <a:endParaRPr sz="1100">
              <a:latin typeface="微软雅黑" panose="020B0503020204020204" charset="-122"/>
              <a:ea typeface="微软雅黑" panose="020B0503020204020204" charset="-122"/>
              <a:cs typeface="微软雅黑" panose="020B0503020204020204" charset="-122"/>
            </a:endParaRPr>
          </a:p>
        </p:txBody>
      </p:sp>
      <p:pic>
        <p:nvPicPr>
          <p:cNvPr id="2170" name="picture 2170"/>
          <p:cNvPicPr>
            <a:picLocks noChangeAspect="1"/>
          </p:cNvPicPr>
          <p:nvPr/>
        </p:nvPicPr>
        <p:blipFill>
          <a:blip r:embed="rId2"/>
          <a:stretch>
            <a:fillRect/>
          </a:stretch>
        </p:blipFill>
        <p:spPr>
          <a:xfrm rot="21600000">
            <a:off x="2795729" y="5705376"/>
            <a:ext cx="113250" cy="103005"/>
          </a:xfrm>
          <a:prstGeom prst="rect">
            <a:avLst/>
          </a:prstGeom>
        </p:spPr>
      </p:pic>
      <p:pic>
        <p:nvPicPr>
          <p:cNvPr id="2172" name="picture 2172"/>
          <p:cNvPicPr>
            <a:picLocks noChangeAspect="1"/>
          </p:cNvPicPr>
          <p:nvPr/>
        </p:nvPicPr>
        <p:blipFill>
          <a:blip r:embed="rId2"/>
          <a:stretch>
            <a:fillRect/>
          </a:stretch>
        </p:blipFill>
        <p:spPr>
          <a:xfrm rot="21600000">
            <a:off x="2795729" y="4950997"/>
            <a:ext cx="113250" cy="103005"/>
          </a:xfrm>
          <a:prstGeom prst="rect">
            <a:avLst/>
          </a:prstGeom>
        </p:spPr>
      </p:pic>
      <p:grpSp>
        <p:nvGrpSpPr>
          <p:cNvPr id="228" name="group 228"/>
          <p:cNvGrpSpPr/>
          <p:nvPr/>
        </p:nvGrpSpPr>
        <p:grpSpPr>
          <a:xfrm rot="21600000">
            <a:off x="2656222" y="1627530"/>
            <a:ext cx="2211111" cy="1214589"/>
            <a:chOff x="0" y="0"/>
            <a:chExt cx="2211111" cy="1214589"/>
          </a:xfrm>
        </p:grpSpPr>
        <p:pic>
          <p:nvPicPr>
            <p:cNvPr id="2174" name="picture 2174"/>
            <p:cNvPicPr>
              <a:picLocks noChangeAspect="1"/>
            </p:cNvPicPr>
            <p:nvPr/>
          </p:nvPicPr>
          <p:blipFill>
            <a:blip r:embed="rId3"/>
            <a:stretch>
              <a:fillRect/>
            </a:stretch>
          </p:blipFill>
          <p:spPr>
            <a:xfrm rot="21600000">
              <a:off x="0" y="0"/>
              <a:ext cx="2211111" cy="397323"/>
            </a:xfrm>
            <a:prstGeom prst="rect">
              <a:avLst/>
            </a:prstGeom>
          </p:spPr>
        </p:pic>
        <p:pic>
          <p:nvPicPr>
            <p:cNvPr id="2176" name="picture 2176"/>
            <p:cNvPicPr>
              <a:picLocks noChangeAspect="1"/>
            </p:cNvPicPr>
            <p:nvPr/>
          </p:nvPicPr>
          <p:blipFill>
            <a:blip r:embed="rId4"/>
            <a:stretch>
              <a:fillRect/>
            </a:stretch>
          </p:blipFill>
          <p:spPr>
            <a:xfrm rot="21600000">
              <a:off x="224683" y="699299"/>
              <a:ext cx="481673" cy="508317"/>
            </a:xfrm>
            <a:prstGeom prst="rect">
              <a:avLst/>
            </a:prstGeom>
          </p:spPr>
        </p:pic>
        <p:pic>
          <p:nvPicPr>
            <p:cNvPr id="2178" name="picture 2178"/>
            <p:cNvPicPr>
              <a:picLocks noChangeAspect="1"/>
            </p:cNvPicPr>
            <p:nvPr/>
          </p:nvPicPr>
          <p:blipFill>
            <a:blip r:embed="rId5"/>
            <a:stretch>
              <a:fillRect/>
            </a:stretch>
          </p:blipFill>
          <p:spPr>
            <a:xfrm rot="21600000">
              <a:off x="854819" y="378193"/>
              <a:ext cx="481672" cy="508609"/>
            </a:xfrm>
            <a:prstGeom prst="rect">
              <a:avLst/>
            </a:prstGeom>
          </p:spPr>
        </p:pic>
        <p:sp>
          <p:nvSpPr>
            <p:cNvPr id="2180" name="textbox 2180"/>
            <p:cNvSpPr/>
            <p:nvPr/>
          </p:nvSpPr>
          <p:spPr>
            <a:xfrm>
              <a:off x="277273" y="71773"/>
              <a:ext cx="1196975" cy="1097280"/>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algn="r" rtl="0" eaLnBrk="0">
                <a:lnSpc>
                  <a:spcPct val="91000"/>
                </a:lnSpc>
              </a:pPr>
              <a:r>
                <a:rPr sz="1400" b="1" kern="0" spc="-10">
                  <a:solidFill>
                    <a:srgbClr val="4A452A">
                      <a:alpha val="100000"/>
                    </a:srgbClr>
                  </a:solidFill>
                  <a:latin typeface="微软雅黑" panose="020B0503020204020204" charset="-122"/>
                  <a:ea typeface="微软雅黑" panose="020B0503020204020204" charset="-122"/>
                  <a:cs typeface="微软雅黑" panose="020B0503020204020204" charset="-122"/>
                </a:rPr>
                <a:t>个人中心</a:t>
              </a:r>
              <a:endParaRPr sz="1400">
                <a:latin typeface="微软雅黑" panose="020B0503020204020204" charset="-122"/>
                <a:ea typeface="微软雅黑" panose="020B0503020204020204" charset="-122"/>
                <a:cs typeface="微软雅黑" panose="020B0503020204020204" charset="-122"/>
              </a:endParaRPr>
            </a:p>
            <a:p>
              <a:pPr algn="l" rtl="0" eaLnBrk="0">
                <a:lnSpc>
                  <a:spcPct val="114000"/>
                </a:lnSpc>
              </a:pPr>
              <a:endParaRPr sz="1000">
                <a:latin typeface="Arial" panose="020B0604020202020204"/>
                <a:ea typeface="Arial" panose="020B0604020202020204"/>
                <a:cs typeface="Arial" panose="020B0604020202020204"/>
              </a:endParaRPr>
            </a:p>
            <a:p>
              <a:pPr algn="l" rtl="0" eaLnBrk="0">
                <a:lnSpc>
                  <a:spcPct val="114000"/>
                </a:lnSpc>
              </a:pPr>
              <a:endParaRPr sz="1000">
                <a:latin typeface="Arial" panose="020B0604020202020204"/>
                <a:ea typeface="Arial" panose="020B0604020202020204"/>
                <a:cs typeface="Arial" panose="020B0604020202020204"/>
              </a:endParaRPr>
            </a:p>
            <a:p>
              <a:pPr marL="771525" indent="-109855" algn="l" rtl="0" eaLnBrk="0">
                <a:lnSpc>
                  <a:spcPct val="95000"/>
                </a:lnSpc>
                <a:spcBef>
                  <a:spcPts val="280"/>
                </a:spcBef>
              </a:pPr>
              <a:r>
                <a:rPr sz="9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即时通</a:t>
              </a: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讯</a:t>
              </a:r>
              <a:endParaRPr sz="90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700">
                <a:latin typeface="Arial" panose="020B0604020202020204"/>
                <a:ea typeface="Arial" panose="020B0604020202020204"/>
                <a:cs typeface="Arial" panose="020B0604020202020204"/>
              </a:endParaRPr>
            </a:p>
            <a:p>
              <a:pPr marL="12700" algn="l" rtl="0" eaLnBrk="0">
                <a:lnSpc>
                  <a:spcPct val="90000"/>
                </a:lnSpc>
                <a:spcBef>
                  <a:spcPts val="5"/>
                </a:spcBef>
              </a:pPr>
              <a:r>
                <a:rPr sz="9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同事圈</a:t>
              </a:r>
              <a:endParaRPr sz="900">
                <a:latin typeface="微软雅黑" panose="020B0503020204020204" charset="-122"/>
                <a:ea typeface="微软雅黑" panose="020B0503020204020204" charset="-122"/>
                <a:cs typeface="微软雅黑" panose="020B0503020204020204" charset="-122"/>
              </a:endParaRPr>
            </a:p>
          </p:txBody>
        </p:sp>
        <p:pic>
          <p:nvPicPr>
            <p:cNvPr id="2182" name="picture 2182"/>
            <p:cNvPicPr>
              <a:picLocks noChangeAspect="1"/>
            </p:cNvPicPr>
            <p:nvPr/>
          </p:nvPicPr>
          <p:blipFill>
            <a:blip r:embed="rId6"/>
            <a:stretch>
              <a:fillRect/>
            </a:stretch>
          </p:blipFill>
          <p:spPr>
            <a:xfrm rot="21600000">
              <a:off x="1582046" y="706272"/>
              <a:ext cx="481672" cy="508317"/>
            </a:xfrm>
            <a:prstGeom prst="rect">
              <a:avLst/>
            </a:prstGeom>
          </p:spPr>
        </p:pic>
        <p:pic>
          <p:nvPicPr>
            <p:cNvPr id="2184" name="picture 2184"/>
            <p:cNvPicPr>
              <a:picLocks noChangeAspect="1"/>
            </p:cNvPicPr>
            <p:nvPr/>
          </p:nvPicPr>
          <p:blipFill>
            <a:blip r:embed="rId7"/>
            <a:stretch>
              <a:fillRect/>
            </a:stretch>
          </p:blipFill>
          <p:spPr>
            <a:xfrm rot="21600000">
              <a:off x="333865" y="745337"/>
              <a:ext cx="265175" cy="280415"/>
            </a:xfrm>
            <a:prstGeom prst="rect">
              <a:avLst/>
            </a:prstGeom>
          </p:spPr>
        </p:pic>
      </p:grpSp>
      <p:pic>
        <p:nvPicPr>
          <p:cNvPr id="2186" name="picture 2186"/>
          <p:cNvPicPr>
            <a:picLocks noChangeAspect="1"/>
          </p:cNvPicPr>
          <p:nvPr/>
        </p:nvPicPr>
        <p:blipFill>
          <a:blip r:embed="rId8"/>
          <a:stretch>
            <a:fillRect/>
          </a:stretch>
        </p:blipFill>
        <p:spPr>
          <a:xfrm rot="21600000">
            <a:off x="389904" y="3310078"/>
            <a:ext cx="2085794" cy="1204002"/>
          </a:xfrm>
          <a:prstGeom prst="rect">
            <a:avLst/>
          </a:prstGeom>
        </p:spPr>
      </p:pic>
      <p:sp>
        <p:nvSpPr>
          <p:cNvPr id="2188" name="textbox 2188"/>
          <p:cNvSpPr/>
          <p:nvPr/>
        </p:nvSpPr>
        <p:spPr>
          <a:xfrm>
            <a:off x="5135031" y="5147745"/>
            <a:ext cx="1905000" cy="133858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83000"/>
              </a:lnSpc>
              <a:tabLst>
                <a:tab pos="125095" algn="l"/>
              </a:tabLst>
            </a:pP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5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覆盖日常办公的各类业务应</a:t>
            </a:r>
            <a:endParaRPr sz="1100">
              <a:latin typeface="微软雅黑" panose="020B0503020204020204" charset="-122"/>
              <a:ea typeface="微软雅黑" panose="020B0503020204020204" charset="-122"/>
              <a:cs typeface="微软雅黑" panose="020B0503020204020204" charset="-122"/>
            </a:endParaRPr>
          </a:p>
          <a:p>
            <a:pPr marL="173990" indent="635" algn="l" rtl="0" eaLnBrk="0">
              <a:lnSpc>
                <a:spcPct val="152000"/>
              </a:lnSpc>
              <a:spcBef>
                <a:spcPts val="30"/>
              </a:spcBef>
            </a:pP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用</a:t>
            </a:r>
            <a:r>
              <a:rPr sz="1100" kern="0" spc="-12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，倡导更便捷高效的办公</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业务使用</a:t>
            </a:r>
            <a:r>
              <a:rPr sz="1100" kern="0" spc="-12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，实现企业管理降</a:t>
            </a: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本增效。</a:t>
            </a:r>
            <a:endParaRPr sz="1100">
              <a:latin typeface="微软雅黑" panose="020B0503020204020204" charset="-122"/>
              <a:ea typeface="微软雅黑" panose="020B0503020204020204" charset="-122"/>
              <a:cs typeface="微软雅黑" panose="020B0503020204020204" charset="-122"/>
            </a:endParaRPr>
          </a:p>
          <a:p>
            <a:pPr algn="l" rtl="0" eaLnBrk="0">
              <a:lnSpc>
                <a:spcPct val="138000"/>
              </a:lnSpc>
            </a:pPr>
            <a:endParaRPr sz="1000">
              <a:latin typeface="Arial" panose="020B0604020202020204"/>
              <a:ea typeface="Arial" panose="020B0604020202020204"/>
              <a:cs typeface="Arial" panose="020B0604020202020204"/>
            </a:endParaRPr>
          </a:p>
          <a:p>
            <a:pPr algn="l" rtl="0" eaLnBrk="0">
              <a:lnSpc>
                <a:spcPct val="138000"/>
              </a:lnSpc>
            </a:pPr>
            <a:endParaRPr sz="200">
              <a:latin typeface="Arial" panose="020B0604020202020204"/>
              <a:ea typeface="Arial" panose="020B0604020202020204"/>
              <a:cs typeface="Arial" panose="020B0604020202020204"/>
            </a:endParaRPr>
          </a:p>
          <a:p>
            <a:pPr algn="r" rtl="0" eaLnBrk="0">
              <a:lnSpc>
                <a:spcPct val="91000"/>
              </a:lnSpc>
            </a:pPr>
            <a:r>
              <a:rPr sz="1100" b="1" kern="0" spc="0">
                <a:solidFill>
                  <a:srgbClr val="C00000">
                    <a:alpha val="100000"/>
                  </a:srgbClr>
                </a:solidFill>
                <a:latin typeface="微软雅黑" panose="020B0503020204020204" charset="-122"/>
                <a:ea typeface="微软雅黑" panose="020B0503020204020204" charset="-122"/>
                <a:cs typeface="微软雅黑" panose="020B0503020204020204" charset="-122"/>
              </a:rPr>
              <a:t>为企业办公管理提供便</a:t>
            </a:r>
            <a:r>
              <a:rPr sz="1100" b="1" kern="0" spc="-10">
                <a:solidFill>
                  <a:srgbClr val="C00000">
                    <a:alpha val="100000"/>
                  </a:srgbClr>
                </a:solidFill>
                <a:latin typeface="微软雅黑" panose="020B0503020204020204" charset="-122"/>
                <a:ea typeface="微软雅黑" panose="020B0503020204020204" charset="-122"/>
                <a:cs typeface="微软雅黑" panose="020B0503020204020204" charset="-122"/>
              </a:rPr>
              <a:t>捷服务</a:t>
            </a:r>
            <a:endParaRPr sz="1100">
              <a:latin typeface="微软雅黑" panose="020B0503020204020204" charset="-122"/>
              <a:ea typeface="微软雅黑" panose="020B0503020204020204" charset="-122"/>
              <a:cs typeface="微软雅黑" panose="020B0503020204020204" charset="-122"/>
            </a:endParaRPr>
          </a:p>
        </p:txBody>
      </p:sp>
      <p:pic>
        <p:nvPicPr>
          <p:cNvPr id="2190" name="picture 2190"/>
          <p:cNvPicPr>
            <a:picLocks noChangeAspect="1"/>
          </p:cNvPicPr>
          <p:nvPr/>
        </p:nvPicPr>
        <p:blipFill>
          <a:blip r:embed="rId9"/>
          <a:stretch>
            <a:fillRect/>
          </a:stretch>
        </p:blipFill>
        <p:spPr>
          <a:xfrm rot="21600000">
            <a:off x="5147731" y="5177425"/>
            <a:ext cx="113250" cy="103005"/>
          </a:xfrm>
          <a:prstGeom prst="rect">
            <a:avLst/>
          </a:prstGeom>
        </p:spPr>
      </p:pic>
      <p:sp>
        <p:nvSpPr>
          <p:cNvPr id="2192" name="textbox 2192"/>
          <p:cNvSpPr/>
          <p:nvPr/>
        </p:nvSpPr>
        <p:spPr>
          <a:xfrm>
            <a:off x="9820087" y="5147604"/>
            <a:ext cx="1862454" cy="130048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83000"/>
              </a:lnSpc>
              <a:tabLst>
                <a:tab pos="125095" algn="l"/>
              </a:tabLst>
            </a:pPr>
            <a:r>
              <a:rPr sz="11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1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建立公司的知识中心</a:t>
            </a:r>
            <a:r>
              <a:rPr sz="1100" kern="0" spc="-17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，构建</a:t>
            </a:r>
            <a:endParaRPr sz="1100">
              <a:latin typeface="微软雅黑" panose="020B0503020204020204" charset="-122"/>
              <a:ea typeface="微软雅黑" panose="020B0503020204020204" charset="-122"/>
              <a:cs typeface="微软雅黑" panose="020B0503020204020204" charset="-122"/>
            </a:endParaRPr>
          </a:p>
          <a:p>
            <a:pPr marL="173990" indent="1905" algn="l" rtl="0" eaLnBrk="0">
              <a:lnSpc>
                <a:spcPct val="154000"/>
              </a:lnSpc>
              <a:spcBef>
                <a:spcPts val="5"/>
              </a:spcBef>
            </a:pP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工作知识的使用、转移、沉</a:t>
            </a:r>
            <a:r>
              <a:rPr sz="1100" kern="0" spc="7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淀与传承的中心。</a:t>
            </a:r>
            <a:endParaRPr sz="1100">
              <a:latin typeface="微软雅黑" panose="020B0503020204020204" charset="-122"/>
              <a:ea typeface="微软雅黑" panose="020B0503020204020204" charset="-122"/>
              <a:cs typeface="微软雅黑" panose="020B0503020204020204" charset="-122"/>
            </a:endParaRPr>
          </a:p>
          <a:p>
            <a:pPr algn="l" rtl="0" eaLnBrk="0">
              <a:lnSpc>
                <a:spcPct val="138000"/>
              </a:lnSpc>
            </a:pPr>
            <a:endParaRPr sz="1000">
              <a:latin typeface="Arial" panose="020B0604020202020204"/>
              <a:ea typeface="Arial" panose="020B0604020202020204"/>
              <a:cs typeface="Arial" panose="020B0604020202020204"/>
            </a:endParaRPr>
          </a:p>
          <a:p>
            <a:pPr algn="l" rtl="0" eaLnBrk="0">
              <a:lnSpc>
                <a:spcPct val="139000"/>
              </a:lnSpc>
            </a:pPr>
            <a:endParaRPr sz="1000">
              <a:latin typeface="Arial" panose="020B0604020202020204"/>
              <a:ea typeface="Arial" panose="020B0604020202020204"/>
              <a:cs typeface="Arial" panose="020B0604020202020204"/>
            </a:endParaRPr>
          </a:p>
          <a:p>
            <a:pPr algn="l" rtl="0" eaLnBrk="0">
              <a:lnSpc>
                <a:spcPct val="142000"/>
              </a:lnSpc>
            </a:pPr>
            <a:endParaRPr sz="200">
              <a:latin typeface="Arial" panose="020B0604020202020204"/>
              <a:ea typeface="Arial" panose="020B0604020202020204"/>
              <a:cs typeface="Arial" panose="020B0604020202020204"/>
            </a:endParaRPr>
          </a:p>
          <a:p>
            <a:pPr marL="189865" algn="l" rtl="0" eaLnBrk="0">
              <a:lnSpc>
                <a:spcPct val="91000"/>
              </a:lnSpc>
              <a:spcBef>
                <a:spcPct val="0"/>
              </a:spcBef>
            </a:pPr>
            <a:r>
              <a:rPr sz="1100" b="1" kern="0" spc="-20">
                <a:solidFill>
                  <a:srgbClr val="C00000">
                    <a:alpha val="100000"/>
                  </a:srgbClr>
                </a:solidFill>
                <a:latin typeface="微软雅黑" panose="020B0503020204020204" charset="-122"/>
                <a:ea typeface="微软雅黑" panose="020B0503020204020204" charset="-122"/>
                <a:cs typeface="微软雅黑" panose="020B0503020204020204" charset="-122"/>
              </a:rPr>
              <a:t>从工作中来</a:t>
            </a:r>
            <a:r>
              <a:rPr sz="1100" b="1" kern="0" spc="-14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100" b="1" kern="0" spc="-20">
                <a:solidFill>
                  <a:srgbClr val="C00000">
                    <a:alpha val="100000"/>
                  </a:srgbClr>
                </a:solidFill>
                <a:latin typeface="微软雅黑" panose="020B0503020204020204" charset="-122"/>
                <a:ea typeface="微软雅黑" panose="020B0503020204020204" charset="-122"/>
                <a:cs typeface="微软雅黑" panose="020B0503020204020204" charset="-122"/>
              </a:rPr>
              <a:t>，到工作中去</a:t>
            </a:r>
            <a:endParaRPr sz="1100">
              <a:latin typeface="微软雅黑" panose="020B0503020204020204" charset="-122"/>
              <a:ea typeface="微软雅黑" panose="020B0503020204020204" charset="-122"/>
              <a:cs typeface="微软雅黑" panose="020B0503020204020204" charset="-122"/>
            </a:endParaRPr>
          </a:p>
        </p:txBody>
      </p:sp>
      <p:pic>
        <p:nvPicPr>
          <p:cNvPr id="2194" name="picture 2194"/>
          <p:cNvPicPr>
            <a:picLocks noChangeAspect="1"/>
          </p:cNvPicPr>
          <p:nvPr/>
        </p:nvPicPr>
        <p:blipFill>
          <a:blip r:embed="rId9"/>
          <a:stretch>
            <a:fillRect/>
          </a:stretch>
        </p:blipFill>
        <p:spPr>
          <a:xfrm rot="21600000">
            <a:off x="9832787" y="5177425"/>
            <a:ext cx="113249" cy="103005"/>
          </a:xfrm>
          <a:prstGeom prst="rect">
            <a:avLst/>
          </a:prstGeom>
        </p:spPr>
      </p:pic>
      <p:pic>
        <p:nvPicPr>
          <p:cNvPr id="2196" name="picture 2196"/>
          <p:cNvPicPr>
            <a:picLocks noChangeAspect="1"/>
          </p:cNvPicPr>
          <p:nvPr/>
        </p:nvPicPr>
        <p:blipFill>
          <a:blip r:embed="rId10"/>
          <a:stretch>
            <a:fillRect/>
          </a:stretch>
        </p:blipFill>
        <p:spPr>
          <a:xfrm rot="21600000">
            <a:off x="6484289" y="3830611"/>
            <a:ext cx="609281" cy="189623"/>
          </a:xfrm>
          <a:prstGeom prst="rect">
            <a:avLst/>
          </a:prstGeom>
        </p:spPr>
      </p:pic>
      <p:graphicFrame>
        <p:nvGraphicFramePr>
          <p:cNvPr id="2198" name="table 2198"/>
          <p:cNvGraphicFramePr>
            <a:graphicFrameLocks noGrp="1"/>
          </p:cNvGraphicFramePr>
          <p:nvPr/>
        </p:nvGraphicFramePr>
        <p:xfrm>
          <a:off x="6228676" y="3333610"/>
          <a:ext cx="865504" cy="179704"/>
        </p:xfrm>
        <a:graphic>
          <a:graphicData uri="http://schemas.openxmlformats.org/drawingml/2006/table">
            <a:tbl>
              <a:tblPr/>
              <a:tblGrid>
                <a:gridCol w="865504"/>
              </a:tblGrid>
              <a:tr h="179704">
                <a:tc>
                  <a:txBody>
                    <a:bodyPr wrap="square"/>
                    <a:lstStyle/>
                    <a:p>
                      <a:pPr algn="l" rtl="0" eaLnBrk="0">
                        <a:lnSpc>
                          <a:spcPct val="118000"/>
                        </a:lnSpc>
                      </a:pPr>
                      <a:endParaRPr sz="200">
                        <a:latin typeface="Arial" panose="020B0604020202020204"/>
                        <a:ea typeface="Arial" panose="020B0604020202020204"/>
                        <a:cs typeface="Arial" panose="020B0604020202020204"/>
                      </a:endParaRPr>
                    </a:p>
                    <a:p>
                      <a:pPr marL="205740" algn="l" rtl="0" eaLnBrk="0">
                        <a:lnSpc>
                          <a:spcPct val="91000"/>
                        </a:lnSpc>
                        <a:spcBef>
                          <a:spcPct val="0"/>
                        </a:spcBef>
                      </a:pPr>
                      <a:r>
                        <a:rPr sz="900" b="1" kern="0" spc="-10">
                          <a:solidFill>
                            <a:srgbClr val="C00000">
                              <a:alpha val="100000"/>
                            </a:srgbClr>
                          </a:solidFill>
                          <a:latin typeface="微软雅黑" panose="020B0503020204020204" charset="-122"/>
                          <a:ea typeface="微软雅黑" panose="020B0503020204020204" charset="-122"/>
                          <a:cs typeface="微软雅黑" panose="020B0503020204020204" charset="-122"/>
                        </a:rPr>
                        <a:t>考勤管理</a:t>
                      </a:r>
                      <a:endParaRPr sz="900">
                        <a:latin typeface="微软雅黑" panose="020B0503020204020204" charset="-122"/>
                        <a:ea typeface="微软雅黑" panose="020B0503020204020204" charset="-122"/>
                        <a:cs typeface="微软雅黑" panose="020B0503020204020204" charset="-122"/>
                      </a:endParaRPr>
                    </a:p>
                  </a:txBody>
                  <a:tcPr marL="0" marR="0" marT="0" marB="0" vert="horz">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pic>
        <p:nvPicPr>
          <p:cNvPr id="2200" name="picture 2200"/>
          <p:cNvPicPr>
            <a:picLocks noChangeAspect="1"/>
          </p:cNvPicPr>
          <p:nvPr/>
        </p:nvPicPr>
        <p:blipFill>
          <a:blip r:embed="rId11"/>
          <a:stretch>
            <a:fillRect/>
          </a:stretch>
        </p:blipFill>
        <p:spPr>
          <a:xfrm rot="21600000">
            <a:off x="6335013" y="3517772"/>
            <a:ext cx="9525" cy="380428"/>
          </a:xfrm>
          <a:prstGeom prst="rect">
            <a:avLst/>
          </a:prstGeom>
        </p:spPr>
      </p:pic>
      <p:graphicFrame>
        <p:nvGraphicFramePr>
          <p:cNvPr id="2202" name="table 2202"/>
          <p:cNvGraphicFramePr>
            <a:graphicFrameLocks noGrp="1"/>
          </p:cNvGraphicFramePr>
          <p:nvPr/>
        </p:nvGraphicFramePr>
        <p:xfrm>
          <a:off x="6099809" y="2483193"/>
          <a:ext cx="1070608" cy="2013013"/>
        </p:xfrm>
        <a:graphic>
          <a:graphicData uri="http://schemas.openxmlformats.org/drawingml/2006/table">
            <a:tbl>
              <a:tblPr/>
              <a:tblGrid>
                <a:gridCol w="52069"/>
                <a:gridCol w="46990"/>
                <a:gridCol w="925830"/>
                <a:gridCol w="45719"/>
              </a:tblGrid>
              <a:tr h="250190">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gridSpan="3">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hMerge="1">
                  <a:tcPr marL="0" marR="0" marT="0" marB="0">
                    <a:lnL>
                      <a:noFill/>
                    </a:lnL>
                    <a:lnR>
                      <a:noFill/>
                    </a:lnR>
                    <a:lnT>
                      <a:noFill/>
                    </a:lnT>
                    <a:lnB>
                      <a:noFill/>
                    </a:lnB>
                  </a:tcPr>
                </a:tc>
                <a:tc hMerge="1">
                  <a:tcPr marL="0" marR="0" marT="0" marB="0">
                    <a:lnL>
                      <a:noFill/>
                    </a:lnL>
                    <a:lnR>
                      <a:noFill/>
                    </a:lnR>
                    <a:lnT>
                      <a:noFill/>
                    </a:lnT>
                    <a:lnB>
                      <a:noFill/>
                    </a:lnB>
                  </a:tcPr>
                </a:tc>
              </a:tr>
              <a:tr h="0">
                <a:tc gridSpan="4">
                  <a:txBody>
                    <a:bodyPr wrap="square"/>
                    <a:lstStyle/>
                    <a:p>
                      <a:pPr algn="l" rtl="0" eaLnBrk="0">
                        <a:lnSpc>
                          <a:spcPts val="530"/>
                        </a:lnSpc>
                      </a:pPr>
                      <a:endParaRPr sz="4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hMerge="1">
                  <a:tcPr marL="0" marR="0" marT="0" marB="0">
                    <a:lnL>
                      <a:noFill/>
                    </a:lnL>
                    <a:lnR>
                      <a:noFill/>
                    </a:lnR>
                    <a:lnT>
                      <a:noFill/>
                    </a:lnT>
                    <a:lnB>
                      <a:noFill/>
                    </a:lnB>
                  </a:tcPr>
                </a:tc>
                <a:tc hMerge="1">
                  <a:tcPr marL="0" marR="0" marT="0" marB="0">
                    <a:lnL>
                      <a:noFill/>
                    </a:lnL>
                    <a:lnR>
                      <a:noFill/>
                    </a:lnR>
                    <a:lnT>
                      <a:noFill/>
                    </a:lnT>
                    <a:lnB>
                      <a:noFill/>
                    </a:lnB>
                  </a:tcPr>
                </a:tc>
                <a:tc hMerge="1">
                  <a:tcPr marL="0" marR="0" marT="0" marB="0">
                    <a:lnL>
                      <a:noFill/>
                    </a:lnL>
                    <a:lnR>
                      <a:noFill/>
                    </a:lnR>
                    <a:lnT>
                      <a:noFill/>
                    </a:lnT>
                    <a:lnB>
                      <a:noFill/>
                    </a:lnB>
                  </a:tcPr>
                </a:tc>
              </a:tr>
              <a:tr h="262890">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gridSpan="3">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hMerge="1">
                  <a:tcPr marL="0" marR="0" marT="0" marB="0">
                    <a:lnL>
                      <a:noFill/>
                    </a:lnL>
                    <a:lnR>
                      <a:noFill/>
                    </a:lnR>
                    <a:lnT>
                      <a:noFill/>
                    </a:lnT>
                    <a:lnB>
                      <a:noFill/>
                    </a:lnB>
                  </a:tcPr>
                </a:tc>
                <a:tc hMerge="1">
                  <a:tcPr marL="0" marR="0" marT="0" marB="0">
                    <a:lnL>
                      <a:noFill/>
                    </a:lnL>
                    <a:lnR>
                      <a:noFill/>
                    </a:lnR>
                    <a:lnT>
                      <a:noFill/>
                    </a:lnT>
                    <a:lnB>
                      <a:noFill/>
                    </a:lnB>
                  </a:tcPr>
                </a:tc>
              </a:tr>
              <a:tr h="238125">
                <a:tc gridSpan="2">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hMerge="1">
                  <a:tcPr marL="0" marR="0" marT="0" marB="0">
                    <a:lnL>
                      <a:noFill/>
                    </a:lnL>
                    <a:lnR>
                      <a:noFill/>
                    </a:lnR>
                    <a:lnT>
                      <a:noFill/>
                    </a:lnT>
                    <a:lnB>
                      <a:noFill/>
                    </a:lnB>
                  </a:tcPr>
                </a:tc>
                <a:tc gridSpan="2">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hMerge="1">
                  <a:tcPr marL="0" marR="0" marT="0" marB="0">
                    <a:lnL>
                      <a:noFill/>
                    </a:lnL>
                    <a:lnR>
                      <a:noFill/>
                    </a:lnR>
                    <a:lnT>
                      <a:noFill/>
                    </a:lnT>
                    <a:lnB>
                      <a:noFill/>
                    </a:lnB>
                  </a:tcPr>
                </a:tc>
              </a:tr>
              <a:tr h="214629">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gridSpan="3">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hMerge="1">
                  <a:tcPr marL="0" marR="0" marT="0" marB="0">
                    <a:lnL>
                      <a:noFill/>
                    </a:lnL>
                    <a:lnR>
                      <a:noFill/>
                    </a:lnR>
                    <a:lnT>
                      <a:noFill/>
                    </a:lnT>
                    <a:lnB>
                      <a:noFill/>
                    </a:lnB>
                  </a:tcPr>
                </a:tc>
                <a:tc hMerge="1">
                  <a:tcPr marL="0" marR="0" marT="0" marB="0">
                    <a:lnL>
                      <a:noFill/>
                    </a:lnL>
                    <a:lnR>
                      <a:noFill/>
                    </a:lnR>
                    <a:lnT>
                      <a:noFill/>
                    </a:lnT>
                    <a:lnB>
                      <a:noFill/>
                    </a:lnB>
                  </a:tcPr>
                </a:tc>
              </a:tr>
              <a:tr h="541655">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gridSpan="3">
                  <a:txBody>
                    <a:bodyPr wrap="square"/>
                    <a:lstStyle/>
                    <a:p>
                      <a:pPr algn="l" rtl="0" eaLnBrk="0">
                        <a:lnSpc>
                          <a:spcPct val="105000"/>
                        </a:lnSpc>
                      </a:pPr>
                      <a:endParaRPr sz="600">
                        <a:latin typeface="Arial" panose="020B0604020202020204"/>
                        <a:ea typeface="Arial" panose="020B0604020202020204"/>
                        <a:cs typeface="Arial" panose="020B0604020202020204"/>
                      </a:endParaRPr>
                    </a:p>
                    <a:p>
                      <a:pPr marL="340995" algn="l" rtl="0" eaLnBrk="0">
                        <a:lnSpc>
                          <a:spcPct val="91000"/>
                        </a:lnSpc>
                        <a:spcBef>
                          <a:spcPct val="0"/>
                        </a:spcBef>
                        <a:tabLst>
                          <a:tab pos="447675" algn="l"/>
                        </a:tabLst>
                      </a:pPr>
                      <a:r>
                        <a:rPr sz="900" kern="0" spc="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900" b="1" kern="0" spc="-10">
                          <a:solidFill>
                            <a:srgbClr val="C00000">
                              <a:alpha val="100000"/>
                            </a:srgbClr>
                          </a:solidFill>
                          <a:latin typeface="微软雅黑" panose="020B0503020204020204" charset="-122"/>
                          <a:ea typeface="微软雅黑" panose="020B0503020204020204" charset="-122"/>
                          <a:cs typeface="微软雅黑" panose="020B0503020204020204" charset="-122"/>
                        </a:rPr>
                        <a:t>外勤管理</a:t>
                      </a:r>
                      <a:r>
                        <a:rPr sz="900" b="1" kern="0" spc="0">
                          <a:solidFill>
                            <a:srgbClr val="C00000">
                              <a:alpha val="100000"/>
                            </a:srgbClr>
                          </a:solidFill>
                          <a:latin typeface="微软雅黑" panose="020B0503020204020204" charset="-122"/>
                          <a:ea typeface="微软雅黑" panose="020B0503020204020204" charset="-122"/>
                          <a:cs typeface="微软雅黑" panose="020B0503020204020204" charset="-122"/>
                        </a:rPr>
                        <a:t>    </a:t>
                      </a:r>
                      <a:endParaRPr sz="9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8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336550" algn="l" rtl="0" eaLnBrk="0">
                        <a:lnSpc>
                          <a:spcPct val="91000"/>
                        </a:lnSpc>
                        <a:tabLst>
                          <a:tab pos="467360" algn="l"/>
                        </a:tabLst>
                      </a:pPr>
                      <a:r>
                        <a:rPr sz="900" kern="0" spc="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900" b="1" kern="0" spc="-20">
                          <a:solidFill>
                            <a:srgbClr val="C00000">
                              <a:alpha val="100000"/>
                            </a:srgbClr>
                          </a:solidFill>
                          <a:latin typeface="微软雅黑" panose="020B0503020204020204" charset="-122"/>
                          <a:ea typeface="微软雅黑" panose="020B0503020204020204" charset="-122"/>
                          <a:cs typeface="微软雅黑" panose="020B0503020204020204" charset="-122"/>
                        </a:rPr>
                        <a:t>工资条</a:t>
                      </a:r>
                      <a:endParaRPr sz="9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hMerge="1">
                  <a:tcPr marL="0" marR="0" marT="0" marB="0">
                    <a:lnL>
                      <a:noFill/>
                    </a:lnL>
                    <a:lnR>
                      <a:noFill/>
                    </a:lnR>
                    <a:lnT>
                      <a:noFill/>
                    </a:lnT>
                    <a:lnB>
                      <a:noFill/>
                    </a:lnB>
                  </a:tcPr>
                </a:tc>
                <a:tc hMerge="1">
                  <a:tcPr marL="0" marR="0" marT="0" marB="0">
                    <a:lnL>
                      <a:noFill/>
                    </a:lnL>
                    <a:lnR>
                      <a:noFill/>
                    </a:lnR>
                    <a:lnT>
                      <a:noFill/>
                    </a:lnT>
                    <a:lnB>
                      <a:noFill/>
                    </a:lnB>
                  </a:tcPr>
                </a:tc>
              </a:tr>
              <a:tr h="189864">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gridSpan="3">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hMerge="1">
                  <a:tcPr marL="0" marR="0" marT="0" marB="0">
                    <a:lnL>
                      <a:noFill/>
                    </a:lnL>
                    <a:lnR>
                      <a:noFill/>
                    </a:lnR>
                    <a:lnT>
                      <a:noFill/>
                    </a:lnT>
                    <a:lnB>
                      <a:noFill/>
                    </a:lnB>
                  </a:tcPr>
                </a:tc>
                <a:tc hMerge="1">
                  <a:tcPr marL="0" marR="0" marT="0" marB="0">
                    <a:lnL>
                      <a:noFill/>
                    </a:lnL>
                    <a:lnR>
                      <a:noFill/>
                    </a:lnR>
                    <a:lnT>
                      <a:noFill/>
                    </a:lnT>
                    <a:lnB>
                      <a:noFill/>
                    </a:lnB>
                  </a:tcPr>
                </a:tc>
              </a:tr>
              <a:tr h="249554">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gridSpan="2">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hMerge="1">
                  <a:tcPr marL="0" marR="0" marT="0" marB="0">
                    <a:lnL>
                      <a:noFill/>
                    </a:lnL>
                    <a:lnR>
                      <a:noFill/>
                    </a:lnR>
                    <a:lnT>
                      <a:noFill/>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r>
            </a:tbl>
          </a:graphicData>
        </a:graphic>
      </p:graphicFrame>
      <p:pic>
        <p:nvPicPr>
          <p:cNvPr id="2204" name="picture 2204"/>
          <p:cNvPicPr>
            <a:picLocks noChangeAspect="1"/>
          </p:cNvPicPr>
          <p:nvPr/>
        </p:nvPicPr>
        <p:blipFill>
          <a:blip r:embed="rId12"/>
          <a:stretch>
            <a:fillRect/>
          </a:stretch>
        </p:blipFill>
        <p:spPr>
          <a:xfrm rot="21600000">
            <a:off x="6335813" y="3900423"/>
            <a:ext cx="153238" cy="9525"/>
          </a:xfrm>
          <a:prstGeom prst="rect">
            <a:avLst/>
          </a:prstGeom>
        </p:spPr>
      </p:pic>
      <p:pic>
        <p:nvPicPr>
          <p:cNvPr id="2206" name="picture 2206"/>
          <p:cNvPicPr>
            <a:picLocks noChangeAspect="1"/>
          </p:cNvPicPr>
          <p:nvPr/>
        </p:nvPicPr>
        <p:blipFill>
          <a:blip r:embed="rId13"/>
          <a:stretch>
            <a:fillRect/>
          </a:stretch>
        </p:blipFill>
        <p:spPr>
          <a:xfrm rot="21600000">
            <a:off x="7153026" y="3564534"/>
            <a:ext cx="12693" cy="139700"/>
          </a:xfrm>
          <a:prstGeom prst="rect">
            <a:avLst/>
          </a:prstGeom>
        </p:spPr>
      </p:pic>
      <p:pic>
        <p:nvPicPr>
          <p:cNvPr id="2208" name="picture 2208"/>
          <p:cNvPicPr>
            <a:picLocks noChangeAspect="1"/>
          </p:cNvPicPr>
          <p:nvPr/>
        </p:nvPicPr>
        <p:blipFill>
          <a:blip r:embed="rId14"/>
          <a:stretch>
            <a:fillRect/>
          </a:stretch>
        </p:blipFill>
        <p:spPr>
          <a:xfrm rot="21600000">
            <a:off x="6339776" y="3684028"/>
            <a:ext cx="153171" cy="9525"/>
          </a:xfrm>
          <a:prstGeom prst="rect">
            <a:avLst/>
          </a:prstGeom>
        </p:spPr>
      </p:pic>
      <p:pic>
        <p:nvPicPr>
          <p:cNvPr id="2210" name="picture 2210"/>
          <p:cNvPicPr>
            <a:picLocks noChangeAspect="1"/>
          </p:cNvPicPr>
          <p:nvPr/>
        </p:nvPicPr>
        <p:blipFill>
          <a:blip r:embed="rId15"/>
          <a:stretch>
            <a:fillRect/>
          </a:stretch>
        </p:blipFill>
        <p:spPr>
          <a:xfrm rot="21600000">
            <a:off x="8182776" y="2092306"/>
            <a:ext cx="1316933" cy="725827"/>
          </a:xfrm>
          <a:prstGeom prst="rect">
            <a:avLst/>
          </a:prstGeom>
        </p:spPr>
      </p:pic>
      <p:pic>
        <p:nvPicPr>
          <p:cNvPr id="2212" name="picture 2212"/>
          <p:cNvPicPr>
            <a:picLocks noChangeAspect="1"/>
          </p:cNvPicPr>
          <p:nvPr/>
        </p:nvPicPr>
        <p:blipFill>
          <a:blip r:embed="rId16"/>
          <a:stretch>
            <a:fillRect/>
          </a:stretch>
        </p:blipFill>
        <p:spPr>
          <a:xfrm rot="21600000">
            <a:off x="8126505" y="3904933"/>
            <a:ext cx="1386054" cy="683622"/>
          </a:xfrm>
          <a:prstGeom prst="rect">
            <a:avLst/>
          </a:prstGeom>
        </p:spPr>
      </p:pic>
      <p:pic>
        <p:nvPicPr>
          <p:cNvPr id="2214" name="picture 2214"/>
          <p:cNvPicPr>
            <a:picLocks noChangeAspect="1"/>
          </p:cNvPicPr>
          <p:nvPr/>
        </p:nvPicPr>
        <p:blipFill>
          <a:blip r:embed="rId17"/>
          <a:stretch>
            <a:fillRect/>
          </a:stretch>
        </p:blipFill>
        <p:spPr>
          <a:xfrm rot="21600000">
            <a:off x="7423731" y="3039836"/>
            <a:ext cx="1298809" cy="682480"/>
          </a:xfrm>
          <a:prstGeom prst="rect">
            <a:avLst/>
          </a:prstGeom>
        </p:spPr>
      </p:pic>
      <p:grpSp>
        <p:nvGrpSpPr>
          <p:cNvPr id="230" name="group 230"/>
          <p:cNvGrpSpPr/>
          <p:nvPr/>
        </p:nvGrpSpPr>
        <p:grpSpPr>
          <a:xfrm rot="21600000">
            <a:off x="5000400" y="1628228"/>
            <a:ext cx="2211111" cy="397323"/>
            <a:chOff x="0" y="0"/>
            <a:chExt cx="2211111" cy="397323"/>
          </a:xfrm>
        </p:grpSpPr>
        <p:pic>
          <p:nvPicPr>
            <p:cNvPr id="2216" name="picture 2216"/>
            <p:cNvPicPr>
              <a:picLocks noChangeAspect="1"/>
            </p:cNvPicPr>
            <p:nvPr/>
          </p:nvPicPr>
          <p:blipFill>
            <a:blip r:embed="rId18"/>
            <a:stretch>
              <a:fillRect/>
            </a:stretch>
          </p:blipFill>
          <p:spPr>
            <a:xfrm rot="21600000">
              <a:off x="0" y="0"/>
              <a:ext cx="2211111" cy="397323"/>
            </a:xfrm>
            <a:prstGeom prst="rect">
              <a:avLst/>
            </a:prstGeom>
          </p:spPr>
        </p:pic>
        <p:sp>
          <p:nvSpPr>
            <p:cNvPr id="2218" name="textbox 2218"/>
            <p:cNvSpPr/>
            <p:nvPr/>
          </p:nvSpPr>
          <p:spPr>
            <a:xfrm>
              <a:off x="-12700" y="-12700"/>
              <a:ext cx="2237104" cy="441959"/>
            </a:xfrm>
            <a:prstGeom prst="rect">
              <a:avLst/>
            </a:prstGeom>
            <a:noFill/>
            <a:ln w="0" cap="flat">
              <a:noFill/>
              <a:prstDash val="solid"/>
              <a:miter lim="0"/>
            </a:ln>
          </p:spPr>
          <p:txBody>
            <a:bodyPr vert="horz" wrap="square" lIns="0" tIns="0" rIns="0" bIns="0"/>
            <a:lstStyle/>
            <a:p>
              <a:pPr algn="l" rtl="0" eaLnBrk="0">
                <a:lnSpc>
                  <a:spcPct val="106000"/>
                </a:lnSpc>
              </a:pPr>
              <a:endParaRPr sz="600">
                <a:latin typeface="Arial" panose="020B0604020202020204"/>
                <a:ea typeface="Arial" panose="020B0604020202020204"/>
                <a:cs typeface="Arial" panose="020B0604020202020204"/>
              </a:endParaRPr>
            </a:p>
            <a:p>
              <a:pPr marL="765175" algn="l" rtl="0" eaLnBrk="0">
                <a:lnSpc>
                  <a:spcPct val="91000"/>
                </a:lnSpc>
                <a:spcBef>
                  <a:spcPct val="0"/>
                </a:spcBef>
              </a:pPr>
              <a:r>
                <a:rPr sz="1400" b="1" kern="0" spc="-10">
                  <a:solidFill>
                    <a:srgbClr val="4A452A">
                      <a:alpha val="100000"/>
                    </a:srgbClr>
                  </a:solidFill>
                  <a:latin typeface="微软雅黑" panose="020B0503020204020204" charset="-122"/>
                  <a:ea typeface="微软雅黑" panose="020B0503020204020204" charset="-122"/>
                  <a:cs typeface="微软雅黑" panose="020B0503020204020204" charset="-122"/>
                </a:rPr>
                <a:t>业务中心</a:t>
              </a:r>
              <a:endParaRPr sz="1400">
                <a:latin typeface="微软雅黑" panose="020B0503020204020204" charset="-122"/>
                <a:ea typeface="微软雅黑" panose="020B0503020204020204" charset="-122"/>
                <a:cs typeface="微软雅黑" panose="020B0503020204020204" charset="-122"/>
              </a:endParaRPr>
            </a:p>
          </p:txBody>
        </p:sp>
      </p:grpSp>
      <p:grpSp>
        <p:nvGrpSpPr>
          <p:cNvPr id="232" name="group 232"/>
          <p:cNvGrpSpPr/>
          <p:nvPr/>
        </p:nvGrpSpPr>
        <p:grpSpPr>
          <a:xfrm rot="21600000">
            <a:off x="9688758" y="1638008"/>
            <a:ext cx="2211111" cy="397323"/>
            <a:chOff x="0" y="0"/>
            <a:chExt cx="2211111" cy="397323"/>
          </a:xfrm>
        </p:grpSpPr>
        <p:pic>
          <p:nvPicPr>
            <p:cNvPr id="2220" name="picture 2220"/>
            <p:cNvPicPr>
              <a:picLocks noChangeAspect="1"/>
            </p:cNvPicPr>
            <p:nvPr/>
          </p:nvPicPr>
          <p:blipFill>
            <a:blip r:embed="rId19"/>
            <a:stretch>
              <a:fillRect/>
            </a:stretch>
          </p:blipFill>
          <p:spPr>
            <a:xfrm rot="21600000">
              <a:off x="0" y="0"/>
              <a:ext cx="2211111" cy="397323"/>
            </a:xfrm>
            <a:prstGeom prst="rect">
              <a:avLst/>
            </a:prstGeom>
          </p:spPr>
        </p:pic>
        <p:sp>
          <p:nvSpPr>
            <p:cNvPr id="2222" name="textbox 2222"/>
            <p:cNvSpPr/>
            <p:nvPr/>
          </p:nvSpPr>
          <p:spPr>
            <a:xfrm>
              <a:off x="-12700" y="-12700"/>
              <a:ext cx="2237104" cy="440690"/>
            </a:xfrm>
            <a:prstGeom prst="rect">
              <a:avLst/>
            </a:prstGeom>
            <a:noFill/>
            <a:ln w="0" cap="flat">
              <a:noFill/>
              <a:prstDash val="solid"/>
              <a:miter lim="0"/>
            </a:ln>
          </p:spPr>
          <p:txBody>
            <a:bodyPr vert="horz" wrap="square" lIns="0" tIns="0" rIns="0" bIns="0"/>
            <a:lstStyle/>
            <a:p>
              <a:pPr algn="l" rtl="0" eaLnBrk="0">
                <a:lnSpc>
                  <a:spcPct val="106000"/>
                </a:lnSpc>
              </a:pPr>
              <a:endParaRPr sz="600">
                <a:latin typeface="Arial" panose="020B0604020202020204"/>
                <a:ea typeface="Arial" panose="020B0604020202020204"/>
                <a:cs typeface="Arial" panose="020B0604020202020204"/>
              </a:endParaRPr>
            </a:p>
            <a:p>
              <a:pPr marL="763270" algn="l" rtl="0" eaLnBrk="0">
                <a:lnSpc>
                  <a:spcPct val="91000"/>
                </a:lnSpc>
                <a:spcBef>
                  <a:spcPts val="5"/>
                </a:spcBef>
              </a:pPr>
              <a:r>
                <a:rPr sz="1400" b="1" kern="0" spc="-10">
                  <a:solidFill>
                    <a:srgbClr val="4A452A">
                      <a:alpha val="100000"/>
                    </a:srgbClr>
                  </a:solidFill>
                  <a:latin typeface="微软雅黑" panose="020B0503020204020204" charset="-122"/>
                  <a:ea typeface="微软雅黑" panose="020B0503020204020204" charset="-122"/>
                  <a:cs typeface="微软雅黑" panose="020B0503020204020204" charset="-122"/>
                </a:rPr>
                <a:t>知识中心</a:t>
              </a:r>
              <a:endParaRPr sz="1400">
                <a:latin typeface="微软雅黑" panose="020B0503020204020204" charset="-122"/>
                <a:ea typeface="微软雅黑" panose="020B0503020204020204" charset="-122"/>
                <a:cs typeface="微软雅黑" panose="020B0503020204020204" charset="-122"/>
              </a:endParaRPr>
            </a:p>
          </p:txBody>
        </p:sp>
      </p:grpSp>
      <p:grpSp>
        <p:nvGrpSpPr>
          <p:cNvPr id="234" name="group 234"/>
          <p:cNvGrpSpPr/>
          <p:nvPr/>
        </p:nvGrpSpPr>
        <p:grpSpPr>
          <a:xfrm rot="21600000">
            <a:off x="7344579" y="1628228"/>
            <a:ext cx="2211111" cy="397323"/>
            <a:chOff x="0" y="0"/>
            <a:chExt cx="2211111" cy="397323"/>
          </a:xfrm>
        </p:grpSpPr>
        <p:pic>
          <p:nvPicPr>
            <p:cNvPr id="2224" name="picture 2224"/>
            <p:cNvPicPr>
              <a:picLocks noChangeAspect="1"/>
            </p:cNvPicPr>
            <p:nvPr/>
          </p:nvPicPr>
          <p:blipFill>
            <a:blip r:embed="rId18"/>
            <a:stretch>
              <a:fillRect/>
            </a:stretch>
          </p:blipFill>
          <p:spPr>
            <a:xfrm rot="21600000">
              <a:off x="0" y="0"/>
              <a:ext cx="2211111" cy="397323"/>
            </a:xfrm>
            <a:prstGeom prst="rect">
              <a:avLst/>
            </a:prstGeom>
          </p:spPr>
        </p:pic>
        <p:sp>
          <p:nvSpPr>
            <p:cNvPr id="2226" name="textbox 2226"/>
            <p:cNvSpPr/>
            <p:nvPr/>
          </p:nvSpPr>
          <p:spPr>
            <a:xfrm>
              <a:off x="-12700" y="-12700"/>
              <a:ext cx="2237104" cy="441959"/>
            </a:xfrm>
            <a:prstGeom prst="rect">
              <a:avLst/>
            </a:prstGeom>
            <a:noFill/>
            <a:ln w="0" cap="flat">
              <a:noFill/>
              <a:prstDash val="solid"/>
              <a:miter lim="0"/>
            </a:ln>
          </p:spPr>
          <p:txBody>
            <a:bodyPr vert="horz" wrap="square" lIns="0" tIns="0" rIns="0" bIns="0"/>
            <a:lstStyle/>
            <a:p>
              <a:pPr algn="l" rtl="0" eaLnBrk="0">
                <a:lnSpc>
                  <a:spcPct val="106000"/>
                </a:lnSpc>
              </a:pPr>
              <a:endParaRPr sz="600">
                <a:latin typeface="Arial" panose="020B0604020202020204"/>
                <a:ea typeface="Arial" panose="020B0604020202020204"/>
                <a:cs typeface="Arial" panose="020B0604020202020204"/>
              </a:endParaRPr>
            </a:p>
            <a:p>
              <a:pPr marL="764540" algn="l" rtl="0" eaLnBrk="0">
                <a:lnSpc>
                  <a:spcPct val="91000"/>
                </a:lnSpc>
                <a:spcBef>
                  <a:spcPct val="0"/>
                </a:spcBef>
              </a:pPr>
              <a:r>
                <a:rPr sz="1400" b="1" kern="0" spc="-10">
                  <a:solidFill>
                    <a:srgbClr val="4A452A">
                      <a:alpha val="100000"/>
                    </a:srgbClr>
                  </a:solidFill>
                  <a:latin typeface="微软雅黑" panose="020B0503020204020204" charset="-122"/>
                  <a:ea typeface="微软雅黑" panose="020B0503020204020204" charset="-122"/>
                  <a:cs typeface="微软雅黑" panose="020B0503020204020204" charset="-122"/>
                </a:rPr>
                <a:t>文化中心</a:t>
              </a:r>
              <a:endParaRPr sz="1400">
                <a:latin typeface="微软雅黑" panose="020B0503020204020204" charset="-122"/>
                <a:ea typeface="微软雅黑" panose="020B0503020204020204" charset="-122"/>
                <a:cs typeface="微软雅黑" panose="020B0503020204020204" charset="-122"/>
              </a:endParaRPr>
            </a:p>
          </p:txBody>
        </p:sp>
      </p:grpSp>
      <p:grpSp>
        <p:nvGrpSpPr>
          <p:cNvPr id="236" name="group 236"/>
          <p:cNvGrpSpPr/>
          <p:nvPr/>
        </p:nvGrpSpPr>
        <p:grpSpPr>
          <a:xfrm rot="21600000">
            <a:off x="312716" y="1628228"/>
            <a:ext cx="2211111" cy="397323"/>
            <a:chOff x="0" y="0"/>
            <a:chExt cx="2211111" cy="397323"/>
          </a:xfrm>
        </p:grpSpPr>
        <p:pic>
          <p:nvPicPr>
            <p:cNvPr id="2228" name="picture 2228"/>
            <p:cNvPicPr>
              <a:picLocks noChangeAspect="1"/>
            </p:cNvPicPr>
            <p:nvPr/>
          </p:nvPicPr>
          <p:blipFill>
            <a:blip r:embed="rId20"/>
            <a:stretch>
              <a:fillRect/>
            </a:stretch>
          </p:blipFill>
          <p:spPr>
            <a:xfrm rot="21600000">
              <a:off x="0" y="0"/>
              <a:ext cx="2211111" cy="397323"/>
            </a:xfrm>
            <a:prstGeom prst="rect">
              <a:avLst/>
            </a:prstGeom>
          </p:spPr>
        </p:pic>
        <p:sp>
          <p:nvSpPr>
            <p:cNvPr id="2230" name="textbox 2230"/>
            <p:cNvSpPr/>
            <p:nvPr/>
          </p:nvSpPr>
          <p:spPr>
            <a:xfrm>
              <a:off x="-12700" y="-12700"/>
              <a:ext cx="2237104" cy="441959"/>
            </a:xfrm>
            <a:prstGeom prst="rect">
              <a:avLst/>
            </a:prstGeom>
            <a:noFill/>
            <a:ln w="0" cap="flat">
              <a:noFill/>
              <a:prstDash val="solid"/>
              <a:miter lim="0"/>
            </a:ln>
          </p:spPr>
          <p:txBody>
            <a:bodyPr vert="horz" wrap="square" lIns="0" tIns="0" rIns="0" bIns="0"/>
            <a:lstStyle/>
            <a:p>
              <a:pPr algn="l" rtl="0" eaLnBrk="0">
                <a:lnSpc>
                  <a:spcPct val="106000"/>
                </a:lnSpc>
              </a:pPr>
              <a:endParaRPr sz="600">
                <a:latin typeface="Arial" panose="020B0604020202020204"/>
                <a:ea typeface="Arial" panose="020B0604020202020204"/>
                <a:cs typeface="Arial" panose="020B0604020202020204"/>
              </a:endParaRPr>
            </a:p>
            <a:p>
              <a:pPr marL="770890" algn="l" rtl="0" eaLnBrk="0">
                <a:lnSpc>
                  <a:spcPct val="91000"/>
                </a:lnSpc>
                <a:spcBef>
                  <a:spcPct val="0"/>
                </a:spcBef>
              </a:pPr>
              <a:r>
                <a:rPr sz="1400" b="1" kern="0" spc="-20">
                  <a:solidFill>
                    <a:srgbClr val="4A452A">
                      <a:alpha val="100000"/>
                    </a:srgbClr>
                  </a:solidFill>
                  <a:latin typeface="微软雅黑" panose="020B0503020204020204" charset="-122"/>
                  <a:ea typeface="微软雅黑" panose="020B0503020204020204" charset="-122"/>
                  <a:cs typeface="微软雅黑" panose="020B0503020204020204" charset="-122"/>
                </a:rPr>
                <a:t>审批中心</a:t>
              </a:r>
              <a:endParaRPr sz="1400">
                <a:latin typeface="微软雅黑" panose="020B0503020204020204" charset="-122"/>
                <a:ea typeface="微软雅黑" panose="020B0503020204020204" charset="-122"/>
                <a:cs typeface="微软雅黑" panose="020B0503020204020204" charset="-122"/>
              </a:endParaRPr>
            </a:p>
          </p:txBody>
        </p:sp>
      </p:grpSp>
      <p:pic>
        <p:nvPicPr>
          <p:cNvPr id="2232" name="picture 2232"/>
          <p:cNvPicPr>
            <a:picLocks noChangeAspect="1"/>
          </p:cNvPicPr>
          <p:nvPr/>
        </p:nvPicPr>
        <p:blipFill>
          <a:blip r:embed="rId21"/>
          <a:stretch>
            <a:fillRect/>
          </a:stretch>
        </p:blipFill>
        <p:spPr>
          <a:xfrm rot="21600000">
            <a:off x="341375" y="5494020"/>
            <a:ext cx="1196339" cy="559308"/>
          </a:xfrm>
          <a:prstGeom prst="rect">
            <a:avLst/>
          </a:prstGeom>
        </p:spPr>
      </p:pic>
      <p:graphicFrame>
        <p:nvGraphicFramePr>
          <p:cNvPr id="2234" name="table 2234"/>
          <p:cNvGraphicFramePr>
            <a:graphicFrameLocks noGrp="1"/>
          </p:cNvGraphicFramePr>
          <p:nvPr/>
        </p:nvGraphicFramePr>
        <p:xfrm>
          <a:off x="331851" y="5474342"/>
          <a:ext cx="1214754" cy="578484"/>
        </p:xfrm>
        <a:graphic>
          <a:graphicData uri="http://schemas.openxmlformats.org/drawingml/2006/table">
            <a:tbl>
              <a:tblPr/>
              <a:tblGrid>
                <a:gridCol w="1214754"/>
              </a:tblGrid>
              <a:tr h="578484">
                <a:tc>
                  <a:txBody>
                    <a:bodyPr wrap="square"/>
                    <a:lstStyle/>
                    <a:p>
                      <a:pPr marL="424815" algn="l" rtl="0" eaLnBrk="0">
                        <a:lnSpc>
                          <a:spcPct val="91000"/>
                        </a:lnSpc>
                        <a:spcBef>
                          <a:spcPts val="5"/>
                        </a:spcBef>
                      </a:pPr>
                      <a:r>
                        <a:rPr sz="1000" kern="0" spc="30">
                          <a:solidFill>
                            <a:srgbClr val="262626">
                              <a:alpha val="100000"/>
                            </a:srgbClr>
                          </a:solidFill>
                          <a:latin typeface="微软雅黑" panose="020B0503020204020204" charset="-122"/>
                          <a:ea typeface="微软雅黑" panose="020B0503020204020204" charset="-122"/>
                          <a:cs typeface="微软雅黑" panose="020B0503020204020204" charset="-122"/>
                        </a:rPr>
                        <a:t>程</a:t>
                      </a:r>
                      <a:endParaRPr sz="1000">
                        <a:latin typeface="微软雅黑" panose="020B0503020204020204" charset="-122"/>
                        <a:ea typeface="微软雅黑" panose="020B0503020204020204" charset="-122"/>
                        <a:cs typeface="微软雅黑" panose="020B0503020204020204" charset="-122"/>
                      </a:endParaRPr>
                    </a:p>
                  </a:txBody>
                  <a:tcPr marL="0" marR="0" marT="802" marB="0" vert="horz">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r>
            </a:tbl>
          </a:graphicData>
        </a:graphic>
      </p:graphicFrame>
      <p:grpSp>
        <p:nvGrpSpPr>
          <p:cNvPr id="238" name="group 238"/>
          <p:cNvGrpSpPr/>
          <p:nvPr/>
        </p:nvGrpSpPr>
        <p:grpSpPr>
          <a:xfrm rot="21600000">
            <a:off x="278739" y="231812"/>
            <a:ext cx="898702" cy="756666"/>
            <a:chOff x="0" y="0"/>
            <a:chExt cx="898702" cy="756666"/>
          </a:xfrm>
        </p:grpSpPr>
        <p:pic>
          <p:nvPicPr>
            <p:cNvPr id="2236" name="picture 2236"/>
            <p:cNvPicPr>
              <a:picLocks noChangeAspect="1"/>
            </p:cNvPicPr>
            <p:nvPr/>
          </p:nvPicPr>
          <p:blipFill>
            <a:blip r:embed="rId22"/>
            <a:stretch>
              <a:fillRect/>
            </a:stretch>
          </p:blipFill>
          <p:spPr>
            <a:xfrm rot="21600000">
              <a:off x="0" y="0"/>
              <a:ext cx="898702" cy="756666"/>
            </a:xfrm>
            <a:prstGeom prst="rect">
              <a:avLst/>
            </a:prstGeom>
          </p:spPr>
        </p:pic>
        <p:sp>
          <p:nvSpPr>
            <p:cNvPr id="2238" name="textbox 2238"/>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0">
                  <a:solidFill>
                    <a:srgbClr val="FFFFFF">
                      <a:alpha val="100000"/>
                    </a:srgbClr>
                  </a:solidFill>
                  <a:latin typeface="微软雅黑" panose="020B0503020204020204" charset="-122"/>
                  <a:ea typeface="微软雅黑" panose="020B0503020204020204" charset="-122"/>
                  <a:cs typeface="微软雅黑" panose="020B0503020204020204" charset="-122"/>
                </a:rPr>
                <a:t>3.2.1</a:t>
              </a:r>
              <a:endParaRPr sz="1200">
                <a:latin typeface="微软雅黑" panose="020B0503020204020204" charset="-122"/>
                <a:ea typeface="微软雅黑" panose="020B0503020204020204" charset="-122"/>
                <a:cs typeface="微软雅黑" panose="020B0503020204020204" charset="-122"/>
              </a:endParaRPr>
            </a:p>
          </p:txBody>
        </p:sp>
      </p:grpSp>
      <p:sp>
        <p:nvSpPr>
          <p:cNvPr id="2240" name="textbox 2240"/>
          <p:cNvSpPr/>
          <p:nvPr/>
        </p:nvSpPr>
        <p:spPr>
          <a:xfrm>
            <a:off x="1386141" y="486626"/>
            <a:ext cx="2726054" cy="274954"/>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智慧办公平台</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协作办</a:t>
            </a:r>
            <a:r>
              <a:rPr sz="1700" b="1"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公</a:t>
            </a:r>
            <a:endParaRPr sz="1700">
              <a:latin typeface="微软雅黑" panose="020B0503020204020204" charset="-122"/>
              <a:ea typeface="微软雅黑" panose="020B0503020204020204" charset="-122"/>
              <a:cs typeface="微软雅黑" panose="020B0503020204020204" charset="-122"/>
            </a:endParaRPr>
          </a:p>
        </p:txBody>
      </p:sp>
      <p:pic>
        <p:nvPicPr>
          <p:cNvPr id="2242" name="picture 2242"/>
          <p:cNvPicPr>
            <a:picLocks noChangeAspect="1"/>
          </p:cNvPicPr>
          <p:nvPr/>
        </p:nvPicPr>
        <p:blipFill>
          <a:blip r:embed="rId23"/>
          <a:stretch>
            <a:fillRect/>
          </a:stretch>
        </p:blipFill>
        <p:spPr>
          <a:xfrm rot="21600000">
            <a:off x="9889070" y="2947809"/>
            <a:ext cx="1712062" cy="353910"/>
          </a:xfrm>
          <a:prstGeom prst="rect">
            <a:avLst/>
          </a:prstGeom>
        </p:spPr>
      </p:pic>
      <p:pic>
        <p:nvPicPr>
          <p:cNvPr id="2244" name="picture 2244"/>
          <p:cNvPicPr>
            <a:picLocks noChangeAspect="1"/>
          </p:cNvPicPr>
          <p:nvPr/>
        </p:nvPicPr>
        <p:blipFill>
          <a:blip r:embed="rId24"/>
          <a:stretch>
            <a:fillRect/>
          </a:stretch>
        </p:blipFill>
        <p:spPr>
          <a:xfrm rot="21600000">
            <a:off x="9947859" y="3906926"/>
            <a:ext cx="1712061" cy="353910"/>
          </a:xfrm>
          <a:prstGeom prst="rect">
            <a:avLst/>
          </a:prstGeom>
        </p:spPr>
      </p:pic>
      <p:graphicFrame>
        <p:nvGraphicFramePr>
          <p:cNvPr id="2246" name="table 2246"/>
          <p:cNvGraphicFramePr>
            <a:graphicFrameLocks noGrp="1"/>
          </p:cNvGraphicFramePr>
          <p:nvPr/>
        </p:nvGraphicFramePr>
        <p:xfrm>
          <a:off x="1293495" y="4850510"/>
          <a:ext cx="1170939" cy="466725"/>
        </p:xfrm>
        <a:graphic>
          <a:graphicData uri="http://schemas.openxmlformats.org/drawingml/2006/table">
            <a:tbl>
              <a:tblPr/>
              <a:tblGrid>
                <a:gridCol w="1170939"/>
              </a:tblGrid>
              <a:tr h="466725">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r>
            </a:tbl>
          </a:graphicData>
        </a:graphic>
      </p:graphicFrame>
      <p:pic>
        <p:nvPicPr>
          <p:cNvPr id="2250" name="picture 2250"/>
          <p:cNvPicPr>
            <a:picLocks noChangeAspect="1"/>
          </p:cNvPicPr>
          <p:nvPr/>
        </p:nvPicPr>
        <p:blipFill>
          <a:blip r:embed="rId25"/>
          <a:stretch>
            <a:fillRect/>
          </a:stretch>
        </p:blipFill>
        <p:spPr>
          <a:xfrm rot="21600000">
            <a:off x="512190" y="2732468"/>
            <a:ext cx="1688642" cy="320369"/>
          </a:xfrm>
          <a:prstGeom prst="rect">
            <a:avLst/>
          </a:prstGeom>
        </p:spPr>
      </p:pic>
      <p:pic>
        <p:nvPicPr>
          <p:cNvPr id="2252" name="picture 2252"/>
          <p:cNvPicPr>
            <a:picLocks noChangeAspect="1"/>
          </p:cNvPicPr>
          <p:nvPr/>
        </p:nvPicPr>
        <p:blipFill>
          <a:blip r:embed="rId26"/>
          <a:stretch>
            <a:fillRect/>
          </a:stretch>
        </p:blipFill>
        <p:spPr>
          <a:xfrm rot="21600000">
            <a:off x="1303019" y="4860035"/>
            <a:ext cx="1152143" cy="457200"/>
          </a:xfrm>
          <a:prstGeom prst="rect">
            <a:avLst/>
          </a:prstGeom>
        </p:spPr>
      </p:pic>
      <p:sp>
        <p:nvSpPr>
          <p:cNvPr id="2254" name="path 2254"/>
          <p:cNvSpPr/>
          <p:nvPr/>
        </p:nvSpPr>
        <p:spPr>
          <a:xfrm>
            <a:off x="5769749" y="3501009"/>
            <a:ext cx="56146" cy="63525"/>
          </a:xfrm>
          <a:custGeom>
            <a:avLst/>
            <a:gdLst/>
            <a:ahLst/>
            <a:cxnLst/>
            <a:rect l="0" t="0" r="0" b="0"/>
            <a:pathLst>
              <a:path w="88" h="100">
                <a:moveTo>
                  <a:pt x="0" y="49"/>
                </a:moveTo>
                <a:cubicBezTo>
                  <a:pt x="0" y="22"/>
                  <a:pt x="19" y="0"/>
                  <a:pt x="44" y="0"/>
                </a:cubicBezTo>
                <a:cubicBezTo>
                  <a:pt x="68" y="0"/>
                  <a:pt x="88" y="22"/>
                  <a:pt x="88" y="50"/>
                </a:cubicBezTo>
                <a:cubicBezTo>
                  <a:pt x="88" y="77"/>
                  <a:pt x="68" y="100"/>
                  <a:pt x="44" y="100"/>
                </a:cubicBezTo>
                <a:cubicBezTo>
                  <a:pt x="19" y="100"/>
                  <a:pt x="0" y="77"/>
                  <a:pt x="0" y="49"/>
                </a:cubicBezTo>
              </a:path>
            </a:pathLst>
          </a:custGeom>
          <a:solidFill>
            <a:srgbClr val="4F81BD">
              <a:alpha val="100000"/>
            </a:srgbClr>
          </a:solidFill>
          <a:ln w="0" cap="flat">
            <a:noFill/>
            <a:prstDash val="solid"/>
            <a:miter lim="0"/>
          </a:ln>
        </p:spPr>
        <p:txBody>
          <a:bodyPr rtlCol="0"/>
          <a:lstStyle/>
          <a:p>
            <a:pPr algn="ctr"/>
            <a:endParaRPr lang="zh-CN" altLang="en-US"/>
          </a:p>
        </p:txBody>
      </p:sp>
      <p:pic>
        <p:nvPicPr>
          <p:cNvPr id="2256" name="picture 2256"/>
          <p:cNvPicPr>
            <a:picLocks noChangeAspect="1"/>
          </p:cNvPicPr>
          <p:nvPr/>
        </p:nvPicPr>
        <p:blipFill>
          <a:blip r:embed="rId27"/>
          <a:stretch>
            <a:fillRect/>
          </a:stretch>
        </p:blipFill>
        <p:spPr>
          <a:xfrm rot="21600000">
            <a:off x="5020055" y="3489959"/>
            <a:ext cx="774141" cy="646277"/>
          </a:xfrm>
          <a:prstGeom prst="rect">
            <a:avLst/>
          </a:prstGeom>
        </p:spPr>
      </p:pic>
      <p:sp>
        <p:nvSpPr>
          <p:cNvPr id="2258" name="textbox 2258"/>
          <p:cNvSpPr/>
          <p:nvPr/>
        </p:nvSpPr>
        <p:spPr>
          <a:xfrm>
            <a:off x="1572301" y="5538685"/>
            <a:ext cx="824230" cy="572134"/>
          </a:xfrm>
          <a:prstGeom prst="rect">
            <a:avLst/>
          </a:prstGeom>
          <a:noFill/>
          <a:ln w="0" cap="flat">
            <a:noFill/>
            <a:prstDash val="solid"/>
            <a:miter lim="0"/>
          </a:ln>
        </p:spPr>
        <p:txBody>
          <a:bodyPr vert="horz" wrap="square" lIns="0" tIns="0" rIns="0" bIns="0"/>
          <a:lstStyle/>
          <a:p>
            <a:pPr algn="l" rtl="0" eaLnBrk="0">
              <a:lnSpc>
                <a:spcPct val="10000"/>
              </a:lnSpc>
            </a:pPr>
            <a:endParaRPr sz="100">
              <a:latin typeface="Arial" panose="020B0604020202020204"/>
              <a:ea typeface="Arial" panose="020B0604020202020204"/>
              <a:cs typeface="Arial" panose="020B0604020202020204"/>
            </a:endParaRPr>
          </a:p>
          <a:p>
            <a:pPr marL="12700" algn="l" rtl="0" eaLnBrk="0">
              <a:lnSpc>
                <a:spcPct val="122000"/>
              </a:lnSpc>
            </a:pPr>
            <a:r>
              <a:rPr sz="10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制度流程</a:t>
            </a:r>
            <a:r>
              <a:rPr sz="1000" kern="0" spc="-9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0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：严</a:t>
            </a:r>
            <a:r>
              <a:rPr sz="10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谨灵活</a:t>
            </a:r>
            <a:r>
              <a:rPr sz="1000" kern="0" spc="-15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，适合</a:t>
            </a:r>
            <a:r>
              <a:rPr sz="10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000" kern="0" spc="40">
                <a:solidFill>
                  <a:srgbClr val="262626">
                    <a:alpha val="100000"/>
                  </a:srgbClr>
                </a:solidFill>
                <a:latin typeface="微软雅黑" panose="020B0503020204020204" charset="-122"/>
                <a:ea typeface="微软雅黑" panose="020B0503020204020204" charset="-122"/>
                <a:cs typeface="微软雅黑" panose="020B0503020204020204" charset="-122"/>
              </a:rPr>
              <a:t>规范性管理流</a:t>
            </a:r>
            <a:endParaRPr sz="1000">
              <a:latin typeface="微软雅黑" panose="020B0503020204020204" charset="-122"/>
              <a:ea typeface="微软雅黑" panose="020B0503020204020204" charset="-122"/>
              <a:cs typeface="微软雅黑" panose="020B0503020204020204" charset="-122"/>
            </a:endParaRPr>
          </a:p>
        </p:txBody>
      </p:sp>
      <p:sp>
        <p:nvSpPr>
          <p:cNvPr id="2260" name="textbox 2260"/>
          <p:cNvSpPr/>
          <p:nvPr/>
        </p:nvSpPr>
        <p:spPr>
          <a:xfrm>
            <a:off x="411583" y="4856476"/>
            <a:ext cx="824864" cy="570230"/>
          </a:xfrm>
          <a:prstGeom prst="rect">
            <a:avLst/>
          </a:prstGeom>
          <a:noFill/>
          <a:ln w="0" cap="flat">
            <a:noFill/>
            <a:prstDash val="solid"/>
            <a:miter lim="0"/>
          </a:ln>
        </p:spPr>
        <p:txBody>
          <a:bodyPr vert="horz" wrap="square" lIns="0" tIns="0" rIns="0" bIns="0"/>
          <a:lstStyle/>
          <a:p>
            <a:pPr algn="l" rtl="0" eaLnBrk="0">
              <a:lnSpc>
                <a:spcPct val="28000"/>
              </a:lnSpc>
            </a:pPr>
            <a:endParaRPr sz="100">
              <a:latin typeface="Arial" panose="020B0604020202020204"/>
              <a:ea typeface="Arial" panose="020B0604020202020204"/>
              <a:cs typeface="Arial" panose="020B0604020202020204"/>
            </a:endParaRPr>
          </a:p>
          <a:p>
            <a:pPr marL="12700" indent="635" algn="l" rtl="0" eaLnBrk="0">
              <a:lnSpc>
                <a:spcPct val="121000"/>
              </a:lnSpc>
            </a:pPr>
            <a:r>
              <a:rPr sz="10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事项协同</a:t>
            </a:r>
            <a:r>
              <a:rPr sz="1000" kern="0" spc="-10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0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：直</a:t>
            </a:r>
            <a:r>
              <a:rPr sz="10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观</a:t>
            </a:r>
            <a:r>
              <a:rPr sz="1000" kern="0" spc="-15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0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，适合</a:t>
            </a:r>
            <a:r>
              <a:rPr sz="1000" kern="0" spc="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000" kern="0" spc="40">
                <a:solidFill>
                  <a:srgbClr val="262626">
                    <a:alpha val="100000"/>
                  </a:srgbClr>
                </a:solidFill>
                <a:latin typeface="微软雅黑" panose="020B0503020204020204" charset="-122"/>
                <a:ea typeface="微软雅黑" panose="020B0503020204020204" charset="-122"/>
                <a:cs typeface="微软雅黑" panose="020B0503020204020204" charset="-122"/>
              </a:rPr>
              <a:t>随机性协作流</a:t>
            </a:r>
            <a:endParaRPr sz="1000">
              <a:latin typeface="微软雅黑" panose="020B0503020204020204" charset="-122"/>
              <a:ea typeface="微软雅黑" panose="020B0503020204020204" charset="-122"/>
              <a:cs typeface="微软雅黑" panose="020B0503020204020204" charset="-122"/>
            </a:endParaRPr>
          </a:p>
        </p:txBody>
      </p:sp>
      <p:pic>
        <p:nvPicPr>
          <p:cNvPr id="2262" name="picture 2262"/>
          <p:cNvPicPr>
            <a:picLocks noChangeAspect="1"/>
          </p:cNvPicPr>
          <p:nvPr/>
        </p:nvPicPr>
        <p:blipFill>
          <a:blip r:embed="rId28"/>
          <a:stretch>
            <a:fillRect/>
          </a:stretch>
        </p:blipFill>
        <p:spPr>
          <a:xfrm rot="21600000">
            <a:off x="5249875" y="2402408"/>
            <a:ext cx="623620" cy="499567"/>
          </a:xfrm>
          <a:prstGeom prst="rect">
            <a:avLst/>
          </a:prstGeom>
        </p:spPr>
      </p:pic>
      <p:sp>
        <p:nvSpPr>
          <p:cNvPr id="2264" name="textbox 2264"/>
          <p:cNvSpPr/>
          <p:nvPr/>
        </p:nvSpPr>
        <p:spPr>
          <a:xfrm>
            <a:off x="383004" y="2560132"/>
            <a:ext cx="1975485" cy="179070"/>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2000"/>
              </a:lnSpc>
            </a:pP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行政</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人事</a:t>
            </a:r>
            <a:r>
              <a:rPr sz="1100" kern="0" spc="4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营销</a:t>
            </a: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财务</a:t>
            </a:r>
            <a:endParaRPr sz="1100">
              <a:latin typeface="微软雅黑" panose="020B0503020204020204" charset="-122"/>
              <a:ea typeface="微软雅黑" panose="020B0503020204020204" charset="-122"/>
              <a:cs typeface="微软雅黑" panose="020B0503020204020204" charset="-122"/>
            </a:endParaRPr>
          </a:p>
        </p:txBody>
      </p:sp>
      <p:sp>
        <p:nvSpPr>
          <p:cNvPr id="2266" name="textbox 2266"/>
          <p:cNvSpPr/>
          <p:nvPr/>
        </p:nvSpPr>
        <p:spPr>
          <a:xfrm>
            <a:off x="9792075" y="2706021"/>
            <a:ext cx="2054860" cy="161925"/>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9000"/>
              </a:lnSpc>
            </a:pPr>
            <a:r>
              <a:rPr sz="900" kern="0" spc="90">
                <a:solidFill>
                  <a:srgbClr val="262626">
                    <a:alpha val="100000"/>
                  </a:srgbClr>
                </a:solidFill>
                <a:latin typeface="微软雅黑" panose="020B0503020204020204" charset="-122"/>
                <a:ea typeface="微软雅黑" panose="020B0503020204020204" charset="-122"/>
                <a:cs typeface="微软雅黑" panose="020B0503020204020204" charset="-122"/>
              </a:rPr>
              <a:t>集团文件夹</a:t>
            </a:r>
            <a:r>
              <a:rPr sz="900" kern="0" spc="140">
                <a:solidFill>
                  <a:srgbClr val="262626">
                    <a:alpha val="100000"/>
                  </a:srgbClr>
                </a:solidFill>
                <a:latin typeface="微软雅黑" panose="020B0503020204020204" charset="-122"/>
                <a:ea typeface="微软雅黑" panose="020B0503020204020204" charset="-122"/>
                <a:cs typeface="微软雅黑" panose="020B0503020204020204" charset="-122"/>
              </a:rPr>
              <a:t> </a:t>
            </a:r>
            <a:r>
              <a:rPr sz="900" kern="0" spc="90">
                <a:solidFill>
                  <a:srgbClr val="262626">
                    <a:alpha val="100000"/>
                  </a:srgbClr>
                </a:solidFill>
                <a:latin typeface="微软雅黑" panose="020B0503020204020204" charset="-122"/>
                <a:ea typeface="微软雅黑" panose="020B0503020204020204" charset="-122"/>
                <a:cs typeface="微软雅黑" panose="020B0503020204020204" charset="-122"/>
              </a:rPr>
              <a:t>单位文件夹  个人文件</a:t>
            </a:r>
            <a:r>
              <a:rPr sz="900" kern="0" spc="80">
                <a:solidFill>
                  <a:srgbClr val="262626">
                    <a:alpha val="100000"/>
                  </a:srgbClr>
                </a:solidFill>
                <a:latin typeface="微软雅黑" panose="020B0503020204020204" charset="-122"/>
                <a:ea typeface="微软雅黑" panose="020B0503020204020204" charset="-122"/>
                <a:cs typeface="微软雅黑" panose="020B0503020204020204" charset="-122"/>
              </a:rPr>
              <a:t>夹</a:t>
            </a:r>
            <a:endParaRPr sz="900">
              <a:latin typeface="微软雅黑" panose="020B0503020204020204" charset="-122"/>
              <a:ea typeface="微软雅黑" panose="020B0503020204020204" charset="-122"/>
              <a:cs typeface="微软雅黑" panose="020B0503020204020204" charset="-122"/>
            </a:endParaRPr>
          </a:p>
        </p:txBody>
      </p:sp>
      <p:pic>
        <p:nvPicPr>
          <p:cNvPr id="2268" name="picture 2268"/>
          <p:cNvPicPr>
            <a:picLocks noChangeAspect="1"/>
          </p:cNvPicPr>
          <p:nvPr/>
        </p:nvPicPr>
        <p:blipFill>
          <a:blip r:embed="rId29"/>
          <a:stretch>
            <a:fillRect/>
          </a:stretch>
        </p:blipFill>
        <p:spPr>
          <a:xfrm rot="21600000">
            <a:off x="7516726" y="3817311"/>
            <a:ext cx="446704" cy="563891"/>
          </a:xfrm>
          <a:prstGeom prst="rect">
            <a:avLst/>
          </a:prstGeom>
        </p:spPr>
      </p:pic>
      <p:pic>
        <p:nvPicPr>
          <p:cNvPr id="2270" name="picture 2270"/>
          <p:cNvPicPr>
            <a:picLocks noChangeAspect="1"/>
          </p:cNvPicPr>
          <p:nvPr/>
        </p:nvPicPr>
        <p:blipFill>
          <a:blip r:embed="rId30"/>
          <a:stretch>
            <a:fillRect/>
          </a:stretch>
        </p:blipFill>
        <p:spPr>
          <a:xfrm rot="21600000">
            <a:off x="2895434" y="3894645"/>
            <a:ext cx="481672" cy="508648"/>
          </a:xfrm>
          <a:prstGeom prst="rect">
            <a:avLst/>
          </a:prstGeom>
        </p:spPr>
      </p:pic>
      <p:grpSp>
        <p:nvGrpSpPr>
          <p:cNvPr id="240" name="group 240"/>
          <p:cNvGrpSpPr/>
          <p:nvPr/>
        </p:nvGrpSpPr>
        <p:grpSpPr>
          <a:xfrm rot="21600000">
            <a:off x="3538118" y="4188523"/>
            <a:ext cx="481672" cy="508609"/>
            <a:chOff x="0" y="0"/>
            <a:chExt cx="481672" cy="508609"/>
          </a:xfrm>
        </p:grpSpPr>
        <p:pic>
          <p:nvPicPr>
            <p:cNvPr id="2272" name="picture 2272"/>
            <p:cNvPicPr>
              <a:picLocks noChangeAspect="1"/>
            </p:cNvPicPr>
            <p:nvPr/>
          </p:nvPicPr>
          <p:blipFill>
            <a:blip r:embed="rId31"/>
            <a:stretch>
              <a:fillRect/>
            </a:stretch>
          </p:blipFill>
          <p:spPr>
            <a:xfrm rot="21600000">
              <a:off x="0" y="0"/>
              <a:ext cx="481672" cy="508609"/>
            </a:xfrm>
            <a:prstGeom prst="rect">
              <a:avLst/>
            </a:prstGeom>
          </p:spPr>
        </p:pic>
        <p:sp>
          <p:nvSpPr>
            <p:cNvPr id="2274" name="textbox 2274"/>
            <p:cNvSpPr/>
            <p:nvPr/>
          </p:nvSpPr>
          <p:spPr>
            <a:xfrm>
              <a:off x="7200" y="269824"/>
              <a:ext cx="471805" cy="149860"/>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1000"/>
                </a:lnSpc>
              </a:pPr>
              <a:r>
                <a:rPr sz="9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论坛</a:t>
              </a:r>
              <a:endParaRPr sz="900">
                <a:latin typeface="微软雅黑" panose="020B0503020204020204" charset="-122"/>
                <a:ea typeface="微软雅黑" panose="020B0503020204020204" charset="-122"/>
                <a:cs typeface="微软雅黑" panose="020B0503020204020204" charset="-122"/>
              </a:endParaRPr>
            </a:p>
          </p:txBody>
        </p:sp>
        <p:pic>
          <p:nvPicPr>
            <p:cNvPr id="2276" name="picture 2276"/>
            <p:cNvPicPr>
              <a:picLocks noChangeAspect="1"/>
            </p:cNvPicPr>
            <p:nvPr/>
          </p:nvPicPr>
          <p:blipFill>
            <a:blip r:embed="rId32"/>
            <a:stretch>
              <a:fillRect/>
            </a:stretch>
          </p:blipFill>
          <p:spPr>
            <a:xfrm rot="21600000">
              <a:off x="137769" y="37528"/>
              <a:ext cx="187452" cy="198120"/>
            </a:xfrm>
            <a:prstGeom prst="rect">
              <a:avLst/>
            </a:prstGeom>
          </p:spPr>
        </p:pic>
      </p:grpSp>
      <p:pic>
        <p:nvPicPr>
          <p:cNvPr id="2278" name="picture 2278"/>
          <p:cNvPicPr>
            <a:picLocks noChangeAspect="1"/>
          </p:cNvPicPr>
          <p:nvPr/>
        </p:nvPicPr>
        <p:blipFill>
          <a:blip r:embed="rId33"/>
          <a:stretch>
            <a:fillRect/>
          </a:stretch>
        </p:blipFill>
        <p:spPr>
          <a:xfrm rot="21600000">
            <a:off x="2654350" y="3109328"/>
            <a:ext cx="481672" cy="508444"/>
          </a:xfrm>
          <a:prstGeom prst="rect">
            <a:avLst/>
          </a:prstGeom>
        </p:spPr>
      </p:pic>
      <p:pic>
        <p:nvPicPr>
          <p:cNvPr id="2280" name="picture 2280"/>
          <p:cNvPicPr>
            <a:picLocks noChangeAspect="1"/>
          </p:cNvPicPr>
          <p:nvPr/>
        </p:nvPicPr>
        <p:blipFill>
          <a:blip r:embed="rId34"/>
          <a:stretch>
            <a:fillRect/>
          </a:stretch>
        </p:blipFill>
        <p:spPr>
          <a:xfrm rot="21600000">
            <a:off x="4176839" y="3887660"/>
            <a:ext cx="481673" cy="508317"/>
          </a:xfrm>
          <a:prstGeom prst="rect">
            <a:avLst/>
          </a:prstGeom>
        </p:spPr>
      </p:pic>
      <p:pic>
        <p:nvPicPr>
          <p:cNvPr id="2282" name="picture 2282"/>
          <p:cNvPicPr>
            <a:picLocks noChangeAspect="1"/>
          </p:cNvPicPr>
          <p:nvPr/>
        </p:nvPicPr>
        <p:blipFill>
          <a:blip r:embed="rId35"/>
          <a:stretch>
            <a:fillRect/>
          </a:stretch>
        </p:blipFill>
        <p:spPr>
          <a:xfrm rot="21600000">
            <a:off x="4397451" y="3099574"/>
            <a:ext cx="481672" cy="508317"/>
          </a:xfrm>
          <a:prstGeom prst="rect">
            <a:avLst/>
          </a:prstGeom>
        </p:spPr>
      </p:pic>
      <p:grpSp>
        <p:nvGrpSpPr>
          <p:cNvPr id="242" name="group 242"/>
          <p:cNvGrpSpPr/>
          <p:nvPr/>
        </p:nvGrpSpPr>
        <p:grpSpPr>
          <a:xfrm rot="21600000">
            <a:off x="3494532" y="3100260"/>
            <a:ext cx="481660" cy="508317"/>
            <a:chOff x="0" y="0"/>
            <a:chExt cx="481660" cy="508317"/>
          </a:xfrm>
        </p:grpSpPr>
        <p:pic>
          <p:nvPicPr>
            <p:cNvPr id="2284" name="picture 2284"/>
            <p:cNvPicPr>
              <a:picLocks noChangeAspect="1"/>
            </p:cNvPicPr>
            <p:nvPr/>
          </p:nvPicPr>
          <p:blipFill>
            <a:blip r:embed="rId36"/>
            <a:stretch>
              <a:fillRect/>
            </a:stretch>
          </p:blipFill>
          <p:spPr>
            <a:xfrm rot="21600000">
              <a:off x="0" y="0"/>
              <a:ext cx="481660" cy="508317"/>
            </a:xfrm>
            <a:prstGeom prst="rect">
              <a:avLst/>
            </a:prstGeom>
          </p:spPr>
        </p:pic>
        <p:sp>
          <p:nvSpPr>
            <p:cNvPr id="2286" name="textbox 2286"/>
            <p:cNvSpPr/>
            <p:nvPr/>
          </p:nvSpPr>
          <p:spPr>
            <a:xfrm>
              <a:off x="-12700" y="-12700"/>
              <a:ext cx="507365" cy="546100"/>
            </a:xfrm>
            <a:prstGeom prst="rect">
              <a:avLst/>
            </a:prstGeom>
            <a:noFill/>
            <a:ln w="0" cap="flat">
              <a:noFill/>
              <a:prstDash val="solid"/>
              <a:miter lim="0"/>
            </a:ln>
          </p:spPr>
          <p:txBody>
            <a:bodyPr vert="horz" wrap="square" lIns="0" tIns="0" rIns="0" bIns="0"/>
            <a:lstStyle/>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10000"/>
                </a:lnSpc>
              </a:pPr>
              <a:endParaRPr sz="10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92710" algn="l" rtl="0" eaLnBrk="0">
                <a:lnSpc>
                  <a:spcPct val="89000"/>
                </a:lnSpc>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通讯录</a:t>
              </a:r>
              <a:endParaRPr sz="900">
                <a:latin typeface="微软雅黑" panose="020B0503020204020204" charset="-122"/>
                <a:ea typeface="微软雅黑" panose="020B0503020204020204" charset="-122"/>
                <a:cs typeface="微软雅黑" panose="020B0503020204020204" charset="-122"/>
              </a:endParaRPr>
            </a:p>
          </p:txBody>
        </p:sp>
      </p:grpSp>
      <p:pic>
        <p:nvPicPr>
          <p:cNvPr id="2288" name="picture 2288"/>
          <p:cNvPicPr>
            <a:picLocks noChangeAspect="1"/>
          </p:cNvPicPr>
          <p:nvPr/>
        </p:nvPicPr>
        <p:blipFill>
          <a:blip r:embed="rId37"/>
          <a:stretch>
            <a:fillRect/>
          </a:stretch>
        </p:blipFill>
        <p:spPr>
          <a:xfrm rot="21600000">
            <a:off x="7517435" y="2175535"/>
            <a:ext cx="445287" cy="468858"/>
          </a:xfrm>
          <a:prstGeom prst="rect">
            <a:avLst/>
          </a:prstGeom>
        </p:spPr>
      </p:pic>
      <p:pic>
        <p:nvPicPr>
          <p:cNvPr id="2290" name="picture 2290"/>
          <p:cNvPicPr>
            <a:picLocks noChangeAspect="1"/>
          </p:cNvPicPr>
          <p:nvPr/>
        </p:nvPicPr>
        <p:blipFill>
          <a:blip r:embed="rId38"/>
          <a:stretch>
            <a:fillRect/>
          </a:stretch>
        </p:blipFill>
        <p:spPr>
          <a:xfrm rot="21600000">
            <a:off x="8862612" y="3200476"/>
            <a:ext cx="483539" cy="411910"/>
          </a:xfrm>
          <a:prstGeom prst="rect">
            <a:avLst/>
          </a:prstGeom>
        </p:spPr>
      </p:pic>
      <p:sp>
        <p:nvSpPr>
          <p:cNvPr id="2292" name="textbox 2292"/>
          <p:cNvSpPr/>
          <p:nvPr/>
        </p:nvSpPr>
        <p:spPr>
          <a:xfrm>
            <a:off x="681796" y="4580280"/>
            <a:ext cx="1421130" cy="179704"/>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92000"/>
              </a:lnSpc>
            </a:pP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建立全面业务流程体系</a:t>
            </a:r>
            <a:endParaRPr sz="1100">
              <a:latin typeface="微软雅黑" panose="020B0503020204020204" charset="-122"/>
              <a:ea typeface="微软雅黑" panose="020B0503020204020204" charset="-122"/>
              <a:cs typeface="微软雅黑" panose="020B0503020204020204" charset="-122"/>
            </a:endParaRPr>
          </a:p>
        </p:txBody>
      </p:sp>
      <p:pic>
        <p:nvPicPr>
          <p:cNvPr id="2294" name="picture 2294"/>
          <p:cNvPicPr>
            <a:picLocks noChangeAspect="1"/>
          </p:cNvPicPr>
          <p:nvPr/>
        </p:nvPicPr>
        <p:blipFill>
          <a:blip r:embed="rId39"/>
          <a:stretch>
            <a:fillRect/>
          </a:stretch>
        </p:blipFill>
        <p:spPr>
          <a:xfrm rot="21600000">
            <a:off x="11265878" y="2205558"/>
            <a:ext cx="412915" cy="434644"/>
          </a:xfrm>
          <a:prstGeom prst="rect">
            <a:avLst/>
          </a:prstGeom>
        </p:spPr>
      </p:pic>
      <p:pic>
        <p:nvPicPr>
          <p:cNvPr id="2296" name="picture 2296"/>
          <p:cNvPicPr>
            <a:picLocks noChangeAspect="1"/>
          </p:cNvPicPr>
          <p:nvPr/>
        </p:nvPicPr>
        <p:blipFill>
          <a:blip r:embed="rId40"/>
          <a:stretch>
            <a:fillRect/>
          </a:stretch>
        </p:blipFill>
        <p:spPr>
          <a:xfrm rot="21600000">
            <a:off x="11323332" y="4440707"/>
            <a:ext cx="412915" cy="434644"/>
          </a:xfrm>
          <a:prstGeom prst="rect">
            <a:avLst/>
          </a:prstGeom>
        </p:spPr>
      </p:pic>
      <p:pic>
        <p:nvPicPr>
          <p:cNvPr id="2298" name="picture 2298"/>
          <p:cNvPicPr>
            <a:picLocks noChangeAspect="1"/>
          </p:cNvPicPr>
          <p:nvPr/>
        </p:nvPicPr>
        <p:blipFill>
          <a:blip r:embed="rId41"/>
          <a:stretch>
            <a:fillRect/>
          </a:stretch>
        </p:blipFill>
        <p:spPr>
          <a:xfrm rot="21600000">
            <a:off x="9849066" y="2205545"/>
            <a:ext cx="404990" cy="426275"/>
          </a:xfrm>
          <a:prstGeom prst="rect">
            <a:avLst/>
          </a:prstGeom>
        </p:spPr>
      </p:pic>
      <p:pic>
        <p:nvPicPr>
          <p:cNvPr id="2300" name="picture 2300"/>
          <p:cNvPicPr>
            <a:picLocks noChangeAspect="1"/>
          </p:cNvPicPr>
          <p:nvPr/>
        </p:nvPicPr>
        <p:blipFill>
          <a:blip r:embed="rId42"/>
          <a:stretch>
            <a:fillRect/>
          </a:stretch>
        </p:blipFill>
        <p:spPr>
          <a:xfrm rot="21600000">
            <a:off x="9906520" y="4440707"/>
            <a:ext cx="404990" cy="426275"/>
          </a:xfrm>
          <a:prstGeom prst="rect">
            <a:avLst/>
          </a:prstGeom>
        </p:spPr>
      </p:pic>
      <p:pic>
        <p:nvPicPr>
          <p:cNvPr id="2302" name="picture 2302"/>
          <p:cNvPicPr>
            <a:picLocks noChangeAspect="1"/>
          </p:cNvPicPr>
          <p:nvPr/>
        </p:nvPicPr>
        <p:blipFill>
          <a:blip r:embed="rId43"/>
          <a:stretch>
            <a:fillRect/>
          </a:stretch>
        </p:blipFill>
        <p:spPr>
          <a:xfrm rot="21600000">
            <a:off x="10615256" y="4397425"/>
            <a:ext cx="404990" cy="426275"/>
          </a:xfrm>
          <a:prstGeom prst="rect">
            <a:avLst/>
          </a:prstGeom>
        </p:spPr>
      </p:pic>
      <p:pic>
        <p:nvPicPr>
          <p:cNvPr id="2304" name="picture 2304"/>
          <p:cNvPicPr>
            <a:picLocks noChangeAspect="1"/>
          </p:cNvPicPr>
          <p:nvPr/>
        </p:nvPicPr>
        <p:blipFill>
          <a:blip r:embed="rId44"/>
          <a:stretch>
            <a:fillRect/>
          </a:stretch>
        </p:blipFill>
        <p:spPr>
          <a:xfrm rot="21600000">
            <a:off x="10557802" y="2162276"/>
            <a:ext cx="404990" cy="426275"/>
          </a:xfrm>
          <a:prstGeom prst="rect">
            <a:avLst/>
          </a:prstGeom>
        </p:spPr>
      </p:pic>
      <p:graphicFrame>
        <p:nvGraphicFramePr>
          <p:cNvPr id="2306" name="table 2306"/>
          <p:cNvGraphicFramePr>
            <a:graphicFrameLocks noGrp="1"/>
          </p:cNvGraphicFramePr>
          <p:nvPr/>
        </p:nvGraphicFramePr>
        <p:xfrm>
          <a:off x="6228676" y="4065155"/>
          <a:ext cx="865504" cy="179704"/>
        </p:xfrm>
        <a:graphic>
          <a:graphicData uri="http://schemas.openxmlformats.org/drawingml/2006/table">
            <a:tbl>
              <a:tblPr/>
              <a:tblGrid>
                <a:gridCol w="865504"/>
              </a:tblGrid>
              <a:tr h="179704">
                <a:tc>
                  <a:txBody>
                    <a:bodyPr wrap="square"/>
                    <a:lstStyle/>
                    <a:p>
                      <a:pPr algn="l" rtl="0" eaLnBrk="0">
                        <a:lnSpc>
                          <a:spcPct val="118000"/>
                        </a:lnSpc>
                      </a:pPr>
                      <a:endParaRPr sz="200">
                        <a:latin typeface="Arial" panose="020B0604020202020204"/>
                        <a:ea typeface="Arial" panose="020B0604020202020204"/>
                        <a:cs typeface="Arial" panose="020B0604020202020204"/>
                      </a:endParaRPr>
                    </a:p>
                    <a:p>
                      <a:pPr marL="207010" algn="l" rtl="0" eaLnBrk="0">
                        <a:lnSpc>
                          <a:spcPct val="91000"/>
                        </a:lnSpc>
                        <a:spcBef>
                          <a:spcPct val="0"/>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车辆管理</a:t>
                      </a:r>
                      <a:endParaRPr sz="900">
                        <a:latin typeface="微软雅黑" panose="020B0503020204020204" charset="-122"/>
                        <a:ea typeface="微软雅黑" panose="020B0503020204020204" charset="-122"/>
                        <a:cs typeface="微软雅黑" panose="020B0503020204020204" charset="-122"/>
                      </a:endParaRPr>
                    </a:p>
                  </a:txBody>
                  <a:tcPr marL="0" marR="0" marT="0" marB="0" vert="horz">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308" name="table 2308"/>
          <p:cNvGraphicFramePr>
            <a:graphicFrameLocks noGrp="1"/>
          </p:cNvGraphicFramePr>
          <p:nvPr/>
        </p:nvGraphicFramePr>
        <p:xfrm>
          <a:off x="6228676" y="2544114"/>
          <a:ext cx="865504" cy="179704"/>
        </p:xfrm>
        <a:graphic>
          <a:graphicData uri="http://schemas.openxmlformats.org/drawingml/2006/table">
            <a:tbl>
              <a:tblPr/>
              <a:tblGrid>
                <a:gridCol w="865504"/>
              </a:tblGrid>
              <a:tr h="179704">
                <a:tc>
                  <a:txBody>
                    <a:bodyPr wrap="square"/>
                    <a:lstStyle/>
                    <a:p>
                      <a:pPr algn="l" rtl="0" eaLnBrk="0">
                        <a:lnSpc>
                          <a:spcPct val="118000"/>
                        </a:lnSpc>
                      </a:pPr>
                      <a:endParaRPr sz="200">
                        <a:latin typeface="Arial" panose="020B0604020202020204"/>
                        <a:ea typeface="Arial" panose="020B0604020202020204"/>
                        <a:cs typeface="Arial" panose="020B0604020202020204"/>
                      </a:endParaRPr>
                    </a:p>
                    <a:p>
                      <a:pPr marL="204470" algn="l" rtl="0" eaLnBrk="0">
                        <a:lnSpc>
                          <a:spcPct val="91000"/>
                        </a:lnSpc>
                        <a:spcBef>
                          <a:spcPct val="0"/>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会议管理</a:t>
                      </a:r>
                      <a:endParaRPr sz="900">
                        <a:latin typeface="微软雅黑" panose="020B0503020204020204" charset="-122"/>
                        <a:ea typeface="微软雅黑" panose="020B0503020204020204" charset="-122"/>
                        <a:cs typeface="微软雅黑" panose="020B0503020204020204" charset="-122"/>
                      </a:endParaRPr>
                    </a:p>
                  </a:txBody>
                  <a:tcPr marL="0" marR="0" marT="0" marB="0" vert="horz">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graphicFrame>
        <p:nvGraphicFramePr>
          <p:cNvPr id="2310" name="table 2310"/>
          <p:cNvGraphicFramePr>
            <a:graphicFrameLocks noGrp="1"/>
          </p:cNvGraphicFramePr>
          <p:nvPr/>
        </p:nvGraphicFramePr>
        <p:xfrm>
          <a:off x="6228676" y="3070440"/>
          <a:ext cx="865504" cy="179704"/>
        </p:xfrm>
        <a:graphic>
          <a:graphicData uri="http://schemas.openxmlformats.org/drawingml/2006/table">
            <a:tbl>
              <a:tblPr/>
              <a:tblGrid>
                <a:gridCol w="865504"/>
              </a:tblGrid>
              <a:tr h="179704">
                <a:tc>
                  <a:txBody>
                    <a:bodyPr wrap="square"/>
                    <a:lstStyle/>
                    <a:p>
                      <a:pPr algn="l" rtl="0" eaLnBrk="0">
                        <a:lnSpc>
                          <a:spcPct val="118000"/>
                        </a:lnSpc>
                      </a:pPr>
                      <a:endParaRPr sz="200">
                        <a:latin typeface="Arial" panose="020B0604020202020204"/>
                        <a:ea typeface="Arial" panose="020B0604020202020204"/>
                        <a:cs typeface="Arial" panose="020B0604020202020204"/>
                      </a:endParaRPr>
                    </a:p>
                    <a:p>
                      <a:pPr marL="147320" algn="l" rtl="0" eaLnBrk="0">
                        <a:lnSpc>
                          <a:spcPct val="91000"/>
                        </a:lnSpc>
                        <a:spcBef>
                          <a:spcPct val="0"/>
                        </a:spcBef>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会议室管理</a:t>
                      </a:r>
                      <a:endParaRPr sz="900">
                        <a:latin typeface="微软雅黑" panose="020B0503020204020204" charset="-122"/>
                        <a:ea typeface="微软雅黑" panose="020B0503020204020204" charset="-122"/>
                        <a:cs typeface="微软雅黑" panose="020B0503020204020204" charset="-122"/>
                      </a:endParaRPr>
                    </a:p>
                  </a:txBody>
                  <a:tcPr marL="0" marR="0" marT="0" marB="0" vert="horz">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graphicFrame>
        <p:nvGraphicFramePr>
          <p:cNvPr id="2312" name="table 2312"/>
          <p:cNvGraphicFramePr>
            <a:graphicFrameLocks noGrp="1"/>
          </p:cNvGraphicFramePr>
          <p:nvPr/>
        </p:nvGraphicFramePr>
        <p:xfrm>
          <a:off x="6228676" y="2807284"/>
          <a:ext cx="865504" cy="179704"/>
        </p:xfrm>
        <a:graphic>
          <a:graphicData uri="http://schemas.openxmlformats.org/drawingml/2006/table">
            <a:tbl>
              <a:tblPr/>
              <a:tblGrid>
                <a:gridCol w="865504"/>
              </a:tblGrid>
              <a:tr h="179704">
                <a:tc>
                  <a:txBody>
                    <a:bodyPr wrap="square"/>
                    <a:lstStyle/>
                    <a:p>
                      <a:pPr algn="l" rtl="0" eaLnBrk="0">
                        <a:lnSpc>
                          <a:spcPct val="123000"/>
                        </a:lnSpc>
                      </a:pPr>
                      <a:endParaRPr sz="200">
                        <a:latin typeface="Arial" panose="020B0604020202020204"/>
                        <a:ea typeface="Arial" panose="020B0604020202020204"/>
                        <a:cs typeface="Arial" panose="020B0604020202020204"/>
                      </a:endParaRPr>
                    </a:p>
                    <a:p>
                      <a:pPr marL="210820" algn="l" rtl="0" eaLnBrk="0">
                        <a:lnSpc>
                          <a:spcPct val="90000"/>
                        </a:lnSpc>
                      </a:pPr>
                      <a:r>
                        <a:rPr sz="9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电话会议</a:t>
                      </a:r>
                      <a:endParaRPr sz="900">
                        <a:latin typeface="微软雅黑" panose="020B0503020204020204" charset="-122"/>
                        <a:ea typeface="微软雅黑" panose="020B0503020204020204" charset="-122"/>
                        <a:cs typeface="微软雅黑" panose="020B0503020204020204" charset="-122"/>
                      </a:endParaRPr>
                    </a:p>
                  </a:txBody>
                  <a:tcPr marL="0" marR="0" marT="0" marB="0" vert="horz">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graphicFrame>
        <p:nvGraphicFramePr>
          <p:cNvPr id="2314" name="table 2314"/>
          <p:cNvGraphicFramePr>
            <a:graphicFrameLocks noGrp="1"/>
          </p:cNvGraphicFramePr>
          <p:nvPr/>
        </p:nvGraphicFramePr>
        <p:xfrm>
          <a:off x="6228016" y="4297616"/>
          <a:ext cx="865504" cy="179704"/>
        </p:xfrm>
        <a:graphic>
          <a:graphicData uri="http://schemas.openxmlformats.org/drawingml/2006/table">
            <a:tbl>
              <a:tblPr/>
              <a:tblGrid>
                <a:gridCol w="865504"/>
              </a:tblGrid>
              <a:tr h="179704">
                <a:tc>
                  <a:txBody>
                    <a:bodyPr wrap="square"/>
                    <a:lstStyle/>
                    <a:p>
                      <a:pPr algn="l" rtl="0" eaLnBrk="0">
                        <a:lnSpc>
                          <a:spcPct val="115000"/>
                        </a:lnSpc>
                      </a:pPr>
                      <a:endParaRPr sz="500">
                        <a:latin typeface="Arial" panose="020B0604020202020204"/>
                        <a:ea typeface="Arial" panose="020B0604020202020204"/>
                        <a:cs typeface="Arial" panose="020B0604020202020204"/>
                      </a:endParaRPr>
                    </a:p>
                    <a:p>
                      <a:pPr marL="356870" algn="l" rtl="0" eaLnBrk="0">
                        <a:lnSpc>
                          <a:spcPts val="475"/>
                        </a:lnSpc>
                        <a:spcBef>
                          <a:spcPts val="5"/>
                        </a:spcBef>
                      </a:pPr>
                      <a:r>
                        <a:rPr sz="7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700"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7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700"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7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700"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7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700"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7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700"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7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700">
                        <a:latin typeface="微软雅黑" panose="020B0503020204020204" charset="-122"/>
                        <a:ea typeface="微软雅黑" panose="020B0503020204020204" charset="-122"/>
                        <a:cs typeface="微软雅黑" panose="020B0503020204020204" charset="-122"/>
                      </a:endParaRPr>
                    </a:p>
                  </a:txBody>
                  <a:tcPr marL="0" marR="0" marT="0" marB="0" vert="horz">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r>
            </a:tbl>
          </a:graphicData>
        </a:graphic>
      </p:graphicFrame>
      <p:pic>
        <p:nvPicPr>
          <p:cNvPr id="2316" name="picture 2316"/>
          <p:cNvPicPr>
            <a:picLocks noChangeAspect="1"/>
          </p:cNvPicPr>
          <p:nvPr/>
        </p:nvPicPr>
        <p:blipFill>
          <a:blip r:embed="rId45"/>
          <a:stretch>
            <a:fillRect/>
          </a:stretch>
        </p:blipFill>
        <p:spPr>
          <a:xfrm rot="21600000">
            <a:off x="11327955" y="3320681"/>
            <a:ext cx="390461" cy="410921"/>
          </a:xfrm>
          <a:prstGeom prst="rect">
            <a:avLst/>
          </a:prstGeom>
        </p:spPr>
      </p:pic>
      <p:pic>
        <p:nvPicPr>
          <p:cNvPr id="2318" name="picture 2318"/>
          <p:cNvPicPr>
            <a:picLocks noChangeAspect="1"/>
          </p:cNvPicPr>
          <p:nvPr/>
        </p:nvPicPr>
        <p:blipFill>
          <a:blip r:embed="rId46"/>
          <a:stretch>
            <a:fillRect/>
          </a:stretch>
        </p:blipFill>
        <p:spPr>
          <a:xfrm rot="21600000">
            <a:off x="10341812" y="3320681"/>
            <a:ext cx="390461" cy="410921"/>
          </a:xfrm>
          <a:prstGeom prst="rect">
            <a:avLst/>
          </a:prstGeom>
        </p:spPr>
      </p:pic>
      <p:pic>
        <p:nvPicPr>
          <p:cNvPr id="2320" name="picture 2320"/>
          <p:cNvPicPr>
            <a:picLocks noChangeAspect="1"/>
          </p:cNvPicPr>
          <p:nvPr/>
        </p:nvPicPr>
        <p:blipFill>
          <a:blip r:embed="rId47"/>
          <a:stretch>
            <a:fillRect/>
          </a:stretch>
        </p:blipFill>
        <p:spPr>
          <a:xfrm rot="21600000">
            <a:off x="9858311" y="3320681"/>
            <a:ext cx="390461" cy="410921"/>
          </a:xfrm>
          <a:prstGeom prst="rect">
            <a:avLst/>
          </a:prstGeom>
        </p:spPr>
      </p:pic>
      <p:pic>
        <p:nvPicPr>
          <p:cNvPr id="2322" name="picture 2322"/>
          <p:cNvPicPr>
            <a:picLocks noChangeAspect="1"/>
          </p:cNvPicPr>
          <p:nvPr/>
        </p:nvPicPr>
        <p:blipFill>
          <a:blip r:embed="rId48"/>
          <a:stretch>
            <a:fillRect/>
          </a:stretch>
        </p:blipFill>
        <p:spPr>
          <a:xfrm rot="21600000">
            <a:off x="10845127" y="3321024"/>
            <a:ext cx="389801" cy="410222"/>
          </a:xfrm>
          <a:prstGeom prst="rect">
            <a:avLst/>
          </a:prstGeom>
        </p:spPr>
      </p:pic>
      <p:sp>
        <p:nvSpPr>
          <p:cNvPr id="2324" name="path 2324"/>
          <p:cNvSpPr/>
          <p:nvPr/>
        </p:nvSpPr>
        <p:spPr>
          <a:xfrm>
            <a:off x="2046414" y="2157971"/>
            <a:ext cx="332244" cy="351116"/>
          </a:xfrm>
          <a:custGeom>
            <a:avLst/>
            <a:gdLst/>
            <a:ahLst/>
            <a:cxnLst/>
            <a:rect l="0" t="0" r="0" b="0"/>
            <a:pathLst>
              <a:path w="523" h="552">
                <a:moveTo>
                  <a:pt x="499" y="385"/>
                </a:moveTo>
                <a:lnTo>
                  <a:pt x="443" y="385"/>
                </a:lnTo>
                <a:lnTo>
                  <a:pt x="443" y="276"/>
                </a:lnTo>
                <a:cubicBezTo>
                  <a:pt x="443" y="262"/>
                  <a:pt x="433" y="251"/>
                  <a:pt x="420" y="251"/>
                </a:cubicBezTo>
                <a:lnTo>
                  <a:pt x="285" y="251"/>
                </a:lnTo>
                <a:lnTo>
                  <a:pt x="285" y="167"/>
                </a:lnTo>
                <a:lnTo>
                  <a:pt x="340" y="167"/>
                </a:lnTo>
                <a:cubicBezTo>
                  <a:pt x="353" y="167"/>
                  <a:pt x="364" y="156"/>
                  <a:pt x="364" y="142"/>
                </a:cubicBezTo>
                <a:lnTo>
                  <a:pt x="364" y="25"/>
                </a:lnTo>
                <a:cubicBezTo>
                  <a:pt x="364" y="11"/>
                  <a:pt x="353" y="0"/>
                  <a:pt x="340" y="0"/>
                </a:cubicBezTo>
                <a:lnTo>
                  <a:pt x="182" y="0"/>
                </a:lnTo>
                <a:cubicBezTo>
                  <a:pt x="169" y="0"/>
                  <a:pt x="158" y="11"/>
                  <a:pt x="158" y="25"/>
                </a:cubicBezTo>
                <a:lnTo>
                  <a:pt x="158" y="142"/>
                </a:lnTo>
                <a:cubicBezTo>
                  <a:pt x="158" y="156"/>
                  <a:pt x="169" y="167"/>
                  <a:pt x="182" y="167"/>
                </a:cubicBezTo>
                <a:lnTo>
                  <a:pt x="237" y="167"/>
                </a:lnTo>
                <a:lnTo>
                  <a:pt x="237" y="251"/>
                </a:lnTo>
                <a:lnTo>
                  <a:pt x="103" y="251"/>
                </a:lnTo>
                <a:cubicBezTo>
                  <a:pt x="89" y="251"/>
                  <a:pt x="79" y="262"/>
                  <a:pt x="79" y="276"/>
                </a:cubicBezTo>
                <a:lnTo>
                  <a:pt x="79" y="385"/>
                </a:lnTo>
                <a:lnTo>
                  <a:pt x="23" y="385"/>
                </a:lnTo>
                <a:cubicBezTo>
                  <a:pt x="10" y="385"/>
                  <a:pt x="0" y="396"/>
                  <a:pt x="0" y="410"/>
                </a:cubicBezTo>
                <a:lnTo>
                  <a:pt x="0" y="527"/>
                </a:lnTo>
                <a:cubicBezTo>
                  <a:pt x="0" y="541"/>
                  <a:pt x="10" y="552"/>
                  <a:pt x="23" y="552"/>
                </a:cubicBezTo>
                <a:lnTo>
                  <a:pt x="142" y="552"/>
                </a:lnTo>
                <a:lnTo>
                  <a:pt x="142" y="385"/>
                </a:lnTo>
                <a:lnTo>
                  <a:pt x="126" y="385"/>
                </a:lnTo>
                <a:lnTo>
                  <a:pt x="126" y="301"/>
                </a:lnTo>
                <a:lnTo>
                  <a:pt x="237" y="301"/>
                </a:lnTo>
                <a:lnTo>
                  <a:pt x="237" y="385"/>
                </a:lnTo>
                <a:lnTo>
                  <a:pt x="190" y="385"/>
                </a:lnTo>
                <a:lnTo>
                  <a:pt x="190" y="552"/>
                </a:lnTo>
                <a:lnTo>
                  <a:pt x="332" y="552"/>
                </a:lnTo>
                <a:lnTo>
                  <a:pt x="332" y="385"/>
                </a:lnTo>
                <a:lnTo>
                  <a:pt x="285" y="385"/>
                </a:lnTo>
                <a:lnTo>
                  <a:pt x="285" y="301"/>
                </a:lnTo>
                <a:lnTo>
                  <a:pt x="396" y="301"/>
                </a:lnTo>
                <a:lnTo>
                  <a:pt x="396" y="385"/>
                </a:lnTo>
                <a:lnTo>
                  <a:pt x="380" y="385"/>
                </a:lnTo>
                <a:lnTo>
                  <a:pt x="380" y="552"/>
                </a:lnTo>
                <a:lnTo>
                  <a:pt x="499" y="552"/>
                </a:lnTo>
                <a:cubicBezTo>
                  <a:pt x="512" y="552"/>
                  <a:pt x="523" y="541"/>
                  <a:pt x="523" y="527"/>
                </a:cubicBezTo>
                <a:lnTo>
                  <a:pt x="523" y="410"/>
                </a:lnTo>
                <a:cubicBezTo>
                  <a:pt x="523" y="396"/>
                  <a:pt x="512" y="385"/>
                  <a:pt x="499" y="385"/>
                </a:cubicBezTo>
              </a:path>
            </a:pathLst>
          </a:custGeom>
          <a:solidFill>
            <a:srgbClr val="B5B5B5">
              <a:alpha val="100000"/>
            </a:srgbClr>
          </a:solidFill>
          <a:ln w="0" cap="flat">
            <a:noFill/>
            <a:prstDash val="solid"/>
            <a:miter lim="0"/>
          </a:ln>
        </p:spPr>
        <p:txBody>
          <a:bodyPr rtlCol="0"/>
          <a:lstStyle/>
          <a:p>
            <a:pPr algn="ctr"/>
            <a:endParaRPr lang="zh-CN" altLang="en-US"/>
          </a:p>
        </p:txBody>
      </p:sp>
      <p:sp>
        <p:nvSpPr>
          <p:cNvPr id="2326" name="path 2326"/>
          <p:cNvSpPr/>
          <p:nvPr/>
        </p:nvSpPr>
        <p:spPr>
          <a:xfrm>
            <a:off x="417588" y="2156637"/>
            <a:ext cx="319938" cy="352450"/>
          </a:xfrm>
          <a:custGeom>
            <a:avLst/>
            <a:gdLst/>
            <a:ahLst/>
            <a:cxnLst/>
            <a:rect l="0" t="0" r="0" b="0"/>
            <a:pathLst>
              <a:path w="502" h="555">
                <a:moveTo>
                  <a:pt x="448" y="304"/>
                </a:moveTo>
                <a:cubicBezTo>
                  <a:pt x="454" y="304"/>
                  <a:pt x="461" y="307"/>
                  <a:pt x="466" y="312"/>
                </a:cubicBezTo>
                <a:lnTo>
                  <a:pt x="493" y="342"/>
                </a:lnTo>
                <a:cubicBezTo>
                  <a:pt x="503" y="352"/>
                  <a:pt x="503" y="369"/>
                  <a:pt x="493" y="379"/>
                </a:cubicBezTo>
                <a:lnTo>
                  <a:pt x="335" y="547"/>
                </a:lnTo>
                <a:cubicBezTo>
                  <a:pt x="330" y="552"/>
                  <a:pt x="323" y="555"/>
                  <a:pt x="317" y="555"/>
                </a:cubicBezTo>
                <a:cubicBezTo>
                  <a:pt x="310" y="555"/>
                  <a:pt x="304" y="552"/>
                  <a:pt x="299" y="547"/>
                </a:cubicBezTo>
                <a:lnTo>
                  <a:pt x="268" y="514"/>
                </a:lnTo>
                <a:lnTo>
                  <a:pt x="253" y="498"/>
                </a:lnTo>
                <a:lnTo>
                  <a:pt x="222" y="465"/>
                </a:lnTo>
                <a:cubicBezTo>
                  <a:pt x="212" y="455"/>
                  <a:pt x="212" y="438"/>
                  <a:pt x="222" y="428"/>
                </a:cubicBezTo>
                <a:lnTo>
                  <a:pt x="250" y="398"/>
                </a:lnTo>
                <a:cubicBezTo>
                  <a:pt x="255" y="393"/>
                  <a:pt x="261" y="390"/>
                  <a:pt x="268" y="390"/>
                </a:cubicBezTo>
                <a:cubicBezTo>
                  <a:pt x="274" y="390"/>
                  <a:pt x="281" y="393"/>
                  <a:pt x="286" y="398"/>
                </a:cubicBezTo>
                <a:lnTo>
                  <a:pt x="317" y="431"/>
                </a:lnTo>
                <a:lnTo>
                  <a:pt x="326" y="422"/>
                </a:lnTo>
                <a:lnTo>
                  <a:pt x="430" y="312"/>
                </a:lnTo>
                <a:cubicBezTo>
                  <a:pt x="435" y="307"/>
                  <a:pt x="441" y="304"/>
                  <a:pt x="448" y="304"/>
                </a:cubicBezTo>
                <a:moveTo>
                  <a:pt x="44" y="266"/>
                </a:moveTo>
                <a:lnTo>
                  <a:pt x="84" y="266"/>
                </a:lnTo>
                <a:cubicBezTo>
                  <a:pt x="91" y="266"/>
                  <a:pt x="98" y="271"/>
                  <a:pt x="100" y="280"/>
                </a:cubicBezTo>
                <a:lnTo>
                  <a:pt x="123" y="384"/>
                </a:lnTo>
                <a:cubicBezTo>
                  <a:pt x="125" y="393"/>
                  <a:pt x="130" y="402"/>
                  <a:pt x="137" y="407"/>
                </a:cubicBezTo>
                <a:cubicBezTo>
                  <a:pt x="135" y="396"/>
                  <a:pt x="135" y="384"/>
                  <a:pt x="138" y="372"/>
                </a:cubicBezTo>
                <a:lnTo>
                  <a:pt x="155" y="304"/>
                </a:lnTo>
                <a:lnTo>
                  <a:pt x="143" y="277"/>
                </a:lnTo>
                <a:cubicBezTo>
                  <a:pt x="141" y="272"/>
                  <a:pt x="145" y="266"/>
                  <a:pt x="150" y="266"/>
                </a:cubicBezTo>
                <a:lnTo>
                  <a:pt x="163" y="266"/>
                </a:lnTo>
                <a:lnTo>
                  <a:pt x="175" y="266"/>
                </a:lnTo>
                <a:cubicBezTo>
                  <a:pt x="180" y="266"/>
                  <a:pt x="184" y="272"/>
                  <a:pt x="182" y="277"/>
                </a:cubicBezTo>
                <a:lnTo>
                  <a:pt x="170" y="304"/>
                </a:lnTo>
                <a:lnTo>
                  <a:pt x="187" y="372"/>
                </a:lnTo>
                <a:cubicBezTo>
                  <a:pt x="190" y="384"/>
                  <a:pt x="190" y="396"/>
                  <a:pt x="188" y="407"/>
                </a:cubicBezTo>
                <a:cubicBezTo>
                  <a:pt x="195" y="402"/>
                  <a:pt x="200" y="393"/>
                  <a:pt x="202" y="384"/>
                </a:cubicBezTo>
                <a:lnTo>
                  <a:pt x="225" y="280"/>
                </a:lnTo>
                <a:cubicBezTo>
                  <a:pt x="227" y="271"/>
                  <a:pt x="234" y="266"/>
                  <a:pt x="241" y="266"/>
                </a:cubicBezTo>
                <a:lnTo>
                  <a:pt x="281" y="266"/>
                </a:lnTo>
                <a:cubicBezTo>
                  <a:pt x="305" y="266"/>
                  <a:pt x="326" y="287"/>
                  <a:pt x="326" y="313"/>
                </a:cubicBezTo>
                <a:lnTo>
                  <a:pt x="326" y="397"/>
                </a:lnTo>
                <a:lnTo>
                  <a:pt x="317" y="406"/>
                </a:lnTo>
                <a:lnTo>
                  <a:pt x="297" y="386"/>
                </a:lnTo>
                <a:cubicBezTo>
                  <a:pt x="289" y="377"/>
                  <a:pt x="279" y="373"/>
                  <a:pt x="268" y="373"/>
                </a:cubicBezTo>
                <a:cubicBezTo>
                  <a:pt x="256" y="373"/>
                  <a:pt x="246" y="377"/>
                  <a:pt x="238" y="386"/>
                </a:cubicBezTo>
                <a:lnTo>
                  <a:pt x="210" y="415"/>
                </a:lnTo>
                <a:cubicBezTo>
                  <a:pt x="194" y="432"/>
                  <a:pt x="194" y="461"/>
                  <a:pt x="210" y="478"/>
                </a:cubicBezTo>
                <a:lnTo>
                  <a:pt x="241" y="511"/>
                </a:lnTo>
                <a:lnTo>
                  <a:pt x="244" y="514"/>
                </a:lnTo>
                <a:lnTo>
                  <a:pt x="163" y="514"/>
                </a:lnTo>
                <a:lnTo>
                  <a:pt x="16" y="514"/>
                </a:lnTo>
                <a:cubicBezTo>
                  <a:pt x="7" y="514"/>
                  <a:pt x="0" y="506"/>
                  <a:pt x="0" y="496"/>
                </a:cubicBezTo>
                <a:lnTo>
                  <a:pt x="0" y="313"/>
                </a:lnTo>
                <a:cubicBezTo>
                  <a:pt x="0" y="287"/>
                  <a:pt x="20" y="266"/>
                  <a:pt x="44" y="266"/>
                </a:cubicBezTo>
                <a:moveTo>
                  <a:pt x="235" y="2"/>
                </a:moveTo>
                <a:cubicBezTo>
                  <a:pt x="249" y="0"/>
                  <a:pt x="261" y="10"/>
                  <a:pt x="261" y="25"/>
                </a:cubicBezTo>
                <a:lnTo>
                  <a:pt x="261" y="125"/>
                </a:lnTo>
                <a:lnTo>
                  <a:pt x="261" y="136"/>
                </a:lnTo>
                <a:cubicBezTo>
                  <a:pt x="261" y="194"/>
                  <a:pt x="217" y="241"/>
                  <a:pt x="163" y="241"/>
                </a:cubicBezTo>
                <a:cubicBezTo>
                  <a:pt x="108" y="241"/>
                  <a:pt x="63" y="194"/>
                  <a:pt x="63" y="136"/>
                </a:cubicBezTo>
                <a:lnTo>
                  <a:pt x="63" y="76"/>
                </a:lnTo>
                <a:cubicBezTo>
                  <a:pt x="63" y="54"/>
                  <a:pt x="78" y="34"/>
                  <a:pt x="99" y="30"/>
                </a:cubicBezTo>
                <a:cubicBezTo>
                  <a:pt x="117" y="26"/>
                  <a:pt x="219" y="5"/>
                  <a:pt x="235" y="2"/>
                </a:cubicBezTo>
              </a:path>
            </a:pathLst>
          </a:custGeom>
          <a:solidFill>
            <a:srgbClr val="B5B5B5">
              <a:alpha val="100000"/>
            </a:srgbClr>
          </a:solidFill>
          <a:ln w="0" cap="flat">
            <a:noFill/>
            <a:prstDash val="solid"/>
            <a:miter lim="0"/>
          </a:ln>
        </p:spPr>
        <p:txBody>
          <a:bodyPr rtlCol="0"/>
          <a:lstStyle/>
          <a:p>
            <a:pPr algn="ctr"/>
            <a:endParaRPr lang="zh-CN" altLang="en-US"/>
          </a:p>
        </p:txBody>
      </p:sp>
      <p:sp>
        <p:nvSpPr>
          <p:cNvPr id="2328" name="path 2328"/>
          <p:cNvSpPr/>
          <p:nvPr/>
        </p:nvSpPr>
        <p:spPr>
          <a:xfrm>
            <a:off x="1498561" y="2167039"/>
            <a:ext cx="332816" cy="332270"/>
          </a:xfrm>
          <a:custGeom>
            <a:avLst/>
            <a:gdLst/>
            <a:ahLst/>
            <a:cxnLst/>
            <a:rect l="0" t="0" r="0" b="0"/>
            <a:pathLst>
              <a:path w="524" h="523">
                <a:moveTo>
                  <a:pt x="63" y="452"/>
                </a:moveTo>
                <a:cubicBezTo>
                  <a:pt x="52" y="452"/>
                  <a:pt x="44" y="461"/>
                  <a:pt x="44" y="471"/>
                </a:cubicBezTo>
                <a:cubicBezTo>
                  <a:pt x="44" y="482"/>
                  <a:pt x="52" y="491"/>
                  <a:pt x="63" y="491"/>
                </a:cubicBezTo>
                <a:cubicBezTo>
                  <a:pt x="73" y="491"/>
                  <a:pt x="81" y="482"/>
                  <a:pt x="81" y="471"/>
                </a:cubicBezTo>
                <a:cubicBezTo>
                  <a:pt x="81" y="461"/>
                  <a:pt x="73" y="452"/>
                  <a:pt x="63" y="452"/>
                </a:cubicBezTo>
                <a:moveTo>
                  <a:pt x="31" y="352"/>
                </a:moveTo>
                <a:lnTo>
                  <a:pt x="108" y="356"/>
                </a:lnTo>
                <a:cubicBezTo>
                  <a:pt x="112" y="356"/>
                  <a:pt x="115" y="358"/>
                  <a:pt x="118" y="361"/>
                </a:cubicBezTo>
                <a:cubicBezTo>
                  <a:pt x="120" y="364"/>
                  <a:pt x="121" y="367"/>
                  <a:pt x="121" y="371"/>
                </a:cubicBezTo>
                <a:lnTo>
                  <a:pt x="112" y="501"/>
                </a:lnTo>
                <a:cubicBezTo>
                  <a:pt x="111" y="509"/>
                  <a:pt x="105" y="515"/>
                  <a:pt x="97" y="515"/>
                </a:cubicBezTo>
                <a:cubicBezTo>
                  <a:pt x="97" y="515"/>
                  <a:pt x="97" y="515"/>
                  <a:pt x="97" y="515"/>
                </a:cubicBezTo>
                <a:lnTo>
                  <a:pt x="11" y="515"/>
                </a:lnTo>
                <a:lnTo>
                  <a:pt x="11" y="515"/>
                </a:lnTo>
                <a:cubicBezTo>
                  <a:pt x="8" y="515"/>
                  <a:pt x="4" y="513"/>
                  <a:pt x="2" y="510"/>
                </a:cubicBezTo>
                <a:cubicBezTo>
                  <a:pt x="0" y="507"/>
                  <a:pt x="0" y="504"/>
                  <a:pt x="0" y="500"/>
                </a:cubicBezTo>
                <a:lnTo>
                  <a:pt x="14" y="365"/>
                </a:lnTo>
                <a:lnTo>
                  <a:pt x="14" y="365"/>
                </a:lnTo>
                <a:cubicBezTo>
                  <a:pt x="16" y="357"/>
                  <a:pt x="23" y="351"/>
                  <a:pt x="31" y="352"/>
                </a:cubicBezTo>
                <a:moveTo>
                  <a:pt x="239" y="348"/>
                </a:moveTo>
                <a:cubicBezTo>
                  <a:pt x="265" y="348"/>
                  <a:pt x="318" y="366"/>
                  <a:pt x="349" y="377"/>
                </a:cubicBezTo>
                <a:cubicBezTo>
                  <a:pt x="360" y="381"/>
                  <a:pt x="369" y="384"/>
                  <a:pt x="373" y="384"/>
                </a:cubicBezTo>
                <a:cubicBezTo>
                  <a:pt x="380" y="386"/>
                  <a:pt x="386" y="394"/>
                  <a:pt x="386" y="403"/>
                </a:cubicBezTo>
                <a:cubicBezTo>
                  <a:pt x="386" y="412"/>
                  <a:pt x="381" y="423"/>
                  <a:pt x="365" y="427"/>
                </a:cubicBezTo>
                <a:cubicBezTo>
                  <a:pt x="358" y="429"/>
                  <a:pt x="351" y="430"/>
                  <a:pt x="342" y="430"/>
                </a:cubicBezTo>
                <a:cubicBezTo>
                  <a:pt x="325" y="430"/>
                  <a:pt x="306" y="426"/>
                  <a:pt x="292" y="424"/>
                </a:cubicBezTo>
                <a:cubicBezTo>
                  <a:pt x="285" y="422"/>
                  <a:pt x="280" y="421"/>
                  <a:pt x="276" y="421"/>
                </a:cubicBezTo>
                <a:cubicBezTo>
                  <a:pt x="278" y="425"/>
                  <a:pt x="286" y="430"/>
                  <a:pt x="301" y="434"/>
                </a:cubicBezTo>
                <a:cubicBezTo>
                  <a:pt x="317" y="439"/>
                  <a:pt x="337" y="441"/>
                  <a:pt x="354" y="441"/>
                </a:cubicBezTo>
                <a:cubicBezTo>
                  <a:pt x="360" y="441"/>
                  <a:pt x="366" y="441"/>
                  <a:pt x="371" y="440"/>
                </a:cubicBezTo>
                <a:cubicBezTo>
                  <a:pt x="406" y="434"/>
                  <a:pt x="445" y="420"/>
                  <a:pt x="476" y="402"/>
                </a:cubicBezTo>
                <a:cubicBezTo>
                  <a:pt x="480" y="400"/>
                  <a:pt x="484" y="399"/>
                  <a:pt x="488" y="399"/>
                </a:cubicBezTo>
                <a:cubicBezTo>
                  <a:pt x="496" y="399"/>
                  <a:pt x="502" y="404"/>
                  <a:pt x="506" y="412"/>
                </a:cubicBezTo>
                <a:cubicBezTo>
                  <a:pt x="510" y="422"/>
                  <a:pt x="506" y="435"/>
                  <a:pt x="495" y="447"/>
                </a:cubicBezTo>
                <a:cubicBezTo>
                  <a:pt x="478" y="464"/>
                  <a:pt x="395" y="515"/>
                  <a:pt x="366" y="522"/>
                </a:cubicBezTo>
                <a:cubicBezTo>
                  <a:pt x="364" y="523"/>
                  <a:pt x="361" y="523"/>
                  <a:pt x="358" y="523"/>
                </a:cubicBezTo>
                <a:cubicBezTo>
                  <a:pt x="321" y="523"/>
                  <a:pt x="195" y="498"/>
                  <a:pt x="180" y="494"/>
                </a:cubicBezTo>
                <a:cubicBezTo>
                  <a:pt x="172" y="493"/>
                  <a:pt x="162" y="497"/>
                  <a:pt x="151" y="507"/>
                </a:cubicBezTo>
                <a:cubicBezTo>
                  <a:pt x="149" y="509"/>
                  <a:pt x="147" y="510"/>
                  <a:pt x="145" y="510"/>
                </a:cubicBezTo>
                <a:cubicBezTo>
                  <a:pt x="143" y="510"/>
                  <a:pt x="141" y="510"/>
                  <a:pt x="140" y="508"/>
                </a:cubicBezTo>
                <a:cubicBezTo>
                  <a:pt x="138" y="506"/>
                  <a:pt x="138" y="502"/>
                  <a:pt x="138" y="501"/>
                </a:cubicBezTo>
                <a:cubicBezTo>
                  <a:pt x="139" y="482"/>
                  <a:pt x="141" y="454"/>
                  <a:pt x="142" y="427"/>
                </a:cubicBezTo>
                <a:cubicBezTo>
                  <a:pt x="144" y="405"/>
                  <a:pt x="145" y="383"/>
                  <a:pt x="146" y="368"/>
                </a:cubicBezTo>
                <a:cubicBezTo>
                  <a:pt x="146" y="359"/>
                  <a:pt x="152" y="359"/>
                  <a:pt x="158" y="358"/>
                </a:cubicBezTo>
                <a:cubicBezTo>
                  <a:pt x="159" y="357"/>
                  <a:pt x="159" y="357"/>
                  <a:pt x="160" y="357"/>
                </a:cubicBezTo>
                <a:cubicBezTo>
                  <a:pt x="182" y="353"/>
                  <a:pt x="222" y="347"/>
                  <a:pt x="239" y="348"/>
                </a:cubicBezTo>
                <a:moveTo>
                  <a:pt x="506" y="2"/>
                </a:moveTo>
                <a:cubicBezTo>
                  <a:pt x="512" y="0"/>
                  <a:pt x="517" y="0"/>
                  <a:pt x="520" y="4"/>
                </a:cubicBezTo>
                <a:cubicBezTo>
                  <a:pt x="523" y="7"/>
                  <a:pt x="524" y="11"/>
                  <a:pt x="523" y="16"/>
                </a:cubicBezTo>
                <a:lnTo>
                  <a:pt x="508" y="122"/>
                </a:lnTo>
                <a:cubicBezTo>
                  <a:pt x="507" y="129"/>
                  <a:pt x="503" y="134"/>
                  <a:pt x="497" y="134"/>
                </a:cubicBezTo>
                <a:cubicBezTo>
                  <a:pt x="494" y="134"/>
                  <a:pt x="491" y="133"/>
                  <a:pt x="488" y="130"/>
                </a:cubicBezTo>
                <a:lnTo>
                  <a:pt x="465" y="111"/>
                </a:lnTo>
                <a:lnTo>
                  <a:pt x="374" y="255"/>
                </a:lnTo>
                <a:cubicBezTo>
                  <a:pt x="370" y="263"/>
                  <a:pt x="362" y="267"/>
                  <a:pt x="354" y="268"/>
                </a:cubicBezTo>
                <a:cubicBezTo>
                  <a:pt x="346" y="269"/>
                  <a:pt x="338" y="265"/>
                  <a:pt x="332" y="258"/>
                </a:cubicBezTo>
                <a:lnTo>
                  <a:pt x="291" y="211"/>
                </a:lnTo>
                <a:lnTo>
                  <a:pt x="230" y="311"/>
                </a:lnTo>
                <a:cubicBezTo>
                  <a:pt x="226" y="318"/>
                  <a:pt x="219" y="323"/>
                  <a:pt x="211" y="324"/>
                </a:cubicBezTo>
                <a:cubicBezTo>
                  <a:pt x="203" y="325"/>
                  <a:pt x="195" y="323"/>
                  <a:pt x="189" y="317"/>
                </a:cubicBezTo>
                <a:lnTo>
                  <a:pt x="158" y="290"/>
                </a:lnTo>
                <a:lnTo>
                  <a:pt x="118" y="323"/>
                </a:lnTo>
                <a:cubicBezTo>
                  <a:pt x="114" y="326"/>
                  <a:pt x="110" y="328"/>
                  <a:pt x="105" y="328"/>
                </a:cubicBezTo>
                <a:cubicBezTo>
                  <a:pt x="99" y="328"/>
                  <a:pt x="93" y="325"/>
                  <a:pt x="89" y="319"/>
                </a:cubicBezTo>
                <a:cubicBezTo>
                  <a:pt x="82" y="310"/>
                  <a:pt x="83" y="296"/>
                  <a:pt x="92" y="288"/>
                </a:cubicBezTo>
                <a:lnTo>
                  <a:pt x="140" y="249"/>
                </a:lnTo>
                <a:cubicBezTo>
                  <a:pt x="151" y="240"/>
                  <a:pt x="168" y="240"/>
                  <a:pt x="178" y="250"/>
                </a:cubicBezTo>
                <a:lnTo>
                  <a:pt x="204" y="273"/>
                </a:lnTo>
                <a:lnTo>
                  <a:pt x="266" y="171"/>
                </a:lnTo>
                <a:cubicBezTo>
                  <a:pt x="270" y="163"/>
                  <a:pt x="278" y="158"/>
                  <a:pt x="286" y="157"/>
                </a:cubicBezTo>
                <a:cubicBezTo>
                  <a:pt x="294" y="156"/>
                  <a:pt x="303" y="160"/>
                  <a:pt x="308" y="167"/>
                </a:cubicBezTo>
                <a:lnTo>
                  <a:pt x="350" y="214"/>
                </a:lnTo>
                <a:lnTo>
                  <a:pt x="432" y="84"/>
                </a:lnTo>
                <a:lnTo>
                  <a:pt x="410" y="65"/>
                </a:lnTo>
                <a:cubicBezTo>
                  <a:pt x="405" y="62"/>
                  <a:pt x="403" y="57"/>
                  <a:pt x="404" y="53"/>
                </a:cubicBezTo>
                <a:cubicBezTo>
                  <a:pt x="404" y="49"/>
                  <a:pt x="408" y="45"/>
                  <a:pt x="413" y="43"/>
                </a:cubicBezTo>
                <a:lnTo>
                  <a:pt x="506" y="2"/>
                </a:lnTo>
              </a:path>
            </a:pathLst>
          </a:custGeom>
          <a:solidFill>
            <a:srgbClr val="B5B5B5">
              <a:alpha val="100000"/>
            </a:srgbClr>
          </a:solidFill>
          <a:ln w="0" cap="flat">
            <a:noFill/>
            <a:prstDash val="solid"/>
            <a:miter lim="0"/>
          </a:ln>
        </p:spPr>
        <p:txBody>
          <a:bodyPr rtlCol="0"/>
          <a:lstStyle/>
          <a:p>
            <a:pPr algn="ctr"/>
            <a:endParaRPr lang="zh-CN" altLang="en-US"/>
          </a:p>
        </p:txBody>
      </p:sp>
      <p:sp>
        <p:nvSpPr>
          <p:cNvPr id="2330" name="path 2330"/>
          <p:cNvSpPr/>
          <p:nvPr/>
        </p:nvSpPr>
        <p:spPr>
          <a:xfrm>
            <a:off x="951280" y="2190775"/>
            <a:ext cx="332244" cy="285508"/>
          </a:xfrm>
          <a:custGeom>
            <a:avLst/>
            <a:gdLst/>
            <a:ahLst/>
            <a:cxnLst/>
            <a:rect l="0" t="0" r="0" b="0"/>
            <a:pathLst>
              <a:path w="523" h="449">
                <a:moveTo>
                  <a:pt x="0" y="385"/>
                </a:moveTo>
                <a:lnTo>
                  <a:pt x="199" y="385"/>
                </a:lnTo>
                <a:lnTo>
                  <a:pt x="199" y="418"/>
                </a:lnTo>
                <a:lnTo>
                  <a:pt x="323" y="418"/>
                </a:lnTo>
                <a:lnTo>
                  <a:pt x="323" y="385"/>
                </a:lnTo>
                <a:lnTo>
                  <a:pt x="523" y="385"/>
                </a:lnTo>
                <a:lnTo>
                  <a:pt x="523" y="449"/>
                </a:lnTo>
                <a:lnTo>
                  <a:pt x="0" y="449"/>
                </a:lnTo>
                <a:lnTo>
                  <a:pt x="0" y="385"/>
                </a:lnTo>
                <a:close/>
                <a:moveTo>
                  <a:pt x="382" y="89"/>
                </a:moveTo>
                <a:cubicBezTo>
                  <a:pt x="398" y="89"/>
                  <a:pt x="410" y="102"/>
                  <a:pt x="410" y="120"/>
                </a:cubicBezTo>
                <a:cubicBezTo>
                  <a:pt x="410" y="137"/>
                  <a:pt x="398" y="150"/>
                  <a:pt x="382" y="150"/>
                </a:cubicBezTo>
                <a:cubicBezTo>
                  <a:pt x="380" y="150"/>
                  <a:pt x="379" y="150"/>
                  <a:pt x="379" y="150"/>
                </a:cubicBezTo>
                <a:lnTo>
                  <a:pt x="318" y="226"/>
                </a:lnTo>
                <a:cubicBezTo>
                  <a:pt x="318" y="229"/>
                  <a:pt x="318" y="230"/>
                  <a:pt x="318" y="233"/>
                </a:cubicBezTo>
                <a:cubicBezTo>
                  <a:pt x="318" y="250"/>
                  <a:pt x="305" y="263"/>
                  <a:pt x="289" y="263"/>
                </a:cubicBezTo>
                <a:cubicBezTo>
                  <a:pt x="273" y="263"/>
                  <a:pt x="260" y="250"/>
                  <a:pt x="260" y="233"/>
                </a:cubicBezTo>
                <a:cubicBezTo>
                  <a:pt x="260" y="233"/>
                  <a:pt x="260" y="232"/>
                  <a:pt x="260" y="230"/>
                </a:cubicBezTo>
                <a:lnTo>
                  <a:pt x="216" y="193"/>
                </a:lnTo>
                <a:cubicBezTo>
                  <a:pt x="212" y="195"/>
                  <a:pt x="208" y="196"/>
                  <a:pt x="204" y="196"/>
                </a:cubicBezTo>
                <a:cubicBezTo>
                  <a:pt x="202" y="196"/>
                  <a:pt x="199" y="195"/>
                  <a:pt x="197" y="195"/>
                </a:cubicBezTo>
                <a:lnTo>
                  <a:pt x="169" y="221"/>
                </a:lnTo>
                <a:cubicBezTo>
                  <a:pt x="169" y="224"/>
                  <a:pt x="169" y="225"/>
                  <a:pt x="169" y="226"/>
                </a:cubicBezTo>
                <a:cubicBezTo>
                  <a:pt x="169" y="243"/>
                  <a:pt x="157" y="257"/>
                  <a:pt x="141" y="257"/>
                </a:cubicBezTo>
                <a:cubicBezTo>
                  <a:pt x="124" y="257"/>
                  <a:pt x="112" y="243"/>
                  <a:pt x="112" y="226"/>
                </a:cubicBezTo>
                <a:cubicBezTo>
                  <a:pt x="112" y="209"/>
                  <a:pt x="124" y="196"/>
                  <a:pt x="141" y="196"/>
                </a:cubicBezTo>
                <a:cubicBezTo>
                  <a:pt x="142" y="196"/>
                  <a:pt x="144" y="196"/>
                  <a:pt x="146" y="196"/>
                </a:cubicBezTo>
                <a:lnTo>
                  <a:pt x="176" y="166"/>
                </a:lnTo>
                <a:cubicBezTo>
                  <a:pt x="176" y="166"/>
                  <a:pt x="176" y="166"/>
                  <a:pt x="176" y="164"/>
                </a:cubicBezTo>
                <a:cubicBezTo>
                  <a:pt x="176" y="148"/>
                  <a:pt x="188" y="134"/>
                  <a:pt x="204" y="134"/>
                </a:cubicBezTo>
                <a:cubicBezTo>
                  <a:pt x="219" y="134"/>
                  <a:pt x="232" y="146"/>
                  <a:pt x="233" y="162"/>
                </a:cubicBezTo>
                <a:lnTo>
                  <a:pt x="282" y="204"/>
                </a:lnTo>
                <a:cubicBezTo>
                  <a:pt x="284" y="203"/>
                  <a:pt x="287" y="203"/>
                  <a:pt x="289" y="203"/>
                </a:cubicBezTo>
                <a:cubicBezTo>
                  <a:pt x="290" y="203"/>
                  <a:pt x="292" y="203"/>
                  <a:pt x="292" y="203"/>
                </a:cubicBezTo>
                <a:lnTo>
                  <a:pt x="354" y="126"/>
                </a:lnTo>
                <a:cubicBezTo>
                  <a:pt x="353" y="123"/>
                  <a:pt x="353" y="121"/>
                  <a:pt x="353" y="120"/>
                </a:cubicBezTo>
                <a:cubicBezTo>
                  <a:pt x="353" y="102"/>
                  <a:pt x="367" y="89"/>
                  <a:pt x="382" y="89"/>
                </a:cubicBezTo>
                <a:moveTo>
                  <a:pt x="87" y="52"/>
                </a:moveTo>
                <a:lnTo>
                  <a:pt x="87" y="300"/>
                </a:lnTo>
                <a:lnTo>
                  <a:pt x="435" y="300"/>
                </a:lnTo>
                <a:lnTo>
                  <a:pt x="435" y="52"/>
                </a:lnTo>
                <a:lnTo>
                  <a:pt x="87" y="52"/>
                </a:lnTo>
                <a:close/>
                <a:moveTo>
                  <a:pt x="37" y="0"/>
                </a:moveTo>
                <a:lnTo>
                  <a:pt x="485" y="0"/>
                </a:lnTo>
                <a:lnTo>
                  <a:pt x="485" y="353"/>
                </a:lnTo>
                <a:lnTo>
                  <a:pt x="37" y="353"/>
                </a:lnTo>
                <a:lnTo>
                  <a:pt x="37" y="0"/>
                </a:lnTo>
              </a:path>
            </a:pathLst>
          </a:custGeom>
          <a:solidFill>
            <a:srgbClr val="B5B5B5">
              <a:alpha val="100000"/>
            </a:srgbClr>
          </a:solidFill>
          <a:ln w="0" cap="flat">
            <a:noFill/>
            <a:prstDash val="solid"/>
            <a:miter lim="0"/>
          </a:ln>
        </p:spPr>
        <p:txBody>
          <a:bodyPr rtlCol="0"/>
          <a:lstStyle/>
          <a:p>
            <a:pPr algn="ctr"/>
            <a:endParaRPr lang="zh-CN" altLang="en-US"/>
          </a:p>
        </p:txBody>
      </p:sp>
      <p:sp>
        <p:nvSpPr>
          <p:cNvPr id="2332" name="textbox 2332"/>
          <p:cNvSpPr/>
          <p:nvPr/>
        </p:nvSpPr>
        <p:spPr>
          <a:xfrm>
            <a:off x="2937281" y="4196600"/>
            <a:ext cx="368300" cy="286384"/>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635" indent="-114935" algn="l" rtl="0" eaLnBrk="0">
              <a:lnSpc>
                <a:spcPct val="95000"/>
              </a:lnSpc>
            </a:pP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企业微</a:t>
            </a: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信</a:t>
            </a:r>
            <a:endParaRPr sz="900">
              <a:latin typeface="微软雅黑" panose="020B0503020204020204" charset="-122"/>
              <a:ea typeface="微软雅黑" panose="020B0503020204020204" charset="-122"/>
              <a:cs typeface="微软雅黑" panose="020B0503020204020204" charset="-122"/>
            </a:endParaRPr>
          </a:p>
        </p:txBody>
      </p:sp>
      <p:sp>
        <p:nvSpPr>
          <p:cNvPr id="2334" name="textbox 2334"/>
          <p:cNvSpPr/>
          <p:nvPr/>
        </p:nvSpPr>
        <p:spPr>
          <a:xfrm>
            <a:off x="6365824" y="2243322"/>
            <a:ext cx="582294" cy="178435"/>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1000"/>
              </a:lnSpc>
            </a:pPr>
            <a:r>
              <a:rPr sz="1100" b="1" kern="0" spc="-10">
                <a:solidFill>
                  <a:srgbClr val="262626">
                    <a:alpha val="100000"/>
                  </a:srgbClr>
                </a:solidFill>
                <a:latin typeface="微软雅黑" panose="020B0503020204020204" charset="-122"/>
                <a:ea typeface="微软雅黑" panose="020B0503020204020204" charset="-122"/>
                <a:cs typeface="微软雅黑" panose="020B0503020204020204" charset="-122"/>
              </a:rPr>
              <a:t>业务应用</a:t>
            </a:r>
            <a:endParaRPr sz="1100">
              <a:latin typeface="微软雅黑" panose="020B0503020204020204" charset="-122"/>
              <a:ea typeface="微软雅黑" panose="020B0503020204020204" charset="-122"/>
              <a:cs typeface="微软雅黑" panose="020B0503020204020204" charset="-122"/>
            </a:endParaRPr>
          </a:p>
        </p:txBody>
      </p:sp>
      <p:sp>
        <p:nvSpPr>
          <p:cNvPr id="2336" name="textbox 2336"/>
          <p:cNvSpPr/>
          <p:nvPr/>
        </p:nvSpPr>
        <p:spPr>
          <a:xfrm>
            <a:off x="7486244" y="4420852"/>
            <a:ext cx="582294" cy="17780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1000"/>
              </a:lnSpc>
            </a:pP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文化活动</a:t>
            </a:r>
            <a:endParaRPr sz="1100">
              <a:latin typeface="微软雅黑" panose="020B0503020204020204" charset="-122"/>
              <a:ea typeface="微软雅黑" panose="020B0503020204020204" charset="-122"/>
              <a:cs typeface="微软雅黑" panose="020B0503020204020204" charset="-122"/>
            </a:endParaRPr>
          </a:p>
        </p:txBody>
      </p:sp>
      <p:sp>
        <p:nvSpPr>
          <p:cNvPr id="2338" name="textbox 2338"/>
          <p:cNvSpPr/>
          <p:nvPr/>
        </p:nvSpPr>
        <p:spPr>
          <a:xfrm>
            <a:off x="7484981" y="2660366"/>
            <a:ext cx="583565" cy="17780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1000"/>
              </a:lnSpc>
            </a:pPr>
            <a:r>
              <a:rPr sz="1100" kern="0" spc="-10">
                <a:solidFill>
                  <a:srgbClr val="262626">
                    <a:alpha val="100000"/>
                  </a:srgbClr>
                </a:solidFill>
                <a:latin typeface="微软雅黑" panose="020B0503020204020204" charset="-122"/>
                <a:ea typeface="微软雅黑" panose="020B0503020204020204" charset="-122"/>
                <a:cs typeface="微软雅黑" panose="020B0503020204020204" charset="-122"/>
              </a:rPr>
              <a:t>通知公告</a:t>
            </a:r>
            <a:endParaRPr sz="1100">
              <a:latin typeface="微软雅黑" panose="020B0503020204020204" charset="-122"/>
              <a:ea typeface="微软雅黑" panose="020B0503020204020204" charset="-122"/>
              <a:cs typeface="微软雅黑" panose="020B0503020204020204" charset="-122"/>
            </a:endParaRPr>
          </a:p>
        </p:txBody>
      </p:sp>
      <p:sp>
        <p:nvSpPr>
          <p:cNvPr id="2340" name="textbox 2340"/>
          <p:cNvSpPr/>
          <p:nvPr/>
        </p:nvSpPr>
        <p:spPr>
          <a:xfrm>
            <a:off x="8837515" y="3620053"/>
            <a:ext cx="575944" cy="178435"/>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91000"/>
              </a:lnSpc>
            </a:pPr>
            <a:r>
              <a:rPr sz="1100" kern="0" spc="-20">
                <a:solidFill>
                  <a:srgbClr val="262626">
                    <a:alpha val="100000"/>
                  </a:srgbClr>
                </a:solidFill>
                <a:latin typeface="微软雅黑" panose="020B0503020204020204" charset="-122"/>
                <a:ea typeface="微软雅黑" panose="020B0503020204020204" charset="-122"/>
                <a:cs typeface="微软雅黑" panose="020B0503020204020204" charset="-122"/>
              </a:rPr>
              <a:t>问卷调查</a:t>
            </a:r>
            <a:endParaRPr sz="1100">
              <a:latin typeface="微软雅黑" panose="020B0503020204020204" charset="-122"/>
              <a:ea typeface="微软雅黑" panose="020B0503020204020204" charset="-122"/>
              <a:cs typeface="微软雅黑" panose="020B0503020204020204" charset="-122"/>
            </a:endParaRPr>
          </a:p>
        </p:txBody>
      </p:sp>
      <p:pic>
        <p:nvPicPr>
          <p:cNvPr id="2342" name="picture 2342"/>
          <p:cNvPicPr>
            <a:picLocks noChangeAspect="1"/>
          </p:cNvPicPr>
          <p:nvPr/>
        </p:nvPicPr>
        <p:blipFill>
          <a:blip r:embed="rId49"/>
          <a:stretch>
            <a:fillRect/>
          </a:stretch>
        </p:blipFill>
        <p:spPr>
          <a:xfrm rot="21600000">
            <a:off x="2753773" y="3172093"/>
            <a:ext cx="262851" cy="278090"/>
          </a:xfrm>
          <a:prstGeom prst="rect">
            <a:avLst/>
          </a:prstGeom>
        </p:spPr>
      </p:pic>
      <p:pic>
        <p:nvPicPr>
          <p:cNvPr id="2344" name="picture 2344"/>
          <p:cNvPicPr>
            <a:picLocks noChangeAspect="1"/>
          </p:cNvPicPr>
          <p:nvPr/>
        </p:nvPicPr>
        <p:blipFill>
          <a:blip r:embed="rId50"/>
          <a:stretch>
            <a:fillRect/>
          </a:stretch>
        </p:blipFill>
        <p:spPr>
          <a:xfrm rot="21600000">
            <a:off x="6145847" y="2752788"/>
            <a:ext cx="1023949" cy="62445"/>
          </a:xfrm>
          <a:prstGeom prst="rect">
            <a:avLst/>
          </a:prstGeom>
        </p:spPr>
      </p:pic>
      <p:pic>
        <p:nvPicPr>
          <p:cNvPr id="2346" name="picture 2346"/>
          <p:cNvPicPr>
            <a:picLocks noChangeAspect="1"/>
          </p:cNvPicPr>
          <p:nvPr/>
        </p:nvPicPr>
        <p:blipFill>
          <a:blip r:embed="rId51"/>
          <a:stretch>
            <a:fillRect/>
          </a:stretch>
        </p:blipFill>
        <p:spPr>
          <a:xfrm rot="21600000">
            <a:off x="6145847" y="4530788"/>
            <a:ext cx="1023949" cy="57150"/>
          </a:xfrm>
          <a:prstGeom prst="rect">
            <a:avLst/>
          </a:prstGeom>
        </p:spPr>
      </p:pic>
      <p:sp>
        <p:nvSpPr>
          <p:cNvPr id="2348" name="textbox 2348"/>
          <p:cNvSpPr/>
          <p:nvPr/>
        </p:nvSpPr>
        <p:spPr>
          <a:xfrm>
            <a:off x="4297349" y="4169498"/>
            <a:ext cx="248284" cy="285750"/>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65405" indent="-53340" algn="l" rtl="0" eaLnBrk="0">
              <a:lnSpc>
                <a:spcPct val="95000"/>
              </a:lnSpc>
            </a:pPr>
            <a:r>
              <a:rPr sz="9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嘟一</a:t>
            </a:r>
            <a:r>
              <a:rPr sz="9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下</a:t>
            </a:r>
            <a:endParaRPr sz="900">
              <a:latin typeface="微软雅黑" panose="020B0503020204020204" charset="-122"/>
              <a:ea typeface="微软雅黑" panose="020B0503020204020204" charset="-122"/>
              <a:cs typeface="微软雅黑" panose="020B0503020204020204" charset="-122"/>
            </a:endParaRPr>
          </a:p>
        </p:txBody>
      </p:sp>
      <p:pic>
        <p:nvPicPr>
          <p:cNvPr id="2350" name="picture 2350"/>
          <p:cNvPicPr>
            <a:picLocks noChangeAspect="1"/>
          </p:cNvPicPr>
          <p:nvPr/>
        </p:nvPicPr>
        <p:blipFill>
          <a:blip r:embed="rId52"/>
          <a:stretch>
            <a:fillRect/>
          </a:stretch>
        </p:blipFill>
        <p:spPr>
          <a:xfrm rot="21600000">
            <a:off x="4526141" y="3183635"/>
            <a:ext cx="241069" cy="182879"/>
          </a:xfrm>
          <a:prstGeom prst="rect">
            <a:avLst/>
          </a:prstGeom>
        </p:spPr>
      </p:pic>
      <p:sp>
        <p:nvSpPr>
          <p:cNvPr id="2352" name="textbox 2352"/>
          <p:cNvSpPr/>
          <p:nvPr/>
        </p:nvSpPr>
        <p:spPr>
          <a:xfrm>
            <a:off x="1301864" y="3042958"/>
            <a:ext cx="121920" cy="29400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algn="r" rtl="0" eaLnBrk="0">
              <a:lnSpc>
                <a:spcPct val="84000"/>
              </a:lnSpc>
            </a:pPr>
            <a:r>
              <a:rPr sz="2100" kern="0" spc="-310">
                <a:solidFill>
                  <a:srgbClr val="00B0F0">
                    <a:alpha val="100000"/>
                  </a:srgbClr>
                </a:solidFill>
                <a:latin typeface="微软雅黑" panose="020B0503020204020204" charset="-122"/>
                <a:ea typeface="微软雅黑" panose="020B0503020204020204" charset="-122"/>
                <a:cs typeface="微软雅黑" panose="020B0503020204020204" charset="-122"/>
              </a:rPr>
              <a:t>↓</a:t>
            </a:r>
            <a:endParaRPr sz="2100">
              <a:latin typeface="微软雅黑" panose="020B0503020204020204" charset="-122"/>
              <a:ea typeface="微软雅黑" panose="020B0503020204020204" charset="-122"/>
              <a:cs typeface="微软雅黑" panose="020B0503020204020204" charset="-122"/>
            </a:endParaRPr>
          </a:p>
        </p:txBody>
      </p:sp>
      <p:sp>
        <p:nvSpPr>
          <p:cNvPr id="2354" name="textbox 2354"/>
          <p:cNvSpPr/>
          <p:nvPr/>
        </p:nvSpPr>
        <p:spPr>
          <a:xfrm>
            <a:off x="2758211" y="3435680"/>
            <a:ext cx="252729" cy="148589"/>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90000"/>
              </a:lnSpc>
            </a:pPr>
            <a:r>
              <a:rPr sz="9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协同</a:t>
            </a:r>
            <a:endParaRPr sz="900">
              <a:latin typeface="微软雅黑" panose="020B0503020204020204" charset="-122"/>
              <a:ea typeface="微软雅黑" panose="020B0503020204020204" charset="-122"/>
              <a:cs typeface="微软雅黑" panose="020B0503020204020204" charset="-122"/>
            </a:endParaRPr>
          </a:p>
        </p:txBody>
      </p:sp>
      <p:sp>
        <p:nvSpPr>
          <p:cNvPr id="2356" name="textbox 2356"/>
          <p:cNvSpPr/>
          <p:nvPr/>
        </p:nvSpPr>
        <p:spPr>
          <a:xfrm>
            <a:off x="4549356" y="3433127"/>
            <a:ext cx="246379" cy="149225"/>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0000"/>
              </a:lnSpc>
            </a:pPr>
            <a:r>
              <a:rPr sz="9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邮件</a:t>
            </a:r>
            <a:endParaRPr sz="900">
              <a:latin typeface="微软雅黑" panose="020B0503020204020204" charset="-122"/>
              <a:ea typeface="微软雅黑" panose="020B0503020204020204" charset="-122"/>
              <a:cs typeface="微软雅黑" panose="020B0503020204020204" charset="-122"/>
            </a:endParaRPr>
          </a:p>
        </p:txBody>
      </p:sp>
      <p:sp>
        <p:nvSpPr>
          <p:cNvPr id="2358" name="textbox 2358"/>
          <p:cNvSpPr/>
          <p:nvPr/>
        </p:nvSpPr>
        <p:spPr>
          <a:xfrm>
            <a:off x="4406824" y="2665158"/>
            <a:ext cx="236854" cy="145414"/>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87000"/>
              </a:lnSpc>
            </a:pP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日程</a:t>
            </a:r>
            <a:endParaRPr sz="900">
              <a:latin typeface="微软雅黑" panose="020B0503020204020204" charset="-122"/>
              <a:ea typeface="微软雅黑" panose="020B0503020204020204" charset="-122"/>
              <a:cs typeface="微软雅黑" panose="020B0503020204020204" charset="-122"/>
            </a:endParaRPr>
          </a:p>
        </p:txBody>
      </p:sp>
      <p:sp>
        <p:nvSpPr>
          <p:cNvPr id="2360" name="path 2360"/>
          <p:cNvSpPr/>
          <p:nvPr/>
        </p:nvSpPr>
        <p:spPr>
          <a:xfrm>
            <a:off x="6042659" y="3161068"/>
            <a:ext cx="127368" cy="147281"/>
          </a:xfrm>
          <a:custGeom>
            <a:avLst/>
            <a:gdLst/>
            <a:ahLst/>
            <a:cxnLst/>
            <a:rect l="0" t="0" r="0" b="0"/>
            <a:pathLst>
              <a:path w="200" h="231">
                <a:moveTo>
                  <a:pt x="0" y="117"/>
                </a:moveTo>
                <a:cubicBezTo>
                  <a:pt x="0" y="51"/>
                  <a:pt x="45" y="0"/>
                  <a:pt x="100" y="0"/>
                </a:cubicBezTo>
                <a:cubicBezTo>
                  <a:pt x="155" y="0"/>
                  <a:pt x="200" y="51"/>
                  <a:pt x="200" y="115"/>
                </a:cubicBezTo>
                <a:cubicBezTo>
                  <a:pt x="200" y="180"/>
                  <a:pt x="155" y="231"/>
                  <a:pt x="100" y="231"/>
                </a:cubicBezTo>
                <a:cubicBezTo>
                  <a:pt x="45" y="231"/>
                  <a:pt x="0" y="180"/>
                  <a:pt x="0" y="117"/>
                </a:cubicBezTo>
              </a:path>
            </a:pathLst>
          </a:custGeom>
          <a:solidFill>
            <a:srgbClr val="4F81BD">
              <a:alpha val="100000"/>
            </a:srgbClr>
          </a:solidFill>
          <a:ln w="0" cap="flat">
            <a:noFill/>
            <a:prstDash val="solid"/>
            <a:miter lim="0"/>
          </a:ln>
        </p:spPr>
        <p:txBody>
          <a:bodyPr rtlCol="0"/>
          <a:lstStyle/>
          <a:p>
            <a:pPr algn="ctr"/>
            <a:endParaRPr lang="zh-CN" altLang="en-US"/>
          </a:p>
        </p:txBody>
      </p:sp>
      <p:sp>
        <p:nvSpPr>
          <p:cNvPr id="2362" name="textbox 2362"/>
          <p:cNvSpPr/>
          <p:nvPr/>
        </p:nvSpPr>
        <p:spPr>
          <a:xfrm>
            <a:off x="1904604" y="6145727"/>
            <a:ext cx="158750" cy="151129"/>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82000"/>
              </a:lnSpc>
            </a:pPr>
            <a:r>
              <a:rPr sz="1000" kern="0" spc="30">
                <a:solidFill>
                  <a:srgbClr val="262626">
                    <a:alpha val="100000"/>
                  </a:srgbClr>
                </a:solidFill>
                <a:latin typeface="微软雅黑" panose="020B0503020204020204" charset="-122"/>
                <a:ea typeface="微软雅黑" panose="020B0503020204020204" charset="-122"/>
                <a:cs typeface="微软雅黑" panose="020B0503020204020204" charset="-122"/>
              </a:rPr>
              <a:t>程</a:t>
            </a:r>
            <a:endParaRPr sz="1000">
              <a:latin typeface="微软雅黑" panose="020B0503020204020204" charset="-122"/>
              <a:ea typeface="微软雅黑" panose="020B0503020204020204" charset="-122"/>
              <a:cs typeface="微软雅黑" panose="020B0503020204020204" charset="-122"/>
            </a:endParaRPr>
          </a:p>
        </p:txBody>
      </p:sp>
      <p:sp>
        <p:nvSpPr>
          <p:cNvPr id="2364" name="path 2364"/>
          <p:cNvSpPr/>
          <p:nvPr/>
        </p:nvSpPr>
        <p:spPr>
          <a:xfrm>
            <a:off x="5895911" y="3351631"/>
            <a:ext cx="93802" cy="105410"/>
          </a:xfrm>
          <a:custGeom>
            <a:avLst/>
            <a:gdLst/>
            <a:ahLst/>
            <a:cxnLst/>
            <a:rect l="0" t="0" r="0" b="0"/>
            <a:pathLst>
              <a:path w="147" h="166">
                <a:moveTo>
                  <a:pt x="0" y="83"/>
                </a:moveTo>
                <a:cubicBezTo>
                  <a:pt x="0" y="37"/>
                  <a:pt x="33" y="0"/>
                  <a:pt x="73" y="0"/>
                </a:cubicBezTo>
                <a:cubicBezTo>
                  <a:pt x="114" y="0"/>
                  <a:pt x="147" y="37"/>
                  <a:pt x="147" y="82"/>
                </a:cubicBezTo>
                <a:cubicBezTo>
                  <a:pt x="147" y="128"/>
                  <a:pt x="114" y="166"/>
                  <a:pt x="73" y="166"/>
                </a:cubicBezTo>
                <a:cubicBezTo>
                  <a:pt x="33" y="166"/>
                  <a:pt x="0" y="128"/>
                  <a:pt x="0" y="83"/>
                </a:cubicBezTo>
              </a:path>
            </a:pathLst>
          </a:custGeom>
          <a:solidFill>
            <a:srgbClr val="4F81BD">
              <a:alpha val="100000"/>
            </a:srgbClr>
          </a:solidFill>
          <a:ln w="0" cap="flat">
            <a:noFill/>
            <a:prstDash val="solid"/>
            <a:miter lim="0"/>
          </a:ln>
        </p:spPr>
        <p:txBody>
          <a:bodyPr rtlCol="0"/>
          <a:lstStyle/>
          <a:p>
            <a:pPr algn="ctr"/>
            <a:endParaRPr lang="zh-CN" altLang="en-US"/>
          </a:p>
        </p:txBody>
      </p:sp>
      <p:pic>
        <p:nvPicPr>
          <p:cNvPr id="2366" name="picture 2366"/>
          <p:cNvPicPr>
            <a:picLocks noChangeAspect="1"/>
          </p:cNvPicPr>
          <p:nvPr/>
        </p:nvPicPr>
        <p:blipFill>
          <a:blip r:embed="rId53"/>
          <a:stretch>
            <a:fillRect/>
          </a:stretch>
        </p:blipFill>
        <p:spPr>
          <a:xfrm rot="21600000">
            <a:off x="6193739" y="2483193"/>
            <a:ext cx="761999" cy="12700"/>
          </a:xfrm>
          <a:prstGeom prst="rect">
            <a:avLst/>
          </a:prstGeom>
        </p:spPr>
      </p:pic>
      <p:pic>
        <p:nvPicPr>
          <p:cNvPr id="2368" name="picture 2368"/>
          <p:cNvPicPr>
            <a:picLocks noChangeAspect="1"/>
          </p:cNvPicPr>
          <p:nvPr/>
        </p:nvPicPr>
        <p:blipFill>
          <a:blip r:embed="rId54"/>
          <a:stretch>
            <a:fillRect/>
          </a:stretch>
        </p:blipFill>
        <p:spPr>
          <a:xfrm rot="21600000">
            <a:off x="7157097" y="3920134"/>
            <a:ext cx="12700" cy="139700"/>
          </a:xfrm>
          <a:prstGeom prst="rect">
            <a:avLst/>
          </a:prstGeom>
        </p:spPr>
      </p:pic>
      <p:pic>
        <p:nvPicPr>
          <p:cNvPr id="2370" name="picture 2370"/>
          <p:cNvPicPr>
            <a:picLocks noChangeAspect="1"/>
          </p:cNvPicPr>
          <p:nvPr/>
        </p:nvPicPr>
        <p:blipFill>
          <a:blip r:embed="rId55"/>
          <a:stretch>
            <a:fillRect/>
          </a:stretch>
        </p:blipFill>
        <p:spPr>
          <a:xfrm rot="21600000">
            <a:off x="6145847" y="3108388"/>
            <a:ext cx="12700" cy="139700"/>
          </a:xfrm>
          <a:prstGeom prst="rect">
            <a:avLst/>
          </a:prstGeom>
        </p:spPr>
      </p:pic>
      <p:pic>
        <p:nvPicPr>
          <p:cNvPr id="2372" name="picture 2372"/>
          <p:cNvPicPr>
            <a:picLocks noChangeAspect="1"/>
          </p:cNvPicPr>
          <p:nvPr/>
        </p:nvPicPr>
        <p:blipFill>
          <a:blip r:embed="rId56"/>
          <a:stretch>
            <a:fillRect/>
          </a:stretch>
        </p:blipFill>
        <p:spPr>
          <a:xfrm rot="21600000">
            <a:off x="7157097" y="4275734"/>
            <a:ext cx="12700" cy="50800"/>
          </a:xfrm>
          <a:prstGeom prst="rect">
            <a:avLst/>
          </a:prstGeom>
        </p:spPr>
      </p:pic>
      <p:pic>
        <p:nvPicPr>
          <p:cNvPr id="2374" name="picture 2374"/>
          <p:cNvPicPr>
            <a:picLocks noChangeAspect="1"/>
          </p:cNvPicPr>
          <p:nvPr/>
        </p:nvPicPr>
        <p:blipFill>
          <a:blip r:embed="rId57"/>
          <a:stretch>
            <a:fillRect/>
          </a:stretch>
        </p:blipFill>
        <p:spPr>
          <a:xfrm rot="21600000">
            <a:off x="7157097" y="3831234"/>
            <a:ext cx="12700" cy="50800"/>
          </a:xfrm>
          <a:prstGeom prst="rect">
            <a:avLst/>
          </a:prstGeom>
        </p:spPr>
      </p:pic>
      <p:pic>
        <p:nvPicPr>
          <p:cNvPr id="2376" name="picture 2376"/>
          <p:cNvPicPr>
            <a:picLocks noChangeAspect="1"/>
          </p:cNvPicPr>
          <p:nvPr/>
        </p:nvPicPr>
        <p:blipFill>
          <a:blip r:embed="rId56"/>
          <a:stretch>
            <a:fillRect/>
          </a:stretch>
        </p:blipFill>
        <p:spPr>
          <a:xfrm rot="21600000">
            <a:off x="7157097" y="3742334"/>
            <a:ext cx="12700" cy="50800"/>
          </a:xfrm>
          <a:prstGeom prst="rect">
            <a:avLst/>
          </a:prstGeom>
        </p:spPr>
      </p:pic>
      <p:pic>
        <p:nvPicPr>
          <p:cNvPr id="3" name="图片 2" descr="通微logo2"/>
          <p:cNvPicPr>
            <a:picLocks noChangeAspect="1"/>
          </p:cNvPicPr>
          <p:nvPr/>
        </p:nvPicPr>
        <p:blipFill>
          <a:blip r:embed="rId58"/>
          <a:stretch>
            <a:fillRect/>
          </a:stretch>
        </p:blipFill>
        <p:spPr>
          <a:xfrm>
            <a:off x="11315065" y="55245"/>
            <a:ext cx="824230" cy="368935"/>
          </a:xfrm>
          <a:prstGeom prst="rect">
            <a:avLst/>
          </a:prstGeo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8" name="rect 2378"/>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graphicFrame>
        <p:nvGraphicFramePr>
          <p:cNvPr id="2380" name="table 2380"/>
          <p:cNvGraphicFramePr>
            <a:graphicFrameLocks noGrp="1"/>
          </p:cNvGraphicFramePr>
          <p:nvPr/>
        </p:nvGraphicFramePr>
        <p:xfrm>
          <a:off x="5381599" y="2292121"/>
          <a:ext cx="6370318" cy="4497704"/>
        </p:xfrm>
        <a:graphic>
          <a:graphicData uri="http://schemas.openxmlformats.org/drawingml/2006/table">
            <a:tbl>
              <a:tblPr/>
              <a:tblGrid>
                <a:gridCol w="1073150"/>
                <a:gridCol w="1487169"/>
                <a:gridCol w="1499235"/>
                <a:gridCol w="2310764"/>
              </a:tblGrid>
              <a:tr h="1065530">
                <a:tc>
                  <a:txBody>
                    <a:bodyPr wrap="square"/>
                    <a:lstStyle/>
                    <a:p>
                      <a:pPr algn="l" rtl="0" eaLnBrk="0">
                        <a:lnSpc>
                          <a:spcPct val="132000"/>
                        </a:lnSpc>
                      </a:pPr>
                      <a:endParaRPr sz="1000">
                        <a:latin typeface="Arial" panose="020B0604020202020204"/>
                        <a:ea typeface="Arial" panose="020B0604020202020204"/>
                        <a:cs typeface="Arial" panose="020B0604020202020204"/>
                      </a:endParaRPr>
                    </a:p>
                    <a:p>
                      <a:pPr algn="l" rtl="0" eaLnBrk="0">
                        <a:lnSpc>
                          <a:spcPct val="132000"/>
                        </a:lnSpc>
                      </a:pPr>
                      <a:endParaRPr sz="1000">
                        <a:latin typeface="Arial" panose="020B0604020202020204"/>
                        <a:ea typeface="Arial" panose="020B0604020202020204"/>
                        <a:cs typeface="Arial" panose="020B0604020202020204"/>
                      </a:endParaRPr>
                    </a:p>
                    <a:p>
                      <a:pPr algn="l" rtl="0" eaLnBrk="0">
                        <a:lnSpc>
                          <a:spcPct val="133000"/>
                        </a:lnSpc>
                      </a:pPr>
                      <a:endParaRPr sz="1000">
                        <a:latin typeface="Arial" panose="020B0604020202020204"/>
                        <a:ea typeface="Arial" panose="020B0604020202020204"/>
                        <a:cs typeface="Arial" panose="020B0604020202020204"/>
                      </a:endParaRPr>
                    </a:p>
                    <a:p>
                      <a:pPr marL="317500" algn="l" rtl="0" eaLnBrk="0">
                        <a:lnSpc>
                          <a:spcPct val="90000"/>
                        </a:lnSpc>
                        <a:spcBef>
                          <a:spcPts val="5"/>
                        </a:spcBef>
                      </a:pP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招租</a:t>
                      </a:r>
                      <a:endParaRPr sz="14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wrap="square"/>
                    <a:lstStyle/>
                    <a:p>
                      <a:pPr algn="l" rtl="0" eaLnBrk="0">
                        <a:lnSpc>
                          <a:spcPct val="101000"/>
                        </a:lnSpc>
                      </a:pPr>
                      <a:endParaRPr sz="1000">
                        <a:latin typeface="Arial" panose="020B0604020202020204"/>
                        <a:ea typeface="Arial" panose="020B0604020202020204"/>
                        <a:cs typeface="Arial" panose="020B0604020202020204"/>
                      </a:endParaRPr>
                    </a:p>
                    <a:p>
                      <a:pPr marL="276860" algn="l" rtl="0" eaLnBrk="0">
                        <a:lnSpc>
                          <a:spcPct val="91000"/>
                        </a:lnSpc>
                        <a:spcBef>
                          <a:spcPts val="5"/>
                        </a:spcBef>
                        <a:tabLst>
                          <a:tab pos="385445"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房源看板</a:t>
                      </a:r>
                      <a:endParaRPr sz="1200">
                        <a:latin typeface="微软雅黑" panose="020B0503020204020204" charset="-122"/>
                        <a:ea typeface="微软雅黑" panose="020B0503020204020204" charset="-122"/>
                        <a:cs typeface="微软雅黑" panose="020B0503020204020204" charset="-122"/>
                      </a:endParaRPr>
                    </a:p>
                    <a:p>
                      <a:pPr marL="290195" algn="l" rtl="0" eaLnBrk="0">
                        <a:lnSpc>
                          <a:spcPct val="91000"/>
                        </a:lnSpc>
                        <a:spcBef>
                          <a:spcPts val="970"/>
                        </a:spcBef>
                        <a:tabLst>
                          <a:tab pos="398145"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看房申请</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5000"/>
                        </a:lnSpc>
                      </a:pPr>
                      <a:endParaRPr sz="9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273685" algn="l" rtl="0" eaLnBrk="0">
                        <a:lnSpc>
                          <a:spcPct val="91000"/>
                        </a:lnSpc>
                        <a:tabLst>
                          <a:tab pos="382270"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合同审批</a:t>
                      </a:r>
                      <a:endParaRPr sz="12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rowSpan="4">
                  <a:txBody>
                    <a:bodyPr wrap="square"/>
                    <a:lstStyle/>
                    <a:p>
                      <a:pPr algn="l" rtl="0" eaLnBrk="0">
                        <a:lnSpc>
                          <a:spcPct val="143000"/>
                        </a:lnSpc>
                      </a:pPr>
                      <a:endParaRPr sz="1000">
                        <a:latin typeface="Arial" panose="020B0604020202020204"/>
                        <a:ea typeface="Arial" panose="020B0604020202020204"/>
                        <a:cs typeface="Arial" panose="020B0604020202020204"/>
                      </a:endParaRPr>
                    </a:p>
                    <a:p>
                      <a:pPr algn="l" rtl="0" eaLnBrk="0">
                        <a:lnSpc>
                          <a:spcPct val="144000"/>
                        </a:lnSpc>
                      </a:pPr>
                      <a:endParaRPr sz="1000">
                        <a:latin typeface="Arial" panose="020B0604020202020204"/>
                        <a:ea typeface="Arial" panose="020B0604020202020204"/>
                        <a:cs typeface="Arial" panose="020B0604020202020204"/>
                      </a:endParaRPr>
                    </a:p>
                    <a:p>
                      <a:pPr marL="180340" indent="369570" algn="l" rtl="0" eaLnBrk="0">
                        <a:lnSpc>
                          <a:spcPct val="137000"/>
                        </a:lnSpc>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缴费提醒</a:t>
                      </a: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800" kern="0" spc="1950">
                          <a:solidFill>
                            <a:srgbClr val="7C7C7C">
                              <a:alpha val="100000"/>
                            </a:srgbClr>
                          </a:solidFill>
                          <a:latin typeface="Arial" panose="020B0604020202020204"/>
                          <a:ea typeface="Arial" panose="020B0604020202020204"/>
                          <a:cs typeface="Arial" panose="020B0604020202020204"/>
                        </a:rPr>
                        <a:t>.</a:t>
                      </a:r>
                      <a:r>
                        <a:rPr sz="2100" kern="0" spc="90" baseline="10000">
                          <a:solidFill>
                            <a:srgbClr val="000000">
                              <a:alpha val="100000"/>
                            </a:srgbClr>
                          </a:solidFill>
                          <a:latin typeface="微软雅黑" panose="020B0503020204020204" charset="-122"/>
                          <a:ea typeface="微软雅黑" panose="020B0503020204020204" charset="-122"/>
                          <a:cs typeface="微软雅黑" panose="020B0503020204020204" charset="-122"/>
                        </a:rPr>
                        <a:t>在线缴费</a:t>
                      </a:r>
                      <a:r>
                        <a:rPr sz="13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800" kern="0" spc="1950">
                          <a:solidFill>
                            <a:srgbClr val="225BCC">
                              <a:alpha val="100000"/>
                            </a:srgbClr>
                          </a:solidFill>
                          <a:latin typeface="Arial" panose="020B0604020202020204"/>
                          <a:ea typeface="Arial" panose="020B0604020202020204"/>
                          <a:cs typeface="Arial" panose="020B0604020202020204"/>
                        </a:rPr>
                        <a:t>.</a:t>
                      </a:r>
                      <a:r>
                        <a:rPr sz="2100" kern="0" spc="80" baseline="15000">
                          <a:solidFill>
                            <a:srgbClr val="000000">
                              <a:alpha val="100000"/>
                            </a:srgbClr>
                          </a:solidFill>
                          <a:latin typeface="微软雅黑" panose="020B0503020204020204" charset="-122"/>
                          <a:ea typeface="微软雅黑" panose="020B0503020204020204" charset="-122"/>
                          <a:cs typeface="微软雅黑" panose="020B0503020204020204" charset="-122"/>
                        </a:rPr>
                        <a:t>缴费账单</a:t>
                      </a:r>
                      <a:endParaRPr sz="2100" baseline="150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17000"/>
                        </a:lnSpc>
                      </a:pPr>
                      <a:endParaRPr sz="300">
                        <a:latin typeface="Arial" panose="020B0604020202020204"/>
                        <a:ea typeface="Arial" panose="020B0604020202020204"/>
                        <a:cs typeface="Arial" panose="020B0604020202020204"/>
                      </a:endParaRPr>
                    </a:p>
                    <a:p>
                      <a:pPr marL="143510" indent="378460" algn="l" rtl="0" eaLnBrk="0">
                        <a:lnSpc>
                          <a:spcPct val="143000"/>
                        </a:lnSpc>
                        <a:spcBef>
                          <a:spcPts val="5"/>
                        </a:spcBef>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在线报修</a:t>
                      </a: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800" kern="0" spc="1960">
                          <a:solidFill>
                            <a:srgbClr val="225BCC">
                              <a:alpha val="100000"/>
                            </a:srgbClr>
                          </a:solidFill>
                          <a:latin typeface="Arial" panose="020B0604020202020204"/>
                          <a:ea typeface="Arial" panose="020B0604020202020204"/>
                          <a:cs typeface="Arial" panose="020B0604020202020204"/>
                        </a:rPr>
                        <a:t>.</a:t>
                      </a:r>
                      <a:r>
                        <a:rPr sz="2100" kern="0" spc="80" baseline="15000">
                          <a:solidFill>
                            <a:srgbClr val="000000">
                              <a:alpha val="100000"/>
                            </a:srgbClr>
                          </a:solidFill>
                          <a:latin typeface="微软雅黑" panose="020B0503020204020204" charset="-122"/>
                          <a:ea typeface="微软雅黑" panose="020B0503020204020204" charset="-122"/>
                          <a:cs typeface="微软雅黑" panose="020B0503020204020204" charset="-122"/>
                        </a:rPr>
                        <a:t>在线跟进</a:t>
                      </a:r>
                      <a:r>
                        <a:rPr sz="13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800" kern="0" spc="2000">
                          <a:solidFill>
                            <a:srgbClr val="A6A6A6">
                              <a:alpha val="100000"/>
                            </a:srgbClr>
                          </a:solidFill>
                          <a:latin typeface="Arial" panose="020B0604020202020204"/>
                          <a:ea typeface="Arial" panose="020B0604020202020204"/>
                          <a:cs typeface="Arial" panose="020B0604020202020204"/>
                        </a:rPr>
                        <a:t>.</a:t>
                      </a:r>
                      <a:r>
                        <a:rPr sz="2100" kern="0" spc="100" baseline="15000">
                          <a:solidFill>
                            <a:srgbClr val="000000">
                              <a:alpha val="100000"/>
                            </a:srgbClr>
                          </a:solidFill>
                          <a:latin typeface="微软雅黑" panose="020B0503020204020204" charset="-122"/>
                          <a:ea typeface="微软雅黑" panose="020B0503020204020204" charset="-122"/>
                          <a:cs typeface="微软雅黑" panose="020B0503020204020204" charset="-122"/>
                        </a:rPr>
                        <a:t>在线评价</a:t>
                      </a:r>
                      <a:endParaRPr sz="2100" baseline="150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5875" cap="flat" cmpd="sng" algn="ctr">
                      <a:solidFill>
                        <a:srgbClr val="A6A6A6"/>
                      </a:solidFill>
                      <a:prstDash val="solid"/>
                      <a:round/>
                      <a:headEnd type="none" w="med" len="med"/>
                      <a:tailEnd type="none" w="med" len="med"/>
                    </a:lnB>
                  </a:tcPr>
                </a:tc>
                <a:tc rowSpan="4">
                  <a:txBody>
                    <a:bodyPr wrap="square"/>
                    <a:lstStyle/>
                    <a:p>
                      <a:pPr algn="l" rtl="0" eaLnBrk="0">
                        <a:lnSpc>
                          <a:spcPct val="133000"/>
                        </a:lnSpc>
                      </a:pPr>
                      <a:endParaRPr sz="10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445135" algn="l" rtl="0" eaLnBrk="0">
                        <a:lnSpc>
                          <a:spcPct val="91000"/>
                        </a:lnSpc>
                        <a:tabLst>
                          <a:tab pos="494665"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意向客户统计分析</a:t>
                      </a:r>
                      <a:endParaRPr sz="1200">
                        <a:latin typeface="微软雅黑" panose="020B0503020204020204" charset="-122"/>
                        <a:ea typeface="微软雅黑" panose="020B0503020204020204" charset="-122"/>
                        <a:cs typeface="微软雅黑" panose="020B0503020204020204" charset="-122"/>
                      </a:endParaRPr>
                    </a:p>
                    <a:p>
                      <a:pPr marL="474345" algn="l" rtl="0" eaLnBrk="0">
                        <a:lnSpc>
                          <a:spcPts val="2700"/>
                        </a:lnSpc>
                        <a:spcBef>
                          <a:spcPts val="550"/>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租赁合同统计分析</a:t>
                      </a:r>
                      <a:endParaRPr sz="1200">
                        <a:latin typeface="微软雅黑" panose="020B0503020204020204" charset="-122"/>
                        <a:ea typeface="微软雅黑" panose="020B0503020204020204" charset="-122"/>
                        <a:cs typeface="微软雅黑" panose="020B0503020204020204" charset="-122"/>
                      </a:endParaRPr>
                    </a:p>
                    <a:p>
                      <a:pPr marL="426085" algn="l" rtl="0" eaLnBrk="0">
                        <a:lnSpc>
                          <a:spcPts val="2450"/>
                        </a:lnSpc>
                        <a:spcBef>
                          <a:spcPts val="1080"/>
                        </a:spcBef>
                        <a:tabLst>
                          <a:tab pos="473710"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租户统计分析</a:t>
                      </a:r>
                      <a:endParaRPr sz="1200">
                        <a:latin typeface="微软雅黑" panose="020B0503020204020204" charset="-122"/>
                        <a:ea typeface="微软雅黑" panose="020B0503020204020204" charset="-122"/>
                        <a:cs typeface="微软雅黑" panose="020B0503020204020204" charset="-122"/>
                      </a:endParaRPr>
                    </a:p>
                    <a:p>
                      <a:pPr algn="l" rtl="0" eaLnBrk="0">
                        <a:lnSpc>
                          <a:spcPct val="170000"/>
                        </a:lnSpc>
                      </a:pPr>
                      <a:endParaRPr sz="1000">
                        <a:latin typeface="Arial" panose="020B0604020202020204"/>
                        <a:ea typeface="Arial" panose="020B0604020202020204"/>
                        <a:cs typeface="Arial" panose="020B0604020202020204"/>
                      </a:endParaRPr>
                    </a:p>
                    <a:p>
                      <a:pPr marL="450215" algn="l" rtl="0" eaLnBrk="0">
                        <a:lnSpc>
                          <a:spcPct val="91000"/>
                        </a:lnSpc>
                        <a:spcBef>
                          <a:spcPts val="370"/>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物业服务统计分析</a:t>
                      </a:r>
                      <a:endParaRPr sz="1200">
                        <a:latin typeface="微软雅黑" panose="020B0503020204020204" charset="-122"/>
                        <a:ea typeface="微软雅黑" panose="020B0503020204020204" charset="-122"/>
                        <a:cs typeface="微软雅黑" panose="020B0503020204020204" charset="-122"/>
                      </a:endParaRPr>
                    </a:p>
                    <a:p>
                      <a:pPr marL="408305" algn="l" rtl="0" eaLnBrk="0">
                        <a:lnSpc>
                          <a:spcPts val="2795"/>
                        </a:lnSpc>
                        <a:spcBef>
                          <a:spcPts val="715"/>
                        </a:spcBef>
                        <a:tabLst>
                          <a:tab pos="459105"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续租统计分析</a:t>
                      </a:r>
                      <a:endParaRPr sz="1200">
                        <a:latin typeface="微软雅黑" panose="020B0503020204020204" charset="-122"/>
                        <a:ea typeface="微软雅黑" panose="020B0503020204020204" charset="-122"/>
                        <a:cs typeface="微软雅黑" panose="020B0503020204020204" charset="-122"/>
                      </a:endParaRPr>
                    </a:p>
                    <a:p>
                      <a:pPr algn="l" rtl="0" eaLnBrk="0">
                        <a:lnSpc>
                          <a:spcPct val="181000"/>
                        </a:lnSpc>
                      </a:pPr>
                      <a:endParaRPr sz="1000">
                        <a:latin typeface="Arial" panose="020B0604020202020204"/>
                        <a:ea typeface="Arial" panose="020B0604020202020204"/>
                        <a:cs typeface="Arial" panose="020B0604020202020204"/>
                      </a:endParaRPr>
                    </a:p>
                    <a:p>
                      <a:pPr marL="451485" algn="l" rtl="0" eaLnBrk="0">
                        <a:lnSpc>
                          <a:spcPct val="91000"/>
                        </a:lnSpc>
                        <a:spcBef>
                          <a:spcPts val="365"/>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可租房源统计</a:t>
                      </a:r>
                      <a:endParaRPr sz="1200">
                        <a:latin typeface="微软雅黑" panose="020B0503020204020204" charset="-122"/>
                        <a:ea typeface="微软雅黑" panose="020B0503020204020204" charset="-122"/>
                        <a:cs typeface="微软雅黑" panose="020B0503020204020204" charset="-122"/>
                      </a:endParaRPr>
                    </a:p>
                    <a:p>
                      <a:pPr marL="467360" algn="l" rtl="0" eaLnBrk="0">
                        <a:lnSpc>
                          <a:spcPts val="2775"/>
                        </a:lnSpc>
                        <a:spcBef>
                          <a:spcPts val="860"/>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租金统计分析</a:t>
                      </a:r>
                      <a:endParaRPr sz="1200">
                        <a:latin typeface="微软雅黑" panose="020B0503020204020204" charset="-122"/>
                        <a:ea typeface="微软雅黑" panose="020B0503020204020204" charset="-122"/>
                        <a:cs typeface="微软雅黑" panose="020B0503020204020204" charset="-122"/>
                      </a:endParaRPr>
                    </a:p>
                    <a:p>
                      <a:pPr marL="430530" algn="l" rtl="0" eaLnBrk="0">
                        <a:lnSpc>
                          <a:spcPts val="3005"/>
                        </a:lnSpc>
                        <a:spcBef>
                          <a:spcPts val="955"/>
                        </a:spcBef>
                        <a:tabLst>
                          <a:tab pos="482600"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水电费统计分析</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800">
                        <a:latin typeface="Arial" panose="020B0604020202020204"/>
                        <a:ea typeface="Arial" panose="020B0604020202020204"/>
                        <a:cs typeface="Arial" panose="020B0604020202020204"/>
                      </a:endParaRPr>
                    </a:p>
                    <a:p>
                      <a:pPr marL="438785" algn="l" rtl="0" eaLnBrk="0">
                        <a:lnSpc>
                          <a:spcPts val="2635"/>
                        </a:lnSpc>
                        <a:spcBef>
                          <a:spcPct val="0"/>
                        </a:spcBef>
                        <a:tabLst>
                          <a:tab pos="487680"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退房统计分析</a:t>
                      </a:r>
                      <a:endParaRPr sz="12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A6A6A6"/>
                      </a:solidFill>
                      <a:prstDash val="solid"/>
                      <a:round/>
                      <a:headEnd type="none" w="med" len="med"/>
                      <a:tailEnd type="none" w="med" len="med"/>
                    </a:lnL>
                    <a:lnR w="1905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5875" cap="flat" cmpd="sng" algn="ctr">
                      <a:solidFill>
                        <a:srgbClr val="A6A6A6"/>
                      </a:solidFill>
                      <a:prstDash val="solid"/>
                      <a:round/>
                      <a:headEnd type="none" w="med" len="med"/>
                      <a:tailEnd type="none" w="med" len="med"/>
                    </a:lnB>
                  </a:tcPr>
                </a:tc>
              </a:tr>
              <a:tr h="1177289">
                <a:tc>
                  <a:txBody>
                    <a:bodyPr wrap="square"/>
                    <a:lstStyle/>
                    <a:p>
                      <a:pPr algn="l" rtl="0" eaLnBrk="0">
                        <a:lnSpc>
                          <a:spcPct val="116000"/>
                        </a:lnSpc>
                      </a:pPr>
                      <a:endParaRPr sz="1000">
                        <a:latin typeface="Arial" panose="020B0604020202020204"/>
                        <a:ea typeface="Arial" panose="020B0604020202020204"/>
                        <a:cs typeface="Arial" panose="020B0604020202020204"/>
                      </a:endParaRPr>
                    </a:p>
                    <a:p>
                      <a:pPr algn="l" rtl="0" eaLnBrk="0">
                        <a:lnSpc>
                          <a:spcPct val="116000"/>
                        </a:lnSpc>
                      </a:pPr>
                      <a:endParaRPr sz="1000">
                        <a:latin typeface="Arial" panose="020B0604020202020204"/>
                        <a:ea typeface="Arial" panose="020B0604020202020204"/>
                        <a:cs typeface="Arial" panose="020B0604020202020204"/>
                      </a:endParaRPr>
                    </a:p>
                    <a:p>
                      <a:pPr algn="l" rtl="0" eaLnBrk="0">
                        <a:lnSpc>
                          <a:spcPct val="116000"/>
                        </a:lnSpc>
                      </a:pPr>
                      <a:endParaRPr sz="1000">
                        <a:latin typeface="Arial" panose="020B0604020202020204"/>
                        <a:ea typeface="Arial" panose="020B0604020202020204"/>
                        <a:cs typeface="Arial" panose="020B0604020202020204"/>
                      </a:endParaRPr>
                    </a:p>
                    <a:p>
                      <a:pPr algn="l" rtl="0" eaLnBrk="0">
                        <a:lnSpc>
                          <a:spcPct val="116000"/>
                        </a:lnSpc>
                      </a:pPr>
                      <a:endParaRPr sz="1000">
                        <a:latin typeface="Arial" panose="020B0604020202020204"/>
                        <a:ea typeface="Arial" panose="020B0604020202020204"/>
                        <a:cs typeface="Arial" panose="020B0604020202020204"/>
                      </a:endParaRPr>
                    </a:p>
                    <a:p>
                      <a:pPr marL="294640" algn="l" rtl="0" eaLnBrk="0">
                        <a:lnSpc>
                          <a:spcPct val="91000"/>
                        </a:lnSpc>
                        <a:spcBef>
                          <a:spcPts val="5"/>
                        </a:spcBef>
                      </a:pPr>
                      <a:r>
                        <a:rPr sz="14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租赁</a:t>
                      </a:r>
                      <a:endParaRPr sz="14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wrap="square"/>
                    <a:lstStyle/>
                    <a:p>
                      <a:pPr algn="l" rtl="0" eaLnBrk="0">
                        <a:lnSpc>
                          <a:spcPct val="113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99720" algn="l" rtl="0" eaLnBrk="0">
                        <a:lnSpc>
                          <a:spcPct val="91000"/>
                        </a:lnSpc>
                        <a:tabLst>
                          <a:tab pos="408305"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租户管理</a:t>
                      </a:r>
                      <a:endParaRPr sz="1200">
                        <a:latin typeface="微软雅黑" panose="020B0503020204020204" charset="-122"/>
                        <a:ea typeface="微软雅黑" panose="020B0503020204020204" charset="-122"/>
                        <a:cs typeface="微软雅黑" panose="020B0503020204020204" charset="-122"/>
                      </a:endParaRPr>
                    </a:p>
                    <a:p>
                      <a:pPr algn="l" rtl="0" eaLnBrk="0">
                        <a:lnSpc>
                          <a:spcPct val="112000"/>
                        </a:lnSpc>
                      </a:pPr>
                      <a:endParaRPr sz="1000">
                        <a:latin typeface="Arial" panose="020B0604020202020204"/>
                        <a:ea typeface="Arial" panose="020B0604020202020204"/>
                        <a:cs typeface="Arial" panose="020B0604020202020204"/>
                      </a:endParaRPr>
                    </a:p>
                    <a:p>
                      <a:pPr marL="276860" algn="l" rtl="0" eaLnBrk="0">
                        <a:lnSpc>
                          <a:spcPct val="91000"/>
                        </a:lnSpc>
                        <a:spcBef>
                          <a:spcPts val="370"/>
                        </a:spcBef>
                        <a:tabLst>
                          <a:tab pos="385445"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合同管理</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5000"/>
                        </a:lnSpc>
                      </a:pPr>
                      <a:endParaRPr sz="900">
                        <a:latin typeface="Arial" panose="020B0604020202020204"/>
                        <a:ea typeface="Arial" panose="020B0604020202020204"/>
                        <a:cs typeface="Arial" panose="020B0604020202020204"/>
                      </a:endParaRPr>
                    </a:p>
                    <a:p>
                      <a:pPr marL="263525" algn="l" rtl="0" eaLnBrk="0">
                        <a:lnSpc>
                          <a:spcPct val="91000"/>
                        </a:lnSpc>
                        <a:spcBef>
                          <a:spcPct val="0"/>
                        </a:spcBef>
                        <a:tabLst>
                          <a:tab pos="371475"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租金管理</a:t>
                      </a:r>
                      <a:endParaRPr sz="12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vMerge="1">
                  <a:tcPr marL="0" marR="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5875" cap="flat" cmpd="sng" algn="ctr">
                      <a:solidFill>
                        <a:srgbClr val="A6A6A6"/>
                      </a:solidFill>
                      <a:prstDash val="solid"/>
                      <a:round/>
                      <a:headEnd type="none" w="med" len="med"/>
                      <a:tailEnd type="none" w="med" len="med"/>
                    </a:lnB>
                  </a:tcPr>
                </a:tc>
                <a:tc vMerge="1">
                  <a:tcPr marL="0" marR="0" marT="0" marB="0">
                    <a:lnL w="12700" cap="flat" cmpd="sng" algn="ctr">
                      <a:solidFill>
                        <a:srgbClr val="A6A6A6"/>
                      </a:solidFill>
                      <a:prstDash val="solid"/>
                      <a:round/>
                      <a:headEnd type="none" w="med" len="med"/>
                      <a:tailEnd type="none" w="med" len="med"/>
                    </a:lnL>
                    <a:lnR w="1905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5875" cap="flat" cmpd="sng" algn="ctr">
                      <a:solidFill>
                        <a:srgbClr val="A6A6A6"/>
                      </a:solidFill>
                      <a:prstDash val="solid"/>
                      <a:round/>
                      <a:headEnd type="none" w="med" len="med"/>
                      <a:tailEnd type="none" w="med" len="med"/>
                    </a:lnB>
                  </a:tcPr>
                </a:tc>
              </a:tr>
              <a:tr h="1133475">
                <a:tc>
                  <a:txBody>
                    <a:bodyPr wrap="square"/>
                    <a:lstStyle/>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2000"/>
                        </a:lnSpc>
                      </a:pPr>
                      <a:endParaRPr sz="10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293370" algn="l" rtl="0" eaLnBrk="0">
                        <a:lnSpc>
                          <a:spcPct val="91000"/>
                        </a:lnSpc>
                      </a:pPr>
                      <a:r>
                        <a:rPr sz="14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续租</a:t>
                      </a:r>
                      <a:endParaRPr sz="14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wrap="square"/>
                    <a:lstStyle/>
                    <a:p>
                      <a:pPr algn="l" rtl="0" eaLnBrk="0">
                        <a:lnSpc>
                          <a:spcPct val="113000"/>
                        </a:lnSpc>
                      </a:pPr>
                      <a:endParaRPr sz="1000">
                        <a:latin typeface="Arial" panose="020B0604020202020204"/>
                        <a:ea typeface="Arial" panose="020B0604020202020204"/>
                        <a:cs typeface="Arial" panose="020B0604020202020204"/>
                      </a:endParaRPr>
                    </a:p>
                    <a:p>
                      <a:pPr marL="299720" algn="l" rtl="0" eaLnBrk="0">
                        <a:lnSpc>
                          <a:spcPct val="90000"/>
                        </a:lnSpc>
                        <a:spcBef>
                          <a:spcPts val="5"/>
                        </a:spcBef>
                        <a:tabLst>
                          <a:tab pos="408305"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续租提醒</a:t>
                      </a:r>
                      <a:endParaRPr sz="1200">
                        <a:latin typeface="微软雅黑" panose="020B0503020204020204" charset="-122"/>
                        <a:ea typeface="微软雅黑" panose="020B0503020204020204" charset="-122"/>
                        <a:cs typeface="微软雅黑" panose="020B0503020204020204" charset="-122"/>
                      </a:endParaRPr>
                    </a:p>
                    <a:p>
                      <a:pPr marL="273685" algn="l" rtl="0" eaLnBrk="0">
                        <a:lnSpc>
                          <a:spcPct val="90000"/>
                        </a:lnSpc>
                        <a:spcBef>
                          <a:spcPts val="1090"/>
                        </a:spcBef>
                        <a:tabLst>
                          <a:tab pos="382270"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费用调整</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5000"/>
                        </a:lnSpc>
                      </a:pPr>
                      <a:endParaRPr sz="900">
                        <a:latin typeface="Arial" panose="020B0604020202020204"/>
                        <a:ea typeface="Arial" panose="020B0604020202020204"/>
                        <a:cs typeface="Arial" panose="020B0604020202020204"/>
                      </a:endParaRPr>
                    </a:p>
                    <a:p>
                      <a:pPr marL="299720" algn="l" rtl="0" eaLnBrk="0">
                        <a:lnSpc>
                          <a:spcPct val="90000"/>
                        </a:lnSpc>
                        <a:spcBef>
                          <a:spcPts val="5"/>
                        </a:spcBef>
                        <a:tabLst>
                          <a:tab pos="408305"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续租合同</a:t>
                      </a:r>
                      <a:endParaRPr sz="12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vMerge="1">
                  <a:tcPr marL="0" marR="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5875" cap="flat" cmpd="sng" algn="ctr">
                      <a:solidFill>
                        <a:srgbClr val="A6A6A6"/>
                      </a:solidFill>
                      <a:prstDash val="solid"/>
                      <a:round/>
                      <a:headEnd type="none" w="med" len="med"/>
                      <a:tailEnd type="none" w="med" len="med"/>
                    </a:lnB>
                  </a:tcPr>
                </a:tc>
                <a:tc vMerge="1">
                  <a:tcPr marL="0" marR="0" marT="0" marB="0">
                    <a:lnL w="12700" cap="flat" cmpd="sng" algn="ctr">
                      <a:solidFill>
                        <a:srgbClr val="A6A6A6"/>
                      </a:solidFill>
                      <a:prstDash val="solid"/>
                      <a:round/>
                      <a:headEnd type="none" w="med" len="med"/>
                      <a:tailEnd type="none" w="med" len="med"/>
                    </a:lnL>
                    <a:lnR w="1905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5875" cap="flat" cmpd="sng" algn="ctr">
                      <a:solidFill>
                        <a:srgbClr val="A6A6A6"/>
                      </a:solidFill>
                      <a:prstDash val="solid"/>
                      <a:round/>
                      <a:headEnd type="none" w="med" len="med"/>
                      <a:tailEnd type="none" w="med" len="med"/>
                    </a:lnB>
                  </a:tcPr>
                </a:tc>
              </a:tr>
              <a:tr h="1121410">
                <a:tc>
                  <a:txBody>
                    <a:bodyPr wrap="square"/>
                    <a:lstStyle/>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111000"/>
                        </a:lnSpc>
                      </a:pPr>
                      <a:endParaRPr sz="10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286385" algn="l" rtl="0" eaLnBrk="0">
                        <a:lnSpc>
                          <a:spcPct val="91000"/>
                        </a:lnSpc>
                      </a:pPr>
                      <a:r>
                        <a:rPr sz="14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退房</a:t>
                      </a:r>
                      <a:endParaRPr sz="14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5875" cap="flat" cmpd="sng" algn="ctr">
                      <a:solidFill>
                        <a:srgbClr val="A6A6A6"/>
                      </a:solidFill>
                      <a:prstDash val="solid"/>
                      <a:round/>
                      <a:headEnd type="none" w="med" len="med"/>
                      <a:tailEnd type="none" w="med" len="med"/>
                    </a:lnB>
                  </a:tcPr>
                </a:tc>
                <a:tc>
                  <a:txBody>
                    <a:bodyPr wrap="square"/>
                    <a:lstStyle/>
                    <a:p>
                      <a:pPr algn="l" rtl="0" eaLnBrk="0">
                        <a:lnSpc>
                          <a:spcPct val="111000"/>
                        </a:lnSpc>
                      </a:pPr>
                      <a:endParaRPr sz="1000">
                        <a:latin typeface="Arial" panose="020B0604020202020204"/>
                        <a:ea typeface="Arial" panose="020B0604020202020204"/>
                        <a:cs typeface="Arial" panose="020B0604020202020204"/>
                      </a:endParaRPr>
                    </a:p>
                    <a:p>
                      <a:pPr marL="292100" algn="l" rtl="0" eaLnBrk="0">
                        <a:lnSpc>
                          <a:spcPct val="91000"/>
                        </a:lnSpc>
                        <a:spcBef>
                          <a:spcPts val="5"/>
                        </a:spcBef>
                        <a:tabLst>
                          <a:tab pos="400050"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退房申请</a:t>
                      </a:r>
                      <a:endParaRPr sz="1200">
                        <a:latin typeface="微软雅黑" panose="020B0503020204020204" charset="-122"/>
                        <a:ea typeface="微软雅黑" panose="020B0503020204020204" charset="-122"/>
                        <a:cs typeface="微软雅黑" panose="020B0503020204020204" charset="-122"/>
                      </a:endParaRPr>
                    </a:p>
                    <a:p>
                      <a:pPr marL="266065" algn="l" rtl="0" eaLnBrk="0">
                        <a:lnSpc>
                          <a:spcPct val="91000"/>
                        </a:lnSpc>
                        <a:spcBef>
                          <a:spcPts val="1075"/>
                        </a:spcBef>
                        <a:tabLst>
                          <a:tab pos="374650"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退房审查</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9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92100" algn="l" rtl="0" eaLnBrk="0">
                        <a:lnSpc>
                          <a:spcPct val="91000"/>
                        </a:lnSpc>
                        <a:tabLst>
                          <a:tab pos="400050" algn="l"/>
                        </a:tabLst>
                      </a:pP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退房清算</a:t>
                      </a:r>
                      <a:endParaRPr sz="12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5875" cap="flat" cmpd="sng" algn="ctr">
                      <a:solidFill>
                        <a:srgbClr val="A6A6A6"/>
                      </a:solidFill>
                      <a:prstDash val="solid"/>
                      <a:round/>
                      <a:headEnd type="none" w="med" len="med"/>
                      <a:tailEnd type="none" w="med" len="med"/>
                    </a:lnB>
                  </a:tcPr>
                </a:tc>
                <a:tc vMerge="1">
                  <a:tcPr marL="0" marR="0"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5875" cap="flat" cmpd="sng" algn="ctr">
                      <a:solidFill>
                        <a:srgbClr val="A6A6A6"/>
                      </a:solidFill>
                      <a:prstDash val="solid"/>
                      <a:round/>
                      <a:headEnd type="none" w="med" len="med"/>
                      <a:tailEnd type="none" w="med" len="med"/>
                    </a:lnB>
                  </a:tcPr>
                </a:tc>
                <a:tc vMerge="1">
                  <a:tcPr marL="0" marR="0" marT="0" marB="0">
                    <a:lnL w="12700" cap="flat" cmpd="sng" algn="ctr">
                      <a:solidFill>
                        <a:srgbClr val="A6A6A6"/>
                      </a:solidFill>
                      <a:prstDash val="solid"/>
                      <a:round/>
                      <a:headEnd type="none" w="med" len="med"/>
                      <a:tailEnd type="none" w="med" len="med"/>
                    </a:lnL>
                    <a:lnR w="1905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5875" cap="flat" cmpd="sng" algn="ctr">
                      <a:solidFill>
                        <a:srgbClr val="A6A6A6"/>
                      </a:solidFill>
                      <a:prstDash val="solid"/>
                      <a:round/>
                      <a:headEnd type="none" w="med" len="med"/>
                      <a:tailEnd type="none" w="med" len="med"/>
                    </a:lnB>
                  </a:tcPr>
                </a:tc>
              </a:tr>
            </a:tbl>
          </a:graphicData>
        </a:graphic>
      </p:graphicFrame>
      <p:pic>
        <p:nvPicPr>
          <p:cNvPr id="2384" name="picture 2384"/>
          <p:cNvPicPr>
            <a:picLocks noChangeAspect="1"/>
          </p:cNvPicPr>
          <p:nvPr/>
        </p:nvPicPr>
        <p:blipFill>
          <a:blip r:embed="rId1"/>
          <a:stretch>
            <a:fillRect/>
          </a:stretch>
        </p:blipFill>
        <p:spPr>
          <a:xfrm rot="21600000">
            <a:off x="6720890" y="6152895"/>
            <a:ext cx="108660" cy="99669"/>
          </a:xfrm>
          <a:prstGeom prst="rect">
            <a:avLst/>
          </a:prstGeom>
        </p:spPr>
      </p:pic>
      <p:pic>
        <p:nvPicPr>
          <p:cNvPr id="2386" name="picture 2386"/>
          <p:cNvPicPr>
            <a:picLocks noChangeAspect="1"/>
          </p:cNvPicPr>
          <p:nvPr/>
        </p:nvPicPr>
        <p:blipFill>
          <a:blip r:embed="rId2"/>
          <a:stretch>
            <a:fillRect/>
          </a:stretch>
        </p:blipFill>
        <p:spPr>
          <a:xfrm rot="21600000">
            <a:off x="6747091" y="5849823"/>
            <a:ext cx="108660" cy="99669"/>
          </a:xfrm>
          <a:prstGeom prst="rect">
            <a:avLst/>
          </a:prstGeom>
        </p:spPr>
      </p:pic>
      <p:pic>
        <p:nvPicPr>
          <p:cNvPr id="2388" name="picture 2388"/>
          <p:cNvPicPr>
            <a:picLocks noChangeAspect="1"/>
          </p:cNvPicPr>
          <p:nvPr/>
        </p:nvPicPr>
        <p:blipFill>
          <a:blip r:embed="rId3"/>
          <a:stretch>
            <a:fillRect/>
          </a:stretch>
        </p:blipFill>
        <p:spPr>
          <a:xfrm rot="21600000">
            <a:off x="6755028" y="5329668"/>
            <a:ext cx="108660" cy="99669"/>
          </a:xfrm>
          <a:prstGeom prst="rect">
            <a:avLst/>
          </a:prstGeom>
        </p:spPr>
      </p:pic>
      <p:pic>
        <p:nvPicPr>
          <p:cNvPr id="2390" name="picture 2390"/>
          <p:cNvPicPr>
            <a:picLocks noChangeAspect="1"/>
          </p:cNvPicPr>
          <p:nvPr/>
        </p:nvPicPr>
        <p:blipFill>
          <a:blip r:embed="rId2"/>
          <a:stretch>
            <a:fillRect/>
          </a:stretch>
        </p:blipFill>
        <p:spPr>
          <a:xfrm rot="21600000">
            <a:off x="6728828" y="5020640"/>
            <a:ext cx="108660" cy="99669"/>
          </a:xfrm>
          <a:prstGeom prst="rect">
            <a:avLst/>
          </a:prstGeom>
        </p:spPr>
      </p:pic>
      <p:pic>
        <p:nvPicPr>
          <p:cNvPr id="2392" name="picture 2392"/>
          <p:cNvPicPr>
            <a:picLocks noChangeAspect="1"/>
          </p:cNvPicPr>
          <p:nvPr/>
        </p:nvPicPr>
        <p:blipFill>
          <a:blip r:embed="rId2"/>
          <a:stretch>
            <a:fillRect/>
          </a:stretch>
        </p:blipFill>
        <p:spPr>
          <a:xfrm rot="21600000">
            <a:off x="6755028" y="4717567"/>
            <a:ext cx="108660" cy="99669"/>
          </a:xfrm>
          <a:prstGeom prst="rect">
            <a:avLst/>
          </a:prstGeom>
        </p:spPr>
      </p:pic>
      <p:pic>
        <p:nvPicPr>
          <p:cNvPr id="2394" name="picture 2394"/>
          <p:cNvPicPr>
            <a:picLocks noChangeAspect="1"/>
          </p:cNvPicPr>
          <p:nvPr/>
        </p:nvPicPr>
        <p:blipFill>
          <a:blip r:embed="rId3"/>
          <a:stretch>
            <a:fillRect/>
          </a:stretch>
        </p:blipFill>
        <p:spPr>
          <a:xfrm rot="21600000">
            <a:off x="6718515" y="4237418"/>
            <a:ext cx="108660" cy="99669"/>
          </a:xfrm>
          <a:prstGeom prst="rect">
            <a:avLst/>
          </a:prstGeom>
        </p:spPr>
      </p:pic>
      <p:pic>
        <p:nvPicPr>
          <p:cNvPr id="2396" name="picture 2396"/>
          <p:cNvPicPr>
            <a:picLocks noChangeAspect="1"/>
          </p:cNvPicPr>
          <p:nvPr/>
        </p:nvPicPr>
        <p:blipFill>
          <a:blip r:embed="rId4"/>
          <a:stretch>
            <a:fillRect/>
          </a:stretch>
        </p:blipFill>
        <p:spPr>
          <a:xfrm rot="21600000">
            <a:off x="6732003" y="3926687"/>
            <a:ext cx="108660" cy="99669"/>
          </a:xfrm>
          <a:prstGeom prst="rect">
            <a:avLst/>
          </a:prstGeom>
        </p:spPr>
      </p:pic>
      <p:pic>
        <p:nvPicPr>
          <p:cNvPr id="2398" name="picture 2398"/>
          <p:cNvPicPr>
            <a:picLocks noChangeAspect="1"/>
          </p:cNvPicPr>
          <p:nvPr/>
        </p:nvPicPr>
        <p:blipFill>
          <a:blip r:embed="rId3"/>
          <a:stretch>
            <a:fillRect/>
          </a:stretch>
        </p:blipFill>
        <p:spPr>
          <a:xfrm rot="21600000">
            <a:off x="6755028" y="3542753"/>
            <a:ext cx="108660" cy="99669"/>
          </a:xfrm>
          <a:prstGeom prst="rect">
            <a:avLst/>
          </a:prstGeom>
        </p:spPr>
      </p:pic>
      <p:grpSp>
        <p:nvGrpSpPr>
          <p:cNvPr id="246" name="group 246"/>
          <p:cNvGrpSpPr/>
          <p:nvPr/>
        </p:nvGrpSpPr>
        <p:grpSpPr>
          <a:xfrm rot="21600000">
            <a:off x="9641852" y="5726734"/>
            <a:ext cx="230200" cy="283490"/>
            <a:chOff x="0" y="0"/>
            <a:chExt cx="230200" cy="283490"/>
          </a:xfrm>
        </p:grpSpPr>
        <p:sp>
          <p:nvSpPr>
            <p:cNvPr id="2404" name="path 2404"/>
            <p:cNvSpPr/>
            <p:nvPr/>
          </p:nvSpPr>
          <p:spPr>
            <a:xfrm>
              <a:off x="0" y="0"/>
              <a:ext cx="230200" cy="283490"/>
            </a:xfrm>
            <a:custGeom>
              <a:avLst/>
              <a:gdLst/>
              <a:ahLst/>
              <a:cxnLst/>
              <a:rect l="0" t="0" r="0" b="0"/>
              <a:pathLst>
                <a:path w="362" h="446">
                  <a:moveTo>
                    <a:pt x="0" y="223"/>
                  </a:moveTo>
                  <a:cubicBezTo>
                    <a:pt x="0" y="99"/>
                    <a:pt x="81" y="0"/>
                    <a:pt x="181" y="0"/>
                  </a:cubicBezTo>
                  <a:cubicBezTo>
                    <a:pt x="281" y="0"/>
                    <a:pt x="362" y="99"/>
                    <a:pt x="362" y="223"/>
                  </a:cubicBezTo>
                  <a:cubicBezTo>
                    <a:pt x="362" y="346"/>
                    <a:pt x="281" y="446"/>
                    <a:pt x="181" y="446"/>
                  </a:cubicBezTo>
                  <a:cubicBezTo>
                    <a:pt x="81" y="446"/>
                    <a:pt x="0" y="346"/>
                    <a:pt x="0" y="223"/>
                  </a:cubicBezTo>
                </a:path>
              </a:pathLst>
            </a:custGeom>
            <a:solidFill>
              <a:srgbClr val="7C7C7C">
                <a:alpha val="100000"/>
              </a:srgbClr>
            </a:solidFill>
            <a:ln w="0" cap="flat">
              <a:noFill/>
              <a:prstDash val="solid"/>
              <a:miter lim="0"/>
            </a:ln>
          </p:spPr>
          <p:txBody>
            <a:bodyPr rtlCol="0"/>
            <a:lstStyle/>
            <a:p>
              <a:pPr algn="ctr"/>
              <a:endParaRPr lang="zh-CN" altLang="en-US"/>
            </a:p>
          </p:txBody>
        </p:sp>
        <p:sp>
          <p:nvSpPr>
            <p:cNvPr id="2406" name="path 2406"/>
            <p:cNvSpPr/>
            <p:nvPr/>
          </p:nvSpPr>
          <p:spPr>
            <a:xfrm>
              <a:off x="45872" y="84493"/>
              <a:ext cx="129845" cy="118973"/>
            </a:xfrm>
            <a:custGeom>
              <a:avLst/>
              <a:gdLst/>
              <a:ahLst/>
              <a:cxnLst/>
              <a:rect l="0" t="0" r="0" b="0"/>
              <a:pathLst>
                <a:path w="204" h="187">
                  <a:moveTo>
                    <a:pt x="40" y="95"/>
                  </a:moveTo>
                  <a:lnTo>
                    <a:pt x="40" y="187"/>
                  </a:lnTo>
                  <a:lnTo>
                    <a:pt x="15" y="187"/>
                  </a:lnTo>
                  <a:lnTo>
                    <a:pt x="15" y="119"/>
                  </a:lnTo>
                  <a:lnTo>
                    <a:pt x="40" y="95"/>
                  </a:lnTo>
                  <a:close/>
                  <a:moveTo>
                    <a:pt x="132" y="81"/>
                  </a:moveTo>
                  <a:lnTo>
                    <a:pt x="132" y="187"/>
                  </a:lnTo>
                  <a:lnTo>
                    <a:pt x="107" y="187"/>
                  </a:lnTo>
                  <a:lnTo>
                    <a:pt x="107" y="96"/>
                  </a:lnTo>
                  <a:lnTo>
                    <a:pt x="108" y="97"/>
                  </a:lnTo>
                  <a:lnTo>
                    <a:pt x="108" y="97"/>
                  </a:lnTo>
                  <a:lnTo>
                    <a:pt x="112" y="102"/>
                  </a:lnTo>
                  <a:lnTo>
                    <a:pt x="132" y="81"/>
                  </a:lnTo>
                  <a:close/>
                  <a:moveTo>
                    <a:pt x="81" y="55"/>
                  </a:moveTo>
                  <a:lnTo>
                    <a:pt x="86" y="62"/>
                  </a:lnTo>
                  <a:lnTo>
                    <a:pt x="86" y="187"/>
                  </a:lnTo>
                  <a:lnTo>
                    <a:pt x="61" y="187"/>
                  </a:lnTo>
                  <a:lnTo>
                    <a:pt x="61" y="74"/>
                  </a:lnTo>
                  <a:lnTo>
                    <a:pt x="81" y="55"/>
                  </a:lnTo>
                  <a:close/>
                  <a:moveTo>
                    <a:pt x="179" y="33"/>
                  </a:moveTo>
                  <a:lnTo>
                    <a:pt x="179" y="187"/>
                  </a:lnTo>
                  <a:lnTo>
                    <a:pt x="153" y="187"/>
                  </a:lnTo>
                  <a:lnTo>
                    <a:pt x="153" y="59"/>
                  </a:lnTo>
                  <a:lnTo>
                    <a:pt x="179" y="33"/>
                  </a:lnTo>
                </a:path>
                <a:path w="204" h="187">
                  <a:moveTo>
                    <a:pt x="204" y="2"/>
                  </a:moveTo>
                  <a:lnTo>
                    <a:pt x="199" y="47"/>
                  </a:lnTo>
                  <a:lnTo>
                    <a:pt x="184" y="30"/>
                  </a:lnTo>
                  <a:lnTo>
                    <a:pt x="116" y="88"/>
                  </a:lnTo>
                  <a:lnTo>
                    <a:pt x="111" y="83"/>
                  </a:lnTo>
                  <a:lnTo>
                    <a:pt x="111" y="83"/>
                  </a:lnTo>
                  <a:lnTo>
                    <a:pt x="78" y="41"/>
                  </a:lnTo>
                  <a:lnTo>
                    <a:pt x="10" y="93"/>
                  </a:lnTo>
                  <a:lnTo>
                    <a:pt x="0" y="79"/>
                  </a:lnTo>
                  <a:lnTo>
                    <a:pt x="78" y="18"/>
                  </a:lnTo>
                  <a:lnTo>
                    <a:pt x="89" y="32"/>
                  </a:lnTo>
                  <a:lnTo>
                    <a:pt x="89" y="32"/>
                  </a:lnTo>
                  <a:lnTo>
                    <a:pt x="115" y="66"/>
                  </a:lnTo>
                  <a:lnTo>
                    <a:pt x="173" y="17"/>
                  </a:lnTo>
                  <a:lnTo>
                    <a:pt x="159" y="0"/>
                  </a:lnTo>
                  <a:lnTo>
                    <a:pt x="204" y="2"/>
                  </a:ln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248" name="group 248"/>
          <p:cNvGrpSpPr/>
          <p:nvPr/>
        </p:nvGrpSpPr>
        <p:grpSpPr>
          <a:xfrm rot="21600000">
            <a:off x="9636252" y="5212537"/>
            <a:ext cx="238188" cy="283489"/>
            <a:chOff x="0" y="0"/>
            <a:chExt cx="238188" cy="283489"/>
          </a:xfrm>
        </p:grpSpPr>
        <p:sp>
          <p:nvSpPr>
            <p:cNvPr id="2408" name="path 2408"/>
            <p:cNvSpPr/>
            <p:nvPr/>
          </p:nvSpPr>
          <p:spPr>
            <a:xfrm>
              <a:off x="0" y="0"/>
              <a:ext cx="238188" cy="283489"/>
            </a:xfrm>
            <a:custGeom>
              <a:avLst/>
              <a:gdLst/>
              <a:ahLst/>
              <a:cxnLst/>
              <a:rect l="0" t="0" r="0" b="0"/>
              <a:pathLst>
                <a:path w="375" h="446">
                  <a:moveTo>
                    <a:pt x="0" y="222"/>
                  </a:moveTo>
                  <a:cubicBezTo>
                    <a:pt x="0" y="99"/>
                    <a:pt x="84" y="0"/>
                    <a:pt x="187" y="0"/>
                  </a:cubicBezTo>
                  <a:cubicBezTo>
                    <a:pt x="291" y="0"/>
                    <a:pt x="375" y="99"/>
                    <a:pt x="375" y="223"/>
                  </a:cubicBezTo>
                  <a:cubicBezTo>
                    <a:pt x="375" y="346"/>
                    <a:pt x="291" y="446"/>
                    <a:pt x="187" y="446"/>
                  </a:cubicBezTo>
                  <a:cubicBezTo>
                    <a:pt x="84" y="446"/>
                    <a:pt x="0" y="346"/>
                    <a:pt x="0" y="222"/>
                  </a:cubicBezTo>
                </a:path>
              </a:pathLst>
            </a:custGeom>
            <a:solidFill>
              <a:srgbClr val="BF9000">
                <a:alpha val="100000"/>
              </a:srgbClr>
            </a:solidFill>
            <a:ln w="0" cap="flat">
              <a:noFill/>
              <a:prstDash val="solid"/>
              <a:miter lim="0"/>
            </a:ln>
          </p:spPr>
          <p:txBody>
            <a:bodyPr rtlCol="0"/>
            <a:lstStyle/>
            <a:p>
              <a:pPr algn="ctr"/>
              <a:endParaRPr lang="zh-CN" altLang="en-US"/>
            </a:p>
          </p:txBody>
        </p:sp>
        <p:sp>
          <p:nvSpPr>
            <p:cNvPr id="2410" name="path 2410"/>
            <p:cNvSpPr/>
            <p:nvPr/>
          </p:nvSpPr>
          <p:spPr>
            <a:xfrm>
              <a:off x="48094" y="83439"/>
              <a:ext cx="133463" cy="120027"/>
            </a:xfrm>
            <a:custGeom>
              <a:avLst/>
              <a:gdLst/>
              <a:ahLst/>
              <a:cxnLst/>
              <a:rect l="0" t="0" r="0" b="0"/>
              <a:pathLst>
                <a:path w="210" h="189">
                  <a:moveTo>
                    <a:pt x="41" y="97"/>
                  </a:moveTo>
                  <a:lnTo>
                    <a:pt x="41" y="189"/>
                  </a:lnTo>
                  <a:lnTo>
                    <a:pt x="15" y="189"/>
                  </a:lnTo>
                  <a:lnTo>
                    <a:pt x="15" y="121"/>
                  </a:lnTo>
                  <a:lnTo>
                    <a:pt x="41" y="97"/>
                  </a:lnTo>
                  <a:close/>
                  <a:moveTo>
                    <a:pt x="136" y="83"/>
                  </a:moveTo>
                  <a:lnTo>
                    <a:pt x="136" y="189"/>
                  </a:lnTo>
                  <a:lnTo>
                    <a:pt x="110" y="189"/>
                  </a:lnTo>
                  <a:lnTo>
                    <a:pt x="110" y="98"/>
                  </a:lnTo>
                  <a:lnTo>
                    <a:pt x="111" y="99"/>
                  </a:lnTo>
                  <a:lnTo>
                    <a:pt x="111" y="99"/>
                  </a:lnTo>
                  <a:lnTo>
                    <a:pt x="115" y="104"/>
                  </a:lnTo>
                  <a:lnTo>
                    <a:pt x="136" y="83"/>
                  </a:lnTo>
                  <a:close/>
                  <a:moveTo>
                    <a:pt x="84" y="56"/>
                  </a:moveTo>
                  <a:lnTo>
                    <a:pt x="89" y="64"/>
                  </a:lnTo>
                  <a:lnTo>
                    <a:pt x="89" y="189"/>
                  </a:lnTo>
                  <a:lnTo>
                    <a:pt x="63" y="189"/>
                  </a:lnTo>
                  <a:lnTo>
                    <a:pt x="63" y="76"/>
                  </a:lnTo>
                  <a:lnTo>
                    <a:pt x="84" y="56"/>
                  </a:lnTo>
                  <a:close/>
                  <a:moveTo>
                    <a:pt x="184" y="34"/>
                  </a:moveTo>
                  <a:lnTo>
                    <a:pt x="184" y="189"/>
                  </a:lnTo>
                  <a:lnTo>
                    <a:pt x="158" y="189"/>
                  </a:lnTo>
                  <a:lnTo>
                    <a:pt x="158" y="61"/>
                  </a:lnTo>
                  <a:lnTo>
                    <a:pt x="184" y="34"/>
                  </a:lnTo>
                </a:path>
                <a:path w="210" h="189">
                  <a:moveTo>
                    <a:pt x="210" y="2"/>
                  </a:moveTo>
                  <a:lnTo>
                    <a:pt x="204" y="47"/>
                  </a:lnTo>
                  <a:lnTo>
                    <a:pt x="189" y="30"/>
                  </a:lnTo>
                  <a:lnTo>
                    <a:pt x="118" y="90"/>
                  </a:lnTo>
                  <a:lnTo>
                    <a:pt x="114" y="85"/>
                  </a:lnTo>
                  <a:lnTo>
                    <a:pt x="113" y="85"/>
                  </a:lnTo>
                  <a:lnTo>
                    <a:pt x="80" y="43"/>
                  </a:lnTo>
                  <a:lnTo>
                    <a:pt x="10" y="97"/>
                  </a:lnTo>
                  <a:lnTo>
                    <a:pt x="0" y="83"/>
                  </a:lnTo>
                  <a:lnTo>
                    <a:pt x="81" y="20"/>
                  </a:lnTo>
                  <a:lnTo>
                    <a:pt x="92" y="34"/>
                  </a:lnTo>
                  <a:lnTo>
                    <a:pt x="92" y="34"/>
                  </a:lnTo>
                  <a:lnTo>
                    <a:pt x="118" y="68"/>
                  </a:lnTo>
                  <a:lnTo>
                    <a:pt x="178" y="17"/>
                  </a:lnTo>
                  <a:lnTo>
                    <a:pt x="164" y="0"/>
                  </a:lnTo>
                  <a:lnTo>
                    <a:pt x="210" y="2"/>
                  </a:ln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250" name="group 250"/>
          <p:cNvGrpSpPr/>
          <p:nvPr/>
        </p:nvGrpSpPr>
        <p:grpSpPr>
          <a:xfrm rot="21600000">
            <a:off x="9635515" y="4727295"/>
            <a:ext cx="230187" cy="283489"/>
            <a:chOff x="0" y="0"/>
            <a:chExt cx="230187" cy="283489"/>
          </a:xfrm>
        </p:grpSpPr>
        <p:sp>
          <p:nvSpPr>
            <p:cNvPr id="2412" name="path 2412"/>
            <p:cNvSpPr/>
            <p:nvPr/>
          </p:nvSpPr>
          <p:spPr>
            <a:xfrm>
              <a:off x="0" y="0"/>
              <a:ext cx="230187" cy="283489"/>
            </a:xfrm>
            <a:custGeom>
              <a:avLst/>
              <a:gdLst/>
              <a:ahLst/>
              <a:cxnLst/>
              <a:rect l="0" t="0" r="0" b="0"/>
              <a:pathLst>
                <a:path w="362" h="446">
                  <a:moveTo>
                    <a:pt x="1" y="223"/>
                  </a:moveTo>
                  <a:cubicBezTo>
                    <a:pt x="0" y="99"/>
                    <a:pt x="81" y="0"/>
                    <a:pt x="181" y="0"/>
                  </a:cubicBezTo>
                  <a:cubicBezTo>
                    <a:pt x="281" y="0"/>
                    <a:pt x="362" y="99"/>
                    <a:pt x="362" y="223"/>
                  </a:cubicBezTo>
                  <a:cubicBezTo>
                    <a:pt x="362" y="346"/>
                    <a:pt x="281" y="446"/>
                    <a:pt x="181" y="446"/>
                  </a:cubicBezTo>
                  <a:cubicBezTo>
                    <a:pt x="81" y="446"/>
                    <a:pt x="0" y="346"/>
                    <a:pt x="1" y="223"/>
                  </a:cubicBezTo>
                </a:path>
              </a:pathLst>
            </a:custGeom>
            <a:solidFill>
              <a:srgbClr val="7C7C7C">
                <a:alpha val="100000"/>
              </a:srgbClr>
            </a:solidFill>
            <a:ln w="0" cap="flat">
              <a:noFill/>
              <a:prstDash val="solid"/>
              <a:miter lim="0"/>
            </a:ln>
          </p:spPr>
          <p:txBody>
            <a:bodyPr rtlCol="0"/>
            <a:lstStyle/>
            <a:p>
              <a:pPr algn="ctr"/>
              <a:endParaRPr lang="zh-CN" altLang="en-US"/>
            </a:p>
          </p:txBody>
        </p:sp>
        <p:sp>
          <p:nvSpPr>
            <p:cNvPr id="2414" name="path 2414"/>
            <p:cNvSpPr/>
            <p:nvPr/>
          </p:nvSpPr>
          <p:spPr>
            <a:xfrm>
              <a:off x="45872" y="84480"/>
              <a:ext cx="129844" cy="118974"/>
            </a:xfrm>
            <a:custGeom>
              <a:avLst/>
              <a:gdLst/>
              <a:ahLst/>
              <a:cxnLst/>
              <a:rect l="0" t="0" r="0" b="0"/>
              <a:pathLst>
                <a:path w="204" h="187">
                  <a:moveTo>
                    <a:pt x="40" y="95"/>
                  </a:moveTo>
                  <a:lnTo>
                    <a:pt x="40" y="187"/>
                  </a:lnTo>
                  <a:lnTo>
                    <a:pt x="15" y="187"/>
                  </a:lnTo>
                  <a:lnTo>
                    <a:pt x="15" y="119"/>
                  </a:lnTo>
                  <a:lnTo>
                    <a:pt x="40" y="95"/>
                  </a:lnTo>
                  <a:close/>
                  <a:moveTo>
                    <a:pt x="132" y="81"/>
                  </a:moveTo>
                  <a:lnTo>
                    <a:pt x="132" y="187"/>
                  </a:lnTo>
                  <a:lnTo>
                    <a:pt x="107" y="187"/>
                  </a:lnTo>
                  <a:lnTo>
                    <a:pt x="107" y="96"/>
                  </a:lnTo>
                  <a:lnTo>
                    <a:pt x="108" y="97"/>
                  </a:lnTo>
                  <a:lnTo>
                    <a:pt x="108" y="97"/>
                  </a:lnTo>
                  <a:lnTo>
                    <a:pt x="112" y="102"/>
                  </a:lnTo>
                  <a:lnTo>
                    <a:pt x="132" y="81"/>
                  </a:lnTo>
                  <a:close/>
                  <a:moveTo>
                    <a:pt x="81" y="55"/>
                  </a:moveTo>
                  <a:lnTo>
                    <a:pt x="86" y="62"/>
                  </a:lnTo>
                  <a:lnTo>
                    <a:pt x="86" y="187"/>
                  </a:lnTo>
                  <a:lnTo>
                    <a:pt x="61" y="187"/>
                  </a:lnTo>
                  <a:lnTo>
                    <a:pt x="61" y="74"/>
                  </a:lnTo>
                  <a:lnTo>
                    <a:pt x="81" y="55"/>
                  </a:lnTo>
                  <a:close/>
                  <a:moveTo>
                    <a:pt x="179" y="33"/>
                  </a:moveTo>
                  <a:lnTo>
                    <a:pt x="179" y="187"/>
                  </a:lnTo>
                  <a:lnTo>
                    <a:pt x="153" y="187"/>
                  </a:lnTo>
                  <a:lnTo>
                    <a:pt x="153" y="59"/>
                  </a:lnTo>
                  <a:lnTo>
                    <a:pt x="179" y="33"/>
                  </a:lnTo>
                </a:path>
                <a:path w="204" h="187">
                  <a:moveTo>
                    <a:pt x="204" y="2"/>
                  </a:moveTo>
                  <a:lnTo>
                    <a:pt x="199" y="47"/>
                  </a:lnTo>
                  <a:lnTo>
                    <a:pt x="184" y="30"/>
                  </a:lnTo>
                  <a:lnTo>
                    <a:pt x="116" y="88"/>
                  </a:lnTo>
                  <a:lnTo>
                    <a:pt x="111" y="83"/>
                  </a:lnTo>
                  <a:lnTo>
                    <a:pt x="111" y="83"/>
                  </a:lnTo>
                  <a:lnTo>
                    <a:pt x="78" y="41"/>
                  </a:lnTo>
                  <a:lnTo>
                    <a:pt x="10" y="93"/>
                  </a:lnTo>
                  <a:lnTo>
                    <a:pt x="0" y="79"/>
                  </a:lnTo>
                  <a:lnTo>
                    <a:pt x="78" y="18"/>
                  </a:lnTo>
                  <a:lnTo>
                    <a:pt x="89" y="32"/>
                  </a:lnTo>
                  <a:lnTo>
                    <a:pt x="89" y="32"/>
                  </a:lnTo>
                  <a:lnTo>
                    <a:pt x="115" y="66"/>
                  </a:lnTo>
                  <a:lnTo>
                    <a:pt x="173" y="17"/>
                  </a:lnTo>
                  <a:lnTo>
                    <a:pt x="159" y="0"/>
                  </a:lnTo>
                  <a:lnTo>
                    <a:pt x="204" y="2"/>
                  </a:ln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252" name="group 252"/>
          <p:cNvGrpSpPr/>
          <p:nvPr/>
        </p:nvGrpSpPr>
        <p:grpSpPr>
          <a:xfrm rot="21600000">
            <a:off x="9617964" y="4279493"/>
            <a:ext cx="231864" cy="253695"/>
            <a:chOff x="0" y="0"/>
            <a:chExt cx="231864" cy="253695"/>
          </a:xfrm>
        </p:grpSpPr>
        <p:sp>
          <p:nvSpPr>
            <p:cNvPr id="2416" name="path 2416"/>
            <p:cNvSpPr/>
            <p:nvPr/>
          </p:nvSpPr>
          <p:spPr>
            <a:xfrm>
              <a:off x="0" y="0"/>
              <a:ext cx="231864" cy="253695"/>
            </a:xfrm>
            <a:custGeom>
              <a:avLst/>
              <a:gdLst/>
              <a:ahLst/>
              <a:cxnLst/>
              <a:rect l="0" t="0" r="0" b="0"/>
              <a:pathLst>
                <a:path w="365" h="399">
                  <a:moveTo>
                    <a:pt x="0" y="199"/>
                  </a:moveTo>
                  <a:cubicBezTo>
                    <a:pt x="0" y="89"/>
                    <a:pt x="81" y="0"/>
                    <a:pt x="182" y="0"/>
                  </a:cubicBezTo>
                  <a:cubicBezTo>
                    <a:pt x="283" y="0"/>
                    <a:pt x="365" y="89"/>
                    <a:pt x="365" y="199"/>
                  </a:cubicBezTo>
                  <a:cubicBezTo>
                    <a:pt x="365" y="310"/>
                    <a:pt x="283" y="399"/>
                    <a:pt x="182" y="399"/>
                  </a:cubicBezTo>
                  <a:cubicBezTo>
                    <a:pt x="81" y="399"/>
                    <a:pt x="0" y="310"/>
                    <a:pt x="0" y="199"/>
                  </a:cubicBezTo>
                </a:path>
              </a:pathLst>
            </a:custGeom>
            <a:solidFill>
              <a:srgbClr val="ED7D31">
                <a:alpha val="100000"/>
              </a:srgbClr>
            </a:solidFill>
            <a:ln w="0" cap="flat">
              <a:noFill/>
              <a:prstDash val="solid"/>
              <a:miter lim="0"/>
            </a:ln>
          </p:spPr>
          <p:txBody>
            <a:bodyPr rtlCol="0"/>
            <a:lstStyle/>
            <a:p>
              <a:pPr algn="ctr"/>
              <a:endParaRPr lang="zh-CN" altLang="en-US"/>
            </a:p>
          </p:txBody>
        </p:sp>
        <p:sp>
          <p:nvSpPr>
            <p:cNvPr id="2418" name="path 2418"/>
            <p:cNvSpPr/>
            <p:nvPr/>
          </p:nvSpPr>
          <p:spPr>
            <a:xfrm>
              <a:off x="49034" y="72060"/>
              <a:ext cx="127368" cy="110121"/>
            </a:xfrm>
            <a:custGeom>
              <a:avLst/>
              <a:gdLst/>
              <a:ahLst/>
              <a:cxnLst/>
              <a:rect l="0" t="0" r="0" b="0"/>
              <a:pathLst>
                <a:path w="200" h="173">
                  <a:moveTo>
                    <a:pt x="36" y="91"/>
                  </a:moveTo>
                  <a:lnTo>
                    <a:pt x="36" y="173"/>
                  </a:lnTo>
                  <a:lnTo>
                    <a:pt x="11" y="173"/>
                  </a:lnTo>
                  <a:lnTo>
                    <a:pt x="11" y="112"/>
                  </a:lnTo>
                  <a:lnTo>
                    <a:pt x="36" y="91"/>
                  </a:lnTo>
                  <a:close/>
                  <a:moveTo>
                    <a:pt x="130" y="78"/>
                  </a:moveTo>
                  <a:lnTo>
                    <a:pt x="130" y="173"/>
                  </a:lnTo>
                  <a:lnTo>
                    <a:pt x="104" y="173"/>
                  </a:lnTo>
                  <a:lnTo>
                    <a:pt x="104" y="92"/>
                  </a:lnTo>
                  <a:lnTo>
                    <a:pt x="105" y="93"/>
                  </a:lnTo>
                  <a:lnTo>
                    <a:pt x="105" y="93"/>
                  </a:lnTo>
                  <a:lnTo>
                    <a:pt x="109" y="97"/>
                  </a:lnTo>
                  <a:lnTo>
                    <a:pt x="130" y="78"/>
                  </a:lnTo>
                  <a:close/>
                  <a:moveTo>
                    <a:pt x="78" y="54"/>
                  </a:moveTo>
                  <a:lnTo>
                    <a:pt x="83" y="61"/>
                  </a:lnTo>
                  <a:lnTo>
                    <a:pt x="83" y="173"/>
                  </a:lnTo>
                  <a:lnTo>
                    <a:pt x="58" y="173"/>
                  </a:lnTo>
                  <a:lnTo>
                    <a:pt x="58" y="72"/>
                  </a:lnTo>
                  <a:lnTo>
                    <a:pt x="78" y="54"/>
                  </a:lnTo>
                  <a:close/>
                  <a:moveTo>
                    <a:pt x="176" y="35"/>
                  </a:moveTo>
                  <a:lnTo>
                    <a:pt x="176" y="173"/>
                  </a:lnTo>
                  <a:lnTo>
                    <a:pt x="151" y="173"/>
                  </a:lnTo>
                  <a:lnTo>
                    <a:pt x="151" y="58"/>
                  </a:lnTo>
                  <a:lnTo>
                    <a:pt x="176" y="35"/>
                  </a:lnTo>
                </a:path>
                <a:path w="200" h="173">
                  <a:moveTo>
                    <a:pt x="200" y="0"/>
                  </a:moveTo>
                  <a:lnTo>
                    <a:pt x="193" y="42"/>
                  </a:lnTo>
                  <a:lnTo>
                    <a:pt x="180" y="27"/>
                  </a:lnTo>
                  <a:lnTo>
                    <a:pt x="111" y="85"/>
                  </a:lnTo>
                  <a:lnTo>
                    <a:pt x="107" y="80"/>
                  </a:lnTo>
                  <a:lnTo>
                    <a:pt x="106" y="81"/>
                  </a:lnTo>
                  <a:lnTo>
                    <a:pt x="77" y="43"/>
                  </a:lnTo>
                  <a:lnTo>
                    <a:pt x="9" y="95"/>
                  </a:lnTo>
                  <a:lnTo>
                    <a:pt x="0" y="83"/>
                  </a:lnTo>
                  <a:lnTo>
                    <a:pt x="79" y="22"/>
                  </a:lnTo>
                  <a:lnTo>
                    <a:pt x="88" y="34"/>
                  </a:lnTo>
                  <a:lnTo>
                    <a:pt x="88" y="34"/>
                  </a:lnTo>
                  <a:lnTo>
                    <a:pt x="112" y="64"/>
                  </a:lnTo>
                  <a:lnTo>
                    <a:pt x="170" y="15"/>
                  </a:lnTo>
                  <a:lnTo>
                    <a:pt x="157" y="0"/>
                  </a:lnTo>
                  <a:lnTo>
                    <a:pt x="200" y="0"/>
                  </a:ln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254" name="group 254"/>
          <p:cNvGrpSpPr/>
          <p:nvPr/>
        </p:nvGrpSpPr>
        <p:grpSpPr>
          <a:xfrm rot="21600000">
            <a:off x="9641852" y="3811257"/>
            <a:ext cx="231788" cy="264769"/>
            <a:chOff x="0" y="0"/>
            <a:chExt cx="231788" cy="264769"/>
          </a:xfrm>
        </p:grpSpPr>
        <p:sp>
          <p:nvSpPr>
            <p:cNvPr id="2420" name="path 2420"/>
            <p:cNvSpPr/>
            <p:nvPr/>
          </p:nvSpPr>
          <p:spPr>
            <a:xfrm>
              <a:off x="0" y="0"/>
              <a:ext cx="231788" cy="264769"/>
            </a:xfrm>
            <a:custGeom>
              <a:avLst/>
              <a:gdLst/>
              <a:ahLst/>
              <a:cxnLst/>
              <a:rect l="0" t="0" r="0" b="0"/>
              <a:pathLst>
                <a:path w="365" h="416">
                  <a:moveTo>
                    <a:pt x="0" y="209"/>
                  </a:moveTo>
                  <a:cubicBezTo>
                    <a:pt x="0" y="93"/>
                    <a:pt x="81" y="0"/>
                    <a:pt x="182" y="0"/>
                  </a:cubicBezTo>
                  <a:cubicBezTo>
                    <a:pt x="283" y="0"/>
                    <a:pt x="365" y="93"/>
                    <a:pt x="365" y="208"/>
                  </a:cubicBezTo>
                  <a:cubicBezTo>
                    <a:pt x="365" y="323"/>
                    <a:pt x="283" y="416"/>
                    <a:pt x="182" y="416"/>
                  </a:cubicBezTo>
                  <a:cubicBezTo>
                    <a:pt x="81" y="416"/>
                    <a:pt x="0" y="323"/>
                    <a:pt x="0" y="209"/>
                  </a:cubicBezTo>
                </a:path>
              </a:pathLst>
            </a:custGeom>
            <a:solidFill>
              <a:srgbClr val="00B0F0">
                <a:alpha val="100000"/>
              </a:srgbClr>
            </a:solidFill>
            <a:ln w="0" cap="flat">
              <a:noFill/>
              <a:prstDash val="solid"/>
              <a:miter lim="0"/>
            </a:ln>
          </p:spPr>
          <p:txBody>
            <a:bodyPr rtlCol="0"/>
            <a:lstStyle/>
            <a:p>
              <a:pPr algn="ctr"/>
              <a:endParaRPr lang="zh-CN" altLang="en-US"/>
            </a:p>
          </p:txBody>
        </p:sp>
        <p:sp>
          <p:nvSpPr>
            <p:cNvPr id="2422" name="path 2422"/>
            <p:cNvSpPr/>
            <p:nvPr/>
          </p:nvSpPr>
          <p:spPr>
            <a:xfrm>
              <a:off x="48146" y="76555"/>
              <a:ext cx="128523" cy="113296"/>
            </a:xfrm>
            <a:custGeom>
              <a:avLst/>
              <a:gdLst/>
              <a:ahLst/>
              <a:cxnLst/>
              <a:rect l="0" t="0" r="0" b="0"/>
              <a:pathLst>
                <a:path w="201" h="178">
                  <a:moveTo>
                    <a:pt x="38" y="92"/>
                  </a:moveTo>
                  <a:lnTo>
                    <a:pt x="38" y="178"/>
                  </a:lnTo>
                  <a:lnTo>
                    <a:pt x="12" y="178"/>
                  </a:lnTo>
                  <a:lnTo>
                    <a:pt x="12" y="115"/>
                  </a:lnTo>
                  <a:lnTo>
                    <a:pt x="38" y="92"/>
                  </a:lnTo>
                  <a:close/>
                  <a:moveTo>
                    <a:pt x="131" y="80"/>
                  </a:moveTo>
                  <a:lnTo>
                    <a:pt x="131" y="178"/>
                  </a:lnTo>
                  <a:lnTo>
                    <a:pt x="106" y="178"/>
                  </a:lnTo>
                  <a:lnTo>
                    <a:pt x="106" y="94"/>
                  </a:lnTo>
                  <a:lnTo>
                    <a:pt x="106" y="95"/>
                  </a:lnTo>
                  <a:lnTo>
                    <a:pt x="107" y="94"/>
                  </a:lnTo>
                  <a:lnTo>
                    <a:pt x="110" y="99"/>
                  </a:lnTo>
                  <a:lnTo>
                    <a:pt x="131" y="80"/>
                  </a:lnTo>
                  <a:close/>
                  <a:moveTo>
                    <a:pt x="79" y="55"/>
                  </a:moveTo>
                  <a:lnTo>
                    <a:pt x="84" y="62"/>
                  </a:lnTo>
                  <a:lnTo>
                    <a:pt x="84" y="178"/>
                  </a:lnTo>
                  <a:lnTo>
                    <a:pt x="59" y="178"/>
                  </a:lnTo>
                  <a:lnTo>
                    <a:pt x="59" y="73"/>
                  </a:lnTo>
                  <a:lnTo>
                    <a:pt x="79" y="55"/>
                  </a:lnTo>
                  <a:close/>
                  <a:moveTo>
                    <a:pt x="177" y="34"/>
                  </a:moveTo>
                  <a:lnTo>
                    <a:pt x="177" y="178"/>
                  </a:lnTo>
                  <a:lnTo>
                    <a:pt x="152" y="178"/>
                  </a:lnTo>
                  <a:lnTo>
                    <a:pt x="152" y="59"/>
                  </a:lnTo>
                  <a:lnTo>
                    <a:pt x="177" y="34"/>
                  </a:lnTo>
                </a:path>
                <a:path w="201" h="178">
                  <a:moveTo>
                    <a:pt x="202" y="1"/>
                  </a:moveTo>
                  <a:lnTo>
                    <a:pt x="196" y="44"/>
                  </a:lnTo>
                  <a:lnTo>
                    <a:pt x="182" y="28"/>
                  </a:lnTo>
                  <a:lnTo>
                    <a:pt x="113" y="86"/>
                  </a:lnTo>
                  <a:lnTo>
                    <a:pt x="109" y="81"/>
                  </a:lnTo>
                  <a:lnTo>
                    <a:pt x="108" y="82"/>
                  </a:lnTo>
                  <a:lnTo>
                    <a:pt x="77" y="42"/>
                  </a:lnTo>
                  <a:lnTo>
                    <a:pt x="10" y="94"/>
                  </a:lnTo>
                  <a:lnTo>
                    <a:pt x="0" y="82"/>
                  </a:lnTo>
                  <a:lnTo>
                    <a:pt x="79" y="21"/>
                  </a:lnTo>
                  <a:lnTo>
                    <a:pt x="89" y="33"/>
                  </a:lnTo>
                  <a:lnTo>
                    <a:pt x="89" y="33"/>
                  </a:lnTo>
                  <a:lnTo>
                    <a:pt x="113" y="65"/>
                  </a:lnTo>
                  <a:lnTo>
                    <a:pt x="172" y="16"/>
                  </a:lnTo>
                  <a:lnTo>
                    <a:pt x="158" y="0"/>
                  </a:lnTo>
                  <a:lnTo>
                    <a:pt x="202" y="1"/>
                  </a:ln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256" name="group 256"/>
          <p:cNvGrpSpPr/>
          <p:nvPr/>
        </p:nvGrpSpPr>
        <p:grpSpPr>
          <a:xfrm rot="21600000">
            <a:off x="9635502" y="3354108"/>
            <a:ext cx="231788" cy="264756"/>
            <a:chOff x="0" y="0"/>
            <a:chExt cx="231788" cy="264756"/>
          </a:xfrm>
        </p:grpSpPr>
        <p:sp>
          <p:nvSpPr>
            <p:cNvPr id="2424" name="path 2424"/>
            <p:cNvSpPr/>
            <p:nvPr/>
          </p:nvSpPr>
          <p:spPr>
            <a:xfrm>
              <a:off x="0" y="0"/>
              <a:ext cx="231788" cy="264756"/>
            </a:xfrm>
            <a:custGeom>
              <a:avLst/>
              <a:gdLst/>
              <a:ahLst/>
              <a:cxnLst/>
              <a:rect l="0" t="0" r="0" b="0"/>
              <a:pathLst>
                <a:path w="365" h="416">
                  <a:moveTo>
                    <a:pt x="1" y="209"/>
                  </a:moveTo>
                  <a:cubicBezTo>
                    <a:pt x="0" y="93"/>
                    <a:pt x="81" y="0"/>
                    <a:pt x="182" y="0"/>
                  </a:cubicBezTo>
                  <a:cubicBezTo>
                    <a:pt x="283" y="0"/>
                    <a:pt x="365" y="93"/>
                    <a:pt x="365" y="208"/>
                  </a:cubicBezTo>
                  <a:cubicBezTo>
                    <a:pt x="365" y="323"/>
                    <a:pt x="283" y="416"/>
                    <a:pt x="182" y="416"/>
                  </a:cubicBezTo>
                  <a:cubicBezTo>
                    <a:pt x="81" y="416"/>
                    <a:pt x="0" y="323"/>
                    <a:pt x="1" y="209"/>
                  </a:cubicBezTo>
                </a:path>
              </a:pathLst>
            </a:custGeom>
            <a:solidFill>
              <a:srgbClr val="00B0F0">
                <a:alpha val="100000"/>
              </a:srgbClr>
            </a:solidFill>
            <a:ln w="0" cap="flat">
              <a:noFill/>
              <a:prstDash val="solid"/>
              <a:miter lim="0"/>
            </a:ln>
          </p:spPr>
          <p:txBody>
            <a:bodyPr rtlCol="0"/>
            <a:lstStyle/>
            <a:p>
              <a:pPr algn="ctr"/>
              <a:endParaRPr lang="zh-CN" altLang="en-US"/>
            </a:p>
          </p:txBody>
        </p:sp>
        <p:sp>
          <p:nvSpPr>
            <p:cNvPr id="2426" name="path 2426"/>
            <p:cNvSpPr/>
            <p:nvPr/>
          </p:nvSpPr>
          <p:spPr>
            <a:xfrm>
              <a:off x="48146" y="76543"/>
              <a:ext cx="128523" cy="113296"/>
            </a:xfrm>
            <a:custGeom>
              <a:avLst/>
              <a:gdLst/>
              <a:ahLst/>
              <a:cxnLst/>
              <a:rect l="0" t="0" r="0" b="0"/>
              <a:pathLst>
                <a:path w="201" h="178">
                  <a:moveTo>
                    <a:pt x="38" y="92"/>
                  </a:moveTo>
                  <a:lnTo>
                    <a:pt x="38" y="178"/>
                  </a:lnTo>
                  <a:lnTo>
                    <a:pt x="12" y="178"/>
                  </a:lnTo>
                  <a:lnTo>
                    <a:pt x="12" y="115"/>
                  </a:lnTo>
                  <a:lnTo>
                    <a:pt x="38" y="92"/>
                  </a:lnTo>
                  <a:close/>
                  <a:moveTo>
                    <a:pt x="131" y="80"/>
                  </a:moveTo>
                  <a:lnTo>
                    <a:pt x="131" y="178"/>
                  </a:lnTo>
                  <a:lnTo>
                    <a:pt x="106" y="178"/>
                  </a:lnTo>
                  <a:lnTo>
                    <a:pt x="106" y="94"/>
                  </a:lnTo>
                  <a:lnTo>
                    <a:pt x="106" y="95"/>
                  </a:lnTo>
                  <a:lnTo>
                    <a:pt x="107" y="94"/>
                  </a:lnTo>
                  <a:lnTo>
                    <a:pt x="110" y="99"/>
                  </a:lnTo>
                  <a:lnTo>
                    <a:pt x="131" y="80"/>
                  </a:lnTo>
                  <a:close/>
                  <a:moveTo>
                    <a:pt x="79" y="55"/>
                  </a:moveTo>
                  <a:lnTo>
                    <a:pt x="84" y="62"/>
                  </a:lnTo>
                  <a:lnTo>
                    <a:pt x="84" y="178"/>
                  </a:lnTo>
                  <a:lnTo>
                    <a:pt x="59" y="178"/>
                  </a:lnTo>
                  <a:lnTo>
                    <a:pt x="59" y="73"/>
                  </a:lnTo>
                  <a:lnTo>
                    <a:pt x="79" y="55"/>
                  </a:lnTo>
                  <a:close/>
                  <a:moveTo>
                    <a:pt x="177" y="34"/>
                  </a:moveTo>
                  <a:lnTo>
                    <a:pt x="177" y="178"/>
                  </a:lnTo>
                  <a:lnTo>
                    <a:pt x="152" y="178"/>
                  </a:lnTo>
                  <a:lnTo>
                    <a:pt x="152" y="59"/>
                  </a:lnTo>
                  <a:lnTo>
                    <a:pt x="177" y="34"/>
                  </a:lnTo>
                </a:path>
                <a:path w="201" h="178">
                  <a:moveTo>
                    <a:pt x="202" y="1"/>
                  </a:moveTo>
                  <a:lnTo>
                    <a:pt x="196" y="44"/>
                  </a:lnTo>
                  <a:lnTo>
                    <a:pt x="182" y="28"/>
                  </a:lnTo>
                  <a:lnTo>
                    <a:pt x="113" y="86"/>
                  </a:lnTo>
                  <a:lnTo>
                    <a:pt x="109" y="81"/>
                  </a:lnTo>
                  <a:lnTo>
                    <a:pt x="108" y="82"/>
                  </a:lnTo>
                  <a:lnTo>
                    <a:pt x="77" y="42"/>
                  </a:lnTo>
                  <a:lnTo>
                    <a:pt x="10" y="94"/>
                  </a:lnTo>
                  <a:lnTo>
                    <a:pt x="0" y="82"/>
                  </a:lnTo>
                  <a:lnTo>
                    <a:pt x="79" y="21"/>
                  </a:lnTo>
                  <a:lnTo>
                    <a:pt x="89" y="33"/>
                  </a:lnTo>
                  <a:lnTo>
                    <a:pt x="89" y="33"/>
                  </a:lnTo>
                  <a:lnTo>
                    <a:pt x="113" y="65"/>
                  </a:lnTo>
                  <a:lnTo>
                    <a:pt x="172" y="16"/>
                  </a:lnTo>
                  <a:lnTo>
                    <a:pt x="158" y="0"/>
                  </a:lnTo>
                  <a:lnTo>
                    <a:pt x="202" y="1"/>
                  </a:ln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258" name="group 258"/>
          <p:cNvGrpSpPr/>
          <p:nvPr/>
        </p:nvGrpSpPr>
        <p:grpSpPr>
          <a:xfrm rot="21600000">
            <a:off x="9656927" y="2910573"/>
            <a:ext cx="236550" cy="283489"/>
            <a:chOff x="0" y="0"/>
            <a:chExt cx="236550" cy="283489"/>
          </a:xfrm>
        </p:grpSpPr>
        <p:sp>
          <p:nvSpPr>
            <p:cNvPr id="2428" name="path 2428"/>
            <p:cNvSpPr/>
            <p:nvPr/>
          </p:nvSpPr>
          <p:spPr>
            <a:xfrm>
              <a:off x="0" y="0"/>
              <a:ext cx="236550" cy="283489"/>
            </a:xfrm>
            <a:custGeom>
              <a:avLst/>
              <a:gdLst/>
              <a:ahLst/>
              <a:cxnLst/>
              <a:rect l="0" t="0" r="0" b="0"/>
              <a:pathLst>
                <a:path w="372" h="446">
                  <a:moveTo>
                    <a:pt x="1" y="223"/>
                  </a:moveTo>
                  <a:cubicBezTo>
                    <a:pt x="0" y="99"/>
                    <a:pt x="83" y="0"/>
                    <a:pt x="186" y="0"/>
                  </a:cubicBezTo>
                  <a:cubicBezTo>
                    <a:pt x="289" y="0"/>
                    <a:pt x="372" y="99"/>
                    <a:pt x="372" y="223"/>
                  </a:cubicBezTo>
                  <a:cubicBezTo>
                    <a:pt x="372" y="346"/>
                    <a:pt x="289" y="446"/>
                    <a:pt x="186" y="446"/>
                  </a:cubicBezTo>
                  <a:cubicBezTo>
                    <a:pt x="83" y="446"/>
                    <a:pt x="0" y="346"/>
                    <a:pt x="1" y="223"/>
                  </a:cubicBezTo>
                </a:path>
              </a:pathLst>
            </a:custGeom>
            <a:solidFill>
              <a:srgbClr val="548235">
                <a:alpha val="100000"/>
              </a:srgbClr>
            </a:solidFill>
            <a:ln w="0" cap="flat">
              <a:noFill/>
              <a:prstDash val="solid"/>
              <a:miter lim="0"/>
            </a:ln>
          </p:spPr>
          <p:txBody>
            <a:bodyPr rtlCol="0"/>
            <a:lstStyle/>
            <a:p>
              <a:pPr algn="ctr"/>
              <a:endParaRPr lang="zh-CN" altLang="en-US"/>
            </a:p>
          </p:txBody>
        </p:sp>
        <p:sp>
          <p:nvSpPr>
            <p:cNvPr id="2430" name="path 2430"/>
            <p:cNvSpPr/>
            <p:nvPr/>
          </p:nvSpPr>
          <p:spPr>
            <a:xfrm>
              <a:off x="47942" y="83616"/>
              <a:ext cx="132867" cy="119850"/>
            </a:xfrm>
            <a:custGeom>
              <a:avLst/>
              <a:gdLst/>
              <a:ahLst/>
              <a:cxnLst/>
              <a:rect l="0" t="0" r="0" b="0"/>
              <a:pathLst>
                <a:path w="209" h="188">
                  <a:moveTo>
                    <a:pt x="40" y="96"/>
                  </a:moveTo>
                  <a:lnTo>
                    <a:pt x="40" y="188"/>
                  </a:lnTo>
                  <a:lnTo>
                    <a:pt x="14" y="188"/>
                  </a:lnTo>
                  <a:lnTo>
                    <a:pt x="14" y="121"/>
                  </a:lnTo>
                  <a:lnTo>
                    <a:pt x="40" y="96"/>
                  </a:lnTo>
                  <a:close/>
                  <a:moveTo>
                    <a:pt x="135" y="82"/>
                  </a:moveTo>
                  <a:lnTo>
                    <a:pt x="135" y="188"/>
                  </a:lnTo>
                  <a:lnTo>
                    <a:pt x="109" y="188"/>
                  </a:lnTo>
                  <a:lnTo>
                    <a:pt x="109" y="98"/>
                  </a:lnTo>
                  <a:lnTo>
                    <a:pt x="110" y="99"/>
                  </a:lnTo>
                  <a:lnTo>
                    <a:pt x="110" y="99"/>
                  </a:lnTo>
                  <a:lnTo>
                    <a:pt x="114" y="104"/>
                  </a:lnTo>
                  <a:lnTo>
                    <a:pt x="135" y="82"/>
                  </a:lnTo>
                  <a:close/>
                  <a:moveTo>
                    <a:pt x="83" y="56"/>
                  </a:moveTo>
                  <a:lnTo>
                    <a:pt x="87" y="64"/>
                  </a:lnTo>
                  <a:lnTo>
                    <a:pt x="87" y="188"/>
                  </a:lnTo>
                  <a:lnTo>
                    <a:pt x="62" y="188"/>
                  </a:lnTo>
                  <a:lnTo>
                    <a:pt x="62" y="76"/>
                  </a:lnTo>
                  <a:lnTo>
                    <a:pt x="83" y="56"/>
                  </a:lnTo>
                  <a:close/>
                  <a:moveTo>
                    <a:pt x="183" y="34"/>
                  </a:moveTo>
                  <a:lnTo>
                    <a:pt x="183" y="188"/>
                  </a:lnTo>
                  <a:lnTo>
                    <a:pt x="157" y="188"/>
                  </a:lnTo>
                  <a:lnTo>
                    <a:pt x="157" y="60"/>
                  </a:lnTo>
                  <a:lnTo>
                    <a:pt x="183" y="34"/>
                  </a:lnTo>
                </a:path>
                <a:path w="209" h="188">
                  <a:moveTo>
                    <a:pt x="209" y="2"/>
                  </a:moveTo>
                  <a:lnTo>
                    <a:pt x="203" y="47"/>
                  </a:lnTo>
                  <a:lnTo>
                    <a:pt x="188" y="30"/>
                  </a:lnTo>
                  <a:lnTo>
                    <a:pt x="118" y="90"/>
                  </a:lnTo>
                  <a:lnTo>
                    <a:pt x="113" y="84"/>
                  </a:lnTo>
                  <a:lnTo>
                    <a:pt x="113" y="85"/>
                  </a:lnTo>
                  <a:lnTo>
                    <a:pt x="80" y="42"/>
                  </a:lnTo>
                  <a:lnTo>
                    <a:pt x="10" y="96"/>
                  </a:lnTo>
                  <a:lnTo>
                    <a:pt x="0" y="82"/>
                  </a:lnTo>
                  <a:lnTo>
                    <a:pt x="81" y="20"/>
                  </a:lnTo>
                  <a:lnTo>
                    <a:pt x="91" y="33"/>
                  </a:lnTo>
                  <a:lnTo>
                    <a:pt x="91" y="34"/>
                  </a:lnTo>
                  <a:lnTo>
                    <a:pt x="118" y="67"/>
                  </a:lnTo>
                  <a:lnTo>
                    <a:pt x="177" y="17"/>
                  </a:lnTo>
                  <a:lnTo>
                    <a:pt x="163" y="0"/>
                  </a:lnTo>
                  <a:lnTo>
                    <a:pt x="209" y="2"/>
                  </a:ln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260" name="group 260"/>
          <p:cNvGrpSpPr/>
          <p:nvPr/>
        </p:nvGrpSpPr>
        <p:grpSpPr>
          <a:xfrm rot="21600000">
            <a:off x="9656953" y="2477249"/>
            <a:ext cx="229399" cy="241769"/>
            <a:chOff x="0" y="0"/>
            <a:chExt cx="229399" cy="241769"/>
          </a:xfrm>
        </p:grpSpPr>
        <p:sp>
          <p:nvSpPr>
            <p:cNvPr id="2432" name="path 2432"/>
            <p:cNvSpPr/>
            <p:nvPr/>
          </p:nvSpPr>
          <p:spPr>
            <a:xfrm>
              <a:off x="0" y="0"/>
              <a:ext cx="229399" cy="241769"/>
            </a:xfrm>
            <a:custGeom>
              <a:avLst/>
              <a:gdLst/>
              <a:ahLst/>
              <a:cxnLst/>
              <a:rect l="0" t="0" r="0" b="0"/>
              <a:pathLst>
                <a:path w="361" h="380">
                  <a:moveTo>
                    <a:pt x="0" y="190"/>
                  </a:moveTo>
                  <a:cubicBezTo>
                    <a:pt x="0" y="85"/>
                    <a:pt x="80" y="0"/>
                    <a:pt x="180" y="0"/>
                  </a:cubicBezTo>
                  <a:cubicBezTo>
                    <a:pt x="280" y="0"/>
                    <a:pt x="361" y="85"/>
                    <a:pt x="361" y="190"/>
                  </a:cubicBezTo>
                  <a:cubicBezTo>
                    <a:pt x="361" y="295"/>
                    <a:pt x="280" y="380"/>
                    <a:pt x="180" y="380"/>
                  </a:cubicBezTo>
                  <a:cubicBezTo>
                    <a:pt x="80" y="380"/>
                    <a:pt x="0" y="295"/>
                    <a:pt x="0" y="190"/>
                  </a:cubicBezTo>
                </a:path>
              </a:pathLst>
            </a:custGeom>
            <a:solidFill>
              <a:srgbClr val="FFC000">
                <a:alpha val="100000"/>
              </a:srgbClr>
            </a:solidFill>
            <a:ln w="0" cap="flat">
              <a:noFill/>
              <a:prstDash val="solid"/>
              <a:miter lim="0"/>
            </a:ln>
          </p:spPr>
          <p:txBody>
            <a:bodyPr rtlCol="0"/>
            <a:lstStyle/>
            <a:p>
              <a:pPr algn="ctr"/>
              <a:endParaRPr lang="zh-CN" altLang="en-US"/>
            </a:p>
          </p:txBody>
        </p:sp>
        <p:sp>
          <p:nvSpPr>
            <p:cNvPr id="2434" name="path 2434"/>
            <p:cNvSpPr/>
            <p:nvPr/>
          </p:nvSpPr>
          <p:spPr>
            <a:xfrm>
              <a:off x="48894" y="67385"/>
              <a:ext cx="125603" cy="106286"/>
            </a:xfrm>
            <a:custGeom>
              <a:avLst/>
              <a:gdLst/>
              <a:ahLst/>
              <a:cxnLst/>
              <a:rect l="0" t="0" r="0" b="0"/>
              <a:pathLst>
                <a:path w="197" h="167">
                  <a:moveTo>
                    <a:pt x="35" y="89"/>
                  </a:moveTo>
                  <a:lnTo>
                    <a:pt x="35" y="167"/>
                  </a:lnTo>
                  <a:lnTo>
                    <a:pt x="10" y="167"/>
                  </a:lnTo>
                  <a:lnTo>
                    <a:pt x="10" y="109"/>
                  </a:lnTo>
                  <a:lnTo>
                    <a:pt x="35" y="89"/>
                  </a:lnTo>
                  <a:close/>
                  <a:moveTo>
                    <a:pt x="128" y="77"/>
                  </a:moveTo>
                  <a:lnTo>
                    <a:pt x="128" y="167"/>
                  </a:lnTo>
                  <a:lnTo>
                    <a:pt x="102" y="167"/>
                  </a:lnTo>
                  <a:lnTo>
                    <a:pt x="102" y="90"/>
                  </a:lnTo>
                  <a:lnTo>
                    <a:pt x="103" y="91"/>
                  </a:lnTo>
                  <a:lnTo>
                    <a:pt x="104" y="90"/>
                  </a:lnTo>
                  <a:lnTo>
                    <a:pt x="107" y="95"/>
                  </a:lnTo>
                  <a:lnTo>
                    <a:pt x="128" y="77"/>
                  </a:lnTo>
                  <a:close/>
                  <a:moveTo>
                    <a:pt x="77" y="54"/>
                  </a:moveTo>
                  <a:lnTo>
                    <a:pt x="81" y="61"/>
                  </a:lnTo>
                  <a:lnTo>
                    <a:pt x="81" y="167"/>
                  </a:lnTo>
                  <a:lnTo>
                    <a:pt x="56" y="167"/>
                  </a:lnTo>
                  <a:lnTo>
                    <a:pt x="56" y="71"/>
                  </a:lnTo>
                  <a:lnTo>
                    <a:pt x="77" y="54"/>
                  </a:lnTo>
                  <a:close/>
                  <a:moveTo>
                    <a:pt x="174" y="35"/>
                  </a:moveTo>
                  <a:lnTo>
                    <a:pt x="174" y="167"/>
                  </a:lnTo>
                  <a:lnTo>
                    <a:pt x="149" y="167"/>
                  </a:lnTo>
                  <a:lnTo>
                    <a:pt x="149" y="58"/>
                  </a:lnTo>
                  <a:lnTo>
                    <a:pt x="174" y="35"/>
                  </a:lnTo>
                </a:path>
                <a:path w="197" h="167">
                  <a:moveTo>
                    <a:pt x="197" y="0"/>
                  </a:moveTo>
                  <a:lnTo>
                    <a:pt x="190" y="41"/>
                  </a:lnTo>
                  <a:lnTo>
                    <a:pt x="177" y="26"/>
                  </a:lnTo>
                  <a:lnTo>
                    <a:pt x="108" y="84"/>
                  </a:lnTo>
                  <a:lnTo>
                    <a:pt x="105" y="80"/>
                  </a:lnTo>
                  <a:lnTo>
                    <a:pt x="104" y="80"/>
                  </a:lnTo>
                  <a:lnTo>
                    <a:pt x="76" y="43"/>
                  </a:lnTo>
                  <a:lnTo>
                    <a:pt x="9" y="96"/>
                  </a:lnTo>
                  <a:lnTo>
                    <a:pt x="0" y="84"/>
                  </a:lnTo>
                  <a:lnTo>
                    <a:pt x="78" y="23"/>
                  </a:lnTo>
                  <a:lnTo>
                    <a:pt x="87" y="35"/>
                  </a:lnTo>
                  <a:lnTo>
                    <a:pt x="87" y="35"/>
                  </a:lnTo>
                  <a:lnTo>
                    <a:pt x="110" y="64"/>
                  </a:lnTo>
                  <a:lnTo>
                    <a:pt x="168" y="15"/>
                  </a:lnTo>
                  <a:lnTo>
                    <a:pt x="155" y="0"/>
                  </a:lnTo>
                  <a:lnTo>
                    <a:pt x="197" y="0"/>
                  </a:ln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262" name="group 262"/>
          <p:cNvGrpSpPr/>
          <p:nvPr/>
        </p:nvGrpSpPr>
        <p:grpSpPr>
          <a:xfrm rot="21600000">
            <a:off x="8079688" y="4717071"/>
            <a:ext cx="349263" cy="349034"/>
            <a:chOff x="0" y="0"/>
            <a:chExt cx="349263" cy="349034"/>
          </a:xfrm>
        </p:grpSpPr>
        <p:sp>
          <p:nvSpPr>
            <p:cNvPr id="2436" name="path 2436"/>
            <p:cNvSpPr/>
            <p:nvPr/>
          </p:nvSpPr>
          <p:spPr>
            <a:xfrm>
              <a:off x="0" y="0"/>
              <a:ext cx="349263" cy="349034"/>
            </a:xfrm>
            <a:custGeom>
              <a:avLst/>
              <a:gdLst/>
              <a:ahLst/>
              <a:cxnLst/>
              <a:rect l="0" t="0" r="0" b="0"/>
              <a:pathLst>
                <a:path w="550" h="549">
                  <a:moveTo>
                    <a:pt x="0" y="275"/>
                  </a:moveTo>
                  <a:cubicBezTo>
                    <a:pt x="0" y="123"/>
                    <a:pt x="123" y="0"/>
                    <a:pt x="275" y="0"/>
                  </a:cubicBezTo>
                  <a:cubicBezTo>
                    <a:pt x="426" y="0"/>
                    <a:pt x="550" y="123"/>
                    <a:pt x="550" y="274"/>
                  </a:cubicBezTo>
                  <a:cubicBezTo>
                    <a:pt x="550" y="426"/>
                    <a:pt x="426" y="549"/>
                    <a:pt x="275" y="549"/>
                  </a:cubicBezTo>
                  <a:cubicBezTo>
                    <a:pt x="123" y="549"/>
                    <a:pt x="0" y="426"/>
                    <a:pt x="0" y="275"/>
                  </a:cubicBezTo>
                </a:path>
              </a:pathLst>
            </a:custGeom>
            <a:solidFill>
              <a:srgbClr val="7C7C7C">
                <a:alpha val="100000"/>
              </a:srgbClr>
            </a:solidFill>
            <a:ln w="0" cap="flat">
              <a:noFill/>
              <a:prstDash val="solid"/>
              <a:miter lim="0"/>
            </a:ln>
          </p:spPr>
          <p:txBody>
            <a:bodyPr rtlCol="0"/>
            <a:lstStyle/>
            <a:p>
              <a:pPr algn="ctr"/>
              <a:endParaRPr lang="zh-CN" altLang="en-US"/>
            </a:p>
          </p:txBody>
        </p:sp>
        <p:sp>
          <p:nvSpPr>
            <p:cNvPr id="2438" name="path 2438"/>
            <p:cNvSpPr/>
            <p:nvPr/>
          </p:nvSpPr>
          <p:spPr>
            <a:xfrm>
              <a:off x="76999" y="64694"/>
              <a:ext cx="205588" cy="201764"/>
            </a:xfrm>
            <a:custGeom>
              <a:avLst/>
              <a:gdLst/>
              <a:ahLst/>
              <a:cxnLst/>
              <a:rect l="0" t="0" r="0" b="0"/>
              <a:pathLst>
                <a:path w="323" h="317">
                  <a:moveTo>
                    <a:pt x="161" y="0"/>
                  </a:moveTo>
                  <a:lnTo>
                    <a:pt x="323" y="184"/>
                  </a:lnTo>
                  <a:lnTo>
                    <a:pt x="242" y="184"/>
                  </a:lnTo>
                  <a:lnTo>
                    <a:pt x="242" y="317"/>
                  </a:lnTo>
                  <a:lnTo>
                    <a:pt x="194" y="317"/>
                  </a:lnTo>
                  <a:lnTo>
                    <a:pt x="194" y="235"/>
                  </a:lnTo>
                  <a:lnTo>
                    <a:pt x="129" y="235"/>
                  </a:lnTo>
                  <a:lnTo>
                    <a:pt x="129" y="317"/>
                  </a:lnTo>
                  <a:lnTo>
                    <a:pt x="80" y="317"/>
                  </a:lnTo>
                  <a:lnTo>
                    <a:pt x="80" y="184"/>
                  </a:lnTo>
                  <a:lnTo>
                    <a:pt x="0" y="184"/>
                  </a:lnTo>
                  <a:lnTo>
                    <a:pt x="161" y="0"/>
                  </a:ln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264" name="group 264"/>
          <p:cNvGrpSpPr/>
          <p:nvPr/>
        </p:nvGrpSpPr>
        <p:grpSpPr>
          <a:xfrm rot="21600000">
            <a:off x="8101584" y="2745422"/>
            <a:ext cx="348805" cy="349884"/>
            <a:chOff x="0" y="0"/>
            <a:chExt cx="348805" cy="349884"/>
          </a:xfrm>
        </p:grpSpPr>
        <p:sp>
          <p:nvSpPr>
            <p:cNvPr id="2440" name="path 2440"/>
            <p:cNvSpPr/>
            <p:nvPr/>
          </p:nvSpPr>
          <p:spPr>
            <a:xfrm>
              <a:off x="0" y="0"/>
              <a:ext cx="348805" cy="349884"/>
            </a:xfrm>
            <a:custGeom>
              <a:avLst/>
              <a:gdLst/>
              <a:ahLst/>
              <a:cxnLst/>
              <a:rect l="0" t="0" r="0" b="0"/>
              <a:pathLst>
                <a:path w="549" h="550">
                  <a:moveTo>
                    <a:pt x="0" y="274"/>
                  </a:moveTo>
                  <a:cubicBezTo>
                    <a:pt x="0" y="123"/>
                    <a:pt x="123" y="0"/>
                    <a:pt x="274" y="0"/>
                  </a:cubicBezTo>
                  <a:cubicBezTo>
                    <a:pt x="426" y="0"/>
                    <a:pt x="549" y="123"/>
                    <a:pt x="549" y="275"/>
                  </a:cubicBezTo>
                  <a:cubicBezTo>
                    <a:pt x="549" y="427"/>
                    <a:pt x="426" y="550"/>
                    <a:pt x="274" y="550"/>
                  </a:cubicBezTo>
                  <a:cubicBezTo>
                    <a:pt x="123" y="550"/>
                    <a:pt x="0" y="427"/>
                    <a:pt x="0" y="274"/>
                  </a:cubicBezTo>
                </a:path>
              </a:pathLst>
            </a:custGeom>
            <a:solidFill>
              <a:srgbClr val="4787AF">
                <a:alpha val="100000"/>
              </a:srgbClr>
            </a:solidFill>
            <a:ln w="0" cap="flat">
              <a:noFill/>
              <a:prstDash val="solid"/>
              <a:miter lim="0"/>
            </a:ln>
          </p:spPr>
          <p:txBody>
            <a:bodyPr rtlCol="0"/>
            <a:lstStyle/>
            <a:p>
              <a:pPr algn="ctr"/>
              <a:endParaRPr lang="zh-CN" altLang="en-US"/>
            </a:p>
          </p:txBody>
        </p:sp>
        <p:sp>
          <p:nvSpPr>
            <p:cNvPr id="2442" name="path 2442"/>
            <p:cNvSpPr/>
            <p:nvPr/>
          </p:nvSpPr>
          <p:spPr>
            <a:xfrm>
              <a:off x="77329" y="64693"/>
              <a:ext cx="204788" cy="201765"/>
            </a:xfrm>
            <a:custGeom>
              <a:avLst/>
              <a:gdLst/>
              <a:ahLst/>
              <a:cxnLst/>
              <a:rect l="0" t="0" r="0" b="0"/>
              <a:pathLst>
                <a:path w="322" h="317">
                  <a:moveTo>
                    <a:pt x="161" y="0"/>
                  </a:moveTo>
                  <a:lnTo>
                    <a:pt x="322" y="184"/>
                  </a:lnTo>
                  <a:lnTo>
                    <a:pt x="241" y="184"/>
                  </a:lnTo>
                  <a:lnTo>
                    <a:pt x="241" y="317"/>
                  </a:lnTo>
                  <a:lnTo>
                    <a:pt x="193" y="317"/>
                  </a:lnTo>
                  <a:lnTo>
                    <a:pt x="193" y="235"/>
                  </a:lnTo>
                  <a:lnTo>
                    <a:pt x="128" y="235"/>
                  </a:lnTo>
                  <a:lnTo>
                    <a:pt x="128" y="317"/>
                  </a:lnTo>
                  <a:lnTo>
                    <a:pt x="80" y="317"/>
                  </a:lnTo>
                  <a:lnTo>
                    <a:pt x="80" y="184"/>
                  </a:lnTo>
                  <a:lnTo>
                    <a:pt x="0" y="184"/>
                  </a:lnTo>
                  <a:lnTo>
                    <a:pt x="161" y="0"/>
                  </a:lnTo>
                </a:path>
              </a:pathLst>
            </a:custGeom>
            <a:solidFill>
              <a:srgbClr val="FFFFFF">
                <a:alpha val="100000"/>
              </a:srgbClr>
            </a:solidFill>
            <a:ln w="0" cap="flat">
              <a:noFill/>
              <a:prstDash val="solid"/>
              <a:miter lim="0"/>
            </a:ln>
          </p:spPr>
          <p:txBody>
            <a:bodyPr rtlCol="0"/>
            <a:lstStyle/>
            <a:p>
              <a:pPr algn="ctr"/>
              <a:endParaRPr lang="zh-CN" altLang="en-US"/>
            </a:p>
          </p:txBody>
        </p:sp>
      </p:grpSp>
      <p:pic>
        <p:nvPicPr>
          <p:cNvPr id="2444" name="picture 2444"/>
          <p:cNvPicPr>
            <a:picLocks noChangeAspect="1"/>
          </p:cNvPicPr>
          <p:nvPr/>
        </p:nvPicPr>
        <p:blipFill>
          <a:blip r:embed="rId2"/>
          <a:stretch>
            <a:fillRect/>
          </a:stretch>
        </p:blipFill>
        <p:spPr>
          <a:xfrm rot="21600000">
            <a:off x="6728828" y="3059201"/>
            <a:ext cx="108660" cy="99669"/>
          </a:xfrm>
          <a:prstGeom prst="rect">
            <a:avLst/>
          </a:prstGeom>
        </p:spPr>
      </p:pic>
      <p:pic>
        <p:nvPicPr>
          <p:cNvPr id="2446" name="picture 2446"/>
          <p:cNvPicPr>
            <a:picLocks noChangeAspect="1"/>
          </p:cNvPicPr>
          <p:nvPr/>
        </p:nvPicPr>
        <p:blipFill>
          <a:blip r:embed="rId2"/>
          <a:stretch>
            <a:fillRect/>
          </a:stretch>
        </p:blipFill>
        <p:spPr>
          <a:xfrm rot="21600000">
            <a:off x="6745503" y="2747619"/>
            <a:ext cx="108660" cy="99669"/>
          </a:xfrm>
          <a:prstGeom prst="rect">
            <a:avLst/>
          </a:prstGeom>
        </p:spPr>
      </p:pic>
      <p:pic>
        <p:nvPicPr>
          <p:cNvPr id="2448" name="picture 2448"/>
          <p:cNvPicPr>
            <a:picLocks noChangeAspect="1"/>
          </p:cNvPicPr>
          <p:nvPr/>
        </p:nvPicPr>
        <p:blipFill>
          <a:blip r:embed="rId4"/>
          <a:stretch>
            <a:fillRect/>
          </a:stretch>
        </p:blipFill>
        <p:spPr>
          <a:xfrm rot="21600000">
            <a:off x="6732003" y="2458173"/>
            <a:ext cx="108660" cy="99669"/>
          </a:xfrm>
          <a:prstGeom prst="rect">
            <a:avLst/>
          </a:prstGeom>
        </p:spPr>
      </p:pic>
      <p:pic>
        <p:nvPicPr>
          <p:cNvPr id="2450" name="picture 2450"/>
          <p:cNvPicPr>
            <a:picLocks noChangeAspect="1"/>
          </p:cNvPicPr>
          <p:nvPr/>
        </p:nvPicPr>
        <p:blipFill>
          <a:blip r:embed="rId5"/>
          <a:stretch>
            <a:fillRect/>
          </a:stretch>
        </p:blipFill>
        <p:spPr>
          <a:xfrm rot="21600000">
            <a:off x="1522050" y="1355411"/>
            <a:ext cx="2367864" cy="3917741"/>
          </a:xfrm>
          <a:prstGeom prst="rect">
            <a:avLst/>
          </a:prstGeom>
        </p:spPr>
      </p:pic>
      <p:pic>
        <p:nvPicPr>
          <p:cNvPr id="2452" name="picture 2452"/>
          <p:cNvPicPr>
            <a:picLocks noChangeAspect="1"/>
          </p:cNvPicPr>
          <p:nvPr/>
        </p:nvPicPr>
        <p:blipFill>
          <a:blip r:embed="rId6"/>
          <a:stretch>
            <a:fillRect/>
          </a:stretch>
        </p:blipFill>
        <p:spPr>
          <a:xfrm rot="21600000">
            <a:off x="3877841" y="3105101"/>
            <a:ext cx="1058784" cy="2217732"/>
          </a:xfrm>
          <a:prstGeom prst="rect">
            <a:avLst/>
          </a:prstGeom>
        </p:spPr>
      </p:pic>
      <p:sp>
        <p:nvSpPr>
          <p:cNvPr id="2454" name="textbox 2454"/>
          <p:cNvSpPr/>
          <p:nvPr/>
        </p:nvSpPr>
        <p:spPr>
          <a:xfrm>
            <a:off x="1007840" y="5904013"/>
            <a:ext cx="3216275" cy="723900"/>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97000"/>
              </a:lnSpc>
            </a:pPr>
            <a:r>
              <a:rPr sz="1500" kern="0" spc="70">
                <a:solidFill>
                  <a:srgbClr val="000000">
                    <a:alpha val="100000"/>
                  </a:srgbClr>
                </a:solidFill>
                <a:latin typeface="MS UI Gothic" panose="020B0600070205080204" charset="-128"/>
                <a:ea typeface="MS UI Gothic" panose="020B0600070205080204" charset="-128"/>
                <a:cs typeface="MS UI Gothic" panose="020B0600070205080204" charset="-128"/>
              </a:rPr>
              <a:t>√      </a:t>
            </a:r>
            <a:r>
              <a:rPr sz="15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能智</a:t>
            </a:r>
            <a:r>
              <a:rPr sz="15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能读表自动录入水电费</a:t>
            </a:r>
            <a:endParaRPr sz="1500">
              <a:latin typeface="微软雅黑" panose="020B0503020204020204" charset="-122"/>
              <a:ea typeface="微软雅黑" panose="020B0503020204020204" charset="-122"/>
              <a:cs typeface="微软雅黑" panose="020B0503020204020204" charset="-122"/>
            </a:endParaRPr>
          </a:p>
          <a:p>
            <a:pPr algn="l" rtl="0" eaLnBrk="0">
              <a:lnSpc>
                <a:spcPct val="129000"/>
              </a:lnSpc>
            </a:pPr>
            <a:endParaRPr sz="1000">
              <a:latin typeface="Arial" panose="020B0604020202020204"/>
              <a:ea typeface="Arial" panose="020B0604020202020204"/>
              <a:cs typeface="Arial" panose="020B0604020202020204"/>
            </a:endParaRPr>
          </a:p>
          <a:p>
            <a:pPr algn="l" rtl="0" eaLnBrk="0">
              <a:lnSpc>
                <a:spcPct val="128000"/>
              </a:lnSpc>
            </a:pPr>
            <a:endParaRPr sz="300">
              <a:latin typeface="Arial" panose="020B0604020202020204"/>
              <a:ea typeface="Arial" panose="020B0604020202020204"/>
              <a:cs typeface="Arial" panose="020B0604020202020204"/>
            </a:endParaRPr>
          </a:p>
          <a:p>
            <a:pPr marL="12700" algn="l" rtl="0" eaLnBrk="0">
              <a:lnSpc>
                <a:spcPct val="97000"/>
              </a:lnSpc>
              <a:spcBef>
                <a:spcPct val="0"/>
              </a:spcBef>
            </a:pPr>
            <a:r>
              <a:rPr sz="1500" kern="0" spc="80">
                <a:solidFill>
                  <a:srgbClr val="000000">
                    <a:alpha val="100000"/>
                  </a:srgbClr>
                </a:solidFill>
                <a:latin typeface="MS UI Gothic" panose="020B0600070205080204" charset="-128"/>
                <a:ea typeface="MS UI Gothic" panose="020B0600070205080204" charset="-128"/>
                <a:cs typeface="MS UI Gothic" panose="020B0600070205080204" charset="-128"/>
              </a:rPr>
              <a:t>√</a:t>
            </a:r>
            <a:r>
              <a:rPr sz="1500" kern="0" spc="30">
                <a:solidFill>
                  <a:srgbClr val="000000">
                    <a:alpha val="100000"/>
                  </a:srgbClr>
                </a:solidFill>
                <a:latin typeface="MS UI Gothic" panose="020B0600070205080204" charset="-128"/>
                <a:ea typeface="MS UI Gothic" panose="020B0600070205080204" charset="-128"/>
                <a:cs typeface="MS UI Gothic" panose="020B0600070205080204" charset="-128"/>
              </a:rPr>
              <a:t>      </a:t>
            </a:r>
            <a:r>
              <a:rPr sz="15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运营人员可查看物业租控信息</a:t>
            </a:r>
            <a:endParaRPr sz="1500">
              <a:latin typeface="微软雅黑" panose="020B0503020204020204" charset="-122"/>
              <a:ea typeface="微软雅黑" panose="020B0503020204020204" charset="-122"/>
              <a:cs typeface="微软雅黑" panose="020B0503020204020204" charset="-122"/>
            </a:endParaRPr>
          </a:p>
        </p:txBody>
      </p:sp>
      <p:pic>
        <p:nvPicPr>
          <p:cNvPr id="2456" name="picture 2456"/>
          <p:cNvPicPr>
            <a:picLocks noChangeAspect="1"/>
          </p:cNvPicPr>
          <p:nvPr/>
        </p:nvPicPr>
        <p:blipFill>
          <a:blip r:embed="rId7"/>
          <a:stretch>
            <a:fillRect/>
          </a:stretch>
        </p:blipFill>
        <p:spPr>
          <a:xfrm rot="21600000">
            <a:off x="765048" y="3185159"/>
            <a:ext cx="992123" cy="2162555"/>
          </a:xfrm>
          <a:prstGeom prst="rect">
            <a:avLst/>
          </a:prstGeom>
        </p:spPr>
      </p:pic>
      <p:sp>
        <p:nvSpPr>
          <p:cNvPr id="2458" name="textbox 2458"/>
          <p:cNvSpPr/>
          <p:nvPr/>
        </p:nvSpPr>
        <p:spPr>
          <a:xfrm>
            <a:off x="5486781" y="2004267"/>
            <a:ext cx="5776595" cy="257175"/>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825"/>
              </a:lnSpc>
            </a:pP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业务类型</a:t>
            </a:r>
            <a:r>
              <a:rPr sz="1500" b="1" kern="0" spc="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物业管理</a:t>
            </a:r>
            <a:r>
              <a:rPr sz="15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物业服务</a:t>
            </a:r>
            <a:r>
              <a:rPr sz="15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物业统计与分析</a:t>
            </a:r>
            <a:endParaRPr sz="1500">
              <a:latin typeface="微软雅黑" panose="020B0503020204020204" charset="-122"/>
              <a:ea typeface="微软雅黑" panose="020B0503020204020204" charset="-122"/>
              <a:cs typeface="微软雅黑" panose="020B0503020204020204" charset="-122"/>
            </a:endParaRPr>
          </a:p>
        </p:txBody>
      </p:sp>
      <p:graphicFrame>
        <p:nvGraphicFramePr>
          <p:cNvPr id="2460" name="table 2460"/>
          <p:cNvGraphicFramePr>
            <a:graphicFrameLocks noGrp="1"/>
          </p:cNvGraphicFramePr>
          <p:nvPr/>
        </p:nvGraphicFramePr>
        <p:xfrm>
          <a:off x="5408586" y="1325879"/>
          <a:ext cx="2186305" cy="393700"/>
        </p:xfrm>
        <a:graphic>
          <a:graphicData uri="http://schemas.openxmlformats.org/drawingml/2006/table">
            <a:tbl>
              <a:tblPr/>
              <a:tblGrid>
                <a:gridCol w="2186305"/>
              </a:tblGrid>
              <a:tr h="393700">
                <a:tc>
                  <a:txBody>
                    <a:bodyPr wrap="square"/>
                    <a:lstStyle/>
                    <a:p>
                      <a:pPr algn="l" rtl="0" eaLnBrk="0">
                        <a:lnSpc>
                          <a:spcPct val="115000"/>
                        </a:lnSpc>
                      </a:pPr>
                      <a:endParaRPr sz="600">
                        <a:latin typeface="Arial" panose="020B0604020202020204"/>
                        <a:ea typeface="Arial" panose="020B0604020202020204"/>
                        <a:cs typeface="Arial" panose="020B0604020202020204"/>
                      </a:endParaRPr>
                    </a:p>
                    <a:p>
                      <a:pPr marL="165735" algn="l" rtl="0" eaLnBrk="0">
                        <a:lnSpc>
                          <a:spcPct val="96000"/>
                        </a:lnSpc>
                        <a:spcBef>
                          <a:spcPts val="5"/>
                        </a:spcBef>
                      </a:pPr>
                      <a:r>
                        <a:rPr sz="1500" kern="0" spc="70">
                          <a:solidFill>
                            <a:srgbClr val="FFFFFF">
                              <a:alpha val="100000"/>
                            </a:srgbClr>
                          </a:solidFill>
                          <a:latin typeface="Arial" panose="020B0604020202020204"/>
                          <a:ea typeface="Arial" panose="020B0604020202020204"/>
                          <a:cs typeface="Arial" panose="020B0604020202020204"/>
                        </a:rPr>
                        <a:t>•</a:t>
                      </a:r>
                      <a:r>
                        <a:rPr sz="1500" kern="0" spc="10">
                          <a:solidFill>
                            <a:srgbClr val="FFFFFF">
                              <a:alpha val="100000"/>
                            </a:srgbClr>
                          </a:solidFill>
                          <a:latin typeface="Arial" panose="020B0604020202020204"/>
                          <a:ea typeface="Arial" panose="020B0604020202020204"/>
                          <a:cs typeface="Arial" panose="020B0604020202020204"/>
                        </a:rPr>
                        <a:t>    </a:t>
                      </a:r>
                      <a:r>
                        <a:rPr sz="1500" b="1" kern="0" spc="70">
                          <a:solidFill>
                            <a:srgbClr val="FFFFFF">
                              <a:alpha val="100000"/>
                            </a:srgbClr>
                          </a:solidFill>
                          <a:latin typeface="微软雅黑" panose="020B0503020204020204" charset="-122"/>
                          <a:ea typeface="微软雅黑" panose="020B0503020204020204" charset="-122"/>
                          <a:cs typeface="微软雅黑" panose="020B0503020204020204" charset="-122"/>
                        </a:rPr>
                        <a:t>关键功能说明</a:t>
                      </a:r>
                      <a:endParaRPr sz="150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C6F1"/>
                    </a:solidFill>
                  </a:tcPr>
                </a:tc>
              </a:tr>
            </a:tbl>
          </a:graphicData>
        </a:graphic>
      </p:graphicFrame>
      <p:grpSp>
        <p:nvGrpSpPr>
          <p:cNvPr id="266" name="group 266"/>
          <p:cNvGrpSpPr/>
          <p:nvPr/>
        </p:nvGrpSpPr>
        <p:grpSpPr>
          <a:xfrm rot="21600000">
            <a:off x="278739" y="231812"/>
            <a:ext cx="898702" cy="756666"/>
            <a:chOff x="0" y="0"/>
            <a:chExt cx="898702" cy="756666"/>
          </a:xfrm>
        </p:grpSpPr>
        <p:pic>
          <p:nvPicPr>
            <p:cNvPr id="2462" name="picture 2462"/>
            <p:cNvPicPr>
              <a:picLocks noChangeAspect="1"/>
            </p:cNvPicPr>
            <p:nvPr/>
          </p:nvPicPr>
          <p:blipFill>
            <a:blip r:embed="rId8"/>
            <a:stretch>
              <a:fillRect/>
            </a:stretch>
          </p:blipFill>
          <p:spPr>
            <a:xfrm rot="21600000">
              <a:off x="0" y="0"/>
              <a:ext cx="898702" cy="756666"/>
            </a:xfrm>
            <a:prstGeom prst="rect">
              <a:avLst/>
            </a:prstGeom>
          </p:spPr>
        </p:pic>
        <p:sp>
          <p:nvSpPr>
            <p:cNvPr id="2464" name="textbox 2464"/>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3.2.2</a:t>
              </a:r>
              <a:endParaRPr sz="1200">
                <a:latin typeface="微软雅黑" panose="020B0503020204020204" charset="-122"/>
                <a:ea typeface="微软雅黑" panose="020B0503020204020204" charset="-122"/>
                <a:cs typeface="微软雅黑" panose="020B0503020204020204" charset="-122"/>
              </a:endParaRPr>
            </a:p>
          </p:txBody>
        </p:sp>
      </p:grpSp>
      <p:sp>
        <p:nvSpPr>
          <p:cNvPr id="2466" name="textbox 2466"/>
          <p:cNvSpPr/>
          <p:nvPr/>
        </p:nvSpPr>
        <p:spPr>
          <a:xfrm>
            <a:off x="1371523" y="449592"/>
            <a:ext cx="2726054" cy="274954"/>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智慧物业平台</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功能介绍</a:t>
            </a:r>
            <a:endParaRPr sz="1700">
              <a:latin typeface="微软雅黑" panose="020B0503020204020204" charset="-122"/>
              <a:ea typeface="微软雅黑" panose="020B0503020204020204" charset="-122"/>
              <a:cs typeface="微软雅黑" panose="020B0503020204020204" charset="-122"/>
            </a:endParaRPr>
          </a:p>
        </p:txBody>
      </p:sp>
      <p:pic>
        <p:nvPicPr>
          <p:cNvPr id="2468" name="picture 2468"/>
          <p:cNvPicPr>
            <a:picLocks noChangeAspect="1"/>
          </p:cNvPicPr>
          <p:nvPr/>
        </p:nvPicPr>
        <p:blipFill>
          <a:blip r:embed="rId9"/>
          <a:stretch>
            <a:fillRect/>
          </a:stretch>
        </p:blipFill>
        <p:spPr>
          <a:xfrm rot="21600000">
            <a:off x="5641975" y="4801031"/>
            <a:ext cx="536587" cy="374370"/>
          </a:xfrm>
          <a:prstGeom prst="rect">
            <a:avLst/>
          </a:prstGeom>
        </p:spPr>
      </p:pic>
      <p:pic>
        <p:nvPicPr>
          <p:cNvPr id="2470" name="picture 2470"/>
          <p:cNvPicPr>
            <a:picLocks noChangeAspect="1"/>
          </p:cNvPicPr>
          <p:nvPr/>
        </p:nvPicPr>
        <p:blipFill>
          <a:blip r:embed="rId10"/>
          <a:stretch>
            <a:fillRect/>
          </a:stretch>
        </p:blipFill>
        <p:spPr>
          <a:xfrm rot="21600000">
            <a:off x="5634037" y="5933287"/>
            <a:ext cx="536587" cy="374370"/>
          </a:xfrm>
          <a:prstGeom prst="rect">
            <a:avLst/>
          </a:prstGeom>
        </p:spPr>
      </p:pic>
      <p:pic>
        <p:nvPicPr>
          <p:cNvPr id="2472" name="picture 2472"/>
          <p:cNvPicPr>
            <a:picLocks noChangeAspect="1"/>
          </p:cNvPicPr>
          <p:nvPr/>
        </p:nvPicPr>
        <p:blipFill>
          <a:blip r:embed="rId11"/>
          <a:stretch>
            <a:fillRect/>
          </a:stretch>
        </p:blipFill>
        <p:spPr>
          <a:xfrm rot="21600000">
            <a:off x="5631649" y="2502471"/>
            <a:ext cx="535787" cy="374370"/>
          </a:xfrm>
          <a:prstGeom prst="rect">
            <a:avLst/>
          </a:prstGeom>
        </p:spPr>
      </p:pic>
      <p:pic>
        <p:nvPicPr>
          <p:cNvPr id="2474" name="picture 2474"/>
          <p:cNvPicPr>
            <a:picLocks noChangeAspect="1"/>
          </p:cNvPicPr>
          <p:nvPr/>
        </p:nvPicPr>
        <p:blipFill>
          <a:blip r:embed="rId12"/>
          <a:stretch>
            <a:fillRect/>
          </a:stretch>
        </p:blipFill>
        <p:spPr>
          <a:xfrm rot="21600000">
            <a:off x="5611012" y="3667924"/>
            <a:ext cx="535800" cy="374358"/>
          </a:xfrm>
          <a:prstGeom prst="rect">
            <a:avLst/>
          </a:prstGeom>
        </p:spPr>
      </p:pic>
      <p:sp>
        <p:nvSpPr>
          <p:cNvPr id="2476" name="textbox 2476"/>
          <p:cNvSpPr/>
          <p:nvPr/>
        </p:nvSpPr>
        <p:spPr>
          <a:xfrm>
            <a:off x="2280293" y="4726095"/>
            <a:ext cx="1090930" cy="219709"/>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algn="l" rtl="0" eaLnBrk="0">
              <a:lnSpc>
                <a:spcPct val="91000"/>
              </a:lnSpc>
            </a:pP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物业管理门户</a:t>
            </a:r>
            <a:endParaRPr sz="1400">
              <a:latin typeface="微软雅黑" panose="020B0503020204020204" charset="-122"/>
              <a:ea typeface="微软雅黑" panose="020B0503020204020204" charset="-122"/>
              <a:cs typeface="微软雅黑" panose="020B0503020204020204" charset="-122"/>
            </a:endParaRPr>
          </a:p>
        </p:txBody>
      </p:sp>
      <p:sp>
        <p:nvSpPr>
          <p:cNvPr id="2478" name="textbox 2478"/>
          <p:cNvSpPr/>
          <p:nvPr/>
        </p:nvSpPr>
        <p:spPr>
          <a:xfrm>
            <a:off x="3948921" y="5248623"/>
            <a:ext cx="735330" cy="22034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1000"/>
              </a:lnSpc>
            </a:pP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在线报修</a:t>
            </a:r>
            <a:endParaRPr sz="1400">
              <a:latin typeface="微软雅黑" panose="020B0503020204020204" charset="-122"/>
              <a:ea typeface="微软雅黑" panose="020B0503020204020204" charset="-122"/>
              <a:cs typeface="微软雅黑" panose="020B0503020204020204" charset="-122"/>
            </a:endParaRPr>
          </a:p>
        </p:txBody>
      </p:sp>
      <p:sp>
        <p:nvSpPr>
          <p:cNvPr id="2480" name="textbox 2480"/>
          <p:cNvSpPr/>
          <p:nvPr/>
        </p:nvSpPr>
        <p:spPr>
          <a:xfrm>
            <a:off x="945866" y="5403563"/>
            <a:ext cx="735330" cy="22034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1000"/>
              </a:lnSpc>
            </a:pPr>
            <a:r>
              <a:rPr sz="14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在线交费</a:t>
            </a:r>
            <a:endParaRPr sz="1400">
              <a:latin typeface="微软雅黑" panose="020B0503020204020204" charset="-122"/>
              <a:ea typeface="微软雅黑" panose="020B0503020204020204" charset="-122"/>
              <a:cs typeface="微软雅黑" panose="020B0503020204020204" charset="-122"/>
            </a:endParaRPr>
          </a:p>
        </p:txBody>
      </p:sp>
      <p:pic>
        <p:nvPicPr>
          <p:cNvPr id="2482" name="picture 2482"/>
          <p:cNvPicPr>
            <a:picLocks noChangeAspect="1"/>
          </p:cNvPicPr>
          <p:nvPr/>
        </p:nvPicPr>
        <p:blipFill>
          <a:blip r:embed="rId13"/>
          <a:stretch>
            <a:fillRect/>
          </a:stretch>
        </p:blipFill>
        <p:spPr>
          <a:xfrm rot="21600000">
            <a:off x="5414708" y="1719948"/>
            <a:ext cx="6334061" cy="14681"/>
          </a:xfrm>
          <a:prstGeom prst="rect">
            <a:avLst/>
          </a:prstGeom>
        </p:spPr>
      </p:pic>
      <p:pic>
        <p:nvPicPr>
          <p:cNvPr id="3" name="图片 2" descr="通微logo2"/>
          <p:cNvPicPr>
            <a:picLocks noChangeAspect="1"/>
          </p:cNvPicPr>
          <p:nvPr/>
        </p:nvPicPr>
        <p:blipFill>
          <a:blip r:embed="rId14"/>
          <a:stretch>
            <a:fillRect/>
          </a:stretch>
        </p:blipFill>
        <p:spPr>
          <a:xfrm>
            <a:off x="11315065" y="55245"/>
            <a:ext cx="824230" cy="368935"/>
          </a:xfrm>
          <a:prstGeom prst="rect">
            <a:avLst/>
          </a:prstGeom>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4" name="rect 248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2486" name="picture 2486"/>
          <p:cNvPicPr>
            <a:picLocks noChangeAspect="1"/>
          </p:cNvPicPr>
          <p:nvPr/>
        </p:nvPicPr>
        <p:blipFill>
          <a:blip r:embed="rId1"/>
          <a:stretch>
            <a:fillRect/>
          </a:stretch>
        </p:blipFill>
        <p:spPr>
          <a:xfrm rot="21600000">
            <a:off x="4324400" y="3536556"/>
            <a:ext cx="3039934" cy="3075000"/>
          </a:xfrm>
          <a:prstGeom prst="rect">
            <a:avLst/>
          </a:prstGeom>
        </p:spPr>
      </p:pic>
      <p:pic>
        <p:nvPicPr>
          <p:cNvPr id="2488" name="picture 2488"/>
          <p:cNvPicPr>
            <a:picLocks noChangeAspect="1"/>
          </p:cNvPicPr>
          <p:nvPr/>
        </p:nvPicPr>
        <p:blipFill>
          <a:blip r:embed="rId2"/>
          <a:stretch>
            <a:fillRect/>
          </a:stretch>
        </p:blipFill>
        <p:spPr>
          <a:xfrm rot="21600000">
            <a:off x="1003490" y="1849259"/>
            <a:ext cx="9060535" cy="3670477"/>
          </a:xfrm>
          <a:prstGeom prst="rect">
            <a:avLst/>
          </a:prstGeom>
        </p:spPr>
      </p:pic>
      <p:pic>
        <p:nvPicPr>
          <p:cNvPr id="2490" name="picture 2490"/>
          <p:cNvPicPr>
            <a:picLocks noChangeAspect="1"/>
          </p:cNvPicPr>
          <p:nvPr/>
        </p:nvPicPr>
        <p:blipFill>
          <a:blip r:embed="rId3"/>
          <a:stretch>
            <a:fillRect/>
          </a:stretch>
        </p:blipFill>
        <p:spPr>
          <a:xfrm rot="21600000">
            <a:off x="7899375" y="3300806"/>
            <a:ext cx="1175549" cy="76200"/>
          </a:xfrm>
          <a:prstGeom prst="rect">
            <a:avLst/>
          </a:prstGeom>
        </p:spPr>
      </p:pic>
      <p:sp>
        <p:nvSpPr>
          <p:cNvPr id="2492" name="textbox 2492"/>
          <p:cNvSpPr/>
          <p:nvPr/>
        </p:nvSpPr>
        <p:spPr>
          <a:xfrm>
            <a:off x="4834125" y="2280197"/>
            <a:ext cx="2512695" cy="732790"/>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3335" algn="l" rtl="0" eaLnBrk="0">
              <a:lnSpc>
                <a:spcPct val="92000"/>
              </a:lnSpc>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设备监控、维修维保、</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品质管控</a:t>
            </a:r>
            <a:endParaRPr sz="1400">
              <a:latin typeface="微软雅黑" panose="020B0503020204020204" charset="-122"/>
              <a:ea typeface="微软雅黑" panose="020B0503020204020204" charset="-122"/>
              <a:cs typeface="微软雅黑" panose="020B0503020204020204" charset="-122"/>
            </a:endParaRPr>
          </a:p>
          <a:p>
            <a:pPr marL="36830" algn="l" rtl="0" eaLnBrk="0">
              <a:lnSpc>
                <a:spcPct val="91000"/>
              </a:lnSpc>
              <a:spcBef>
                <a:spcPts val="485"/>
              </a:spcBef>
            </a:pP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日常巡检、巡更巡逻、绿化保洁</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400">
              <a:latin typeface="Arial" panose="020B0604020202020204"/>
              <a:ea typeface="Arial" panose="020B0604020202020204"/>
              <a:cs typeface="Arial" panose="020B0604020202020204"/>
            </a:endParaRPr>
          </a:p>
          <a:p>
            <a:pPr marL="12700" algn="l" rtl="0" eaLnBrk="0">
              <a:lnSpc>
                <a:spcPct val="91000"/>
              </a:lnSpc>
              <a:spcBef>
                <a:spcPct val="0"/>
              </a:spcBef>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巡查</a:t>
            </a: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10">
                <a:solidFill>
                  <a:srgbClr val="95A5A6">
                    <a:alpha val="100000"/>
                  </a:srgbClr>
                </a:solidFill>
                <a:latin typeface="Arial" panose="020B0604020202020204"/>
                <a:ea typeface="Arial" panose="020B0604020202020204"/>
                <a:cs typeface="Arial" panose="020B0604020202020204"/>
              </a:rPr>
              <a:t>0-----------------</a:t>
            </a:r>
            <a:r>
              <a:rPr sz="1300" kern="0" spc="0">
                <a:solidFill>
                  <a:srgbClr val="95A5A6">
                    <a:alpha val="100000"/>
                  </a:srgbClr>
                </a:solidFill>
                <a:latin typeface="Arial" panose="020B0604020202020204"/>
                <a:ea typeface="Arial" panose="020B0604020202020204"/>
                <a:cs typeface="Arial" panose="020B0604020202020204"/>
              </a:rPr>
              <a:t>---</a:t>
            </a:r>
            <a:endParaRPr sz="1300">
              <a:latin typeface="Arial" panose="020B0604020202020204"/>
              <a:ea typeface="Arial" panose="020B0604020202020204"/>
              <a:cs typeface="Arial" panose="020B0604020202020204"/>
            </a:endParaRPr>
          </a:p>
        </p:txBody>
      </p:sp>
      <p:pic>
        <p:nvPicPr>
          <p:cNvPr id="2494" name="picture 2494"/>
          <p:cNvPicPr>
            <a:picLocks noChangeAspect="1"/>
          </p:cNvPicPr>
          <p:nvPr/>
        </p:nvPicPr>
        <p:blipFill>
          <a:blip r:embed="rId4"/>
          <a:stretch>
            <a:fillRect/>
          </a:stretch>
        </p:blipFill>
        <p:spPr>
          <a:xfrm rot="21600000">
            <a:off x="6776301" y="1741373"/>
            <a:ext cx="2266936" cy="2261412"/>
          </a:xfrm>
          <a:prstGeom prst="rect">
            <a:avLst/>
          </a:prstGeom>
        </p:spPr>
      </p:pic>
      <p:pic>
        <p:nvPicPr>
          <p:cNvPr id="2496" name="picture 2496"/>
          <p:cNvPicPr>
            <a:picLocks noChangeAspect="1"/>
          </p:cNvPicPr>
          <p:nvPr/>
        </p:nvPicPr>
        <p:blipFill>
          <a:blip r:embed="rId5"/>
          <a:stretch>
            <a:fillRect/>
          </a:stretch>
        </p:blipFill>
        <p:spPr>
          <a:xfrm rot="21600000">
            <a:off x="9563430" y="5084254"/>
            <a:ext cx="1549032" cy="1347368"/>
          </a:xfrm>
          <a:prstGeom prst="rect">
            <a:avLst/>
          </a:prstGeom>
        </p:spPr>
      </p:pic>
      <p:sp>
        <p:nvSpPr>
          <p:cNvPr id="2498" name="textbox 2498"/>
          <p:cNvSpPr/>
          <p:nvPr/>
        </p:nvSpPr>
        <p:spPr>
          <a:xfrm>
            <a:off x="1995165" y="4879558"/>
            <a:ext cx="2157729" cy="732790"/>
          </a:xfrm>
          <a:prstGeom prst="rect">
            <a:avLst/>
          </a:prstGeom>
          <a:noFill/>
          <a:ln w="0" cap="flat">
            <a:noFill/>
            <a:prstDash val="solid"/>
            <a:miter lim="0"/>
          </a:ln>
        </p:spPr>
        <p:txBody>
          <a:bodyPr vert="horz" wrap="square" lIns="0" tIns="0" rIns="0" bIns="0"/>
          <a:lstStyle/>
          <a:p>
            <a:pPr algn="l" rtl="0" eaLnBrk="0">
              <a:lnSpc>
                <a:spcPct val="19000"/>
              </a:lnSpc>
            </a:pPr>
            <a:endParaRPr sz="100">
              <a:latin typeface="Arial" panose="020B0604020202020204"/>
              <a:ea typeface="Arial" panose="020B0604020202020204"/>
              <a:cs typeface="Arial" panose="020B0604020202020204"/>
            </a:endParaRPr>
          </a:p>
          <a:p>
            <a:pPr marL="12700" indent="635" algn="l" rtl="0" eaLnBrk="0">
              <a:lnSpc>
                <a:spcPct val="112000"/>
              </a:lnSpc>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能源装表、能源抄表、抄表</a:t>
            </a:r>
            <a:r>
              <a:rPr sz="14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历史、能源表信息、</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尖峰平</a:t>
            </a: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谷抄表</a:t>
            </a:r>
            <a:endParaRPr sz="1400">
              <a:latin typeface="微软雅黑" panose="020B0503020204020204" charset="-122"/>
              <a:ea typeface="微软雅黑" panose="020B0503020204020204" charset="-122"/>
              <a:cs typeface="微软雅黑" panose="020B0503020204020204" charset="-122"/>
            </a:endParaRPr>
          </a:p>
        </p:txBody>
      </p:sp>
      <p:sp>
        <p:nvSpPr>
          <p:cNvPr id="2500" name="textbox 2500"/>
          <p:cNvSpPr/>
          <p:nvPr/>
        </p:nvSpPr>
        <p:spPr>
          <a:xfrm>
            <a:off x="3845368" y="3149909"/>
            <a:ext cx="2689860" cy="476250"/>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1000"/>
              </a:lnSpc>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账单管理、收款管理、</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应收管理</a:t>
            </a:r>
            <a:endParaRPr sz="140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400">
              <a:latin typeface="Arial" panose="020B0604020202020204"/>
              <a:ea typeface="Arial" panose="020B0604020202020204"/>
              <a:cs typeface="Arial" panose="020B0604020202020204"/>
            </a:endParaRPr>
          </a:p>
          <a:p>
            <a:pPr marL="12700" algn="l" rtl="0" eaLnBrk="0">
              <a:lnSpc>
                <a:spcPct val="91000"/>
              </a:lnSpc>
              <a:spcBef>
                <a:spcPct val="0"/>
              </a:spcBef>
            </a:pP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预收款管理、</a:t>
            </a:r>
            <a:r>
              <a:rPr sz="1400"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出盘回盘、报表统</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计</a:t>
            </a:r>
            <a:endParaRPr sz="1400">
              <a:latin typeface="微软雅黑" panose="020B0503020204020204" charset="-122"/>
              <a:ea typeface="微软雅黑" panose="020B0503020204020204" charset="-122"/>
              <a:cs typeface="微软雅黑" panose="020B0503020204020204" charset="-122"/>
            </a:endParaRPr>
          </a:p>
        </p:txBody>
      </p:sp>
      <p:sp>
        <p:nvSpPr>
          <p:cNvPr id="2502" name="textbox 2502"/>
          <p:cNvSpPr/>
          <p:nvPr/>
        </p:nvSpPr>
        <p:spPr>
          <a:xfrm>
            <a:off x="2905895" y="4005584"/>
            <a:ext cx="2513329" cy="476250"/>
          </a:xfrm>
          <a:prstGeom prst="rect">
            <a:avLst/>
          </a:prstGeom>
          <a:noFill/>
          <a:ln w="0" cap="flat">
            <a:noFill/>
            <a:prstDash val="solid"/>
            <a:miter lim="0"/>
          </a:ln>
        </p:spPr>
        <p:txBody>
          <a:bodyPr vert="horz" wrap="square" lIns="0" tIns="0" rIns="0" bIns="0"/>
          <a:lstStyle/>
          <a:p>
            <a:pPr algn="l" rtl="0" eaLnBrk="0">
              <a:lnSpc>
                <a:spcPct val="16000"/>
              </a:lnSpc>
            </a:pPr>
            <a:endParaRPr sz="100">
              <a:latin typeface="Arial" panose="020B0604020202020204"/>
              <a:ea typeface="Arial" panose="020B0604020202020204"/>
              <a:cs typeface="Arial" panose="020B0604020202020204"/>
            </a:endParaRPr>
          </a:p>
          <a:p>
            <a:pPr marL="12700" algn="l" rtl="0" eaLnBrk="0">
              <a:lnSpc>
                <a:spcPct val="108000"/>
              </a:lnSpc>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合同中心、合同续租、合</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同变更</a:t>
            </a: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合同退租、合同预警、到</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期合同</a:t>
            </a:r>
            <a:endParaRPr sz="1400">
              <a:latin typeface="微软雅黑" panose="020B0503020204020204" charset="-122"/>
              <a:ea typeface="微软雅黑" panose="020B0503020204020204" charset="-122"/>
              <a:cs typeface="微软雅黑" panose="020B0503020204020204" charset="-122"/>
            </a:endParaRPr>
          </a:p>
        </p:txBody>
      </p:sp>
      <p:sp>
        <p:nvSpPr>
          <p:cNvPr id="2504" name="textbox 2504"/>
          <p:cNvSpPr/>
          <p:nvPr/>
        </p:nvSpPr>
        <p:spPr>
          <a:xfrm>
            <a:off x="1342179" y="5703182"/>
            <a:ext cx="2158364" cy="475615"/>
          </a:xfrm>
          <a:prstGeom prst="rect">
            <a:avLst/>
          </a:prstGeom>
          <a:noFill/>
          <a:ln w="0" cap="flat">
            <a:noFill/>
            <a:prstDash val="solid"/>
            <a:miter lim="0"/>
          </a:ln>
        </p:spPr>
        <p:txBody>
          <a:bodyPr vert="horz" wrap="square" lIns="0" tIns="0" rIns="0" bIns="0"/>
          <a:lstStyle/>
          <a:p>
            <a:pPr algn="l" rtl="0" eaLnBrk="0">
              <a:lnSpc>
                <a:spcPct val="12000"/>
              </a:lnSpc>
            </a:pPr>
            <a:endParaRPr sz="100">
              <a:latin typeface="Arial" panose="020B0604020202020204"/>
              <a:ea typeface="Arial" panose="020B0604020202020204"/>
              <a:cs typeface="Arial" panose="020B0604020202020204"/>
            </a:endParaRPr>
          </a:p>
          <a:p>
            <a:pPr marL="12700" indent="-635" algn="l" rtl="0" eaLnBrk="0">
              <a:lnSpc>
                <a:spcPct val="108000"/>
              </a:lnSpc>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房源信息管理、房间费</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用设 置、租控图、客户信息</a:t>
            </a:r>
            <a:endParaRPr sz="1400">
              <a:latin typeface="微软雅黑" panose="020B0503020204020204" charset="-122"/>
              <a:ea typeface="微软雅黑" panose="020B0503020204020204" charset="-122"/>
              <a:cs typeface="微软雅黑" panose="020B0503020204020204" charset="-122"/>
            </a:endParaRPr>
          </a:p>
        </p:txBody>
      </p:sp>
      <p:sp>
        <p:nvSpPr>
          <p:cNvPr id="2506" name="textbox 2506"/>
          <p:cNvSpPr/>
          <p:nvPr/>
        </p:nvSpPr>
        <p:spPr>
          <a:xfrm>
            <a:off x="7745001" y="5992169"/>
            <a:ext cx="3070860" cy="303529"/>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1000"/>
              </a:lnSpc>
            </a:pPr>
            <a:r>
              <a:rPr sz="20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全面信息化的物业管理应用</a:t>
            </a:r>
            <a:endParaRPr sz="2000">
              <a:latin typeface="微软雅黑" panose="020B0503020204020204" charset="-122"/>
              <a:ea typeface="微软雅黑" panose="020B0503020204020204" charset="-122"/>
              <a:cs typeface="微软雅黑" panose="020B0503020204020204" charset="-122"/>
            </a:endParaRPr>
          </a:p>
        </p:txBody>
      </p:sp>
      <p:grpSp>
        <p:nvGrpSpPr>
          <p:cNvPr id="268" name="group 268"/>
          <p:cNvGrpSpPr/>
          <p:nvPr/>
        </p:nvGrpSpPr>
        <p:grpSpPr>
          <a:xfrm rot="21600000">
            <a:off x="278739" y="231812"/>
            <a:ext cx="898702" cy="756666"/>
            <a:chOff x="0" y="0"/>
            <a:chExt cx="898702" cy="756666"/>
          </a:xfrm>
        </p:grpSpPr>
        <p:pic>
          <p:nvPicPr>
            <p:cNvPr id="2508" name="picture 2508"/>
            <p:cNvPicPr>
              <a:picLocks noChangeAspect="1"/>
            </p:cNvPicPr>
            <p:nvPr/>
          </p:nvPicPr>
          <p:blipFill>
            <a:blip r:embed="rId6"/>
            <a:stretch>
              <a:fillRect/>
            </a:stretch>
          </p:blipFill>
          <p:spPr>
            <a:xfrm rot="21600000">
              <a:off x="0" y="0"/>
              <a:ext cx="898702" cy="756666"/>
            </a:xfrm>
            <a:prstGeom prst="rect">
              <a:avLst/>
            </a:prstGeom>
          </p:spPr>
        </p:pic>
        <p:sp>
          <p:nvSpPr>
            <p:cNvPr id="2510" name="textbox 2510"/>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3.2.2</a:t>
              </a:r>
              <a:endParaRPr sz="1200">
                <a:latin typeface="微软雅黑" panose="020B0503020204020204" charset="-122"/>
                <a:ea typeface="微软雅黑" panose="020B0503020204020204" charset="-122"/>
                <a:cs typeface="微软雅黑" panose="020B0503020204020204" charset="-122"/>
              </a:endParaRPr>
            </a:p>
          </p:txBody>
        </p:sp>
      </p:grpSp>
      <p:sp>
        <p:nvSpPr>
          <p:cNvPr id="2512" name="textbox 2512"/>
          <p:cNvSpPr/>
          <p:nvPr/>
        </p:nvSpPr>
        <p:spPr>
          <a:xfrm>
            <a:off x="1334490" y="473380"/>
            <a:ext cx="2726054" cy="274954"/>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智慧物业平台</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功能介绍</a:t>
            </a:r>
            <a:endParaRPr sz="1700">
              <a:latin typeface="微软雅黑" panose="020B0503020204020204" charset="-122"/>
              <a:ea typeface="微软雅黑" panose="020B0503020204020204" charset="-122"/>
              <a:cs typeface="微软雅黑" panose="020B0503020204020204" charset="-122"/>
            </a:endParaRPr>
          </a:p>
        </p:txBody>
      </p:sp>
      <p:pic>
        <p:nvPicPr>
          <p:cNvPr id="2514" name="picture 2514"/>
          <p:cNvPicPr>
            <a:picLocks noChangeAspect="1"/>
          </p:cNvPicPr>
          <p:nvPr/>
        </p:nvPicPr>
        <p:blipFill>
          <a:blip r:embed="rId7"/>
          <a:stretch>
            <a:fillRect/>
          </a:stretch>
        </p:blipFill>
        <p:spPr>
          <a:xfrm rot="21600000">
            <a:off x="581659" y="1684223"/>
            <a:ext cx="4497590" cy="114300"/>
          </a:xfrm>
          <a:prstGeom prst="rect">
            <a:avLst/>
          </a:prstGeom>
        </p:spPr>
      </p:pic>
      <p:pic>
        <p:nvPicPr>
          <p:cNvPr id="2518" name="picture 2518"/>
          <p:cNvPicPr>
            <a:picLocks noChangeAspect="1"/>
          </p:cNvPicPr>
          <p:nvPr/>
        </p:nvPicPr>
        <p:blipFill>
          <a:blip r:embed="rId8"/>
          <a:stretch>
            <a:fillRect/>
          </a:stretch>
        </p:blipFill>
        <p:spPr>
          <a:xfrm rot="21600000">
            <a:off x="11211153" y="3097174"/>
            <a:ext cx="114300" cy="3409950"/>
          </a:xfrm>
          <a:prstGeom prst="rect">
            <a:avLst/>
          </a:prstGeom>
        </p:spPr>
      </p:pic>
      <p:pic>
        <p:nvPicPr>
          <p:cNvPr id="2520" name="picture 2520"/>
          <p:cNvPicPr>
            <a:picLocks noChangeAspect="1"/>
          </p:cNvPicPr>
          <p:nvPr/>
        </p:nvPicPr>
        <p:blipFill>
          <a:blip r:embed="rId9"/>
          <a:stretch>
            <a:fillRect/>
          </a:stretch>
        </p:blipFill>
        <p:spPr>
          <a:xfrm rot="21600000">
            <a:off x="7056780" y="5740272"/>
            <a:ext cx="908151" cy="224155"/>
          </a:xfrm>
          <a:prstGeom prst="rect">
            <a:avLst/>
          </a:prstGeom>
        </p:spPr>
      </p:pic>
      <p:pic>
        <p:nvPicPr>
          <p:cNvPr id="2522" name="picture 2522"/>
          <p:cNvPicPr>
            <a:picLocks noChangeAspect="1"/>
          </p:cNvPicPr>
          <p:nvPr/>
        </p:nvPicPr>
        <p:blipFill>
          <a:blip r:embed="rId10"/>
          <a:stretch>
            <a:fillRect/>
          </a:stretch>
        </p:blipFill>
        <p:spPr>
          <a:xfrm rot="21600000">
            <a:off x="7794129" y="4906263"/>
            <a:ext cx="902348" cy="223520"/>
          </a:xfrm>
          <a:prstGeom prst="rect">
            <a:avLst/>
          </a:prstGeom>
        </p:spPr>
      </p:pic>
      <p:pic>
        <p:nvPicPr>
          <p:cNvPr id="2524" name="picture 2524"/>
          <p:cNvPicPr>
            <a:picLocks noChangeAspect="1"/>
          </p:cNvPicPr>
          <p:nvPr/>
        </p:nvPicPr>
        <p:blipFill>
          <a:blip r:embed="rId11"/>
          <a:stretch>
            <a:fillRect/>
          </a:stretch>
        </p:blipFill>
        <p:spPr>
          <a:xfrm rot="21600000">
            <a:off x="10231792" y="2117775"/>
            <a:ext cx="905917" cy="222250"/>
          </a:xfrm>
          <a:prstGeom prst="rect">
            <a:avLst/>
          </a:prstGeom>
        </p:spPr>
      </p:pic>
      <p:pic>
        <p:nvPicPr>
          <p:cNvPr id="2526" name="picture 2526"/>
          <p:cNvPicPr>
            <a:picLocks noChangeAspect="1"/>
          </p:cNvPicPr>
          <p:nvPr/>
        </p:nvPicPr>
        <p:blipFill>
          <a:blip r:embed="rId12"/>
          <a:stretch>
            <a:fillRect/>
          </a:stretch>
        </p:blipFill>
        <p:spPr>
          <a:xfrm rot="21600000">
            <a:off x="8496490" y="4005402"/>
            <a:ext cx="908367" cy="221615"/>
          </a:xfrm>
          <a:prstGeom prst="rect">
            <a:avLst/>
          </a:prstGeom>
        </p:spPr>
      </p:pic>
      <p:pic>
        <p:nvPicPr>
          <p:cNvPr id="2528" name="picture 2528"/>
          <p:cNvPicPr>
            <a:picLocks noChangeAspect="1"/>
          </p:cNvPicPr>
          <p:nvPr/>
        </p:nvPicPr>
        <p:blipFill>
          <a:blip r:embed="rId13"/>
          <a:stretch>
            <a:fillRect/>
          </a:stretch>
        </p:blipFill>
        <p:spPr>
          <a:xfrm rot="21600000">
            <a:off x="9242920" y="2987395"/>
            <a:ext cx="908139" cy="220979"/>
          </a:xfrm>
          <a:prstGeom prst="rect">
            <a:avLst/>
          </a:prstGeom>
        </p:spPr>
      </p:pic>
      <p:pic>
        <p:nvPicPr>
          <p:cNvPr id="2530" name="picture 2530"/>
          <p:cNvPicPr>
            <a:picLocks noChangeAspect="1"/>
          </p:cNvPicPr>
          <p:nvPr/>
        </p:nvPicPr>
        <p:blipFill>
          <a:blip r:embed="rId14"/>
          <a:stretch>
            <a:fillRect/>
          </a:stretch>
        </p:blipFill>
        <p:spPr>
          <a:xfrm rot="21600000">
            <a:off x="6494424" y="4017784"/>
            <a:ext cx="371157" cy="351332"/>
          </a:xfrm>
          <a:prstGeom prst="rect">
            <a:avLst/>
          </a:prstGeom>
        </p:spPr>
      </p:pic>
      <p:pic>
        <p:nvPicPr>
          <p:cNvPr id="2532" name="picture 2532"/>
          <p:cNvPicPr>
            <a:picLocks noChangeAspect="1"/>
          </p:cNvPicPr>
          <p:nvPr/>
        </p:nvPicPr>
        <p:blipFill>
          <a:blip r:embed="rId15"/>
          <a:stretch>
            <a:fillRect/>
          </a:stretch>
        </p:blipFill>
        <p:spPr>
          <a:xfrm rot="21600000">
            <a:off x="7135038" y="4288154"/>
            <a:ext cx="1175536" cy="76200"/>
          </a:xfrm>
          <a:prstGeom prst="rect">
            <a:avLst/>
          </a:prstGeom>
        </p:spPr>
      </p:pic>
      <p:pic>
        <p:nvPicPr>
          <p:cNvPr id="2534" name="picture 2534"/>
          <p:cNvPicPr>
            <a:picLocks noChangeAspect="1"/>
          </p:cNvPicPr>
          <p:nvPr/>
        </p:nvPicPr>
        <p:blipFill>
          <a:blip r:embed="rId16"/>
          <a:stretch>
            <a:fillRect/>
          </a:stretch>
        </p:blipFill>
        <p:spPr>
          <a:xfrm rot="21600000">
            <a:off x="3888270" y="2799536"/>
            <a:ext cx="338454" cy="238125"/>
          </a:xfrm>
          <a:prstGeom prst="rect">
            <a:avLst/>
          </a:prstGeom>
        </p:spPr>
      </p:pic>
      <p:pic>
        <p:nvPicPr>
          <p:cNvPr id="2536" name="picture 2536"/>
          <p:cNvPicPr>
            <a:picLocks noChangeAspect="1"/>
          </p:cNvPicPr>
          <p:nvPr/>
        </p:nvPicPr>
        <p:blipFill>
          <a:blip r:embed="rId17"/>
          <a:stretch>
            <a:fillRect/>
          </a:stretch>
        </p:blipFill>
        <p:spPr>
          <a:xfrm rot="21600000">
            <a:off x="2038959" y="4529543"/>
            <a:ext cx="328295" cy="238125"/>
          </a:xfrm>
          <a:prstGeom prst="rect">
            <a:avLst/>
          </a:prstGeom>
        </p:spPr>
      </p:pic>
      <p:pic>
        <p:nvPicPr>
          <p:cNvPr id="2538" name="picture 2538"/>
          <p:cNvPicPr>
            <a:picLocks noChangeAspect="1"/>
          </p:cNvPicPr>
          <p:nvPr/>
        </p:nvPicPr>
        <p:blipFill>
          <a:blip r:embed="rId18"/>
          <a:stretch>
            <a:fillRect/>
          </a:stretch>
        </p:blipFill>
        <p:spPr>
          <a:xfrm rot="21600000">
            <a:off x="4877371" y="1930539"/>
            <a:ext cx="321944" cy="238125"/>
          </a:xfrm>
          <a:prstGeom prst="rect">
            <a:avLst/>
          </a:prstGeom>
        </p:spPr>
      </p:pic>
      <p:pic>
        <p:nvPicPr>
          <p:cNvPr id="2540" name="picture 2540"/>
          <p:cNvPicPr>
            <a:picLocks noChangeAspect="1"/>
          </p:cNvPicPr>
          <p:nvPr/>
        </p:nvPicPr>
        <p:blipFill>
          <a:blip r:embed="rId19"/>
          <a:stretch>
            <a:fillRect/>
          </a:stretch>
        </p:blipFill>
        <p:spPr>
          <a:xfrm rot="21600000">
            <a:off x="2949689" y="3655034"/>
            <a:ext cx="321309" cy="238125"/>
          </a:xfrm>
          <a:prstGeom prst="rect">
            <a:avLst/>
          </a:prstGeom>
        </p:spPr>
      </p:pic>
      <p:pic>
        <p:nvPicPr>
          <p:cNvPr id="2542" name="picture 2542"/>
          <p:cNvPicPr>
            <a:picLocks noChangeAspect="1"/>
          </p:cNvPicPr>
          <p:nvPr/>
        </p:nvPicPr>
        <p:blipFill>
          <a:blip r:embed="rId20"/>
          <a:stretch>
            <a:fillRect/>
          </a:stretch>
        </p:blipFill>
        <p:spPr>
          <a:xfrm rot="21600000">
            <a:off x="1386674" y="5350649"/>
            <a:ext cx="278765" cy="239395"/>
          </a:xfrm>
          <a:prstGeom prst="rect">
            <a:avLst/>
          </a:prstGeom>
        </p:spPr>
      </p:pic>
      <p:pic>
        <p:nvPicPr>
          <p:cNvPr id="2544" name="picture 2544"/>
          <p:cNvPicPr>
            <a:picLocks noChangeAspect="1"/>
          </p:cNvPicPr>
          <p:nvPr/>
        </p:nvPicPr>
        <p:blipFill>
          <a:blip r:embed="rId21"/>
          <a:stretch>
            <a:fillRect/>
          </a:stretch>
        </p:blipFill>
        <p:spPr>
          <a:xfrm rot="21600000">
            <a:off x="8707868" y="4917694"/>
            <a:ext cx="222797" cy="201929"/>
          </a:xfrm>
          <a:prstGeom prst="rect">
            <a:avLst/>
          </a:prstGeom>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6" name="rect 2546"/>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2548" name="picture 2548"/>
          <p:cNvPicPr>
            <a:picLocks noChangeAspect="1"/>
          </p:cNvPicPr>
          <p:nvPr/>
        </p:nvPicPr>
        <p:blipFill>
          <a:blip r:embed="rId1"/>
          <a:stretch>
            <a:fillRect/>
          </a:stretch>
        </p:blipFill>
        <p:spPr>
          <a:xfrm rot="21600000">
            <a:off x="938081" y="1347022"/>
            <a:ext cx="5076060" cy="4040377"/>
          </a:xfrm>
          <a:prstGeom prst="rect">
            <a:avLst/>
          </a:prstGeom>
        </p:spPr>
      </p:pic>
      <p:pic>
        <p:nvPicPr>
          <p:cNvPr id="2550" name="picture 2550"/>
          <p:cNvPicPr>
            <a:picLocks noChangeAspect="1"/>
          </p:cNvPicPr>
          <p:nvPr/>
        </p:nvPicPr>
        <p:blipFill>
          <a:blip r:embed="rId2"/>
          <a:stretch>
            <a:fillRect/>
          </a:stretch>
        </p:blipFill>
        <p:spPr>
          <a:xfrm rot="21600000">
            <a:off x="6292595" y="1232915"/>
            <a:ext cx="4584191" cy="3870959"/>
          </a:xfrm>
          <a:prstGeom prst="rect">
            <a:avLst/>
          </a:prstGeom>
        </p:spPr>
      </p:pic>
      <p:sp>
        <p:nvSpPr>
          <p:cNvPr id="2552" name="textbox 2552"/>
          <p:cNvSpPr/>
          <p:nvPr/>
        </p:nvSpPr>
        <p:spPr>
          <a:xfrm>
            <a:off x="7299470" y="5376996"/>
            <a:ext cx="3580765" cy="1209039"/>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3970" algn="l" rtl="0" eaLnBrk="0">
              <a:lnSpc>
                <a:spcPct val="96000"/>
              </a:lnSpc>
            </a:pPr>
            <a:r>
              <a:rPr sz="1500" b="1" kern="0" spc="350">
                <a:solidFill>
                  <a:srgbClr val="094C74">
                    <a:alpha val="100000"/>
                  </a:srgbClr>
                </a:solidFill>
                <a:latin typeface="微软雅黑" panose="020B0503020204020204" charset="-122"/>
                <a:ea typeface="微软雅黑" panose="020B0503020204020204" charset="-122"/>
                <a:cs typeface="微软雅黑" panose="020B0503020204020204" charset="-122"/>
              </a:rPr>
              <a:t>设备设施经营管理</a:t>
            </a:r>
            <a:endParaRPr sz="1500">
              <a:latin typeface="微软雅黑" panose="020B0503020204020204" charset="-122"/>
              <a:ea typeface="微软雅黑" panose="020B0503020204020204" charset="-122"/>
              <a:cs typeface="微软雅黑" panose="020B0503020204020204" charset="-122"/>
            </a:endParaRPr>
          </a:p>
          <a:p>
            <a:pPr marL="12700" algn="l" rtl="0" eaLnBrk="0">
              <a:lnSpc>
                <a:spcPct val="144000"/>
              </a:lnSpc>
              <a:spcBef>
                <a:spcPts val="330"/>
              </a:spcBef>
            </a:pPr>
            <a:r>
              <a:rPr sz="14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从设备设施采购</a:t>
            </a:r>
            <a:r>
              <a:rPr sz="1400" b="1" kern="0" spc="0">
                <a:solidFill>
                  <a:srgbClr val="595959">
                    <a:alpha val="100000"/>
                  </a:srgbClr>
                </a:solidFill>
                <a:latin typeface="微软雅黑" panose="020B0503020204020204" charset="-122"/>
                <a:ea typeface="微软雅黑" panose="020B0503020204020204" charset="-122"/>
                <a:cs typeface="微软雅黑" panose="020B0503020204020204" charset="-122"/>
              </a:rPr>
              <a:t>申请、入库、领用、巡检</a:t>
            </a:r>
            <a:r>
              <a:rPr sz="1400" b="1" kern="0" spc="-10">
                <a:solidFill>
                  <a:srgbClr val="595959">
                    <a:alpha val="100000"/>
                  </a:srgbClr>
                </a:solidFill>
                <a:latin typeface="微软雅黑" panose="020B0503020204020204" charset="-122"/>
                <a:ea typeface="微软雅黑" panose="020B0503020204020204" charset="-122"/>
                <a:cs typeface="微软雅黑" panose="020B0503020204020204" charset="-122"/>
              </a:rPr>
              <a:t>、维 </a:t>
            </a:r>
            <a:r>
              <a:rPr sz="1400" b="1" kern="0" spc="0">
                <a:solidFill>
                  <a:srgbClr val="595959">
                    <a:alpha val="100000"/>
                  </a:srgbClr>
                </a:solidFill>
                <a:latin typeface="微软雅黑" panose="020B0503020204020204" charset="-122"/>
                <a:ea typeface="微软雅黑" panose="020B0503020204020204" charset="-122"/>
                <a:cs typeface="微软雅黑" panose="020B0503020204020204" charset="-122"/>
              </a:rPr>
              <a:t>修、检定、调拨、盘点、处置</a:t>
            </a:r>
            <a:r>
              <a:rPr sz="14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等资产经</a:t>
            </a:r>
            <a:r>
              <a:rPr sz="14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营过程</a:t>
            </a:r>
            <a:r>
              <a:rPr sz="14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的全业务覆盖。</a:t>
            </a:r>
            <a:endParaRPr sz="1400">
              <a:latin typeface="微软雅黑" panose="020B0503020204020204" charset="-122"/>
              <a:ea typeface="微软雅黑" panose="020B0503020204020204" charset="-122"/>
              <a:cs typeface="微软雅黑" panose="020B0503020204020204" charset="-122"/>
            </a:endParaRPr>
          </a:p>
        </p:txBody>
      </p:sp>
      <p:sp>
        <p:nvSpPr>
          <p:cNvPr id="2554" name="textbox 2554"/>
          <p:cNvSpPr/>
          <p:nvPr/>
        </p:nvSpPr>
        <p:spPr>
          <a:xfrm>
            <a:off x="1763264" y="5342278"/>
            <a:ext cx="4077334" cy="890269"/>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7000"/>
              </a:lnSpc>
            </a:pPr>
            <a:r>
              <a:rPr sz="1500" b="1" kern="0" spc="350">
                <a:solidFill>
                  <a:srgbClr val="094C74">
                    <a:alpha val="100000"/>
                  </a:srgbClr>
                </a:solidFill>
                <a:latin typeface="微软雅黑" panose="020B0503020204020204" charset="-122"/>
                <a:ea typeface="微软雅黑" panose="020B0503020204020204" charset="-122"/>
                <a:cs typeface="微软雅黑" panose="020B0503020204020204" charset="-122"/>
              </a:rPr>
              <a:t>设备设施基础台账</a:t>
            </a:r>
            <a:endParaRPr sz="1500">
              <a:latin typeface="微软雅黑" panose="020B0503020204020204" charset="-122"/>
              <a:ea typeface="微软雅黑" panose="020B0503020204020204" charset="-122"/>
              <a:cs typeface="微软雅黑" panose="020B0503020204020204" charset="-122"/>
            </a:endParaRPr>
          </a:p>
          <a:p>
            <a:pPr marL="12700" indent="5715" algn="l" rtl="0" eaLnBrk="0">
              <a:lnSpc>
                <a:spcPct val="140000"/>
              </a:lnSpc>
              <a:spcBef>
                <a:spcPts val="365"/>
              </a:spcBef>
            </a:pPr>
            <a:r>
              <a:rPr sz="14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以</a:t>
            </a:r>
            <a:r>
              <a:rPr sz="1400" b="1" kern="0" spc="-10">
                <a:solidFill>
                  <a:srgbClr val="595959">
                    <a:alpha val="100000"/>
                  </a:srgbClr>
                </a:solidFill>
                <a:latin typeface="微软雅黑" panose="020B0503020204020204" charset="-122"/>
                <a:ea typeface="微软雅黑" panose="020B0503020204020204" charset="-122"/>
                <a:cs typeface="微软雅黑" panose="020B0503020204020204" charset="-122"/>
              </a:rPr>
              <a:t>一物一档一卡</a:t>
            </a:r>
            <a:r>
              <a:rPr sz="14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的模式管理设备设施基础数据</a:t>
            </a:r>
            <a:r>
              <a:rPr sz="1400" kern="0" spc="-20">
                <a:solidFill>
                  <a:srgbClr val="595959">
                    <a:alpha val="100000"/>
                  </a:srgbClr>
                </a:solidFill>
                <a:latin typeface="微软雅黑" panose="020B0503020204020204" charset="-122"/>
                <a:ea typeface="微软雅黑" panose="020B0503020204020204" charset="-122"/>
                <a:cs typeface="微软雅黑" panose="020B0503020204020204" charset="-122"/>
              </a:rPr>
              <a:t>台账，</a:t>
            </a:r>
            <a:r>
              <a:rPr sz="14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根据设备设施编码生成唯一的</a:t>
            </a:r>
            <a:r>
              <a:rPr sz="1400" b="1" kern="0" spc="-10">
                <a:solidFill>
                  <a:srgbClr val="595959">
                    <a:alpha val="100000"/>
                  </a:srgbClr>
                </a:solidFill>
                <a:latin typeface="微软雅黑" panose="020B0503020204020204" charset="-122"/>
                <a:ea typeface="微软雅黑" panose="020B0503020204020204" charset="-122"/>
                <a:cs typeface="微软雅黑" panose="020B0503020204020204" charset="-122"/>
              </a:rPr>
              <a:t>设备设施二维码</a:t>
            </a:r>
            <a:r>
              <a:rPr sz="1400" b="1" kern="0" spc="-22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，通</a:t>
            </a:r>
            <a:endParaRPr sz="1400">
              <a:latin typeface="微软雅黑" panose="020B0503020204020204" charset="-122"/>
              <a:ea typeface="微软雅黑" panose="020B0503020204020204" charset="-122"/>
              <a:cs typeface="微软雅黑" panose="020B0503020204020204" charset="-122"/>
            </a:endParaRPr>
          </a:p>
        </p:txBody>
      </p:sp>
      <p:grpSp>
        <p:nvGrpSpPr>
          <p:cNvPr id="270" name="group 270"/>
          <p:cNvGrpSpPr/>
          <p:nvPr/>
        </p:nvGrpSpPr>
        <p:grpSpPr>
          <a:xfrm rot="21600000">
            <a:off x="7895411" y="2542070"/>
            <a:ext cx="1283423" cy="1251965"/>
            <a:chOff x="0" y="0"/>
            <a:chExt cx="1283423" cy="1251965"/>
          </a:xfrm>
        </p:grpSpPr>
        <p:pic>
          <p:nvPicPr>
            <p:cNvPr id="2556" name="picture 2556"/>
            <p:cNvPicPr>
              <a:picLocks noChangeAspect="1"/>
            </p:cNvPicPr>
            <p:nvPr/>
          </p:nvPicPr>
          <p:blipFill>
            <a:blip r:embed="rId3"/>
            <a:stretch>
              <a:fillRect/>
            </a:stretch>
          </p:blipFill>
          <p:spPr>
            <a:xfrm rot="21600000">
              <a:off x="0" y="0"/>
              <a:ext cx="1283423" cy="1251965"/>
            </a:xfrm>
            <a:prstGeom prst="rect">
              <a:avLst/>
            </a:prstGeom>
          </p:spPr>
        </p:pic>
        <p:sp>
          <p:nvSpPr>
            <p:cNvPr id="2558" name="textbox 2558"/>
            <p:cNvSpPr/>
            <p:nvPr/>
          </p:nvSpPr>
          <p:spPr>
            <a:xfrm>
              <a:off x="-12700" y="-12700"/>
              <a:ext cx="1309369" cy="1300480"/>
            </a:xfrm>
            <a:prstGeom prst="rect">
              <a:avLst/>
            </a:prstGeom>
            <a:noFill/>
            <a:ln w="0" cap="flat">
              <a:noFill/>
              <a:prstDash val="solid"/>
              <a:miter lim="0"/>
            </a:ln>
          </p:spPr>
          <p:txBody>
            <a:bodyPr vert="horz" wrap="square" lIns="0" tIns="0" rIns="0" bIns="0"/>
            <a:lstStyle/>
            <a:p>
              <a:pPr algn="l" rtl="0" eaLnBrk="0">
                <a:lnSpc>
                  <a:spcPct val="143000"/>
                </a:lnSpc>
              </a:pPr>
              <a:endParaRPr sz="1000">
                <a:latin typeface="Arial" panose="020B0604020202020204"/>
                <a:ea typeface="Arial" panose="020B0604020202020204"/>
                <a:cs typeface="Arial" panose="020B0604020202020204"/>
              </a:endParaRPr>
            </a:p>
            <a:p>
              <a:pPr algn="l" rtl="0" eaLnBrk="0">
                <a:lnSpc>
                  <a:spcPct val="143000"/>
                </a:lnSpc>
              </a:pPr>
              <a:endParaRPr sz="1000">
                <a:latin typeface="Arial" panose="020B0604020202020204"/>
                <a:ea typeface="Arial" panose="020B0604020202020204"/>
                <a:cs typeface="Arial" panose="020B0604020202020204"/>
              </a:endParaRPr>
            </a:p>
            <a:p>
              <a:pPr marL="429260" indent="-229235" algn="l" rtl="0" eaLnBrk="0">
                <a:lnSpc>
                  <a:spcPct val="101000"/>
                </a:lnSpc>
                <a:spcBef>
                  <a:spcPts val="5"/>
                </a:spcBef>
              </a:pPr>
              <a:r>
                <a:rPr sz="17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设备设施</a:t>
              </a:r>
              <a:r>
                <a:rPr sz="1700" b="1"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管理</a:t>
              </a:r>
              <a:endParaRPr sz="1700">
                <a:latin typeface="微软雅黑" panose="020B0503020204020204" charset="-122"/>
                <a:ea typeface="微软雅黑" panose="020B0503020204020204" charset="-122"/>
                <a:cs typeface="微软雅黑" panose="020B0503020204020204" charset="-122"/>
              </a:endParaRPr>
            </a:p>
          </p:txBody>
        </p:sp>
      </p:grpSp>
      <p:pic>
        <p:nvPicPr>
          <p:cNvPr id="2560" name="picture 2560"/>
          <p:cNvPicPr>
            <a:picLocks noChangeAspect="1"/>
          </p:cNvPicPr>
          <p:nvPr/>
        </p:nvPicPr>
        <p:blipFill>
          <a:blip r:embed="rId4"/>
          <a:stretch>
            <a:fillRect/>
          </a:stretch>
        </p:blipFill>
        <p:spPr>
          <a:xfrm rot="21600000">
            <a:off x="795185" y="5332374"/>
            <a:ext cx="863307" cy="841921"/>
          </a:xfrm>
          <a:prstGeom prst="rect">
            <a:avLst/>
          </a:prstGeom>
        </p:spPr>
      </p:pic>
      <p:grpSp>
        <p:nvGrpSpPr>
          <p:cNvPr id="272" name="group 272"/>
          <p:cNvGrpSpPr/>
          <p:nvPr/>
        </p:nvGrpSpPr>
        <p:grpSpPr>
          <a:xfrm rot="21600000">
            <a:off x="278739" y="231812"/>
            <a:ext cx="898702" cy="756666"/>
            <a:chOff x="0" y="0"/>
            <a:chExt cx="898702" cy="756666"/>
          </a:xfrm>
        </p:grpSpPr>
        <p:pic>
          <p:nvPicPr>
            <p:cNvPr id="2562" name="picture 2562"/>
            <p:cNvPicPr>
              <a:picLocks noChangeAspect="1"/>
            </p:cNvPicPr>
            <p:nvPr/>
          </p:nvPicPr>
          <p:blipFill>
            <a:blip r:embed="rId5"/>
            <a:stretch>
              <a:fillRect/>
            </a:stretch>
          </p:blipFill>
          <p:spPr>
            <a:xfrm rot="21600000">
              <a:off x="0" y="0"/>
              <a:ext cx="898702" cy="756666"/>
            </a:xfrm>
            <a:prstGeom prst="rect">
              <a:avLst/>
            </a:prstGeom>
          </p:spPr>
        </p:pic>
        <p:sp>
          <p:nvSpPr>
            <p:cNvPr id="2564" name="textbox 2564"/>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3.2.3</a:t>
              </a:r>
              <a:endParaRPr sz="1200">
                <a:latin typeface="微软雅黑" panose="020B0503020204020204" charset="-122"/>
                <a:ea typeface="微软雅黑" panose="020B0503020204020204" charset="-122"/>
                <a:cs typeface="微软雅黑" panose="020B0503020204020204" charset="-122"/>
              </a:endParaRPr>
            </a:p>
          </p:txBody>
        </p:sp>
      </p:grpSp>
      <p:pic>
        <p:nvPicPr>
          <p:cNvPr id="2566" name="picture 2566"/>
          <p:cNvPicPr>
            <a:picLocks noChangeAspect="1"/>
          </p:cNvPicPr>
          <p:nvPr/>
        </p:nvPicPr>
        <p:blipFill>
          <a:blip r:embed="rId6"/>
          <a:stretch>
            <a:fillRect/>
          </a:stretch>
        </p:blipFill>
        <p:spPr>
          <a:xfrm rot="21600000">
            <a:off x="6355079" y="5405754"/>
            <a:ext cx="822083" cy="801573"/>
          </a:xfrm>
          <a:prstGeom prst="rect">
            <a:avLst/>
          </a:prstGeom>
        </p:spPr>
      </p:pic>
      <p:pic>
        <p:nvPicPr>
          <p:cNvPr id="3" name="图片 2" descr="通微logo2"/>
          <p:cNvPicPr>
            <a:picLocks noChangeAspect="1"/>
          </p:cNvPicPr>
          <p:nvPr/>
        </p:nvPicPr>
        <p:blipFill>
          <a:blip r:embed="rId7"/>
          <a:stretch>
            <a:fillRect/>
          </a:stretch>
        </p:blipFill>
        <p:spPr>
          <a:xfrm>
            <a:off x="11315065" y="55245"/>
            <a:ext cx="824230" cy="368935"/>
          </a:xfrm>
          <a:prstGeom prst="rect">
            <a:avLst/>
          </a:prstGeom>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2" name="rect 257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2574" name="picture 2574"/>
          <p:cNvPicPr>
            <a:picLocks noChangeAspect="1"/>
          </p:cNvPicPr>
          <p:nvPr/>
        </p:nvPicPr>
        <p:blipFill>
          <a:blip r:embed="rId1"/>
          <a:stretch>
            <a:fillRect/>
          </a:stretch>
        </p:blipFill>
        <p:spPr>
          <a:xfrm rot="21600000">
            <a:off x="3438144" y="3023615"/>
            <a:ext cx="2519172" cy="1504188"/>
          </a:xfrm>
          <a:prstGeom prst="rect">
            <a:avLst/>
          </a:prstGeom>
        </p:spPr>
      </p:pic>
      <p:pic>
        <p:nvPicPr>
          <p:cNvPr id="2576" name="picture 2576"/>
          <p:cNvPicPr>
            <a:picLocks noChangeAspect="1"/>
          </p:cNvPicPr>
          <p:nvPr/>
        </p:nvPicPr>
        <p:blipFill>
          <a:blip r:embed="rId2"/>
          <a:stretch>
            <a:fillRect/>
          </a:stretch>
        </p:blipFill>
        <p:spPr>
          <a:xfrm rot="21600000">
            <a:off x="6307835" y="3048000"/>
            <a:ext cx="2523744" cy="1478279"/>
          </a:xfrm>
          <a:prstGeom prst="rect">
            <a:avLst/>
          </a:prstGeom>
        </p:spPr>
      </p:pic>
      <p:pic>
        <p:nvPicPr>
          <p:cNvPr id="2578" name="picture 2578"/>
          <p:cNvPicPr>
            <a:picLocks noChangeAspect="1"/>
          </p:cNvPicPr>
          <p:nvPr/>
        </p:nvPicPr>
        <p:blipFill>
          <a:blip r:embed="rId3"/>
          <a:stretch>
            <a:fillRect/>
          </a:stretch>
        </p:blipFill>
        <p:spPr>
          <a:xfrm rot="21600000">
            <a:off x="9261347" y="3048000"/>
            <a:ext cx="2522219" cy="1478279"/>
          </a:xfrm>
          <a:prstGeom prst="rect">
            <a:avLst/>
          </a:prstGeom>
        </p:spPr>
      </p:pic>
      <p:sp>
        <p:nvSpPr>
          <p:cNvPr id="2580" name="textbox 2580"/>
          <p:cNvSpPr/>
          <p:nvPr/>
        </p:nvSpPr>
        <p:spPr>
          <a:xfrm>
            <a:off x="3579806" y="4687986"/>
            <a:ext cx="2237104" cy="1259839"/>
          </a:xfrm>
          <a:prstGeom prst="rect">
            <a:avLst/>
          </a:prstGeom>
          <a:noFill/>
          <a:ln w="0" cap="flat">
            <a:noFill/>
            <a:prstDash val="solid"/>
            <a:miter lim="0"/>
          </a:ln>
        </p:spPr>
        <p:txBody>
          <a:bodyPr vert="horz" wrap="square" lIns="0" tIns="0" rIns="0" bIns="0"/>
          <a:lstStyle/>
          <a:p>
            <a:pPr algn="l" rtl="0" eaLnBrk="0">
              <a:lnSpc>
                <a:spcPct val="84000"/>
              </a:lnSpc>
            </a:pPr>
            <a:endParaRPr sz="100">
              <a:latin typeface="Arial" panose="020B0604020202020204"/>
              <a:ea typeface="Arial" panose="020B0604020202020204"/>
              <a:cs typeface="Arial" panose="020B0604020202020204"/>
            </a:endParaRPr>
          </a:p>
          <a:p>
            <a:pPr marL="12700" indent="27940" algn="l" rtl="0" eaLnBrk="0">
              <a:lnSpc>
                <a:spcPct val="125000"/>
              </a:lnSpc>
            </a:pPr>
            <a:r>
              <a:rPr sz="900" kern="0" spc="100">
                <a:solidFill>
                  <a:srgbClr val="000000">
                    <a:alpha val="100000"/>
                  </a:srgbClr>
                </a:solidFill>
                <a:latin typeface="微软雅黑" panose="020B0503020204020204" charset="-122"/>
                <a:ea typeface="微软雅黑" panose="020B0503020204020204" charset="-122"/>
                <a:cs typeface="微软雅黑" panose="020B0503020204020204" charset="-122"/>
              </a:rPr>
              <a:t>能效管理平台为楼宇提供一个</a:t>
            </a: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统一的信</a:t>
            </a:r>
            <a:r>
              <a:rPr sz="9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息服务通讯平台</a:t>
            </a:r>
            <a:r>
              <a:rPr sz="900"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，使得管</a:t>
            </a: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委会/企业应用</a:t>
            </a:r>
            <a:r>
              <a:rPr sz="9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系统之间可以通过数据交换平台进行安</a:t>
            </a:r>
            <a:r>
              <a:rPr sz="9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全可靠及可追踪的高</a:t>
            </a:r>
            <a:r>
              <a:rPr sz="900" kern="0" spc="100">
                <a:solidFill>
                  <a:srgbClr val="000000">
                    <a:alpha val="100000"/>
                  </a:srgbClr>
                </a:solidFill>
                <a:latin typeface="微软雅黑" panose="020B0503020204020204" charset="-122"/>
                <a:ea typeface="微软雅黑" panose="020B0503020204020204" charset="-122"/>
                <a:cs typeface="微软雅黑" panose="020B0503020204020204" charset="-122"/>
              </a:rPr>
              <a:t>效信息数据交换，</a:t>
            </a:r>
            <a:endParaRPr sz="900">
              <a:latin typeface="微软雅黑" panose="020B0503020204020204" charset="-122"/>
              <a:ea typeface="微软雅黑" panose="020B0503020204020204" charset="-122"/>
              <a:cs typeface="微软雅黑" panose="020B0503020204020204" charset="-122"/>
            </a:endParaRPr>
          </a:p>
          <a:p>
            <a:pPr marL="39370" indent="1270" algn="l" rtl="0" eaLnBrk="0">
              <a:lnSpc>
                <a:spcPct val="122000"/>
              </a:lnSpc>
              <a:spcBef>
                <a:spcPts val="245"/>
              </a:spcBef>
            </a:pP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并加以管理和记录</a:t>
            </a:r>
            <a:r>
              <a:rPr sz="900"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，从而为节能</a:t>
            </a: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监管业</a:t>
            </a:r>
            <a:r>
              <a:rPr sz="9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务提供高效</a:t>
            </a:r>
            <a:r>
              <a:rPr sz="900" kern="0" spc="-1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，安全</a:t>
            </a:r>
            <a:r>
              <a:rPr sz="900" kern="0" spc="-1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，便利</a:t>
            </a:r>
            <a:r>
              <a:rPr sz="900" kern="0" spc="-1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，功能全面的</a:t>
            </a:r>
            <a:endParaRPr sz="9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300">
              <a:latin typeface="Arial" panose="020B0604020202020204"/>
              <a:ea typeface="Arial" panose="020B0604020202020204"/>
              <a:cs typeface="Arial" panose="020B0604020202020204"/>
            </a:endParaRPr>
          </a:p>
          <a:p>
            <a:pPr marL="929640" algn="l" rtl="0" eaLnBrk="0">
              <a:lnSpc>
                <a:spcPct val="100000"/>
              </a:lnSpc>
            </a:pPr>
            <a:r>
              <a:rPr sz="9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服务。</a:t>
            </a:r>
            <a:endParaRPr sz="900">
              <a:latin typeface="微软雅黑" panose="020B0503020204020204" charset="-122"/>
              <a:ea typeface="微软雅黑" panose="020B0503020204020204" charset="-122"/>
              <a:cs typeface="微软雅黑" panose="020B0503020204020204" charset="-122"/>
            </a:endParaRPr>
          </a:p>
        </p:txBody>
      </p:sp>
      <p:pic>
        <p:nvPicPr>
          <p:cNvPr id="2582" name="picture 2582"/>
          <p:cNvPicPr>
            <a:picLocks noChangeAspect="1"/>
          </p:cNvPicPr>
          <p:nvPr/>
        </p:nvPicPr>
        <p:blipFill>
          <a:blip r:embed="rId4"/>
          <a:stretch>
            <a:fillRect/>
          </a:stretch>
        </p:blipFill>
        <p:spPr>
          <a:xfrm rot="21600000">
            <a:off x="1191768" y="2871215"/>
            <a:ext cx="309372" cy="867155"/>
          </a:xfrm>
          <a:prstGeom prst="rect">
            <a:avLst/>
          </a:prstGeom>
        </p:spPr>
      </p:pic>
      <p:pic>
        <p:nvPicPr>
          <p:cNvPr id="2584" name="picture 2584"/>
          <p:cNvPicPr>
            <a:picLocks noChangeAspect="1"/>
          </p:cNvPicPr>
          <p:nvPr/>
        </p:nvPicPr>
        <p:blipFill>
          <a:blip r:embed="rId5"/>
          <a:stretch>
            <a:fillRect/>
          </a:stretch>
        </p:blipFill>
        <p:spPr>
          <a:xfrm rot="21600000">
            <a:off x="1189481" y="2869247"/>
            <a:ext cx="313055" cy="871220"/>
          </a:xfrm>
          <a:prstGeom prst="rect">
            <a:avLst/>
          </a:prstGeom>
        </p:spPr>
      </p:pic>
      <p:pic>
        <p:nvPicPr>
          <p:cNvPr id="2586" name="picture 2586"/>
          <p:cNvPicPr>
            <a:picLocks noChangeAspect="1"/>
          </p:cNvPicPr>
          <p:nvPr/>
        </p:nvPicPr>
        <p:blipFill>
          <a:blip r:embed="rId6"/>
          <a:stretch>
            <a:fillRect/>
          </a:stretch>
        </p:blipFill>
        <p:spPr>
          <a:xfrm rot="21600000">
            <a:off x="1611757" y="2871787"/>
            <a:ext cx="313054" cy="871220"/>
          </a:xfrm>
          <a:prstGeom prst="rect">
            <a:avLst/>
          </a:prstGeom>
        </p:spPr>
      </p:pic>
      <p:pic>
        <p:nvPicPr>
          <p:cNvPr id="2588" name="picture 2588"/>
          <p:cNvPicPr>
            <a:picLocks noChangeAspect="1"/>
          </p:cNvPicPr>
          <p:nvPr/>
        </p:nvPicPr>
        <p:blipFill>
          <a:blip r:embed="rId7"/>
          <a:stretch>
            <a:fillRect/>
          </a:stretch>
        </p:blipFill>
        <p:spPr>
          <a:xfrm rot="21600000">
            <a:off x="911351" y="2681287"/>
            <a:ext cx="1720850" cy="1405889"/>
          </a:xfrm>
          <a:prstGeom prst="rect">
            <a:avLst/>
          </a:prstGeom>
        </p:spPr>
      </p:pic>
      <p:sp>
        <p:nvSpPr>
          <p:cNvPr id="2590" name="textbox 2590"/>
          <p:cNvSpPr/>
          <p:nvPr/>
        </p:nvSpPr>
        <p:spPr>
          <a:xfrm>
            <a:off x="1363599" y="487997"/>
            <a:ext cx="7927975"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能效管理</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结合智能</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化设备</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以信息化手段让楼宇能效可管</a:t>
            </a:r>
            <a:r>
              <a:rPr sz="1700" b="1"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可视</a:t>
            </a:r>
            <a:r>
              <a:rPr sz="1700" b="1"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可优</a:t>
            </a:r>
            <a:endParaRPr sz="1700">
              <a:latin typeface="微软雅黑" panose="020B0503020204020204" charset="-122"/>
              <a:ea typeface="微软雅黑" panose="020B0503020204020204" charset="-122"/>
              <a:cs typeface="微软雅黑" panose="020B0503020204020204" charset="-122"/>
            </a:endParaRPr>
          </a:p>
        </p:txBody>
      </p:sp>
      <p:sp>
        <p:nvSpPr>
          <p:cNvPr id="2592" name="textbox 2592"/>
          <p:cNvSpPr/>
          <p:nvPr/>
        </p:nvSpPr>
        <p:spPr>
          <a:xfrm>
            <a:off x="9430441" y="4687986"/>
            <a:ext cx="2182495" cy="71120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100000"/>
              </a:lnSpc>
            </a:pPr>
            <a:r>
              <a:rPr sz="900" kern="0" spc="100">
                <a:solidFill>
                  <a:srgbClr val="000000">
                    <a:alpha val="100000"/>
                  </a:srgbClr>
                </a:solidFill>
                <a:latin typeface="微软雅黑" panose="020B0503020204020204" charset="-122"/>
                <a:ea typeface="微软雅黑" panose="020B0503020204020204" charset="-122"/>
                <a:cs typeface="微软雅黑" panose="020B0503020204020204" charset="-122"/>
              </a:rPr>
              <a:t>通过系统深入的了解能源在各个</a:t>
            </a: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环节和</a:t>
            </a:r>
            <a:endParaRPr sz="900">
              <a:latin typeface="微软雅黑" panose="020B0503020204020204" charset="-122"/>
              <a:ea typeface="微软雅黑" panose="020B0503020204020204" charset="-122"/>
              <a:cs typeface="微软雅黑" panose="020B0503020204020204" charset="-122"/>
            </a:endParaRPr>
          </a:p>
          <a:p>
            <a:pPr marL="13335" algn="l" rtl="0" eaLnBrk="0">
              <a:lnSpc>
                <a:spcPct val="100000"/>
              </a:lnSpc>
              <a:spcBef>
                <a:spcPts val="360"/>
              </a:spcBef>
            </a:pP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能源表的具体消耗</a:t>
            </a:r>
            <a:r>
              <a:rPr sz="900"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，分析能源的使</a:t>
            </a: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用情</a:t>
            </a:r>
            <a:endParaRPr sz="900">
              <a:latin typeface="微软雅黑" panose="020B0503020204020204" charset="-122"/>
              <a:ea typeface="微软雅黑" panose="020B0503020204020204" charset="-122"/>
              <a:cs typeface="微软雅黑" panose="020B0503020204020204" charset="-122"/>
            </a:endParaRPr>
          </a:p>
          <a:p>
            <a:pPr marL="647700" indent="-635000" algn="l" rtl="0" eaLnBrk="0">
              <a:lnSpc>
                <a:spcPct val="122000"/>
              </a:lnSpc>
              <a:spcBef>
                <a:spcPts val="245"/>
              </a:spcBef>
            </a:pP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况</a:t>
            </a:r>
            <a:r>
              <a:rPr sz="900" kern="0" spc="-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，进而针对性的给出优化方案</a:t>
            </a:r>
            <a:r>
              <a:rPr sz="900" kern="0" spc="-1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帮助</a:t>
            </a:r>
            <a:r>
              <a:rPr sz="9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楼宇节能减排。</a:t>
            </a:r>
            <a:endParaRPr sz="900">
              <a:latin typeface="微软雅黑" panose="020B0503020204020204" charset="-122"/>
              <a:ea typeface="微软雅黑" panose="020B0503020204020204" charset="-122"/>
              <a:cs typeface="微软雅黑" panose="020B0503020204020204" charset="-122"/>
            </a:endParaRPr>
          </a:p>
        </p:txBody>
      </p:sp>
      <p:grpSp>
        <p:nvGrpSpPr>
          <p:cNvPr id="274" name="group 274"/>
          <p:cNvGrpSpPr/>
          <p:nvPr/>
        </p:nvGrpSpPr>
        <p:grpSpPr>
          <a:xfrm rot="21600000">
            <a:off x="9549575" y="2065655"/>
            <a:ext cx="1947544" cy="639579"/>
            <a:chOff x="0" y="0"/>
            <a:chExt cx="1947544" cy="639579"/>
          </a:xfrm>
        </p:grpSpPr>
        <p:pic>
          <p:nvPicPr>
            <p:cNvPr id="2594" name="picture 2594"/>
            <p:cNvPicPr>
              <a:picLocks noChangeAspect="1"/>
            </p:cNvPicPr>
            <p:nvPr/>
          </p:nvPicPr>
          <p:blipFill>
            <a:blip r:embed="rId8"/>
            <a:stretch>
              <a:fillRect/>
            </a:stretch>
          </p:blipFill>
          <p:spPr>
            <a:xfrm rot="21600000">
              <a:off x="0" y="0"/>
              <a:ext cx="1947544" cy="639579"/>
            </a:xfrm>
            <a:prstGeom prst="rect">
              <a:avLst/>
            </a:prstGeom>
          </p:spPr>
        </p:pic>
        <p:sp>
          <p:nvSpPr>
            <p:cNvPr id="2596" name="textbox 2596"/>
            <p:cNvSpPr/>
            <p:nvPr/>
          </p:nvSpPr>
          <p:spPr>
            <a:xfrm>
              <a:off x="-12700" y="-12700"/>
              <a:ext cx="1972945" cy="682625"/>
            </a:xfrm>
            <a:prstGeom prst="rect">
              <a:avLst/>
            </a:prstGeom>
            <a:noFill/>
            <a:ln w="0" cap="flat">
              <a:noFill/>
              <a:prstDash val="solid"/>
              <a:miter lim="0"/>
            </a:ln>
          </p:spPr>
          <p:txBody>
            <a:bodyPr vert="horz" wrap="square" lIns="0" tIns="0" rIns="0" bIns="0"/>
            <a:lstStyle/>
            <a:p>
              <a:pPr algn="l" rtl="0" eaLnBrk="0">
                <a:lnSpc>
                  <a:spcPct val="164000"/>
                </a:lnSpc>
              </a:pPr>
              <a:endParaRPr sz="1000">
                <a:latin typeface="Arial" panose="020B0604020202020204"/>
                <a:ea typeface="Arial" panose="020B0604020202020204"/>
                <a:cs typeface="Arial" panose="020B0604020202020204"/>
              </a:endParaRPr>
            </a:p>
            <a:p>
              <a:pPr marL="646430" algn="l" rtl="0" eaLnBrk="0">
                <a:lnSpc>
                  <a:spcPct val="94000"/>
                </a:lnSpc>
                <a:spcBef>
                  <a:spcPct val="0"/>
                </a:spcBef>
              </a:pPr>
              <a:r>
                <a:rPr sz="13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能效可优</a:t>
              </a:r>
              <a:endParaRPr sz="1300">
                <a:latin typeface="微软雅黑" panose="020B0503020204020204" charset="-122"/>
                <a:ea typeface="微软雅黑" panose="020B0503020204020204" charset="-122"/>
                <a:cs typeface="微软雅黑" panose="020B0503020204020204" charset="-122"/>
              </a:endParaRPr>
            </a:p>
          </p:txBody>
        </p:sp>
      </p:grpSp>
      <p:grpSp>
        <p:nvGrpSpPr>
          <p:cNvPr id="276" name="group 276"/>
          <p:cNvGrpSpPr/>
          <p:nvPr/>
        </p:nvGrpSpPr>
        <p:grpSpPr>
          <a:xfrm rot="21600000">
            <a:off x="3776154" y="2065655"/>
            <a:ext cx="1998980" cy="621505"/>
            <a:chOff x="0" y="0"/>
            <a:chExt cx="1998980" cy="621505"/>
          </a:xfrm>
        </p:grpSpPr>
        <p:pic>
          <p:nvPicPr>
            <p:cNvPr id="2598" name="picture 2598"/>
            <p:cNvPicPr>
              <a:picLocks noChangeAspect="1"/>
            </p:cNvPicPr>
            <p:nvPr/>
          </p:nvPicPr>
          <p:blipFill>
            <a:blip r:embed="rId9"/>
            <a:stretch>
              <a:fillRect/>
            </a:stretch>
          </p:blipFill>
          <p:spPr>
            <a:xfrm rot="21600000">
              <a:off x="0" y="0"/>
              <a:ext cx="1998980" cy="621505"/>
            </a:xfrm>
            <a:prstGeom prst="rect">
              <a:avLst/>
            </a:prstGeom>
          </p:spPr>
        </p:pic>
        <p:sp>
          <p:nvSpPr>
            <p:cNvPr id="2600" name="textbox 2600"/>
            <p:cNvSpPr/>
            <p:nvPr/>
          </p:nvSpPr>
          <p:spPr>
            <a:xfrm>
              <a:off x="-12700" y="-12700"/>
              <a:ext cx="2025014" cy="664209"/>
            </a:xfrm>
            <a:prstGeom prst="rect">
              <a:avLst/>
            </a:prstGeom>
            <a:noFill/>
            <a:ln w="0" cap="flat">
              <a:noFill/>
              <a:prstDash val="solid"/>
              <a:miter lim="0"/>
            </a:ln>
          </p:spPr>
          <p:txBody>
            <a:bodyPr vert="horz" wrap="square" lIns="0" tIns="0" rIns="0" bIns="0"/>
            <a:lstStyle/>
            <a:p>
              <a:pPr algn="l" rtl="0" eaLnBrk="0">
                <a:lnSpc>
                  <a:spcPct val="157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669925" algn="l" rtl="0" eaLnBrk="0">
                <a:lnSpc>
                  <a:spcPct val="94000"/>
                </a:lnSpc>
              </a:pPr>
              <a:r>
                <a:rPr sz="13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能效可管</a:t>
              </a:r>
              <a:endParaRPr sz="1300">
                <a:latin typeface="微软雅黑" panose="020B0503020204020204" charset="-122"/>
                <a:ea typeface="微软雅黑" panose="020B0503020204020204" charset="-122"/>
                <a:cs typeface="微软雅黑" panose="020B0503020204020204" charset="-122"/>
              </a:endParaRPr>
            </a:p>
          </p:txBody>
        </p:sp>
      </p:grpSp>
      <p:grpSp>
        <p:nvGrpSpPr>
          <p:cNvPr id="278" name="group 278"/>
          <p:cNvGrpSpPr/>
          <p:nvPr/>
        </p:nvGrpSpPr>
        <p:grpSpPr>
          <a:xfrm rot="21600000">
            <a:off x="6591744" y="2071370"/>
            <a:ext cx="1947544" cy="629675"/>
            <a:chOff x="0" y="0"/>
            <a:chExt cx="1947544" cy="629675"/>
          </a:xfrm>
        </p:grpSpPr>
        <p:pic>
          <p:nvPicPr>
            <p:cNvPr id="2602" name="picture 2602"/>
            <p:cNvPicPr>
              <a:picLocks noChangeAspect="1"/>
            </p:cNvPicPr>
            <p:nvPr/>
          </p:nvPicPr>
          <p:blipFill>
            <a:blip r:embed="rId10"/>
            <a:stretch>
              <a:fillRect/>
            </a:stretch>
          </p:blipFill>
          <p:spPr>
            <a:xfrm rot="21600000">
              <a:off x="0" y="0"/>
              <a:ext cx="1947544" cy="629675"/>
            </a:xfrm>
            <a:prstGeom prst="rect">
              <a:avLst/>
            </a:prstGeom>
          </p:spPr>
        </p:pic>
        <p:sp>
          <p:nvSpPr>
            <p:cNvPr id="2604" name="textbox 2604"/>
            <p:cNvSpPr/>
            <p:nvPr/>
          </p:nvSpPr>
          <p:spPr>
            <a:xfrm>
              <a:off x="-12700" y="-12700"/>
              <a:ext cx="1972945" cy="672465"/>
            </a:xfrm>
            <a:prstGeom prst="rect">
              <a:avLst/>
            </a:prstGeom>
            <a:noFill/>
            <a:ln w="0" cap="flat">
              <a:noFill/>
              <a:prstDash val="solid"/>
              <a:miter lim="0"/>
            </a:ln>
          </p:spPr>
          <p:txBody>
            <a:bodyPr vert="horz" wrap="square" lIns="0" tIns="0" rIns="0" bIns="0"/>
            <a:lstStyle/>
            <a:p>
              <a:pPr algn="l" rtl="0" eaLnBrk="0">
                <a:lnSpc>
                  <a:spcPct val="158000"/>
                </a:lnSpc>
              </a:pPr>
              <a:endParaRPr sz="1000">
                <a:latin typeface="Arial" panose="020B0604020202020204"/>
                <a:ea typeface="Arial" panose="020B0604020202020204"/>
                <a:cs typeface="Arial" panose="020B0604020202020204"/>
              </a:endParaRPr>
            </a:p>
            <a:p>
              <a:pPr algn="l" rtl="0" eaLnBrk="0">
                <a:lnSpc>
                  <a:spcPct val="8000"/>
                </a:lnSpc>
              </a:pPr>
              <a:endParaRPr sz="100">
                <a:latin typeface="Arial" panose="020B0604020202020204"/>
                <a:ea typeface="Arial" panose="020B0604020202020204"/>
                <a:cs typeface="Arial" panose="020B0604020202020204"/>
              </a:endParaRPr>
            </a:p>
            <a:p>
              <a:pPr marL="651510" algn="l" rtl="0" eaLnBrk="0">
                <a:lnSpc>
                  <a:spcPct val="94000"/>
                </a:lnSpc>
              </a:pPr>
              <a:r>
                <a:rPr sz="13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能效可视</a:t>
              </a:r>
              <a:endParaRPr sz="1300">
                <a:latin typeface="微软雅黑" panose="020B0503020204020204" charset="-122"/>
                <a:ea typeface="微软雅黑" panose="020B0503020204020204" charset="-122"/>
                <a:cs typeface="微软雅黑" panose="020B0503020204020204" charset="-122"/>
              </a:endParaRPr>
            </a:p>
          </p:txBody>
        </p:sp>
      </p:grpSp>
      <p:sp>
        <p:nvSpPr>
          <p:cNvPr id="2606" name="textbox 2606"/>
          <p:cNvSpPr/>
          <p:nvPr/>
        </p:nvSpPr>
        <p:spPr>
          <a:xfrm>
            <a:off x="6478704" y="4687986"/>
            <a:ext cx="2182495" cy="528319"/>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100000"/>
              </a:lnSpc>
            </a:pP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借助系统让能效信息信息一览无余</a:t>
            </a:r>
            <a:r>
              <a:rPr sz="900" kern="0" spc="-12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，包</a:t>
            </a:r>
            <a:endParaRPr sz="900">
              <a:latin typeface="微软雅黑" panose="020B0503020204020204" charset="-122"/>
              <a:ea typeface="微软雅黑" panose="020B0503020204020204" charset="-122"/>
              <a:cs typeface="微软雅黑" panose="020B0503020204020204" charset="-122"/>
            </a:endParaRPr>
          </a:p>
          <a:p>
            <a:pPr marL="80010" indent="-67945" algn="l" rtl="0" eaLnBrk="0">
              <a:lnSpc>
                <a:spcPct val="122000"/>
              </a:lnSpc>
              <a:spcBef>
                <a:spcPts val="245"/>
              </a:spcBef>
            </a:pP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括平台建设进度、</a:t>
            </a:r>
            <a:r>
              <a:rPr sz="900" kern="0" spc="-1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总体能耗趋势、</a:t>
            </a: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同环</a:t>
            </a:r>
            <a:r>
              <a:rPr sz="9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比增长情况和企业能耗排名等信息</a:t>
            </a:r>
            <a:r>
              <a:rPr sz="9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900">
              <a:latin typeface="微软雅黑" panose="020B0503020204020204" charset="-122"/>
              <a:ea typeface="微软雅黑" panose="020B0503020204020204" charset="-122"/>
              <a:cs typeface="微软雅黑" panose="020B0503020204020204" charset="-122"/>
            </a:endParaRPr>
          </a:p>
        </p:txBody>
      </p:sp>
      <p:grpSp>
        <p:nvGrpSpPr>
          <p:cNvPr id="280" name="group 280"/>
          <p:cNvGrpSpPr/>
          <p:nvPr/>
        </p:nvGrpSpPr>
        <p:grpSpPr>
          <a:xfrm rot="21600000">
            <a:off x="758952" y="4521517"/>
            <a:ext cx="1995804" cy="377825"/>
            <a:chOff x="0" y="0"/>
            <a:chExt cx="1995804" cy="377825"/>
          </a:xfrm>
        </p:grpSpPr>
        <p:pic>
          <p:nvPicPr>
            <p:cNvPr id="2608" name="picture 2608"/>
            <p:cNvPicPr>
              <a:picLocks noChangeAspect="1"/>
            </p:cNvPicPr>
            <p:nvPr/>
          </p:nvPicPr>
          <p:blipFill>
            <a:blip r:embed="rId11"/>
            <a:stretch>
              <a:fillRect/>
            </a:stretch>
          </p:blipFill>
          <p:spPr>
            <a:xfrm rot="21600000">
              <a:off x="0" y="0"/>
              <a:ext cx="1995804" cy="377825"/>
            </a:xfrm>
            <a:prstGeom prst="rect">
              <a:avLst/>
            </a:prstGeom>
          </p:spPr>
        </p:pic>
        <p:sp>
          <p:nvSpPr>
            <p:cNvPr id="2610" name="textbox 2610"/>
            <p:cNvSpPr/>
            <p:nvPr/>
          </p:nvSpPr>
          <p:spPr>
            <a:xfrm>
              <a:off x="-12700" y="-12700"/>
              <a:ext cx="2021204" cy="424180"/>
            </a:xfrm>
            <a:prstGeom prst="rect">
              <a:avLst/>
            </a:prstGeom>
            <a:noFill/>
            <a:ln w="0" cap="flat">
              <a:noFill/>
              <a:prstDash val="solid"/>
              <a:miter lim="0"/>
            </a:ln>
          </p:spPr>
          <p:txBody>
            <a:bodyPr vert="horz" wrap="square" lIns="0" tIns="0" rIns="0" bIns="0"/>
            <a:lstStyle/>
            <a:p>
              <a:pPr algn="l" rtl="0" eaLnBrk="0">
                <a:lnSpc>
                  <a:spcPct val="119000"/>
                </a:lnSpc>
              </a:pPr>
              <a:endParaRPr sz="500">
                <a:latin typeface="Arial" panose="020B0604020202020204"/>
                <a:ea typeface="Arial" panose="020B0604020202020204"/>
                <a:cs typeface="Arial" panose="020B0604020202020204"/>
              </a:endParaRPr>
            </a:p>
            <a:p>
              <a:pPr marL="583565" algn="l" rtl="0" eaLnBrk="0">
                <a:lnSpc>
                  <a:spcPct val="96000"/>
                </a:lnSpc>
                <a:spcBef>
                  <a:spcPct val="0"/>
                </a:spcBef>
              </a:pPr>
              <a:r>
                <a:rPr sz="1500"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建筑节能</a:t>
              </a:r>
              <a:endParaRPr sz="1500">
                <a:latin typeface="微软雅黑" panose="020B0503020204020204" charset="-122"/>
                <a:ea typeface="微软雅黑" panose="020B0503020204020204" charset="-122"/>
                <a:cs typeface="微软雅黑" panose="020B0503020204020204" charset="-122"/>
              </a:endParaRPr>
            </a:p>
          </p:txBody>
        </p:sp>
      </p:grpSp>
      <p:grpSp>
        <p:nvGrpSpPr>
          <p:cNvPr id="282" name="group 282"/>
          <p:cNvGrpSpPr/>
          <p:nvPr/>
        </p:nvGrpSpPr>
        <p:grpSpPr>
          <a:xfrm rot="21600000">
            <a:off x="750062" y="2266632"/>
            <a:ext cx="1995804" cy="356235"/>
            <a:chOff x="0" y="0"/>
            <a:chExt cx="1995804" cy="356235"/>
          </a:xfrm>
        </p:grpSpPr>
        <p:pic>
          <p:nvPicPr>
            <p:cNvPr id="2612" name="picture 2612"/>
            <p:cNvPicPr>
              <a:picLocks noChangeAspect="1"/>
            </p:cNvPicPr>
            <p:nvPr/>
          </p:nvPicPr>
          <p:blipFill>
            <a:blip r:embed="rId12"/>
            <a:stretch>
              <a:fillRect/>
            </a:stretch>
          </p:blipFill>
          <p:spPr>
            <a:xfrm rot="21600000">
              <a:off x="0" y="0"/>
              <a:ext cx="1995804" cy="356235"/>
            </a:xfrm>
            <a:prstGeom prst="rect">
              <a:avLst/>
            </a:prstGeom>
          </p:spPr>
        </p:pic>
        <p:sp>
          <p:nvSpPr>
            <p:cNvPr id="2614" name="textbox 2614"/>
            <p:cNvSpPr/>
            <p:nvPr/>
          </p:nvSpPr>
          <p:spPr>
            <a:xfrm>
              <a:off x="-12700" y="-12700"/>
              <a:ext cx="2021204" cy="402590"/>
            </a:xfrm>
            <a:prstGeom prst="rect">
              <a:avLst/>
            </a:prstGeom>
            <a:noFill/>
            <a:ln w="0" cap="flat">
              <a:noFill/>
              <a:prstDash val="solid"/>
              <a:miter lim="0"/>
            </a:ln>
          </p:spPr>
          <p:txBody>
            <a:bodyPr vert="horz" wrap="square" lIns="0" tIns="0" rIns="0" bIns="0"/>
            <a:lstStyle/>
            <a:p>
              <a:pPr algn="l" rtl="0" eaLnBrk="0">
                <a:lnSpc>
                  <a:spcPct val="110000"/>
                </a:lnSpc>
              </a:pPr>
              <a:endParaRPr sz="600">
                <a:latin typeface="Arial" panose="020B0604020202020204"/>
                <a:ea typeface="Arial" panose="020B0604020202020204"/>
                <a:cs typeface="Arial" panose="020B0604020202020204"/>
              </a:endParaRPr>
            </a:p>
            <a:p>
              <a:pPr marL="621030" algn="l" rtl="0" eaLnBrk="0">
                <a:lnSpc>
                  <a:spcPct val="96000"/>
                </a:lnSpc>
                <a:spcBef>
                  <a:spcPts val="5"/>
                </a:spcBef>
              </a:pPr>
              <a:r>
                <a:rPr sz="15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管理节能</a:t>
              </a:r>
              <a:endParaRPr sz="1500">
                <a:latin typeface="微软雅黑" panose="020B0503020204020204" charset="-122"/>
                <a:ea typeface="微软雅黑" panose="020B0503020204020204" charset="-122"/>
                <a:cs typeface="微软雅黑" panose="020B0503020204020204" charset="-122"/>
              </a:endParaRPr>
            </a:p>
          </p:txBody>
        </p:sp>
      </p:grpSp>
      <p:grpSp>
        <p:nvGrpSpPr>
          <p:cNvPr id="284" name="group 284"/>
          <p:cNvGrpSpPr/>
          <p:nvPr/>
        </p:nvGrpSpPr>
        <p:grpSpPr>
          <a:xfrm rot="21600000">
            <a:off x="278739" y="231812"/>
            <a:ext cx="898702" cy="756666"/>
            <a:chOff x="0" y="0"/>
            <a:chExt cx="898702" cy="756666"/>
          </a:xfrm>
        </p:grpSpPr>
        <p:pic>
          <p:nvPicPr>
            <p:cNvPr id="2616" name="picture 2616"/>
            <p:cNvPicPr>
              <a:picLocks noChangeAspect="1"/>
            </p:cNvPicPr>
            <p:nvPr/>
          </p:nvPicPr>
          <p:blipFill>
            <a:blip r:embed="rId13"/>
            <a:stretch>
              <a:fillRect/>
            </a:stretch>
          </p:blipFill>
          <p:spPr>
            <a:xfrm rot="21600000">
              <a:off x="0" y="0"/>
              <a:ext cx="898702" cy="756666"/>
            </a:xfrm>
            <a:prstGeom prst="rect">
              <a:avLst/>
            </a:prstGeom>
          </p:spPr>
        </p:pic>
        <p:sp>
          <p:nvSpPr>
            <p:cNvPr id="2618" name="textbox 2618"/>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30">
                  <a:solidFill>
                    <a:srgbClr val="FFFFFF">
                      <a:alpha val="100000"/>
                    </a:srgbClr>
                  </a:solidFill>
                  <a:latin typeface="微软雅黑" panose="020B0503020204020204" charset="-122"/>
                  <a:ea typeface="微软雅黑" panose="020B0503020204020204" charset="-122"/>
                  <a:cs typeface="微软雅黑" panose="020B0503020204020204" charset="-122"/>
                </a:rPr>
                <a:t>3.2.4</a:t>
              </a:r>
              <a:endParaRPr sz="1200">
                <a:latin typeface="微软雅黑" panose="020B0503020204020204" charset="-122"/>
                <a:ea typeface="微软雅黑" panose="020B0503020204020204" charset="-122"/>
                <a:cs typeface="微软雅黑" panose="020B0503020204020204" charset="-122"/>
              </a:endParaRPr>
            </a:p>
          </p:txBody>
        </p:sp>
      </p:grpSp>
      <p:grpSp>
        <p:nvGrpSpPr>
          <p:cNvPr id="286" name="group 286"/>
          <p:cNvGrpSpPr/>
          <p:nvPr/>
        </p:nvGrpSpPr>
        <p:grpSpPr>
          <a:xfrm rot="21600000">
            <a:off x="1075181" y="4133532"/>
            <a:ext cx="1327784" cy="324484"/>
            <a:chOff x="0" y="0"/>
            <a:chExt cx="1327784" cy="324484"/>
          </a:xfrm>
        </p:grpSpPr>
        <p:pic>
          <p:nvPicPr>
            <p:cNvPr id="2620" name="picture 2620"/>
            <p:cNvPicPr>
              <a:picLocks noChangeAspect="1"/>
            </p:cNvPicPr>
            <p:nvPr/>
          </p:nvPicPr>
          <p:blipFill>
            <a:blip r:embed="rId14"/>
            <a:stretch>
              <a:fillRect/>
            </a:stretch>
          </p:blipFill>
          <p:spPr>
            <a:xfrm rot="21600000">
              <a:off x="0" y="0"/>
              <a:ext cx="1327784" cy="324484"/>
            </a:xfrm>
            <a:prstGeom prst="rect">
              <a:avLst/>
            </a:prstGeom>
          </p:spPr>
        </p:pic>
        <p:sp>
          <p:nvSpPr>
            <p:cNvPr id="2622" name="textbox 2622"/>
            <p:cNvSpPr/>
            <p:nvPr/>
          </p:nvSpPr>
          <p:spPr>
            <a:xfrm>
              <a:off x="-12700" y="-12700"/>
              <a:ext cx="1353185" cy="370204"/>
            </a:xfrm>
            <a:prstGeom prst="rect">
              <a:avLst/>
            </a:prstGeom>
            <a:noFill/>
            <a:ln w="0" cap="flat">
              <a:noFill/>
              <a:prstDash val="solid"/>
              <a:miter lim="0"/>
            </a:ln>
          </p:spPr>
          <p:txBody>
            <a:bodyPr vert="horz" wrap="square" lIns="0" tIns="0" rIns="0" bIns="0"/>
            <a:lstStyle/>
            <a:p>
              <a:pPr algn="l" rtl="0" eaLnBrk="0">
                <a:lnSpc>
                  <a:spcPct val="129000"/>
                </a:lnSpc>
              </a:pPr>
              <a:endParaRPr sz="300">
                <a:latin typeface="Arial" panose="020B0604020202020204"/>
                <a:ea typeface="Arial" panose="020B0604020202020204"/>
                <a:cs typeface="Arial" panose="020B0604020202020204"/>
              </a:endParaRPr>
            </a:p>
            <a:p>
              <a:pPr marL="256540" algn="l" rtl="0" eaLnBrk="0">
                <a:lnSpc>
                  <a:spcPct val="97000"/>
                </a:lnSpc>
                <a:spcBef>
                  <a:spcPts val="5"/>
                </a:spcBef>
              </a:pPr>
              <a:r>
                <a:rPr sz="15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设备节能</a:t>
              </a:r>
              <a:endParaRPr sz="1500">
                <a:latin typeface="微软雅黑" panose="020B0503020204020204" charset="-122"/>
                <a:ea typeface="微软雅黑" panose="020B0503020204020204" charset="-122"/>
                <a:cs typeface="微软雅黑" panose="020B0503020204020204" charset="-122"/>
              </a:endParaRPr>
            </a:p>
          </p:txBody>
        </p:sp>
      </p:grpSp>
      <p:pic>
        <p:nvPicPr>
          <p:cNvPr id="2624" name="picture 2624"/>
          <p:cNvPicPr>
            <a:picLocks noChangeAspect="1"/>
          </p:cNvPicPr>
          <p:nvPr/>
        </p:nvPicPr>
        <p:blipFill>
          <a:blip r:embed="rId15"/>
          <a:stretch>
            <a:fillRect/>
          </a:stretch>
        </p:blipFill>
        <p:spPr>
          <a:xfrm rot="21600000">
            <a:off x="2750444" y="3041581"/>
            <a:ext cx="567732" cy="485799"/>
          </a:xfrm>
          <a:prstGeom prst="rect">
            <a:avLst/>
          </a:prstGeom>
        </p:spPr>
      </p:pic>
      <p:grpSp>
        <p:nvGrpSpPr>
          <p:cNvPr id="288" name="group 288"/>
          <p:cNvGrpSpPr/>
          <p:nvPr/>
        </p:nvGrpSpPr>
        <p:grpSpPr>
          <a:xfrm rot="21600000">
            <a:off x="2024506" y="2875597"/>
            <a:ext cx="313055" cy="871220"/>
            <a:chOff x="0" y="0"/>
            <a:chExt cx="313055" cy="871220"/>
          </a:xfrm>
        </p:grpSpPr>
        <p:pic>
          <p:nvPicPr>
            <p:cNvPr id="2626" name="picture 2626"/>
            <p:cNvPicPr>
              <a:picLocks noChangeAspect="1"/>
            </p:cNvPicPr>
            <p:nvPr/>
          </p:nvPicPr>
          <p:blipFill>
            <a:blip r:embed="rId16"/>
            <a:stretch>
              <a:fillRect/>
            </a:stretch>
          </p:blipFill>
          <p:spPr>
            <a:xfrm rot="21600000">
              <a:off x="0" y="0"/>
              <a:ext cx="313055" cy="871220"/>
            </a:xfrm>
            <a:prstGeom prst="rect">
              <a:avLst/>
            </a:prstGeom>
          </p:spPr>
        </p:pic>
        <p:sp>
          <p:nvSpPr>
            <p:cNvPr id="2628" name="textbox 2628"/>
            <p:cNvSpPr/>
            <p:nvPr/>
          </p:nvSpPr>
          <p:spPr>
            <a:xfrm>
              <a:off x="-28413" y="-12700"/>
              <a:ext cx="354329" cy="897255"/>
            </a:xfrm>
            <a:prstGeom prst="rect">
              <a:avLst/>
            </a:prstGeom>
            <a:noFill/>
            <a:ln w="0" cap="flat">
              <a:noFill/>
              <a:prstDash val="solid"/>
              <a:miter lim="0"/>
            </a:ln>
          </p:spPr>
          <p:txBody>
            <a:bodyPr vert="eaVert" wrap="square" lIns="0" tIns="0" rIns="0" bIns="0"/>
            <a:lstStyle/>
            <a:p>
              <a:pPr algn="l" rtl="0" eaLnBrk="0">
                <a:lnSpc>
                  <a:spcPct val="119000"/>
                </a:lnSpc>
              </a:pPr>
              <a:endParaRPr sz="500">
                <a:latin typeface="Arial" panose="020B0604020202020204"/>
                <a:ea typeface="Arial" panose="020B0604020202020204"/>
                <a:cs typeface="Arial" panose="020B0604020202020204"/>
              </a:endParaRPr>
            </a:p>
            <a:p>
              <a:pPr marL="105410" algn="l" rtl="0" eaLnBrk="0">
                <a:lnSpc>
                  <a:spcPct val="90000"/>
                </a:lnSpc>
                <a:spcBef>
                  <a:spcPct val="0"/>
                </a:spcBef>
              </a:pPr>
              <a:r>
                <a:rPr sz="1200"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用电分析</a:t>
              </a:r>
              <a:endParaRPr sz="1200">
                <a:latin typeface="微软雅黑" panose="020B0503020204020204" charset="-122"/>
                <a:ea typeface="微软雅黑" panose="020B0503020204020204" charset="-122"/>
                <a:cs typeface="微软雅黑" panose="020B0503020204020204" charset="-122"/>
              </a:endParaRPr>
            </a:p>
          </p:txBody>
        </p:sp>
      </p:grpSp>
      <p:sp>
        <p:nvSpPr>
          <p:cNvPr id="2630" name="textbox 2630"/>
          <p:cNvSpPr/>
          <p:nvPr/>
        </p:nvSpPr>
        <p:spPr>
          <a:xfrm>
            <a:off x="393796" y="2986675"/>
            <a:ext cx="210820" cy="1008380"/>
          </a:xfrm>
          <a:prstGeom prst="rect">
            <a:avLst/>
          </a:prstGeom>
          <a:noFill/>
          <a:ln w="0" cap="flat">
            <a:noFill/>
            <a:prstDash val="solid"/>
            <a:miter lim="0"/>
          </a:ln>
        </p:spPr>
        <p:txBody>
          <a:bodyPr vert="eaVert"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92000"/>
              </a:lnSpc>
            </a:pPr>
            <a:r>
              <a:rPr sz="1300" b="1" kern="0" spc="240">
                <a:solidFill>
                  <a:srgbClr val="000000">
                    <a:alpha val="100000"/>
                  </a:srgbClr>
                </a:solidFill>
                <a:latin typeface="微软雅黑" panose="020B0503020204020204" charset="-122"/>
                <a:ea typeface="微软雅黑" panose="020B0503020204020204" charset="-122"/>
                <a:cs typeface="微软雅黑" panose="020B0503020204020204" charset="-122"/>
              </a:rPr>
              <a:t>多系统联动</a:t>
            </a:r>
            <a:endParaRPr sz="1300">
              <a:latin typeface="微软雅黑" panose="020B0503020204020204" charset="-122"/>
              <a:ea typeface="微软雅黑" panose="020B0503020204020204" charset="-122"/>
              <a:cs typeface="微软雅黑" panose="020B0503020204020204" charset="-122"/>
            </a:endParaRPr>
          </a:p>
        </p:txBody>
      </p:sp>
      <p:sp>
        <p:nvSpPr>
          <p:cNvPr id="2632" name="textbox 2632"/>
          <p:cNvSpPr/>
          <p:nvPr/>
        </p:nvSpPr>
        <p:spPr>
          <a:xfrm>
            <a:off x="1355600" y="3759306"/>
            <a:ext cx="834389" cy="244475"/>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技术节能</a:t>
            </a:r>
            <a:endParaRPr sz="1500">
              <a:latin typeface="微软雅黑" panose="020B0503020204020204" charset="-122"/>
              <a:ea typeface="微软雅黑" panose="020B0503020204020204" charset="-122"/>
              <a:cs typeface="微软雅黑" panose="020B0503020204020204" charset="-122"/>
            </a:endParaRPr>
          </a:p>
        </p:txBody>
      </p:sp>
      <p:sp>
        <p:nvSpPr>
          <p:cNvPr id="2634" name="textbox 2634"/>
          <p:cNvSpPr/>
          <p:nvPr/>
        </p:nvSpPr>
        <p:spPr>
          <a:xfrm>
            <a:off x="1665060" y="2943174"/>
            <a:ext cx="192404" cy="721994"/>
          </a:xfrm>
          <a:prstGeom prst="rect">
            <a:avLst/>
          </a:prstGeom>
          <a:noFill/>
          <a:ln w="0" cap="flat">
            <a:noFill/>
            <a:prstDash val="solid"/>
            <a:miter lim="0"/>
          </a:ln>
        </p:spPr>
        <p:txBody>
          <a:bodyPr vert="eaVert"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0000"/>
              </a:lnSpc>
            </a:pPr>
            <a:r>
              <a:rPr sz="1200" kern="0" spc="170">
                <a:solidFill>
                  <a:srgbClr val="000000">
                    <a:alpha val="100000"/>
                  </a:srgbClr>
                </a:solidFill>
                <a:latin typeface="微软雅黑" panose="020B0503020204020204" charset="-122"/>
                <a:ea typeface="微软雅黑" panose="020B0503020204020204" charset="-122"/>
                <a:cs typeface="微软雅黑" panose="020B0503020204020204" charset="-122"/>
              </a:rPr>
              <a:t>动态调优</a:t>
            </a:r>
            <a:endParaRPr sz="1200">
              <a:latin typeface="微软雅黑" panose="020B0503020204020204" charset="-122"/>
              <a:ea typeface="微软雅黑" panose="020B0503020204020204" charset="-122"/>
              <a:cs typeface="微软雅黑" panose="020B0503020204020204" charset="-122"/>
            </a:endParaRPr>
          </a:p>
        </p:txBody>
      </p:sp>
      <p:sp>
        <p:nvSpPr>
          <p:cNvPr id="2636" name="textbox 2636"/>
          <p:cNvSpPr/>
          <p:nvPr/>
        </p:nvSpPr>
        <p:spPr>
          <a:xfrm>
            <a:off x="1240677" y="2947644"/>
            <a:ext cx="194310" cy="709930"/>
          </a:xfrm>
          <a:prstGeom prst="rect">
            <a:avLst/>
          </a:prstGeom>
          <a:noFill/>
          <a:ln w="0" cap="flat">
            <a:noFill/>
            <a:prstDash val="solid"/>
            <a:miter lim="0"/>
          </a:ln>
        </p:spPr>
        <p:txBody>
          <a:bodyPr vert="eaVert"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algn="r" rtl="0" eaLnBrk="0">
              <a:lnSpc>
                <a:spcPct val="91000"/>
              </a:lnSpc>
            </a:pPr>
            <a:r>
              <a:rPr sz="1200"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需量管理</a:t>
            </a:r>
            <a:endParaRPr sz="12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17"/>
          <a:stretch>
            <a:fillRect/>
          </a:stretch>
        </p:blipFill>
        <p:spPr>
          <a:xfrm>
            <a:off x="11315065" y="55245"/>
            <a:ext cx="824230" cy="368935"/>
          </a:xfrm>
          <a:prstGeom prst="rect">
            <a:avLst/>
          </a:prstGeom>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8" name="rect 2638"/>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sp>
        <p:nvSpPr>
          <p:cNvPr id="2640" name="rect 2640"/>
          <p:cNvSpPr/>
          <p:nvPr/>
        </p:nvSpPr>
        <p:spPr>
          <a:xfrm>
            <a:off x="4487519" y="3599688"/>
            <a:ext cx="1554226" cy="1239011"/>
          </a:xfrm>
          <a:prstGeom prst="rect">
            <a:avLst/>
          </a:prstGeom>
          <a:solidFill>
            <a:srgbClr val="7C7C7C">
              <a:alpha val="100000"/>
            </a:srgbClr>
          </a:solidFill>
          <a:ln w="0" cap="flat">
            <a:noFill/>
            <a:prstDash val="solid"/>
            <a:miter lim="0"/>
          </a:ln>
        </p:spPr>
        <p:txBody>
          <a:bodyPr rtlCol="0"/>
          <a:lstStyle/>
          <a:p>
            <a:pPr algn="ctr"/>
            <a:endParaRPr lang="zh-CN" altLang="en-US"/>
          </a:p>
        </p:txBody>
      </p:sp>
      <p:sp>
        <p:nvSpPr>
          <p:cNvPr id="2642" name="rect 2642"/>
          <p:cNvSpPr/>
          <p:nvPr/>
        </p:nvSpPr>
        <p:spPr>
          <a:xfrm>
            <a:off x="8980182" y="3599688"/>
            <a:ext cx="1554226" cy="1239011"/>
          </a:xfrm>
          <a:prstGeom prst="rect">
            <a:avLst/>
          </a:prstGeom>
          <a:solidFill>
            <a:srgbClr val="7C7C7C">
              <a:alpha val="100000"/>
            </a:srgbClr>
          </a:solidFill>
          <a:ln w="0" cap="flat">
            <a:noFill/>
            <a:prstDash val="solid"/>
            <a:miter lim="0"/>
          </a:ln>
        </p:spPr>
        <p:txBody>
          <a:bodyPr rtlCol="0"/>
          <a:lstStyle/>
          <a:p>
            <a:pPr algn="ctr"/>
            <a:endParaRPr lang="zh-CN" altLang="en-US"/>
          </a:p>
        </p:txBody>
      </p:sp>
      <p:graphicFrame>
        <p:nvGraphicFramePr>
          <p:cNvPr id="2644" name="table 2644"/>
          <p:cNvGraphicFramePr>
            <a:graphicFrameLocks noGrp="1"/>
          </p:cNvGraphicFramePr>
          <p:nvPr/>
        </p:nvGraphicFramePr>
        <p:xfrm>
          <a:off x="1387995" y="3514940"/>
          <a:ext cx="10006964" cy="1576069"/>
        </p:xfrm>
        <a:graphic>
          <a:graphicData uri="http://schemas.openxmlformats.org/drawingml/2006/table">
            <a:tbl>
              <a:tblPr/>
              <a:tblGrid>
                <a:gridCol w="7140575"/>
                <a:gridCol w="309879"/>
                <a:gridCol w="2556510"/>
              </a:tblGrid>
              <a:tr h="1576069">
                <a:tc>
                  <a:txBody>
                    <a:bodyPr wrap="square"/>
                    <a:lstStyle/>
                    <a:p>
                      <a:pPr algn="l" rtl="0" eaLnBrk="0">
                        <a:lnSpc>
                          <a:spcPct val="177000"/>
                        </a:lnSpc>
                      </a:pPr>
                      <a:endParaRPr sz="10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3222625" algn="l" rtl="0" eaLnBrk="0">
                        <a:lnSpc>
                          <a:spcPct val="91000"/>
                        </a:lnSpc>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指标设定</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1000">
                        <a:latin typeface="Arial" panose="020B0604020202020204"/>
                        <a:ea typeface="Arial" panose="020B0604020202020204"/>
                        <a:cs typeface="Arial" panose="020B0604020202020204"/>
                      </a:endParaRPr>
                    </a:p>
                    <a:p>
                      <a:pPr marL="3222625" algn="l" rtl="0" eaLnBrk="0">
                        <a:lnSpc>
                          <a:spcPct val="90000"/>
                        </a:lnSpc>
                        <a:spcBef>
                          <a:spcPts val="360"/>
                        </a:spcBef>
                      </a:pPr>
                      <a:r>
                        <a:rPr sz="1200" kern="0" spc="-10">
                          <a:solidFill>
                            <a:srgbClr val="FFFFFF">
                              <a:alpha val="100000"/>
                            </a:srgbClr>
                          </a:solidFill>
                          <a:latin typeface="Arial" panose="020B0604020202020204"/>
                          <a:ea typeface="Arial" panose="020B0604020202020204"/>
                          <a:cs typeface="Arial" panose="020B0604020202020204"/>
                        </a:rPr>
                        <a:t>•  </a:t>
                      </a:r>
                      <a:r>
                        <a:rPr sz="12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整改过程</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2000"/>
                        </a:lnSpc>
                      </a:pPr>
                      <a:endParaRPr sz="300">
                        <a:latin typeface="Arial" panose="020B0604020202020204"/>
                        <a:ea typeface="Arial" panose="020B0604020202020204"/>
                        <a:cs typeface="Arial" panose="020B0604020202020204"/>
                      </a:endParaRPr>
                    </a:p>
                    <a:p>
                      <a:pPr marL="3222625" algn="l" rtl="0" eaLnBrk="0">
                        <a:lnSpc>
                          <a:spcPct val="91000"/>
                        </a:lnSpc>
                        <a:spcBef>
                          <a:spcPts val="5"/>
                        </a:spcBef>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达标情况</a:t>
                      </a:r>
                      <a:endParaRPr sz="12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w="12700" cap="flat" cmpd="sng" algn="ctr">
                      <a:solidFill>
                        <a:srgbClr val="BFBFBF"/>
                      </a:solidFill>
                      <a:prstDash val="dash"/>
                      <a:round/>
                      <a:headEnd type="none" w="med" len="med"/>
                      <a:tailEnd type="none" w="med" len="med"/>
                    </a:lnT>
                    <a:lnB w="12700" cap="flat" cmpd="sng" algn="ctr">
                      <a:solidFill>
                        <a:srgbClr val="BFBFBF"/>
                      </a:solidFill>
                      <a:prstDash val="dash"/>
                      <a:round/>
                      <a:headEnd type="none" w="med" len="med"/>
                      <a:tailEnd type="none" w="med" len="med"/>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txBody>
                  <a:tcPr marL="0" marR="0" marT="0" marB="0" vert="horz">
                    <a:lnL>
                      <a:noFill/>
                    </a:lnL>
                    <a:lnR>
                      <a:noFill/>
                    </a:lnR>
                    <a:lnT w="12700" cap="flat" cmpd="sng" algn="ctr">
                      <a:solidFill>
                        <a:srgbClr val="BFBFBF"/>
                      </a:solidFill>
                      <a:prstDash val="dash"/>
                      <a:round/>
                      <a:headEnd type="none" w="med" len="med"/>
                      <a:tailEnd type="none" w="med" len="med"/>
                    </a:lnT>
                    <a:lnB w="12700" cap="flat" cmpd="sng" algn="ctr">
                      <a:solidFill>
                        <a:srgbClr val="BFBFBF"/>
                      </a:solidFill>
                      <a:prstDash val="dash"/>
                      <a:round/>
                      <a:headEnd type="none" w="med" len="med"/>
                      <a:tailEnd type="none" w="med" len="med"/>
                    </a:lnB>
                  </a:tcPr>
                </a:tc>
                <a:tc>
                  <a:txBody>
                    <a:bodyPr wrap="square"/>
                    <a:lstStyle/>
                    <a:p>
                      <a:pPr algn="l" rtl="0" eaLnBrk="0">
                        <a:lnSpc>
                          <a:spcPct val="180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240665" algn="l" rtl="0" eaLnBrk="0">
                        <a:lnSpc>
                          <a:spcPct val="91000"/>
                        </a:lnSpc>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指标分析</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a:latin typeface="Arial" panose="020B0604020202020204"/>
                        <a:ea typeface="Arial" panose="020B0604020202020204"/>
                        <a:cs typeface="Arial" panose="020B0604020202020204"/>
                      </a:endParaRPr>
                    </a:p>
                    <a:p>
                      <a:pPr marL="240665" algn="l" rtl="0" eaLnBrk="0">
                        <a:lnSpc>
                          <a:spcPct val="91000"/>
                        </a:lnSpc>
                        <a:spcBef>
                          <a:spcPts val="370"/>
                        </a:spcBef>
                      </a:pPr>
                      <a:r>
                        <a:rPr sz="1200" kern="0" spc="-30">
                          <a:solidFill>
                            <a:srgbClr val="FFFFFF">
                              <a:alpha val="100000"/>
                            </a:srgbClr>
                          </a:solidFill>
                          <a:latin typeface="Arial" panose="020B0604020202020204"/>
                          <a:ea typeface="Arial" panose="020B0604020202020204"/>
                          <a:cs typeface="Arial" panose="020B0604020202020204"/>
                        </a:rPr>
                        <a:t>•</a:t>
                      </a:r>
                      <a:r>
                        <a:rPr sz="1200" kern="0" spc="50">
                          <a:solidFill>
                            <a:srgbClr val="FFFFFF">
                              <a:alpha val="100000"/>
                            </a:srgbClr>
                          </a:solidFill>
                          <a:latin typeface="Arial" panose="020B0604020202020204"/>
                          <a:ea typeface="Arial" panose="020B0604020202020204"/>
                          <a:cs typeface="Arial" panose="020B0604020202020204"/>
                        </a:rPr>
                        <a:t>  </a:t>
                      </a:r>
                      <a:r>
                        <a:rPr sz="1200" kern="0" spc="-30">
                          <a:solidFill>
                            <a:srgbClr val="FFFFFF">
                              <a:alpha val="100000"/>
                            </a:srgbClr>
                          </a:solidFill>
                          <a:latin typeface="微软雅黑" panose="020B0503020204020204" charset="-122"/>
                          <a:ea typeface="微软雅黑" panose="020B0503020204020204" charset="-122"/>
                          <a:cs typeface="微软雅黑" panose="020B0503020204020204" charset="-122"/>
                        </a:rPr>
                        <a:t>实施整改</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2000"/>
                        </a:lnSpc>
                      </a:pPr>
                      <a:endParaRPr sz="300">
                        <a:latin typeface="Arial" panose="020B0604020202020204"/>
                        <a:ea typeface="Arial" panose="020B0604020202020204"/>
                        <a:cs typeface="Arial" panose="020B0604020202020204"/>
                      </a:endParaRPr>
                    </a:p>
                    <a:p>
                      <a:pPr marL="240665" algn="l" rtl="0" eaLnBrk="0">
                        <a:lnSpc>
                          <a:spcPct val="91000"/>
                        </a:lnSpc>
                        <a:spcBef>
                          <a:spcPct val="0"/>
                        </a:spcBef>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对标管理</a:t>
                      </a:r>
                      <a:endParaRPr sz="12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w="12700" cap="flat" cmpd="sng" algn="ctr">
                      <a:solidFill>
                        <a:srgbClr val="BFBFBF"/>
                      </a:solidFill>
                      <a:prstDash val="dash"/>
                      <a:round/>
                      <a:headEnd type="none" w="med" len="med"/>
                      <a:tailEnd type="none" w="med" len="med"/>
                    </a:lnT>
                    <a:lnB w="12700" cap="flat" cmpd="sng" algn="ctr">
                      <a:solidFill>
                        <a:srgbClr val="BFBFBF"/>
                      </a:solidFill>
                      <a:prstDash val="dash"/>
                      <a:round/>
                      <a:headEnd type="none" w="med" len="med"/>
                      <a:tailEnd type="none" w="med" len="med"/>
                    </a:lnB>
                  </a:tcPr>
                </a:tc>
              </a:tr>
            </a:tbl>
          </a:graphicData>
        </a:graphic>
      </p:graphicFrame>
      <p:sp>
        <p:nvSpPr>
          <p:cNvPr id="2646" name="textbox 2646"/>
          <p:cNvSpPr/>
          <p:nvPr/>
        </p:nvSpPr>
        <p:spPr>
          <a:xfrm>
            <a:off x="1050493" y="1374368"/>
            <a:ext cx="10418444" cy="448309"/>
          </a:xfrm>
          <a:prstGeom prst="rect">
            <a:avLst/>
          </a:prstGeom>
          <a:noFill/>
          <a:ln w="0" cap="flat">
            <a:noFill/>
            <a:prstDash val="solid"/>
            <a:miter lim="0"/>
          </a:ln>
        </p:spPr>
        <p:txBody>
          <a:bodyPr vert="horz" wrap="square" lIns="0" tIns="0" rIns="0" bIns="0"/>
          <a:lstStyle/>
          <a:p>
            <a:pPr algn="l" rtl="0" eaLnBrk="0">
              <a:lnSpc>
                <a:spcPct val="74000"/>
              </a:lnSpc>
            </a:pPr>
            <a:endParaRPr sz="100">
              <a:latin typeface="Arial" panose="020B0604020202020204"/>
              <a:ea typeface="Arial" panose="020B0604020202020204"/>
              <a:cs typeface="Arial" panose="020B0604020202020204"/>
            </a:endParaRPr>
          </a:p>
          <a:p>
            <a:pPr marL="12700" algn="l" rtl="0" eaLnBrk="0">
              <a:lnSpc>
                <a:spcPct val="116000"/>
              </a:lnSpc>
            </a:pP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能效管理平台为楼宇提供一个统一的信息服务通讯平台</a:t>
            </a:r>
            <a:r>
              <a:rPr sz="1200" kern="0" spc="-18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，使得运营方/</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企业应用系统之间可以通过数据交换平台进行安全可靠及可追踪的高效信息数据交换，</a:t>
            </a: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595959">
                    <a:alpha val="100000"/>
                  </a:srgbClr>
                </a:solidFill>
                <a:latin typeface="微软雅黑" panose="020B0503020204020204" charset="-122"/>
                <a:ea typeface="微软雅黑" panose="020B0503020204020204" charset="-122"/>
                <a:cs typeface="微软雅黑" panose="020B0503020204020204" charset="-122"/>
              </a:rPr>
              <a:t>并加以管理和记录</a:t>
            </a:r>
            <a:r>
              <a:rPr sz="1200" kern="0" spc="-18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595959">
                    <a:alpha val="100000"/>
                  </a:srgbClr>
                </a:solidFill>
                <a:latin typeface="微软雅黑" panose="020B0503020204020204" charset="-122"/>
                <a:ea typeface="微软雅黑" panose="020B0503020204020204" charset="-122"/>
                <a:cs typeface="微软雅黑" panose="020B0503020204020204" charset="-122"/>
              </a:rPr>
              <a:t>，从而为节能监管业务提供高效</a:t>
            </a:r>
            <a:r>
              <a:rPr sz="1200" kern="0" spc="-18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595959">
                    <a:alpha val="100000"/>
                  </a:srgbClr>
                </a:solidFill>
                <a:latin typeface="微软雅黑" panose="020B0503020204020204" charset="-122"/>
                <a:ea typeface="微软雅黑" panose="020B0503020204020204" charset="-122"/>
                <a:cs typeface="微软雅黑" panose="020B0503020204020204" charset="-122"/>
              </a:rPr>
              <a:t>，安全</a:t>
            </a:r>
            <a:r>
              <a:rPr sz="1200" kern="0" spc="-17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595959">
                    <a:alpha val="100000"/>
                  </a:srgbClr>
                </a:solidFill>
                <a:latin typeface="微软雅黑" panose="020B0503020204020204" charset="-122"/>
                <a:ea typeface="微软雅黑" panose="020B0503020204020204" charset="-122"/>
                <a:cs typeface="微软雅黑" panose="020B0503020204020204" charset="-122"/>
              </a:rPr>
              <a:t>，便利</a:t>
            </a:r>
            <a:r>
              <a:rPr sz="1200" kern="0" spc="-17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595959">
                    <a:alpha val="100000"/>
                  </a:srgbClr>
                </a:solidFill>
                <a:latin typeface="微软雅黑" panose="020B0503020204020204" charset="-122"/>
                <a:ea typeface="微软雅黑" panose="020B0503020204020204" charset="-122"/>
                <a:cs typeface="微软雅黑" panose="020B0503020204020204" charset="-122"/>
              </a:rPr>
              <a:t>，功能全面的服</a:t>
            </a:r>
            <a:r>
              <a:rPr sz="1200" kern="0" spc="-30">
                <a:solidFill>
                  <a:srgbClr val="595959">
                    <a:alpha val="100000"/>
                  </a:srgbClr>
                </a:solidFill>
                <a:latin typeface="微软雅黑" panose="020B0503020204020204" charset="-122"/>
                <a:ea typeface="微软雅黑" panose="020B0503020204020204" charset="-122"/>
                <a:cs typeface="微软雅黑" panose="020B0503020204020204" charset="-122"/>
              </a:rPr>
              <a:t>务。</a:t>
            </a:r>
            <a:endParaRPr sz="1200">
              <a:latin typeface="微软雅黑" panose="020B0503020204020204" charset="-122"/>
              <a:ea typeface="微软雅黑" panose="020B0503020204020204" charset="-122"/>
              <a:cs typeface="微软雅黑" panose="020B0503020204020204" charset="-122"/>
            </a:endParaRPr>
          </a:p>
        </p:txBody>
      </p:sp>
      <p:pic>
        <p:nvPicPr>
          <p:cNvPr id="2648" name="picture 2648"/>
          <p:cNvPicPr>
            <a:picLocks noChangeAspect="1"/>
          </p:cNvPicPr>
          <p:nvPr/>
        </p:nvPicPr>
        <p:blipFill>
          <a:blip r:embed="rId1"/>
          <a:stretch>
            <a:fillRect/>
          </a:stretch>
        </p:blipFill>
        <p:spPr>
          <a:xfrm rot="21600000">
            <a:off x="1466088" y="3599688"/>
            <a:ext cx="2575559" cy="1386840"/>
          </a:xfrm>
          <a:prstGeom prst="rect">
            <a:avLst/>
          </a:prstGeom>
        </p:spPr>
      </p:pic>
      <p:pic>
        <p:nvPicPr>
          <p:cNvPr id="2650" name="picture 2650"/>
          <p:cNvPicPr>
            <a:picLocks noChangeAspect="1"/>
          </p:cNvPicPr>
          <p:nvPr/>
        </p:nvPicPr>
        <p:blipFill>
          <a:blip r:embed="rId2"/>
          <a:stretch>
            <a:fillRect/>
          </a:stretch>
        </p:blipFill>
        <p:spPr>
          <a:xfrm rot="21600000">
            <a:off x="1459589" y="2079864"/>
            <a:ext cx="2624808" cy="1350892"/>
          </a:xfrm>
          <a:prstGeom prst="rect">
            <a:avLst/>
          </a:prstGeom>
        </p:spPr>
      </p:pic>
      <p:pic>
        <p:nvPicPr>
          <p:cNvPr id="2652" name="picture 2652"/>
          <p:cNvPicPr>
            <a:picLocks noChangeAspect="1"/>
          </p:cNvPicPr>
          <p:nvPr/>
        </p:nvPicPr>
        <p:blipFill>
          <a:blip r:embed="rId3"/>
          <a:stretch>
            <a:fillRect/>
          </a:stretch>
        </p:blipFill>
        <p:spPr>
          <a:xfrm rot="21600000">
            <a:off x="1470660" y="5143500"/>
            <a:ext cx="2560320" cy="1310639"/>
          </a:xfrm>
          <a:prstGeom prst="rect">
            <a:avLst/>
          </a:prstGeom>
        </p:spPr>
      </p:pic>
      <p:grpSp>
        <p:nvGrpSpPr>
          <p:cNvPr id="290" name="group 290"/>
          <p:cNvGrpSpPr/>
          <p:nvPr/>
        </p:nvGrpSpPr>
        <p:grpSpPr>
          <a:xfrm rot="21600000">
            <a:off x="8980182" y="5141975"/>
            <a:ext cx="1554226" cy="1239139"/>
            <a:chOff x="0" y="0"/>
            <a:chExt cx="1554226" cy="1239139"/>
          </a:xfrm>
        </p:grpSpPr>
        <p:sp>
          <p:nvSpPr>
            <p:cNvPr id="2654" name="rect 2654"/>
            <p:cNvSpPr/>
            <p:nvPr/>
          </p:nvSpPr>
          <p:spPr>
            <a:xfrm>
              <a:off x="0" y="0"/>
              <a:ext cx="1554226" cy="1239139"/>
            </a:xfrm>
            <a:prstGeom prst="rect">
              <a:avLst/>
            </a:prstGeom>
            <a:solidFill>
              <a:srgbClr val="548235">
                <a:alpha val="100000"/>
              </a:srgbClr>
            </a:solidFill>
            <a:ln w="0" cap="flat">
              <a:noFill/>
              <a:prstDash val="solid"/>
              <a:miter lim="0"/>
            </a:ln>
          </p:spPr>
          <p:txBody>
            <a:bodyPr rtlCol="0"/>
            <a:lstStyle/>
            <a:p>
              <a:pPr algn="ctr"/>
              <a:endParaRPr lang="zh-CN" altLang="en-US"/>
            </a:p>
          </p:txBody>
        </p:sp>
        <p:sp>
          <p:nvSpPr>
            <p:cNvPr id="2656" name="textbox 2656"/>
            <p:cNvSpPr/>
            <p:nvPr/>
          </p:nvSpPr>
          <p:spPr>
            <a:xfrm>
              <a:off x="299529" y="128715"/>
              <a:ext cx="770890" cy="922655"/>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1000"/>
                </a:lnSpc>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数据校验</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a:latin typeface="Arial" panose="020B0604020202020204"/>
                <a:ea typeface="Arial" panose="020B0604020202020204"/>
                <a:cs typeface="Arial" panose="020B0604020202020204"/>
              </a:endParaRPr>
            </a:p>
            <a:p>
              <a:pPr marL="12700" algn="l" rtl="0" eaLnBrk="0">
                <a:lnSpc>
                  <a:spcPct val="91000"/>
                </a:lnSpc>
                <a:spcBef>
                  <a:spcPts val="370"/>
                </a:spcBef>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在线上传</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2000"/>
                </a:lnSpc>
              </a:pPr>
              <a:endParaRPr sz="300">
                <a:latin typeface="Arial" panose="020B0604020202020204"/>
                <a:ea typeface="Arial" panose="020B0604020202020204"/>
                <a:cs typeface="Arial" panose="020B0604020202020204"/>
              </a:endParaRPr>
            </a:p>
            <a:p>
              <a:pPr marL="12700" algn="l" rtl="0" eaLnBrk="0">
                <a:lnSpc>
                  <a:spcPct val="91000"/>
                </a:lnSpc>
                <a:spcBef>
                  <a:spcPts val="5"/>
                </a:spcBef>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报表查询</a:t>
              </a:r>
              <a:endParaRPr sz="1200">
                <a:latin typeface="微软雅黑" panose="020B0503020204020204" charset="-122"/>
                <a:ea typeface="微软雅黑" panose="020B0503020204020204" charset="-122"/>
                <a:cs typeface="微软雅黑" panose="020B0503020204020204" charset="-122"/>
              </a:endParaRPr>
            </a:p>
          </p:txBody>
        </p:sp>
        <p:pic>
          <p:nvPicPr>
            <p:cNvPr id="2658" name="picture 2658"/>
            <p:cNvPicPr>
              <a:picLocks noChangeAspect="1"/>
            </p:cNvPicPr>
            <p:nvPr/>
          </p:nvPicPr>
          <p:blipFill>
            <a:blip r:embed="rId4"/>
            <a:stretch>
              <a:fillRect/>
            </a:stretch>
          </p:blipFill>
          <p:spPr>
            <a:xfrm rot="21600000">
              <a:off x="69075" y="693940"/>
              <a:ext cx="1450619" cy="9347"/>
            </a:xfrm>
            <a:prstGeom prst="rect">
              <a:avLst/>
            </a:prstGeom>
          </p:spPr>
        </p:pic>
        <p:pic>
          <p:nvPicPr>
            <p:cNvPr id="2660" name="picture 2660"/>
            <p:cNvPicPr>
              <a:picLocks noChangeAspect="1"/>
            </p:cNvPicPr>
            <p:nvPr/>
          </p:nvPicPr>
          <p:blipFill>
            <a:blip r:embed="rId5"/>
            <a:stretch>
              <a:fillRect/>
            </a:stretch>
          </p:blipFill>
          <p:spPr>
            <a:xfrm rot="21600000">
              <a:off x="69075" y="299263"/>
              <a:ext cx="1450619" cy="9334"/>
            </a:xfrm>
            <a:prstGeom prst="rect">
              <a:avLst/>
            </a:prstGeom>
          </p:spPr>
        </p:pic>
      </p:grpSp>
      <p:grpSp>
        <p:nvGrpSpPr>
          <p:cNvPr id="292" name="group 292"/>
          <p:cNvGrpSpPr/>
          <p:nvPr/>
        </p:nvGrpSpPr>
        <p:grpSpPr>
          <a:xfrm rot="21600000">
            <a:off x="4487519" y="5141975"/>
            <a:ext cx="1554226" cy="1239139"/>
            <a:chOff x="0" y="0"/>
            <a:chExt cx="1554226" cy="1239139"/>
          </a:xfrm>
        </p:grpSpPr>
        <p:sp>
          <p:nvSpPr>
            <p:cNvPr id="2662" name="rect 2662"/>
            <p:cNvSpPr/>
            <p:nvPr/>
          </p:nvSpPr>
          <p:spPr>
            <a:xfrm>
              <a:off x="0" y="0"/>
              <a:ext cx="1554226" cy="1239139"/>
            </a:xfrm>
            <a:prstGeom prst="rect">
              <a:avLst/>
            </a:prstGeom>
            <a:solidFill>
              <a:srgbClr val="548235">
                <a:alpha val="100000"/>
              </a:srgbClr>
            </a:solidFill>
            <a:ln w="0" cap="flat">
              <a:noFill/>
              <a:prstDash val="solid"/>
              <a:miter lim="0"/>
            </a:ln>
          </p:spPr>
          <p:txBody>
            <a:bodyPr rtlCol="0"/>
            <a:lstStyle/>
            <a:p>
              <a:pPr algn="ctr"/>
              <a:endParaRPr lang="zh-CN" altLang="en-US"/>
            </a:p>
          </p:txBody>
        </p:sp>
        <p:sp>
          <p:nvSpPr>
            <p:cNvPr id="2664" name="textbox 2664"/>
            <p:cNvSpPr/>
            <p:nvPr/>
          </p:nvSpPr>
          <p:spPr>
            <a:xfrm>
              <a:off x="86817" y="75997"/>
              <a:ext cx="770890" cy="923289"/>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2700" algn="l" rtl="0" eaLnBrk="0">
                <a:lnSpc>
                  <a:spcPct val="91000"/>
                </a:lnSpc>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报表收集</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a:latin typeface="Arial" panose="020B0604020202020204"/>
                <a:ea typeface="Arial" panose="020B0604020202020204"/>
                <a:cs typeface="Arial" panose="020B0604020202020204"/>
              </a:endParaRPr>
            </a:p>
            <a:p>
              <a:pPr marL="12700" algn="l" rtl="0" eaLnBrk="0">
                <a:lnSpc>
                  <a:spcPct val="91000"/>
                </a:lnSpc>
                <a:spcBef>
                  <a:spcPts val="370"/>
                </a:spcBef>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报表查阅</a:t>
              </a:r>
              <a:endParaRPr sz="120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0000"/>
                </a:lnSpc>
              </a:pPr>
              <a:endParaRPr sz="300">
                <a:latin typeface="Arial" panose="020B0604020202020204"/>
                <a:ea typeface="Arial" panose="020B0604020202020204"/>
                <a:cs typeface="Arial" panose="020B0604020202020204"/>
              </a:endParaRPr>
            </a:p>
            <a:p>
              <a:pPr marL="12700" algn="l" rtl="0" eaLnBrk="0">
                <a:lnSpc>
                  <a:spcPct val="90000"/>
                </a:lnSpc>
              </a:pPr>
              <a:r>
                <a:rPr sz="1200" kern="0" spc="-30">
                  <a:solidFill>
                    <a:srgbClr val="FFFFFF">
                      <a:alpha val="100000"/>
                    </a:srgbClr>
                  </a:solidFill>
                  <a:latin typeface="Arial" panose="020B0604020202020204"/>
                  <a:ea typeface="Arial" panose="020B0604020202020204"/>
                  <a:cs typeface="Arial" panose="020B0604020202020204"/>
                </a:rPr>
                <a:t>•</a:t>
              </a:r>
              <a:r>
                <a:rPr sz="1200" kern="0" spc="50">
                  <a:solidFill>
                    <a:srgbClr val="FFFFFF">
                      <a:alpha val="100000"/>
                    </a:srgbClr>
                  </a:solidFill>
                  <a:latin typeface="Arial" panose="020B0604020202020204"/>
                  <a:ea typeface="Arial" panose="020B0604020202020204"/>
                  <a:cs typeface="Arial" panose="020B0604020202020204"/>
                </a:rPr>
                <a:t>  </a:t>
              </a:r>
              <a:r>
                <a:rPr sz="1200" kern="0" spc="-30">
                  <a:solidFill>
                    <a:srgbClr val="FFFFFF">
                      <a:alpha val="100000"/>
                    </a:srgbClr>
                  </a:solidFill>
                  <a:latin typeface="微软雅黑" panose="020B0503020204020204" charset="-122"/>
                  <a:ea typeface="微软雅黑" panose="020B0503020204020204" charset="-122"/>
                  <a:cs typeface="微软雅黑" panose="020B0503020204020204" charset="-122"/>
                </a:rPr>
                <a:t>工作汇报</a:t>
              </a:r>
              <a:endParaRPr sz="1200">
                <a:latin typeface="微软雅黑" panose="020B0503020204020204" charset="-122"/>
                <a:ea typeface="微软雅黑" panose="020B0503020204020204" charset="-122"/>
                <a:cs typeface="微软雅黑" panose="020B0503020204020204" charset="-122"/>
              </a:endParaRPr>
            </a:p>
          </p:txBody>
        </p:sp>
        <p:pic>
          <p:nvPicPr>
            <p:cNvPr id="2666" name="picture 2666"/>
            <p:cNvPicPr>
              <a:picLocks noChangeAspect="1"/>
            </p:cNvPicPr>
            <p:nvPr/>
          </p:nvPicPr>
          <p:blipFill>
            <a:blip r:embed="rId6"/>
            <a:stretch>
              <a:fillRect/>
            </a:stretch>
          </p:blipFill>
          <p:spPr>
            <a:xfrm rot="21600000">
              <a:off x="69075" y="693940"/>
              <a:ext cx="1450619" cy="9347"/>
            </a:xfrm>
            <a:prstGeom prst="rect">
              <a:avLst/>
            </a:prstGeom>
          </p:spPr>
        </p:pic>
        <p:pic>
          <p:nvPicPr>
            <p:cNvPr id="2668" name="picture 2668"/>
            <p:cNvPicPr>
              <a:picLocks noChangeAspect="1"/>
            </p:cNvPicPr>
            <p:nvPr/>
          </p:nvPicPr>
          <p:blipFill>
            <a:blip r:embed="rId7"/>
            <a:stretch>
              <a:fillRect/>
            </a:stretch>
          </p:blipFill>
          <p:spPr>
            <a:xfrm rot="21600000">
              <a:off x="69075" y="270764"/>
              <a:ext cx="1450619" cy="9334"/>
            </a:xfrm>
            <a:prstGeom prst="rect">
              <a:avLst/>
            </a:prstGeom>
          </p:spPr>
        </p:pic>
      </p:grpSp>
      <p:sp>
        <p:nvSpPr>
          <p:cNvPr id="2670" name="rect 2670"/>
          <p:cNvSpPr/>
          <p:nvPr/>
        </p:nvSpPr>
        <p:spPr>
          <a:xfrm>
            <a:off x="8980182" y="2211323"/>
            <a:ext cx="1554226" cy="1239011"/>
          </a:xfrm>
          <a:prstGeom prst="rect">
            <a:avLst/>
          </a:prstGeom>
          <a:solidFill>
            <a:srgbClr val="8497B0">
              <a:alpha val="99607"/>
            </a:srgbClr>
          </a:solidFill>
          <a:ln w="0" cap="flat">
            <a:noFill/>
            <a:prstDash val="solid"/>
            <a:miter lim="0"/>
          </a:ln>
        </p:spPr>
        <p:txBody>
          <a:bodyPr rtlCol="0"/>
          <a:lstStyle/>
          <a:p>
            <a:pPr algn="ctr"/>
            <a:endParaRPr lang="zh-CN" altLang="en-US"/>
          </a:p>
        </p:txBody>
      </p:sp>
      <p:sp>
        <p:nvSpPr>
          <p:cNvPr id="2672" name="rect 2672"/>
          <p:cNvSpPr/>
          <p:nvPr/>
        </p:nvSpPr>
        <p:spPr>
          <a:xfrm>
            <a:off x="4487519" y="2211323"/>
            <a:ext cx="1554226" cy="1239011"/>
          </a:xfrm>
          <a:prstGeom prst="rect">
            <a:avLst/>
          </a:prstGeom>
          <a:solidFill>
            <a:srgbClr val="8497B0">
              <a:alpha val="100000"/>
            </a:srgbClr>
          </a:solidFill>
          <a:ln w="0" cap="flat">
            <a:noFill/>
            <a:prstDash val="solid"/>
            <a:miter lim="0"/>
          </a:ln>
        </p:spPr>
        <p:txBody>
          <a:bodyPr rtlCol="0"/>
          <a:lstStyle/>
          <a:p>
            <a:pPr algn="ctr"/>
            <a:endParaRPr lang="zh-CN" altLang="en-US"/>
          </a:p>
        </p:txBody>
      </p:sp>
      <p:sp>
        <p:nvSpPr>
          <p:cNvPr id="2674" name="textbox 2674"/>
          <p:cNvSpPr/>
          <p:nvPr/>
        </p:nvSpPr>
        <p:spPr>
          <a:xfrm>
            <a:off x="1358455" y="473544"/>
            <a:ext cx="7799069" cy="27432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200">
                <a:solidFill>
                  <a:srgbClr val="000000">
                    <a:alpha val="100000"/>
                  </a:srgbClr>
                </a:solidFill>
                <a:latin typeface="微软雅黑" panose="020B0503020204020204" charset="-122"/>
                <a:ea typeface="微软雅黑" panose="020B0503020204020204" charset="-122"/>
                <a:cs typeface="微软雅黑" panose="020B0503020204020204" charset="-122"/>
              </a:rPr>
              <a:t>能效管理</a:t>
            </a:r>
            <a:r>
              <a:rPr sz="17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20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200">
                <a:solidFill>
                  <a:srgbClr val="000000">
                    <a:alpha val="100000"/>
                  </a:srgbClr>
                </a:solidFill>
                <a:latin typeface="微软雅黑" panose="020B0503020204020204" charset="-122"/>
                <a:ea typeface="微软雅黑" panose="020B0503020204020204" charset="-122"/>
                <a:cs typeface="微软雅黑" panose="020B0503020204020204" charset="-122"/>
              </a:rPr>
              <a:t>能效可管-全面掌握能效数据</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20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200">
                <a:solidFill>
                  <a:srgbClr val="000000">
                    <a:alpha val="100000"/>
                  </a:srgbClr>
                </a:solidFill>
                <a:latin typeface="微软雅黑" panose="020B0503020204020204" charset="-122"/>
                <a:ea typeface="微软雅黑" panose="020B0503020204020204" charset="-122"/>
                <a:cs typeface="微软雅黑" panose="020B0503020204020204" charset="-122"/>
              </a:rPr>
              <a:t>根据需求实现高效便利的管理</a:t>
            </a:r>
            <a:endParaRPr sz="1700">
              <a:latin typeface="微软雅黑" panose="020B0503020204020204" charset="-122"/>
              <a:ea typeface="微软雅黑" panose="020B0503020204020204" charset="-122"/>
              <a:cs typeface="微软雅黑" panose="020B0503020204020204" charset="-122"/>
            </a:endParaRPr>
          </a:p>
        </p:txBody>
      </p:sp>
      <p:pic>
        <p:nvPicPr>
          <p:cNvPr id="2676" name="picture 2676"/>
          <p:cNvPicPr>
            <a:picLocks noChangeAspect="1"/>
          </p:cNvPicPr>
          <p:nvPr/>
        </p:nvPicPr>
        <p:blipFill>
          <a:blip r:embed="rId8"/>
          <a:stretch>
            <a:fillRect/>
          </a:stretch>
        </p:blipFill>
        <p:spPr>
          <a:xfrm rot="21600000">
            <a:off x="6328651" y="5490159"/>
            <a:ext cx="2368271" cy="469950"/>
          </a:xfrm>
          <a:prstGeom prst="rect">
            <a:avLst/>
          </a:prstGeom>
        </p:spPr>
      </p:pic>
      <p:sp>
        <p:nvSpPr>
          <p:cNvPr id="2678" name="textbox 2678"/>
          <p:cNvSpPr/>
          <p:nvPr/>
        </p:nvSpPr>
        <p:spPr>
          <a:xfrm>
            <a:off x="1057691" y="2334273"/>
            <a:ext cx="246379" cy="3782059"/>
          </a:xfrm>
          <a:prstGeom prst="rect">
            <a:avLst/>
          </a:prstGeom>
          <a:noFill/>
          <a:ln w="0" cap="flat">
            <a:noFill/>
            <a:prstDash val="solid"/>
            <a:miter lim="0"/>
          </a:ln>
        </p:spPr>
        <p:txBody>
          <a:bodyPr vert="eaVert"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95000"/>
              </a:lnSpc>
            </a:pPr>
            <a:r>
              <a:rPr sz="1500" kern="0" spc="100">
                <a:solidFill>
                  <a:srgbClr val="404040">
                    <a:alpha val="100000"/>
                  </a:srgbClr>
                </a:solidFill>
                <a:latin typeface="微软雅黑" panose="020B0503020204020204" charset="-122"/>
                <a:ea typeface="微软雅黑" panose="020B0503020204020204" charset="-122"/>
                <a:cs typeface="微软雅黑" panose="020B0503020204020204" charset="-122"/>
              </a:rPr>
              <a:t>能耗公示</a:t>
            </a:r>
            <a:r>
              <a:rPr sz="15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500" kern="0" spc="100">
                <a:solidFill>
                  <a:srgbClr val="404040">
                    <a:alpha val="100000"/>
                  </a:srgbClr>
                </a:solidFill>
                <a:latin typeface="微软雅黑" panose="020B0503020204020204" charset="-122"/>
                <a:ea typeface="微软雅黑" panose="020B0503020204020204" charset="-122"/>
                <a:cs typeface="微软雅黑" panose="020B0503020204020204" charset="-122"/>
              </a:rPr>
              <a:t>指标管理</a:t>
            </a:r>
            <a:r>
              <a:rPr sz="15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500" kern="0" spc="100">
                <a:solidFill>
                  <a:srgbClr val="404040">
                    <a:alpha val="100000"/>
                  </a:srgbClr>
                </a:solidFill>
                <a:latin typeface="微软雅黑" panose="020B0503020204020204" charset="-122"/>
                <a:ea typeface="微软雅黑" panose="020B0503020204020204" charset="-122"/>
                <a:cs typeface="微软雅黑" panose="020B0503020204020204" charset="-122"/>
              </a:rPr>
              <a:t>报表生</a:t>
            </a:r>
            <a:r>
              <a:rPr sz="1500" kern="0" spc="90">
                <a:solidFill>
                  <a:srgbClr val="404040">
                    <a:alpha val="100000"/>
                  </a:srgbClr>
                </a:solidFill>
                <a:latin typeface="微软雅黑" panose="020B0503020204020204" charset="-122"/>
                <a:ea typeface="微软雅黑" panose="020B0503020204020204" charset="-122"/>
                <a:cs typeface="微软雅黑" panose="020B0503020204020204" charset="-122"/>
              </a:rPr>
              <a:t>成</a:t>
            </a:r>
            <a:endParaRPr sz="1500">
              <a:latin typeface="微软雅黑" panose="020B0503020204020204" charset="-122"/>
              <a:ea typeface="微软雅黑" panose="020B0503020204020204" charset="-122"/>
              <a:cs typeface="微软雅黑" panose="020B0503020204020204" charset="-122"/>
            </a:endParaRPr>
          </a:p>
        </p:txBody>
      </p:sp>
      <p:pic>
        <p:nvPicPr>
          <p:cNvPr id="2680" name="picture 2680"/>
          <p:cNvPicPr>
            <a:picLocks noChangeAspect="1"/>
          </p:cNvPicPr>
          <p:nvPr/>
        </p:nvPicPr>
        <p:blipFill>
          <a:blip r:embed="rId9"/>
          <a:stretch>
            <a:fillRect/>
          </a:stretch>
        </p:blipFill>
        <p:spPr>
          <a:xfrm rot="21600000">
            <a:off x="6348323" y="4136173"/>
            <a:ext cx="2343162" cy="20358"/>
          </a:xfrm>
          <a:prstGeom prst="rect">
            <a:avLst/>
          </a:prstGeom>
        </p:spPr>
      </p:pic>
      <p:pic>
        <p:nvPicPr>
          <p:cNvPr id="2682" name="picture 2682"/>
          <p:cNvPicPr>
            <a:picLocks noChangeAspect="1"/>
          </p:cNvPicPr>
          <p:nvPr/>
        </p:nvPicPr>
        <p:blipFill>
          <a:blip r:embed="rId10"/>
          <a:stretch>
            <a:fillRect/>
          </a:stretch>
        </p:blipFill>
        <p:spPr>
          <a:xfrm rot="21600000">
            <a:off x="6328651" y="4020680"/>
            <a:ext cx="2348852" cy="290258"/>
          </a:xfrm>
          <a:prstGeom prst="rect">
            <a:avLst/>
          </a:prstGeom>
        </p:spPr>
      </p:pic>
      <p:grpSp>
        <p:nvGrpSpPr>
          <p:cNvPr id="294" name="group 294"/>
          <p:cNvGrpSpPr/>
          <p:nvPr/>
        </p:nvGrpSpPr>
        <p:grpSpPr>
          <a:xfrm rot="21600000">
            <a:off x="278739" y="231812"/>
            <a:ext cx="898702" cy="756666"/>
            <a:chOff x="0" y="0"/>
            <a:chExt cx="898702" cy="756666"/>
          </a:xfrm>
        </p:grpSpPr>
        <p:pic>
          <p:nvPicPr>
            <p:cNvPr id="2684" name="picture 2684"/>
            <p:cNvPicPr>
              <a:picLocks noChangeAspect="1"/>
            </p:cNvPicPr>
            <p:nvPr/>
          </p:nvPicPr>
          <p:blipFill>
            <a:blip r:embed="rId11"/>
            <a:stretch>
              <a:fillRect/>
            </a:stretch>
          </p:blipFill>
          <p:spPr>
            <a:xfrm rot="21600000">
              <a:off x="0" y="0"/>
              <a:ext cx="898702" cy="756666"/>
            </a:xfrm>
            <a:prstGeom prst="rect">
              <a:avLst/>
            </a:prstGeom>
          </p:spPr>
        </p:pic>
        <p:sp>
          <p:nvSpPr>
            <p:cNvPr id="2686" name="textbox 2686"/>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30">
                  <a:solidFill>
                    <a:srgbClr val="FFFFFF">
                      <a:alpha val="100000"/>
                    </a:srgbClr>
                  </a:solidFill>
                  <a:latin typeface="微软雅黑" panose="020B0503020204020204" charset="-122"/>
                  <a:ea typeface="微软雅黑" panose="020B0503020204020204" charset="-122"/>
                  <a:cs typeface="微软雅黑" panose="020B0503020204020204" charset="-122"/>
                </a:rPr>
                <a:t>3.2.4</a:t>
              </a:r>
              <a:endParaRPr sz="1200">
                <a:latin typeface="微软雅黑" panose="020B0503020204020204" charset="-122"/>
                <a:ea typeface="微软雅黑" panose="020B0503020204020204" charset="-122"/>
                <a:cs typeface="微软雅黑" panose="020B0503020204020204" charset="-122"/>
              </a:endParaRPr>
            </a:p>
          </p:txBody>
        </p:sp>
      </p:grpSp>
      <p:pic>
        <p:nvPicPr>
          <p:cNvPr id="2688" name="picture 2688"/>
          <p:cNvPicPr>
            <a:picLocks noChangeAspect="1"/>
          </p:cNvPicPr>
          <p:nvPr/>
        </p:nvPicPr>
        <p:blipFill>
          <a:blip r:embed="rId12"/>
          <a:stretch>
            <a:fillRect/>
          </a:stretch>
        </p:blipFill>
        <p:spPr>
          <a:xfrm rot="21600000">
            <a:off x="10738446" y="2060101"/>
            <a:ext cx="837514" cy="717319"/>
          </a:xfrm>
          <a:prstGeom prst="rect">
            <a:avLst/>
          </a:prstGeom>
        </p:spPr>
      </p:pic>
      <p:pic>
        <p:nvPicPr>
          <p:cNvPr id="2690" name="picture 2690"/>
          <p:cNvPicPr>
            <a:picLocks noChangeAspect="1"/>
          </p:cNvPicPr>
          <p:nvPr/>
        </p:nvPicPr>
        <p:blipFill>
          <a:blip r:embed="rId13"/>
          <a:stretch>
            <a:fillRect/>
          </a:stretch>
        </p:blipFill>
        <p:spPr>
          <a:xfrm rot="21600000">
            <a:off x="6113637" y="2053112"/>
            <a:ext cx="732066" cy="711139"/>
          </a:xfrm>
          <a:prstGeom prst="rect">
            <a:avLst/>
          </a:prstGeom>
        </p:spPr>
      </p:pic>
      <p:pic>
        <p:nvPicPr>
          <p:cNvPr id="2692" name="picture 2692"/>
          <p:cNvPicPr>
            <a:picLocks noChangeAspect="1"/>
          </p:cNvPicPr>
          <p:nvPr/>
        </p:nvPicPr>
        <p:blipFill>
          <a:blip r:embed="rId14"/>
          <a:stretch>
            <a:fillRect/>
          </a:stretch>
        </p:blipFill>
        <p:spPr>
          <a:xfrm rot="21600000">
            <a:off x="6334353" y="2802890"/>
            <a:ext cx="2362834" cy="141376"/>
          </a:xfrm>
          <a:prstGeom prst="rect">
            <a:avLst/>
          </a:prstGeom>
        </p:spPr>
      </p:pic>
      <p:sp>
        <p:nvSpPr>
          <p:cNvPr id="2694" name="textbox 2694"/>
          <p:cNvSpPr/>
          <p:nvPr/>
        </p:nvSpPr>
        <p:spPr>
          <a:xfrm>
            <a:off x="4582274" y="2806623"/>
            <a:ext cx="770890" cy="192404"/>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1000"/>
              </a:lnSpc>
            </a:pPr>
            <a:r>
              <a:rPr sz="1200" kern="0" spc="-30">
                <a:solidFill>
                  <a:srgbClr val="FFFFFF">
                    <a:alpha val="100000"/>
                  </a:srgbClr>
                </a:solidFill>
                <a:latin typeface="Arial" panose="020B0604020202020204"/>
                <a:ea typeface="Arial" panose="020B0604020202020204"/>
                <a:cs typeface="Arial" panose="020B0604020202020204"/>
              </a:rPr>
              <a:t>•</a:t>
            </a:r>
            <a:r>
              <a:rPr sz="1200" kern="0" spc="50">
                <a:solidFill>
                  <a:srgbClr val="FFFFFF">
                    <a:alpha val="100000"/>
                  </a:srgbClr>
                </a:solidFill>
                <a:latin typeface="Arial" panose="020B0604020202020204"/>
                <a:ea typeface="Arial" panose="020B0604020202020204"/>
                <a:cs typeface="Arial" panose="020B0604020202020204"/>
              </a:rPr>
              <a:t>  </a:t>
            </a:r>
            <a:r>
              <a:rPr sz="1200" kern="0" spc="-30">
                <a:solidFill>
                  <a:srgbClr val="FFFFFF">
                    <a:alpha val="100000"/>
                  </a:srgbClr>
                </a:solidFill>
                <a:latin typeface="微软雅黑" panose="020B0503020204020204" charset="-122"/>
                <a:ea typeface="微软雅黑" panose="020B0503020204020204" charset="-122"/>
                <a:cs typeface="微软雅黑" panose="020B0503020204020204" charset="-122"/>
              </a:rPr>
              <a:t>能耗排名</a:t>
            </a:r>
            <a:endParaRPr sz="1200">
              <a:latin typeface="微软雅黑" panose="020B0503020204020204" charset="-122"/>
              <a:ea typeface="微软雅黑" panose="020B0503020204020204" charset="-122"/>
              <a:cs typeface="微软雅黑" panose="020B0503020204020204" charset="-122"/>
            </a:endParaRPr>
          </a:p>
        </p:txBody>
      </p:sp>
      <p:sp>
        <p:nvSpPr>
          <p:cNvPr id="2696" name="textbox 2696"/>
          <p:cNvSpPr/>
          <p:nvPr/>
        </p:nvSpPr>
        <p:spPr>
          <a:xfrm>
            <a:off x="4574336" y="2342007"/>
            <a:ext cx="770890" cy="191770"/>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1000"/>
              </a:lnSpc>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信息发布</a:t>
            </a:r>
            <a:endParaRPr sz="1200">
              <a:latin typeface="微软雅黑" panose="020B0503020204020204" charset="-122"/>
              <a:ea typeface="微软雅黑" panose="020B0503020204020204" charset="-122"/>
              <a:cs typeface="微软雅黑" panose="020B0503020204020204" charset="-122"/>
            </a:endParaRPr>
          </a:p>
        </p:txBody>
      </p:sp>
      <p:sp>
        <p:nvSpPr>
          <p:cNvPr id="2698" name="textbox 2698"/>
          <p:cNvSpPr/>
          <p:nvPr/>
        </p:nvSpPr>
        <p:spPr>
          <a:xfrm>
            <a:off x="9066999" y="2342007"/>
            <a:ext cx="770890" cy="191770"/>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1000"/>
              </a:lnSpc>
            </a:pPr>
            <a:r>
              <a:rPr sz="1200" kern="0" spc="-20">
                <a:solidFill>
                  <a:srgbClr val="FFFFFF">
                    <a:alpha val="100000"/>
                  </a:srgbClr>
                </a:solidFill>
                <a:latin typeface="Arial" panose="020B0604020202020204"/>
                <a:ea typeface="Arial" panose="020B0604020202020204"/>
                <a:cs typeface="Arial" panose="020B0604020202020204"/>
              </a:rPr>
              <a:t>•</a:t>
            </a:r>
            <a:r>
              <a:rPr sz="1200" kern="0" spc="20">
                <a:solidFill>
                  <a:srgbClr val="FFFFFF">
                    <a:alpha val="100000"/>
                  </a:srgbClr>
                </a:solidFill>
                <a:latin typeface="Arial" panose="020B0604020202020204"/>
                <a:ea typeface="Arial" panose="020B0604020202020204"/>
                <a:cs typeface="Arial" panose="020B0604020202020204"/>
              </a:rPr>
              <a:t>  </a:t>
            </a:r>
            <a:r>
              <a:rPr sz="1200" kern="0" spc="-20">
                <a:solidFill>
                  <a:srgbClr val="FFFFFF">
                    <a:alpha val="100000"/>
                  </a:srgbClr>
                </a:solidFill>
                <a:latin typeface="微软雅黑" panose="020B0503020204020204" charset="-122"/>
                <a:ea typeface="微软雅黑" panose="020B0503020204020204" charset="-122"/>
                <a:cs typeface="微软雅黑" panose="020B0503020204020204" charset="-122"/>
              </a:rPr>
              <a:t>信息接收</a:t>
            </a:r>
            <a:endParaRPr sz="1200">
              <a:latin typeface="微软雅黑" panose="020B0503020204020204" charset="-122"/>
              <a:ea typeface="微软雅黑" panose="020B0503020204020204" charset="-122"/>
              <a:cs typeface="微软雅黑" panose="020B0503020204020204" charset="-122"/>
            </a:endParaRPr>
          </a:p>
        </p:txBody>
      </p:sp>
      <p:sp>
        <p:nvSpPr>
          <p:cNvPr id="2700" name="textbox 2700"/>
          <p:cNvSpPr/>
          <p:nvPr/>
        </p:nvSpPr>
        <p:spPr>
          <a:xfrm>
            <a:off x="9066999" y="2826207"/>
            <a:ext cx="770890" cy="191135"/>
          </a:xfrm>
          <a:prstGeom prst="rect">
            <a:avLst/>
          </a:prstGeom>
          <a:noFill/>
          <a:ln w="0" cap="flat">
            <a:noFill/>
            <a:prstDash val="solid"/>
            <a:miter lim="0"/>
          </a:ln>
        </p:spPr>
        <p:txBody>
          <a:bodyPr vert="horz" wrap="square" lIns="0" tIns="0" rIns="0" bIns="0"/>
          <a:lstStyle/>
          <a:p>
            <a:pPr algn="l" rtl="0" eaLnBrk="0">
              <a:lnSpc>
                <a:spcPct val="89000"/>
              </a:lnSpc>
            </a:pPr>
            <a:endParaRPr sz="100">
              <a:latin typeface="Arial" panose="020B0604020202020204"/>
              <a:ea typeface="Arial" panose="020B0604020202020204"/>
              <a:cs typeface="Arial" panose="020B0604020202020204"/>
            </a:endParaRPr>
          </a:p>
          <a:p>
            <a:pPr marL="12700" algn="l" rtl="0" eaLnBrk="0">
              <a:lnSpc>
                <a:spcPct val="90000"/>
              </a:lnSpc>
            </a:pPr>
            <a:r>
              <a:rPr sz="1200" kern="0" spc="-10">
                <a:solidFill>
                  <a:srgbClr val="FFFFFF">
                    <a:alpha val="100000"/>
                  </a:srgbClr>
                </a:solidFill>
                <a:latin typeface="Arial" panose="020B0604020202020204"/>
                <a:ea typeface="Arial" panose="020B0604020202020204"/>
                <a:cs typeface="Arial" panose="020B0604020202020204"/>
              </a:rPr>
              <a:t>•  </a:t>
            </a:r>
            <a:r>
              <a:rPr sz="1200"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整改升级</a:t>
            </a:r>
            <a:endParaRPr sz="1200">
              <a:latin typeface="微软雅黑" panose="020B0503020204020204" charset="-122"/>
              <a:ea typeface="微软雅黑" panose="020B0503020204020204" charset="-122"/>
              <a:cs typeface="微软雅黑" panose="020B0503020204020204" charset="-122"/>
            </a:endParaRPr>
          </a:p>
        </p:txBody>
      </p:sp>
      <p:sp>
        <p:nvSpPr>
          <p:cNvPr id="2702" name="textbox 2702"/>
          <p:cNvSpPr/>
          <p:nvPr/>
        </p:nvSpPr>
        <p:spPr>
          <a:xfrm>
            <a:off x="6920876" y="2590298"/>
            <a:ext cx="403225" cy="161925"/>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9000"/>
              </a:lnSpc>
            </a:pPr>
            <a:r>
              <a:rPr sz="900" kern="0" spc="80">
                <a:solidFill>
                  <a:srgbClr val="595959">
                    <a:alpha val="100000"/>
                  </a:srgbClr>
                </a:solidFill>
                <a:latin typeface="微软雅黑" panose="020B0503020204020204" charset="-122"/>
                <a:ea typeface="微软雅黑" panose="020B0503020204020204" charset="-122"/>
                <a:cs typeface="微软雅黑" panose="020B0503020204020204" charset="-122"/>
              </a:rPr>
              <a:t>监管者</a:t>
            </a:r>
            <a:endParaRPr sz="900">
              <a:latin typeface="微软雅黑" panose="020B0503020204020204" charset="-122"/>
              <a:ea typeface="微软雅黑" panose="020B0503020204020204" charset="-122"/>
              <a:cs typeface="微软雅黑" panose="020B0503020204020204" charset="-122"/>
            </a:endParaRPr>
          </a:p>
        </p:txBody>
      </p:sp>
      <p:sp>
        <p:nvSpPr>
          <p:cNvPr id="2704" name="textbox 2704"/>
          <p:cNvSpPr/>
          <p:nvPr/>
        </p:nvSpPr>
        <p:spPr>
          <a:xfrm>
            <a:off x="11067398" y="2894986"/>
            <a:ext cx="278765" cy="159385"/>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97000"/>
              </a:lnSpc>
            </a:pPr>
            <a:r>
              <a:rPr sz="900" kern="0" spc="90">
                <a:solidFill>
                  <a:srgbClr val="595959">
                    <a:alpha val="100000"/>
                  </a:srgbClr>
                </a:solidFill>
                <a:latin typeface="微软雅黑" panose="020B0503020204020204" charset="-122"/>
                <a:ea typeface="微软雅黑" panose="020B0503020204020204" charset="-122"/>
                <a:cs typeface="微软雅黑" panose="020B0503020204020204" charset="-122"/>
              </a:rPr>
              <a:t>企业</a:t>
            </a:r>
            <a:endParaRPr sz="900">
              <a:latin typeface="微软雅黑" panose="020B0503020204020204" charset="-122"/>
              <a:ea typeface="微软雅黑" panose="020B0503020204020204" charset="-122"/>
              <a:cs typeface="微软雅黑" panose="020B0503020204020204" charset="-122"/>
            </a:endParaRPr>
          </a:p>
        </p:txBody>
      </p:sp>
      <p:pic>
        <p:nvPicPr>
          <p:cNvPr id="2706" name="picture 2706"/>
          <p:cNvPicPr>
            <a:picLocks noChangeAspect="1"/>
          </p:cNvPicPr>
          <p:nvPr/>
        </p:nvPicPr>
        <p:blipFill>
          <a:blip r:embed="rId15"/>
          <a:stretch>
            <a:fillRect/>
          </a:stretch>
        </p:blipFill>
        <p:spPr>
          <a:xfrm rot="21600000">
            <a:off x="8528633" y="4293780"/>
            <a:ext cx="168542" cy="132664"/>
          </a:xfrm>
          <a:prstGeom prst="rect">
            <a:avLst/>
          </a:prstGeom>
        </p:spPr>
      </p:pic>
      <p:pic>
        <p:nvPicPr>
          <p:cNvPr id="2708" name="picture 2708"/>
          <p:cNvPicPr>
            <a:picLocks noChangeAspect="1"/>
          </p:cNvPicPr>
          <p:nvPr/>
        </p:nvPicPr>
        <p:blipFill>
          <a:blip r:embed="rId16"/>
          <a:stretch>
            <a:fillRect/>
          </a:stretch>
        </p:blipFill>
        <p:spPr>
          <a:xfrm rot="21600000">
            <a:off x="9049257" y="4014177"/>
            <a:ext cx="1450619" cy="9347"/>
          </a:xfrm>
          <a:prstGeom prst="rect">
            <a:avLst/>
          </a:prstGeom>
        </p:spPr>
      </p:pic>
      <p:pic>
        <p:nvPicPr>
          <p:cNvPr id="2710" name="picture 2710"/>
          <p:cNvPicPr>
            <a:picLocks noChangeAspect="1"/>
          </p:cNvPicPr>
          <p:nvPr/>
        </p:nvPicPr>
        <p:blipFill>
          <a:blip r:embed="rId17"/>
          <a:stretch>
            <a:fillRect/>
          </a:stretch>
        </p:blipFill>
        <p:spPr>
          <a:xfrm rot="21600000">
            <a:off x="4556594" y="4014177"/>
            <a:ext cx="1450619" cy="9347"/>
          </a:xfrm>
          <a:prstGeom prst="rect">
            <a:avLst/>
          </a:prstGeom>
        </p:spPr>
      </p:pic>
      <p:pic>
        <p:nvPicPr>
          <p:cNvPr id="2712" name="picture 2712"/>
          <p:cNvPicPr>
            <a:picLocks noChangeAspect="1"/>
          </p:cNvPicPr>
          <p:nvPr/>
        </p:nvPicPr>
        <p:blipFill>
          <a:blip r:embed="rId18"/>
          <a:stretch>
            <a:fillRect/>
          </a:stretch>
        </p:blipFill>
        <p:spPr>
          <a:xfrm rot="21600000">
            <a:off x="9049257" y="2672397"/>
            <a:ext cx="1450619" cy="9334"/>
          </a:xfrm>
          <a:prstGeom prst="rect">
            <a:avLst/>
          </a:prstGeom>
        </p:spPr>
      </p:pic>
      <p:pic>
        <p:nvPicPr>
          <p:cNvPr id="2714" name="picture 2714"/>
          <p:cNvPicPr>
            <a:picLocks noChangeAspect="1"/>
          </p:cNvPicPr>
          <p:nvPr/>
        </p:nvPicPr>
        <p:blipFill>
          <a:blip r:embed="rId19"/>
          <a:stretch>
            <a:fillRect/>
          </a:stretch>
        </p:blipFill>
        <p:spPr>
          <a:xfrm rot="21600000">
            <a:off x="9049257" y="4437367"/>
            <a:ext cx="1450619" cy="9334"/>
          </a:xfrm>
          <a:prstGeom prst="rect">
            <a:avLst/>
          </a:prstGeom>
        </p:spPr>
      </p:pic>
      <p:pic>
        <p:nvPicPr>
          <p:cNvPr id="2716" name="picture 2716"/>
          <p:cNvPicPr>
            <a:picLocks noChangeAspect="1"/>
          </p:cNvPicPr>
          <p:nvPr/>
        </p:nvPicPr>
        <p:blipFill>
          <a:blip r:embed="rId20"/>
          <a:stretch>
            <a:fillRect/>
          </a:stretch>
        </p:blipFill>
        <p:spPr>
          <a:xfrm rot="21600000">
            <a:off x="4556594" y="2672397"/>
            <a:ext cx="1450619" cy="9334"/>
          </a:xfrm>
          <a:prstGeom prst="rect">
            <a:avLst/>
          </a:prstGeom>
        </p:spPr>
      </p:pic>
      <p:pic>
        <p:nvPicPr>
          <p:cNvPr id="2718" name="picture 2718"/>
          <p:cNvPicPr>
            <a:picLocks noChangeAspect="1"/>
          </p:cNvPicPr>
          <p:nvPr/>
        </p:nvPicPr>
        <p:blipFill>
          <a:blip r:embed="rId21"/>
          <a:stretch>
            <a:fillRect/>
          </a:stretch>
        </p:blipFill>
        <p:spPr>
          <a:xfrm rot="21600000">
            <a:off x="4556594" y="4437367"/>
            <a:ext cx="1450619" cy="9334"/>
          </a:xfrm>
          <a:prstGeom prst="rect">
            <a:avLst/>
          </a:prstGeom>
        </p:spPr>
      </p:pic>
      <p:pic>
        <p:nvPicPr>
          <p:cNvPr id="3" name="图片 2" descr="通微logo2"/>
          <p:cNvPicPr>
            <a:picLocks noChangeAspect="1"/>
          </p:cNvPicPr>
          <p:nvPr/>
        </p:nvPicPr>
        <p:blipFill>
          <a:blip r:embed="rId22"/>
          <a:stretch>
            <a:fillRect/>
          </a:stretch>
        </p:blipFill>
        <p:spPr>
          <a:xfrm>
            <a:off x="11315065" y="55245"/>
            <a:ext cx="824230" cy="368935"/>
          </a:xfrm>
          <a:prstGeom prst="rect">
            <a:avLst/>
          </a:prstGeom>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0" name="rect 2720"/>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2722" name="picture 2722"/>
          <p:cNvPicPr>
            <a:picLocks noChangeAspect="1"/>
          </p:cNvPicPr>
          <p:nvPr/>
        </p:nvPicPr>
        <p:blipFill>
          <a:blip r:embed="rId1"/>
          <a:stretch>
            <a:fillRect/>
          </a:stretch>
        </p:blipFill>
        <p:spPr>
          <a:xfrm rot="21600000">
            <a:off x="786384" y="1962911"/>
            <a:ext cx="3947159" cy="1821179"/>
          </a:xfrm>
          <a:prstGeom prst="rect">
            <a:avLst/>
          </a:prstGeom>
        </p:spPr>
      </p:pic>
      <p:pic>
        <p:nvPicPr>
          <p:cNvPr id="2724" name="picture 2724"/>
          <p:cNvPicPr>
            <a:picLocks noChangeAspect="1"/>
          </p:cNvPicPr>
          <p:nvPr/>
        </p:nvPicPr>
        <p:blipFill>
          <a:blip r:embed="rId2"/>
          <a:stretch>
            <a:fillRect/>
          </a:stretch>
        </p:blipFill>
        <p:spPr>
          <a:xfrm rot="21600000">
            <a:off x="6946392" y="1962911"/>
            <a:ext cx="3947159" cy="1821179"/>
          </a:xfrm>
          <a:prstGeom prst="rect">
            <a:avLst/>
          </a:prstGeom>
        </p:spPr>
      </p:pic>
      <p:pic>
        <p:nvPicPr>
          <p:cNvPr id="2726" name="picture 2726"/>
          <p:cNvPicPr>
            <a:picLocks noChangeAspect="1"/>
          </p:cNvPicPr>
          <p:nvPr/>
        </p:nvPicPr>
        <p:blipFill>
          <a:blip r:embed="rId3"/>
          <a:stretch>
            <a:fillRect/>
          </a:stretch>
        </p:blipFill>
        <p:spPr>
          <a:xfrm rot="21600000">
            <a:off x="786384" y="4666488"/>
            <a:ext cx="3947159" cy="1799844"/>
          </a:xfrm>
          <a:prstGeom prst="rect">
            <a:avLst/>
          </a:prstGeom>
        </p:spPr>
      </p:pic>
      <p:pic>
        <p:nvPicPr>
          <p:cNvPr id="2728" name="picture 2728"/>
          <p:cNvPicPr>
            <a:picLocks noChangeAspect="1"/>
          </p:cNvPicPr>
          <p:nvPr/>
        </p:nvPicPr>
        <p:blipFill>
          <a:blip r:embed="rId4"/>
          <a:stretch>
            <a:fillRect/>
          </a:stretch>
        </p:blipFill>
        <p:spPr>
          <a:xfrm rot="21600000">
            <a:off x="7490268" y="4722688"/>
            <a:ext cx="2900415" cy="1531026"/>
          </a:xfrm>
          <a:prstGeom prst="rect">
            <a:avLst/>
          </a:prstGeom>
        </p:spPr>
      </p:pic>
      <p:sp>
        <p:nvSpPr>
          <p:cNvPr id="2730" name="textbox 2730"/>
          <p:cNvSpPr/>
          <p:nvPr/>
        </p:nvSpPr>
        <p:spPr>
          <a:xfrm>
            <a:off x="7026859" y="1341100"/>
            <a:ext cx="3801109" cy="631825"/>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3970" algn="l" rtl="0" eaLnBrk="0">
              <a:lnSpc>
                <a:spcPct val="96000"/>
              </a:lnSpc>
            </a:pP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动态图表</a:t>
            </a:r>
            <a:endParaRPr sz="1500">
              <a:latin typeface="微软雅黑" panose="020B0503020204020204" charset="-122"/>
              <a:ea typeface="微软雅黑" panose="020B0503020204020204" charset="-122"/>
              <a:cs typeface="微软雅黑" panose="020B0503020204020204" charset="-122"/>
            </a:endParaRPr>
          </a:p>
          <a:p>
            <a:pPr marL="13970" indent="-1270" algn="l" rtl="0" eaLnBrk="0">
              <a:lnSpc>
                <a:spcPct val="96000"/>
              </a:lnSpc>
              <a:spcBef>
                <a:spcPts val="280"/>
              </a:spcBef>
            </a:pP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分析图表更上一层楼</a:t>
            </a:r>
            <a:r>
              <a:rPr sz="1200" kern="0" spc="-18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，提供针</a:t>
            </a:r>
            <a:r>
              <a:rPr sz="1200" kern="0" spc="-20">
                <a:solidFill>
                  <a:srgbClr val="595959">
                    <a:alpha val="100000"/>
                  </a:srgbClr>
                </a:solidFill>
                <a:latin typeface="微软雅黑" panose="020B0503020204020204" charset="-122"/>
                <a:ea typeface="微软雅黑" panose="020B0503020204020204" charset="-122"/>
                <a:cs typeface="微软雅黑" panose="020B0503020204020204" charset="-122"/>
              </a:rPr>
              <a:t>对所有指标的多维度分析，</a:t>
            </a: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更快更轻松从数据中得</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出结论</a:t>
            </a:r>
            <a:r>
              <a:rPr sz="9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a:t>
            </a:r>
            <a:endParaRPr sz="900">
              <a:latin typeface="微软雅黑" panose="020B0503020204020204" charset="-122"/>
              <a:ea typeface="微软雅黑" panose="020B0503020204020204" charset="-122"/>
              <a:cs typeface="微软雅黑" panose="020B0503020204020204" charset="-122"/>
            </a:endParaRPr>
          </a:p>
        </p:txBody>
      </p:sp>
      <p:sp>
        <p:nvSpPr>
          <p:cNvPr id="2732" name="textbox 2732"/>
          <p:cNvSpPr/>
          <p:nvPr/>
        </p:nvSpPr>
        <p:spPr>
          <a:xfrm>
            <a:off x="868746" y="1340262"/>
            <a:ext cx="3799204" cy="631825"/>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pPr>
            <a:r>
              <a:rPr sz="15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能效概览</a:t>
            </a:r>
            <a:endParaRPr sz="1500">
              <a:latin typeface="微软雅黑" panose="020B0503020204020204" charset="-122"/>
              <a:ea typeface="微软雅黑" panose="020B0503020204020204" charset="-122"/>
              <a:cs typeface="微软雅黑" panose="020B0503020204020204" charset="-122"/>
            </a:endParaRPr>
          </a:p>
          <a:p>
            <a:pPr marL="21590" indent="-8255" algn="l" rtl="0" eaLnBrk="0">
              <a:lnSpc>
                <a:spcPct val="96000"/>
              </a:lnSpc>
              <a:spcBef>
                <a:spcPts val="280"/>
              </a:spcBef>
            </a:pPr>
            <a:r>
              <a:rPr sz="12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平台信息一览无余</a:t>
            </a:r>
            <a:r>
              <a:rPr sz="1200" kern="0" spc="-18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，包括</a:t>
            </a:r>
            <a:r>
              <a:rPr sz="1200" kern="0" spc="-20">
                <a:solidFill>
                  <a:srgbClr val="404040">
                    <a:alpha val="100000"/>
                  </a:srgbClr>
                </a:solidFill>
                <a:latin typeface="微软雅黑" panose="020B0503020204020204" charset="-122"/>
                <a:ea typeface="微软雅黑" panose="020B0503020204020204" charset="-122"/>
                <a:cs typeface="微软雅黑" panose="020B0503020204020204" charset="-122"/>
              </a:rPr>
              <a:t>平台建设进度、总体能耗趋势、</a:t>
            </a:r>
            <a:r>
              <a:rPr sz="1200" kern="0" spc="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同环比增长情况和企业能耗排名等信息。</a:t>
            </a:r>
            <a:endParaRPr sz="1200">
              <a:latin typeface="微软雅黑" panose="020B0503020204020204" charset="-122"/>
              <a:ea typeface="微软雅黑" panose="020B0503020204020204" charset="-122"/>
              <a:cs typeface="微软雅黑" panose="020B0503020204020204" charset="-122"/>
            </a:endParaRPr>
          </a:p>
        </p:txBody>
      </p:sp>
      <p:sp>
        <p:nvSpPr>
          <p:cNvPr id="2734" name="textbox 2734"/>
          <p:cNvSpPr/>
          <p:nvPr/>
        </p:nvSpPr>
        <p:spPr>
          <a:xfrm>
            <a:off x="866114" y="4003223"/>
            <a:ext cx="3683000" cy="631190"/>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3335" algn="l" rtl="0" eaLnBrk="0">
              <a:lnSpc>
                <a:spcPct val="96000"/>
              </a:lnSpc>
            </a:pP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数据可视化</a:t>
            </a:r>
            <a:endParaRPr sz="1500">
              <a:latin typeface="微软雅黑" panose="020B0503020204020204" charset="-122"/>
              <a:ea typeface="微软雅黑" panose="020B0503020204020204" charset="-122"/>
              <a:cs typeface="微软雅黑" panose="020B0503020204020204" charset="-122"/>
            </a:endParaRPr>
          </a:p>
          <a:p>
            <a:pPr marL="15240" indent="-2540" algn="l" rtl="0" eaLnBrk="0">
              <a:lnSpc>
                <a:spcPct val="95000"/>
              </a:lnSpc>
              <a:spcBef>
                <a:spcPts val="310"/>
              </a:spcBef>
            </a:pP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将海量数据以图形化的</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表达方式简洁呈现，</a:t>
            </a:r>
            <a:r>
              <a:rPr sz="1200" kern="0" spc="-24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内容</a:t>
            </a: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丰富、视觉效果绚丽。</a:t>
            </a:r>
            <a:endParaRPr sz="1200">
              <a:latin typeface="微软雅黑" panose="020B0503020204020204" charset="-122"/>
              <a:ea typeface="微软雅黑" panose="020B0503020204020204" charset="-122"/>
              <a:cs typeface="微软雅黑" panose="020B0503020204020204" charset="-122"/>
            </a:endParaRPr>
          </a:p>
        </p:txBody>
      </p:sp>
      <p:sp>
        <p:nvSpPr>
          <p:cNvPr id="2736" name="textbox 2736"/>
          <p:cNvSpPr/>
          <p:nvPr/>
        </p:nvSpPr>
        <p:spPr>
          <a:xfrm>
            <a:off x="7027621" y="4003020"/>
            <a:ext cx="3681095" cy="631825"/>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3335" algn="l" rtl="0" eaLnBrk="0">
              <a:lnSpc>
                <a:spcPct val="96000"/>
              </a:lnSpc>
            </a:pPr>
            <a:r>
              <a:rPr sz="1500" b="1" kern="0" spc="90">
                <a:solidFill>
                  <a:srgbClr val="000000">
                    <a:alpha val="100000"/>
                  </a:srgbClr>
                </a:solidFill>
                <a:latin typeface="微软雅黑" panose="020B0503020204020204" charset="-122"/>
                <a:ea typeface="微软雅黑" panose="020B0503020204020204" charset="-122"/>
                <a:cs typeface="微软雅黑" panose="020B0503020204020204" charset="-122"/>
              </a:rPr>
              <a:t>某著名企业化应用</a:t>
            </a:r>
            <a:endParaRPr sz="1500">
              <a:latin typeface="微软雅黑" panose="020B0503020204020204" charset="-122"/>
              <a:ea typeface="微软雅黑" panose="020B0503020204020204" charset="-122"/>
              <a:cs typeface="微软雅黑" panose="020B0503020204020204" charset="-122"/>
            </a:endParaRPr>
          </a:p>
          <a:p>
            <a:pPr marL="12700" indent="635" algn="l" rtl="0" eaLnBrk="0">
              <a:lnSpc>
                <a:spcPct val="96000"/>
              </a:lnSpc>
              <a:spcBef>
                <a:spcPts val="280"/>
              </a:spcBef>
            </a:pP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可以使用户在任意屏幕尺寸、方式的终端设备</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上均得到</a:t>
            </a: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统一的交互体验。</a:t>
            </a:r>
            <a:endParaRPr sz="1200">
              <a:latin typeface="微软雅黑" panose="020B0503020204020204" charset="-122"/>
              <a:ea typeface="微软雅黑" panose="020B0503020204020204" charset="-122"/>
              <a:cs typeface="微软雅黑" panose="020B0503020204020204" charset="-122"/>
            </a:endParaRPr>
          </a:p>
        </p:txBody>
      </p:sp>
      <p:sp>
        <p:nvSpPr>
          <p:cNvPr id="2738" name="textbox 2738"/>
          <p:cNvSpPr/>
          <p:nvPr/>
        </p:nvSpPr>
        <p:spPr>
          <a:xfrm>
            <a:off x="1380972" y="453110"/>
            <a:ext cx="6560819" cy="273684"/>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能效管理</a:t>
            </a:r>
            <a:r>
              <a:rPr sz="1700" b="1" kern="0" spc="-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能效可视-能效使用清晰可见</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多场景可视化支持</a:t>
            </a:r>
            <a:endParaRPr sz="1700">
              <a:latin typeface="微软雅黑" panose="020B0503020204020204" charset="-122"/>
              <a:ea typeface="微软雅黑" panose="020B0503020204020204" charset="-122"/>
              <a:cs typeface="微软雅黑" panose="020B0503020204020204" charset="-122"/>
            </a:endParaRPr>
          </a:p>
        </p:txBody>
      </p:sp>
      <p:grpSp>
        <p:nvGrpSpPr>
          <p:cNvPr id="296" name="group 296"/>
          <p:cNvGrpSpPr/>
          <p:nvPr/>
        </p:nvGrpSpPr>
        <p:grpSpPr>
          <a:xfrm rot="21600000">
            <a:off x="278739" y="231812"/>
            <a:ext cx="898702" cy="756666"/>
            <a:chOff x="0" y="0"/>
            <a:chExt cx="898702" cy="756666"/>
          </a:xfrm>
        </p:grpSpPr>
        <p:pic>
          <p:nvPicPr>
            <p:cNvPr id="2740" name="picture 2740"/>
            <p:cNvPicPr>
              <a:picLocks noChangeAspect="1"/>
            </p:cNvPicPr>
            <p:nvPr/>
          </p:nvPicPr>
          <p:blipFill>
            <a:blip r:embed="rId5"/>
            <a:stretch>
              <a:fillRect/>
            </a:stretch>
          </p:blipFill>
          <p:spPr>
            <a:xfrm rot="21600000">
              <a:off x="0" y="0"/>
              <a:ext cx="898702" cy="756666"/>
            </a:xfrm>
            <a:prstGeom prst="rect">
              <a:avLst/>
            </a:prstGeom>
          </p:spPr>
        </p:pic>
        <p:sp>
          <p:nvSpPr>
            <p:cNvPr id="2742" name="textbox 2742"/>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30">
                  <a:solidFill>
                    <a:srgbClr val="FFFFFF">
                      <a:alpha val="100000"/>
                    </a:srgbClr>
                  </a:solidFill>
                  <a:latin typeface="微软雅黑" panose="020B0503020204020204" charset="-122"/>
                  <a:ea typeface="微软雅黑" panose="020B0503020204020204" charset="-122"/>
                  <a:cs typeface="微软雅黑" panose="020B0503020204020204" charset="-122"/>
                </a:rPr>
                <a:t>3.2.4</a:t>
              </a:r>
              <a:endParaRPr sz="1200">
                <a:latin typeface="微软雅黑" panose="020B0503020204020204" charset="-122"/>
                <a:ea typeface="微软雅黑" panose="020B0503020204020204" charset="-122"/>
                <a:cs typeface="微软雅黑" panose="020B0503020204020204" charset="-122"/>
              </a:endParaRPr>
            </a:p>
          </p:txBody>
        </p:sp>
      </p:grpSp>
      <p:pic>
        <p:nvPicPr>
          <p:cNvPr id="3" name="图片 2" descr="通微logo2"/>
          <p:cNvPicPr>
            <a:picLocks noChangeAspect="1"/>
          </p:cNvPicPr>
          <p:nvPr/>
        </p:nvPicPr>
        <p:blipFill>
          <a:blip r:embed="rId6"/>
          <a:stretch>
            <a:fillRect/>
          </a:stretch>
        </p:blipFill>
        <p:spPr>
          <a:xfrm>
            <a:off x="11315065" y="55245"/>
            <a:ext cx="824230" cy="368935"/>
          </a:xfrm>
          <a:prstGeom prst="rect">
            <a:avLst/>
          </a:prstGeom>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 name="rect 274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sp>
        <p:nvSpPr>
          <p:cNvPr id="2746" name="textbox 2746"/>
          <p:cNvSpPr/>
          <p:nvPr/>
        </p:nvSpPr>
        <p:spPr>
          <a:xfrm>
            <a:off x="7087324" y="2611310"/>
            <a:ext cx="3986529" cy="73977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82000"/>
              </a:lnSpc>
            </a:pP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通过指标体系设定可量化的目标</a:t>
            </a:r>
            <a:r>
              <a:rPr sz="1200" kern="0" spc="-13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，规定企业按照目标执行操</a:t>
            </a:r>
            <a:endParaRPr sz="1200">
              <a:latin typeface="微软雅黑" panose="020B0503020204020204" charset="-122"/>
              <a:ea typeface="微软雅黑" panose="020B0503020204020204" charset="-122"/>
              <a:cs typeface="微软雅黑" panose="020B0503020204020204" charset="-122"/>
            </a:endParaRPr>
          </a:p>
          <a:p>
            <a:pPr marL="12700" algn="l" rtl="0" eaLnBrk="0">
              <a:lnSpc>
                <a:spcPct val="154000"/>
              </a:lnSpc>
              <a:spcBef>
                <a:spcPts val="5"/>
              </a:spcBef>
            </a:pP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作。可选择两种方式达成目标：一是用管理节能的方</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法去实</a:t>
            </a: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现</a:t>
            </a:r>
            <a:r>
              <a:rPr sz="1200" kern="0" spc="-18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，另一个是用系统改造的方案去</a:t>
            </a:r>
            <a:r>
              <a:rPr sz="1200" kern="0" spc="-20">
                <a:solidFill>
                  <a:srgbClr val="595959">
                    <a:alpha val="100000"/>
                  </a:srgbClr>
                </a:solidFill>
                <a:latin typeface="微软雅黑" panose="020B0503020204020204" charset="-122"/>
                <a:ea typeface="微软雅黑" panose="020B0503020204020204" charset="-122"/>
                <a:cs typeface="微软雅黑" panose="020B0503020204020204" charset="-122"/>
              </a:rPr>
              <a:t>实现；</a:t>
            </a:r>
            <a:endParaRPr sz="1200">
              <a:latin typeface="微软雅黑" panose="020B0503020204020204" charset="-122"/>
              <a:ea typeface="微软雅黑" panose="020B0503020204020204" charset="-122"/>
              <a:cs typeface="微软雅黑" panose="020B0503020204020204" charset="-122"/>
            </a:endParaRPr>
          </a:p>
        </p:txBody>
      </p:sp>
      <p:sp>
        <p:nvSpPr>
          <p:cNvPr id="2748" name="textbox 2748"/>
          <p:cNvSpPr/>
          <p:nvPr/>
        </p:nvSpPr>
        <p:spPr>
          <a:xfrm>
            <a:off x="9002026" y="4956556"/>
            <a:ext cx="2080260" cy="1270000"/>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84000"/>
              </a:lnSpc>
            </a:pPr>
            <a:r>
              <a:rPr sz="12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通过平台数据变化跟踪</a:t>
            </a: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节能方</a:t>
            </a:r>
            <a:endParaRPr sz="1200">
              <a:latin typeface="微软雅黑" panose="020B0503020204020204" charset="-122"/>
              <a:ea typeface="微软雅黑" panose="020B0503020204020204" charset="-122"/>
              <a:cs typeface="微软雅黑" panose="020B0503020204020204" charset="-122"/>
            </a:endParaRPr>
          </a:p>
          <a:p>
            <a:pPr marL="12700" algn="l" rtl="0" eaLnBrk="0">
              <a:lnSpc>
                <a:spcPts val="2150"/>
              </a:lnSpc>
            </a:pPr>
            <a:r>
              <a:rPr sz="1200" kern="0" spc="-10">
                <a:solidFill>
                  <a:srgbClr val="595959">
                    <a:alpha val="100000"/>
                  </a:srgbClr>
                </a:solidFill>
                <a:latin typeface="微软雅黑" panose="020B0503020204020204" charset="-122"/>
                <a:ea typeface="微软雅黑" panose="020B0503020204020204" charset="-122"/>
                <a:cs typeface="微软雅黑" panose="020B0503020204020204" charset="-122"/>
              </a:rPr>
              <a:t>案落实情况；</a:t>
            </a:r>
            <a:endParaRPr sz="1200">
              <a:latin typeface="微软雅黑" panose="020B0503020204020204" charset="-122"/>
              <a:ea typeface="微软雅黑" panose="020B0503020204020204" charset="-122"/>
              <a:cs typeface="微软雅黑" panose="020B0503020204020204" charset="-122"/>
            </a:endParaRPr>
          </a:p>
          <a:p>
            <a:pPr algn="l" rtl="0" eaLnBrk="0">
              <a:lnSpc>
                <a:spcPct val="179000"/>
              </a:lnSpc>
            </a:pPr>
            <a:endParaRPr sz="1000">
              <a:latin typeface="Arial" panose="020B0604020202020204"/>
              <a:ea typeface="Arial" panose="020B0604020202020204"/>
              <a:cs typeface="Arial" panose="020B0604020202020204"/>
            </a:endParaRPr>
          </a:p>
          <a:p>
            <a:pPr marL="702310" algn="l" rtl="0" eaLnBrk="0">
              <a:lnSpc>
                <a:spcPct val="96000"/>
              </a:lnSpc>
              <a:spcBef>
                <a:spcPts val="460"/>
              </a:spcBef>
              <a:tabLst>
                <a:tab pos="833755" algn="l"/>
              </a:tabLst>
            </a:pPr>
            <a:r>
              <a:rPr sz="1500" kern="0" spc="0">
                <a:solidFill>
                  <a:srgbClr val="E15442">
                    <a:alpha val="100000"/>
                  </a:srgbClr>
                </a:solidFill>
                <a:latin typeface="微软雅黑" panose="020B0503020204020204" charset="-122"/>
                <a:ea typeface="微软雅黑" panose="020B0503020204020204" charset="-122"/>
                <a:cs typeface="微软雅黑" panose="020B0503020204020204" charset="-122"/>
              </a:rPr>
              <a:t>	</a:t>
            </a:r>
            <a:r>
              <a:rPr sz="1500" kern="0" spc="-230">
                <a:solidFill>
                  <a:srgbClr val="E15442">
                    <a:alpha val="100000"/>
                  </a:srgbClr>
                </a:solidFill>
                <a:latin typeface="微软雅黑" panose="020B0503020204020204" charset="-122"/>
                <a:ea typeface="微软雅黑" panose="020B0503020204020204" charset="-122"/>
                <a:cs typeface="微软雅黑" panose="020B0503020204020204" charset="-122"/>
              </a:rPr>
              <a:t> </a:t>
            </a:r>
            <a:r>
              <a:rPr sz="1500" kern="0" spc="90">
                <a:solidFill>
                  <a:srgbClr val="E15442">
                    <a:alpha val="100000"/>
                  </a:srgbClr>
                </a:solidFill>
                <a:latin typeface="微软雅黑" panose="020B0503020204020204" charset="-122"/>
                <a:ea typeface="微软雅黑" panose="020B0503020204020204" charset="-122"/>
                <a:cs typeface="微软雅黑" panose="020B0503020204020204" charset="-122"/>
              </a:rPr>
              <a:t>确保实现</a:t>
            </a:r>
            <a:endParaRPr sz="1500">
              <a:latin typeface="微软雅黑" panose="020B0503020204020204" charset="-122"/>
              <a:ea typeface="微软雅黑" panose="020B0503020204020204" charset="-122"/>
              <a:cs typeface="微软雅黑" panose="020B0503020204020204" charset="-122"/>
            </a:endParaRPr>
          </a:p>
          <a:p>
            <a:pPr algn="l" rtl="0" eaLnBrk="0">
              <a:lnSpc>
                <a:spcPct val="110000"/>
              </a:lnSpc>
            </a:pPr>
            <a:endParaRPr sz="600">
              <a:latin typeface="Arial" panose="020B0604020202020204"/>
              <a:ea typeface="Arial" panose="020B0604020202020204"/>
              <a:cs typeface="Arial" panose="020B0604020202020204"/>
            </a:endParaRPr>
          </a:p>
          <a:p>
            <a:pPr algn="r" rtl="0" eaLnBrk="0">
              <a:lnSpc>
                <a:spcPct val="91000"/>
              </a:lnSpc>
              <a:spcBef>
                <a:spcPts val="5"/>
              </a:spcBef>
            </a:pPr>
            <a:r>
              <a:rPr sz="1200" kern="0" spc="-100">
                <a:solidFill>
                  <a:srgbClr val="595959">
                    <a:alpha val="100000"/>
                  </a:srgbClr>
                </a:solidFill>
                <a:latin typeface="微软雅黑" panose="020B0503020204020204" charset="-122"/>
                <a:ea typeface="微软雅黑" panose="020B0503020204020204" charset="-122"/>
                <a:cs typeface="微软雅黑" panose="020B0503020204020204" charset="-122"/>
              </a:rPr>
              <a:t>最终确保实现目标。</a:t>
            </a:r>
            <a:endParaRPr sz="1200">
              <a:latin typeface="微软雅黑" panose="020B0503020204020204" charset="-122"/>
              <a:ea typeface="微软雅黑" panose="020B0503020204020204" charset="-122"/>
              <a:cs typeface="微软雅黑" panose="020B0503020204020204" charset="-122"/>
            </a:endParaRPr>
          </a:p>
        </p:txBody>
      </p:sp>
      <p:pic>
        <p:nvPicPr>
          <p:cNvPr id="2750" name="picture 2750"/>
          <p:cNvPicPr>
            <a:picLocks noChangeAspect="1"/>
          </p:cNvPicPr>
          <p:nvPr/>
        </p:nvPicPr>
        <p:blipFill>
          <a:blip r:embed="rId1"/>
          <a:stretch>
            <a:fillRect/>
          </a:stretch>
        </p:blipFill>
        <p:spPr>
          <a:xfrm rot="21600000">
            <a:off x="9704748" y="5779009"/>
            <a:ext cx="131698" cy="119785"/>
          </a:xfrm>
          <a:prstGeom prst="rect">
            <a:avLst/>
          </a:prstGeom>
        </p:spPr>
      </p:pic>
      <p:sp>
        <p:nvSpPr>
          <p:cNvPr id="2752" name="textbox 2752"/>
          <p:cNvSpPr/>
          <p:nvPr/>
        </p:nvSpPr>
        <p:spPr>
          <a:xfrm>
            <a:off x="1364691" y="497027"/>
            <a:ext cx="8789669"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能效管理</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能效可友-分析能效使用情况</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辅助制定节能措施</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实现楼</a:t>
            </a:r>
            <a:r>
              <a:rPr sz="1700" b="1"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宇节能降耗</a:t>
            </a:r>
            <a:endParaRPr sz="1700">
              <a:latin typeface="微软雅黑" panose="020B0503020204020204" charset="-122"/>
              <a:ea typeface="微软雅黑" panose="020B0503020204020204" charset="-122"/>
              <a:cs typeface="微软雅黑" panose="020B0503020204020204" charset="-122"/>
            </a:endParaRPr>
          </a:p>
        </p:txBody>
      </p:sp>
      <p:pic>
        <p:nvPicPr>
          <p:cNvPr id="2754" name="picture 2754"/>
          <p:cNvPicPr>
            <a:picLocks noChangeAspect="1"/>
          </p:cNvPicPr>
          <p:nvPr/>
        </p:nvPicPr>
        <p:blipFill>
          <a:blip r:embed="rId2"/>
          <a:stretch>
            <a:fillRect/>
          </a:stretch>
        </p:blipFill>
        <p:spPr>
          <a:xfrm rot="21600000">
            <a:off x="6353365" y="1939290"/>
            <a:ext cx="221488" cy="165265"/>
          </a:xfrm>
          <a:prstGeom prst="rect">
            <a:avLst/>
          </a:prstGeom>
        </p:spPr>
      </p:pic>
      <p:sp>
        <p:nvSpPr>
          <p:cNvPr id="2756" name="textbox 2756"/>
          <p:cNvSpPr/>
          <p:nvPr/>
        </p:nvSpPr>
        <p:spPr>
          <a:xfrm>
            <a:off x="4700130" y="1883270"/>
            <a:ext cx="1666239" cy="121920"/>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70000"/>
              </a:lnSpc>
            </a:pPr>
            <a:r>
              <a:rPr sz="900" kern="0" spc="30">
                <a:solidFill>
                  <a:srgbClr val="BFBFBF">
                    <a:alpha val="100000"/>
                  </a:srgbClr>
                </a:solidFill>
                <a:latin typeface="微软雅黑" panose="020B0503020204020204" charset="-122"/>
                <a:ea typeface="微软雅黑" panose="020B0503020204020204" charset="-122"/>
                <a:cs typeface="微软雅黑" panose="020B0503020204020204" charset="-122"/>
              </a:rPr>
              <a:t>≤-----------------------------</a:t>
            </a:r>
            <a:endParaRPr sz="900">
              <a:latin typeface="微软雅黑" panose="020B0503020204020204" charset="-122"/>
              <a:ea typeface="微软雅黑" panose="020B0503020204020204" charset="-122"/>
              <a:cs typeface="微软雅黑" panose="020B0503020204020204" charset="-122"/>
            </a:endParaRPr>
          </a:p>
        </p:txBody>
      </p:sp>
      <p:pic>
        <p:nvPicPr>
          <p:cNvPr id="2758" name="picture 2758"/>
          <p:cNvPicPr>
            <a:picLocks noChangeAspect="1"/>
          </p:cNvPicPr>
          <p:nvPr/>
        </p:nvPicPr>
        <p:blipFill>
          <a:blip r:embed="rId3"/>
          <a:stretch>
            <a:fillRect/>
          </a:stretch>
        </p:blipFill>
        <p:spPr>
          <a:xfrm rot="21600000">
            <a:off x="682459" y="3477767"/>
            <a:ext cx="7212735" cy="193471"/>
          </a:xfrm>
          <a:prstGeom prst="rect">
            <a:avLst/>
          </a:prstGeom>
        </p:spPr>
      </p:pic>
      <p:pic>
        <p:nvPicPr>
          <p:cNvPr id="2760" name="picture 2760"/>
          <p:cNvPicPr>
            <a:picLocks noChangeAspect="1"/>
          </p:cNvPicPr>
          <p:nvPr/>
        </p:nvPicPr>
        <p:blipFill>
          <a:blip r:embed="rId4"/>
          <a:stretch>
            <a:fillRect/>
          </a:stretch>
        </p:blipFill>
        <p:spPr>
          <a:xfrm rot="21600000">
            <a:off x="6567499" y="2112708"/>
            <a:ext cx="7620" cy="2084399"/>
          </a:xfrm>
          <a:prstGeom prst="rect">
            <a:avLst/>
          </a:prstGeom>
        </p:spPr>
      </p:pic>
      <p:pic>
        <p:nvPicPr>
          <p:cNvPr id="2762" name="picture 2762"/>
          <p:cNvPicPr>
            <a:picLocks noChangeAspect="1"/>
          </p:cNvPicPr>
          <p:nvPr/>
        </p:nvPicPr>
        <p:blipFill>
          <a:blip r:embed="rId5"/>
          <a:stretch>
            <a:fillRect/>
          </a:stretch>
        </p:blipFill>
        <p:spPr>
          <a:xfrm rot="21600000">
            <a:off x="4942045" y="1530604"/>
            <a:ext cx="1715489" cy="988274"/>
          </a:xfrm>
          <a:prstGeom prst="rect">
            <a:avLst/>
          </a:prstGeom>
        </p:spPr>
      </p:pic>
      <p:pic>
        <p:nvPicPr>
          <p:cNvPr id="2764" name="picture 2764"/>
          <p:cNvPicPr>
            <a:picLocks noChangeAspect="1"/>
          </p:cNvPicPr>
          <p:nvPr/>
        </p:nvPicPr>
        <p:blipFill>
          <a:blip r:embed="rId6"/>
          <a:stretch>
            <a:fillRect/>
          </a:stretch>
        </p:blipFill>
        <p:spPr>
          <a:xfrm rot="21600000">
            <a:off x="3217164" y="5390388"/>
            <a:ext cx="1662683" cy="973836"/>
          </a:xfrm>
          <a:prstGeom prst="rect">
            <a:avLst/>
          </a:prstGeom>
        </p:spPr>
      </p:pic>
      <p:sp>
        <p:nvSpPr>
          <p:cNvPr id="2766" name="textbox 2766"/>
          <p:cNvSpPr/>
          <p:nvPr/>
        </p:nvSpPr>
        <p:spPr>
          <a:xfrm>
            <a:off x="3246380" y="4060893"/>
            <a:ext cx="532130" cy="161925"/>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99000"/>
              </a:lnSpc>
            </a:pPr>
            <a:r>
              <a:rPr sz="900" kern="0" spc="90">
                <a:solidFill>
                  <a:srgbClr val="808080">
                    <a:alpha val="100000"/>
                  </a:srgbClr>
                </a:solidFill>
                <a:latin typeface="微软雅黑" panose="020B0503020204020204" charset="-122"/>
                <a:ea typeface="微软雅黑" panose="020B0503020204020204" charset="-122"/>
                <a:cs typeface="微软雅黑" panose="020B0503020204020204" charset="-122"/>
              </a:rPr>
              <a:t>数据分析</a:t>
            </a:r>
            <a:endParaRPr sz="900">
              <a:latin typeface="微软雅黑" panose="020B0503020204020204" charset="-122"/>
              <a:ea typeface="微软雅黑" panose="020B0503020204020204" charset="-122"/>
              <a:cs typeface="微软雅黑" panose="020B0503020204020204" charset="-122"/>
            </a:endParaRPr>
          </a:p>
        </p:txBody>
      </p:sp>
      <p:pic>
        <p:nvPicPr>
          <p:cNvPr id="2768" name="picture 2768"/>
          <p:cNvPicPr>
            <a:picLocks noChangeAspect="1"/>
          </p:cNvPicPr>
          <p:nvPr/>
        </p:nvPicPr>
        <p:blipFill>
          <a:blip r:embed="rId7"/>
          <a:stretch>
            <a:fillRect/>
          </a:stretch>
        </p:blipFill>
        <p:spPr>
          <a:xfrm rot="21600000">
            <a:off x="3136912" y="4015485"/>
            <a:ext cx="925194" cy="246253"/>
          </a:xfrm>
          <a:prstGeom prst="rect">
            <a:avLst/>
          </a:prstGeom>
        </p:spPr>
      </p:pic>
      <p:pic>
        <p:nvPicPr>
          <p:cNvPr id="2770" name="picture 2770"/>
          <p:cNvPicPr>
            <a:picLocks noChangeAspect="1"/>
          </p:cNvPicPr>
          <p:nvPr/>
        </p:nvPicPr>
        <p:blipFill>
          <a:blip r:embed="rId8"/>
          <a:stretch>
            <a:fillRect/>
          </a:stretch>
        </p:blipFill>
        <p:spPr>
          <a:xfrm rot="21600000">
            <a:off x="2438400" y="3368039"/>
            <a:ext cx="1620011" cy="844296"/>
          </a:xfrm>
          <a:prstGeom prst="rect">
            <a:avLst/>
          </a:prstGeom>
        </p:spPr>
      </p:pic>
      <p:pic>
        <p:nvPicPr>
          <p:cNvPr id="2772" name="picture 2772"/>
          <p:cNvPicPr>
            <a:picLocks noChangeAspect="1"/>
          </p:cNvPicPr>
          <p:nvPr/>
        </p:nvPicPr>
        <p:blipFill>
          <a:blip r:embed="rId9"/>
          <a:stretch>
            <a:fillRect/>
          </a:stretch>
        </p:blipFill>
        <p:spPr>
          <a:xfrm rot="21600000">
            <a:off x="1501139" y="1499615"/>
            <a:ext cx="1220723" cy="888491"/>
          </a:xfrm>
          <a:prstGeom prst="rect">
            <a:avLst/>
          </a:prstGeom>
        </p:spPr>
      </p:pic>
      <p:pic>
        <p:nvPicPr>
          <p:cNvPr id="2774" name="picture 2774"/>
          <p:cNvPicPr>
            <a:picLocks noChangeAspect="1"/>
          </p:cNvPicPr>
          <p:nvPr/>
        </p:nvPicPr>
        <p:blipFill>
          <a:blip r:embed="rId10"/>
          <a:stretch>
            <a:fillRect/>
          </a:stretch>
        </p:blipFill>
        <p:spPr>
          <a:xfrm rot="21600000">
            <a:off x="3729456" y="4308944"/>
            <a:ext cx="96456" cy="866711"/>
          </a:xfrm>
          <a:prstGeom prst="rect">
            <a:avLst/>
          </a:prstGeom>
        </p:spPr>
      </p:pic>
      <p:pic>
        <p:nvPicPr>
          <p:cNvPr id="2776" name="picture 2776"/>
          <p:cNvPicPr>
            <a:picLocks noChangeAspect="1"/>
          </p:cNvPicPr>
          <p:nvPr/>
        </p:nvPicPr>
        <p:blipFill>
          <a:blip r:embed="rId11"/>
          <a:stretch>
            <a:fillRect/>
          </a:stretch>
        </p:blipFill>
        <p:spPr>
          <a:xfrm rot="21600000">
            <a:off x="3775468" y="4378312"/>
            <a:ext cx="1216456" cy="750239"/>
          </a:xfrm>
          <a:prstGeom prst="rect">
            <a:avLst/>
          </a:prstGeom>
        </p:spPr>
      </p:pic>
      <p:grpSp>
        <p:nvGrpSpPr>
          <p:cNvPr id="298" name="group 298"/>
          <p:cNvGrpSpPr/>
          <p:nvPr/>
        </p:nvGrpSpPr>
        <p:grpSpPr>
          <a:xfrm rot="21600000">
            <a:off x="278739" y="231812"/>
            <a:ext cx="898702" cy="756666"/>
            <a:chOff x="0" y="0"/>
            <a:chExt cx="898702" cy="756666"/>
          </a:xfrm>
        </p:grpSpPr>
        <p:pic>
          <p:nvPicPr>
            <p:cNvPr id="2778" name="picture 2778"/>
            <p:cNvPicPr>
              <a:picLocks noChangeAspect="1"/>
            </p:cNvPicPr>
            <p:nvPr/>
          </p:nvPicPr>
          <p:blipFill>
            <a:blip r:embed="rId12"/>
            <a:stretch>
              <a:fillRect/>
            </a:stretch>
          </p:blipFill>
          <p:spPr>
            <a:xfrm rot="21600000">
              <a:off x="0" y="0"/>
              <a:ext cx="898702" cy="756666"/>
            </a:xfrm>
            <a:prstGeom prst="rect">
              <a:avLst/>
            </a:prstGeom>
          </p:spPr>
        </p:pic>
        <p:sp>
          <p:nvSpPr>
            <p:cNvPr id="2780" name="textbox 2780"/>
            <p:cNvSpPr/>
            <p:nvPr/>
          </p:nvSpPr>
          <p:spPr>
            <a:xfrm>
              <a:off x="-12700" y="-12700"/>
              <a:ext cx="924560" cy="817244"/>
            </a:xfrm>
            <a:prstGeom prst="rect">
              <a:avLst/>
            </a:prstGeom>
            <a:noFill/>
            <a:ln w="0" cap="flat">
              <a:noFill/>
              <a:prstDash val="solid"/>
              <a:miter lim="0"/>
            </a:ln>
          </p:spPr>
          <p:txBody>
            <a:bodyPr vert="horz" wrap="square" lIns="0" tIns="0" rIns="0" bIns="0"/>
            <a:lstStyle/>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220980" algn="l" rtl="0" eaLnBrk="0">
                <a:lnSpc>
                  <a:spcPct val="85000"/>
                </a:lnSpc>
              </a:pPr>
              <a:r>
                <a:rPr sz="1200" b="1" kern="0" spc="-30">
                  <a:solidFill>
                    <a:srgbClr val="FFFFFF">
                      <a:alpha val="100000"/>
                    </a:srgbClr>
                  </a:solidFill>
                  <a:latin typeface="微软雅黑" panose="020B0503020204020204" charset="-122"/>
                  <a:ea typeface="微软雅黑" panose="020B0503020204020204" charset="-122"/>
                  <a:cs typeface="微软雅黑" panose="020B0503020204020204" charset="-122"/>
                </a:rPr>
                <a:t>3.2.4</a:t>
              </a:r>
              <a:endParaRPr sz="1200">
                <a:latin typeface="微软雅黑" panose="020B0503020204020204" charset="-122"/>
                <a:ea typeface="微软雅黑" panose="020B0503020204020204" charset="-122"/>
                <a:cs typeface="微软雅黑" panose="020B0503020204020204" charset="-122"/>
              </a:endParaRPr>
            </a:p>
          </p:txBody>
        </p:sp>
      </p:grpSp>
      <p:sp>
        <p:nvSpPr>
          <p:cNvPr id="2782" name="textbox 2782"/>
          <p:cNvSpPr/>
          <p:nvPr/>
        </p:nvSpPr>
        <p:spPr>
          <a:xfrm>
            <a:off x="3737432" y="5124367"/>
            <a:ext cx="3722370" cy="233045"/>
          </a:xfrm>
          <a:prstGeom prst="rect">
            <a:avLst/>
          </a:prstGeom>
          <a:noFill/>
          <a:ln w="0" cap="flat">
            <a:noFill/>
            <a:prstDash val="solid"/>
            <a:miter lim="0"/>
          </a:ln>
        </p:spPr>
        <p:txBody>
          <a:bodyPr vert="horz" wrap="square" lIns="0" tIns="0" rIns="0" bIns="0"/>
          <a:lstStyle/>
          <a:p>
            <a:pPr algn="l" rtl="0" eaLnBrk="0">
              <a:lnSpc>
                <a:spcPct val="77000"/>
              </a:lnSpc>
            </a:pPr>
            <a:endParaRPr sz="100">
              <a:latin typeface="Arial" panose="020B0604020202020204"/>
              <a:ea typeface="Arial" panose="020B0604020202020204"/>
              <a:cs typeface="Arial" panose="020B0604020202020204"/>
            </a:endParaRPr>
          </a:p>
          <a:p>
            <a:pPr marL="12700" algn="l" rtl="0" eaLnBrk="0">
              <a:lnSpc>
                <a:spcPct val="91000"/>
              </a:lnSpc>
            </a:pPr>
            <a:r>
              <a:rPr sz="1800" kern="0" spc="0" baseline="-20000">
                <a:solidFill>
                  <a:srgbClr val="7F7F7F">
                    <a:alpha val="100000"/>
                  </a:srgbClr>
                </a:solidFill>
                <a:latin typeface="Arial" panose="020B0604020202020204"/>
                <a:ea typeface="Arial" panose="020B0604020202020204"/>
                <a:cs typeface="Arial" panose="020B0604020202020204"/>
              </a:rPr>
              <a:t>0</a:t>
            </a:r>
            <a:r>
              <a:rPr sz="1100" kern="0" spc="0">
                <a:solidFill>
                  <a:srgbClr val="7F7F7F">
                    <a:alpha val="100000"/>
                  </a:srgbClr>
                </a:solidFill>
                <a:latin typeface="Arial" panose="020B0604020202020204"/>
                <a:ea typeface="Arial" panose="020B0604020202020204"/>
                <a:cs typeface="Arial" panose="020B0604020202020204"/>
              </a:rPr>
              <a:t>  </a:t>
            </a:r>
            <a:r>
              <a:rPr sz="1800" kern="0" spc="0" baseline="-20000">
                <a:solidFill>
                  <a:srgbClr val="7F7F7F">
                    <a:alpha val="100000"/>
                  </a:srgbClr>
                </a:solidFill>
                <a:latin typeface="Arial" panose="020B0604020202020204"/>
                <a:ea typeface="Arial" panose="020B0604020202020204"/>
                <a:cs typeface="Arial" panose="020B0604020202020204"/>
              </a:rPr>
              <a:t>8</a:t>
            </a:r>
            <a:r>
              <a:rPr sz="1100" kern="0" spc="0">
                <a:solidFill>
                  <a:srgbClr val="7F7F7F">
                    <a:alpha val="100000"/>
                  </a:srgbClr>
                </a:solidFill>
                <a:latin typeface="Arial" panose="020B0604020202020204"/>
                <a:ea typeface="Arial" panose="020B0604020202020204"/>
                <a:cs typeface="Arial" panose="020B0604020202020204"/>
              </a:rPr>
              <a:t>         </a:t>
            </a:r>
            <a:r>
              <a:rPr sz="1800" kern="0" spc="0" baseline="-20000">
                <a:solidFill>
                  <a:srgbClr val="7F7F7F">
                    <a:alpha val="100000"/>
                  </a:srgbClr>
                </a:solidFill>
                <a:latin typeface="Arial" panose="020B0604020202020204"/>
                <a:ea typeface="Arial" panose="020B0604020202020204"/>
                <a:cs typeface="Arial" panose="020B0604020202020204"/>
              </a:rPr>
              <a:t>20</a:t>
            </a:r>
            <a:r>
              <a:rPr sz="1100" kern="0" spc="40">
                <a:solidFill>
                  <a:srgbClr val="7F7F7F">
                    <a:alpha val="100000"/>
                  </a:srgbClr>
                </a:solidFill>
                <a:latin typeface="Arial" panose="020B0604020202020204"/>
                <a:ea typeface="Arial" panose="020B0604020202020204"/>
                <a:cs typeface="Arial" panose="020B0604020202020204"/>
              </a:rPr>
              <a:t>   </a:t>
            </a:r>
            <a:r>
              <a:rPr sz="1800" kern="0" spc="0" baseline="-20000">
                <a:solidFill>
                  <a:srgbClr val="7F7F7F">
                    <a:alpha val="100000"/>
                  </a:srgbClr>
                </a:solidFill>
                <a:latin typeface="Arial" panose="020B0604020202020204"/>
                <a:ea typeface="Arial" panose="020B0604020202020204"/>
                <a:cs typeface="Arial" panose="020B0604020202020204"/>
              </a:rPr>
              <a:t>24</a:t>
            </a:r>
            <a:r>
              <a:rPr sz="1100" kern="0" spc="0">
                <a:solidFill>
                  <a:srgbClr val="7F7F7F">
                    <a:alpha val="100000"/>
                  </a:srgbClr>
                </a:solidFill>
                <a:latin typeface="Arial" panose="020B0604020202020204"/>
                <a:ea typeface="Arial" panose="020B0604020202020204"/>
                <a:cs typeface="Arial" panose="020B0604020202020204"/>
              </a:rPr>
              <a:t>           </a:t>
            </a:r>
            <a:r>
              <a:rPr sz="800" kern="0" spc="0">
                <a:solidFill>
                  <a:srgbClr val="7F7F7F">
                    <a:alpha val="100000"/>
                  </a:srgbClr>
                </a:solidFill>
                <a:latin typeface="Arial" panose="020B0604020202020204"/>
                <a:ea typeface="Arial" panose="020B0604020202020204"/>
                <a:cs typeface="Arial" panose="020B0604020202020204"/>
              </a:rPr>
              <a:t>h                 </a:t>
            </a:r>
            <a:r>
              <a:rPr sz="1400" kern="0" spc="0">
                <a:solidFill>
                  <a:srgbClr val="0070C0">
                    <a:alpha val="100000"/>
                  </a:srgbClr>
                </a:solidFill>
                <a:latin typeface="Arial" panose="020B0604020202020204"/>
                <a:ea typeface="Arial" panose="020B0604020202020204"/>
                <a:cs typeface="Arial" panose="020B0604020202020204"/>
              </a:rPr>
              <a:t>20:00</a:t>
            </a:r>
            <a:r>
              <a:rPr sz="1400" kern="0" spc="-10">
                <a:solidFill>
                  <a:srgbClr val="0070C0">
                    <a:alpha val="100000"/>
                  </a:srgbClr>
                </a:solidFill>
                <a:latin typeface="Arial" panose="020B0604020202020204"/>
                <a:ea typeface="Arial" panose="020B0604020202020204"/>
                <a:cs typeface="Arial" panose="020B0604020202020204"/>
              </a:rPr>
              <a:t>    </a:t>
            </a:r>
            <a:r>
              <a:rPr sz="1500" kern="0" spc="-10">
                <a:solidFill>
                  <a:srgbClr val="7F7F7F">
                    <a:alpha val="100000"/>
                  </a:srgbClr>
                </a:solidFill>
                <a:latin typeface="微软雅黑" panose="020B0503020204020204" charset="-122"/>
                <a:ea typeface="微软雅黑" panose="020B0503020204020204" charset="-122"/>
                <a:cs typeface="微软雅黑" panose="020B0503020204020204" charset="-122"/>
              </a:rPr>
              <a:t>飞--</a:t>
            </a:r>
            <a:r>
              <a:rPr sz="1400" kern="0" spc="-10">
                <a:solidFill>
                  <a:srgbClr val="385723">
                    <a:alpha val="100000"/>
                  </a:srgbClr>
                </a:solidFill>
                <a:latin typeface="Arial" panose="020B0604020202020204"/>
                <a:ea typeface="Arial" panose="020B0604020202020204"/>
                <a:cs typeface="Arial" panose="020B0604020202020204"/>
              </a:rPr>
              <a:t>24:00    </a:t>
            </a:r>
            <a:r>
              <a:rPr sz="800" kern="0" spc="-10">
                <a:solidFill>
                  <a:srgbClr val="7F7F7F">
                    <a:alpha val="100000"/>
                  </a:srgbClr>
                </a:solidFill>
                <a:latin typeface="Arial" panose="020B0604020202020204"/>
                <a:ea typeface="Arial" panose="020B0604020202020204"/>
                <a:cs typeface="Arial" panose="020B0604020202020204"/>
              </a:rPr>
              <a:t>h</a:t>
            </a:r>
            <a:endParaRPr sz="800">
              <a:latin typeface="Arial" panose="020B0604020202020204"/>
              <a:ea typeface="Arial" panose="020B0604020202020204"/>
              <a:cs typeface="Arial" panose="020B0604020202020204"/>
            </a:endParaRPr>
          </a:p>
        </p:txBody>
      </p:sp>
      <p:sp>
        <p:nvSpPr>
          <p:cNvPr id="2784" name="textbox 2784"/>
          <p:cNvSpPr/>
          <p:nvPr/>
        </p:nvSpPr>
        <p:spPr>
          <a:xfrm>
            <a:off x="1891525" y="2532430"/>
            <a:ext cx="871219" cy="794384"/>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88000"/>
              </a:lnSpc>
            </a:pPr>
            <a:r>
              <a:rPr sz="1600" kern="0" spc="-10">
                <a:solidFill>
                  <a:srgbClr val="4472C4">
                    <a:alpha val="100000"/>
                  </a:srgbClr>
                </a:solidFill>
                <a:latin typeface="微软雅黑" panose="020B0503020204020204" charset="-122"/>
                <a:ea typeface="微软雅黑" panose="020B0503020204020204" charset="-122"/>
                <a:cs typeface="微软雅黑" panose="020B0503020204020204" charset="-122"/>
              </a:rPr>
              <a:t>↓</a:t>
            </a:r>
            <a:endParaRPr sz="1600">
              <a:latin typeface="微软雅黑" panose="020B0503020204020204" charset="-122"/>
              <a:ea typeface="微软雅黑" panose="020B0503020204020204" charset="-122"/>
              <a:cs typeface="微软雅黑" panose="020B0503020204020204" charset="-122"/>
            </a:endParaRPr>
          </a:p>
          <a:p>
            <a:pPr algn="l" rtl="0" eaLnBrk="0">
              <a:lnSpc>
                <a:spcPct val="126000"/>
              </a:lnSpc>
            </a:pPr>
            <a:endParaRPr sz="1000">
              <a:latin typeface="Arial" panose="020B0604020202020204"/>
              <a:ea typeface="Arial" panose="020B0604020202020204"/>
              <a:cs typeface="Arial" panose="020B0604020202020204"/>
            </a:endParaRPr>
          </a:p>
          <a:p>
            <a:pPr algn="l" rtl="0" eaLnBrk="0">
              <a:lnSpc>
                <a:spcPct val="126000"/>
              </a:lnSpc>
            </a:pPr>
            <a:endParaRPr sz="1000">
              <a:latin typeface="Arial" panose="020B0604020202020204"/>
              <a:ea typeface="Arial" panose="020B0604020202020204"/>
              <a:cs typeface="Arial" panose="020B0604020202020204"/>
            </a:endParaRPr>
          </a:p>
          <a:p>
            <a:pPr algn="l" rtl="0" eaLnBrk="0">
              <a:lnSpc>
                <a:spcPct val="117000"/>
              </a:lnSpc>
            </a:pPr>
            <a:endParaRPr sz="200">
              <a:latin typeface="Arial" panose="020B0604020202020204"/>
              <a:ea typeface="Arial" panose="020B0604020202020204"/>
              <a:cs typeface="Arial" panose="020B0604020202020204"/>
            </a:endParaRPr>
          </a:p>
          <a:p>
            <a:pPr algn="r" rtl="0" eaLnBrk="0">
              <a:lnSpc>
                <a:spcPct val="98000"/>
              </a:lnSpc>
            </a:pPr>
            <a:r>
              <a:rPr sz="900" kern="0" spc="90">
                <a:solidFill>
                  <a:srgbClr val="808080">
                    <a:alpha val="100000"/>
                  </a:srgbClr>
                </a:solidFill>
                <a:latin typeface="微软雅黑" panose="020B0503020204020204" charset="-122"/>
                <a:ea typeface="微软雅黑" panose="020B0503020204020204" charset="-122"/>
                <a:cs typeface="微软雅黑" panose="020B0503020204020204" charset="-122"/>
              </a:rPr>
              <a:t>企业对标</a:t>
            </a:r>
            <a:endParaRPr sz="900">
              <a:latin typeface="微软雅黑" panose="020B0503020204020204" charset="-122"/>
              <a:ea typeface="微软雅黑" panose="020B0503020204020204" charset="-122"/>
              <a:cs typeface="微软雅黑" panose="020B0503020204020204" charset="-122"/>
            </a:endParaRPr>
          </a:p>
        </p:txBody>
      </p:sp>
      <p:pic>
        <p:nvPicPr>
          <p:cNvPr id="2786" name="picture 2786"/>
          <p:cNvPicPr>
            <a:picLocks noChangeAspect="1"/>
          </p:cNvPicPr>
          <p:nvPr/>
        </p:nvPicPr>
        <p:blipFill>
          <a:blip r:embed="rId13"/>
          <a:stretch>
            <a:fillRect/>
          </a:stretch>
        </p:blipFill>
        <p:spPr>
          <a:xfrm rot="21600000">
            <a:off x="3780091" y="4682553"/>
            <a:ext cx="1215109" cy="457949"/>
          </a:xfrm>
          <a:prstGeom prst="rect">
            <a:avLst/>
          </a:prstGeom>
        </p:spPr>
      </p:pic>
      <p:pic>
        <p:nvPicPr>
          <p:cNvPr id="2788" name="picture 2788"/>
          <p:cNvPicPr>
            <a:picLocks noChangeAspect="1"/>
          </p:cNvPicPr>
          <p:nvPr/>
        </p:nvPicPr>
        <p:blipFill>
          <a:blip r:embed="rId14"/>
          <a:stretch>
            <a:fillRect/>
          </a:stretch>
        </p:blipFill>
        <p:spPr>
          <a:xfrm rot="21600000">
            <a:off x="7876947" y="3598989"/>
            <a:ext cx="366965" cy="1351458"/>
          </a:xfrm>
          <a:prstGeom prst="rect">
            <a:avLst/>
          </a:prstGeom>
        </p:spPr>
      </p:pic>
      <p:grpSp>
        <p:nvGrpSpPr>
          <p:cNvPr id="300" name="group 300"/>
          <p:cNvGrpSpPr/>
          <p:nvPr/>
        </p:nvGrpSpPr>
        <p:grpSpPr>
          <a:xfrm rot="21600000">
            <a:off x="669137" y="4902987"/>
            <a:ext cx="282638" cy="1516126"/>
            <a:chOff x="0" y="0"/>
            <a:chExt cx="282638" cy="1516126"/>
          </a:xfrm>
        </p:grpSpPr>
        <p:pic>
          <p:nvPicPr>
            <p:cNvPr id="2790" name="picture 2790"/>
            <p:cNvPicPr>
              <a:picLocks noChangeAspect="1"/>
            </p:cNvPicPr>
            <p:nvPr/>
          </p:nvPicPr>
          <p:blipFill>
            <a:blip r:embed="rId15"/>
            <a:stretch>
              <a:fillRect/>
            </a:stretch>
          </p:blipFill>
          <p:spPr>
            <a:xfrm rot="21600000">
              <a:off x="0" y="0"/>
              <a:ext cx="282638" cy="1516126"/>
            </a:xfrm>
            <a:prstGeom prst="rect">
              <a:avLst/>
            </a:prstGeom>
          </p:spPr>
        </p:pic>
        <p:sp>
          <p:nvSpPr>
            <p:cNvPr id="2792" name="textbox 2792"/>
            <p:cNvSpPr/>
            <p:nvPr/>
          </p:nvSpPr>
          <p:spPr>
            <a:xfrm>
              <a:off x="-12700" y="-12700"/>
              <a:ext cx="308609" cy="1541780"/>
            </a:xfrm>
            <a:prstGeom prst="rect">
              <a:avLst/>
            </a:prstGeom>
            <a:noFill/>
            <a:ln w="0" cap="flat">
              <a:noFill/>
              <a:prstDash val="solid"/>
              <a:miter lim="0"/>
            </a:ln>
          </p:spPr>
          <p:txBody>
            <a:bodyPr vert="horz" wrap="square" lIns="0" tIns="0" rIns="0" bIns="0"/>
            <a:lstStyle/>
            <a:p>
              <a:pPr algn="l" rtl="0" eaLnBrk="0">
                <a:lnSpc>
                  <a:spcPct val="108000"/>
                </a:lnSpc>
              </a:pPr>
              <a:endParaRPr sz="1000">
                <a:latin typeface="Arial" panose="020B0604020202020204"/>
                <a:ea typeface="Arial" panose="020B0604020202020204"/>
                <a:cs typeface="Arial" panose="020B0604020202020204"/>
              </a:endParaRPr>
            </a:p>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09000"/>
                </a:lnSpc>
              </a:pPr>
              <a:endParaRPr sz="1000">
                <a:latin typeface="Arial" panose="020B0604020202020204"/>
                <a:ea typeface="Arial" panose="020B0604020202020204"/>
                <a:cs typeface="Arial" panose="020B0604020202020204"/>
              </a:endParaRPr>
            </a:p>
            <a:p>
              <a:pPr algn="l" rtl="0" eaLnBrk="0">
                <a:lnSpc>
                  <a:spcPct val="10000"/>
                </a:lnSpc>
              </a:pPr>
              <a:endParaRPr sz="100">
                <a:latin typeface="Arial" panose="020B0604020202020204"/>
                <a:ea typeface="Arial" panose="020B0604020202020204"/>
                <a:cs typeface="Arial" panose="020B0604020202020204"/>
              </a:endParaRPr>
            </a:p>
            <a:p>
              <a:pPr marL="58420" algn="l" rtl="0" eaLnBrk="0">
                <a:lnSpc>
                  <a:spcPts val="1095"/>
                </a:lnSpc>
              </a:pPr>
              <a:r>
                <a:rPr sz="800" kern="0" spc="-20">
                  <a:solidFill>
                    <a:srgbClr val="7F7F7F">
                      <a:alpha val="100000"/>
                    </a:srgbClr>
                  </a:solidFill>
                  <a:latin typeface="Arial" panose="020B0604020202020204"/>
                  <a:ea typeface="Arial" panose="020B0604020202020204"/>
                  <a:cs typeface="Arial" panose="020B0604020202020204"/>
                </a:rPr>
                <a:t>kW/h</a:t>
              </a:r>
              <a:endParaRPr sz="800">
                <a:latin typeface="Arial" panose="020B0604020202020204"/>
                <a:ea typeface="Arial" panose="020B0604020202020204"/>
                <a:cs typeface="Arial" panose="020B0604020202020204"/>
              </a:endParaRPr>
            </a:p>
          </p:txBody>
        </p:sp>
      </p:grpSp>
      <p:sp>
        <p:nvSpPr>
          <p:cNvPr id="2794" name="textbox 2794"/>
          <p:cNvSpPr/>
          <p:nvPr/>
        </p:nvSpPr>
        <p:spPr>
          <a:xfrm>
            <a:off x="8359723" y="3893349"/>
            <a:ext cx="2733675" cy="192404"/>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algn="r" rtl="0" eaLnBrk="0">
              <a:lnSpc>
                <a:spcPct val="91000"/>
              </a:lnSpc>
            </a:pPr>
            <a:r>
              <a:rPr sz="1200" kern="0" spc="-50">
                <a:solidFill>
                  <a:srgbClr val="595959">
                    <a:alpha val="100000"/>
                  </a:srgbClr>
                </a:solidFill>
                <a:latin typeface="微软雅黑" panose="020B0503020204020204" charset="-122"/>
                <a:ea typeface="微软雅黑" panose="020B0503020204020204" charset="-122"/>
                <a:cs typeface="微软雅黑" panose="020B0503020204020204" charset="-122"/>
              </a:rPr>
              <a:t>利用能耗监管平台不定期发布节能经验，</a:t>
            </a:r>
            <a:endParaRPr sz="1200">
              <a:latin typeface="微软雅黑" panose="020B0503020204020204" charset="-122"/>
              <a:ea typeface="微软雅黑" panose="020B0503020204020204" charset="-122"/>
              <a:cs typeface="微软雅黑" panose="020B0503020204020204" charset="-122"/>
            </a:endParaRPr>
          </a:p>
        </p:txBody>
      </p:sp>
      <p:pic>
        <p:nvPicPr>
          <p:cNvPr id="2796" name="picture 2796"/>
          <p:cNvPicPr>
            <a:picLocks noChangeAspect="1"/>
          </p:cNvPicPr>
          <p:nvPr/>
        </p:nvPicPr>
        <p:blipFill>
          <a:blip r:embed="rId16"/>
          <a:stretch>
            <a:fillRect/>
          </a:stretch>
        </p:blipFill>
        <p:spPr>
          <a:xfrm rot="21600000">
            <a:off x="6394767" y="4427220"/>
            <a:ext cx="825944" cy="483108"/>
          </a:xfrm>
          <a:prstGeom prst="rect">
            <a:avLst/>
          </a:prstGeom>
        </p:spPr>
      </p:pic>
      <p:pic>
        <p:nvPicPr>
          <p:cNvPr id="2798" name="picture 2798"/>
          <p:cNvPicPr>
            <a:picLocks noChangeAspect="1"/>
          </p:cNvPicPr>
          <p:nvPr/>
        </p:nvPicPr>
        <p:blipFill>
          <a:blip r:embed="rId17"/>
          <a:stretch>
            <a:fillRect/>
          </a:stretch>
        </p:blipFill>
        <p:spPr>
          <a:xfrm rot="21600000">
            <a:off x="3979163" y="1688591"/>
            <a:ext cx="734567" cy="512064"/>
          </a:xfrm>
          <a:prstGeom prst="rect">
            <a:avLst/>
          </a:prstGeom>
        </p:spPr>
      </p:pic>
      <p:pic>
        <p:nvPicPr>
          <p:cNvPr id="2800" name="picture 2800"/>
          <p:cNvPicPr>
            <a:picLocks noChangeAspect="1"/>
          </p:cNvPicPr>
          <p:nvPr/>
        </p:nvPicPr>
        <p:blipFill>
          <a:blip r:embed="rId18"/>
          <a:stretch>
            <a:fillRect/>
          </a:stretch>
        </p:blipFill>
        <p:spPr>
          <a:xfrm rot="21600000">
            <a:off x="5935979" y="4320539"/>
            <a:ext cx="458723" cy="649223"/>
          </a:xfrm>
          <a:prstGeom prst="rect">
            <a:avLst/>
          </a:prstGeom>
        </p:spPr>
      </p:pic>
      <p:pic>
        <p:nvPicPr>
          <p:cNvPr id="2802" name="picture 2802"/>
          <p:cNvPicPr>
            <a:picLocks noChangeAspect="1"/>
          </p:cNvPicPr>
          <p:nvPr/>
        </p:nvPicPr>
        <p:blipFill>
          <a:blip r:embed="rId19"/>
          <a:stretch>
            <a:fillRect/>
          </a:stretch>
        </p:blipFill>
        <p:spPr>
          <a:xfrm rot="21600000">
            <a:off x="671677" y="2046071"/>
            <a:ext cx="1014171" cy="256654"/>
          </a:xfrm>
          <a:prstGeom prst="rect">
            <a:avLst/>
          </a:prstGeom>
        </p:spPr>
      </p:pic>
      <p:pic>
        <p:nvPicPr>
          <p:cNvPr id="2804" name="picture 2804"/>
          <p:cNvPicPr>
            <a:picLocks noChangeAspect="1"/>
          </p:cNvPicPr>
          <p:nvPr/>
        </p:nvPicPr>
        <p:blipFill>
          <a:blip r:embed="rId20"/>
          <a:stretch>
            <a:fillRect/>
          </a:stretch>
        </p:blipFill>
        <p:spPr>
          <a:xfrm rot="21600000">
            <a:off x="7221245" y="5362156"/>
            <a:ext cx="1016952" cy="246760"/>
          </a:xfrm>
          <a:prstGeom prst="rect">
            <a:avLst/>
          </a:prstGeom>
        </p:spPr>
      </p:pic>
      <p:pic>
        <p:nvPicPr>
          <p:cNvPr id="2806" name="picture 2806"/>
          <p:cNvPicPr>
            <a:picLocks noChangeAspect="1"/>
          </p:cNvPicPr>
          <p:nvPr/>
        </p:nvPicPr>
        <p:blipFill>
          <a:blip r:embed="rId21"/>
          <a:stretch>
            <a:fillRect/>
          </a:stretch>
        </p:blipFill>
        <p:spPr>
          <a:xfrm rot="21600000">
            <a:off x="5522607" y="3996435"/>
            <a:ext cx="925208" cy="246265"/>
          </a:xfrm>
          <a:prstGeom prst="rect">
            <a:avLst/>
          </a:prstGeom>
        </p:spPr>
      </p:pic>
      <p:pic>
        <p:nvPicPr>
          <p:cNvPr id="2808" name="picture 2808"/>
          <p:cNvPicPr>
            <a:picLocks noChangeAspect="1"/>
          </p:cNvPicPr>
          <p:nvPr/>
        </p:nvPicPr>
        <p:blipFill>
          <a:blip r:embed="rId22"/>
          <a:stretch>
            <a:fillRect/>
          </a:stretch>
        </p:blipFill>
        <p:spPr>
          <a:xfrm rot="21600000">
            <a:off x="2098916" y="5836792"/>
            <a:ext cx="925207" cy="246265"/>
          </a:xfrm>
          <a:prstGeom prst="rect">
            <a:avLst/>
          </a:prstGeom>
        </p:spPr>
      </p:pic>
      <p:pic>
        <p:nvPicPr>
          <p:cNvPr id="2810" name="picture 2810"/>
          <p:cNvPicPr>
            <a:picLocks noChangeAspect="1"/>
          </p:cNvPicPr>
          <p:nvPr/>
        </p:nvPicPr>
        <p:blipFill>
          <a:blip r:embed="rId23"/>
          <a:stretch>
            <a:fillRect/>
          </a:stretch>
        </p:blipFill>
        <p:spPr>
          <a:xfrm rot="21600000">
            <a:off x="3324593" y="1477238"/>
            <a:ext cx="925194" cy="246265"/>
          </a:xfrm>
          <a:prstGeom prst="rect">
            <a:avLst/>
          </a:prstGeom>
        </p:spPr>
      </p:pic>
      <p:pic>
        <p:nvPicPr>
          <p:cNvPr id="2812" name="picture 2812"/>
          <p:cNvPicPr>
            <a:picLocks noChangeAspect="1"/>
          </p:cNvPicPr>
          <p:nvPr/>
        </p:nvPicPr>
        <p:blipFill>
          <a:blip r:embed="rId24"/>
          <a:stretch>
            <a:fillRect/>
          </a:stretch>
        </p:blipFill>
        <p:spPr>
          <a:xfrm rot="21600000">
            <a:off x="567690" y="1567726"/>
            <a:ext cx="925195" cy="246253"/>
          </a:xfrm>
          <a:prstGeom prst="rect">
            <a:avLst/>
          </a:prstGeom>
        </p:spPr>
      </p:pic>
      <p:pic>
        <p:nvPicPr>
          <p:cNvPr id="2814" name="picture 2814"/>
          <p:cNvPicPr>
            <a:picLocks noChangeAspect="1"/>
          </p:cNvPicPr>
          <p:nvPr/>
        </p:nvPicPr>
        <p:blipFill>
          <a:blip r:embed="rId25"/>
          <a:stretch>
            <a:fillRect/>
          </a:stretch>
        </p:blipFill>
        <p:spPr>
          <a:xfrm rot="21600000">
            <a:off x="2048052" y="3120199"/>
            <a:ext cx="925195" cy="246253"/>
          </a:xfrm>
          <a:prstGeom prst="rect">
            <a:avLst/>
          </a:prstGeom>
        </p:spPr>
      </p:pic>
      <p:sp>
        <p:nvSpPr>
          <p:cNvPr id="2816" name="textbox 2816"/>
          <p:cNvSpPr/>
          <p:nvPr/>
        </p:nvSpPr>
        <p:spPr>
          <a:xfrm>
            <a:off x="8360029" y="4168737"/>
            <a:ext cx="1515744" cy="191770"/>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algn="r" rtl="0" eaLnBrk="0">
              <a:lnSpc>
                <a:spcPct val="91000"/>
              </a:lnSpc>
            </a:pPr>
            <a:r>
              <a:rPr sz="1200" kern="0" spc="-90">
                <a:solidFill>
                  <a:srgbClr val="595959">
                    <a:alpha val="100000"/>
                  </a:srgbClr>
                </a:solidFill>
                <a:latin typeface="微软雅黑" panose="020B0503020204020204" charset="-122"/>
                <a:ea typeface="微软雅黑" panose="020B0503020204020204" charset="-122"/>
                <a:cs typeface="微软雅黑" panose="020B0503020204020204" charset="-122"/>
              </a:rPr>
              <a:t>推介新技术、新产品；</a:t>
            </a:r>
            <a:endParaRPr sz="1200">
              <a:latin typeface="微软雅黑" panose="020B0503020204020204" charset="-122"/>
              <a:ea typeface="微软雅黑" panose="020B0503020204020204" charset="-122"/>
              <a:cs typeface="微软雅黑" panose="020B0503020204020204" charset="-122"/>
            </a:endParaRPr>
          </a:p>
        </p:txBody>
      </p:sp>
      <p:sp>
        <p:nvSpPr>
          <p:cNvPr id="2818" name="textbox 2818"/>
          <p:cNvSpPr/>
          <p:nvPr/>
        </p:nvSpPr>
        <p:spPr>
          <a:xfrm>
            <a:off x="9013906" y="4631281"/>
            <a:ext cx="995680" cy="246379"/>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7000"/>
              </a:lnSpc>
              <a:tabLst>
                <a:tab pos="144145" algn="l"/>
              </a:tabLst>
            </a:pPr>
            <a:r>
              <a:rPr sz="1500" kern="0" spc="0">
                <a:solidFill>
                  <a:srgbClr val="E15442">
                    <a:alpha val="100000"/>
                  </a:srgbClr>
                </a:solidFill>
                <a:latin typeface="微软雅黑" panose="020B0503020204020204" charset="-122"/>
                <a:ea typeface="微软雅黑" panose="020B0503020204020204" charset="-122"/>
                <a:cs typeface="微软雅黑" panose="020B0503020204020204" charset="-122"/>
              </a:rPr>
              <a:t>	</a:t>
            </a:r>
            <a:r>
              <a:rPr sz="1500" kern="0" spc="-230">
                <a:solidFill>
                  <a:srgbClr val="E15442">
                    <a:alpha val="100000"/>
                  </a:srgbClr>
                </a:solidFill>
                <a:latin typeface="微软雅黑" panose="020B0503020204020204" charset="-122"/>
                <a:ea typeface="微软雅黑" panose="020B0503020204020204" charset="-122"/>
                <a:cs typeface="微软雅黑" panose="020B0503020204020204" charset="-122"/>
              </a:rPr>
              <a:t> </a:t>
            </a:r>
            <a:r>
              <a:rPr sz="1500" kern="0" spc="90">
                <a:solidFill>
                  <a:srgbClr val="E15442">
                    <a:alpha val="100000"/>
                  </a:srgbClr>
                </a:solidFill>
                <a:latin typeface="微软雅黑" panose="020B0503020204020204" charset="-122"/>
                <a:ea typeface="微软雅黑" panose="020B0503020204020204" charset="-122"/>
                <a:cs typeface="微软雅黑" panose="020B0503020204020204" charset="-122"/>
              </a:rPr>
              <a:t>跟踪过程</a:t>
            </a:r>
            <a:endParaRPr sz="1500">
              <a:latin typeface="微软雅黑" panose="020B0503020204020204" charset="-122"/>
              <a:ea typeface="微软雅黑" panose="020B0503020204020204" charset="-122"/>
              <a:cs typeface="微软雅黑" panose="020B0503020204020204" charset="-122"/>
            </a:endParaRPr>
          </a:p>
        </p:txBody>
      </p:sp>
      <p:pic>
        <p:nvPicPr>
          <p:cNvPr id="2820" name="picture 2820"/>
          <p:cNvPicPr>
            <a:picLocks noChangeAspect="1"/>
          </p:cNvPicPr>
          <p:nvPr/>
        </p:nvPicPr>
        <p:blipFill>
          <a:blip r:embed="rId26"/>
          <a:stretch>
            <a:fillRect/>
          </a:stretch>
        </p:blipFill>
        <p:spPr>
          <a:xfrm rot="21600000">
            <a:off x="9026606" y="4697997"/>
            <a:ext cx="131698" cy="119785"/>
          </a:xfrm>
          <a:prstGeom prst="rect">
            <a:avLst/>
          </a:prstGeom>
        </p:spPr>
      </p:pic>
      <p:sp>
        <p:nvSpPr>
          <p:cNvPr id="2822" name="textbox 2822"/>
          <p:cNvSpPr/>
          <p:nvPr/>
        </p:nvSpPr>
        <p:spPr>
          <a:xfrm>
            <a:off x="8371603" y="3570928"/>
            <a:ext cx="995680" cy="245109"/>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6000"/>
              </a:lnSpc>
              <a:tabLst>
                <a:tab pos="144145" algn="l"/>
              </a:tabLst>
            </a:pPr>
            <a:r>
              <a:rPr sz="1500" kern="0" spc="0">
                <a:solidFill>
                  <a:srgbClr val="E15442">
                    <a:alpha val="100000"/>
                  </a:srgbClr>
                </a:solidFill>
                <a:latin typeface="微软雅黑" panose="020B0503020204020204" charset="-122"/>
                <a:ea typeface="微软雅黑" panose="020B0503020204020204" charset="-122"/>
                <a:cs typeface="微软雅黑" panose="020B0503020204020204" charset="-122"/>
              </a:rPr>
              <a:t>	</a:t>
            </a:r>
            <a:r>
              <a:rPr sz="1500" kern="0" spc="-230">
                <a:solidFill>
                  <a:srgbClr val="E15442">
                    <a:alpha val="100000"/>
                  </a:srgbClr>
                </a:solidFill>
                <a:latin typeface="微软雅黑" panose="020B0503020204020204" charset="-122"/>
                <a:ea typeface="微软雅黑" panose="020B0503020204020204" charset="-122"/>
                <a:cs typeface="微软雅黑" panose="020B0503020204020204" charset="-122"/>
              </a:rPr>
              <a:t> </a:t>
            </a:r>
            <a:r>
              <a:rPr sz="1500" kern="0" spc="90">
                <a:solidFill>
                  <a:srgbClr val="E15442">
                    <a:alpha val="100000"/>
                  </a:srgbClr>
                </a:solidFill>
                <a:latin typeface="微软雅黑" panose="020B0503020204020204" charset="-122"/>
                <a:ea typeface="微软雅黑" panose="020B0503020204020204" charset="-122"/>
                <a:cs typeface="微软雅黑" panose="020B0503020204020204" charset="-122"/>
              </a:rPr>
              <a:t>传递经验</a:t>
            </a:r>
            <a:endParaRPr sz="1500">
              <a:latin typeface="微软雅黑" panose="020B0503020204020204" charset="-122"/>
              <a:ea typeface="微软雅黑" panose="020B0503020204020204" charset="-122"/>
              <a:cs typeface="微软雅黑" panose="020B0503020204020204" charset="-122"/>
            </a:endParaRPr>
          </a:p>
        </p:txBody>
      </p:sp>
      <p:pic>
        <p:nvPicPr>
          <p:cNvPr id="2824" name="picture 2824"/>
          <p:cNvPicPr>
            <a:picLocks noChangeAspect="1"/>
          </p:cNvPicPr>
          <p:nvPr/>
        </p:nvPicPr>
        <p:blipFill>
          <a:blip r:embed="rId27"/>
          <a:stretch>
            <a:fillRect/>
          </a:stretch>
        </p:blipFill>
        <p:spPr>
          <a:xfrm rot="21600000">
            <a:off x="8384303" y="3636023"/>
            <a:ext cx="131698" cy="119785"/>
          </a:xfrm>
          <a:prstGeom prst="rect">
            <a:avLst/>
          </a:prstGeom>
        </p:spPr>
      </p:pic>
      <p:sp>
        <p:nvSpPr>
          <p:cNvPr id="2826" name="textbox 2826"/>
          <p:cNvSpPr/>
          <p:nvPr/>
        </p:nvSpPr>
        <p:spPr>
          <a:xfrm>
            <a:off x="7135195" y="2247689"/>
            <a:ext cx="995680" cy="244475"/>
          </a:xfrm>
          <a:prstGeom prst="rect">
            <a:avLst/>
          </a:prstGeom>
          <a:noFill/>
          <a:ln w="0" cap="flat">
            <a:noFill/>
            <a:prstDash val="solid"/>
            <a:miter lim="0"/>
          </a:ln>
        </p:spPr>
        <p:txBody>
          <a:bodyPr vert="horz" wrap="square" lIns="0" tIns="0" rIns="0" bIns="0"/>
          <a:lstStyle/>
          <a:p>
            <a:pPr algn="l" rtl="0" eaLnBrk="0">
              <a:lnSpc>
                <a:spcPct val="80000"/>
              </a:lnSpc>
            </a:pPr>
            <a:endParaRPr sz="100">
              <a:latin typeface="Arial" panose="020B0604020202020204"/>
              <a:ea typeface="Arial" panose="020B0604020202020204"/>
              <a:cs typeface="Arial" panose="020B0604020202020204"/>
            </a:endParaRPr>
          </a:p>
          <a:p>
            <a:pPr marL="12700" algn="l" rtl="0" eaLnBrk="0">
              <a:lnSpc>
                <a:spcPct val="96000"/>
              </a:lnSpc>
              <a:tabLst>
                <a:tab pos="144145" algn="l"/>
              </a:tabLst>
            </a:pPr>
            <a:r>
              <a:rPr sz="1500" kern="0" spc="0">
                <a:solidFill>
                  <a:srgbClr val="E15442">
                    <a:alpha val="100000"/>
                  </a:srgbClr>
                </a:solidFill>
                <a:latin typeface="微软雅黑" panose="020B0503020204020204" charset="-122"/>
                <a:ea typeface="微软雅黑" panose="020B0503020204020204" charset="-122"/>
                <a:cs typeface="微软雅黑" panose="020B0503020204020204" charset="-122"/>
              </a:rPr>
              <a:t>	</a:t>
            </a:r>
            <a:r>
              <a:rPr sz="1500" kern="0" spc="-190">
                <a:solidFill>
                  <a:srgbClr val="E15442">
                    <a:alpha val="100000"/>
                  </a:srgbClr>
                </a:solidFill>
                <a:latin typeface="微软雅黑" panose="020B0503020204020204" charset="-122"/>
                <a:ea typeface="微软雅黑" panose="020B0503020204020204" charset="-122"/>
                <a:cs typeface="微软雅黑" panose="020B0503020204020204" charset="-122"/>
              </a:rPr>
              <a:t> </a:t>
            </a:r>
            <a:r>
              <a:rPr sz="1500" kern="0" spc="80">
                <a:solidFill>
                  <a:srgbClr val="E15442">
                    <a:alpha val="100000"/>
                  </a:srgbClr>
                </a:solidFill>
                <a:latin typeface="微软雅黑" panose="020B0503020204020204" charset="-122"/>
                <a:ea typeface="微软雅黑" panose="020B0503020204020204" charset="-122"/>
                <a:cs typeface="微软雅黑" panose="020B0503020204020204" charset="-122"/>
              </a:rPr>
              <a:t>设定目标</a:t>
            </a:r>
            <a:endParaRPr sz="1500">
              <a:latin typeface="微软雅黑" panose="020B0503020204020204" charset="-122"/>
              <a:ea typeface="微软雅黑" panose="020B0503020204020204" charset="-122"/>
              <a:cs typeface="微软雅黑" panose="020B0503020204020204" charset="-122"/>
            </a:endParaRPr>
          </a:p>
        </p:txBody>
      </p:sp>
      <p:pic>
        <p:nvPicPr>
          <p:cNvPr id="2828" name="picture 2828"/>
          <p:cNvPicPr>
            <a:picLocks noChangeAspect="1"/>
          </p:cNvPicPr>
          <p:nvPr/>
        </p:nvPicPr>
        <p:blipFill>
          <a:blip r:embed="rId27"/>
          <a:stretch>
            <a:fillRect/>
          </a:stretch>
        </p:blipFill>
        <p:spPr>
          <a:xfrm rot="21600000">
            <a:off x="7147895" y="2312379"/>
            <a:ext cx="131698" cy="119784"/>
          </a:xfrm>
          <a:prstGeom prst="rect">
            <a:avLst/>
          </a:prstGeom>
        </p:spPr>
      </p:pic>
      <p:sp>
        <p:nvSpPr>
          <p:cNvPr id="2830" name="textbox 2830"/>
          <p:cNvSpPr/>
          <p:nvPr/>
        </p:nvSpPr>
        <p:spPr>
          <a:xfrm>
            <a:off x="2589720" y="1977364"/>
            <a:ext cx="1218564" cy="12700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800"/>
              </a:lnSpc>
            </a:pPr>
            <a:r>
              <a:rPr sz="1400" kern="0" spc="170">
                <a:solidFill>
                  <a:srgbClr val="7F7F7F">
                    <a:alpha val="100000"/>
                  </a:srgbClr>
                </a:solidFill>
                <a:latin typeface="Arial" panose="020B0604020202020204"/>
                <a:ea typeface="Arial" panose="020B0604020202020204"/>
                <a:cs typeface="Arial" panose="020B0604020202020204"/>
              </a:rPr>
              <a:t>&lt;</a:t>
            </a:r>
            <a:r>
              <a:rPr sz="1400" kern="0" spc="-150">
                <a:solidFill>
                  <a:srgbClr val="7F7F7F">
                    <a:alpha val="100000"/>
                  </a:srgbClr>
                </a:solidFill>
                <a:latin typeface="Arial" panose="020B0604020202020204"/>
                <a:ea typeface="Arial" panose="020B0604020202020204"/>
                <a:cs typeface="Arial" panose="020B0604020202020204"/>
              </a:rPr>
              <a:t> </a:t>
            </a:r>
            <a:r>
              <a:rPr sz="1400" kern="0" spc="170">
                <a:solidFill>
                  <a:srgbClr val="7F7F7F">
                    <a:alpha val="100000"/>
                  </a:srgbClr>
                </a:solidFill>
                <a:latin typeface="Arial" panose="020B0604020202020204"/>
                <a:ea typeface="Arial" panose="020B0604020202020204"/>
                <a:cs typeface="Arial" panose="020B0604020202020204"/>
              </a:rPr>
              <a:t>---------</a:t>
            </a:r>
            <a:r>
              <a:rPr sz="1400" kern="0" spc="160">
                <a:solidFill>
                  <a:srgbClr val="7F7F7F">
                    <a:alpha val="100000"/>
                  </a:srgbClr>
                </a:solidFill>
                <a:latin typeface="Arial" panose="020B0604020202020204"/>
                <a:ea typeface="Arial" panose="020B0604020202020204"/>
                <a:cs typeface="Arial" panose="020B0604020202020204"/>
              </a:rPr>
              <a:t>-</a:t>
            </a:r>
            <a:r>
              <a:rPr sz="1400" kern="0" spc="-120">
                <a:solidFill>
                  <a:srgbClr val="7F7F7F">
                    <a:alpha val="100000"/>
                  </a:srgbClr>
                </a:solidFill>
                <a:latin typeface="Arial" panose="020B0604020202020204"/>
                <a:ea typeface="Arial" panose="020B0604020202020204"/>
                <a:cs typeface="Arial" panose="020B0604020202020204"/>
              </a:rPr>
              <a:t> </a:t>
            </a:r>
            <a:r>
              <a:rPr sz="1400" kern="0" spc="160">
                <a:solidFill>
                  <a:srgbClr val="7F7F7F">
                    <a:alpha val="100000"/>
                  </a:srgbClr>
                </a:solidFill>
                <a:latin typeface="Arial" panose="020B0604020202020204"/>
                <a:ea typeface="Arial" panose="020B0604020202020204"/>
                <a:cs typeface="Arial" panose="020B0604020202020204"/>
              </a:rPr>
              <a:t>-</a:t>
            </a:r>
            <a:r>
              <a:rPr sz="1400" kern="0" spc="-110">
                <a:solidFill>
                  <a:srgbClr val="7F7F7F">
                    <a:alpha val="100000"/>
                  </a:srgbClr>
                </a:solidFill>
                <a:latin typeface="Arial" panose="020B0604020202020204"/>
                <a:ea typeface="Arial" panose="020B0604020202020204"/>
                <a:cs typeface="Arial" panose="020B0604020202020204"/>
              </a:rPr>
              <a:t> </a:t>
            </a:r>
            <a:r>
              <a:rPr sz="1400" kern="0" spc="160">
                <a:solidFill>
                  <a:srgbClr val="7F7F7F">
                    <a:alpha val="100000"/>
                  </a:srgbClr>
                </a:solidFill>
                <a:latin typeface="Arial" panose="020B0604020202020204"/>
                <a:ea typeface="Arial" panose="020B0604020202020204"/>
                <a:cs typeface="Arial" panose="020B0604020202020204"/>
              </a:rPr>
              <a:t>-</a:t>
            </a:r>
            <a:endParaRPr sz="1400">
              <a:latin typeface="Arial" panose="020B0604020202020204"/>
              <a:ea typeface="Arial" panose="020B0604020202020204"/>
              <a:cs typeface="Arial" panose="020B0604020202020204"/>
            </a:endParaRPr>
          </a:p>
        </p:txBody>
      </p:sp>
      <p:sp>
        <p:nvSpPr>
          <p:cNvPr id="2832" name="textbox 2832"/>
          <p:cNvSpPr/>
          <p:nvPr/>
        </p:nvSpPr>
        <p:spPr>
          <a:xfrm>
            <a:off x="2124138" y="5887768"/>
            <a:ext cx="657859" cy="16256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100000"/>
              </a:lnSpc>
            </a:pPr>
            <a:r>
              <a:rPr sz="900" kern="0" spc="90">
                <a:solidFill>
                  <a:srgbClr val="808080">
                    <a:alpha val="100000"/>
                  </a:srgbClr>
                </a:solidFill>
                <a:latin typeface="微软雅黑" panose="020B0503020204020204" charset="-122"/>
                <a:ea typeface="微软雅黑" panose="020B0503020204020204" charset="-122"/>
                <a:cs typeface="微软雅黑" panose="020B0503020204020204" charset="-122"/>
              </a:rPr>
              <a:t>节能量核算</a:t>
            </a:r>
            <a:endParaRPr sz="900">
              <a:latin typeface="微软雅黑" panose="020B0503020204020204" charset="-122"/>
              <a:ea typeface="微软雅黑" panose="020B0503020204020204" charset="-122"/>
              <a:cs typeface="微软雅黑" panose="020B0503020204020204" charset="-122"/>
            </a:endParaRPr>
          </a:p>
        </p:txBody>
      </p:sp>
      <p:sp>
        <p:nvSpPr>
          <p:cNvPr id="2834" name="textbox 2834"/>
          <p:cNvSpPr/>
          <p:nvPr/>
        </p:nvSpPr>
        <p:spPr>
          <a:xfrm>
            <a:off x="3540820" y="1516796"/>
            <a:ext cx="532765" cy="162560"/>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100000"/>
              </a:lnSpc>
            </a:pPr>
            <a:r>
              <a:rPr sz="900" kern="0" spc="90">
                <a:solidFill>
                  <a:srgbClr val="808080">
                    <a:alpha val="100000"/>
                  </a:srgbClr>
                </a:solidFill>
                <a:latin typeface="微软雅黑" panose="020B0503020204020204" charset="-122"/>
                <a:ea typeface="微软雅黑" panose="020B0503020204020204" charset="-122"/>
                <a:cs typeface="微软雅黑" panose="020B0503020204020204" charset="-122"/>
              </a:rPr>
              <a:t>企业能耗</a:t>
            </a:r>
            <a:endParaRPr sz="900">
              <a:latin typeface="微软雅黑" panose="020B0503020204020204" charset="-122"/>
              <a:ea typeface="微软雅黑" panose="020B0503020204020204" charset="-122"/>
              <a:cs typeface="微软雅黑" panose="020B0503020204020204" charset="-122"/>
            </a:endParaRPr>
          </a:p>
        </p:txBody>
      </p:sp>
      <p:sp>
        <p:nvSpPr>
          <p:cNvPr id="2836" name="textbox 2836"/>
          <p:cNvSpPr/>
          <p:nvPr/>
        </p:nvSpPr>
        <p:spPr>
          <a:xfrm>
            <a:off x="5724271" y="4044350"/>
            <a:ext cx="530859" cy="16256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ct val="100000"/>
              </a:lnSpc>
            </a:pPr>
            <a:r>
              <a:rPr sz="900" kern="0" spc="90">
                <a:solidFill>
                  <a:srgbClr val="808080">
                    <a:alpha val="100000"/>
                  </a:srgbClr>
                </a:solidFill>
                <a:latin typeface="微软雅黑" panose="020B0503020204020204" charset="-122"/>
                <a:ea typeface="微软雅黑" panose="020B0503020204020204" charset="-122"/>
                <a:cs typeface="微软雅黑" panose="020B0503020204020204" charset="-122"/>
              </a:rPr>
              <a:t>节能建议</a:t>
            </a:r>
            <a:endParaRPr sz="900">
              <a:latin typeface="微软雅黑" panose="020B0503020204020204" charset="-122"/>
              <a:ea typeface="微软雅黑" panose="020B0503020204020204" charset="-122"/>
              <a:cs typeface="微软雅黑" panose="020B0503020204020204" charset="-122"/>
            </a:endParaRPr>
          </a:p>
        </p:txBody>
      </p:sp>
      <p:sp>
        <p:nvSpPr>
          <p:cNvPr id="2844" name="textbox 2844"/>
          <p:cNvSpPr/>
          <p:nvPr/>
        </p:nvSpPr>
        <p:spPr>
          <a:xfrm>
            <a:off x="7387213" y="5436062"/>
            <a:ext cx="531494" cy="16192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9000"/>
              </a:lnSpc>
            </a:pPr>
            <a:r>
              <a:rPr sz="900" kern="0" spc="90">
                <a:solidFill>
                  <a:srgbClr val="808080">
                    <a:alpha val="100000"/>
                  </a:srgbClr>
                </a:solidFill>
                <a:latin typeface="微软雅黑" panose="020B0503020204020204" charset="-122"/>
                <a:ea typeface="微软雅黑" panose="020B0503020204020204" charset="-122"/>
                <a:cs typeface="微软雅黑" panose="020B0503020204020204" charset="-122"/>
              </a:rPr>
              <a:t>策略调整</a:t>
            </a:r>
            <a:endParaRPr sz="900">
              <a:latin typeface="微软雅黑" panose="020B0503020204020204" charset="-122"/>
              <a:ea typeface="微软雅黑" panose="020B0503020204020204" charset="-122"/>
              <a:cs typeface="微软雅黑" panose="020B0503020204020204" charset="-122"/>
            </a:endParaRPr>
          </a:p>
        </p:txBody>
      </p:sp>
      <p:sp>
        <p:nvSpPr>
          <p:cNvPr id="2846" name="textbox 2846"/>
          <p:cNvSpPr/>
          <p:nvPr/>
        </p:nvSpPr>
        <p:spPr>
          <a:xfrm>
            <a:off x="764336" y="1602556"/>
            <a:ext cx="530225" cy="161925"/>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9000"/>
              </a:lnSpc>
            </a:pPr>
            <a:r>
              <a:rPr sz="900" kern="0" spc="90">
                <a:solidFill>
                  <a:srgbClr val="808080">
                    <a:alpha val="100000"/>
                  </a:srgbClr>
                </a:solidFill>
                <a:latin typeface="微软雅黑" panose="020B0503020204020204" charset="-122"/>
                <a:ea typeface="微软雅黑" panose="020B0503020204020204" charset="-122"/>
                <a:cs typeface="微软雅黑" panose="020B0503020204020204" charset="-122"/>
              </a:rPr>
              <a:t>监管部门</a:t>
            </a:r>
            <a:endParaRPr sz="900">
              <a:latin typeface="微软雅黑" panose="020B0503020204020204" charset="-122"/>
              <a:ea typeface="微软雅黑" panose="020B0503020204020204" charset="-122"/>
              <a:cs typeface="微软雅黑" panose="020B0503020204020204" charset="-122"/>
            </a:endParaRPr>
          </a:p>
        </p:txBody>
      </p:sp>
      <p:sp>
        <p:nvSpPr>
          <p:cNvPr id="2848" name="textbox 2848"/>
          <p:cNvSpPr/>
          <p:nvPr/>
        </p:nvSpPr>
        <p:spPr>
          <a:xfrm>
            <a:off x="1590151" y="2370864"/>
            <a:ext cx="530225" cy="161289"/>
          </a:xfrm>
          <a:prstGeom prst="rect">
            <a:avLst/>
          </a:prstGeom>
          <a:noFill/>
          <a:ln w="0" cap="flat">
            <a:noFill/>
            <a:prstDash val="solid"/>
            <a:miter lim="0"/>
          </a:ln>
        </p:spPr>
        <p:txBody>
          <a:bodyPr vert="horz" wrap="square" lIns="0" tIns="0" rIns="0" bIns="0"/>
          <a:lstStyle/>
          <a:p>
            <a:pPr algn="l" rtl="0" eaLnBrk="0">
              <a:lnSpc>
                <a:spcPct val="82000"/>
              </a:lnSpc>
            </a:pPr>
            <a:endParaRPr sz="100">
              <a:latin typeface="Arial" panose="020B0604020202020204"/>
              <a:ea typeface="Arial" panose="020B0604020202020204"/>
              <a:cs typeface="Arial" panose="020B0604020202020204"/>
            </a:endParaRPr>
          </a:p>
          <a:p>
            <a:pPr marL="12700" algn="l" rtl="0" eaLnBrk="0">
              <a:lnSpc>
                <a:spcPct val="99000"/>
              </a:lnSpc>
            </a:pPr>
            <a:r>
              <a:rPr sz="900" kern="0" spc="90">
                <a:solidFill>
                  <a:srgbClr val="E15442">
                    <a:alpha val="100000"/>
                  </a:srgbClr>
                </a:solidFill>
                <a:latin typeface="微软雅黑" panose="020B0503020204020204" charset="-122"/>
                <a:ea typeface="微软雅黑" panose="020B0503020204020204" charset="-122"/>
                <a:cs typeface="微软雅黑" panose="020B0503020204020204" charset="-122"/>
              </a:rPr>
              <a:t>下达指标</a:t>
            </a:r>
            <a:endParaRPr sz="900">
              <a:latin typeface="微软雅黑" panose="020B0503020204020204" charset="-122"/>
              <a:ea typeface="微软雅黑" panose="020B0503020204020204" charset="-122"/>
              <a:cs typeface="微软雅黑" panose="020B0503020204020204" charset="-122"/>
            </a:endParaRPr>
          </a:p>
        </p:txBody>
      </p:sp>
      <p:pic>
        <p:nvPicPr>
          <p:cNvPr id="2850" name="picture 2850"/>
          <p:cNvPicPr>
            <a:picLocks noChangeAspect="1"/>
          </p:cNvPicPr>
          <p:nvPr/>
        </p:nvPicPr>
        <p:blipFill>
          <a:blip r:embed="rId28"/>
          <a:stretch>
            <a:fillRect/>
          </a:stretch>
        </p:blipFill>
        <p:spPr>
          <a:xfrm rot="21600000">
            <a:off x="951699" y="4900244"/>
            <a:ext cx="2700591" cy="15443"/>
          </a:xfrm>
          <a:prstGeom prst="rect">
            <a:avLst/>
          </a:prstGeom>
        </p:spPr>
      </p:pic>
      <p:sp>
        <p:nvSpPr>
          <p:cNvPr id="2852" name="path 2852"/>
          <p:cNvSpPr/>
          <p:nvPr/>
        </p:nvSpPr>
        <p:spPr>
          <a:xfrm>
            <a:off x="1162811" y="3685032"/>
            <a:ext cx="662939" cy="51815"/>
          </a:xfrm>
          <a:custGeom>
            <a:avLst/>
            <a:gdLst/>
            <a:ahLst/>
            <a:cxnLst/>
            <a:rect l="0" t="0" r="0" b="0"/>
            <a:pathLst>
              <a:path w="1043" h="81">
                <a:moveTo>
                  <a:pt x="0" y="0"/>
                </a:moveTo>
                <a:lnTo>
                  <a:pt x="1043" y="0"/>
                </a:lnTo>
                <a:lnTo>
                  <a:pt x="1043" y="81"/>
                </a:lnTo>
                <a:lnTo>
                  <a:pt x="0" y="81"/>
                </a:lnTo>
                <a:lnTo>
                  <a:pt x="0" y="0"/>
                </a:lnTo>
                <a:close/>
              </a:path>
            </a:pathLst>
          </a:custGeom>
          <a:solidFill>
            <a:srgbClr val="E15442">
              <a:alpha val="100000"/>
            </a:srgbClr>
          </a:solidFill>
          <a:ln w="0" cap="flat">
            <a:noFill/>
            <a:prstDash val="solid"/>
            <a:miter lim="0"/>
          </a:ln>
        </p:spPr>
        <p:txBody>
          <a:bodyPr rtlCol="0"/>
          <a:lstStyle/>
          <a:p>
            <a:pPr algn="ctr"/>
            <a:endParaRPr lang="zh-CN" altLang="en-US"/>
          </a:p>
        </p:txBody>
      </p:sp>
      <p:sp>
        <p:nvSpPr>
          <p:cNvPr id="2854" name="path 2854"/>
          <p:cNvSpPr/>
          <p:nvPr/>
        </p:nvSpPr>
        <p:spPr>
          <a:xfrm>
            <a:off x="1162811" y="3793235"/>
            <a:ext cx="734567" cy="45720"/>
          </a:xfrm>
          <a:custGeom>
            <a:avLst/>
            <a:gdLst/>
            <a:ahLst/>
            <a:cxnLst/>
            <a:rect l="0" t="0" r="0" b="0"/>
            <a:pathLst>
              <a:path w="1156" h="72">
                <a:moveTo>
                  <a:pt x="0" y="0"/>
                </a:moveTo>
                <a:lnTo>
                  <a:pt x="1156" y="0"/>
                </a:lnTo>
                <a:lnTo>
                  <a:pt x="1156" y="72"/>
                </a:lnTo>
                <a:lnTo>
                  <a:pt x="0" y="72"/>
                </a:lnTo>
                <a:lnTo>
                  <a:pt x="0" y="0"/>
                </a:lnTo>
                <a:close/>
              </a:path>
            </a:pathLst>
          </a:custGeom>
          <a:solidFill>
            <a:srgbClr val="E15442">
              <a:alpha val="100000"/>
            </a:srgbClr>
          </a:solidFill>
          <a:ln w="0" cap="flat">
            <a:noFill/>
            <a:prstDash val="solid"/>
            <a:miter lim="0"/>
          </a:ln>
        </p:spPr>
        <p:txBody>
          <a:bodyPr rtlCol="0"/>
          <a:lstStyle/>
          <a:p>
            <a:pPr algn="ctr"/>
            <a:endParaRPr lang="zh-CN" altLang="en-US"/>
          </a:p>
        </p:txBody>
      </p:sp>
      <p:pic>
        <p:nvPicPr>
          <p:cNvPr id="2856" name="picture 2856"/>
          <p:cNvPicPr>
            <a:picLocks noChangeAspect="1"/>
          </p:cNvPicPr>
          <p:nvPr/>
        </p:nvPicPr>
        <p:blipFill>
          <a:blip r:embed="rId29"/>
          <a:stretch>
            <a:fillRect/>
          </a:stretch>
        </p:blipFill>
        <p:spPr>
          <a:xfrm rot="21600000">
            <a:off x="4305007" y="3854094"/>
            <a:ext cx="96456" cy="346418"/>
          </a:xfrm>
          <a:prstGeom prst="rect">
            <a:avLst/>
          </a:prstGeom>
        </p:spPr>
      </p:pic>
      <p:sp>
        <p:nvSpPr>
          <p:cNvPr id="2858" name="textbox 2858"/>
          <p:cNvSpPr/>
          <p:nvPr/>
        </p:nvSpPr>
        <p:spPr>
          <a:xfrm>
            <a:off x="3342948" y="4372051"/>
            <a:ext cx="250190" cy="165100"/>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1095"/>
              </a:lnSpc>
            </a:pPr>
            <a:r>
              <a:rPr sz="800" kern="0" spc="-20">
                <a:solidFill>
                  <a:srgbClr val="7F7F7F">
                    <a:alpha val="100000"/>
                  </a:srgbClr>
                </a:solidFill>
                <a:latin typeface="Arial" panose="020B0604020202020204"/>
                <a:ea typeface="Arial" panose="020B0604020202020204"/>
                <a:cs typeface="Arial" panose="020B0604020202020204"/>
              </a:rPr>
              <a:t>kW/h</a:t>
            </a:r>
            <a:endParaRPr sz="800">
              <a:latin typeface="Arial" panose="020B0604020202020204"/>
              <a:ea typeface="Arial" panose="020B0604020202020204"/>
              <a:cs typeface="Arial" panose="020B0604020202020204"/>
            </a:endParaRPr>
          </a:p>
        </p:txBody>
      </p:sp>
      <p:pic>
        <p:nvPicPr>
          <p:cNvPr id="2860" name="picture 2860"/>
          <p:cNvPicPr>
            <a:picLocks noChangeAspect="1"/>
          </p:cNvPicPr>
          <p:nvPr/>
        </p:nvPicPr>
        <p:blipFill>
          <a:blip r:embed="rId30"/>
          <a:stretch>
            <a:fillRect/>
          </a:stretch>
        </p:blipFill>
        <p:spPr>
          <a:xfrm rot="21600000">
            <a:off x="4342815" y="2413914"/>
            <a:ext cx="11671" cy="1043965"/>
          </a:xfrm>
          <a:prstGeom prst="rect">
            <a:avLst/>
          </a:prstGeom>
        </p:spPr>
      </p:pic>
      <p:pic>
        <p:nvPicPr>
          <p:cNvPr id="2862" name="picture 2862"/>
          <p:cNvPicPr>
            <a:picLocks noChangeAspect="1"/>
          </p:cNvPicPr>
          <p:nvPr/>
        </p:nvPicPr>
        <p:blipFill>
          <a:blip r:embed="rId31"/>
          <a:stretch>
            <a:fillRect/>
          </a:stretch>
        </p:blipFill>
        <p:spPr>
          <a:xfrm rot="21600000">
            <a:off x="671677" y="2432265"/>
            <a:ext cx="11595" cy="1044371"/>
          </a:xfrm>
          <a:prstGeom prst="rect">
            <a:avLst/>
          </a:prstGeom>
        </p:spPr>
      </p:pic>
      <p:pic>
        <p:nvPicPr>
          <p:cNvPr id="2864" name="picture 2864"/>
          <p:cNvPicPr>
            <a:picLocks noChangeAspect="1"/>
          </p:cNvPicPr>
          <p:nvPr/>
        </p:nvPicPr>
        <p:blipFill>
          <a:blip r:embed="rId32"/>
          <a:stretch>
            <a:fillRect/>
          </a:stretch>
        </p:blipFill>
        <p:spPr>
          <a:xfrm rot="21600000">
            <a:off x="7334846" y="4930902"/>
            <a:ext cx="574712" cy="19050"/>
          </a:xfrm>
          <a:prstGeom prst="rect">
            <a:avLst/>
          </a:prstGeom>
        </p:spPr>
      </p:pic>
      <p:pic>
        <p:nvPicPr>
          <p:cNvPr id="2866" name="picture 2866"/>
          <p:cNvPicPr>
            <a:picLocks noChangeAspect="1"/>
          </p:cNvPicPr>
          <p:nvPr/>
        </p:nvPicPr>
        <p:blipFill>
          <a:blip r:embed="rId32"/>
          <a:stretch>
            <a:fillRect/>
          </a:stretch>
        </p:blipFill>
        <p:spPr>
          <a:xfrm rot="21600000">
            <a:off x="5157851" y="4905286"/>
            <a:ext cx="574712" cy="12700"/>
          </a:xfrm>
          <a:prstGeom prst="rect">
            <a:avLst/>
          </a:prstGeom>
        </p:spPr>
      </p:pic>
      <p:pic>
        <p:nvPicPr>
          <p:cNvPr id="2868" name="picture 2868"/>
          <p:cNvPicPr>
            <a:picLocks noChangeAspect="1"/>
          </p:cNvPicPr>
          <p:nvPr/>
        </p:nvPicPr>
        <p:blipFill>
          <a:blip r:embed="rId33"/>
          <a:stretch>
            <a:fillRect/>
          </a:stretch>
        </p:blipFill>
        <p:spPr>
          <a:xfrm rot="21600000">
            <a:off x="1632127" y="2542413"/>
            <a:ext cx="670115" cy="8712"/>
          </a:xfrm>
          <a:prstGeom prst="rect">
            <a:avLst/>
          </a:prstGeom>
        </p:spPr>
      </p:pic>
      <p:pic>
        <p:nvPicPr>
          <p:cNvPr id="2870" name="picture 2870"/>
          <p:cNvPicPr>
            <a:picLocks noChangeAspect="1"/>
          </p:cNvPicPr>
          <p:nvPr/>
        </p:nvPicPr>
        <p:blipFill>
          <a:blip r:embed="rId34"/>
          <a:stretch>
            <a:fillRect/>
          </a:stretch>
        </p:blipFill>
        <p:spPr>
          <a:xfrm rot="21600000">
            <a:off x="4341990" y="2200567"/>
            <a:ext cx="8153" cy="137185"/>
          </a:xfrm>
          <a:prstGeom prst="rect">
            <a:avLst/>
          </a:prstGeom>
        </p:spPr>
      </p:pic>
      <p:pic>
        <p:nvPicPr>
          <p:cNvPr id="2872" name="picture 2872"/>
          <p:cNvPicPr>
            <a:picLocks noChangeAspect="1"/>
          </p:cNvPicPr>
          <p:nvPr/>
        </p:nvPicPr>
        <p:blipFill>
          <a:blip r:embed="rId35"/>
          <a:stretch>
            <a:fillRect/>
          </a:stretch>
        </p:blipFill>
        <p:spPr>
          <a:xfrm rot="21600000">
            <a:off x="4347781" y="3694074"/>
            <a:ext cx="7950" cy="83845"/>
          </a:xfrm>
          <a:prstGeom prst="rect">
            <a:avLst/>
          </a:prstGeom>
        </p:spPr>
      </p:pic>
      <p:pic>
        <p:nvPicPr>
          <p:cNvPr id="2874" name="picture 2874"/>
          <p:cNvPicPr>
            <a:picLocks noChangeAspect="1"/>
          </p:cNvPicPr>
          <p:nvPr/>
        </p:nvPicPr>
        <p:blipFill>
          <a:blip r:embed="rId36"/>
          <a:stretch>
            <a:fillRect/>
          </a:stretch>
        </p:blipFill>
        <p:spPr>
          <a:xfrm rot="21600000">
            <a:off x="671677" y="2325585"/>
            <a:ext cx="7620" cy="83819"/>
          </a:xfrm>
          <a:prstGeom prst="rect">
            <a:avLst/>
          </a:prstGeom>
        </p:spPr>
      </p:pic>
      <p:pic>
        <p:nvPicPr>
          <p:cNvPr id="2876" name="picture 2876"/>
          <p:cNvPicPr>
            <a:picLocks noChangeAspect="1"/>
          </p:cNvPicPr>
          <p:nvPr/>
        </p:nvPicPr>
        <p:blipFill>
          <a:blip r:embed="rId37"/>
          <a:stretch>
            <a:fillRect/>
          </a:stretch>
        </p:blipFill>
        <p:spPr>
          <a:xfrm rot="21600000">
            <a:off x="4345711" y="3160674"/>
            <a:ext cx="7747" cy="30505"/>
          </a:xfrm>
          <a:prstGeom prst="rect">
            <a:avLst/>
          </a:prstGeom>
        </p:spPr>
      </p:pic>
      <p:pic>
        <p:nvPicPr>
          <p:cNvPr id="2878" name="picture 2878"/>
          <p:cNvPicPr>
            <a:picLocks noChangeAspect="1"/>
          </p:cNvPicPr>
          <p:nvPr/>
        </p:nvPicPr>
        <p:blipFill>
          <a:blip r:embed="rId38"/>
          <a:stretch>
            <a:fillRect/>
          </a:stretch>
        </p:blipFill>
        <p:spPr>
          <a:xfrm rot="21600000">
            <a:off x="4343234" y="2520594"/>
            <a:ext cx="7734" cy="30518"/>
          </a:xfrm>
          <a:prstGeom prst="rect">
            <a:avLst/>
          </a:prstGeom>
        </p:spPr>
      </p:pic>
      <p:pic>
        <p:nvPicPr>
          <p:cNvPr id="2880" name="picture 2880"/>
          <p:cNvPicPr>
            <a:picLocks noChangeAspect="1"/>
          </p:cNvPicPr>
          <p:nvPr/>
        </p:nvPicPr>
        <p:blipFill>
          <a:blip r:embed="rId39"/>
          <a:stretch>
            <a:fillRect/>
          </a:stretch>
        </p:blipFill>
        <p:spPr>
          <a:xfrm rot="21600000">
            <a:off x="4342612" y="2360574"/>
            <a:ext cx="7734" cy="30518"/>
          </a:xfrm>
          <a:prstGeom prst="rect">
            <a:avLst/>
          </a:prstGeom>
        </p:spPr>
      </p:pic>
      <p:pic>
        <p:nvPicPr>
          <p:cNvPr id="2882" name="picture 2882"/>
          <p:cNvPicPr>
            <a:picLocks noChangeAspect="1"/>
          </p:cNvPicPr>
          <p:nvPr/>
        </p:nvPicPr>
        <p:blipFill>
          <a:blip r:embed="rId40"/>
          <a:stretch>
            <a:fillRect/>
          </a:stretch>
        </p:blipFill>
        <p:spPr>
          <a:xfrm rot="21600000">
            <a:off x="4348200" y="3800754"/>
            <a:ext cx="7734" cy="30505"/>
          </a:xfrm>
          <a:prstGeom prst="rect">
            <a:avLst/>
          </a:prstGeom>
        </p:spPr>
      </p:pic>
      <p:pic>
        <p:nvPicPr>
          <p:cNvPr id="2884" name="picture 2884"/>
          <p:cNvPicPr>
            <a:picLocks noChangeAspect="1"/>
          </p:cNvPicPr>
          <p:nvPr/>
        </p:nvPicPr>
        <p:blipFill>
          <a:blip r:embed="rId41"/>
          <a:stretch>
            <a:fillRect/>
          </a:stretch>
        </p:blipFill>
        <p:spPr>
          <a:xfrm rot="21600000">
            <a:off x="671677" y="3285706"/>
            <a:ext cx="7620" cy="30479"/>
          </a:xfrm>
          <a:prstGeom prst="rect">
            <a:avLst/>
          </a:prstGeom>
        </p:spPr>
      </p:pic>
      <p:pic>
        <p:nvPicPr>
          <p:cNvPr id="3" name="图片 2" descr="通微logo2"/>
          <p:cNvPicPr>
            <a:picLocks noChangeAspect="1"/>
          </p:cNvPicPr>
          <p:nvPr/>
        </p:nvPicPr>
        <p:blipFill>
          <a:blip r:embed="rId42"/>
          <a:stretch>
            <a:fillRect/>
          </a:stretch>
        </p:blipFill>
        <p:spPr>
          <a:xfrm>
            <a:off x="11315065" y="55245"/>
            <a:ext cx="824230" cy="368935"/>
          </a:xfrm>
          <a:prstGeom prst="rect">
            <a:avLst/>
          </a:prstGeom>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6" name="rect 2886"/>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2888" name="picture 2888"/>
          <p:cNvPicPr>
            <a:picLocks noChangeAspect="1"/>
          </p:cNvPicPr>
          <p:nvPr/>
        </p:nvPicPr>
        <p:blipFill>
          <a:blip r:embed="rId1"/>
          <a:stretch>
            <a:fillRect/>
          </a:stretch>
        </p:blipFill>
        <p:spPr>
          <a:xfrm rot="21600000">
            <a:off x="4267100" y="0"/>
            <a:ext cx="3190828" cy="1358560"/>
          </a:xfrm>
          <a:prstGeom prst="rect">
            <a:avLst/>
          </a:prstGeom>
        </p:spPr>
      </p:pic>
      <p:sp>
        <p:nvSpPr>
          <p:cNvPr id="2890" name="textbox 2890"/>
          <p:cNvSpPr/>
          <p:nvPr/>
        </p:nvSpPr>
        <p:spPr>
          <a:xfrm>
            <a:off x="3145294" y="3157410"/>
            <a:ext cx="5989320" cy="868044"/>
          </a:xfrm>
          <a:prstGeom prst="rect">
            <a:avLst/>
          </a:prstGeom>
          <a:noFill/>
          <a:ln w="0" cap="flat">
            <a:noFill/>
            <a:prstDash val="solid"/>
            <a:miter lim="0"/>
          </a:ln>
        </p:spPr>
        <p:txBody>
          <a:bodyPr vert="horz" wrap="square" lIns="0" tIns="0" rIns="0" bIns="0"/>
          <a:lstStyle/>
          <a:p>
            <a:pPr algn="l" rtl="0" eaLnBrk="0">
              <a:lnSpc>
                <a:spcPct val="105000"/>
              </a:lnSpc>
            </a:pPr>
            <a:endParaRPr sz="100">
              <a:latin typeface="Arial" panose="020B0604020202020204"/>
              <a:ea typeface="Arial" panose="020B0604020202020204"/>
              <a:cs typeface="Arial" panose="020B0604020202020204"/>
            </a:endParaRPr>
          </a:p>
          <a:p>
            <a:pPr marL="12700" algn="l" rtl="0" eaLnBrk="0">
              <a:lnSpc>
                <a:spcPct val="77000"/>
              </a:lnSpc>
              <a:spcBef>
                <a:spcPct val="0"/>
              </a:spcBef>
            </a:pPr>
            <a:r>
              <a:rPr sz="11000" b="1" kern="0" spc="270" baseline="-8000">
                <a:solidFill>
                  <a:srgbClr val="C00000">
                    <a:alpha val="100000"/>
                  </a:srgbClr>
                </a:solidFill>
                <a:latin typeface="Arial" panose="020B0604020202020204"/>
                <a:ea typeface="Arial" panose="020B0604020202020204"/>
                <a:cs typeface="Arial" panose="020B0604020202020204"/>
              </a:rPr>
              <a:t>3.3</a:t>
            </a:r>
            <a:r>
              <a:rPr sz="7100" b="1" kern="0" spc="270">
                <a:solidFill>
                  <a:srgbClr val="C00000">
                    <a:alpha val="100000"/>
                  </a:srgbClr>
                </a:solidFill>
                <a:latin typeface="Arial" panose="020B0604020202020204"/>
                <a:ea typeface="Arial" panose="020B0604020202020204"/>
                <a:cs typeface="Arial" panose="020B0604020202020204"/>
              </a:rPr>
              <a:t> </a:t>
            </a:r>
            <a:r>
              <a:rPr sz="6100" kern="0" spc="270" baseline="6000">
                <a:solidFill>
                  <a:srgbClr val="000000">
                    <a:alpha val="100000"/>
                  </a:srgbClr>
                </a:solidFill>
                <a:latin typeface="黑体" panose="02010609060101010101" charset="-122"/>
                <a:ea typeface="黑体" panose="02010609060101010101" charset="-122"/>
                <a:cs typeface="黑体" panose="02010609060101010101" charset="-122"/>
              </a:rPr>
              <a:t>智慧楼宇管理平台</a:t>
            </a:r>
            <a:endParaRPr sz="6100" baseline="6000">
              <a:latin typeface="黑体" panose="02010609060101010101" charset="-122"/>
              <a:ea typeface="黑体" panose="02010609060101010101" charset="-122"/>
              <a:cs typeface="黑体" panose="02010609060101010101" charset="-122"/>
            </a:endParaRPr>
          </a:p>
        </p:txBody>
      </p:sp>
      <p:pic>
        <p:nvPicPr>
          <p:cNvPr id="2892" name="picture 2892"/>
          <p:cNvPicPr>
            <a:picLocks noChangeAspect="1"/>
          </p:cNvPicPr>
          <p:nvPr/>
        </p:nvPicPr>
        <p:blipFill>
          <a:blip r:embed="rId2"/>
          <a:stretch>
            <a:fillRect/>
          </a:stretch>
        </p:blipFill>
        <p:spPr>
          <a:xfrm rot="21600000">
            <a:off x="2935922" y="2428557"/>
            <a:ext cx="6320789" cy="25400"/>
          </a:xfrm>
          <a:prstGeom prst="rect">
            <a:avLst/>
          </a:prstGeom>
        </p:spPr>
      </p:pic>
      <p:pic>
        <p:nvPicPr>
          <p:cNvPr id="2894" name="picture 2894"/>
          <p:cNvPicPr>
            <a:picLocks noChangeAspect="1"/>
          </p:cNvPicPr>
          <p:nvPr/>
        </p:nvPicPr>
        <p:blipFill>
          <a:blip r:embed="rId3"/>
          <a:stretch>
            <a:fillRect/>
          </a:stretch>
        </p:blipFill>
        <p:spPr>
          <a:xfrm rot="21600000">
            <a:off x="2935922" y="4581842"/>
            <a:ext cx="6320789" cy="25400"/>
          </a:xfrm>
          <a:prstGeom prst="rect">
            <a:avLst/>
          </a:prstGeom>
        </p:spPr>
      </p:pic>
      <p:pic>
        <p:nvPicPr>
          <p:cNvPr id="3" name="图片 2" descr="通微logo2"/>
          <p:cNvPicPr>
            <a:picLocks noChangeAspect="1"/>
          </p:cNvPicPr>
          <p:nvPr/>
        </p:nvPicPr>
        <p:blipFill>
          <a:blip r:embed="rId4"/>
          <a:stretch>
            <a:fillRect/>
          </a:stretch>
        </p:blipFill>
        <p:spPr>
          <a:xfrm>
            <a:off x="11315065" y="55245"/>
            <a:ext cx="824230" cy="368935"/>
          </a:xfrm>
          <a:prstGeom prst="rect">
            <a:avLst/>
          </a:prstGeom>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6" name="rect 2896"/>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2898" name="picture 2898"/>
          <p:cNvPicPr>
            <a:picLocks noChangeAspect="1"/>
          </p:cNvPicPr>
          <p:nvPr/>
        </p:nvPicPr>
        <p:blipFill>
          <a:blip r:embed="rId1"/>
          <a:stretch>
            <a:fillRect/>
          </a:stretch>
        </p:blipFill>
        <p:spPr>
          <a:xfrm rot="21600000">
            <a:off x="352044" y="2328671"/>
            <a:ext cx="5731763" cy="2843784"/>
          </a:xfrm>
          <a:prstGeom prst="rect">
            <a:avLst/>
          </a:prstGeom>
        </p:spPr>
      </p:pic>
      <p:grpSp>
        <p:nvGrpSpPr>
          <p:cNvPr id="302" name="group 302"/>
          <p:cNvGrpSpPr/>
          <p:nvPr/>
        </p:nvGrpSpPr>
        <p:grpSpPr>
          <a:xfrm rot="21600000">
            <a:off x="6083934" y="1565275"/>
            <a:ext cx="923290" cy="3895089"/>
            <a:chOff x="0" y="0"/>
            <a:chExt cx="923290" cy="3895089"/>
          </a:xfrm>
        </p:grpSpPr>
        <p:pic>
          <p:nvPicPr>
            <p:cNvPr id="2900" name="picture 2900"/>
            <p:cNvPicPr>
              <a:picLocks noChangeAspect="1"/>
            </p:cNvPicPr>
            <p:nvPr/>
          </p:nvPicPr>
          <p:blipFill>
            <a:blip r:embed="rId2"/>
            <a:stretch>
              <a:fillRect/>
            </a:stretch>
          </p:blipFill>
          <p:spPr>
            <a:xfrm rot="21600000">
              <a:off x="0" y="0"/>
              <a:ext cx="923290" cy="3895089"/>
            </a:xfrm>
            <a:prstGeom prst="rect">
              <a:avLst/>
            </a:prstGeom>
          </p:spPr>
        </p:pic>
        <p:sp>
          <p:nvSpPr>
            <p:cNvPr id="2902" name="textbox 2902"/>
            <p:cNvSpPr/>
            <p:nvPr/>
          </p:nvSpPr>
          <p:spPr>
            <a:xfrm>
              <a:off x="-37421" y="-12700"/>
              <a:ext cx="973455" cy="3920490"/>
            </a:xfrm>
            <a:prstGeom prst="rect">
              <a:avLst/>
            </a:prstGeom>
            <a:noFill/>
            <a:ln w="0" cap="flat">
              <a:noFill/>
              <a:prstDash val="solid"/>
              <a:miter lim="0"/>
            </a:ln>
          </p:spPr>
          <p:txBody>
            <a:bodyPr vert="eaVert" wrap="square" lIns="0" tIns="0" rIns="0" bIns="0"/>
            <a:lstStyle/>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102000"/>
                </a:lnSpc>
              </a:pPr>
              <a:endParaRPr sz="10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810895" algn="l" rtl="0" eaLnBrk="0">
                <a:lnSpc>
                  <a:spcPct val="92000"/>
                </a:lnSpc>
              </a:pPr>
              <a:r>
                <a:rPr sz="1700" b="1" kern="0" spc="260">
                  <a:solidFill>
                    <a:srgbClr val="C00000">
                      <a:alpha val="100000"/>
                    </a:srgbClr>
                  </a:solidFill>
                  <a:latin typeface="微软雅黑" panose="020B0503020204020204" charset="-122"/>
                  <a:ea typeface="微软雅黑" panose="020B0503020204020204" charset="-122"/>
                  <a:cs typeface="微软雅黑" panose="020B0503020204020204" charset="-122"/>
                </a:rPr>
                <a:t>平台整合</a:t>
              </a:r>
              <a:r>
                <a:rPr sz="1700" b="1" kern="0" spc="22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2700" b="1" kern="0" spc="260" baseline="-21000">
                  <a:solidFill>
                    <a:srgbClr val="C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C00000">
                      <a:alpha val="100000"/>
                    </a:srgbClr>
                  </a:solidFill>
                  <a:latin typeface="微软雅黑" panose="020B0503020204020204" charset="-122"/>
                  <a:ea typeface="微软雅黑" panose="020B0503020204020204" charset="-122"/>
                  <a:cs typeface="微软雅黑" panose="020B0503020204020204" charset="-122"/>
                </a:rPr>
                <a:t>可视化</a:t>
              </a:r>
              <a:endParaRPr sz="1700">
                <a:latin typeface="微软雅黑" panose="020B0503020204020204" charset="-122"/>
                <a:ea typeface="微软雅黑" panose="020B0503020204020204" charset="-122"/>
                <a:cs typeface="微软雅黑" panose="020B0503020204020204" charset="-122"/>
              </a:endParaRPr>
            </a:p>
          </p:txBody>
        </p:sp>
      </p:grpSp>
      <p:pic>
        <p:nvPicPr>
          <p:cNvPr id="2904" name="picture 2904"/>
          <p:cNvPicPr>
            <a:picLocks noChangeAspect="1"/>
          </p:cNvPicPr>
          <p:nvPr/>
        </p:nvPicPr>
        <p:blipFill>
          <a:blip r:embed="rId3"/>
          <a:stretch>
            <a:fillRect/>
          </a:stretch>
        </p:blipFill>
        <p:spPr>
          <a:xfrm rot="21600000">
            <a:off x="9573767" y="3610356"/>
            <a:ext cx="2215895" cy="1368551"/>
          </a:xfrm>
          <a:prstGeom prst="rect">
            <a:avLst/>
          </a:prstGeom>
        </p:spPr>
      </p:pic>
      <p:pic>
        <p:nvPicPr>
          <p:cNvPr id="2906" name="picture 2906"/>
          <p:cNvPicPr>
            <a:picLocks noChangeAspect="1"/>
          </p:cNvPicPr>
          <p:nvPr/>
        </p:nvPicPr>
        <p:blipFill>
          <a:blip r:embed="rId4"/>
          <a:stretch>
            <a:fillRect/>
          </a:stretch>
        </p:blipFill>
        <p:spPr>
          <a:xfrm rot="21600000">
            <a:off x="7088123" y="3610356"/>
            <a:ext cx="2215895" cy="1368551"/>
          </a:xfrm>
          <a:prstGeom prst="rect">
            <a:avLst/>
          </a:prstGeom>
        </p:spPr>
      </p:pic>
      <p:pic>
        <p:nvPicPr>
          <p:cNvPr id="2908" name="picture 2908"/>
          <p:cNvPicPr>
            <a:picLocks noChangeAspect="1"/>
          </p:cNvPicPr>
          <p:nvPr/>
        </p:nvPicPr>
        <p:blipFill>
          <a:blip r:embed="rId5"/>
          <a:stretch>
            <a:fillRect/>
          </a:stretch>
        </p:blipFill>
        <p:spPr>
          <a:xfrm rot="21600000">
            <a:off x="9573767" y="1459992"/>
            <a:ext cx="2215895" cy="1368551"/>
          </a:xfrm>
          <a:prstGeom prst="rect">
            <a:avLst/>
          </a:prstGeom>
        </p:spPr>
      </p:pic>
      <p:pic>
        <p:nvPicPr>
          <p:cNvPr id="2910" name="picture 2910"/>
          <p:cNvPicPr>
            <a:picLocks noChangeAspect="1"/>
          </p:cNvPicPr>
          <p:nvPr/>
        </p:nvPicPr>
        <p:blipFill>
          <a:blip r:embed="rId6"/>
          <a:stretch>
            <a:fillRect/>
          </a:stretch>
        </p:blipFill>
        <p:spPr>
          <a:xfrm rot="21600000">
            <a:off x="7089647" y="1459992"/>
            <a:ext cx="2214371" cy="1368551"/>
          </a:xfrm>
          <a:prstGeom prst="rect">
            <a:avLst/>
          </a:prstGeom>
        </p:spPr>
      </p:pic>
      <p:graphicFrame>
        <p:nvGraphicFramePr>
          <p:cNvPr id="2912" name="table 2912"/>
          <p:cNvGraphicFramePr>
            <a:graphicFrameLocks noGrp="1"/>
          </p:cNvGraphicFramePr>
          <p:nvPr/>
        </p:nvGraphicFramePr>
        <p:xfrm>
          <a:off x="1630679" y="5546725"/>
          <a:ext cx="3198495" cy="507365"/>
        </p:xfrm>
        <a:graphic>
          <a:graphicData uri="http://schemas.openxmlformats.org/drawingml/2006/table">
            <a:tbl>
              <a:tblPr/>
              <a:tblGrid>
                <a:gridCol w="3198495"/>
              </a:tblGrid>
              <a:tr h="507365">
                <a:tc>
                  <a:txBody>
                    <a:bodyPr wrap="square"/>
                    <a:lstStyle/>
                    <a:p>
                      <a:pPr algn="l" rtl="0" eaLnBrk="0">
                        <a:lnSpc>
                          <a:spcPct val="104000"/>
                        </a:lnSpc>
                      </a:pPr>
                      <a:endParaRPr sz="800">
                        <a:latin typeface="Arial" panose="020B0604020202020204"/>
                        <a:ea typeface="Arial" panose="020B0604020202020204"/>
                        <a:cs typeface="Arial" panose="020B0604020202020204"/>
                      </a:endParaRPr>
                    </a:p>
                    <a:p>
                      <a:pPr marL="205740" algn="l" rtl="0" eaLnBrk="0">
                        <a:lnSpc>
                          <a:spcPct val="91000"/>
                        </a:lnSpc>
                        <a:spcBef>
                          <a:spcPts val="5"/>
                        </a:spcBef>
                      </a:pPr>
                      <a:r>
                        <a:rPr sz="2000" b="1" kern="0" spc="-10">
                          <a:solidFill>
                            <a:srgbClr val="404040">
                              <a:alpha val="100000"/>
                            </a:srgbClr>
                          </a:solidFill>
                          <a:latin typeface="微软雅黑" panose="020B0503020204020204" charset="-122"/>
                          <a:ea typeface="微软雅黑" panose="020B0503020204020204" charset="-122"/>
                          <a:cs typeface="微软雅黑" panose="020B0503020204020204" charset="-122"/>
                        </a:rPr>
                        <a:t>全联接、深融合、泛智能</a:t>
                      </a:r>
                      <a:endParaRPr sz="2000">
                        <a:latin typeface="微软雅黑" panose="020B0503020204020204" charset="-122"/>
                        <a:ea typeface="微软雅黑" panose="020B0503020204020204" charset="-122"/>
                        <a:cs typeface="微软雅黑" panose="020B0503020204020204" charset="-122"/>
                      </a:endParaRPr>
                    </a:p>
                  </a:txBody>
                  <a:tcPr marL="0" marR="0" marT="0" marB="0" vert="horz">
                    <a:lnL w="15875" cap="flat" cmpd="sng" algn="ctr">
                      <a:solidFill>
                        <a:srgbClr val="4472C4"/>
                      </a:solidFill>
                      <a:prstDash val="solid"/>
                      <a:round/>
                      <a:headEnd type="none" w="med" len="med"/>
                      <a:tailEnd type="none" w="med" len="med"/>
                    </a:lnL>
                    <a:lnR w="15875" cap="flat" cmpd="sng" algn="ctr">
                      <a:solidFill>
                        <a:srgbClr val="4472C4"/>
                      </a:solidFill>
                      <a:prstDash val="solid"/>
                      <a:round/>
                      <a:headEnd type="none" w="med" len="med"/>
                      <a:tailEnd type="none" w="med" len="med"/>
                    </a:lnR>
                    <a:lnT w="12700" cap="flat" cmpd="sng" algn="ctr">
                      <a:solidFill>
                        <a:srgbClr val="8FAADC"/>
                      </a:solidFill>
                      <a:prstDash val="solid"/>
                      <a:round/>
                      <a:headEnd type="none" w="med" len="med"/>
                      <a:tailEnd type="none" w="med" len="med"/>
                    </a:lnT>
                    <a:lnB w="12700" cap="flat" cmpd="sng" algn="ctr">
                      <a:solidFill>
                        <a:srgbClr val="8FAADC"/>
                      </a:solidFill>
                      <a:prstDash val="solid"/>
                      <a:round/>
                      <a:headEnd type="none" w="med" len="med"/>
                      <a:tailEnd type="none" w="med" len="med"/>
                    </a:lnB>
                  </a:tcPr>
                </a:tc>
              </a:tr>
            </a:tbl>
          </a:graphicData>
        </a:graphic>
      </p:graphicFrame>
      <p:pic>
        <p:nvPicPr>
          <p:cNvPr id="2914" name="picture 2914"/>
          <p:cNvPicPr>
            <a:picLocks noChangeAspect="1"/>
          </p:cNvPicPr>
          <p:nvPr/>
        </p:nvPicPr>
        <p:blipFill>
          <a:blip r:embed="rId7"/>
          <a:stretch>
            <a:fillRect/>
          </a:stretch>
        </p:blipFill>
        <p:spPr>
          <a:xfrm rot="21600000">
            <a:off x="621258" y="434657"/>
            <a:ext cx="662482" cy="564705"/>
          </a:xfrm>
          <a:prstGeom prst="rect">
            <a:avLst/>
          </a:prstGeom>
        </p:spPr>
      </p:pic>
      <p:sp>
        <p:nvSpPr>
          <p:cNvPr id="2916" name="textbox 2916"/>
          <p:cNvSpPr/>
          <p:nvPr/>
        </p:nvSpPr>
        <p:spPr>
          <a:xfrm>
            <a:off x="793356" y="595185"/>
            <a:ext cx="6278245"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800" kern="0" spc="140" baseline="14000">
                <a:solidFill>
                  <a:srgbClr val="FFFFFF">
                    <a:alpha val="100000"/>
                  </a:srgbClr>
                </a:solidFill>
                <a:latin typeface="微软雅黑" panose="020B0503020204020204" charset="-122"/>
                <a:ea typeface="微软雅黑" panose="020B0503020204020204" charset="-122"/>
                <a:cs typeface="微软雅黑" panose="020B0503020204020204" charset="-122"/>
              </a:rPr>
              <a:t>3.3</a:t>
            </a:r>
            <a:r>
              <a:rPr sz="1100" kern="0" spc="14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智慧物联</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构建可知可视可控</a:t>
            </a:r>
            <a:r>
              <a:rPr sz="1700" b="1" kern="0" spc="-3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40">
                <a:solidFill>
                  <a:srgbClr val="000000">
                    <a:alpha val="100000"/>
                  </a:srgbClr>
                </a:solidFill>
                <a:latin typeface="微软雅黑" panose="020B0503020204020204" charset="-122"/>
                <a:ea typeface="微软雅黑" panose="020B0503020204020204" charset="-122"/>
                <a:cs typeface="微软雅黑" panose="020B0503020204020204" charset="-122"/>
              </a:rPr>
              <a:t>万物互联的</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智慧楼宇</a:t>
            </a:r>
            <a:endParaRPr sz="1700">
              <a:latin typeface="微软雅黑" panose="020B0503020204020204" charset="-122"/>
              <a:ea typeface="微软雅黑" panose="020B0503020204020204" charset="-122"/>
              <a:cs typeface="微软雅黑" panose="020B0503020204020204" charset="-122"/>
            </a:endParaRPr>
          </a:p>
        </p:txBody>
      </p:sp>
      <p:grpSp>
        <p:nvGrpSpPr>
          <p:cNvPr id="304" name="group 304"/>
          <p:cNvGrpSpPr/>
          <p:nvPr/>
        </p:nvGrpSpPr>
        <p:grpSpPr>
          <a:xfrm rot="21600000">
            <a:off x="7423398" y="2906145"/>
            <a:ext cx="1545727" cy="369103"/>
            <a:chOff x="0" y="0"/>
            <a:chExt cx="1545727" cy="369103"/>
          </a:xfrm>
        </p:grpSpPr>
        <p:pic>
          <p:nvPicPr>
            <p:cNvPr id="2918" name="picture 2918"/>
            <p:cNvPicPr>
              <a:picLocks noChangeAspect="1"/>
            </p:cNvPicPr>
            <p:nvPr/>
          </p:nvPicPr>
          <p:blipFill>
            <a:blip r:embed="rId8"/>
            <a:stretch>
              <a:fillRect/>
            </a:stretch>
          </p:blipFill>
          <p:spPr>
            <a:xfrm rot="21600000">
              <a:off x="0" y="0"/>
              <a:ext cx="1545727" cy="369103"/>
            </a:xfrm>
            <a:prstGeom prst="rect">
              <a:avLst/>
            </a:prstGeom>
          </p:spPr>
        </p:pic>
        <p:sp>
          <p:nvSpPr>
            <p:cNvPr id="2920" name="textbox 2920"/>
            <p:cNvSpPr/>
            <p:nvPr/>
          </p:nvSpPr>
          <p:spPr>
            <a:xfrm>
              <a:off x="-12700" y="-12700"/>
              <a:ext cx="1571625" cy="413384"/>
            </a:xfrm>
            <a:prstGeom prst="rect">
              <a:avLst/>
            </a:prstGeom>
            <a:noFill/>
            <a:ln w="0" cap="flat">
              <a:noFill/>
              <a:prstDash val="solid"/>
              <a:miter lim="0"/>
            </a:ln>
          </p:spPr>
          <p:txBody>
            <a:bodyPr vert="horz" wrap="square" lIns="0" tIns="0" rIns="0" bIns="0"/>
            <a:lstStyle/>
            <a:p>
              <a:pPr algn="l" rtl="0" eaLnBrk="0">
                <a:lnSpc>
                  <a:spcPct val="115000"/>
                </a:lnSpc>
              </a:pPr>
              <a:endParaRPr sz="400">
                <a:latin typeface="Arial" panose="020B0604020202020204"/>
                <a:ea typeface="Arial" panose="020B0604020202020204"/>
                <a:cs typeface="Arial" panose="020B0604020202020204"/>
              </a:endParaRPr>
            </a:p>
            <a:p>
              <a:pPr marL="381635" algn="l" rtl="0" eaLnBrk="0">
                <a:lnSpc>
                  <a:spcPct val="96000"/>
                </a:lnSpc>
                <a:spcBef>
                  <a:spcPts val="5"/>
                </a:spcBef>
              </a:pPr>
              <a:r>
                <a:rPr sz="15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视频监控</a:t>
              </a:r>
              <a:endParaRPr sz="1500">
                <a:latin typeface="微软雅黑" panose="020B0503020204020204" charset="-122"/>
                <a:ea typeface="微软雅黑" panose="020B0503020204020204" charset="-122"/>
                <a:cs typeface="微软雅黑" panose="020B0503020204020204" charset="-122"/>
              </a:endParaRPr>
            </a:p>
          </p:txBody>
        </p:sp>
      </p:grpSp>
      <p:grpSp>
        <p:nvGrpSpPr>
          <p:cNvPr id="306" name="group 306"/>
          <p:cNvGrpSpPr/>
          <p:nvPr/>
        </p:nvGrpSpPr>
        <p:grpSpPr>
          <a:xfrm rot="21600000">
            <a:off x="9909264" y="2906145"/>
            <a:ext cx="1544775" cy="369103"/>
            <a:chOff x="0" y="0"/>
            <a:chExt cx="1544775" cy="369103"/>
          </a:xfrm>
        </p:grpSpPr>
        <p:pic>
          <p:nvPicPr>
            <p:cNvPr id="2922" name="picture 2922"/>
            <p:cNvPicPr>
              <a:picLocks noChangeAspect="1"/>
            </p:cNvPicPr>
            <p:nvPr/>
          </p:nvPicPr>
          <p:blipFill>
            <a:blip r:embed="rId8"/>
            <a:stretch>
              <a:fillRect/>
            </a:stretch>
          </p:blipFill>
          <p:spPr>
            <a:xfrm rot="21600000">
              <a:off x="0" y="0"/>
              <a:ext cx="1544775" cy="369103"/>
            </a:xfrm>
            <a:prstGeom prst="rect">
              <a:avLst/>
            </a:prstGeom>
          </p:spPr>
        </p:pic>
        <p:sp>
          <p:nvSpPr>
            <p:cNvPr id="2924" name="textbox 2924"/>
            <p:cNvSpPr/>
            <p:nvPr/>
          </p:nvSpPr>
          <p:spPr>
            <a:xfrm>
              <a:off x="-12700" y="-12700"/>
              <a:ext cx="1570355" cy="413384"/>
            </a:xfrm>
            <a:prstGeom prst="rect">
              <a:avLst/>
            </a:prstGeom>
            <a:noFill/>
            <a:ln w="0" cap="flat">
              <a:noFill/>
              <a:prstDash val="solid"/>
              <a:miter lim="0"/>
            </a:ln>
          </p:spPr>
          <p:txBody>
            <a:bodyPr vert="horz" wrap="square" lIns="0" tIns="0" rIns="0" bIns="0"/>
            <a:lstStyle/>
            <a:p>
              <a:pPr algn="l" rtl="0" eaLnBrk="0">
                <a:lnSpc>
                  <a:spcPct val="115000"/>
                </a:lnSpc>
              </a:pPr>
              <a:endParaRPr sz="400">
                <a:latin typeface="Arial" panose="020B0604020202020204"/>
                <a:ea typeface="Arial" panose="020B0604020202020204"/>
                <a:cs typeface="Arial" panose="020B0604020202020204"/>
              </a:endParaRPr>
            </a:p>
            <a:p>
              <a:pPr marL="381000" algn="l" rtl="0" eaLnBrk="0">
                <a:lnSpc>
                  <a:spcPct val="96000"/>
                </a:lnSpc>
                <a:spcBef>
                  <a:spcPts val="5"/>
                </a:spcBef>
              </a:pPr>
              <a:r>
                <a:rPr sz="1500" b="1" kern="0" spc="90">
                  <a:solidFill>
                    <a:srgbClr val="FFFFFF">
                      <a:alpha val="100000"/>
                    </a:srgbClr>
                  </a:solidFill>
                  <a:latin typeface="微软雅黑" panose="020B0503020204020204" charset="-122"/>
                  <a:ea typeface="微软雅黑" panose="020B0503020204020204" charset="-122"/>
                  <a:cs typeface="微软雅黑" panose="020B0503020204020204" charset="-122"/>
                </a:rPr>
                <a:t>环境监测</a:t>
              </a:r>
              <a:endParaRPr sz="1500">
                <a:latin typeface="微软雅黑" panose="020B0503020204020204" charset="-122"/>
                <a:ea typeface="微软雅黑" panose="020B0503020204020204" charset="-122"/>
                <a:cs typeface="微软雅黑" panose="020B0503020204020204" charset="-122"/>
              </a:endParaRPr>
            </a:p>
          </p:txBody>
        </p:sp>
      </p:grpSp>
      <p:grpSp>
        <p:nvGrpSpPr>
          <p:cNvPr id="308" name="group 308"/>
          <p:cNvGrpSpPr/>
          <p:nvPr/>
        </p:nvGrpSpPr>
        <p:grpSpPr>
          <a:xfrm rot="21600000">
            <a:off x="7423398" y="5067996"/>
            <a:ext cx="1545727" cy="365948"/>
            <a:chOff x="0" y="0"/>
            <a:chExt cx="1545727" cy="365948"/>
          </a:xfrm>
        </p:grpSpPr>
        <p:pic>
          <p:nvPicPr>
            <p:cNvPr id="2926" name="picture 2926"/>
            <p:cNvPicPr>
              <a:picLocks noChangeAspect="1"/>
            </p:cNvPicPr>
            <p:nvPr/>
          </p:nvPicPr>
          <p:blipFill>
            <a:blip r:embed="rId8"/>
            <a:stretch>
              <a:fillRect/>
            </a:stretch>
          </p:blipFill>
          <p:spPr>
            <a:xfrm rot="21600000">
              <a:off x="0" y="0"/>
              <a:ext cx="1545727" cy="365948"/>
            </a:xfrm>
            <a:prstGeom prst="rect">
              <a:avLst/>
            </a:prstGeom>
          </p:spPr>
        </p:pic>
        <p:sp>
          <p:nvSpPr>
            <p:cNvPr id="2928" name="textbox 2928"/>
            <p:cNvSpPr/>
            <p:nvPr/>
          </p:nvSpPr>
          <p:spPr>
            <a:xfrm>
              <a:off x="-12700" y="-12700"/>
              <a:ext cx="1571625" cy="412115"/>
            </a:xfrm>
            <a:prstGeom prst="rect">
              <a:avLst/>
            </a:prstGeom>
            <a:noFill/>
            <a:ln w="0" cap="flat">
              <a:noFill/>
              <a:prstDash val="solid"/>
              <a:miter lim="0"/>
            </a:ln>
          </p:spPr>
          <p:txBody>
            <a:bodyPr vert="horz" wrap="square" lIns="0" tIns="0" rIns="0" bIns="0"/>
            <a:lstStyle/>
            <a:p>
              <a:pPr algn="l" rtl="0" eaLnBrk="0">
                <a:lnSpc>
                  <a:spcPct val="114000"/>
                </a:lnSpc>
              </a:pPr>
              <a:endParaRPr sz="400">
                <a:latin typeface="Arial" panose="020B0604020202020204"/>
                <a:ea typeface="Arial" panose="020B0604020202020204"/>
                <a:cs typeface="Arial" panose="020B0604020202020204"/>
              </a:endParaRPr>
            </a:p>
            <a:p>
              <a:pPr marL="381635" algn="l" rtl="0" eaLnBrk="0">
                <a:lnSpc>
                  <a:spcPct val="96000"/>
                </a:lnSpc>
              </a:pPr>
              <a:r>
                <a:rPr sz="1500" b="1" kern="0" spc="80">
                  <a:solidFill>
                    <a:srgbClr val="FFFFFF">
                      <a:alpha val="100000"/>
                    </a:srgbClr>
                  </a:solidFill>
                  <a:latin typeface="微软雅黑" panose="020B0503020204020204" charset="-122"/>
                  <a:ea typeface="微软雅黑" panose="020B0503020204020204" charset="-122"/>
                  <a:cs typeface="微软雅黑" panose="020B0503020204020204" charset="-122"/>
                </a:rPr>
                <a:t>能耗控制</a:t>
              </a:r>
              <a:endParaRPr sz="1500">
                <a:latin typeface="微软雅黑" panose="020B0503020204020204" charset="-122"/>
                <a:ea typeface="微软雅黑" panose="020B0503020204020204" charset="-122"/>
                <a:cs typeface="微软雅黑" panose="020B0503020204020204" charset="-122"/>
              </a:endParaRPr>
            </a:p>
          </p:txBody>
        </p:sp>
      </p:grpSp>
      <p:grpSp>
        <p:nvGrpSpPr>
          <p:cNvPr id="310" name="group 310"/>
          <p:cNvGrpSpPr/>
          <p:nvPr/>
        </p:nvGrpSpPr>
        <p:grpSpPr>
          <a:xfrm rot="21600000">
            <a:off x="9909264" y="5067996"/>
            <a:ext cx="1544775" cy="365948"/>
            <a:chOff x="0" y="0"/>
            <a:chExt cx="1544775" cy="365948"/>
          </a:xfrm>
        </p:grpSpPr>
        <p:pic>
          <p:nvPicPr>
            <p:cNvPr id="2930" name="picture 2930"/>
            <p:cNvPicPr>
              <a:picLocks noChangeAspect="1"/>
            </p:cNvPicPr>
            <p:nvPr/>
          </p:nvPicPr>
          <p:blipFill>
            <a:blip r:embed="rId8"/>
            <a:stretch>
              <a:fillRect/>
            </a:stretch>
          </p:blipFill>
          <p:spPr>
            <a:xfrm rot="21600000">
              <a:off x="0" y="0"/>
              <a:ext cx="1544775" cy="365948"/>
            </a:xfrm>
            <a:prstGeom prst="rect">
              <a:avLst/>
            </a:prstGeom>
          </p:spPr>
        </p:pic>
        <p:sp>
          <p:nvSpPr>
            <p:cNvPr id="2932" name="textbox 2932"/>
            <p:cNvSpPr/>
            <p:nvPr/>
          </p:nvSpPr>
          <p:spPr>
            <a:xfrm>
              <a:off x="-12700" y="-12700"/>
              <a:ext cx="1570355" cy="409575"/>
            </a:xfrm>
            <a:prstGeom prst="rect">
              <a:avLst/>
            </a:prstGeom>
            <a:noFill/>
            <a:ln w="0" cap="flat">
              <a:noFill/>
              <a:prstDash val="solid"/>
              <a:miter lim="0"/>
            </a:ln>
          </p:spPr>
          <p:txBody>
            <a:bodyPr vert="horz" wrap="square" lIns="0" tIns="0" rIns="0" bIns="0"/>
            <a:lstStyle/>
            <a:p>
              <a:pPr algn="l" rtl="0" eaLnBrk="0">
                <a:lnSpc>
                  <a:spcPct val="114000"/>
                </a:lnSpc>
              </a:pPr>
              <a:endParaRPr sz="400">
                <a:latin typeface="Arial" panose="020B0604020202020204"/>
                <a:ea typeface="Arial" panose="020B0604020202020204"/>
                <a:cs typeface="Arial" panose="020B0604020202020204"/>
              </a:endParaRPr>
            </a:p>
            <a:p>
              <a:pPr marL="382270" algn="l" rtl="0" eaLnBrk="0">
                <a:lnSpc>
                  <a:spcPct val="96000"/>
                </a:lnSpc>
                <a:spcBef>
                  <a:spcPct val="0"/>
                </a:spcBef>
              </a:pPr>
              <a:r>
                <a:rPr sz="1500" b="1" kern="0" spc="80">
                  <a:solidFill>
                    <a:srgbClr val="FFFFFF">
                      <a:alpha val="100000"/>
                    </a:srgbClr>
                  </a:solidFill>
                  <a:latin typeface="微软雅黑" panose="020B0503020204020204" charset="-122"/>
                  <a:ea typeface="微软雅黑" panose="020B0503020204020204" charset="-122"/>
                  <a:cs typeface="微软雅黑" panose="020B0503020204020204" charset="-122"/>
                </a:rPr>
                <a:t>照明管理</a:t>
              </a:r>
              <a:endParaRPr sz="1500">
                <a:latin typeface="微软雅黑" panose="020B0503020204020204" charset="-122"/>
                <a:ea typeface="微软雅黑" panose="020B0503020204020204" charset="-122"/>
                <a:cs typeface="微软雅黑" panose="020B0503020204020204" charset="-122"/>
              </a:endParaRPr>
            </a:p>
          </p:txBody>
        </p:sp>
      </p:grpSp>
      <p:sp>
        <p:nvSpPr>
          <p:cNvPr id="2934" name="textbox 2934"/>
          <p:cNvSpPr/>
          <p:nvPr/>
        </p:nvSpPr>
        <p:spPr>
          <a:xfrm>
            <a:off x="8437641" y="5662264"/>
            <a:ext cx="2052320" cy="302259"/>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1000"/>
              </a:lnSpc>
            </a:pPr>
            <a:r>
              <a:rPr sz="20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可知</a:t>
            </a:r>
            <a:r>
              <a:rPr sz="20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，可视</a:t>
            </a:r>
            <a:r>
              <a:rPr sz="2000" b="1" kern="0" spc="-3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，可控</a:t>
            </a:r>
            <a:endParaRPr sz="2000">
              <a:latin typeface="微软雅黑" panose="020B0503020204020204" charset="-122"/>
              <a:ea typeface="微软雅黑" panose="020B0503020204020204" charset="-122"/>
              <a:cs typeface="微软雅黑" panose="020B0503020204020204" charset="-122"/>
            </a:endParaRPr>
          </a:p>
        </p:txBody>
      </p:sp>
      <p:pic>
        <p:nvPicPr>
          <p:cNvPr id="2936" name="picture 2936"/>
          <p:cNvPicPr>
            <a:picLocks noChangeAspect="1"/>
          </p:cNvPicPr>
          <p:nvPr/>
        </p:nvPicPr>
        <p:blipFill>
          <a:blip r:embed="rId9"/>
          <a:stretch>
            <a:fillRect/>
          </a:stretch>
        </p:blipFill>
        <p:spPr>
          <a:xfrm rot="21600000">
            <a:off x="2223928" y="1551516"/>
            <a:ext cx="369887" cy="382763"/>
          </a:xfrm>
          <a:prstGeom prst="rect">
            <a:avLst/>
          </a:prstGeom>
        </p:spPr>
      </p:pic>
      <p:pic>
        <p:nvPicPr>
          <p:cNvPr id="2938" name="picture 2938"/>
          <p:cNvPicPr>
            <a:picLocks noChangeAspect="1"/>
          </p:cNvPicPr>
          <p:nvPr/>
        </p:nvPicPr>
        <p:blipFill>
          <a:blip r:embed="rId10"/>
          <a:stretch>
            <a:fillRect/>
          </a:stretch>
        </p:blipFill>
        <p:spPr>
          <a:xfrm rot="21600000">
            <a:off x="3367404" y="1557020"/>
            <a:ext cx="360045" cy="360679"/>
          </a:xfrm>
          <a:prstGeom prst="rect">
            <a:avLst/>
          </a:prstGeom>
        </p:spPr>
      </p:pic>
      <p:pic>
        <p:nvPicPr>
          <p:cNvPr id="2940" name="picture 2940"/>
          <p:cNvPicPr>
            <a:picLocks noChangeAspect="1"/>
          </p:cNvPicPr>
          <p:nvPr/>
        </p:nvPicPr>
        <p:blipFill>
          <a:blip r:embed="rId11"/>
          <a:stretch>
            <a:fillRect/>
          </a:stretch>
        </p:blipFill>
        <p:spPr>
          <a:xfrm rot="21600000">
            <a:off x="2811779" y="1557020"/>
            <a:ext cx="360070" cy="360045"/>
          </a:xfrm>
          <a:prstGeom prst="rect">
            <a:avLst/>
          </a:prstGeom>
        </p:spPr>
      </p:pic>
      <p:grpSp>
        <p:nvGrpSpPr>
          <p:cNvPr id="312" name="group 312"/>
          <p:cNvGrpSpPr/>
          <p:nvPr/>
        </p:nvGrpSpPr>
        <p:grpSpPr>
          <a:xfrm rot="21600000">
            <a:off x="534669" y="1557020"/>
            <a:ext cx="360045" cy="360045"/>
            <a:chOff x="0" y="0"/>
            <a:chExt cx="360045" cy="360045"/>
          </a:xfrm>
        </p:grpSpPr>
        <p:sp>
          <p:nvSpPr>
            <p:cNvPr id="2942" name="path 2942"/>
            <p:cNvSpPr/>
            <p:nvPr/>
          </p:nvSpPr>
          <p:spPr>
            <a:xfrm>
              <a:off x="0" y="0"/>
              <a:ext cx="360045" cy="360045"/>
            </a:xfrm>
            <a:custGeom>
              <a:avLst/>
              <a:gdLst/>
              <a:ahLst/>
              <a:cxnLst/>
              <a:rect l="0" t="0" r="0" b="0"/>
              <a:pathLst>
                <a:path w="567" h="567">
                  <a:moveTo>
                    <a:pt x="567" y="283"/>
                  </a:moveTo>
                  <a:cubicBezTo>
                    <a:pt x="567" y="440"/>
                    <a:pt x="440" y="567"/>
                    <a:pt x="283" y="567"/>
                  </a:cubicBezTo>
                  <a:cubicBezTo>
                    <a:pt x="126" y="567"/>
                    <a:pt x="0" y="440"/>
                    <a:pt x="0" y="283"/>
                  </a:cubicBezTo>
                  <a:cubicBezTo>
                    <a:pt x="0" y="126"/>
                    <a:pt x="126" y="0"/>
                    <a:pt x="283" y="0"/>
                  </a:cubicBezTo>
                  <a:cubicBezTo>
                    <a:pt x="440" y="0"/>
                    <a:pt x="567" y="126"/>
                    <a:pt x="567" y="283"/>
                  </a:cubicBezTo>
                </a:path>
              </a:pathLst>
            </a:custGeom>
            <a:solidFill>
              <a:srgbClr val="AF0023">
                <a:alpha val="100000"/>
              </a:srgbClr>
            </a:solidFill>
            <a:ln w="0" cap="flat">
              <a:noFill/>
              <a:prstDash val="solid"/>
              <a:miter lim="0"/>
            </a:ln>
          </p:spPr>
          <p:txBody>
            <a:bodyPr rtlCol="0"/>
            <a:lstStyle/>
            <a:p>
              <a:pPr algn="ctr"/>
              <a:endParaRPr lang="zh-CN" altLang="en-US"/>
            </a:p>
          </p:txBody>
        </p:sp>
        <p:sp>
          <p:nvSpPr>
            <p:cNvPr id="2944" name="path 2944"/>
            <p:cNvSpPr/>
            <p:nvPr/>
          </p:nvSpPr>
          <p:spPr>
            <a:xfrm>
              <a:off x="45732" y="43637"/>
              <a:ext cx="305968" cy="267246"/>
            </a:xfrm>
            <a:custGeom>
              <a:avLst/>
              <a:gdLst/>
              <a:ahLst/>
              <a:cxnLst/>
              <a:rect l="0" t="0" r="0" b="0"/>
              <a:pathLst>
                <a:path w="481" h="420">
                  <a:moveTo>
                    <a:pt x="128" y="232"/>
                  </a:moveTo>
                  <a:cubicBezTo>
                    <a:pt x="121" y="232"/>
                    <a:pt x="115" y="226"/>
                    <a:pt x="115" y="220"/>
                  </a:cubicBezTo>
                  <a:cubicBezTo>
                    <a:pt x="115" y="213"/>
                    <a:pt x="121" y="207"/>
                    <a:pt x="128" y="207"/>
                  </a:cubicBezTo>
                  <a:cubicBezTo>
                    <a:pt x="135" y="207"/>
                    <a:pt x="140" y="213"/>
                    <a:pt x="140" y="220"/>
                  </a:cubicBezTo>
                  <a:cubicBezTo>
                    <a:pt x="140" y="226"/>
                    <a:pt x="135" y="232"/>
                    <a:pt x="128" y="232"/>
                  </a:cubicBezTo>
                  <a:moveTo>
                    <a:pt x="128" y="188"/>
                  </a:moveTo>
                  <a:cubicBezTo>
                    <a:pt x="110" y="188"/>
                    <a:pt x="96" y="202"/>
                    <a:pt x="96" y="220"/>
                  </a:cubicBezTo>
                  <a:cubicBezTo>
                    <a:pt x="96" y="237"/>
                    <a:pt x="110" y="251"/>
                    <a:pt x="128" y="251"/>
                  </a:cubicBezTo>
                  <a:cubicBezTo>
                    <a:pt x="145" y="251"/>
                    <a:pt x="160" y="237"/>
                    <a:pt x="160" y="220"/>
                  </a:cubicBezTo>
                  <a:cubicBezTo>
                    <a:pt x="160" y="202"/>
                    <a:pt x="145" y="188"/>
                    <a:pt x="128" y="188"/>
                  </a:cubicBezTo>
                </a:path>
                <a:path w="481" h="420">
                  <a:moveTo>
                    <a:pt x="281" y="232"/>
                  </a:moveTo>
                  <a:cubicBezTo>
                    <a:pt x="274" y="232"/>
                    <a:pt x="269" y="226"/>
                    <a:pt x="269" y="220"/>
                  </a:cubicBezTo>
                  <a:cubicBezTo>
                    <a:pt x="269" y="213"/>
                    <a:pt x="274" y="207"/>
                    <a:pt x="281" y="207"/>
                  </a:cubicBezTo>
                  <a:cubicBezTo>
                    <a:pt x="288" y="207"/>
                    <a:pt x="294" y="213"/>
                    <a:pt x="294" y="220"/>
                  </a:cubicBezTo>
                  <a:cubicBezTo>
                    <a:pt x="294" y="226"/>
                    <a:pt x="288" y="232"/>
                    <a:pt x="281" y="232"/>
                  </a:cubicBezTo>
                  <a:moveTo>
                    <a:pt x="281" y="188"/>
                  </a:moveTo>
                  <a:cubicBezTo>
                    <a:pt x="264" y="188"/>
                    <a:pt x="249" y="202"/>
                    <a:pt x="249" y="220"/>
                  </a:cubicBezTo>
                  <a:cubicBezTo>
                    <a:pt x="249" y="237"/>
                    <a:pt x="264" y="251"/>
                    <a:pt x="281" y="251"/>
                  </a:cubicBezTo>
                  <a:cubicBezTo>
                    <a:pt x="299" y="251"/>
                    <a:pt x="313" y="237"/>
                    <a:pt x="313" y="220"/>
                  </a:cubicBezTo>
                  <a:cubicBezTo>
                    <a:pt x="313" y="202"/>
                    <a:pt x="299" y="188"/>
                    <a:pt x="281" y="188"/>
                  </a:cubicBezTo>
                </a:path>
                <a:path w="481" h="420">
                  <a:moveTo>
                    <a:pt x="128" y="292"/>
                  </a:moveTo>
                  <a:cubicBezTo>
                    <a:pt x="125" y="292"/>
                    <a:pt x="122" y="292"/>
                    <a:pt x="121" y="284"/>
                  </a:cubicBezTo>
                  <a:lnTo>
                    <a:pt x="135" y="284"/>
                  </a:lnTo>
                  <a:cubicBezTo>
                    <a:pt x="134" y="292"/>
                    <a:pt x="132" y="292"/>
                    <a:pt x="128" y="292"/>
                  </a:cubicBezTo>
                  <a:moveTo>
                    <a:pt x="87" y="190"/>
                  </a:moveTo>
                  <a:cubicBezTo>
                    <a:pt x="87" y="182"/>
                    <a:pt x="93" y="175"/>
                    <a:pt x="101" y="175"/>
                  </a:cubicBezTo>
                  <a:lnTo>
                    <a:pt x="309" y="175"/>
                  </a:lnTo>
                  <a:cubicBezTo>
                    <a:pt x="317" y="175"/>
                    <a:pt x="324" y="182"/>
                    <a:pt x="324" y="190"/>
                  </a:cubicBezTo>
                  <a:lnTo>
                    <a:pt x="324" y="264"/>
                  </a:lnTo>
                  <a:lnTo>
                    <a:pt x="87" y="264"/>
                  </a:lnTo>
                  <a:lnTo>
                    <a:pt x="87" y="190"/>
                  </a:lnTo>
                  <a:close/>
                  <a:moveTo>
                    <a:pt x="131" y="133"/>
                  </a:moveTo>
                  <a:cubicBezTo>
                    <a:pt x="137" y="122"/>
                    <a:pt x="143" y="116"/>
                    <a:pt x="148" y="116"/>
                  </a:cubicBezTo>
                  <a:lnTo>
                    <a:pt x="263" y="116"/>
                  </a:lnTo>
                  <a:cubicBezTo>
                    <a:pt x="267" y="116"/>
                    <a:pt x="273" y="122"/>
                    <a:pt x="279" y="133"/>
                  </a:cubicBezTo>
                  <a:cubicBezTo>
                    <a:pt x="282" y="138"/>
                    <a:pt x="288" y="147"/>
                    <a:pt x="293" y="156"/>
                  </a:cubicBezTo>
                  <a:lnTo>
                    <a:pt x="117" y="156"/>
                  </a:lnTo>
                  <a:cubicBezTo>
                    <a:pt x="122" y="147"/>
                    <a:pt x="129" y="138"/>
                    <a:pt x="131" y="133"/>
                  </a:cubicBezTo>
                  <a:moveTo>
                    <a:pt x="282" y="292"/>
                  </a:moveTo>
                  <a:cubicBezTo>
                    <a:pt x="279" y="292"/>
                    <a:pt x="276" y="292"/>
                    <a:pt x="275" y="284"/>
                  </a:cubicBezTo>
                  <a:lnTo>
                    <a:pt x="290" y="284"/>
                  </a:lnTo>
                  <a:cubicBezTo>
                    <a:pt x="288" y="292"/>
                    <a:pt x="286" y="292"/>
                    <a:pt x="282" y="292"/>
                  </a:cubicBezTo>
                  <a:moveTo>
                    <a:pt x="282" y="312"/>
                  </a:moveTo>
                  <a:cubicBezTo>
                    <a:pt x="303" y="312"/>
                    <a:pt x="308" y="296"/>
                    <a:pt x="309" y="284"/>
                  </a:cubicBezTo>
                  <a:lnTo>
                    <a:pt x="333" y="284"/>
                  </a:lnTo>
                  <a:cubicBezTo>
                    <a:pt x="339" y="284"/>
                    <a:pt x="343" y="279"/>
                    <a:pt x="343" y="274"/>
                  </a:cubicBezTo>
                  <a:lnTo>
                    <a:pt x="343" y="190"/>
                  </a:lnTo>
                  <a:cubicBezTo>
                    <a:pt x="343" y="174"/>
                    <a:pt x="332" y="160"/>
                    <a:pt x="317" y="157"/>
                  </a:cubicBezTo>
                  <a:cubicBezTo>
                    <a:pt x="313" y="150"/>
                    <a:pt x="300" y="130"/>
                    <a:pt x="296" y="123"/>
                  </a:cubicBezTo>
                  <a:cubicBezTo>
                    <a:pt x="287" y="106"/>
                    <a:pt x="275" y="97"/>
                    <a:pt x="263" y="97"/>
                  </a:cubicBezTo>
                  <a:lnTo>
                    <a:pt x="148" y="97"/>
                  </a:lnTo>
                  <a:cubicBezTo>
                    <a:pt x="129" y="97"/>
                    <a:pt x="118" y="117"/>
                    <a:pt x="114" y="123"/>
                  </a:cubicBezTo>
                  <a:cubicBezTo>
                    <a:pt x="110" y="131"/>
                    <a:pt x="98" y="150"/>
                    <a:pt x="93" y="157"/>
                  </a:cubicBezTo>
                  <a:cubicBezTo>
                    <a:pt x="78" y="160"/>
                    <a:pt x="67" y="174"/>
                    <a:pt x="67" y="190"/>
                  </a:cubicBezTo>
                  <a:lnTo>
                    <a:pt x="67" y="274"/>
                  </a:lnTo>
                  <a:cubicBezTo>
                    <a:pt x="67" y="279"/>
                    <a:pt x="72" y="284"/>
                    <a:pt x="77" y="284"/>
                  </a:cubicBezTo>
                  <a:lnTo>
                    <a:pt x="101" y="284"/>
                  </a:lnTo>
                  <a:cubicBezTo>
                    <a:pt x="103" y="296"/>
                    <a:pt x="107" y="312"/>
                    <a:pt x="128" y="312"/>
                  </a:cubicBezTo>
                  <a:cubicBezTo>
                    <a:pt x="149" y="312"/>
                    <a:pt x="154" y="296"/>
                    <a:pt x="155" y="284"/>
                  </a:cubicBezTo>
                  <a:lnTo>
                    <a:pt x="256" y="284"/>
                  </a:lnTo>
                  <a:cubicBezTo>
                    <a:pt x="257" y="296"/>
                    <a:pt x="261" y="312"/>
                    <a:pt x="282" y="312"/>
                  </a:cubicBezTo>
                </a:path>
                <a:path w="481" h="420">
                  <a:moveTo>
                    <a:pt x="412" y="325"/>
                  </a:moveTo>
                  <a:lnTo>
                    <a:pt x="405" y="335"/>
                  </a:lnTo>
                  <a:lnTo>
                    <a:pt x="378" y="314"/>
                  </a:lnTo>
                  <a:cubicBezTo>
                    <a:pt x="398" y="282"/>
                    <a:pt x="411" y="244"/>
                    <a:pt x="411" y="204"/>
                  </a:cubicBezTo>
                  <a:cubicBezTo>
                    <a:pt x="411" y="92"/>
                    <a:pt x="318" y="0"/>
                    <a:pt x="205" y="0"/>
                  </a:cubicBezTo>
                  <a:cubicBezTo>
                    <a:pt x="92" y="0"/>
                    <a:pt x="0" y="92"/>
                    <a:pt x="0" y="204"/>
                  </a:cubicBezTo>
                  <a:cubicBezTo>
                    <a:pt x="0" y="294"/>
                    <a:pt x="59" y="373"/>
                    <a:pt x="143" y="399"/>
                  </a:cubicBezTo>
                  <a:cubicBezTo>
                    <a:pt x="144" y="411"/>
                    <a:pt x="155" y="420"/>
                    <a:pt x="167" y="420"/>
                  </a:cubicBezTo>
                  <a:cubicBezTo>
                    <a:pt x="181" y="420"/>
                    <a:pt x="193" y="409"/>
                    <a:pt x="193" y="395"/>
                  </a:cubicBezTo>
                  <a:cubicBezTo>
                    <a:pt x="193" y="381"/>
                    <a:pt x="181" y="370"/>
                    <a:pt x="167" y="370"/>
                  </a:cubicBezTo>
                  <a:cubicBezTo>
                    <a:pt x="161" y="370"/>
                    <a:pt x="155" y="372"/>
                    <a:pt x="150" y="376"/>
                  </a:cubicBezTo>
                  <a:cubicBezTo>
                    <a:pt x="77" y="353"/>
                    <a:pt x="24" y="284"/>
                    <a:pt x="24" y="204"/>
                  </a:cubicBezTo>
                  <a:cubicBezTo>
                    <a:pt x="24" y="105"/>
                    <a:pt x="105" y="24"/>
                    <a:pt x="205" y="24"/>
                  </a:cubicBezTo>
                  <a:cubicBezTo>
                    <a:pt x="305" y="24"/>
                    <a:pt x="386" y="105"/>
                    <a:pt x="386" y="204"/>
                  </a:cubicBezTo>
                  <a:cubicBezTo>
                    <a:pt x="386" y="284"/>
                    <a:pt x="334" y="353"/>
                    <a:pt x="260" y="376"/>
                  </a:cubicBezTo>
                  <a:cubicBezTo>
                    <a:pt x="255" y="372"/>
                    <a:pt x="249" y="370"/>
                    <a:pt x="243" y="370"/>
                  </a:cubicBezTo>
                  <a:cubicBezTo>
                    <a:pt x="229" y="370"/>
                    <a:pt x="217" y="381"/>
                    <a:pt x="217" y="395"/>
                  </a:cubicBezTo>
                  <a:cubicBezTo>
                    <a:pt x="217" y="409"/>
                    <a:pt x="229" y="420"/>
                    <a:pt x="243" y="420"/>
                  </a:cubicBezTo>
                  <a:cubicBezTo>
                    <a:pt x="255" y="420"/>
                    <a:pt x="266" y="411"/>
                    <a:pt x="268" y="399"/>
                  </a:cubicBezTo>
                  <a:cubicBezTo>
                    <a:pt x="306" y="387"/>
                    <a:pt x="339" y="364"/>
                    <a:pt x="364" y="334"/>
                  </a:cubicBezTo>
                  <a:lnTo>
                    <a:pt x="390" y="354"/>
                  </a:lnTo>
                  <a:lnTo>
                    <a:pt x="382" y="363"/>
                  </a:lnTo>
                  <a:lnTo>
                    <a:pt x="452" y="416"/>
                  </a:lnTo>
                  <a:lnTo>
                    <a:pt x="481" y="378"/>
                  </a:lnTo>
                  <a:lnTo>
                    <a:pt x="412" y="325"/>
                  </a:lnTo>
                </a:path>
              </a:pathLst>
            </a:custGeom>
            <a:solidFill>
              <a:srgbClr val="FEFEFE">
                <a:alpha val="100000"/>
              </a:srgbClr>
            </a:solidFill>
            <a:ln w="0" cap="flat">
              <a:noFill/>
              <a:prstDash val="solid"/>
              <a:miter lim="0"/>
            </a:ln>
          </p:spPr>
          <p:txBody>
            <a:bodyPr rtlCol="0"/>
            <a:lstStyle/>
            <a:p>
              <a:pPr algn="ctr"/>
              <a:endParaRPr lang="zh-CN" altLang="en-US"/>
            </a:p>
          </p:txBody>
        </p:sp>
      </p:grpSp>
      <p:pic>
        <p:nvPicPr>
          <p:cNvPr id="2946" name="picture 2946"/>
          <p:cNvPicPr>
            <a:picLocks noChangeAspect="1"/>
          </p:cNvPicPr>
          <p:nvPr/>
        </p:nvPicPr>
        <p:blipFill>
          <a:blip r:embed="rId12"/>
          <a:stretch>
            <a:fillRect/>
          </a:stretch>
        </p:blipFill>
        <p:spPr>
          <a:xfrm rot="21600000">
            <a:off x="3923029" y="1557020"/>
            <a:ext cx="359410" cy="360045"/>
          </a:xfrm>
          <a:prstGeom prst="rect">
            <a:avLst/>
          </a:prstGeom>
        </p:spPr>
      </p:pic>
      <p:pic>
        <p:nvPicPr>
          <p:cNvPr id="2948" name="picture 2948"/>
          <p:cNvPicPr>
            <a:picLocks noChangeAspect="1"/>
          </p:cNvPicPr>
          <p:nvPr/>
        </p:nvPicPr>
        <p:blipFill>
          <a:blip r:embed="rId13"/>
          <a:stretch>
            <a:fillRect/>
          </a:stretch>
        </p:blipFill>
        <p:spPr>
          <a:xfrm rot="21600000">
            <a:off x="5034279" y="1557020"/>
            <a:ext cx="359410" cy="360045"/>
          </a:xfrm>
          <a:prstGeom prst="rect">
            <a:avLst/>
          </a:prstGeom>
        </p:spPr>
      </p:pic>
      <p:pic>
        <p:nvPicPr>
          <p:cNvPr id="2950" name="picture 2950"/>
          <p:cNvPicPr>
            <a:picLocks noChangeAspect="1"/>
          </p:cNvPicPr>
          <p:nvPr/>
        </p:nvPicPr>
        <p:blipFill>
          <a:blip r:embed="rId14"/>
          <a:stretch>
            <a:fillRect/>
          </a:stretch>
        </p:blipFill>
        <p:spPr>
          <a:xfrm rot="21600000">
            <a:off x="1090930" y="1557020"/>
            <a:ext cx="359409" cy="360045"/>
          </a:xfrm>
          <a:prstGeom prst="rect">
            <a:avLst/>
          </a:prstGeom>
        </p:spPr>
      </p:pic>
      <p:pic>
        <p:nvPicPr>
          <p:cNvPr id="2952" name="picture 2952"/>
          <p:cNvPicPr>
            <a:picLocks noChangeAspect="1"/>
          </p:cNvPicPr>
          <p:nvPr/>
        </p:nvPicPr>
        <p:blipFill>
          <a:blip r:embed="rId15"/>
          <a:stretch>
            <a:fillRect/>
          </a:stretch>
        </p:blipFill>
        <p:spPr>
          <a:xfrm rot="21600000">
            <a:off x="1646555" y="1557020"/>
            <a:ext cx="359409" cy="360045"/>
          </a:xfrm>
          <a:prstGeom prst="rect">
            <a:avLst/>
          </a:prstGeom>
        </p:spPr>
      </p:pic>
      <p:grpSp>
        <p:nvGrpSpPr>
          <p:cNvPr id="314" name="group 314"/>
          <p:cNvGrpSpPr/>
          <p:nvPr/>
        </p:nvGrpSpPr>
        <p:grpSpPr>
          <a:xfrm rot="21600000">
            <a:off x="5589904" y="1557020"/>
            <a:ext cx="359409" cy="360045"/>
            <a:chOff x="0" y="0"/>
            <a:chExt cx="359409" cy="360045"/>
          </a:xfrm>
        </p:grpSpPr>
        <p:sp>
          <p:nvSpPr>
            <p:cNvPr id="2954" name="path 2954"/>
            <p:cNvSpPr/>
            <p:nvPr/>
          </p:nvSpPr>
          <p:spPr>
            <a:xfrm>
              <a:off x="0" y="0"/>
              <a:ext cx="359409" cy="360045"/>
            </a:xfrm>
            <a:custGeom>
              <a:avLst/>
              <a:gdLst/>
              <a:ahLst/>
              <a:cxnLst/>
              <a:rect l="0" t="0" r="0" b="0"/>
              <a:pathLst>
                <a:path w="565" h="567">
                  <a:moveTo>
                    <a:pt x="565" y="283"/>
                  </a:moveTo>
                  <a:cubicBezTo>
                    <a:pt x="565" y="440"/>
                    <a:pt x="439" y="567"/>
                    <a:pt x="282" y="567"/>
                  </a:cubicBezTo>
                  <a:cubicBezTo>
                    <a:pt x="126" y="567"/>
                    <a:pt x="0" y="440"/>
                    <a:pt x="0" y="283"/>
                  </a:cubicBezTo>
                  <a:cubicBezTo>
                    <a:pt x="0" y="126"/>
                    <a:pt x="126" y="0"/>
                    <a:pt x="282" y="0"/>
                  </a:cubicBezTo>
                  <a:cubicBezTo>
                    <a:pt x="439" y="0"/>
                    <a:pt x="565" y="126"/>
                    <a:pt x="565" y="283"/>
                  </a:cubicBezTo>
                </a:path>
              </a:pathLst>
            </a:custGeom>
            <a:solidFill>
              <a:srgbClr val="AF0023">
                <a:alpha val="100000"/>
              </a:srgbClr>
            </a:solidFill>
            <a:ln w="0" cap="flat">
              <a:noFill/>
              <a:prstDash val="solid"/>
              <a:miter lim="0"/>
            </a:ln>
          </p:spPr>
          <p:txBody>
            <a:bodyPr rtlCol="0"/>
            <a:lstStyle/>
            <a:p>
              <a:pPr algn="ctr"/>
              <a:endParaRPr lang="zh-CN" altLang="en-US"/>
            </a:p>
          </p:txBody>
        </p:sp>
        <p:sp>
          <p:nvSpPr>
            <p:cNvPr id="2956" name="path 2956"/>
            <p:cNvSpPr/>
            <p:nvPr/>
          </p:nvSpPr>
          <p:spPr>
            <a:xfrm>
              <a:off x="77203" y="92189"/>
              <a:ext cx="205003" cy="175666"/>
            </a:xfrm>
            <a:custGeom>
              <a:avLst/>
              <a:gdLst/>
              <a:ahLst/>
              <a:cxnLst/>
              <a:rect l="0" t="0" r="0" b="0"/>
              <a:pathLst>
                <a:path w="322" h="276">
                  <a:moveTo>
                    <a:pt x="161" y="89"/>
                  </a:moveTo>
                  <a:cubicBezTo>
                    <a:pt x="148" y="89"/>
                    <a:pt x="135" y="94"/>
                    <a:pt x="126" y="103"/>
                  </a:cubicBezTo>
                  <a:cubicBezTo>
                    <a:pt x="116" y="113"/>
                    <a:pt x="111" y="125"/>
                    <a:pt x="111" y="139"/>
                  </a:cubicBezTo>
                  <a:cubicBezTo>
                    <a:pt x="111" y="152"/>
                    <a:pt x="116" y="164"/>
                    <a:pt x="126" y="174"/>
                  </a:cubicBezTo>
                  <a:lnTo>
                    <a:pt x="161" y="209"/>
                  </a:lnTo>
                  <a:lnTo>
                    <a:pt x="196" y="174"/>
                  </a:lnTo>
                  <a:cubicBezTo>
                    <a:pt x="206" y="164"/>
                    <a:pt x="211" y="152"/>
                    <a:pt x="211" y="139"/>
                  </a:cubicBezTo>
                  <a:cubicBezTo>
                    <a:pt x="211" y="125"/>
                    <a:pt x="206" y="113"/>
                    <a:pt x="196" y="103"/>
                  </a:cubicBezTo>
                  <a:cubicBezTo>
                    <a:pt x="187" y="94"/>
                    <a:pt x="174" y="89"/>
                    <a:pt x="161" y="89"/>
                  </a:cubicBezTo>
                  <a:moveTo>
                    <a:pt x="161" y="226"/>
                  </a:moveTo>
                  <a:cubicBezTo>
                    <a:pt x="159" y="226"/>
                    <a:pt x="157" y="225"/>
                    <a:pt x="156" y="224"/>
                  </a:cubicBezTo>
                  <a:lnTo>
                    <a:pt x="116" y="184"/>
                  </a:lnTo>
                  <a:cubicBezTo>
                    <a:pt x="104" y="172"/>
                    <a:pt x="97" y="156"/>
                    <a:pt x="97" y="139"/>
                  </a:cubicBezTo>
                  <a:cubicBezTo>
                    <a:pt x="97" y="121"/>
                    <a:pt x="104" y="105"/>
                    <a:pt x="116" y="93"/>
                  </a:cubicBezTo>
                  <a:cubicBezTo>
                    <a:pt x="128" y="81"/>
                    <a:pt x="144" y="75"/>
                    <a:pt x="161" y="75"/>
                  </a:cubicBezTo>
                  <a:cubicBezTo>
                    <a:pt x="178" y="75"/>
                    <a:pt x="194" y="81"/>
                    <a:pt x="206" y="93"/>
                  </a:cubicBezTo>
                  <a:cubicBezTo>
                    <a:pt x="218" y="105"/>
                    <a:pt x="225" y="121"/>
                    <a:pt x="225" y="139"/>
                  </a:cubicBezTo>
                  <a:cubicBezTo>
                    <a:pt x="225" y="156"/>
                    <a:pt x="218" y="172"/>
                    <a:pt x="206" y="184"/>
                  </a:cubicBezTo>
                  <a:lnTo>
                    <a:pt x="166" y="224"/>
                  </a:lnTo>
                  <a:cubicBezTo>
                    <a:pt x="165" y="225"/>
                    <a:pt x="163" y="226"/>
                    <a:pt x="161" y="226"/>
                  </a:cubicBezTo>
                </a:path>
                <a:path w="322" h="276">
                  <a:moveTo>
                    <a:pt x="161" y="119"/>
                  </a:moveTo>
                  <a:cubicBezTo>
                    <a:pt x="151" y="119"/>
                    <a:pt x="143" y="128"/>
                    <a:pt x="143" y="138"/>
                  </a:cubicBezTo>
                  <a:cubicBezTo>
                    <a:pt x="143" y="148"/>
                    <a:pt x="151" y="156"/>
                    <a:pt x="161" y="156"/>
                  </a:cubicBezTo>
                  <a:cubicBezTo>
                    <a:pt x="171" y="156"/>
                    <a:pt x="179" y="148"/>
                    <a:pt x="179" y="138"/>
                  </a:cubicBezTo>
                  <a:cubicBezTo>
                    <a:pt x="179" y="128"/>
                    <a:pt x="171" y="119"/>
                    <a:pt x="161" y="119"/>
                  </a:cubicBezTo>
                  <a:moveTo>
                    <a:pt x="161" y="170"/>
                  </a:moveTo>
                  <a:cubicBezTo>
                    <a:pt x="143" y="170"/>
                    <a:pt x="128" y="156"/>
                    <a:pt x="128" y="138"/>
                  </a:cubicBezTo>
                  <a:cubicBezTo>
                    <a:pt x="128" y="120"/>
                    <a:pt x="143" y="105"/>
                    <a:pt x="161" y="105"/>
                  </a:cubicBezTo>
                  <a:cubicBezTo>
                    <a:pt x="179" y="105"/>
                    <a:pt x="194" y="120"/>
                    <a:pt x="194" y="138"/>
                  </a:cubicBezTo>
                  <a:cubicBezTo>
                    <a:pt x="194" y="156"/>
                    <a:pt x="179" y="170"/>
                    <a:pt x="161" y="170"/>
                  </a:cubicBezTo>
                </a:path>
                <a:path w="322" h="276">
                  <a:moveTo>
                    <a:pt x="190" y="276"/>
                  </a:moveTo>
                  <a:cubicBezTo>
                    <a:pt x="182" y="276"/>
                    <a:pt x="175" y="270"/>
                    <a:pt x="175" y="262"/>
                  </a:cubicBezTo>
                  <a:cubicBezTo>
                    <a:pt x="175" y="254"/>
                    <a:pt x="182" y="247"/>
                    <a:pt x="190" y="247"/>
                  </a:cubicBezTo>
                  <a:cubicBezTo>
                    <a:pt x="198" y="247"/>
                    <a:pt x="205" y="254"/>
                    <a:pt x="205" y="262"/>
                  </a:cubicBezTo>
                  <a:cubicBezTo>
                    <a:pt x="205" y="270"/>
                    <a:pt x="198" y="276"/>
                    <a:pt x="190" y="276"/>
                  </a:cubicBezTo>
                </a:path>
                <a:path w="322" h="276">
                  <a:moveTo>
                    <a:pt x="235" y="276"/>
                  </a:moveTo>
                  <a:cubicBezTo>
                    <a:pt x="227" y="276"/>
                    <a:pt x="221" y="269"/>
                    <a:pt x="221" y="261"/>
                  </a:cubicBezTo>
                  <a:cubicBezTo>
                    <a:pt x="221" y="253"/>
                    <a:pt x="227" y="246"/>
                    <a:pt x="235" y="246"/>
                  </a:cubicBezTo>
                  <a:cubicBezTo>
                    <a:pt x="243" y="246"/>
                    <a:pt x="250" y="253"/>
                    <a:pt x="250" y="261"/>
                  </a:cubicBezTo>
                  <a:cubicBezTo>
                    <a:pt x="250" y="269"/>
                    <a:pt x="243" y="276"/>
                    <a:pt x="235" y="276"/>
                  </a:cubicBezTo>
                </a:path>
                <a:path w="322" h="276">
                  <a:moveTo>
                    <a:pt x="283" y="269"/>
                  </a:moveTo>
                  <a:lnTo>
                    <a:pt x="232" y="269"/>
                  </a:lnTo>
                  <a:cubicBezTo>
                    <a:pt x="228" y="269"/>
                    <a:pt x="224" y="266"/>
                    <a:pt x="224" y="262"/>
                  </a:cubicBezTo>
                  <a:cubicBezTo>
                    <a:pt x="224" y="258"/>
                    <a:pt x="228" y="255"/>
                    <a:pt x="232" y="255"/>
                  </a:cubicBezTo>
                  <a:lnTo>
                    <a:pt x="276" y="255"/>
                  </a:lnTo>
                  <a:lnTo>
                    <a:pt x="276" y="134"/>
                  </a:lnTo>
                  <a:cubicBezTo>
                    <a:pt x="276" y="130"/>
                    <a:pt x="279" y="127"/>
                    <a:pt x="283" y="127"/>
                  </a:cubicBezTo>
                  <a:lnTo>
                    <a:pt x="308" y="127"/>
                  </a:lnTo>
                  <a:lnTo>
                    <a:pt x="308" y="110"/>
                  </a:lnTo>
                  <a:lnTo>
                    <a:pt x="161" y="15"/>
                  </a:lnTo>
                  <a:lnTo>
                    <a:pt x="14" y="110"/>
                  </a:lnTo>
                  <a:lnTo>
                    <a:pt x="14" y="127"/>
                  </a:lnTo>
                  <a:lnTo>
                    <a:pt x="38" y="127"/>
                  </a:lnTo>
                  <a:cubicBezTo>
                    <a:pt x="42" y="127"/>
                    <a:pt x="46" y="130"/>
                    <a:pt x="46" y="134"/>
                  </a:cubicBezTo>
                  <a:lnTo>
                    <a:pt x="46" y="255"/>
                  </a:lnTo>
                  <a:lnTo>
                    <a:pt x="190" y="255"/>
                  </a:lnTo>
                  <a:cubicBezTo>
                    <a:pt x="193" y="255"/>
                    <a:pt x="197" y="258"/>
                    <a:pt x="197" y="262"/>
                  </a:cubicBezTo>
                  <a:cubicBezTo>
                    <a:pt x="197" y="266"/>
                    <a:pt x="193" y="269"/>
                    <a:pt x="190" y="269"/>
                  </a:cubicBezTo>
                  <a:lnTo>
                    <a:pt x="38" y="269"/>
                  </a:lnTo>
                  <a:cubicBezTo>
                    <a:pt x="35" y="269"/>
                    <a:pt x="31" y="266"/>
                    <a:pt x="31" y="262"/>
                  </a:cubicBezTo>
                  <a:lnTo>
                    <a:pt x="31" y="141"/>
                  </a:lnTo>
                  <a:lnTo>
                    <a:pt x="7" y="141"/>
                  </a:lnTo>
                  <a:cubicBezTo>
                    <a:pt x="3" y="141"/>
                    <a:pt x="0" y="138"/>
                    <a:pt x="0" y="134"/>
                  </a:cubicBezTo>
                  <a:lnTo>
                    <a:pt x="0" y="106"/>
                  </a:lnTo>
                  <a:cubicBezTo>
                    <a:pt x="0" y="104"/>
                    <a:pt x="1" y="102"/>
                    <a:pt x="3" y="100"/>
                  </a:cubicBezTo>
                  <a:lnTo>
                    <a:pt x="157" y="1"/>
                  </a:lnTo>
                  <a:cubicBezTo>
                    <a:pt x="159" y="0"/>
                    <a:pt x="162" y="0"/>
                    <a:pt x="165" y="1"/>
                  </a:cubicBezTo>
                  <a:lnTo>
                    <a:pt x="319" y="100"/>
                  </a:lnTo>
                  <a:cubicBezTo>
                    <a:pt x="321" y="102"/>
                    <a:pt x="322" y="104"/>
                    <a:pt x="322" y="106"/>
                  </a:cubicBezTo>
                  <a:lnTo>
                    <a:pt x="322" y="134"/>
                  </a:lnTo>
                  <a:cubicBezTo>
                    <a:pt x="322" y="138"/>
                    <a:pt x="319" y="141"/>
                    <a:pt x="315" y="141"/>
                  </a:cubicBezTo>
                  <a:lnTo>
                    <a:pt x="290" y="141"/>
                  </a:lnTo>
                  <a:lnTo>
                    <a:pt x="290" y="262"/>
                  </a:lnTo>
                  <a:cubicBezTo>
                    <a:pt x="290" y="266"/>
                    <a:pt x="287" y="269"/>
                    <a:pt x="283" y="269"/>
                  </a:cubicBezTo>
                </a:path>
              </a:pathLst>
            </a:custGeom>
            <a:solidFill>
              <a:srgbClr val="FEFEFE">
                <a:alpha val="100000"/>
              </a:srgbClr>
            </a:solidFill>
            <a:ln w="0" cap="flat">
              <a:noFill/>
              <a:prstDash val="solid"/>
              <a:miter lim="0"/>
            </a:ln>
          </p:spPr>
          <p:txBody>
            <a:bodyPr rtlCol="0"/>
            <a:lstStyle/>
            <a:p>
              <a:pPr algn="ctr"/>
              <a:endParaRPr lang="zh-CN" altLang="en-US"/>
            </a:p>
          </p:txBody>
        </p:sp>
      </p:grpSp>
      <p:pic>
        <p:nvPicPr>
          <p:cNvPr id="2958" name="picture 2958"/>
          <p:cNvPicPr>
            <a:picLocks noChangeAspect="1"/>
          </p:cNvPicPr>
          <p:nvPr/>
        </p:nvPicPr>
        <p:blipFill>
          <a:blip r:embed="rId16"/>
          <a:stretch>
            <a:fillRect/>
          </a:stretch>
        </p:blipFill>
        <p:spPr>
          <a:xfrm rot="21600000">
            <a:off x="4478654" y="1557020"/>
            <a:ext cx="359409" cy="360045"/>
          </a:xfrm>
          <a:prstGeom prst="rect">
            <a:avLst/>
          </a:prstGeom>
        </p:spPr>
      </p:pic>
      <p:sp>
        <p:nvSpPr>
          <p:cNvPr id="2960" name="textbox 2960"/>
          <p:cNvSpPr/>
          <p:nvPr/>
        </p:nvSpPr>
        <p:spPr>
          <a:xfrm>
            <a:off x="4443649" y="2000204"/>
            <a:ext cx="923925" cy="17843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1000"/>
              </a:lnSpc>
            </a:pP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给排水</a:t>
            </a:r>
            <a:r>
              <a:rPr sz="1100" kern="0" spc="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空调</a:t>
            </a:r>
            <a:endParaRPr sz="1100">
              <a:latin typeface="微软雅黑" panose="020B0503020204020204" charset="-122"/>
              <a:ea typeface="微软雅黑" panose="020B0503020204020204" charset="-122"/>
              <a:cs typeface="微软雅黑" panose="020B0503020204020204" charset="-122"/>
            </a:endParaRPr>
          </a:p>
        </p:txBody>
      </p:sp>
      <p:sp>
        <p:nvSpPr>
          <p:cNvPr id="2962" name="textbox 2962"/>
          <p:cNvSpPr/>
          <p:nvPr/>
        </p:nvSpPr>
        <p:spPr>
          <a:xfrm>
            <a:off x="3397236" y="1996328"/>
            <a:ext cx="862964" cy="184150"/>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5000"/>
              </a:lnSpc>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能耗</a:t>
            </a:r>
            <a:r>
              <a:rPr sz="1100" kern="0" spc="5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照明</a:t>
            </a:r>
            <a:endParaRPr sz="1100">
              <a:latin typeface="微软雅黑" panose="020B0503020204020204" charset="-122"/>
              <a:ea typeface="微软雅黑" panose="020B0503020204020204" charset="-122"/>
              <a:cs typeface="微软雅黑" panose="020B0503020204020204" charset="-122"/>
            </a:endParaRPr>
          </a:p>
        </p:txBody>
      </p:sp>
      <p:sp>
        <p:nvSpPr>
          <p:cNvPr id="2964" name="textbox 2964"/>
          <p:cNvSpPr/>
          <p:nvPr/>
        </p:nvSpPr>
        <p:spPr>
          <a:xfrm>
            <a:off x="2258260" y="1997030"/>
            <a:ext cx="886460" cy="178435"/>
          </a:xfrm>
          <a:prstGeom prst="rect">
            <a:avLst/>
          </a:prstGeom>
          <a:noFill/>
          <a:ln w="0" cap="flat">
            <a:noFill/>
            <a:prstDash val="solid"/>
            <a:miter lim="0"/>
          </a:ln>
        </p:spPr>
        <p:txBody>
          <a:bodyPr vert="horz" wrap="square" lIns="0" tIns="0" rIns="0" bIns="0"/>
          <a:lstStyle/>
          <a:p>
            <a:pPr algn="l" rtl="0" eaLnBrk="0">
              <a:lnSpc>
                <a:spcPct val="85000"/>
              </a:lnSpc>
            </a:pPr>
            <a:endParaRPr sz="100">
              <a:latin typeface="Arial" panose="020B0604020202020204"/>
              <a:ea typeface="Arial" panose="020B0604020202020204"/>
              <a:cs typeface="Arial" panose="020B0604020202020204"/>
            </a:endParaRPr>
          </a:p>
          <a:p>
            <a:pPr marL="12700" algn="l" rtl="0" eaLnBrk="0">
              <a:lnSpc>
                <a:spcPct val="91000"/>
              </a:lnSpc>
            </a:pP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环境</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消防</a:t>
            </a:r>
            <a:endParaRPr sz="1100">
              <a:latin typeface="微软雅黑" panose="020B0503020204020204" charset="-122"/>
              <a:ea typeface="微软雅黑" panose="020B0503020204020204" charset="-122"/>
              <a:cs typeface="微软雅黑" panose="020B0503020204020204" charset="-122"/>
            </a:endParaRPr>
          </a:p>
        </p:txBody>
      </p:sp>
      <p:sp>
        <p:nvSpPr>
          <p:cNvPr id="2966" name="textbox 2966"/>
          <p:cNvSpPr/>
          <p:nvPr/>
        </p:nvSpPr>
        <p:spPr>
          <a:xfrm>
            <a:off x="1125132" y="1999503"/>
            <a:ext cx="858519" cy="179070"/>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2000"/>
              </a:lnSpc>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访客</a:t>
            </a:r>
            <a:r>
              <a:rPr sz="1100" kern="0" spc="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监控</a:t>
            </a:r>
            <a:endParaRPr sz="1100">
              <a:latin typeface="微软雅黑" panose="020B0503020204020204" charset="-122"/>
              <a:ea typeface="微软雅黑" panose="020B0503020204020204" charset="-122"/>
              <a:cs typeface="微软雅黑" panose="020B0503020204020204" charset="-122"/>
            </a:endParaRPr>
          </a:p>
        </p:txBody>
      </p:sp>
      <p:pic>
        <p:nvPicPr>
          <p:cNvPr id="2968" name="picture 2968"/>
          <p:cNvPicPr>
            <a:picLocks noChangeAspect="1"/>
          </p:cNvPicPr>
          <p:nvPr/>
        </p:nvPicPr>
        <p:blipFill>
          <a:blip r:embed="rId17"/>
          <a:stretch>
            <a:fillRect/>
          </a:stretch>
        </p:blipFill>
        <p:spPr>
          <a:xfrm rot="21600000">
            <a:off x="7905750" y="6033770"/>
            <a:ext cx="3150869" cy="24129"/>
          </a:xfrm>
          <a:prstGeom prst="rect">
            <a:avLst/>
          </a:prstGeom>
        </p:spPr>
      </p:pic>
      <p:pic>
        <p:nvPicPr>
          <p:cNvPr id="2970" name="picture 2970"/>
          <p:cNvPicPr>
            <a:picLocks noChangeAspect="1"/>
          </p:cNvPicPr>
          <p:nvPr/>
        </p:nvPicPr>
        <p:blipFill>
          <a:blip r:embed="rId18"/>
          <a:stretch>
            <a:fillRect/>
          </a:stretch>
        </p:blipFill>
        <p:spPr>
          <a:xfrm rot="21600000">
            <a:off x="7894954" y="5537834"/>
            <a:ext cx="3161665" cy="13335"/>
          </a:xfrm>
          <a:prstGeom prst="rect">
            <a:avLst/>
          </a:prstGeom>
        </p:spPr>
      </p:pic>
      <p:pic>
        <p:nvPicPr>
          <p:cNvPr id="2972" name="picture 2972"/>
          <p:cNvPicPr>
            <a:picLocks noChangeAspect="1"/>
          </p:cNvPicPr>
          <p:nvPr/>
        </p:nvPicPr>
        <p:blipFill>
          <a:blip r:embed="rId19"/>
          <a:stretch>
            <a:fillRect/>
          </a:stretch>
        </p:blipFill>
        <p:spPr>
          <a:xfrm rot="21600000">
            <a:off x="1666875" y="5546725"/>
            <a:ext cx="3161665" cy="13334"/>
          </a:xfrm>
          <a:prstGeom prst="rect">
            <a:avLst/>
          </a:prstGeom>
        </p:spPr>
      </p:pic>
      <p:pic>
        <p:nvPicPr>
          <p:cNvPr id="2974" name="picture 2974"/>
          <p:cNvPicPr>
            <a:picLocks noChangeAspect="1"/>
          </p:cNvPicPr>
          <p:nvPr/>
        </p:nvPicPr>
        <p:blipFill>
          <a:blip r:embed="rId20"/>
          <a:stretch>
            <a:fillRect/>
          </a:stretch>
        </p:blipFill>
        <p:spPr>
          <a:xfrm rot="21600000">
            <a:off x="1677670" y="6054090"/>
            <a:ext cx="3073400" cy="12700"/>
          </a:xfrm>
          <a:prstGeom prst="rect">
            <a:avLst/>
          </a:prstGeom>
        </p:spPr>
      </p:pic>
      <p:sp>
        <p:nvSpPr>
          <p:cNvPr id="2976" name="textbox 2976"/>
          <p:cNvSpPr/>
          <p:nvPr/>
        </p:nvSpPr>
        <p:spPr>
          <a:xfrm>
            <a:off x="567468" y="1996889"/>
            <a:ext cx="304165" cy="178435"/>
          </a:xfrm>
          <a:prstGeom prst="rect">
            <a:avLst/>
          </a:prstGeom>
          <a:noFill/>
          <a:ln w="0" cap="flat">
            <a:noFill/>
            <a:prstDash val="solid"/>
            <a:miter lim="0"/>
          </a:ln>
        </p:spPr>
        <p:txBody>
          <a:bodyPr vert="horz" wrap="square" lIns="0" tIns="0" rIns="0" bIns="0"/>
          <a:lstStyle/>
          <a:p>
            <a:pPr algn="l" rtl="0" eaLnBrk="0">
              <a:lnSpc>
                <a:spcPct val="86000"/>
              </a:lnSpc>
            </a:pPr>
            <a:endParaRPr sz="100">
              <a:latin typeface="Arial" panose="020B0604020202020204"/>
              <a:ea typeface="Arial" panose="020B0604020202020204"/>
              <a:cs typeface="Arial" panose="020B0604020202020204"/>
            </a:endParaRPr>
          </a:p>
          <a:p>
            <a:pPr marL="12700" algn="l" rtl="0" eaLnBrk="0">
              <a:lnSpc>
                <a:spcPct val="91000"/>
              </a:lnSpc>
            </a:pPr>
            <a:r>
              <a:rPr sz="11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停车</a:t>
            </a:r>
            <a:endParaRPr sz="1100">
              <a:latin typeface="微软雅黑" panose="020B0503020204020204" charset="-122"/>
              <a:ea typeface="微软雅黑" panose="020B0503020204020204" charset="-122"/>
              <a:cs typeface="微软雅黑" panose="020B0503020204020204" charset="-122"/>
            </a:endParaRPr>
          </a:p>
        </p:txBody>
      </p:sp>
      <p:pic>
        <p:nvPicPr>
          <p:cNvPr id="2978" name="picture 2978"/>
          <p:cNvPicPr>
            <a:picLocks noChangeAspect="1"/>
          </p:cNvPicPr>
          <p:nvPr/>
        </p:nvPicPr>
        <p:blipFill>
          <a:blip r:embed="rId21"/>
          <a:stretch>
            <a:fillRect/>
          </a:stretch>
        </p:blipFill>
        <p:spPr>
          <a:xfrm rot="21600000">
            <a:off x="11033759" y="5589270"/>
            <a:ext cx="45719" cy="406400"/>
          </a:xfrm>
          <a:prstGeom prst="rect">
            <a:avLst/>
          </a:prstGeom>
        </p:spPr>
      </p:pic>
      <p:pic>
        <p:nvPicPr>
          <p:cNvPr id="2980" name="picture 2980"/>
          <p:cNvPicPr>
            <a:picLocks noChangeAspect="1"/>
          </p:cNvPicPr>
          <p:nvPr/>
        </p:nvPicPr>
        <p:blipFill>
          <a:blip r:embed="rId22"/>
          <a:stretch>
            <a:fillRect/>
          </a:stretch>
        </p:blipFill>
        <p:spPr>
          <a:xfrm rot="21600000">
            <a:off x="7862569" y="5556250"/>
            <a:ext cx="12700" cy="495300"/>
          </a:xfrm>
          <a:prstGeom prst="rect">
            <a:avLst/>
          </a:prstGeom>
        </p:spPr>
      </p:pic>
      <p:sp>
        <p:nvSpPr>
          <p:cNvPr id="2982" name="rect 2982"/>
          <p:cNvSpPr/>
          <p:nvPr/>
        </p:nvSpPr>
        <p:spPr>
          <a:xfrm>
            <a:off x="7860792" y="5618988"/>
            <a:ext cx="45719" cy="358140"/>
          </a:xfrm>
          <a:prstGeom prst="rect">
            <a:avLst/>
          </a:prstGeom>
          <a:solidFill>
            <a:srgbClr val="4472C4">
              <a:alpha val="100000"/>
            </a:srgbClr>
          </a:solidFill>
          <a:ln w="0" cap="flat">
            <a:noFill/>
            <a:prstDash val="solid"/>
            <a:miter lim="0"/>
          </a:ln>
        </p:spPr>
        <p:txBody>
          <a:bodyPr rtlCol="0"/>
          <a:lstStyle/>
          <a:p>
            <a:pPr algn="ctr"/>
            <a:endParaRPr lang="zh-CN" altLang="en-US"/>
          </a:p>
        </p:txBody>
      </p:sp>
      <p:sp>
        <p:nvSpPr>
          <p:cNvPr id="2984" name="textbox 2984"/>
          <p:cNvSpPr/>
          <p:nvPr/>
        </p:nvSpPr>
        <p:spPr>
          <a:xfrm>
            <a:off x="5710004" y="2100951"/>
            <a:ext cx="129539" cy="75564"/>
          </a:xfrm>
          <a:prstGeom prst="rect">
            <a:avLst/>
          </a:prstGeom>
          <a:noFill/>
          <a:ln w="0" cap="flat">
            <a:noFill/>
            <a:prstDash val="solid"/>
            <a:miter lim="0"/>
          </a:ln>
        </p:spPr>
        <p:txBody>
          <a:bodyPr vert="horz" wrap="square" lIns="0" tIns="0" rIns="0" bIns="0"/>
          <a:lstStyle/>
          <a:p>
            <a:pPr algn="l" rtl="0" eaLnBrk="0">
              <a:lnSpc>
                <a:spcPct val="83000"/>
              </a:lnSpc>
            </a:pPr>
            <a:endParaRPr sz="100">
              <a:latin typeface="Arial" panose="020B0604020202020204"/>
              <a:ea typeface="Arial" panose="020B0604020202020204"/>
              <a:cs typeface="Arial" panose="020B0604020202020204"/>
            </a:endParaRPr>
          </a:p>
          <a:p>
            <a:pPr marL="12700" algn="l" rtl="0" eaLnBrk="0">
              <a:lnSpc>
                <a:spcPts val="390"/>
              </a:lnSpc>
            </a:pPr>
            <a:r>
              <a:rPr sz="11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100">
              <a:latin typeface="微软雅黑" panose="020B0503020204020204" charset="-122"/>
              <a:ea typeface="微软雅黑" panose="020B0503020204020204" charset="-122"/>
              <a:cs typeface="微软雅黑" panose="020B0503020204020204" charset="-122"/>
            </a:endParaRPr>
          </a:p>
        </p:txBody>
      </p:sp>
      <p:pic>
        <p:nvPicPr>
          <p:cNvPr id="3" name="图片 2" descr="通微logo2"/>
          <p:cNvPicPr>
            <a:picLocks noChangeAspect="1"/>
          </p:cNvPicPr>
          <p:nvPr/>
        </p:nvPicPr>
        <p:blipFill>
          <a:blip r:embed="rId23"/>
          <a:stretch>
            <a:fillRect/>
          </a:stretch>
        </p:blipFill>
        <p:spPr>
          <a:xfrm>
            <a:off x="11315065" y="55245"/>
            <a:ext cx="824230" cy="368935"/>
          </a:xfrm>
          <a:prstGeom prst="rect">
            <a:avLst/>
          </a:prstGeom>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6" name="rect 2986"/>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2988" name="picture 2988"/>
          <p:cNvPicPr>
            <a:picLocks noChangeAspect="1"/>
          </p:cNvPicPr>
          <p:nvPr/>
        </p:nvPicPr>
        <p:blipFill>
          <a:blip r:embed="rId1"/>
          <a:stretch>
            <a:fillRect/>
          </a:stretch>
        </p:blipFill>
        <p:spPr>
          <a:xfrm rot="21600000">
            <a:off x="1179576" y="1303020"/>
            <a:ext cx="9834371" cy="5532120"/>
          </a:xfrm>
          <a:prstGeom prst="rect">
            <a:avLst/>
          </a:prstGeom>
        </p:spPr>
      </p:pic>
      <p:sp>
        <p:nvSpPr>
          <p:cNvPr id="2990" name="textbox 2990"/>
          <p:cNvSpPr/>
          <p:nvPr/>
        </p:nvSpPr>
        <p:spPr>
          <a:xfrm>
            <a:off x="1380972" y="518388"/>
            <a:ext cx="3717925" cy="273050"/>
          </a:xfrm>
          <a:prstGeom prst="rect">
            <a:avLst/>
          </a:prstGeom>
          <a:noFill/>
          <a:ln w="0" cap="flat">
            <a:noFill/>
            <a:prstDash val="solid"/>
            <a:miter lim="0"/>
          </a:ln>
        </p:spPr>
        <p:txBody>
          <a:bodyPr vert="horz" wrap="square" lIns="0" tIns="0" rIns="0" bIns="0"/>
          <a:lstStyle/>
          <a:p>
            <a:pPr algn="l" rtl="0" eaLnBrk="0">
              <a:lnSpc>
                <a:spcPct val="76000"/>
              </a:lnSpc>
            </a:pPr>
            <a:endParaRPr sz="100">
              <a:latin typeface="Arial" panose="020B0604020202020204"/>
              <a:ea typeface="Arial" panose="020B0604020202020204"/>
              <a:cs typeface="Arial" panose="020B0604020202020204"/>
            </a:endParaRPr>
          </a:p>
          <a:p>
            <a:pPr marL="12700" algn="l" rtl="0" eaLnBrk="0">
              <a:lnSpc>
                <a:spcPct val="96000"/>
              </a:lnSpc>
            </a:pP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大数据中心</a:t>
            </a:r>
            <a:r>
              <a:rPr sz="1700" b="1" kern="0" spc="-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数据可视化大屏报表</a:t>
            </a:r>
            <a:endParaRPr sz="1700">
              <a:latin typeface="微软雅黑" panose="020B0503020204020204" charset="-122"/>
              <a:ea typeface="微软雅黑" panose="020B0503020204020204" charset="-122"/>
              <a:cs typeface="微软雅黑" panose="020B0503020204020204" charset="-122"/>
            </a:endParaRPr>
          </a:p>
        </p:txBody>
      </p:sp>
      <p:grpSp>
        <p:nvGrpSpPr>
          <p:cNvPr id="316" name="group 316"/>
          <p:cNvGrpSpPr/>
          <p:nvPr/>
        </p:nvGrpSpPr>
        <p:grpSpPr>
          <a:xfrm rot="21600000">
            <a:off x="629831" y="357644"/>
            <a:ext cx="662482" cy="564705"/>
            <a:chOff x="0" y="0"/>
            <a:chExt cx="662482" cy="564705"/>
          </a:xfrm>
        </p:grpSpPr>
        <p:pic>
          <p:nvPicPr>
            <p:cNvPr id="2992" name="picture 2992"/>
            <p:cNvPicPr>
              <a:picLocks noChangeAspect="1"/>
            </p:cNvPicPr>
            <p:nvPr/>
          </p:nvPicPr>
          <p:blipFill>
            <a:blip r:embed="rId2"/>
            <a:stretch>
              <a:fillRect/>
            </a:stretch>
          </p:blipFill>
          <p:spPr>
            <a:xfrm rot="21600000">
              <a:off x="0" y="0"/>
              <a:ext cx="662482" cy="564705"/>
            </a:xfrm>
            <a:prstGeom prst="rect">
              <a:avLst/>
            </a:prstGeom>
          </p:spPr>
        </p:pic>
        <p:sp>
          <p:nvSpPr>
            <p:cNvPr id="2994" name="textbox 2994"/>
            <p:cNvSpPr/>
            <p:nvPr/>
          </p:nvSpPr>
          <p:spPr>
            <a:xfrm>
              <a:off x="-12700" y="-12700"/>
              <a:ext cx="688340" cy="624840"/>
            </a:xfrm>
            <a:prstGeom prst="rect">
              <a:avLst/>
            </a:prstGeom>
            <a:noFill/>
            <a:ln w="0" cap="flat">
              <a:noFill/>
              <a:prstDash val="solid"/>
              <a:miter lim="0"/>
            </a:ln>
          </p:spPr>
          <p:txBody>
            <a:bodyPr vert="horz" wrap="square" lIns="0" tIns="0" rIns="0" bIns="0"/>
            <a:lstStyle/>
            <a:p>
              <a:pPr algn="l" rtl="0" eaLnBrk="0">
                <a:lnSpc>
                  <a:spcPct val="149000"/>
                </a:lnSpc>
              </a:pPr>
              <a:endParaRPr sz="1000">
                <a:latin typeface="Arial" panose="020B0604020202020204"/>
                <a:ea typeface="Arial" panose="020B0604020202020204"/>
                <a:cs typeface="Arial" panose="020B0604020202020204"/>
              </a:endParaRPr>
            </a:p>
            <a:p>
              <a:pPr marL="197485" algn="l" rtl="0" eaLnBrk="0">
                <a:lnSpc>
                  <a:spcPct val="85000"/>
                </a:lnSpc>
                <a:spcBef>
                  <a:spcPct val="0"/>
                </a:spcBef>
              </a:pPr>
              <a:r>
                <a:rPr sz="1200" kern="0" spc="-40">
                  <a:solidFill>
                    <a:srgbClr val="FFFFFF">
                      <a:alpha val="100000"/>
                    </a:srgbClr>
                  </a:solidFill>
                  <a:latin typeface="微软雅黑" panose="020B0503020204020204" charset="-122"/>
                  <a:ea typeface="微软雅黑" panose="020B0503020204020204" charset="-122"/>
                  <a:cs typeface="微软雅黑" panose="020B0503020204020204" charset="-122"/>
                </a:rPr>
                <a:t>3.3</a:t>
              </a:r>
              <a:endParaRPr sz="1200">
                <a:latin typeface="微软雅黑" panose="020B0503020204020204" charset="-122"/>
                <a:ea typeface="微软雅黑" panose="020B0503020204020204" charset="-122"/>
                <a:cs typeface="微软雅黑" panose="020B0503020204020204" charset="-122"/>
              </a:endParaRPr>
            </a:p>
          </p:txBody>
        </p:sp>
      </p:grpSp>
      <p:pic>
        <p:nvPicPr>
          <p:cNvPr id="3" name="图片 2" descr="通微logo2"/>
          <p:cNvPicPr>
            <a:picLocks noChangeAspect="1"/>
          </p:cNvPicPr>
          <p:nvPr/>
        </p:nvPicPr>
        <p:blipFill>
          <a:blip r:embed="rId3"/>
          <a:stretch>
            <a:fillRect/>
          </a:stretch>
        </p:blipFill>
        <p:spPr>
          <a:xfrm>
            <a:off x="11315065" y="55245"/>
            <a:ext cx="824230" cy="368935"/>
          </a:xfrm>
          <a:prstGeom prst="rect">
            <a:avLst/>
          </a:prstGeom>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6" name="rect 2996"/>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2998" name="picture 2998"/>
          <p:cNvPicPr>
            <a:picLocks noChangeAspect="1"/>
          </p:cNvPicPr>
          <p:nvPr/>
        </p:nvPicPr>
        <p:blipFill>
          <a:blip r:embed="rId1"/>
          <a:stretch>
            <a:fillRect/>
          </a:stretch>
        </p:blipFill>
        <p:spPr>
          <a:xfrm rot="21600000">
            <a:off x="8519159" y="1589532"/>
            <a:ext cx="2973323" cy="1342644"/>
          </a:xfrm>
          <a:prstGeom prst="rect">
            <a:avLst/>
          </a:prstGeom>
        </p:spPr>
      </p:pic>
      <p:pic>
        <p:nvPicPr>
          <p:cNvPr id="3000" name="picture 3000"/>
          <p:cNvPicPr>
            <a:picLocks noChangeAspect="1"/>
          </p:cNvPicPr>
          <p:nvPr/>
        </p:nvPicPr>
        <p:blipFill>
          <a:blip r:embed="rId2"/>
          <a:stretch>
            <a:fillRect/>
          </a:stretch>
        </p:blipFill>
        <p:spPr>
          <a:xfrm rot="21600000">
            <a:off x="4052951" y="4576508"/>
            <a:ext cx="28574" cy="926706"/>
          </a:xfrm>
          <a:prstGeom prst="rect">
            <a:avLst/>
          </a:prstGeom>
        </p:spPr>
      </p:pic>
      <p:pic>
        <p:nvPicPr>
          <p:cNvPr id="3002" name="picture 3002"/>
          <p:cNvPicPr>
            <a:picLocks noChangeAspect="1"/>
          </p:cNvPicPr>
          <p:nvPr/>
        </p:nvPicPr>
        <p:blipFill>
          <a:blip r:embed="rId3"/>
          <a:stretch>
            <a:fillRect/>
          </a:stretch>
        </p:blipFill>
        <p:spPr>
          <a:xfrm rot="21600000">
            <a:off x="948245" y="3768268"/>
            <a:ext cx="4227385" cy="897559"/>
          </a:xfrm>
          <a:prstGeom prst="rect">
            <a:avLst/>
          </a:prstGeom>
        </p:spPr>
      </p:pic>
      <p:pic>
        <p:nvPicPr>
          <p:cNvPr id="3004" name="picture 3004"/>
          <p:cNvPicPr>
            <a:picLocks noChangeAspect="1"/>
          </p:cNvPicPr>
          <p:nvPr/>
        </p:nvPicPr>
        <p:blipFill>
          <a:blip r:embed="rId4"/>
          <a:stretch>
            <a:fillRect/>
          </a:stretch>
        </p:blipFill>
        <p:spPr>
          <a:xfrm rot="21600000">
            <a:off x="6862571" y="5503164"/>
            <a:ext cx="2354580" cy="1354836"/>
          </a:xfrm>
          <a:prstGeom prst="rect">
            <a:avLst/>
          </a:prstGeom>
        </p:spPr>
      </p:pic>
      <p:pic>
        <p:nvPicPr>
          <p:cNvPr id="3006" name="picture 3006"/>
          <p:cNvPicPr>
            <a:picLocks noChangeAspect="1"/>
          </p:cNvPicPr>
          <p:nvPr/>
        </p:nvPicPr>
        <p:blipFill>
          <a:blip r:embed="rId5"/>
          <a:stretch>
            <a:fillRect/>
          </a:stretch>
        </p:blipFill>
        <p:spPr>
          <a:xfrm rot="21600000">
            <a:off x="2043176" y="2822219"/>
            <a:ext cx="28575" cy="926706"/>
          </a:xfrm>
          <a:prstGeom prst="rect">
            <a:avLst/>
          </a:prstGeom>
        </p:spPr>
      </p:pic>
      <p:pic>
        <p:nvPicPr>
          <p:cNvPr id="3008" name="picture 3008"/>
          <p:cNvPicPr>
            <a:picLocks noChangeAspect="1"/>
          </p:cNvPicPr>
          <p:nvPr/>
        </p:nvPicPr>
        <p:blipFill>
          <a:blip r:embed="rId6"/>
          <a:stretch>
            <a:fillRect/>
          </a:stretch>
        </p:blipFill>
        <p:spPr>
          <a:xfrm rot="21600000">
            <a:off x="824483" y="1621535"/>
            <a:ext cx="2497836" cy="1257300"/>
          </a:xfrm>
          <a:prstGeom prst="rect">
            <a:avLst/>
          </a:prstGeom>
        </p:spPr>
      </p:pic>
      <p:pic>
        <p:nvPicPr>
          <p:cNvPr id="3010" name="picture 3010"/>
          <p:cNvPicPr>
            <a:picLocks noChangeAspect="1"/>
          </p:cNvPicPr>
          <p:nvPr/>
        </p:nvPicPr>
        <p:blipFill>
          <a:blip r:embed="rId7"/>
          <a:stretch>
            <a:fillRect/>
          </a:stretch>
        </p:blipFill>
        <p:spPr>
          <a:xfrm rot="21600000">
            <a:off x="4773167" y="1731264"/>
            <a:ext cx="2557272" cy="1200911"/>
          </a:xfrm>
          <a:prstGeom prst="rect">
            <a:avLst/>
          </a:prstGeom>
        </p:spPr>
      </p:pic>
      <p:pic>
        <p:nvPicPr>
          <p:cNvPr id="3012" name="picture 3012"/>
          <p:cNvPicPr>
            <a:picLocks noChangeAspect="1"/>
          </p:cNvPicPr>
          <p:nvPr/>
        </p:nvPicPr>
        <p:blipFill>
          <a:blip r:embed="rId8"/>
          <a:stretch>
            <a:fillRect/>
          </a:stretch>
        </p:blipFill>
        <p:spPr>
          <a:xfrm rot="21600000">
            <a:off x="3169884" y="5533643"/>
            <a:ext cx="2275367" cy="1252727"/>
          </a:xfrm>
          <a:prstGeom prst="rect">
            <a:avLst/>
          </a:prstGeom>
        </p:spPr>
      </p:pic>
      <p:grpSp>
        <p:nvGrpSpPr>
          <p:cNvPr id="318" name="group 318"/>
          <p:cNvGrpSpPr/>
          <p:nvPr/>
        </p:nvGrpSpPr>
        <p:grpSpPr>
          <a:xfrm rot="21600000">
            <a:off x="4930101" y="3768268"/>
            <a:ext cx="2236457" cy="897559"/>
            <a:chOff x="0" y="0"/>
            <a:chExt cx="2236457" cy="897559"/>
          </a:xfrm>
        </p:grpSpPr>
        <p:pic>
          <p:nvPicPr>
            <p:cNvPr id="3014" name="picture 3014"/>
            <p:cNvPicPr>
              <a:picLocks noChangeAspect="1"/>
            </p:cNvPicPr>
            <p:nvPr/>
          </p:nvPicPr>
          <p:blipFill>
            <a:blip r:embed="rId9"/>
            <a:stretch>
              <a:fillRect/>
            </a:stretch>
          </p:blipFill>
          <p:spPr>
            <a:xfrm rot="21600000">
              <a:off x="0" y="0"/>
              <a:ext cx="2236457" cy="897559"/>
            </a:xfrm>
            <a:prstGeom prst="rect">
              <a:avLst/>
            </a:prstGeom>
          </p:spPr>
        </p:pic>
        <p:sp>
          <p:nvSpPr>
            <p:cNvPr id="3016" name="textbox 3016"/>
            <p:cNvSpPr/>
            <p:nvPr/>
          </p:nvSpPr>
          <p:spPr>
            <a:xfrm>
              <a:off x="-12700" y="-12700"/>
              <a:ext cx="2261870" cy="923289"/>
            </a:xfrm>
            <a:prstGeom prst="rect">
              <a:avLst/>
            </a:prstGeom>
            <a:noFill/>
            <a:ln w="0" cap="flat">
              <a:noFill/>
              <a:prstDash val="solid"/>
              <a:miter lim="0"/>
            </a:ln>
          </p:spPr>
          <p:txBody>
            <a:bodyPr vert="horz" wrap="square" lIns="0" tIns="0" rIns="0" bIns="0"/>
            <a:lstStyle/>
            <a:p>
              <a:pPr algn="l" rtl="0" eaLnBrk="0">
                <a:lnSpc>
                  <a:spcPct val="105000"/>
                </a:lnSpc>
              </a:pPr>
              <a:endParaRPr sz="700">
                <a:latin typeface="Arial" panose="020B0604020202020204"/>
                <a:ea typeface="Arial" panose="020B0604020202020204"/>
                <a:cs typeface="Arial" panose="020B0604020202020204"/>
              </a:endParaRPr>
            </a:p>
            <a:p>
              <a:pPr marL="551180" algn="l" rtl="0" eaLnBrk="0">
                <a:lnSpc>
                  <a:spcPct val="84000"/>
                </a:lnSpc>
                <a:spcBef>
                  <a:spcPts val="5"/>
                </a:spcBef>
              </a:pPr>
              <a:r>
                <a:rPr sz="1500" kern="0" spc="80">
                  <a:solidFill>
                    <a:srgbClr val="FFFFFF">
                      <a:alpha val="100000"/>
                    </a:srgbClr>
                  </a:solidFill>
                  <a:latin typeface="等线" panose="02010600030101010101" charset="-122"/>
                  <a:ea typeface="等线" panose="02010600030101010101" charset="-122"/>
                  <a:cs typeface="等线" panose="02010600030101010101" charset="-122"/>
                </a:rPr>
                <a:t>联动触发关联</a:t>
              </a:r>
              <a:endParaRPr sz="1500">
                <a:latin typeface="等线" panose="02010600030101010101" charset="-122"/>
                <a:ea typeface="等线" panose="02010600030101010101" charset="-122"/>
                <a:cs typeface="等线" panose="02010600030101010101" charset="-122"/>
              </a:endParaRPr>
            </a:p>
            <a:p>
              <a:pPr marL="568960" algn="l" rtl="0" eaLnBrk="0">
                <a:lnSpc>
                  <a:spcPts val="1915"/>
                </a:lnSpc>
              </a:pPr>
              <a:r>
                <a:rPr sz="1500" kern="0" spc="60">
                  <a:solidFill>
                    <a:srgbClr val="FFFFFF">
                      <a:alpha val="100000"/>
                    </a:srgbClr>
                  </a:solidFill>
                  <a:latin typeface="等线" panose="02010600030101010101" charset="-122"/>
                  <a:ea typeface="等线" panose="02010600030101010101" charset="-122"/>
                  <a:cs typeface="等线" panose="02010600030101010101" charset="-122"/>
                </a:rPr>
                <a:t>电子地图以及</a:t>
              </a:r>
              <a:endParaRPr sz="1500">
                <a:latin typeface="等线" panose="02010600030101010101" charset="-122"/>
                <a:ea typeface="等线" panose="02010600030101010101" charset="-122"/>
                <a:cs typeface="等线" panose="02010600030101010101" charset="-122"/>
              </a:endParaRPr>
            </a:p>
            <a:p>
              <a:pPr marL="566420" algn="l" rtl="0" eaLnBrk="0">
                <a:lnSpc>
                  <a:spcPts val="1925"/>
                </a:lnSpc>
              </a:pPr>
              <a:r>
                <a:rPr sz="1500" kern="0" spc="60">
                  <a:solidFill>
                    <a:srgbClr val="FFFFFF">
                      <a:alpha val="100000"/>
                    </a:srgbClr>
                  </a:solidFill>
                  <a:latin typeface="等线" panose="02010600030101010101" charset="-122"/>
                  <a:ea typeface="等线" panose="02010600030101010101" charset="-122"/>
                  <a:cs typeface="等线" panose="02010600030101010101" charset="-122"/>
                </a:rPr>
                <a:t>附近视频头像</a:t>
              </a:r>
              <a:endParaRPr sz="1500">
                <a:latin typeface="等线" panose="02010600030101010101" charset="-122"/>
                <a:ea typeface="等线" panose="02010600030101010101" charset="-122"/>
                <a:cs typeface="等线" panose="02010600030101010101" charset="-122"/>
              </a:endParaRPr>
            </a:p>
          </p:txBody>
        </p:sp>
      </p:grpSp>
      <p:grpSp>
        <p:nvGrpSpPr>
          <p:cNvPr id="320" name="group 320"/>
          <p:cNvGrpSpPr/>
          <p:nvPr/>
        </p:nvGrpSpPr>
        <p:grpSpPr>
          <a:xfrm rot="21600000">
            <a:off x="6921043" y="3768268"/>
            <a:ext cx="2236456" cy="897559"/>
            <a:chOff x="0" y="0"/>
            <a:chExt cx="2236456" cy="897559"/>
          </a:xfrm>
        </p:grpSpPr>
        <p:pic>
          <p:nvPicPr>
            <p:cNvPr id="3018" name="picture 3018"/>
            <p:cNvPicPr>
              <a:picLocks noChangeAspect="1"/>
            </p:cNvPicPr>
            <p:nvPr/>
          </p:nvPicPr>
          <p:blipFill>
            <a:blip r:embed="rId10"/>
            <a:stretch>
              <a:fillRect/>
            </a:stretch>
          </p:blipFill>
          <p:spPr>
            <a:xfrm rot="21600000">
              <a:off x="0" y="0"/>
              <a:ext cx="2236456" cy="897559"/>
            </a:xfrm>
            <a:prstGeom prst="rect">
              <a:avLst/>
            </a:prstGeom>
          </p:spPr>
        </p:pic>
        <p:sp>
          <p:nvSpPr>
            <p:cNvPr id="3020" name="textbox 3020"/>
            <p:cNvSpPr/>
            <p:nvPr/>
          </p:nvSpPr>
          <p:spPr>
            <a:xfrm>
              <a:off x="-12700" y="-12700"/>
              <a:ext cx="2261870" cy="923289"/>
            </a:xfrm>
            <a:prstGeom prst="rect">
              <a:avLst/>
            </a:prstGeom>
            <a:noFill/>
            <a:ln w="0" cap="flat">
              <a:noFill/>
              <a:prstDash val="solid"/>
              <a:miter lim="0"/>
            </a:ln>
          </p:spPr>
          <p:txBody>
            <a:bodyPr vert="horz" wrap="square" lIns="0" tIns="0" rIns="0" bIns="0"/>
            <a:lstStyle/>
            <a:p>
              <a:pPr algn="l" rtl="0" eaLnBrk="0">
                <a:lnSpc>
                  <a:spcPct val="152000"/>
                </a:lnSpc>
              </a:pPr>
              <a:endParaRPr sz="1000">
                <a:latin typeface="Arial" panose="020B0604020202020204"/>
                <a:ea typeface="Arial" panose="020B0604020202020204"/>
                <a:cs typeface="Arial" panose="020B0604020202020204"/>
              </a:endParaRPr>
            </a:p>
            <a:p>
              <a:pPr marL="548640" algn="l" rtl="0" eaLnBrk="0">
                <a:lnSpc>
                  <a:spcPct val="85000"/>
                </a:lnSpc>
                <a:spcBef>
                  <a:spcPts val="5"/>
                </a:spcBef>
              </a:pPr>
              <a:r>
                <a:rPr sz="1500" kern="0" spc="90">
                  <a:solidFill>
                    <a:srgbClr val="FFFFFF">
                      <a:alpha val="100000"/>
                    </a:srgbClr>
                  </a:solidFill>
                  <a:latin typeface="等线" panose="02010600030101010101" charset="-122"/>
                  <a:ea typeface="等线" panose="02010600030101010101" charset="-122"/>
                  <a:cs typeface="等线" panose="02010600030101010101" charset="-122"/>
                </a:rPr>
                <a:t>值班人员核实</a:t>
              </a:r>
              <a:endParaRPr sz="1500">
                <a:latin typeface="等线" panose="02010600030101010101" charset="-122"/>
                <a:ea typeface="等线" panose="02010600030101010101" charset="-122"/>
                <a:cs typeface="等线" panose="02010600030101010101" charset="-122"/>
              </a:endParaRPr>
            </a:p>
            <a:p>
              <a:pPr marL="661035" algn="l" rtl="0" eaLnBrk="0">
                <a:lnSpc>
                  <a:spcPts val="2075"/>
                </a:lnSpc>
              </a:pPr>
              <a:r>
                <a:rPr sz="1500" kern="0" spc="70">
                  <a:solidFill>
                    <a:srgbClr val="FFFFFF">
                      <a:alpha val="100000"/>
                    </a:srgbClr>
                  </a:solidFill>
                  <a:latin typeface="等线" panose="02010600030101010101" charset="-122"/>
                  <a:ea typeface="等线" panose="02010600030101010101" charset="-122"/>
                  <a:cs typeface="等线" panose="02010600030101010101" charset="-122"/>
                </a:rPr>
                <a:t>并处理事件</a:t>
              </a:r>
              <a:endParaRPr sz="1500">
                <a:latin typeface="等线" panose="02010600030101010101" charset="-122"/>
                <a:ea typeface="等线" panose="02010600030101010101" charset="-122"/>
                <a:cs typeface="等线" panose="02010600030101010101" charset="-122"/>
              </a:endParaRPr>
            </a:p>
          </p:txBody>
        </p:sp>
      </p:grpSp>
      <p:grpSp>
        <p:nvGrpSpPr>
          <p:cNvPr id="322" name="group 322"/>
          <p:cNvGrpSpPr/>
          <p:nvPr/>
        </p:nvGrpSpPr>
        <p:grpSpPr>
          <a:xfrm rot="21600000">
            <a:off x="8911971" y="3768268"/>
            <a:ext cx="2236456" cy="897559"/>
            <a:chOff x="0" y="0"/>
            <a:chExt cx="2236456" cy="897559"/>
          </a:xfrm>
        </p:grpSpPr>
        <p:pic>
          <p:nvPicPr>
            <p:cNvPr id="3022" name="picture 3022"/>
            <p:cNvPicPr>
              <a:picLocks noChangeAspect="1"/>
            </p:cNvPicPr>
            <p:nvPr/>
          </p:nvPicPr>
          <p:blipFill>
            <a:blip r:embed="rId11"/>
            <a:stretch>
              <a:fillRect/>
            </a:stretch>
          </p:blipFill>
          <p:spPr>
            <a:xfrm rot="21600000">
              <a:off x="0" y="0"/>
              <a:ext cx="2236456" cy="897559"/>
            </a:xfrm>
            <a:prstGeom prst="rect">
              <a:avLst/>
            </a:prstGeom>
          </p:spPr>
        </p:pic>
        <p:sp>
          <p:nvSpPr>
            <p:cNvPr id="3024" name="textbox 3024"/>
            <p:cNvSpPr/>
            <p:nvPr/>
          </p:nvSpPr>
          <p:spPr>
            <a:xfrm>
              <a:off x="-12700" y="-12700"/>
              <a:ext cx="2261870" cy="923289"/>
            </a:xfrm>
            <a:prstGeom prst="rect">
              <a:avLst/>
            </a:prstGeom>
            <a:noFill/>
            <a:ln w="0" cap="flat">
              <a:noFill/>
              <a:prstDash val="solid"/>
              <a:miter lim="0"/>
            </a:ln>
          </p:spPr>
          <p:txBody>
            <a:bodyPr vert="horz" wrap="square" lIns="0" tIns="0" rIns="0" bIns="0"/>
            <a:lstStyle/>
            <a:p>
              <a:pPr algn="l" rtl="0" eaLnBrk="0">
                <a:lnSpc>
                  <a:spcPct val="153000"/>
                </a:lnSpc>
              </a:pPr>
              <a:endParaRPr sz="1000">
                <a:latin typeface="Arial" panose="020B0604020202020204"/>
                <a:ea typeface="Arial" panose="020B0604020202020204"/>
                <a:cs typeface="Arial" panose="020B0604020202020204"/>
              </a:endParaRPr>
            </a:p>
            <a:p>
              <a:pPr algn="l" rtl="0" eaLnBrk="0">
                <a:lnSpc>
                  <a:spcPct val="10000"/>
                </a:lnSpc>
              </a:pPr>
              <a:endParaRPr sz="100">
                <a:latin typeface="Arial" panose="020B0604020202020204"/>
                <a:ea typeface="Arial" panose="020B0604020202020204"/>
                <a:cs typeface="Arial" panose="020B0604020202020204"/>
              </a:endParaRPr>
            </a:p>
            <a:p>
              <a:pPr marL="553085" algn="l" rtl="0" eaLnBrk="0">
                <a:lnSpc>
                  <a:spcPct val="83000"/>
                </a:lnSpc>
              </a:pPr>
              <a:r>
                <a:rPr sz="1500" kern="0" spc="80">
                  <a:solidFill>
                    <a:srgbClr val="FFFFFF">
                      <a:alpha val="100000"/>
                    </a:srgbClr>
                  </a:solidFill>
                  <a:latin typeface="等线" panose="02010600030101010101" charset="-122"/>
                  <a:ea typeface="等线" panose="02010600030101010101" charset="-122"/>
                  <a:cs typeface="等线" panose="02010600030101010101" charset="-122"/>
                </a:rPr>
                <a:t>记录处理过程</a:t>
              </a:r>
              <a:endParaRPr sz="1500">
                <a:latin typeface="等线" panose="02010600030101010101" charset="-122"/>
                <a:ea typeface="等线" panose="02010600030101010101" charset="-122"/>
                <a:cs typeface="等线" panose="02010600030101010101" charset="-122"/>
              </a:endParaRPr>
            </a:p>
            <a:p>
              <a:pPr marL="857250" algn="l" rtl="0" eaLnBrk="0">
                <a:lnSpc>
                  <a:spcPts val="1920"/>
                </a:lnSpc>
              </a:pPr>
              <a:r>
                <a:rPr sz="1500" kern="0" spc="70">
                  <a:solidFill>
                    <a:srgbClr val="FFFFFF">
                      <a:alpha val="100000"/>
                    </a:srgbClr>
                  </a:solidFill>
                  <a:latin typeface="等线" panose="02010600030101010101" charset="-122"/>
                  <a:ea typeface="等线" panose="02010600030101010101" charset="-122"/>
                  <a:cs typeface="等线" panose="02010600030101010101" charset="-122"/>
                </a:rPr>
                <a:t>及结果</a:t>
              </a:r>
              <a:endParaRPr sz="1500">
                <a:latin typeface="等线" panose="02010600030101010101" charset="-122"/>
                <a:ea typeface="等线" panose="02010600030101010101" charset="-122"/>
                <a:cs typeface="等线" panose="02010600030101010101" charset="-122"/>
              </a:endParaRPr>
            </a:p>
          </p:txBody>
        </p:sp>
      </p:grpSp>
      <p:sp>
        <p:nvSpPr>
          <p:cNvPr id="3026" name="textbox 3026"/>
          <p:cNvSpPr/>
          <p:nvPr/>
        </p:nvSpPr>
        <p:spPr>
          <a:xfrm>
            <a:off x="1474716" y="3975178"/>
            <a:ext cx="1237614" cy="479425"/>
          </a:xfrm>
          <a:prstGeom prst="rect">
            <a:avLst/>
          </a:prstGeom>
          <a:noFill/>
          <a:ln w="0" cap="flat">
            <a:noFill/>
            <a:prstDash val="solid"/>
            <a:miter lim="0"/>
          </a:ln>
        </p:spPr>
        <p:txBody>
          <a:bodyPr vert="horz" wrap="square" lIns="0" tIns="0" rIns="0" bIns="0"/>
          <a:lstStyle/>
          <a:p>
            <a:pPr algn="l" rtl="0" eaLnBrk="0">
              <a:lnSpc>
                <a:spcPct val="92000"/>
              </a:lnSpc>
            </a:pPr>
            <a:endParaRPr sz="100">
              <a:latin typeface="Arial" panose="020B0604020202020204"/>
              <a:ea typeface="Arial" panose="020B0604020202020204"/>
              <a:cs typeface="Arial" panose="020B0604020202020204"/>
            </a:endParaRPr>
          </a:p>
          <a:p>
            <a:pPr marL="417830" indent="-405130" algn="l" rtl="0" eaLnBrk="0">
              <a:lnSpc>
                <a:spcPct val="99000"/>
              </a:lnSpc>
            </a:pPr>
            <a:r>
              <a:rPr sz="1500" kern="0" spc="80">
                <a:solidFill>
                  <a:srgbClr val="FFFFFF">
                    <a:alpha val="100000"/>
                  </a:srgbClr>
                </a:solidFill>
                <a:latin typeface="等线" panose="02010600030101010101" charset="-122"/>
                <a:ea typeface="等线" panose="02010600030101010101" charset="-122"/>
                <a:cs typeface="等线" panose="02010600030101010101" charset="-122"/>
              </a:rPr>
              <a:t>现场报警点位</a:t>
            </a:r>
            <a:r>
              <a:rPr sz="1500" kern="0" spc="40">
                <a:solidFill>
                  <a:srgbClr val="FFFFFF">
                    <a:alpha val="100000"/>
                  </a:srgbClr>
                </a:solidFill>
                <a:latin typeface="等线" panose="02010600030101010101" charset="-122"/>
                <a:ea typeface="等线" panose="02010600030101010101" charset="-122"/>
                <a:cs typeface="等线" panose="02010600030101010101" charset="-122"/>
              </a:rPr>
              <a:t> </a:t>
            </a:r>
            <a:r>
              <a:rPr sz="1500" kern="0" spc="70">
                <a:solidFill>
                  <a:srgbClr val="FFFFFF">
                    <a:alpha val="100000"/>
                  </a:srgbClr>
                </a:solidFill>
                <a:latin typeface="等线" panose="02010600030101010101" charset="-122"/>
                <a:ea typeface="等线" panose="02010600030101010101" charset="-122"/>
                <a:cs typeface="等线" panose="02010600030101010101" charset="-122"/>
              </a:rPr>
              <a:t>触发</a:t>
            </a:r>
            <a:endParaRPr sz="1500">
              <a:latin typeface="等线" panose="02010600030101010101" charset="-122"/>
              <a:ea typeface="等线" panose="02010600030101010101" charset="-122"/>
              <a:cs typeface="等线" panose="02010600030101010101" charset="-122"/>
            </a:endParaRPr>
          </a:p>
        </p:txBody>
      </p:sp>
      <p:sp>
        <p:nvSpPr>
          <p:cNvPr id="3028" name="textbox 3028"/>
          <p:cNvSpPr/>
          <p:nvPr/>
        </p:nvSpPr>
        <p:spPr>
          <a:xfrm>
            <a:off x="3469493" y="3975178"/>
            <a:ext cx="1233805" cy="479425"/>
          </a:xfrm>
          <a:prstGeom prst="rect">
            <a:avLst/>
          </a:prstGeom>
          <a:noFill/>
          <a:ln w="0" cap="flat">
            <a:noFill/>
            <a:prstDash val="solid"/>
            <a:miter lim="0"/>
          </a:ln>
        </p:spPr>
        <p:txBody>
          <a:bodyPr vert="horz" wrap="square" lIns="0" tIns="0" rIns="0" bIns="0"/>
          <a:lstStyle/>
          <a:p>
            <a:pPr algn="l" rtl="0" eaLnBrk="0">
              <a:lnSpc>
                <a:spcPct val="92000"/>
              </a:lnSpc>
            </a:pPr>
            <a:endParaRPr sz="100">
              <a:latin typeface="Arial" panose="020B0604020202020204"/>
              <a:ea typeface="Arial" panose="020B0604020202020204"/>
              <a:cs typeface="Arial" panose="020B0604020202020204"/>
            </a:endParaRPr>
          </a:p>
          <a:p>
            <a:pPr marL="210820" indent="-198120" algn="l" rtl="0" eaLnBrk="0">
              <a:lnSpc>
                <a:spcPct val="99000"/>
              </a:lnSpc>
            </a:pPr>
            <a:r>
              <a:rPr sz="1500" kern="0" spc="80">
                <a:solidFill>
                  <a:srgbClr val="FFFFFF">
                    <a:alpha val="100000"/>
                  </a:srgbClr>
                </a:solidFill>
                <a:latin typeface="等线" panose="02010600030101010101" charset="-122"/>
                <a:ea typeface="等线" panose="02010600030101010101" charset="-122"/>
                <a:cs typeface="等线" panose="02010600030101010101" charset="-122"/>
              </a:rPr>
              <a:t>平台显示实时</a:t>
            </a:r>
            <a:r>
              <a:rPr sz="1500" kern="0" spc="10">
                <a:solidFill>
                  <a:srgbClr val="FFFFFF">
                    <a:alpha val="100000"/>
                  </a:srgbClr>
                </a:solidFill>
                <a:latin typeface="等线" panose="02010600030101010101" charset="-122"/>
                <a:ea typeface="等线" panose="02010600030101010101" charset="-122"/>
                <a:cs typeface="等线" panose="02010600030101010101" charset="-122"/>
              </a:rPr>
              <a:t> </a:t>
            </a:r>
            <a:r>
              <a:rPr sz="1500" kern="0" spc="80">
                <a:solidFill>
                  <a:srgbClr val="FFFFFF">
                    <a:alpha val="100000"/>
                  </a:srgbClr>
                </a:solidFill>
                <a:latin typeface="等线" panose="02010600030101010101" charset="-122"/>
                <a:ea typeface="等线" panose="02010600030101010101" charset="-122"/>
                <a:cs typeface="等线" panose="02010600030101010101" charset="-122"/>
              </a:rPr>
              <a:t>报警信息</a:t>
            </a:r>
            <a:endParaRPr sz="1500">
              <a:latin typeface="等线" panose="02010600030101010101" charset="-122"/>
              <a:ea typeface="等线" panose="02010600030101010101" charset="-122"/>
              <a:cs typeface="等线" panose="02010600030101010101" charset="-122"/>
            </a:endParaRPr>
          </a:p>
        </p:txBody>
      </p:sp>
      <p:grpSp>
        <p:nvGrpSpPr>
          <p:cNvPr id="324" name="group 324"/>
          <p:cNvGrpSpPr/>
          <p:nvPr/>
        </p:nvGrpSpPr>
        <p:grpSpPr>
          <a:xfrm rot="21600000">
            <a:off x="575081" y="402234"/>
            <a:ext cx="662482" cy="564705"/>
            <a:chOff x="0" y="0"/>
            <a:chExt cx="662482" cy="564705"/>
          </a:xfrm>
        </p:grpSpPr>
        <p:pic>
          <p:nvPicPr>
            <p:cNvPr id="3030" name="picture 3030"/>
            <p:cNvPicPr>
              <a:picLocks noChangeAspect="1"/>
            </p:cNvPicPr>
            <p:nvPr/>
          </p:nvPicPr>
          <p:blipFill>
            <a:blip r:embed="rId12"/>
            <a:stretch>
              <a:fillRect/>
            </a:stretch>
          </p:blipFill>
          <p:spPr>
            <a:xfrm rot="21600000">
              <a:off x="0" y="0"/>
              <a:ext cx="662482" cy="564705"/>
            </a:xfrm>
            <a:prstGeom prst="rect">
              <a:avLst/>
            </a:prstGeom>
          </p:spPr>
        </p:pic>
        <p:sp>
          <p:nvSpPr>
            <p:cNvPr id="3032" name="textbox 3032"/>
            <p:cNvSpPr/>
            <p:nvPr/>
          </p:nvSpPr>
          <p:spPr>
            <a:xfrm>
              <a:off x="-12700" y="-12700"/>
              <a:ext cx="688340" cy="624840"/>
            </a:xfrm>
            <a:prstGeom prst="rect">
              <a:avLst/>
            </a:prstGeom>
            <a:noFill/>
            <a:ln w="0" cap="flat">
              <a:noFill/>
              <a:prstDash val="solid"/>
              <a:miter lim="0"/>
            </a:ln>
          </p:spPr>
          <p:txBody>
            <a:bodyPr vert="horz" wrap="square" lIns="0" tIns="0" rIns="0" bIns="0"/>
            <a:lstStyle/>
            <a:p>
              <a:pPr algn="l" rtl="0" eaLnBrk="0">
                <a:lnSpc>
                  <a:spcPct val="149000"/>
                </a:lnSpc>
              </a:pPr>
              <a:endParaRPr sz="1000">
                <a:latin typeface="Arial" panose="020B0604020202020204"/>
                <a:ea typeface="Arial" panose="020B0604020202020204"/>
                <a:cs typeface="Arial" panose="020B0604020202020204"/>
              </a:endParaRPr>
            </a:p>
            <a:p>
              <a:pPr marL="197485" algn="l" rtl="0" eaLnBrk="0">
                <a:lnSpc>
                  <a:spcPct val="85000"/>
                </a:lnSpc>
                <a:spcBef>
                  <a:spcPct val="0"/>
                </a:spcBef>
              </a:pPr>
              <a:r>
                <a:rPr sz="1200" kern="0" spc="-40">
                  <a:solidFill>
                    <a:srgbClr val="FFFFFF">
                      <a:alpha val="100000"/>
                    </a:srgbClr>
                  </a:solidFill>
                  <a:latin typeface="微软雅黑" panose="020B0503020204020204" charset="-122"/>
                  <a:ea typeface="微软雅黑" panose="020B0503020204020204" charset="-122"/>
                  <a:cs typeface="微软雅黑" panose="020B0503020204020204" charset="-122"/>
                </a:rPr>
                <a:t>3.3</a:t>
              </a:r>
              <a:endParaRPr sz="1200">
                <a:latin typeface="微软雅黑" panose="020B0503020204020204" charset="-122"/>
                <a:ea typeface="微软雅黑" panose="020B0503020204020204" charset="-122"/>
                <a:cs typeface="微软雅黑" panose="020B0503020204020204" charset="-122"/>
              </a:endParaRPr>
            </a:p>
          </p:txBody>
        </p:sp>
      </p:grpSp>
      <p:pic>
        <p:nvPicPr>
          <p:cNvPr id="3036" name="picture 3036"/>
          <p:cNvPicPr>
            <a:picLocks noChangeAspect="1"/>
          </p:cNvPicPr>
          <p:nvPr/>
        </p:nvPicPr>
        <p:blipFill>
          <a:blip r:embed="rId2"/>
          <a:stretch>
            <a:fillRect/>
          </a:stretch>
        </p:blipFill>
        <p:spPr>
          <a:xfrm rot="21600000">
            <a:off x="8019237" y="4611839"/>
            <a:ext cx="28574" cy="926693"/>
          </a:xfrm>
          <a:prstGeom prst="rect">
            <a:avLst/>
          </a:prstGeom>
        </p:spPr>
      </p:pic>
      <p:pic>
        <p:nvPicPr>
          <p:cNvPr id="3038" name="picture 3038"/>
          <p:cNvPicPr>
            <a:picLocks noChangeAspect="1"/>
          </p:cNvPicPr>
          <p:nvPr/>
        </p:nvPicPr>
        <p:blipFill>
          <a:blip r:embed="rId13"/>
          <a:stretch>
            <a:fillRect/>
          </a:stretch>
        </p:blipFill>
        <p:spPr>
          <a:xfrm rot="21600000">
            <a:off x="9992969" y="2912071"/>
            <a:ext cx="28575" cy="808304"/>
          </a:xfrm>
          <a:prstGeom prst="rect">
            <a:avLst/>
          </a:prstGeom>
        </p:spPr>
      </p:pic>
      <p:pic>
        <p:nvPicPr>
          <p:cNvPr id="3040" name="picture 3040"/>
          <p:cNvPicPr>
            <a:picLocks noChangeAspect="1"/>
          </p:cNvPicPr>
          <p:nvPr/>
        </p:nvPicPr>
        <p:blipFill>
          <a:blip r:embed="rId13"/>
          <a:stretch>
            <a:fillRect/>
          </a:stretch>
        </p:blipFill>
        <p:spPr>
          <a:xfrm rot="21600000">
            <a:off x="6001994" y="2940621"/>
            <a:ext cx="28575" cy="808304"/>
          </a:xfrm>
          <a:prstGeom prst="rect">
            <a:avLst/>
          </a:prstGeom>
        </p:spPr>
      </p:pic>
      <p:pic>
        <p:nvPicPr>
          <p:cNvPr id="3" name="图片 2" descr="通微logo2"/>
          <p:cNvPicPr>
            <a:picLocks noChangeAspect="1"/>
          </p:cNvPicPr>
          <p:nvPr/>
        </p:nvPicPr>
        <p:blipFill>
          <a:blip r:embed="rId14"/>
          <a:stretch>
            <a:fillRect/>
          </a:stretch>
        </p:blipFill>
        <p:spPr>
          <a:xfrm>
            <a:off x="11315065" y="55245"/>
            <a:ext cx="824230" cy="368935"/>
          </a:xfrm>
          <a:prstGeom prst="rect">
            <a:avLst/>
          </a:prstGeom>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2" name="rect 3042"/>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graphicFrame>
        <p:nvGraphicFramePr>
          <p:cNvPr id="3044" name="table 3044"/>
          <p:cNvGraphicFramePr>
            <a:graphicFrameLocks noGrp="1"/>
          </p:cNvGraphicFramePr>
          <p:nvPr/>
        </p:nvGraphicFramePr>
        <p:xfrm>
          <a:off x="386714" y="1695830"/>
          <a:ext cx="8173083" cy="4509134"/>
        </p:xfrm>
        <a:graphic>
          <a:graphicData uri="http://schemas.openxmlformats.org/drawingml/2006/table">
            <a:tbl>
              <a:tblPr/>
              <a:tblGrid>
                <a:gridCol w="2546350"/>
                <a:gridCol w="2865754"/>
                <a:gridCol w="2760979"/>
              </a:tblGrid>
              <a:tr h="4509134">
                <a:tc>
                  <a:txBody>
                    <a:bodyPr wrap="square"/>
                    <a:lstStyle/>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8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363855" algn="l" rtl="0" eaLnBrk="0">
                        <a:lnSpc>
                          <a:spcPct val="95000"/>
                        </a:lnSpc>
                      </a:pPr>
                      <a:r>
                        <a:rPr sz="10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事故上报管理</a:t>
                      </a:r>
                      <a:endParaRPr sz="10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wrap="square"/>
                    <a:lstStyle/>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6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algn="l" rtl="0" eaLnBrk="0">
                        <a:lnSpc>
                          <a:spcPct val="107000"/>
                        </a:lnSpc>
                      </a:pPr>
                      <a:endParaRPr sz="1000">
                        <a:latin typeface="Arial" panose="020B0604020202020204"/>
                        <a:ea typeface="Arial" panose="020B0604020202020204"/>
                        <a:cs typeface="Arial" panose="020B0604020202020204"/>
                      </a:endParaRPr>
                    </a:p>
                    <a:p>
                      <a:pPr marL="358775" algn="l" rtl="0" eaLnBrk="0">
                        <a:lnSpc>
                          <a:spcPct val="96000"/>
                        </a:lnSpc>
                      </a:pPr>
                      <a:r>
                        <a:rPr sz="10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应急救援与指挥调度</a:t>
                      </a:r>
                      <a:endParaRPr sz="10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wrap="square"/>
                    <a:lstStyle/>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0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101000"/>
                        </a:lnSpc>
                      </a:pPr>
                      <a:endParaRPr sz="1000">
                        <a:latin typeface="Arial" panose="020B0604020202020204"/>
                        <a:ea typeface="Arial" panose="020B0604020202020204"/>
                        <a:cs typeface="Arial" panose="020B0604020202020204"/>
                      </a:endParaRPr>
                    </a:p>
                    <a:p>
                      <a:pPr algn="l" rtl="0" eaLnBrk="0">
                        <a:lnSpc>
                          <a:spcPct val="7000"/>
                        </a:lnSpc>
                      </a:pPr>
                      <a:endParaRPr sz="100">
                        <a:latin typeface="Arial" panose="020B0604020202020204"/>
                        <a:ea typeface="Arial" panose="020B0604020202020204"/>
                        <a:cs typeface="Arial" panose="020B0604020202020204"/>
                      </a:endParaRPr>
                    </a:p>
                    <a:p>
                      <a:pPr marL="389890" algn="l" rtl="0" eaLnBrk="0">
                        <a:lnSpc>
                          <a:spcPct val="95000"/>
                        </a:lnSpc>
                      </a:pPr>
                      <a:r>
                        <a:rPr sz="10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事后评估总结</a:t>
                      </a:r>
                      <a:endParaRPr sz="10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r>
            </a:tbl>
          </a:graphicData>
        </a:graphic>
      </p:graphicFrame>
      <p:pic>
        <p:nvPicPr>
          <p:cNvPr id="3046" name="picture 3046"/>
          <p:cNvPicPr>
            <a:picLocks noChangeAspect="1"/>
          </p:cNvPicPr>
          <p:nvPr/>
        </p:nvPicPr>
        <p:blipFill>
          <a:blip r:embed="rId1"/>
          <a:stretch>
            <a:fillRect/>
          </a:stretch>
        </p:blipFill>
        <p:spPr>
          <a:xfrm rot="21600000">
            <a:off x="3057144" y="1705355"/>
            <a:ext cx="2714244" cy="2065020"/>
          </a:xfrm>
          <a:prstGeom prst="rect">
            <a:avLst/>
          </a:prstGeom>
        </p:spPr>
      </p:pic>
      <p:pic>
        <p:nvPicPr>
          <p:cNvPr id="3048" name="picture 3048"/>
          <p:cNvPicPr>
            <a:picLocks noChangeAspect="1"/>
          </p:cNvPicPr>
          <p:nvPr/>
        </p:nvPicPr>
        <p:blipFill>
          <a:blip r:embed="rId2"/>
          <a:stretch>
            <a:fillRect/>
          </a:stretch>
        </p:blipFill>
        <p:spPr>
          <a:xfrm rot="21600000">
            <a:off x="5910071" y="1705355"/>
            <a:ext cx="2650235" cy="2065020"/>
          </a:xfrm>
          <a:prstGeom prst="rect">
            <a:avLst/>
          </a:prstGeom>
        </p:spPr>
      </p:pic>
      <p:pic>
        <p:nvPicPr>
          <p:cNvPr id="3050" name="picture 3050"/>
          <p:cNvPicPr>
            <a:picLocks noChangeAspect="1"/>
          </p:cNvPicPr>
          <p:nvPr/>
        </p:nvPicPr>
        <p:blipFill>
          <a:blip r:embed="rId3"/>
          <a:stretch>
            <a:fillRect/>
          </a:stretch>
        </p:blipFill>
        <p:spPr>
          <a:xfrm rot="21600000">
            <a:off x="386714" y="1695830"/>
            <a:ext cx="2532126" cy="2084070"/>
          </a:xfrm>
          <a:prstGeom prst="rect">
            <a:avLst/>
          </a:prstGeom>
        </p:spPr>
      </p:pic>
      <p:pic>
        <p:nvPicPr>
          <p:cNvPr id="3052" name="picture 3052"/>
          <p:cNvPicPr>
            <a:picLocks noChangeAspect="1"/>
          </p:cNvPicPr>
          <p:nvPr/>
        </p:nvPicPr>
        <p:blipFill>
          <a:blip r:embed="rId4"/>
          <a:stretch>
            <a:fillRect/>
          </a:stretch>
        </p:blipFill>
        <p:spPr>
          <a:xfrm rot="21600000">
            <a:off x="3057144" y="4255008"/>
            <a:ext cx="2714244" cy="1943100"/>
          </a:xfrm>
          <a:prstGeom prst="rect">
            <a:avLst/>
          </a:prstGeom>
        </p:spPr>
      </p:pic>
      <p:pic>
        <p:nvPicPr>
          <p:cNvPr id="3054" name="picture 3054"/>
          <p:cNvPicPr>
            <a:picLocks noChangeAspect="1"/>
          </p:cNvPicPr>
          <p:nvPr/>
        </p:nvPicPr>
        <p:blipFill>
          <a:blip r:embed="rId5"/>
          <a:stretch>
            <a:fillRect/>
          </a:stretch>
        </p:blipFill>
        <p:spPr>
          <a:xfrm rot="21600000">
            <a:off x="5910071" y="4255008"/>
            <a:ext cx="2648711" cy="1943100"/>
          </a:xfrm>
          <a:prstGeom prst="rect">
            <a:avLst/>
          </a:prstGeom>
        </p:spPr>
      </p:pic>
      <p:pic>
        <p:nvPicPr>
          <p:cNvPr id="3056" name="picture 3056"/>
          <p:cNvPicPr>
            <a:picLocks noChangeAspect="1"/>
          </p:cNvPicPr>
          <p:nvPr/>
        </p:nvPicPr>
        <p:blipFill>
          <a:blip r:embed="rId6"/>
          <a:stretch>
            <a:fillRect/>
          </a:stretch>
        </p:blipFill>
        <p:spPr>
          <a:xfrm rot="21600000">
            <a:off x="405384" y="4255008"/>
            <a:ext cx="2485644" cy="1950351"/>
          </a:xfrm>
          <a:prstGeom prst="rect">
            <a:avLst/>
          </a:prstGeom>
        </p:spPr>
      </p:pic>
      <p:sp>
        <p:nvSpPr>
          <p:cNvPr id="3058" name="textbox 3058"/>
          <p:cNvSpPr/>
          <p:nvPr/>
        </p:nvSpPr>
        <p:spPr>
          <a:xfrm>
            <a:off x="8773910" y="4535052"/>
            <a:ext cx="3364229" cy="1371600"/>
          </a:xfrm>
          <a:prstGeom prst="rect">
            <a:avLst/>
          </a:prstGeom>
          <a:noFill/>
          <a:ln w="0" cap="flat">
            <a:noFill/>
            <a:prstDash val="solid"/>
            <a:miter lim="0"/>
          </a:ln>
        </p:spPr>
        <p:txBody>
          <a:bodyPr vert="horz" wrap="square" lIns="0" tIns="0" rIns="0" bIns="0"/>
          <a:lstStyle/>
          <a:p>
            <a:pPr algn="l" rtl="0" eaLnBrk="0">
              <a:lnSpc>
                <a:spcPct val="76000"/>
              </a:lnSpc>
            </a:pPr>
            <a:endParaRPr sz="100">
              <a:latin typeface="Arial" panose="020B0604020202020204"/>
              <a:ea typeface="Arial" panose="020B0604020202020204"/>
              <a:cs typeface="Arial" panose="020B0604020202020204"/>
            </a:endParaRPr>
          </a:p>
          <a:p>
            <a:pPr marL="179070" indent="-166370" algn="l" rtl="0" eaLnBrk="0">
              <a:lnSpc>
                <a:spcPct val="127000"/>
              </a:lnSpc>
            </a:pPr>
            <a:r>
              <a:rPr sz="1000" kern="0" spc="50">
                <a:solidFill>
                  <a:srgbClr val="595959">
                    <a:alpha val="100000"/>
                  </a:srgbClr>
                </a:solidFill>
                <a:latin typeface="Arial" panose="020B0604020202020204"/>
                <a:ea typeface="Arial" panose="020B0604020202020204"/>
                <a:cs typeface="Arial" panose="020B0604020202020204"/>
              </a:rPr>
              <a:t>•   </a:t>
            </a:r>
            <a:r>
              <a:rPr sz="1000" kern="0" spc="50">
                <a:solidFill>
                  <a:srgbClr val="595959">
                    <a:alpha val="100000"/>
                  </a:srgbClr>
                </a:solidFill>
                <a:latin typeface="微软雅黑" panose="020B0503020204020204" charset="-122"/>
                <a:ea typeface="微软雅黑" panose="020B0503020204020204" charset="-122"/>
                <a:cs typeface="微软雅黑" panose="020B0503020204020204" charset="-122"/>
              </a:rPr>
              <a:t>通过应急预案、资源、值守</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的管理有效的减少应急事</a:t>
            </a:r>
            <a:r>
              <a:rPr sz="10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000" kern="0" spc="30">
                <a:solidFill>
                  <a:srgbClr val="595959">
                    <a:alpha val="100000"/>
                  </a:srgbClr>
                </a:solidFill>
                <a:latin typeface="微软雅黑" panose="020B0503020204020204" charset="-122"/>
                <a:ea typeface="微软雅黑" panose="020B0503020204020204" charset="-122"/>
                <a:cs typeface="微软雅黑" panose="020B0503020204020204" charset="-122"/>
              </a:rPr>
              <a:t>故的产生。</a:t>
            </a:r>
            <a:endParaRPr sz="1000">
              <a:latin typeface="微软雅黑" panose="020B0503020204020204" charset="-122"/>
              <a:ea typeface="微软雅黑" panose="020B0503020204020204" charset="-122"/>
              <a:cs typeface="微软雅黑" panose="020B0503020204020204" charset="-122"/>
            </a:endParaRPr>
          </a:p>
          <a:p>
            <a:pPr marL="179070" indent="-167005" algn="l" rtl="0" eaLnBrk="0">
              <a:lnSpc>
                <a:spcPct val="127000"/>
              </a:lnSpc>
              <a:spcBef>
                <a:spcPts val="730"/>
              </a:spcBef>
            </a:pPr>
            <a:r>
              <a:rPr sz="1000" kern="0" spc="40">
                <a:solidFill>
                  <a:srgbClr val="595959">
                    <a:alpha val="100000"/>
                  </a:srgbClr>
                </a:solidFill>
                <a:latin typeface="Arial" panose="020B0604020202020204"/>
                <a:ea typeface="Arial" panose="020B0604020202020204"/>
                <a:cs typeface="Arial" panose="020B0604020202020204"/>
              </a:rPr>
              <a:t>•   </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完整的应急管理体系</a:t>
            </a:r>
            <a:r>
              <a:rPr sz="1000" kern="0" spc="-15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，能在应急事</a:t>
            </a:r>
            <a:r>
              <a:rPr sz="1000" kern="0" spc="30">
                <a:solidFill>
                  <a:srgbClr val="595959">
                    <a:alpha val="100000"/>
                  </a:srgbClr>
                </a:solidFill>
                <a:latin typeface="微软雅黑" panose="020B0503020204020204" charset="-122"/>
                <a:ea typeface="微软雅黑" panose="020B0503020204020204" charset="-122"/>
                <a:cs typeface="微软雅黑" panose="020B0503020204020204" charset="-122"/>
              </a:rPr>
              <a:t>故发生时快速响应，</a:t>
            </a:r>
            <a:r>
              <a:rPr sz="10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000" kern="0" spc="30">
                <a:solidFill>
                  <a:srgbClr val="595959">
                    <a:alpha val="100000"/>
                  </a:srgbClr>
                </a:solidFill>
                <a:latin typeface="微软雅黑" panose="020B0503020204020204" charset="-122"/>
                <a:ea typeface="微软雅黑" panose="020B0503020204020204" charset="-122"/>
                <a:cs typeface="微软雅黑" panose="020B0503020204020204" charset="-122"/>
              </a:rPr>
              <a:t>减少事故损失。</a:t>
            </a:r>
            <a:endParaRPr sz="100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600">
              <a:latin typeface="Arial" panose="020B0604020202020204"/>
              <a:ea typeface="Arial" panose="020B0604020202020204"/>
              <a:cs typeface="Arial" panose="020B0604020202020204"/>
            </a:endParaRPr>
          </a:p>
          <a:p>
            <a:pPr marL="177800" indent="-165100" algn="l" rtl="0" eaLnBrk="0">
              <a:lnSpc>
                <a:spcPct val="127000"/>
              </a:lnSpc>
              <a:spcBef>
                <a:spcPts val="5"/>
              </a:spcBef>
            </a:pPr>
            <a:r>
              <a:rPr sz="1000" kern="0" spc="40">
                <a:solidFill>
                  <a:srgbClr val="595959">
                    <a:alpha val="100000"/>
                  </a:srgbClr>
                </a:solidFill>
                <a:latin typeface="Arial" panose="020B0604020202020204"/>
                <a:ea typeface="Arial" panose="020B0604020202020204"/>
                <a:cs typeface="Arial" panose="020B0604020202020204"/>
              </a:rPr>
              <a:t>•   </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全面提升应急管理与救援的能力</a:t>
            </a:r>
            <a:r>
              <a:rPr sz="1000" kern="0" spc="-14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，保障楼宇企业及公</a:t>
            </a:r>
            <a:r>
              <a:rPr sz="10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众生命财产安全、维护楼宇稳定。</a:t>
            </a:r>
            <a:endParaRPr sz="1000">
              <a:latin typeface="微软雅黑" panose="020B0503020204020204" charset="-122"/>
              <a:ea typeface="微软雅黑" panose="020B0503020204020204" charset="-122"/>
              <a:cs typeface="微软雅黑" panose="020B0503020204020204" charset="-122"/>
            </a:endParaRPr>
          </a:p>
        </p:txBody>
      </p:sp>
      <p:sp>
        <p:nvSpPr>
          <p:cNvPr id="3060" name="textbox 3060"/>
          <p:cNvSpPr/>
          <p:nvPr/>
        </p:nvSpPr>
        <p:spPr>
          <a:xfrm>
            <a:off x="8773910" y="2301757"/>
            <a:ext cx="3257550" cy="1131569"/>
          </a:xfrm>
          <a:prstGeom prst="rect">
            <a:avLst/>
          </a:prstGeom>
          <a:noFill/>
          <a:ln w="0" cap="flat">
            <a:noFill/>
            <a:prstDash val="solid"/>
            <a:miter lim="0"/>
          </a:ln>
        </p:spPr>
        <p:txBody>
          <a:bodyPr vert="horz" wrap="square" lIns="0" tIns="0" rIns="0" bIns="0"/>
          <a:lstStyle/>
          <a:p>
            <a:pPr algn="l" rtl="0" eaLnBrk="0">
              <a:lnSpc>
                <a:spcPct val="81000"/>
              </a:lnSpc>
            </a:pPr>
            <a:endParaRPr sz="100">
              <a:latin typeface="Arial" panose="020B0604020202020204"/>
              <a:ea typeface="Arial" panose="020B0604020202020204"/>
              <a:cs typeface="Arial" panose="020B0604020202020204"/>
            </a:endParaRPr>
          </a:p>
          <a:p>
            <a:pPr marL="179070" indent="-166370" algn="l" rtl="0" eaLnBrk="0">
              <a:lnSpc>
                <a:spcPct val="137000"/>
              </a:lnSpc>
            </a:pPr>
            <a:r>
              <a:rPr sz="1000" kern="0" spc="40">
                <a:solidFill>
                  <a:srgbClr val="595959">
                    <a:alpha val="100000"/>
                  </a:srgbClr>
                </a:solidFill>
                <a:latin typeface="Arial" panose="020B0604020202020204"/>
                <a:ea typeface="Arial" panose="020B0604020202020204"/>
                <a:cs typeface="Arial" panose="020B0604020202020204"/>
              </a:rPr>
              <a:t>•   </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全面、体系的应急管理系统</a:t>
            </a:r>
            <a:r>
              <a:rPr sz="1000" kern="0" spc="-14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，从应急预案到资源配置</a:t>
            </a:r>
            <a:r>
              <a:rPr sz="10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000" kern="0" spc="50">
                <a:solidFill>
                  <a:srgbClr val="595959">
                    <a:alpha val="100000"/>
                  </a:srgbClr>
                </a:solidFill>
                <a:latin typeface="微软雅黑" panose="020B0503020204020204" charset="-122"/>
                <a:ea typeface="微软雅黑" panose="020B0503020204020204" charset="-122"/>
                <a:cs typeface="微软雅黑" panose="020B0503020204020204" charset="-122"/>
              </a:rPr>
              <a:t>管理、值守安排、事故上报、应急</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救援、指挥决策、</a:t>
            </a:r>
            <a:r>
              <a:rPr sz="10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事后总结、应急模拟一体化处理。</a:t>
            </a:r>
            <a:endParaRPr sz="100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600">
              <a:latin typeface="Arial" panose="020B0604020202020204"/>
              <a:ea typeface="Arial" panose="020B0604020202020204"/>
              <a:cs typeface="Arial" panose="020B0604020202020204"/>
            </a:endParaRPr>
          </a:p>
          <a:p>
            <a:pPr marL="178435" indent="-165735" algn="l" rtl="0" eaLnBrk="0">
              <a:lnSpc>
                <a:spcPct val="127000"/>
              </a:lnSpc>
              <a:spcBef>
                <a:spcPts val="5"/>
              </a:spcBef>
            </a:pPr>
            <a:r>
              <a:rPr sz="1000" kern="0" spc="50">
                <a:solidFill>
                  <a:srgbClr val="595959">
                    <a:alpha val="100000"/>
                  </a:srgbClr>
                </a:solidFill>
                <a:latin typeface="Arial" panose="020B0604020202020204"/>
                <a:ea typeface="Arial" panose="020B0604020202020204"/>
                <a:cs typeface="Arial" panose="020B0604020202020204"/>
              </a:rPr>
              <a:t>•   </a:t>
            </a:r>
            <a:r>
              <a:rPr sz="1000" kern="0" spc="50">
                <a:solidFill>
                  <a:srgbClr val="595959">
                    <a:alpha val="100000"/>
                  </a:srgbClr>
                </a:solidFill>
                <a:latin typeface="微软雅黑" panose="020B0503020204020204" charset="-122"/>
                <a:ea typeface="微软雅黑" panose="020B0503020204020204" charset="-122"/>
                <a:cs typeface="微软雅黑" panose="020B0503020204020204" charset="-122"/>
              </a:rPr>
              <a:t>实现动态信息随时调取、应</a:t>
            </a:r>
            <a:r>
              <a:rPr sz="1000" kern="0" spc="40">
                <a:solidFill>
                  <a:srgbClr val="595959">
                    <a:alpha val="100000"/>
                  </a:srgbClr>
                </a:solidFill>
                <a:latin typeface="微软雅黑" panose="020B0503020204020204" charset="-122"/>
                <a:ea typeface="微软雅黑" panose="020B0503020204020204" charset="-122"/>
                <a:cs typeface="微软雅黑" panose="020B0503020204020204" charset="-122"/>
              </a:rPr>
              <a:t>急处置快捷可视、事故规</a:t>
            </a:r>
            <a:r>
              <a:rPr sz="1000" kern="0" spc="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1000" kern="0" spc="30">
                <a:solidFill>
                  <a:srgbClr val="595959">
                    <a:alpha val="100000"/>
                  </a:srgbClr>
                </a:solidFill>
                <a:latin typeface="微软雅黑" panose="020B0503020204020204" charset="-122"/>
                <a:ea typeface="微软雅黑" panose="020B0503020204020204" charset="-122"/>
                <a:cs typeface="微软雅黑" panose="020B0503020204020204" charset="-122"/>
              </a:rPr>
              <a:t>律科学可循。</a:t>
            </a:r>
            <a:endParaRPr sz="1000">
              <a:latin typeface="微软雅黑" panose="020B0503020204020204" charset="-122"/>
              <a:ea typeface="微软雅黑" panose="020B0503020204020204" charset="-122"/>
              <a:cs typeface="微软雅黑" panose="020B0503020204020204" charset="-122"/>
            </a:endParaRPr>
          </a:p>
        </p:txBody>
      </p:sp>
      <p:sp>
        <p:nvSpPr>
          <p:cNvPr id="3062" name="path 3062"/>
          <p:cNvSpPr/>
          <p:nvPr/>
        </p:nvSpPr>
        <p:spPr>
          <a:xfrm>
            <a:off x="396240" y="1271409"/>
            <a:ext cx="313054" cy="315595"/>
          </a:xfrm>
          <a:custGeom>
            <a:avLst/>
            <a:gdLst/>
            <a:ahLst/>
            <a:cxnLst/>
            <a:rect l="0" t="0" r="0" b="0"/>
            <a:pathLst>
              <a:path w="492" h="497">
                <a:moveTo>
                  <a:pt x="0" y="248"/>
                </a:moveTo>
                <a:cubicBezTo>
                  <a:pt x="0" y="111"/>
                  <a:pt x="110" y="0"/>
                  <a:pt x="246" y="0"/>
                </a:cubicBezTo>
                <a:cubicBezTo>
                  <a:pt x="382" y="0"/>
                  <a:pt x="492" y="111"/>
                  <a:pt x="492" y="248"/>
                </a:cubicBezTo>
                <a:cubicBezTo>
                  <a:pt x="492" y="385"/>
                  <a:pt x="382" y="497"/>
                  <a:pt x="246" y="497"/>
                </a:cubicBezTo>
                <a:cubicBezTo>
                  <a:pt x="110" y="497"/>
                  <a:pt x="0" y="385"/>
                  <a:pt x="0" y="248"/>
                </a:cubicBezTo>
              </a:path>
            </a:pathLst>
          </a:custGeom>
          <a:solidFill>
            <a:srgbClr val="C00000">
              <a:alpha val="100000"/>
            </a:srgbClr>
          </a:solidFill>
          <a:ln w="0" cap="flat">
            <a:noFill/>
            <a:prstDash val="solid"/>
            <a:miter lim="0"/>
          </a:ln>
        </p:spPr>
        <p:txBody>
          <a:bodyPr rtlCol="0"/>
          <a:lstStyle/>
          <a:p>
            <a:pPr algn="ctr"/>
            <a:endParaRPr lang="zh-CN" altLang="en-US"/>
          </a:p>
        </p:txBody>
      </p:sp>
      <p:sp>
        <p:nvSpPr>
          <p:cNvPr id="3064" name="path 3064"/>
          <p:cNvSpPr/>
          <p:nvPr/>
        </p:nvSpPr>
        <p:spPr>
          <a:xfrm>
            <a:off x="2909316" y="1333639"/>
            <a:ext cx="313308" cy="315595"/>
          </a:xfrm>
          <a:custGeom>
            <a:avLst/>
            <a:gdLst/>
            <a:ahLst/>
            <a:cxnLst/>
            <a:rect l="0" t="0" r="0" b="0"/>
            <a:pathLst>
              <a:path w="492" h="497">
                <a:moveTo>
                  <a:pt x="0" y="249"/>
                </a:moveTo>
                <a:cubicBezTo>
                  <a:pt x="0" y="111"/>
                  <a:pt x="110" y="0"/>
                  <a:pt x="246" y="0"/>
                </a:cubicBezTo>
                <a:cubicBezTo>
                  <a:pt x="383" y="0"/>
                  <a:pt x="493" y="111"/>
                  <a:pt x="493" y="248"/>
                </a:cubicBezTo>
                <a:cubicBezTo>
                  <a:pt x="493" y="385"/>
                  <a:pt x="383" y="497"/>
                  <a:pt x="246" y="497"/>
                </a:cubicBezTo>
                <a:cubicBezTo>
                  <a:pt x="110" y="497"/>
                  <a:pt x="0" y="385"/>
                  <a:pt x="0" y="249"/>
                </a:cubicBezTo>
              </a:path>
            </a:pathLst>
          </a:custGeom>
          <a:solidFill>
            <a:srgbClr val="C00000">
              <a:alpha val="100000"/>
            </a:srgbClr>
          </a:solidFill>
          <a:ln w="0" cap="flat">
            <a:noFill/>
            <a:prstDash val="solid"/>
            <a:miter lim="0"/>
          </a:ln>
        </p:spPr>
        <p:txBody>
          <a:bodyPr rtlCol="0"/>
          <a:lstStyle/>
          <a:p>
            <a:pPr algn="ctr"/>
            <a:endParaRPr lang="zh-CN" altLang="en-US"/>
          </a:p>
        </p:txBody>
      </p:sp>
      <p:sp>
        <p:nvSpPr>
          <p:cNvPr id="3066" name="path 3066"/>
          <p:cNvSpPr/>
          <p:nvPr/>
        </p:nvSpPr>
        <p:spPr>
          <a:xfrm>
            <a:off x="5752464" y="1301254"/>
            <a:ext cx="313055" cy="315595"/>
          </a:xfrm>
          <a:custGeom>
            <a:avLst/>
            <a:gdLst/>
            <a:ahLst/>
            <a:cxnLst/>
            <a:rect l="0" t="0" r="0" b="0"/>
            <a:pathLst>
              <a:path w="492" h="497">
                <a:moveTo>
                  <a:pt x="1" y="247"/>
                </a:moveTo>
                <a:cubicBezTo>
                  <a:pt x="0" y="111"/>
                  <a:pt x="110" y="0"/>
                  <a:pt x="246" y="0"/>
                </a:cubicBezTo>
                <a:cubicBezTo>
                  <a:pt x="382" y="0"/>
                  <a:pt x="493" y="111"/>
                  <a:pt x="493" y="248"/>
                </a:cubicBezTo>
                <a:cubicBezTo>
                  <a:pt x="493" y="385"/>
                  <a:pt x="382" y="497"/>
                  <a:pt x="246" y="497"/>
                </a:cubicBezTo>
                <a:cubicBezTo>
                  <a:pt x="110" y="497"/>
                  <a:pt x="0" y="385"/>
                  <a:pt x="1" y="247"/>
                </a:cubicBezTo>
              </a:path>
            </a:pathLst>
          </a:custGeom>
          <a:solidFill>
            <a:srgbClr val="C00000">
              <a:alpha val="100000"/>
            </a:srgbClr>
          </a:solidFill>
          <a:ln w="0" cap="flat">
            <a:noFill/>
            <a:prstDash val="solid"/>
            <a:miter lim="0"/>
          </a:ln>
        </p:spPr>
        <p:txBody>
          <a:bodyPr rtlCol="0"/>
          <a:lstStyle/>
          <a:p>
            <a:pPr algn="ctr"/>
            <a:endParaRPr lang="zh-CN" altLang="en-US"/>
          </a:p>
        </p:txBody>
      </p:sp>
      <p:graphicFrame>
        <p:nvGraphicFramePr>
          <p:cNvPr id="3068" name="table 3068"/>
          <p:cNvGraphicFramePr>
            <a:graphicFrameLocks noGrp="1"/>
          </p:cNvGraphicFramePr>
          <p:nvPr/>
        </p:nvGraphicFramePr>
        <p:xfrm>
          <a:off x="396240" y="1271409"/>
          <a:ext cx="6507478" cy="377825"/>
        </p:xfrm>
        <a:graphic>
          <a:graphicData uri="http://schemas.openxmlformats.org/drawingml/2006/table">
            <a:tbl>
              <a:tblPr/>
              <a:tblGrid>
                <a:gridCol w="328929"/>
                <a:gridCol w="1499235"/>
                <a:gridCol w="1009014"/>
                <a:gridCol w="1664970"/>
                <a:gridCol w="1186180"/>
                <a:gridCol w="819150"/>
              </a:tblGrid>
              <a:tr h="377825">
                <a:tc>
                  <a:txBody>
                    <a:bodyPr wrap="square"/>
                    <a:lstStyle/>
                    <a:p>
                      <a:pPr algn="l" rtl="0" eaLnBrk="0">
                        <a:lnSpc>
                          <a:spcPct val="116000"/>
                        </a:lnSpc>
                      </a:pPr>
                      <a:endParaRPr sz="400">
                        <a:latin typeface="Arial" panose="020B0604020202020204"/>
                        <a:ea typeface="Arial" panose="020B0604020202020204"/>
                        <a:cs typeface="Arial" panose="020B0604020202020204"/>
                      </a:endParaRPr>
                    </a:p>
                    <a:p>
                      <a:pPr marL="113030" algn="l" rtl="0" eaLnBrk="0">
                        <a:lnSpc>
                          <a:spcPct val="78000"/>
                        </a:lnSpc>
                        <a:spcBef>
                          <a:spcPct val="0"/>
                        </a:spcBef>
                      </a:pPr>
                      <a:r>
                        <a:rPr sz="1700" kern="0" spc="-20">
                          <a:solidFill>
                            <a:srgbClr val="FFFFFF">
                              <a:alpha val="100000"/>
                            </a:srgbClr>
                          </a:solidFill>
                          <a:latin typeface="等线" panose="02010600030101010101" charset="-122"/>
                          <a:ea typeface="等线" panose="02010600030101010101" charset="-122"/>
                          <a:cs typeface="等线" panose="02010600030101010101" charset="-122"/>
                        </a:rPr>
                        <a:t>1</a:t>
                      </a:r>
                      <a:endParaRPr sz="1700">
                        <a:latin typeface="等线" panose="02010600030101010101" charset="-122"/>
                        <a:ea typeface="等线" panose="02010600030101010101" charset="-122"/>
                        <a:cs typeface="等线" panose="02010600030101010101" charset="-122"/>
                      </a:endParaRPr>
                    </a:p>
                  </a:txBody>
                  <a:tcPr marL="0" marR="0" marT="0" marB="0" vert="horz">
                    <a:lnL>
                      <a:noFill/>
                    </a:lnL>
                    <a:lnR>
                      <a:noFill/>
                    </a:lnR>
                    <a:lnT>
                      <a:noFill/>
                    </a:lnT>
                    <a:lnB>
                      <a:noFill/>
                    </a:lnB>
                  </a:tcPr>
                </a:tc>
                <a:tc>
                  <a:txBody>
                    <a:bodyPr wrap="square"/>
                    <a:lstStyle/>
                    <a:p>
                      <a:pPr algn="l" rtl="0" eaLnBrk="0">
                        <a:lnSpc>
                          <a:spcPct val="115000"/>
                        </a:lnSpc>
                      </a:pPr>
                      <a:endParaRPr sz="500">
                        <a:latin typeface="Arial" panose="020B0604020202020204"/>
                        <a:ea typeface="Arial" panose="020B0604020202020204"/>
                        <a:cs typeface="Arial" panose="020B0604020202020204"/>
                      </a:endParaRPr>
                    </a:p>
                    <a:p>
                      <a:pPr marL="15240" algn="l" rtl="0" eaLnBrk="0">
                        <a:lnSpc>
                          <a:spcPct val="96000"/>
                        </a:lnSpc>
                        <a:spcBef>
                          <a:spcPts val="5"/>
                        </a:spcBef>
                      </a:pPr>
                      <a:r>
                        <a:rPr sz="10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制定应急预案</a:t>
                      </a:r>
                      <a:endParaRPr sz="10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wrap="square"/>
                    <a:lstStyle/>
                    <a:p>
                      <a:pPr algn="l" rtl="0" eaLnBrk="0">
                        <a:lnSpc>
                          <a:spcPct val="107000"/>
                        </a:lnSpc>
                      </a:pPr>
                      <a:endParaRPr sz="800">
                        <a:latin typeface="Arial" panose="020B0604020202020204"/>
                        <a:ea typeface="Arial" panose="020B0604020202020204"/>
                        <a:cs typeface="Arial" panose="020B0604020202020204"/>
                      </a:endParaRPr>
                    </a:p>
                    <a:p>
                      <a:pPr marL="793115" algn="l" rtl="0" eaLnBrk="0">
                        <a:lnSpc>
                          <a:spcPct val="79000"/>
                        </a:lnSpc>
                      </a:pPr>
                      <a:r>
                        <a:rPr sz="1700" kern="0" spc="-20">
                          <a:solidFill>
                            <a:srgbClr val="FFFFFF">
                              <a:alpha val="100000"/>
                            </a:srgbClr>
                          </a:solidFill>
                          <a:latin typeface="等线" panose="02010600030101010101" charset="-122"/>
                          <a:ea typeface="等线" panose="02010600030101010101" charset="-122"/>
                          <a:cs typeface="等线" panose="02010600030101010101" charset="-122"/>
                        </a:rPr>
                        <a:t>2</a:t>
                      </a:r>
                      <a:endParaRPr sz="1700">
                        <a:latin typeface="等线" panose="02010600030101010101" charset="-122"/>
                        <a:ea typeface="等线" panose="02010600030101010101" charset="-122"/>
                        <a:cs typeface="等线" panose="02010600030101010101" charset="-122"/>
                      </a:endParaRPr>
                    </a:p>
                  </a:txBody>
                  <a:tcPr marL="0" marR="0" marT="0" marB="0" vert="horz">
                    <a:lnL>
                      <a:noFill/>
                    </a:lnL>
                    <a:lnR>
                      <a:noFill/>
                    </a:lnR>
                    <a:lnT>
                      <a:noFill/>
                    </a:lnT>
                    <a:lnB>
                      <a:noFill/>
                    </a:lnB>
                  </a:tcPr>
                </a:tc>
                <a:tc>
                  <a:txBody>
                    <a:bodyPr wrap="square"/>
                    <a:lstStyle/>
                    <a:p>
                      <a:pPr algn="l" rtl="0" eaLnBrk="0">
                        <a:lnSpc>
                          <a:spcPct val="104000"/>
                        </a:lnSpc>
                      </a:pPr>
                      <a:endParaRPr sz="800">
                        <a:latin typeface="Arial" panose="020B0604020202020204"/>
                        <a:ea typeface="Arial" panose="020B0604020202020204"/>
                        <a:cs typeface="Arial" panose="020B0604020202020204"/>
                      </a:endParaRPr>
                    </a:p>
                    <a:p>
                      <a:pPr marL="10160" algn="l" rtl="0" eaLnBrk="0">
                        <a:lnSpc>
                          <a:spcPct val="96000"/>
                        </a:lnSpc>
                        <a:spcBef>
                          <a:spcPct val="0"/>
                        </a:spcBef>
                      </a:pPr>
                      <a:r>
                        <a:rPr sz="10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应急资源管理</a:t>
                      </a:r>
                      <a:endParaRPr sz="10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wrap="square"/>
                    <a:lstStyle/>
                    <a:p>
                      <a:pPr algn="l" rtl="0" eaLnBrk="0">
                        <a:lnSpc>
                          <a:spcPct val="107000"/>
                        </a:lnSpc>
                      </a:pPr>
                      <a:endParaRPr sz="600">
                        <a:latin typeface="Arial" panose="020B0604020202020204"/>
                        <a:ea typeface="Arial" panose="020B0604020202020204"/>
                        <a:cs typeface="Arial" panose="020B0604020202020204"/>
                      </a:endParaRPr>
                    </a:p>
                    <a:p>
                      <a:pPr marL="959485" algn="l" rtl="0" eaLnBrk="0">
                        <a:lnSpc>
                          <a:spcPct val="79000"/>
                        </a:lnSpc>
                        <a:spcBef>
                          <a:spcPts val="5"/>
                        </a:spcBef>
                      </a:pPr>
                      <a:r>
                        <a:rPr sz="1700" kern="0" spc="-20">
                          <a:solidFill>
                            <a:srgbClr val="FFFFFF">
                              <a:alpha val="100000"/>
                            </a:srgbClr>
                          </a:solidFill>
                          <a:latin typeface="等线" panose="02010600030101010101" charset="-122"/>
                          <a:ea typeface="等线" panose="02010600030101010101" charset="-122"/>
                          <a:cs typeface="等线" panose="02010600030101010101" charset="-122"/>
                        </a:rPr>
                        <a:t>3</a:t>
                      </a:r>
                      <a:endParaRPr sz="1700">
                        <a:latin typeface="等线" panose="02010600030101010101" charset="-122"/>
                        <a:ea typeface="等线" panose="02010600030101010101" charset="-122"/>
                        <a:cs typeface="等线" panose="02010600030101010101" charset="-122"/>
                      </a:endParaRPr>
                    </a:p>
                  </a:txBody>
                  <a:tcPr marL="0" marR="0" marT="0" marB="0" vert="horz">
                    <a:lnL>
                      <a:noFill/>
                    </a:lnL>
                    <a:lnR>
                      <a:noFill/>
                    </a:lnR>
                    <a:lnT>
                      <a:noFill/>
                    </a:lnT>
                    <a:lnB>
                      <a:noFill/>
                    </a:lnB>
                  </a:tcPr>
                </a:tc>
                <a:tc>
                  <a:txBody>
                    <a:bodyPr wrap="square"/>
                    <a:lstStyle/>
                    <a:p>
                      <a:pPr algn="l" rtl="0" eaLnBrk="0">
                        <a:lnSpc>
                          <a:spcPct val="101000"/>
                        </a:lnSpc>
                      </a:pPr>
                      <a:endParaRPr sz="700">
                        <a:latin typeface="Arial" panose="020B0604020202020204"/>
                        <a:ea typeface="Arial" panose="020B0604020202020204"/>
                        <a:cs typeface="Arial" panose="020B0604020202020204"/>
                      </a:endParaRPr>
                    </a:p>
                    <a:p>
                      <a:pPr algn="r" rtl="0" eaLnBrk="0">
                        <a:lnSpc>
                          <a:spcPct val="96000"/>
                        </a:lnSpc>
                        <a:spcBef>
                          <a:spcPct val="0"/>
                        </a:spcBef>
                      </a:pPr>
                      <a:r>
                        <a:rPr sz="1000" kern="0" spc="40">
                          <a:solidFill>
                            <a:srgbClr val="1D1D1A">
                              <a:alpha val="100000"/>
                            </a:srgbClr>
                          </a:solidFill>
                          <a:latin typeface="微软雅黑" panose="020B0503020204020204" charset="-122"/>
                          <a:ea typeface="微软雅黑" panose="020B0503020204020204" charset="-122"/>
                          <a:cs typeface="微软雅黑" panose="020B0503020204020204" charset="-122"/>
                        </a:rPr>
                        <a:t>应急值守安排</a:t>
                      </a:r>
                      <a:endParaRPr sz="100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r>
            </a:tbl>
          </a:graphicData>
        </a:graphic>
      </p:graphicFrame>
      <p:pic>
        <p:nvPicPr>
          <p:cNvPr id="3070" name="picture 3070"/>
          <p:cNvPicPr>
            <a:picLocks noChangeAspect="1"/>
          </p:cNvPicPr>
          <p:nvPr/>
        </p:nvPicPr>
        <p:blipFill>
          <a:blip r:embed="rId7"/>
          <a:stretch>
            <a:fillRect/>
          </a:stretch>
        </p:blipFill>
        <p:spPr>
          <a:xfrm rot="21600000">
            <a:off x="638721" y="315290"/>
            <a:ext cx="662482" cy="564692"/>
          </a:xfrm>
          <a:prstGeom prst="rect">
            <a:avLst/>
          </a:prstGeom>
        </p:spPr>
      </p:pic>
      <p:sp>
        <p:nvSpPr>
          <p:cNvPr id="3072" name="textbox 3072"/>
          <p:cNvSpPr/>
          <p:nvPr/>
        </p:nvSpPr>
        <p:spPr>
          <a:xfrm>
            <a:off x="810818" y="475576"/>
            <a:ext cx="8259444" cy="273684"/>
          </a:xfrm>
          <a:prstGeom prst="rect">
            <a:avLst/>
          </a:prstGeom>
          <a:noFill/>
          <a:ln w="0" cap="flat">
            <a:noFill/>
            <a:prstDash val="solid"/>
            <a:miter lim="0"/>
          </a:ln>
        </p:spPr>
        <p:txBody>
          <a:bodyPr vert="horz" wrap="square" lIns="0" tIns="0" rIns="0" bIns="0"/>
          <a:lstStyle/>
          <a:p>
            <a:pPr algn="l" rtl="0" eaLnBrk="0">
              <a:lnSpc>
                <a:spcPct val="79000"/>
              </a:lnSpc>
            </a:pPr>
            <a:endParaRPr sz="100">
              <a:latin typeface="Arial" panose="020B0604020202020204"/>
              <a:ea typeface="Arial" panose="020B0604020202020204"/>
              <a:cs typeface="Arial" panose="020B0604020202020204"/>
            </a:endParaRPr>
          </a:p>
          <a:p>
            <a:pPr marL="12700" algn="l" rtl="0" eaLnBrk="0">
              <a:lnSpc>
                <a:spcPct val="96000"/>
              </a:lnSpc>
            </a:pPr>
            <a:r>
              <a:rPr sz="1800" kern="0" spc="160" baseline="14000">
                <a:solidFill>
                  <a:srgbClr val="FFFFFF">
                    <a:alpha val="100000"/>
                  </a:srgbClr>
                </a:solidFill>
                <a:latin typeface="微软雅黑" panose="020B0503020204020204" charset="-122"/>
                <a:ea typeface="微软雅黑" panose="020B0503020204020204" charset="-122"/>
                <a:cs typeface="微软雅黑" panose="020B0503020204020204" charset="-122"/>
              </a:rPr>
              <a:t>3.3</a:t>
            </a:r>
            <a:r>
              <a:rPr sz="1100" kern="0" spc="16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700" b="1"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安环应急</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4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一体化应急</a:t>
            </a:r>
            <a:r>
              <a:rPr sz="1700" b="1" kern="0" spc="150">
                <a:solidFill>
                  <a:srgbClr val="000000">
                    <a:alpha val="100000"/>
                  </a:srgbClr>
                </a:solidFill>
                <a:latin typeface="微软雅黑" panose="020B0503020204020204" charset="-122"/>
                <a:ea typeface="微软雅黑" panose="020B0503020204020204" charset="-122"/>
                <a:cs typeface="微软雅黑" panose="020B0503020204020204" charset="-122"/>
              </a:rPr>
              <a:t>管理系统</a:t>
            </a:r>
            <a:r>
              <a:rPr sz="1700" b="1" kern="0" spc="-13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5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150">
                <a:solidFill>
                  <a:srgbClr val="000000">
                    <a:alpha val="100000"/>
                  </a:srgbClr>
                </a:solidFill>
                <a:latin typeface="微软雅黑" panose="020B0503020204020204" charset="-122"/>
                <a:ea typeface="微软雅黑" panose="020B0503020204020204" charset="-122"/>
                <a:cs typeface="微软雅黑" panose="020B0503020204020204" charset="-122"/>
              </a:rPr>
              <a:t>为楼宇提供全方位全时段的保驾护航</a:t>
            </a:r>
            <a:endParaRPr sz="1700">
              <a:latin typeface="微软雅黑" panose="020B0503020204020204" charset="-122"/>
              <a:ea typeface="微软雅黑" panose="020B0503020204020204" charset="-122"/>
              <a:cs typeface="微软雅黑" panose="020B0503020204020204" charset="-122"/>
            </a:endParaRPr>
          </a:p>
        </p:txBody>
      </p:sp>
      <p:sp>
        <p:nvSpPr>
          <p:cNvPr id="3074" name="textbox 3074"/>
          <p:cNvSpPr/>
          <p:nvPr/>
        </p:nvSpPr>
        <p:spPr>
          <a:xfrm>
            <a:off x="8736965" y="1630679"/>
            <a:ext cx="1504950" cy="455930"/>
          </a:xfrm>
          <a:prstGeom prst="rect">
            <a:avLst/>
          </a:prstGeom>
          <a:solidFill>
            <a:srgbClr val="808080">
              <a:alpha val="100000"/>
            </a:srgbClr>
          </a:solidFill>
          <a:ln w="0" cap="flat">
            <a:noFill/>
            <a:prstDash val="solid"/>
            <a:miter lim="0"/>
          </a:ln>
        </p:spPr>
        <p:txBody>
          <a:bodyPr vert="horz" wrap="square" lIns="0" tIns="0" rIns="0" bIns="0"/>
          <a:lstStyle/>
          <a:p>
            <a:pPr algn="l" rtl="0" eaLnBrk="0">
              <a:lnSpc>
                <a:spcPct val="107000"/>
              </a:lnSpc>
            </a:pPr>
            <a:endParaRPr sz="400">
              <a:latin typeface="Arial" panose="020B0604020202020204"/>
              <a:ea typeface="Arial" panose="020B0604020202020204"/>
              <a:cs typeface="Arial" panose="020B0604020202020204"/>
            </a:endParaRPr>
          </a:p>
          <a:p>
            <a:pPr marL="244475" algn="l" rtl="0" eaLnBrk="0">
              <a:lnSpc>
                <a:spcPct val="98000"/>
              </a:lnSpc>
              <a:spcBef>
                <a:spcPct val="0"/>
              </a:spcBef>
            </a:pPr>
            <a:r>
              <a:rPr sz="1200" kern="0" spc="90">
                <a:solidFill>
                  <a:srgbClr val="FFFFFF">
                    <a:alpha val="100000"/>
                  </a:srgbClr>
                </a:solidFill>
                <a:latin typeface="微软雅黑" panose="020B0503020204020204" charset="-122"/>
                <a:ea typeface="微软雅黑" panose="020B0503020204020204" charset="-122"/>
                <a:cs typeface="微软雅黑" panose="020B0503020204020204" charset="-122"/>
              </a:rPr>
              <a:t>方案特点</a:t>
            </a:r>
            <a:endParaRPr sz="1200">
              <a:latin typeface="微软雅黑" panose="020B0503020204020204" charset="-122"/>
              <a:ea typeface="微软雅黑" panose="020B0503020204020204" charset="-122"/>
              <a:cs typeface="微软雅黑" panose="020B0503020204020204" charset="-122"/>
            </a:endParaRPr>
          </a:p>
        </p:txBody>
      </p:sp>
      <p:grpSp>
        <p:nvGrpSpPr>
          <p:cNvPr id="326" name="group 326"/>
          <p:cNvGrpSpPr/>
          <p:nvPr/>
        </p:nvGrpSpPr>
        <p:grpSpPr>
          <a:xfrm rot="21600000">
            <a:off x="8736965" y="3907535"/>
            <a:ext cx="1615566" cy="393192"/>
            <a:chOff x="0" y="0"/>
            <a:chExt cx="1615566" cy="393192"/>
          </a:xfrm>
        </p:grpSpPr>
        <p:pic>
          <p:nvPicPr>
            <p:cNvPr id="3076" name="picture 3076"/>
            <p:cNvPicPr>
              <a:picLocks noChangeAspect="1"/>
            </p:cNvPicPr>
            <p:nvPr/>
          </p:nvPicPr>
          <p:blipFill>
            <a:blip r:embed="rId8"/>
            <a:stretch>
              <a:fillRect/>
            </a:stretch>
          </p:blipFill>
          <p:spPr>
            <a:xfrm rot="21600000">
              <a:off x="0" y="0"/>
              <a:ext cx="1615566" cy="393192"/>
            </a:xfrm>
            <a:prstGeom prst="rect">
              <a:avLst/>
            </a:prstGeom>
          </p:spPr>
        </p:pic>
        <p:sp>
          <p:nvSpPr>
            <p:cNvPr id="3078" name="textbox 3078"/>
            <p:cNvSpPr/>
            <p:nvPr/>
          </p:nvSpPr>
          <p:spPr>
            <a:xfrm>
              <a:off x="-12700" y="-12700"/>
              <a:ext cx="1641475" cy="433705"/>
            </a:xfrm>
            <a:prstGeom prst="rect">
              <a:avLst/>
            </a:prstGeom>
            <a:noFill/>
            <a:ln w="0" cap="flat">
              <a:noFill/>
              <a:prstDash val="solid"/>
              <a:miter lim="0"/>
            </a:ln>
          </p:spPr>
          <p:txBody>
            <a:bodyPr vert="horz" wrap="square" lIns="0" tIns="0" rIns="0" bIns="0"/>
            <a:lstStyle/>
            <a:p>
              <a:pPr algn="l" rtl="0" eaLnBrk="0">
                <a:lnSpc>
                  <a:spcPct val="102000"/>
                </a:lnSpc>
              </a:pPr>
              <a:endParaRPr sz="500">
                <a:latin typeface="Arial" panose="020B0604020202020204"/>
                <a:ea typeface="Arial" panose="020B0604020202020204"/>
                <a:cs typeface="Arial" panose="020B0604020202020204"/>
              </a:endParaRPr>
            </a:p>
            <a:p>
              <a:pPr marL="267335" algn="l" rtl="0" eaLnBrk="0">
                <a:lnSpc>
                  <a:spcPct val="98000"/>
                </a:lnSpc>
                <a:spcBef>
                  <a:spcPts val="5"/>
                </a:spcBef>
              </a:pPr>
              <a:r>
                <a:rPr sz="1200" kern="0" spc="90">
                  <a:solidFill>
                    <a:srgbClr val="FFFFFF">
                      <a:alpha val="100000"/>
                    </a:srgbClr>
                  </a:solidFill>
                  <a:latin typeface="微软雅黑" panose="020B0503020204020204" charset="-122"/>
                  <a:ea typeface="微软雅黑" panose="020B0503020204020204" charset="-122"/>
                  <a:cs typeface="微软雅黑" panose="020B0503020204020204" charset="-122"/>
                </a:rPr>
                <a:t>客户价值</a:t>
              </a:r>
              <a:endParaRPr sz="1200">
                <a:latin typeface="微软雅黑" panose="020B0503020204020204" charset="-122"/>
                <a:ea typeface="微软雅黑" panose="020B0503020204020204" charset="-122"/>
                <a:cs typeface="微软雅黑" panose="020B0503020204020204" charset="-122"/>
              </a:endParaRPr>
            </a:p>
          </p:txBody>
        </p:sp>
      </p:grpSp>
      <p:sp>
        <p:nvSpPr>
          <p:cNvPr id="3080" name="path 3080"/>
          <p:cNvSpPr/>
          <p:nvPr/>
        </p:nvSpPr>
        <p:spPr>
          <a:xfrm>
            <a:off x="5826252" y="3907294"/>
            <a:ext cx="313562" cy="315595"/>
          </a:xfrm>
          <a:custGeom>
            <a:avLst/>
            <a:gdLst/>
            <a:ahLst/>
            <a:cxnLst/>
            <a:rect l="0" t="0" r="0" b="0"/>
            <a:pathLst>
              <a:path w="492" h="497">
                <a:moveTo>
                  <a:pt x="0" y="247"/>
                </a:moveTo>
                <a:cubicBezTo>
                  <a:pt x="0" y="111"/>
                  <a:pt x="111" y="0"/>
                  <a:pt x="247" y="0"/>
                </a:cubicBezTo>
                <a:cubicBezTo>
                  <a:pt x="383" y="0"/>
                  <a:pt x="493" y="111"/>
                  <a:pt x="493" y="248"/>
                </a:cubicBezTo>
                <a:cubicBezTo>
                  <a:pt x="493" y="385"/>
                  <a:pt x="383" y="497"/>
                  <a:pt x="247" y="497"/>
                </a:cubicBezTo>
                <a:cubicBezTo>
                  <a:pt x="111" y="497"/>
                  <a:pt x="0" y="385"/>
                  <a:pt x="0" y="247"/>
                </a:cubicBezTo>
              </a:path>
            </a:pathLst>
          </a:custGeom>
          <a:solidFill>
            <a:srgbClr val="C00000">
              <a:alpha val="100000"/>
            </a:srgbClr>
          </a:solidFill>
          <a:ln w="0" cap="flat">
            <a:noFill/>
            <a:prstDash val="solid"/>
            <a:miter lim="0"/>
          </a:ln>
        </p:spPr>
        <p:txBody>
          <a:bodyPr rtlCol="0"/>
          <a:lstStyle/>
          <a:p>
            <a:pPr algn="ctr"/>
            <a:endParaRPr lang="zh-CN" altLang="en-US"/>
          </a:p>
        </p:txBody>
      </p:sp>
      <p:sp>
        <p:nvSpPr>
          <p:cNvPr id="3082" name="path 3082"/>
          <p:cNvSpPr/>
          <p:nvPr/>
        </p:nvSpPr>
        <p:spPr>
          <a:xfrm>
            <a:off x="2947035" y="3872369"/>
            <a:ext cx="313055" cy="315595"/>
          </a:xfrm>
          <a:custGeom>
            <a:avLst/>
            <a:gdLst/>
            <a:ahLst/>
            <a:cxnLst/>
            <a:rect l="0" t="0" r="0" b="0"/>
            <a:pathLst>
              <a:path w="492" h="497">
                <a:moveTo>
                  <a:pt x="0" y="247"/>
                </a:moveTo>
                <a:cubicBezTo>
                  <a:pt x="0" y="111"/>
                  <a:pt x="110" y="0"/>
                  <a:pt x="246" y="0"/>
                </a:cubicBezTo>
                <a:cubicBezTo>
                  <a:pt x="382" y="0"/>
                  <a:pt x="493" y="111"/>
                  <a:pt x="493" y="248"/>
                </a:cubicBezTo>
                <a:cubicBezTo>
                  <a:pt x="493" y="385"/>
                  <a:pt x="382" y="497"/>
                  <a:pt x="246" y="497"/>
                </a:cubicBezTo>
                <a:cubicBezTo>
                  <a:pt x="110" y="497"/>
                  <a:pt x="0" y="385"/>
                  <a:pt x="0" y="247"/>
                </a:cubicBezTo>
              </a:path>
            </a:pathLst>
          </a:custGeom>
          <a:solidFill>
            <a:srgbClr val="C00000">
              <a:alpha val="100000"/>
            </a:srgbClr>
          </a:solidFill>
          <a:ln w="0" cap="flat">
            <a:noFill/>
            <a:prstDash val="solid"/>
            <a:miter lim="0"/>
          </a:ln>
        </p:spPr>
        <p:txBody>
          <a:bodyPr rtlCol="0"/>
          <a:lstStyle/>
          <a:p>
            <a:pPr algn="ctr"/>
            <a:endParaRPr lang="zh-CN" altLang="en-US"/>
          </a:p>
        </p:txBody>
      </p:sp>
      <p:sp>
        <p:nvSpPr>
          <p:cNvPr id="3084" name="path 3084"/>
          <p:cNvSpPr/>
          <p:nvPr/>
        </p:nvSpPr>
        <p:spPr>
          <a:xfrm>
            <a:off x="396240" y="3886974"/>
            <a:ext cx="313054" cy="315595"/>
          </a:xfrm>
          <a:custGeom>
            <a:avLst/>
            <a:gdLst/>
            <a:ahLst/>
            <a:cxnLst/>
            <a:rect l="0" t="0" r="0" b="0"/>
            <a:pathLst>
              <a:path w="492" h="497">
                <a:moveTo>
                  <a:pt x="0" y="248"/>
                </a:moveTo>
                <a:cubicBezTo>
                  <a:pt x="0" y="111"/>
                  <a:pt x="110" y="0"/>
                  <a:pt x="246" y="0"/>
                </a:cubicBezTo>
                <a:cubicBezTo>
                  <a:pt x="382" y="0"/>
                  <a:pt x="492" y="111"/>
                  <a:pt x="492" y="248"/>
                </a:cubicBezTo>
                <a:cubicBezTo>
                  <a:pt x="492" y="385"/>
                  <a:pt x="382" y="497"/>
                  <a:pt x="246" y="497"/>
                </a:cubicBezTo>
                <a:cubicBezTo>
                  <a:pt x="110" y="497"/>
                  <a:pt x="0" y="385"/>
                  <a:pt x="0" y="248"/>
                </a:cubicBezTo>
              </a:path>
            </a:pathLst>
          </a:custGeom>
          <a:solidFill>
            <a:srgbClr val="C00000">
              <a:alpha val="100000"/>
            </a:srgbClr>
          </a:solidFill>
          <a:ln w="0" cap="flat">
            <a:noFill/>
            <a:prstDash val="solid"/>
            <a:miter lim="0"/>
          </a:ln>
        </p:spPr>
        <p:txBody>
          <a:bodyPr rtlCol="0"/>
          <a:lstStyle/>
          <a:p>
            <a:pPr algn="ctr"/>
            <a:endParaRPr lang="zh-CN" altLang="en-US"/>
          </a:p>
        </p:txBody>
      </p:sp>
      <p:pic>
        <p:nvPicPr>
          <p:cNvPr id="3086" name="picture 3086"/>
          <p:cNvPicPr>
            <a:picLocks noChangeAspect="1"/>
          </p:cNvPicPr>
          <p:nvPr/>
        </p:nvPicPr>
        <p:blipFill>
          <a:blip r:embed="rId9"/>
          <a:stretch>
            <a:fillRect/>
          </a:stretch>
        </p:blipFill>
        <p:spPr>
          <a:xfrm rot="21600000">
            <a:off x="8935859" y="2062391"/>
            <a:ext cx="3112630" cy="9525"/>
          </a:xfrm>
          <a:prstGeom prst="rect">
            <a:avLst/>
          </a:prstGeom>
        </p:spPr>
      </p:pic>
      <p:pic>
        <p:nvPicPr>
          <p:cNvPr id="3088" name="picture 3088"/>
          <p:cNvPicPr>
            <a:picLocks noChangeAspect="1"/>
          </p:cNvPicPr>
          <p:nvPr/>
        </p:nvPicPr>
        <p:blipFill>
          <a:blip r:embed="rId10"/>
          <a:stretch>
            <a:fillRect/>
          </a:stretch>
        </p:blipFill>
        <p:spPr>
          <a:xfrm rot="21600000">
            <a:off x="8933904" y="4271047"/>
            <a:ext cx="3059976" cy="9525"/>
          </a:xfrm>
          <a:prstGeom prst="rect">
            <a:avLst/>
          </a:prstGeom>
        </p:spPr>
      </p:pic>
      <p:sp>
        <p:nvSpPr>
          <p:cNvPr id="3090" name="textbox 3090"/>
          <p:cNvSpPr/>
          <p:nvPr/>
        </p:nvSpPr>
        <p:spPr>
          <a:xfrm>
            <a:off x="484581" y="3944467"/>
            <a:ext cx="140970" cy="228600"/>
          </a:xfrm>
          <a:prstGeom prst="rect">
            <a:avLst/>
          </a:prstGeom>
          <a:noFill/>
          <a:ln w="0" cap="flat">
            <a:noFill/>
            <a:prstDash val="solid"/>
            <a:miter lim="0"/>
          </a:ln>
        </p:spPr>
        <p:txBody>
          <a:bodyPr vert="horz" wrap="square" lIns="0" tIns="0" rIns="0" bIns="0"/>
          <a:lstStyle/>
          <a:p>
            <a:pPr algn="l" rtl="0" eaLnBrk="0">
              <a:lnSpc>
                <a:spcPct val="88000"/>
              </a:lnSpc>
            </a:pPr>
            <a:endParaRPr sz="100">
              <a:latin typeface="Arial" panose="020B0604020202020204"/>
              <a:ea typeface="Arial" panose="020B0604020202020204"/>
              <a:cs typeface="Arial" panose="020B0604020202020204"/>
            </a:endParaRPr>
          </a:p>
          <a:p>
            <a:pPr marL="12700" algn="l" rtl="0" eaLnBrk="0">
              <a:lnSpc>
                <a:spcPct val="78000"/>
              </a:lnSpc>
            </a:pPr>
            <a:r>
              <a:rPr sz="1700" kern="0" spc="-10">
                <a:solidFill>
                  <a:srgbClr val="FFFFFF">
                    <a:alpha val="100000"/>
                  </a:srgbClr>
                </a:solidFill>
                <a:latin typeface="等线" panose="02010600030101010101" charset="-122"/>
                <a:ea typeface="等线" panose="02010600030101010101" charset="-122"/>
                <a:cs typeface="等线" panose="02010600030101010101" charset="-122"/>
              </a:rPr>
              <a:t>4</a:t>
            </a:r>
            <a:endParaRPr sz="1700">
              <a:latin typeface="等线" panose="02010600030101010101" charset="-122"/>
              <a:ea typeface="等线" panose="02010600030101010101" charset="-122"/>
              <a:cs typeface="等线" panose="02010600030101010101" charset="-122"/>
            </a:endParaRPr>
          </a:p>
        </p:txBody>
      </p:sp>
      <p:sp>
        <p:nvSpPr>
          <p:cNvPr id="3092" name="textbox 3092"/>
          <p:cNvSpPr/>
          <p:nvPr/>
        </p:nvSpPr>
        <p:spPr>
          <a:xfrm>
            <a:off x="5923102" y="3962501"/>
            <a:ext cx="132714" cy="231140"/>
          </a:xfrm>
          <a:prstGeom prst="rect">
            <a:avLst/>
          </a:prstGeom>
          <a:noFill/>
          <a:ln w="0" cap="flat">
            <a:noFill/>
            <a:prstDash val="solid"/>
            <a:miter lim="0"/>
          </a:ln>
        </p:spPr>
        <p:txBody>
          <a:bodyPr vert="horz" wrap="square" lIns="0" tIns="0" rIns="0" bIns="0"/>
          <a:lstStyle/>
          <a:p>
            <a:pPr algn="l" rtl="0" eaLnBrk="0">
              <a:lnSpc>
                <a:spcPct val="87000"/>
              </a:lnSpc>
            </a:pPr>
            <a:endParaRPr sz="100">
              <a:latin typeface="Arial" panose="020B0604020202020204"/>
              <a:ea typeface="Arial" panose="020B0604020202020204"/>
              <a:cs typeface="Arial" panose="020B0604020202020204"/>
            </a:endParaRPr>
          </a:p>
          <a:p>
            <a:pPr marL="12700" algn="l" rtl="0" eaLnBrk="0">
              <a:lnSpc>
                <a:spcPct val="79000"/>
              </a:lnSpc>
            </a:pPr>
            <a:r>
              <a:rPr sz="1700" kern="0" spc="-20">
                <a:solidFill>
                  <a:srgbClr val="FFFFFF">
                    <a:alpha val="100000"/>
                  </a:srgbClr>
                </a:solidFill>
                <a:latin typeface="等线" panose="02010600030101010101" charset="-122"/>
                <a:ea typeface="等线" panose="02010600030101010101" charset="-122"/>
                <a:cs typeface="等线" panose="02010600030101010101" charset="-122"/>
              </a:rPr>
              <a:t>6</a:t>
            </a:r>
            <a:endParaRPr sz="1700">
              <a:latin typeface="等线" panose="02010600030101010101" charset="-122"/>
              <a:ea typeface="等线" panose="02010600030101010101" charset="-122"/>
              <a:cs typeface="等线" panose="02010600030101010101" charset="-122"/>
            </a:endParaRPr>
          </a:p>
        </p:txBody>
      </p:sp>
      <p:sp>
        <p:nvSpPr>
          <p:cNvPr id="3094" name="textbox 3094"/>
          <p:cNvSpPr/>
          <p:nvPr/>
        </p:nvSpPr>
        <p:spPr>
          <a:xfrm>
            <a:off x="3043377" y="3929862"/>
            <a:ext cx="132714" cy="228600"/>
          </a:xfrm>
          <a:prstGeom prst="rect">
            <a:avLst/>
          </a:prstGeom>
          <a:noFill/>
          <a:ln w="0" cap="flat">
            <a:noFill/>
            <a:prstDash val="solid"/>
            <a:miter lim="0"/>
          </a:ln>
        </p:spPr>
        <p:txBody>
          <a:bodyPr vert="horz" wrap="square" lIns="0" tIns="0" rIns="0" bIns="0"/>
          <a:lstStyle/>
          <a:p>
            <a:pPr algn="l" rtl="0" eaLnBrk="0">
              <a:lnSpc>
                <a:spcPct val="89000"/>
              </a:lnSpc>
            </a:pPr>
            <a:endParaRPr sz="100">
              <a:latin typeface="Arial" panose="020B0604020202020204"/>
              <a:ea typeface="Arial" panose="020B0604020202020204"/>
              <a:cs typeface="Arial" panose="020B0604020202020204"/>
            </a:endParaRPr>
          </a:p>
          <a:p>
            <a:pPr marL="12700" algn="l" rtl="0" eaLnBrk="0">
              <a:lnSpc>
                <a:spcPct val="78000"/>
              </a:lnSpc>
            </a:pPr>
            <a:r>
              <a:rPr sz="1700" kern="0" spc="-20">
                <a:solidFill>
                  <a:srgbClr val="FFFFFF">
                    <a:alpha val="100000"/>
                  </a:srgbClr>
                </a:solidFill>
                <a:latin typeface="等线" panose="02010600030101010101" charset="-122"/>
                <a:ea typeface="等线" panose="02010600030101010101" charset="-122"/>
                <a:cs typeface="等线" panose="02010600030101010101" charset="-122"/>
              </a:rPr>
              <a:t>5</a:t>
            </a:r>
            <a:endParaRPr sz="1700">
              <a:latin typeface="等线" panose="02010600030101010101" charset="-122"/>
              <a:ea typeface="等线" panose="02010600030101010101" charset="-122"/>
              <a:cs typeface="等线" panose="02010600030101010101" charset="-122"/>
            </a:endParaRPr>
          </a:p>
        </p:txBody>
      </p:sp>
      <p:pic>
        <p:nvPicPr>
          <p:cNvPr id="3" name="图片 2" descr="通微logo2"/>
          <p:cNvPicPr>
            <a:picLocks noChangeAspect="1"/>
          </p:cNvPicPr>
          <p:nvPr/>
        </p:nvPicPr>
        <p:blipFill>
          <a:blip r:embed="rId11"/>
          <a:stretch>
            <a:fillRect/>
          </a:stretch>
        </p:blipFill>
        <p:spPr>
          <a:xfrm>
            <a:off x="11315065" y="55245"/>
            <a:ext cx="824230" cy="368935"/>
          </a:xfrm>
          <a:prstGeom prst="rect">
            <a:avLst/>
          </a:prstGeom>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6" name="rect 3096"/>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3098" name="picture 3098"/>
          <p:cNvPicPr>
            <a:picLocks noChangeAspect="1"/>
          </p:cNvPicPr>
          <p:nvPr/>
        </p:nvPicPr>
        <p:blipFill>
          <a:blip r:embed="rId1"/>
          <a:stretch>
            <a:fillRect/>
          </a:stretch>
        </p:blipFill>
        <p:spPr>
          <a:xfrm rot="21600000">
            <a:off x="1724660" y="4723129"/>
            <a:ext cx="19050" cy="828040"/>
          </a:xfrm>
          <a:prstGeom prst="rect">
            <a:avLst/>
          </a:prstGeom>
        </p:spPr>
      </p:pic>
      <p:pic>
        <p:nvPicPr>
          <p:cNvPr id="3100" name="picture 3100"/>
          <p:cNvPicPr>
            <a:picLocks noChangeAspect="1"/>
          </p:cNvPicPr>
          <p:nvPr/>
        </p:nvPicPr>
        <p:blipFill>
          <a:blip r:embed="rId2"/>
          <a:stretch>
            <a:fillRect/>
          </a:stretch>
        </p:blipFill>
        <p:spPr>
          <a:xfrm rot="21600000">
            <a:off x="586740" y="1699259"/>
            <a:ext cx="3102864" cy="3576637"/>
          </a:xfrm>
          <a:prstGeom prst="rect">
            <a:avLst/>
          </a:prstGeom>
        </p:spPr>
      </p:pic>
      <p:pic>
        <p:nvPicPr>
          <p:cNvPr id="3102" name="picture 3102"/>
          <p:cNvPicPr>
            <a:picLocks noChangeAspect="1"/>
          </p:cNvPicPr>
          <p:nvPr/>
        </p:nvPicPr>
        <p:blipFill>
          <a:blip r:embed="rId3"/>
          <a:stretch>
            <a:fillRect/>
          </a:stretch>
        </p:blipFill>
        <p:spPr>
          <a:xfrm rot="21600000">
            <a:off x="10427969" y="4721859"/>
            <a:ext cx="19050" cy="828040"/>
          </a:xfrm>
          <a:prstGeom prst="rect">
            <a:avLst/>
          </a:prstGeom>
        </p:spPr>
      </p:pic>
      <p:grpSp>
        <p:nvGrpSpPr>
          <p:cNvPr id="328" name="group 328"/>
          <p:cNvGrpSpPr/>
          <p:nvPr/>
        </p:nvGrpSpPr>
        <p:grpSpPr>
          <a:xfrm rot="21600000">
            <a:off x="8528304" y="1700783"/>
            <a:ext cx="3102864" cy="3555110"/>
            <a:chOff x="0" y="0"/>
            <a:chExt cx="3102864" cy="3555110"/>
          </a:xfrm>
        </p:grpSpPr>
        <p:pic>
          <p:nvPicPr>
            <p:cNvPr id="3104" name="picture 3104"/>
            <p:cNvPicPr>
              <a:picLocks noChangeAspect="1"/>
            </p:cNvPicPr>
            <p:nvPr/>
          </p:nvPicPr>
          <p:blipFill>
            <a:blip r:embed="rId4"/>
            <a:stretch>
              <a:fillRect/>
            </a:stretch>
          </p:blipFill>
          <p:spPr>
            <a:xfrm rot="21600000">
              <a:off x="0" y="0"/>
              <a:ext cx="3102864" cy="3555110"/>
            </a:xfrm>
            <a:prstGeom prst="rect">
              <a:avLst/>
            </a:prstGeom>
          </p:spPr>
        </p:pic>
        <p:sp>
          <p:nvSpPr>
            <p:cNvPr id="3106" name="textbox 3106"/>
            <p:cNvSpPr/>
            <p:nvPr/>
          </p:nvSpPr>
          <p:spPr>
            <a:xfrm>
              <a:off x="-12700" y="-12700"/>
              <a:ext cx="3128645" cy="3596640"/>
            </a:xfrm>
            <a:prstGeom prst="rect">
              <a:avLst/>
            </a:prstGeom>
            <a:noFill/>
            <a:ln w="0" cap="flat">
              <a:noFill/>
              <a:prstDash val="solid"/>
              <a:miter lim="0"/>
            </a:ln>
          </p:spPr>
          <p:txBody>
            <a:bodyPr vert="horz" wrap="square" lIns="0" tIns="0" rIns="0" bIns="0"/>
            <a:lstStyle/>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4000"/>
                </a:lnSpc>
              </a:pPr>
              <a:endParaRPr sz="1000">
                <a:latin typeface="Arial" panose="020B0604020202020204"/>
                <a:ea typeface="Arial" panose="020B0604020202020204"/>
                <a:cs typeface="Arial" panose="020B0604020202020204"/>
              </a:endParaRPr>
            </a:p>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5000"/>
                </a:lnSpc>
              </a:pPr>
              <a:endParaRPr sz="1000">
                <a:latin typeface="Arial" panose="020B0604020202020204"/>
                <a:ea typeface="Arial" panose="020B0604020202020204"/>
                <a:cs typeface="Arial" panose="020B0604020202020204"/>
              </a:endParaRPr>
            </a:p>
            <a:p>
              <a:pPr algn="l" rtl="0" eaLnBrk="0">
                <a:lnSpc>
                  <a:spcPct val="105000"/>
                </a:lnSpc>
              </a:pPr>
              <a:endParaRPr sz="1000">
                <a:latin typeface="Arial" panose="020B0604020202020204"/>
                <a:ea typeface="Arial" panose="020B0604020202020204"/>
                <a:cs typeface="Arial" panose="020B0604020202020204"/>
              </a:endParaRPr>
            </a:p>
            <a:p>
              <a:pPr marL="1238250" algn="l" rtl="0" eaLnBrk="0">
                <a:lnSpc>
                  <a:spcPct val="91000"/>
                </a:lnSpc>
                <a:spcBef>
                  <a:spcPts val="5"/>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照明设备对接、展示</a:t>
              </a:r>
              <a:endParaRPr sz="1200">
                <a:latin typeface="微软雅黑" panose="020B0503020204020204" charset="-122"/>
                <a:ea typeface="微软雅黑" panose="020B0503020204020204" charset="-122"/>
                <a:cs typeface="微软雅黑" panose="020B0503020204020204" charset="-122"/>
              </a:endParaRPr>
            </a:p>
          </p:txBody>
        </p:sp>
      </p:grpSp>
      <p:sp>
        <p:nvSpPr>
          <p:cNvPr id="3108" name="textbox 3108"/>
          <p:cNvSpPr/>
          <p:nvPr/>
        </p:nvSpPr>
        <p:spPr>
          <a:xfrm>
            <a:off x="586740" y="5768340"/>
            <a:ext cx="10995659" cy="646430"/>
          </a:xfrm>
          <a:prstGeom prst="rect">
            <a:avLst/>
          </a:prstGeom>
          <a:solidFill>
            <a:srgbClr val="E0E0E0">
              <a:alpha val="100000"/>
            </a:srgbClr>
          </a:solidFill>
          <a:ln w="0" cap="flat">
            <a:noFill/>
            <a:prstDash val="solid"/>
            <a:miter lim="0"/>
          </a:ln>
        </p:spPr>
        <p:txBody>
          <a:bodyPr vert="horz" wrap="square" lIns="0" tIns="0" rIns="0" bIns="0"/>
          <a:lstStyle/>
          <a:p>
            <a:pPr algn="l" rtl="0" eaLnBrk="0">
              <a:lnSpc>
                <a:spcPct val="112000"/>
              </a:lnSpc>
            </a:pPr>
            <a:endParaRPr sz="500">
              <a:latin typeface="Arial" panose="020B0604020202020204"/>
              <a:ea typeface="Arial" panose="020B0604020202020204"/>
              <a:cs typeface="Arial" panose="020B0604020202020204"/>
            </a:endParaRPr>
          </a:p>
          <a:p>
            <a:pPr marL="2113280" algn="l" rtl="0" eaLnBrk="0">
              <a:lnSpc>
                <a:spcPts val="1695"/>
              </a:lnSpc>
              <a:spcBef>
                <a:spcPct val="0"/>
              </a:spcBef>
              <a:tabLst>
                <a:tab pos="2239645" algn="l"/>
              </a:tabLst>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6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通过大屏和3D可视</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化系统的配合</a:t>
            </a:r>
            <a:r>
              <a:rPr sz="1400"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，颠覆传统</a:t>
            </a:r>
            <a:r>
              <a:rPr sz="1400"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，提升宣传展示能力</a:t>
            </a:r>
            <a:r>
              <a:rPr sz="1400"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，彰显综合实力。</a:t>
            </a:r>
            <a:endParaRPr sz="1400">
              <a:latin typeface="微软雅黑" panose="020B0503020204020204" charset="-122"/>
              <a:ea typeface="微软雅黑" panose="020B0503020204020204" charset="-122"/>
              <a:cs typeface="微软雅黑" panose="020B0503020204020204" charset="-122"/>
            </a:endParaRPr>
          </a:p>
          <a:p>
            <a:pPr algn="l" rtl="0" eaLnBrk="0">
              <a:lnSpc>
                <a:spcPct val="114000"/>
              </a:lnSpc>
            </a:pPr>
            <a:endParaRPr sz="600">
              <a:latin typeface="Arial" panose="020B0604020202020204"/>
              <a:ea typeface="Arial" panose="020B0604020202020204"/>
              <a:cs typeface="Arial" panose="020B0604020202020204"/>
            </a:endParaRPr>
          </a:p>
          <a:p>
            <a:pPr marL="1255395" algn="l" rtl="0" eaLnBrk="0">
              <a:lnSpc>
                <a:spcPts val="1695"/>
              </a:lnSpc>
              <a:spcBef>
                <a:spcPts val="5"/>
              </a:spcBef>
              <a:tabLst>
                <a:tab pos="1381760" algn="l"/>
              </a:tabLst>
            </a:pPr>
            <a:r>
              <a:rPr sz="14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9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通过可视化的智能设备管理</a:t>
            </a:r>
            <a:r>
              <a:rPr sz="1400" kern="0" spc="-2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，直感交互</a:t>
            </a:r>
            <a:r>
              <a:rPr sz="1400"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，可视管控</a:t>
            </a:r>
            <a:r>
              <a:rPr sz="1400"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，有效的提升运营与管理水平</a:t>
            </a:r>
            <a:r>
              <a:rPr sz="1400" kern="0" spc="-21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，帮助综合楼降本增效。</a:t>
            </a:r>
            <a:endParaRPr sz="1400">
              <a:latin typeface="微软雅黑" panose="020B0503020204020204" charset="-122"/>
              <a:ea typeface="微软雅黑" panose="020B0503020204020204" charset="-122"/>
              <a:cs typeface="微软雅黑" panose="020B0503020204020204" charset="-122"/>
            </a:endParaRPr>
          </a:p>
        </p:txBody>
      </p:sp>
      <p:pic>
        <p:nvPicPr>
          <p:cNvPr id="3112" name="picture 3112"/>
          <p:cNvPicPr>
            <a:picLocks noChangeAspect="1"/>
          </p:cNvPicPr>
          <p:nvPr/>
        </p:nvPicPr>
        <p:blipFill>
          <a:blip r:embed="rId5"/>
          <a:stretch>
            <a:fillRect/>
          </a:stretch>
        </p:blipFill>
        <p:spPr>
          <a:xfrm rot="21600000">
            <a:off x="2700124" y="5853850"/>
            <a:ext cx="126688" cy="197705"/>
          </a:xfrm>
          <a:prstGeom prst="rect">
            <a:avLst/>
          </a:prstGeom>
        </p:spPr>
      </p:pic>
      <p:pic>
        <p:nvPicPr>
          <p:cNvPr id="3114" name="picture 3114"/>
          <p:cNvPicPr>
            <a:picLocks noChangeAspect="1"/>
          </p:cNvPicPr>
          <p:nvPr/>
        </p:nvPicPr>
        <p:blipFill>
          <a:blip r:embed="rId6"/>
          <a:stretch>
            <a:fillRect/>
          </a:stretch>
        </p:blipFill>
        <p:spPr>
          <a:xfrm rot="21600000">
            <a:off x="4556759" y="1699259"/>
            <a:ext cx="3102864" cy="1510284"/>
          </a:xfrm>
          <a:prstGeom prst="rect">
            <a:avLst/>
          </a:prstGeom>
        </p:spPr>
      </p:pic>
      <p:pic>
        <p:nvPicPr>
          <p:cNvPr id="3116" name="picture 3116"/>
          <p:cNvPicPr>
            <a:picLocks noChangeAspect="1"/>
          </p:cNvPicPr>
          <p:nvPr/>
        </p:nvPicPr>
        <p:blipFill>
          <a:blip r:embed="rId7"/>
          <a:stretch>
            <a:fillRect/>
          </a:stretch>
        </p:blipFill>
        <p:spPr>
          <a:xfrm rot="21600000">
            <a:off x="4625975" y="4723129"/>
            <a:ext cx="19050" cy="828040"/>
          </a:xfrm>
          <a:prstGeom prst="rect">
            <a:avLst/>
          </a:prstGeom>
        </p:spPr>
      </p:pic>
      <p:pic>
        <p:nvPicPr>
          <p:cNvPr id="3118" name="picture 3118"/>
          <p:cNvPicPr>
            <a:picLocks noChangeAspect="1"/>
          </p:cNvPicPr>
          <p:nvPr/>
        </p:nvPicPr>
        <p:blipFill>
          <a:blip r:embed="rId8"/>
          <a:stretch>
            <a:fillRect/>
          </a:stretch>
        </p:blipFill>
        <p:spPr>
          <a:xfrm rot="21600000">
            <a:off x="3488435" y="3787139"/>
            <a:ext cx="2293620" cy="1202435"/>
          </a:xfrm>
          <a:prstGeom prst="rect">
            <a:avLst/>
          </a:prstGeom>
        </p:spPr>
      </p:pic>
      <p:pic>
        <p:nvPicPr>
          <p:cNvPr id="3120" name="picture 3120"/>
          <p:cNvPicPr>
            <a:picLocks noChangeAspect="1"/>
          </p:cNvPicPr>
          <p:nvPr/>
        </p:nvPicPr>
        <p:blipFill>
          <a:blip r:embed="rId9"/>
          <a:stretch>
            <a:fillRect/>
          </a:stretch>
        </p:blipFill>
        <p:spPr>
          <a:xfrm rot="21600000">
            <a:off x="7527290" y="4721859"/>
            <a:ext cx="19050" cy="828040"/>
          </a:xfrm>
          <a:prstGeom prst="rect">
            <a:avLst/>
          </a:prstGeom>
        </p:spPr>
      </p:pic>
      <p:pic>
        <p:nvPicPr>
          <p:cNvPr id="3122" name="picture 3122"/>
          <p:cNvPicPr>
            <a:picLocks noChangeAspect="1"/>
          </p:cNvPicPr>
          <p:nvPr/>
        </p:nvPicPr>
        <p:blipFill>
          <a:blip r:embed="rId10"/>
          <a:stretch>
            <a:fillRect/>
          </a:stretch>
        </p:blipFill>
        <p:spPr>
          <a:xfrm rot="21600000">
            <a:off x="6390132" y="3787139"/>
            <a:ext cx="2293620" cy="1202435"/>
          </a:xfrm>
          <a:prstGeom prst="rect">
            <a:avLst/>
          </a:prstGeom>
        </p:spPr>
      </p:pic>
      <p:pic>
        <p:nvPicPr>
          <p:cNvPr id="3124" name="picture 3124"/>
          <p:cNvPicPr>
            <a:picLocks noChangeAspect="1"/>
          </p:cNvPicPr>
          <p:nvPr/>
        </p:nvPicPr>
        <p:blipFill>
          <a:blip r:embed="rId11"/>
          <a:stretch>
            <a:fillRect/>
          </a:stretch>
        </p:blipFill>
        <p:spPr>
          <a:xfrm rot="21600000">
            <a:off x="589191" y="352971"/>
            <a:ext cx="662482" cy="564692"/>
          </a:xfrm>
          <a:prstGeom prst="rect">
            <a:avLst/>
          </a:prstGeom>
        </p:spPr>
      </p:pic>
      <p:sp>
        <p:nvSpPr>
          <p:cNvPr id="3126" name="textbox 3126"/>
          <p:cNvSpPr/>
          <p:nvPr/>
        </p:nvSpPr>
        <p:spPr>
          <a:xfrm>
            <a:off x="761288" y="513486"/>
            <a:ext cx="8124190" cy="273684"/>
          </a:xfrm>
          <a:prstGeom prst="rect">
            <a:avLst/>
          </a:prstGeom>
          <a:noFill/>
          <a:ln w="0" cap="flat">
            <a:noFill/>
            <a:prstDash val="solid"/>
            <a:miter lim="0"/>
          </a:ln>
        </p:spPr>
        <p:txBody>
          <a:bodyPr vert="horz" wrap="square" lIns="0" tIns="0" rIns="0" bIns="0"/>
          <a:lstStyle/>
          <a:p>
            <a:pPr algn="l" rtl="0" eaLnBrk="0">
              <a:lnSpc>
                <a:spcPct val="78000"/>
              </a:lnSpc>
            </a:pPr>
            <a:endParaRPr sz="100">
              <a:latin typeface="Arial" panose="020B0604020202020204"/>
              <a:ea typeface="Arial" panose="020B0604020202020204"/>
              <a:cs typeface="Arial" panose="020B0604020202020204"/>
            </a:endParaRPr>
          </a:p>
          <a:p>
            <a:pPr marL="12700" algn="l" rtl="0" eaLnBrk="0">
              <a:lnSpc>
                <a:spcPct val="96000"/>
              </a:lnSpc>
            </a:pPr>
            <a:r>
              <a:rPr sz="1800" kern="0" spc="70" baseline="14000">
                <a:solidFill>
                  <a:srgbClr val="FFFFFF">
                    <a:alpha val="100000"/>
                  </a:srgbClr>
                </a:solidFill>
                <a:latin typeface="微软雅黑" panose="020B0503020204020204" charset="-122"/>
                <a:ea typeface="微软雅黑" panose="020B0503020204020204" charset="-122"/>
                <a:cs typeface="微软雅黑" panose="020B0503020204020204" charset="-122"/>
              </a:rPr>
              <a:t>3.3</a:t>
            </a:r>
            <a:r>
              <a:rPr sz="1100" kern="0" spc="7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可视化应用</a:t>
            </a:r>
            <a:r>
              <a:rPr sz="1700" b="1" kern="0" spc="-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利用3D可视化技术</a:t>
            </a:r>
            <a:r>
              <a:rPr sz="1700" b="1" kern="0" spc="-2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，打破传统</a:t>
            </a:r>
            <a:r>
              <a:rPr sz="1700" b="1" kern="0" spc="-27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40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70">
                <a:solidFill>
                  <a:srgbClr val="000000">
                    <a:alpha val="100000"/>
                  </a:srgbClr>
                </a:solidFill>
                <a:latin typeface="微软雅黑" panose="020B0503020204020204" charset="-122"/>
                <a:ea typeface="微软雅黑" panose="020B0503020204020204" charset="-122"/>
                <a:cs typeface="微软雅黑" panose="020B0503020204020204" charset="-122"/>
              </a:rPr>
              <a:t>实现楼宇</a:t>
            </a:r>
            <a:r>
              <a:rPr sz="1700" b="1" kern="0" spc="60">
                <a:solidFill>
                  <a:srgbClr val="000000">
                    <a:alpha val="100000"/>
                  </a:srgbClr>
                </a:solidFill>
                <a:latin typeface="微软雅黑" panose="020B0503020204020204" charset="-122"/>
                <a:ea typeface="微软雅黑" panose="020B0503020204020204" charset="-122"/>
                <a:cs typeface="微软雅黑" panose="020B0503020204020204" charset="-122"/>
              </a:rPr>
              <a:t>展示、</a:t>
            </a:r>
            <a:r>
              <a:rPr sz="1700" b="1" kern="0" spc="-3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60">
                <a:solidFill>
                  <a:srgbClr val="000000">
                    <a:alpha val="100000"/>
                  </a:srgbClr>
                </a:solidFill>
                <a:latin typeface="微软雅黑" panose="020B0503020204020204" charset="-122"/>
                <a:ea typeface="微软雅黑" panose="020B0503020204020204" charset="-122"/>
                <a:cs typeface="微软雅黑" panose="020B0503020204020204" charset="-122"/>
              </a:rPr>
              <a:t>管理双跨越</a:t>
            </a:r>
            <a:endParaRPr sz="1700">
              <a:latin typeface="微软雅黑" panose="020B0503020204020204" charset="-122"/>
              <a:ea typeface="微软雅黑" panose="020B0503020204020204" charset="-122"/>
              <a:cs typeface="微软雅黑" panose="020B0503020204020204" charset="-122"/>
            </a:endParaRPr>
          </a:p>
        </p:txBody>
      </p:sp>
      <p:sp>
        <p:nvSpPr>
          <p:cNvPr id="3128" name="textbox 3128"/>
          <p:cNvSpPr/>
          <p:nvPr/>
        </p:nvSpPr>
        <p:spPr>
          <a:xfrm>
            <a:off x="586740" y="1277111"/>
            <a:ext cx="3103245" cy="462280"/>
          </a:xfrm>
          <a:prstGeom prst="rect">
            <a:avLst/>
          </a:prstGeom>
          <a:solidFill>
            <a:srgbClr val="99CCFF">
              <a:alpha val="100000"/>
            </a:srgbClr>
          </a:solidFill>
          <a:ln w="0" cap="flat">
            <a:noFill/>
            <a:prstDash val="solid"/>
            <a:miter lim="0"/>
          </a:ln>
        </p:spPr>
        <p:txBody>
          <a:bodyPr vert="horz" wrap="square" lIns="0" tIns="0" rIns="0" bIns="0"/>
          <a:lstStyle/>
          <a:p>
            <a:pPr algn="l" rtl="0" eaLnBrk="0">
              <a:lnSpc>
                <a:spcPct val="103000"/>
              </a:lnSpc>
            </a:pPr>
            <a:endParaRPr sz="400">
              <a:latin typeface="Arial" panose="020B0604020202020204"/>
              <a:ea typeface="Arial" panose="020B0604020202020204"/>
              <a:cs typeface="Arial" panose="020B0604020202020204"/>
            </a:endParaRPr>
          </a:p>
          <a:p>
            <a:pPr marL="875665" indent="-720090" algn="l" rtl="0" eaLnBrk="0">
              <a:lnSpc>
                <a:spcPct val="95000"/>
              </a:lnSpc>
              <a:spcBef>
                <a:spcPts val="5"/>
              </a:spcBef>
            </a:pP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构建整体3D模型</a:t>
            </a:r>
            <a:r>
              <a:rPr sz="1200"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，对接重点信息数据</a:t>
            </a:r>
            <a:r>
              <a:rPr sz="1200"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30">
                <a:solidFill>
                  <a:srgbClr val="000000">
                    <a:alpha val="100000"/>
                  </a:srgbClr>
                </a:solidFill>
                <a:latin typeface="微软雅黑" panose="020B0503020204020204" charset="-122"/>
                <a:ea typeface="微软雅黑" panose="020B0503020204020204" charset="-122"/>
                <a:cs typeface="微软雅黑" panose="020B0503020204020204" charset="-122"/>
              </a:rPr>
              <a:t>一</a:t>
            </a: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图知晓楼宇整体概况</a:t>
            </a:r>
            <a:endParaRPr sz="1200">
              <a:latin typeface="微软雅黑" panose="020B0503020204020204" charset="-122"/>
              <a:ea typeface="微软雅黑" panose="020B0503020204020204" charset="-122"/>
              <a:cs typeface="微软雅黑" panose="020B0503020204020204" charset="-122"/>
            </a:endParaRPr>
          </a:p>
        </p:txBody>
      </p:sp>
      <p:sp>
        <p:nvSpPr>
          <p:cNvPr id="3130" name="textbox 3130"/>
          <p:cNvSpPr/>
          <p:nvPr/>
        </p:nvSpPr>
        <p:spPr>
          <a:xfrm>
            <a:off x="4556759" y="1310640"/>
            <a:ext cx="3103245" cy="396240"/>
          </a:xfrm>
          <a:prstGeom prst="rect">
            <a:avLst/>
          </a:prstGeom>
          <a:solidFill>
            <a:srgbClr val="99CCFF">
              <a:alpha val="100000"/>
            </a:srgbClr>
          </a:solidFill>
          <a:ln w="0" cap="flat">
            <a:noFill/>
            <a:prstDash val="solid"/>
            <a:miter lim="0"/>
          </a:ln>
        </p:spPr>
        <p:txBody>
          <a:bodyPr vert="horz" wrap="square" lIns="0" tIns="0" rIns="0" bIns="0"/>
          <a:lstStyle/>
          <a:p>
            <a:pPr algn="l" rtl="0" eaLnBrk="0">
              <a:lnSpc>
                <a:spcPct val="196000"/>
              </a:lnSpc>
            </a:pPr>
            <a:endParaRPr sz="100">
              <a:latin typeface="Arial" panose="020B0604020202020204"/>
              <a:ea typeface="Arial" panose="020B0604020202020204"/>
              <a:cs typeface="Arial" panose="020B0604020202020204"/>
            </a:endParaRPr>
          </a:p>
          <a:p>
            <a:pPr marL="791210" indent="-635635" algn="l" rtl="0" eaLnBrk="0">
              <a:lnSpc>
                <a:spcPct val="95000"/>
              </a:lnSpc>
              <a:spcBef>
                <a:spcPct val="0"/>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根据具体楼栋构建3D模型</a:t>
            </a:r>
            <a:r>
              <a:rPr sz="1200"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，对楼栋内</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企业</a:t>
            </a: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信息等进行分析、展示</a:t>
            </a:r>
            <a:endParaRPr sz="1200">
              <a:latin typeface="微软雅黑" panose="020B0503020204020204" charset="-122"/>
              <a:ea typeface="微软雅黑" panose="020B0503020204020204" charset="-122"/>
              <a:cs typeface="微软雅黑" panose="020B0503020204020204" charset="-122"/>
            </a:endParaRPr>
          </a:p>
        </p:txBody>
      </p:sp>
      <p:sp>
        <p:nvSpPr>
          <p:cNvPr id="3132" name="textbox 3132"/>
          <p:cNvSpPr/>
          <p:nvPr/>
        </p:nvSpPr>
        <p:spPr>
          <a:xfrm>
            <a:off x="8528304" y="1310640"/>
            <a:ext cx="3103245" cy="396240"/>
          </a:xfrm>
          <a:prstGeom prst="rect">
            <a:avLst/>
          </a:prstGeom>
          <a:solidFill>
            <a:srgbClr val="99CCFF">
              <a:alpha val="100000"/>
            </a:srgbClr>
          </a:solidFill>
          <a:ln w="0" cap="flat">
            <a:noFill/>
            <a:prstDash val="solid"/>
            <a:miter lim="0"/>
          </a:ln>
        </p:spPr>
        <p:txBody>
          <a:bodyPr vert="horz" wrap="square" lIns="0" tIns="0" rIns="0" bIns="0"/>
          <a:lstStyle/>
          <a:p>
            <a:pPr algn="l" rtl="0" eaLnBrk="0">
              <a:lnSpc>
                <a:spcPct val="196000"/>
              </a:lnSpc>
            </a:pPr>
            <a:endParaRPr sz="100">
              <a:latin typeface="Arial" panose="020B0604020202020204"/>
              <a:ea typeface="Arial" panose="020B0604020202020204"/>
              <a:cs typeface="Arial" panose="020B0604020202020204"/>
            </a:endParaRPr>
          </a:p>
          <a:p>
            <a:pPr marL="715010" indent="-560705" algn="l" rtl="0" eaLnBrk="0">
              <a:lnSpc>
                <a:spcPct val="95000"/>
              </a:lnSpc>
              <a:spcBef>
                <a:spcPct val="0"/>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根据具体楼层构建的3D模型</a:t>
            </a:r>
            <a:r>
              <a:rPr sz="1200" kern="0" spc="-18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，对楼层</a:t>
            </a:r>
            <a:r>
              <a:rPr sz="1200" kern="0" spc="-20">
                <a:solidFill>
                  <a:srgbClr val="000000">
                    <a:alpha val="100000"/>
                  </a:srgbClr>
                </a:solidFill>
                <a:latin typeface="微软雅黑" panose="020B0503020204020204" charset="-122"/>
                <a:ea typeface="微软雅黑" panose="020B0503020204020204" charset="-122"/>
                <a:cs typeface="微软雅黑" panose="020B0503020204020204" charset="-122"/>
              </a:rPr>
              <a:t>内企</a:t>
            </a:r>
            <a:r>
              <a:rPr sz="1200" kern="0" spc="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业信息等进行分析、展示</a:t>
            </a:r>
            <a:endParaRPr sz="1200">
              <a:latin typeface="微软雅黑" panose="020B0503020204020204" charset="-122"/>
              <a:ea typeface="微软雅黑" panose="020B0503020204020204" charset="-122"/>
              <a:cs typeface="微软雅黑" panose="020B0503020204020204" charset="-122"/>
            </a:endParaRPr>
          </a:p>
        </p:txBody>
      </p:sp>
      <p:sp>
        <p:nvSpPr>
          <p:cNvPr id="3134" name="textbox 3134"/>
          <p:cNvSpPr/>
          <p:nvPr/>
        </p:nvSpPr>
        <p:spPr>
          <a:xfrm>
            <a:off x="586740" y="3535679"/>
            <a:ext cx="2294254" cy="274954"/>
          </a:xfrm>
          <a:prstGeom prst="rect">
            <a:avLst/>
          </a:prstGeom>
          <a:solidFill>
            <a:srgbClr val="99CCFF">
              <a:alpha val="100000"/>
            </a:srgbClr>
          </a:solidFill>
          <a:ln w="0" cap="flat">
            <a:noFill/>
            <a:prstDash val="solid"/>
            <a:miter lim="0"/>
          </a:ln>
        </p:spPr>
        <p:txBody>
          <a:bodyPr vert="horz" wrap="square" lIns="0" tIns="0" rIns="0" bIns="0"/>
          <a:lstStyle/>
          <a:p>
            <a:pPr algn="l" rtl="0" eaLnBrk="0">
              <a:lnSpc>
                <a:spcPct val="129000"/>
              </a:lnSpc>
            </a:pPr>
            <a:endParaRPr sz="300">
              <a:latin typeface="Arial" panose="020B0604020202020204"/>
              <a:ea typeface="Arial" panose="020B0604020202020204"/>
              <a:cs typeface="Arial" panose="020B0604020202020204"/>
            </a:endParaRPr>
          </a:p>
          <a:p>
            <a:pPr marL="311150" algn="l" rtl="0" eaLnBrk="0">
              <a:lnSpc>
                <a:spcPct val="91000"/>
              </a:lnSpc>
              <a:spcBef>
                <a:spcPct val="0"/>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环境监测设备对接、展示</a:t>
            </a:r>
            <a:endParaRPr sz="1200">
              <a:latin typeface="微软雅黑" panose="020B0503020204020204" charset="-122"/>
              <a:ea typeface="微软雅黑" panose="020B0503020204020204" charset="-122"/>
              <a:cs typeface="微软雅黑" panose="020B0503020204020204" charset="-122"/>
            </a:endParaRPr>
          </a:p>
        </p:txBody>
      </p:sp>
      <p:sp>
        <p:nvSpPr>
          <p:cNvPr id="3136" name="textbox 3136"/>
          <p:cNvSpPr/>
          <p:nvPr/>
        </p:nvSpPr>
        <p:spPr>
          <a:xfrm>
            <a:off x="3488435" y="3535679"/>
            <a:ext cx="2294254" cy="274954"/>
          </a:xfrm>
          <a:prstGeom prst="rect">
            <a:avLst/>
          </a:prstGeom>
          <a:solidFill>
            <a:srgbClr val="99CCFF">
              <a:alpha val="100000"/>
            </a:srgbClr>
          </a:solidFill>
          <a:ln w="0" cap="flat">
            <a:noFill/>
            <a:prstDash val="solid"/>
            <a:miter lim="0"/>
          </a:ln>
        </p:spPr>
        <p:txBody>
          <a:bodyPr vert="horz" wrap="square" lIns="0" tIns="0" rIns="0" bIns="0"/>
          <a:lstStyle/>
          <a:p>
            <a:pPr algn="l" rtl="0" eaLnBrk="0">
              <a:lnSpc>
                <a:spcPct val="129000"/>
              </a:lnSpc>
            </a:pPr>
            <a:endParaRPr sz="300">
              <a:latin typeface="Arial" panose="020B0604020202020204"/>
              <a:ea typeface="Arial" panose="020B0604020202020204"/>
              <a:cs typeface="Arial" panose="020B0604020202020204"/>
            </a:endParaRPr>
          </a:p>
          <a:p>
            <a:pPr marL="310515" algn="l" rtl="0" eaLnBrk="0">
              <a:lnSpc>
                <a:spcPct val="91000"/>
              </a:lnSpc>
              <a:spcBef>
                <a:spcPct val="0"/>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能耗控制设备对接、展示</a:t>
            </a:r>
            <a:endParaRPr sz="1200">
              <a:latin typeface="微软雅黑" panose="020B0503020204020204" charset="-122"/>
              <a:ea typeface="微软雅黑" panose="020B0503020204020204" charset="-122"/>
              <a:cs typeface="微软雅黑" panose="020B0503020204020204" charset="-122"/>
            </a:endParaRPr>
          </a:p>
        </p:txBody>
      </p:sp>
      <p:sp>
        <p:nvSpPr>
          <p:cNvPr id="3138" name="textbox 3138"/>
          <p:cNvSpPr/>
          <p:nvPr/>
        </p:nvSpPr>
        <p:spPr>
          <a:xfrm>
            <a:off x="6388608" y="3535679"/>
            <a:ext cx="2294254" cy="274954"/>
          </a:xfrm>
          <a:prstGeom prst="rect">
            <a:avLst/>
          </a:prstGeom>
          <a:solidFill>
            <a:srgbClr val="99CCFF">
              <a:alpha val="100000"/>
            </a:srgbClr>
          </a:solidFill>
          <a:ln w="0" cap="flat">
            <a:noFill/>
            <a:prstDash val="solid"/>
            <a:miter lim="0"/>
          </a:ln>
        </p:spPr>
        <p:txBody>
          <a:bodyPr vert="horz" wrap="square" lIns="0" tIns="0" rIns="0" bIns="0"/>
          <a:lstStyle/>
          <a:p>
            <a:pPr algn="l" rtl="0" eaLnBrk="0">
              <a:lnSpc>
                <a:spcPct val="129000"/>
              </a:lnSpc>
            </a:pPr>
            <a:endParaRPr sz="300">
              <a:latin typeface="Arial" panose="020B0604020202020204"/>
              <a:ea typeface="Arial" panose="020B0604020202020204"/>
              <a:cs typeface="Arial" panose="020B0604020202020204"/>
            </a:endParaRPr>
          </a:p>
          <a:p>
            <a:pPr marL="310515" algn="l" rtl="0" eaLnBrk="0">
              <a:lnSpc>
                <a:spcPct val="91000"/>
              </a:lnSpc>
              <a:spcBef>
                <a:spcPct val="0"/>
              </a:spcBef>
            </a:pPr>
            <a:r>
              <a:rPr sz="1200" kern="0" spc="-10">
                <a:solidFill>
                  <a:srgbClr val="000000">
                    <a:alpha val="100000"/>
                  </a:srgbClr>
                </a:solidFill>
                <a:latin typeface="微软雅黑" panose="020B0503020204020204" charset="-122"/>
                <a:ea typeface="微软雅黑" panose="020B0503020204020204" charset="-122"/>
                <a:cs typeface="微软雅黑" panose="020B0503020204020204" charset="-122"/>
              </a:rPr>
              <a:t>视频监控设备对接、展示</a:t>
            </a:r>
            <a:endParaRPr sz="1200">
              <a:latin typeface="微软雅黑" panose="020B0503020204020204" charset="-122"/>
              <a:ea typeface="微软雅黑" panose="020B0503020204020204" charset="-122"/>
              <a:cs typeface="微软雅黑" panose="020B0503020204020204" charset="-122"/>
            </a:endParaRPr>
          </a:p>
        </p:txBody>
      </p:sp>
      <p:grpSp>
        <p:nvGrpSpPr>
          <p:cNvPr id="330" name="group 330"/>
          <p:cNvGrpSpPr/>
          <p:nvPr/>
        </p:nvGrpSpPr>
        <p:grpSpPr>
          <a:xfrm rot="21600000">
            <a:off x="993444" y="5254625"/>
            <a:ext cx="1470837" cy="408939"/>
            <a:chOff x="0" y="0"/>
            <a:chExt cx="1470837" cy="408939"/>
          </a:xfrm>
        </p:grpSpPr>
        <p:pic>
          <p:nvPicPr>
            <p:cNvPr id="3140" name="picture 3140"/>
            <p:cNvPicPr>
              <a:picLocks noChangeAspect="1"/>
            </p:cNvPicPr>
            <p:nvPr/>
          </p:nvPicPr>
          <p:blipFill>
            <a:blip r:embed="rId12"/>
            <a:stretch>
              <a:fillRect/>
            </a:stretch>
          </p:blipFill>
          <p:spPr>
            <a:xfrm rot="21600000">
              <a:off x="0" y="0"/>
              <a:ext cx="1470837" cy="408939"/>
            </a:xfrm>
            <a:prstGeom prst="rect">
              <a:avLst/>
            </a:prstGeom>
          </p:spPr>
        </p:pic>
        <p:sp>
          <p:nvSpPr>
            <p:cNvPr id="3142" name="textbox 3142"/>
            <p:cNvSpPr/>
            <p:nvPr/>
          </p:nvSpPr>
          <p:spPr>
            <a:xfrm>
              <a:off x="-12700" y="-12700"/>
              <a:ext cx="1496694" cy="452119"/>
            </a:xfrm>
            <a:prstGeom prst="rect">
              <a:avLst/>
            </a:prstGeom>
            <a:noFill/>
            <a:ln w="0" cap="flat">
              <a:noFill/>
              <a:prstDash val="solid"/>
              <a:miter lim="0"/>
            </a:ln>
          </p:spPr>
          <p:txBody>
            <a:bodyPr vert="horz" wrap="square" lIns="0" tIns="0" rIns="0" bIns="0"/>
            <a:lstStyle/>
            <a:p>
              <a:pPr algn="l" rtl="0" eaLnBrk="0">
                <a:lnSpc>
                  <a:spcPct val="102000"/>
                </a:lnSpc>
              </a:pPr>
              <a:endParaRPr sz="8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133350" algn="l" rtl="0" eaLnBrk="0">
                <a:lnSpc>
                  <a:spcPct val="91000"/>
                </a:lnSpc>
              </a:pPr>
              <a:r>
                <a:rPr sz="14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环境监测可视化</a:t>
              </a:r>
              <a:endParaRPr sz="1400">
                <a:latin typeface="微软雅黑" panose="020B0503020204020204" charset="-122"/>
                <a:ea typeface="微软雅黑" panose="020B0503020204020204" charset="-122"/>
                <a:cs typeface="微软雅黑" panose="020B0503020204020204" charset="-122"/>
              </a:endParaRPr>
            </a:p>
          </p:txBody>
        </p:sp>
      </p:grpSp>
      <p:grpSp>
        <p:nvGrpSpPr>
          <p:cNvPr id="332" name="group 332"/>
          <p:cNvGrpSpPr/>
          <p:nvPr/>
        </p:nvGrpSpPr>
        <p:grpSpPr>
          <a:xfrm rot="21600000">
            <a:off x="2443784" y="5254625"/>
            <a:ext cx="1470837" cy="408939"/>
            <a:chOff x="0" y="0"/>
            <a:chExt cx="1470837" cy="408939"/>
          </a:xfrm>
        </p:grpSpPr>
        <p:pic>
          <p:nvPicPr>
            <p:cNvPr id="3144" name="picture 3144"/>
            <p:cNvPicPr>
              <a:picLocks noChangeAspect="1"/>
            </p:cNvPicPr>
            <p:nvPr/>
          </p:nvPicPr>
          <p:blipFill>
            <a:blip r:embed="rId13"/>
            <a:stretch>
              <a:fillRect/>
            </a:stretch>
          </p:blipFill>
          <p:spPr>
            <a:xfrm rot="21600000">
              <a:off x="0" y="0"/>
              <a:ext cx="1470837" cy="408939"/>
            </a:xfrm>
            <a:prstGeom prst="rect">
              <a:avLst/>
            </a:prstGeom>
          </p:spPr>
        </p:pic>
        <p:sp>
          <p:nvSpPr>
            <p:cNvPr id="3146" name="textbox 3146"/>
            <p:cNvSpPr/>
            <p:nvPr/>
          </p:nvSpPr>
          <p:spPr>
            <a:xfrm>
              <a:off x="-12700" y="-12700"/>
              <a:ext cx="1496694" cy="452755"/>
            </a:xfrm>
            <a:prstGeom prst="rect">
              <a:avLst/>
            </a:prstGeom>
            <a:noFill/>
            <a:ln w="0" cap="flat">
              <a:noFill/>
              <a:prstDash val="solid"/>
              <a:miter lim="0"/>
            </a:ln>
          </p:spPr>
          <p:txBody>
            <a:bodyPr vert="horz" wrap="square" lIns="0" tIns="0" rIns="0" bIns="0"/>
            <a:lstStyle/>
            <a:p>
              <a:pPr algn="l" rtl="0" eaLnBrk="0">
                <a:lnSpc>
                  <a:spcPct val="102000"/>
                </a:lnSpc>
              </a:pPr>
              <a:endParaRPr sz="800">
                <a:latin typeface="Arial" panose="020B0604020202020204"/>
                <a:ea typeface="Arial" panose="020B0604020202020204"/>
                <a:cs typeface="Arial" panose="020B0604020202020204"/>
              </a:endParaRPr>
            </a:p>
            <a:p>
              <a:pPr marL="132715" algn="l" rtl="0" eaLnBrk="0">
                <a:lnSpc>
                  <a:spcPct val="91000"/>
                </a:lnSpc>
                <a:spcBef>
                  <a:spcPts val="5"/>
                </a:spcBef>
              </a:pPr>
              <a:r>
                <a:rPr sz="14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楼栋信息可视化</a:t>
              </a:r>
              <a:endParaRPr sz="1400">
                <a:latin typeface="微软雅黑" panose="020B0503020204020204" charset="-122"/>
                <a:ea typeface="微软雅黑" panose="020B0503020204020204" charset="-122"/>
                <a:cs typeface="微软雅黑" panose="020B0503020204020204" charset="-122"/>
              </a:endParaRPr>
            </a:p>
          </p:txBody>
        </p:sp>
      </p:grpSp>
      <p:grpSp>
        <p:nvGrpSpPr>
          <p:cNvPr id="334" name="group 334"/>
          <p:cNvGrpSpPr/>
          <p:nvPr/>
        </p:nvGrpSpPr>
        <p:grpSpPr>
          <a:xfrm rot="21600000">
            <a:off x="3894124" y="5254625"/>
            <a:ext cx="1470837" cy="408939"/>
            <a:chOff x="0" y="0"/>
            <a:chExt cx="1470837" cy="408939"/>
          </a:xfrm>
        </p:grpSpPr>
        <p:pic>
          <p:nvPicPr>
            <p:cNvPr id="3148" name="picture 3148"/>
            <p:cNvPicPr>
              <a:picLocks noChangeAspect="1"/>
            </p:cNvPicPr>
            <p:nvPr/>
          </p:nvPicPr>
          <p:blipFill>
            <a:blip r:embed="rId14"/>
            <a:stretch>
              <a:fillRect/>
            </a:stretch>
          </p:blipFill>
          <p:spPr>
            <a:xfrm rot="21600000">
              <a:off x="0" y="0"/>
              <a:ext cx="1470837" cy="408939"/>
            </a:xfrm>
            <a:prstGeom prst="rect">
              <a:avLst/>
            </a:prstGeom>
          </p:spPr>
        </p:pic>
        <p:sp>
          <p:nvSpPr>
            <p:cNvPr id="3150" name="textbox 3150"/>
            <p:cNvSpPr/>
            <p:nvPr/>
          </p:nvSpPr>
          <p:spPr>
            <a:xfrm>
              <a:off x="-12700" y="-12700"/>
              <a:ext cx="1496694" cy="452755"/>
            </a:xfrm>
            <a:prstGeom prst="rect">
              <a:avLst/>
            </a:prstGeom>
            <a:noFill/>
            <a:ln w="0" cap="flat">
              <a:noFill/>
              <a:prstDash val="solid"/>
              <a:miter lim="0"/>
            </a:ln>
          </p:spPr>
          <p:txBody>
            <a:bodyPr vert="horz" wrap="square" lIns="0" tIns="0" rIns="0" bIns="0"/>
            <a:lstStyle/>
            <a:p>
              <a:pPr algn="l" rtl="0" eaLnBrk="0">
                <a:lnSpc>
                  <a:spcPct val="102000"/>
                </a:lnSpc>
              </a:pPr>
              <a:endParaRPr sz="800">
                <a:latin typeface="Arial" panose="020B0604020202020204"/>
                <a:ea typeface="Arial" panose="020B0604020202020204"/>
                <a:cs typeface="Arial" panose="020B0604020202020204"/>
              </a:endParaRPr>
            </a:p>
            <a:p>
              <a:pPr marL="133985" algn="l" rtl="0" eaLnBrk="0">
                <a:lnSpc>
                  <a:spcPct val="91000"/>
                </a:lnSpc>
                <a:spcBef>
                  <a:spcPts val="5"/>
                </a:spcBef>
              </a:pPr>
              <a:r>
                <a:rPr sz="14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能耗控制可视化</a:t>
              </a:r>
              <a:endParaRPr sz="1400">
                <a:latin typeface="微软雅黑" panose="020B0503020204020204" charset="-122"/>
                <a:ea typeface="微软雅黑" panose="020B0503020204020204" charset="-122"/>
                <a:cs typeface="微软雅黑" panose="020B0503020204020204" charset="-122"/>
              </a:endParaRPr>
            </a:p>
          </p:txBody>
        </p:sp>
      </p:grpSp>
      <p:pic>
        <p:nvPicPr>
          <p:cNvPr id="3152" name="picture 3152"/>
          <p:cNvPicPr>
            <a:picLocks noChangeAspect="1"/>
          </p:cNvPicPr>
          <p:nvPr/>
        </p:nvPicPr>
        <p:blipFill>
          <a:blip r:embed="rId15"/>
          <a:stretch>
            <a:fillRect/>
          </a:stretch>
        </p:blipFill>
        <p:spPr>
          <a:xfrm rot="21600000">
            <a:off x="6099175" y="3209925"/>
            <a:ext cx="19050" cy="2242184"/>
          </a:xfrm>
          <a:prstGeom prst="rect">
            <a:avLst/>
          </a:prstGeom>
        </p:spPr>
      </p:pic>
      <p:grpSp>
        <p:nvGrpSpPr>
          <p:cNvPr id="336" name="group 336"/>
          <p:cNvGrpSpPr/>
          <p:nvPr/>
        </p:nvGrpSpPr>
        <p:grpSpPr>
          <a:xfrm rot="21600000">
            <a:off x="5344464" y="5254625"/>
            <a:ext cx="1470838" cy="408939"/>
            <a:chOff x="0" y="0"/>
            <a:chExt cx="1470838" cy="408939"/>
          </a:xfrm>
        </p:grpSpPr>
        <p:pic>
          <p:nvPicPr>
            <p:cNvPr id="3154" name="picture 3154"/>
            <p:cNvPicPr>
              <a:picLocks noChangeAspect="1"/>
            </p:cNvPicPr>
            <p:nvPr/>
          </p:nvPicPr>
          <p:blipFill>
            <a:blip r:embed="rId16"/>
            <a:stretch>
              <a:fillRect/>
            </a:stretch>
          </p:blipFill>
          <p:spPr>
            <a:xfrm rot="21600000">
              <a:off x="0" y="0"/>
              <a:ext cx="1470838" cy="408939"/>
            </a:xfrm>
            <a:prstGeom prst="rect">
              <a:avLst/>
            </a:prstGeom>
          </p:spPr>
        </p:pic>
        <p:sp>
          <p:nvSpPr>
            <p:cNvPr id="3156" name="textbox 3156"/>
            <p:cNvSpPr/>
            <p:nvPr/>
          </p:nvSpPr>
          <p:spPr>
            <a:xfrm>
              <a:off x="-12700" y="-12700"/>
              <a:ext cx="1496694" cy="452755"/>
            </a:xfrm>
            <a:prstGeom prst="rect">
              <a:avLst/>
            </a:prstGeom>
            <a:noFill/>
            <a:ln w="0" cap="flat">
              <a:noFill/>
              <a:prstDash val="solid"/>
              <a:miter lim="0"/>
            </a:ln>
          </p:spPr>
          <p:txBody>
            <a:bodyPr vert="horz" wrap="square" lIns="0" tIns="0" rIns="0" bIns="0"/>
            <a:lstStyle/>
            <a:p>
              <a:pPr algn="l" rtl="0" eaLnBrk="0">
                <a:lnSpc>
                  <a:spcPct val="102000"/>
                </a:lnSpc>
              </a:pPr>
              <a:endParaRPr sz="800">
                <a:latin typeface="Arial" panose="020B0604020202020204"/>
                <a:ea typeface="Arial" panose="020B0604020202020204"/>
                <a:cs typeface="Arial" panose="020B0604020202020204"/>
              </a:endParaRPr>
            </a:p>
            <a:p>
              <a:pPr marL="132715" algn="l" rtl="0" eaLnBrk="0">
                <a:lnSpc>
                  <a:spcPct val="91000"/>
                </a:lnSpc>
                <a:spcBef>
                  <a:spcPts val="5"/>
                </a:spcBef>
              </a:pPr>
              <a:r>
                <a:rPr sz="14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楼栋信息可视化</a:t>
              </a:r>
              <a:endParaRPr sz="1400">
                <a:latin typeface="微软雅黑" panose="020B0503020204020204" charset="-122"/>
                <a:ea typeface="微软雅黑" panose="020B0503020204020204" charset="-122"/>
                <a:cs typeface="微软雅黑" panose="020B0503020204020204" charset="-122"/>
              </a:endParaRPr>
            </a:p>
          </p:txBody>
        </p:sp>
      </p:grpSp>
      <p:grpSp>
        <p:nvGrpSpPr>
          <p:cNvPr id="338" name="group 338"/>
          <p:cNvGrpSpPr/>
          <p:nvPr/>
        </p:nvGrpSpPr>
        <p:grpSpPr>
          <a:xfrm rot="21600000">
            <a:off x="6794805" y="5254625"/>
            <a:ext cx="1470837" cy="408939"/>
            <a:chOff x="0" y="0"/>
            <a:chExt cx="1470837" cy="408939"/>
          </a:xfrm>
        </p:grpSpPr>
        <p:pic>
          <p:nvPicPr>
            <p:cNvPr id="3158" name="picture 3158"/>
            <p:cNvPicPr>
              <a:picLocks noChangeAspect="1"/>
            </p:cNvPicPr>
            <p:nvPr/>
          </p:nvPicPr>
          <p:blipFill>
            <a:blip r:embed="rId17"/>
            <a:stretch>
              <a:fillRect/>
            </a:stretch>
          </p:blipFill>
          <p:spPr>
            <a:xfrm rot="21600000">
              <a:off x="0" y="0"/>
              <a:ext cx="1470837" cy="408939"/>
            </a:xfrm>
            <a:prstGeom prst="rect">
              <a:avLst/>
            </a:prstGeom>
          </p:spPr>
        </p:pic>
        <p:sp>
          <p:nvSpPr>
            <p:cNvPr id="3160" name="textbox 3160"/>
            <p:cNvSpPr/>
            <p:nvPr/>
          </p:nvSpPr>
          <p:spPr>
            <a:xfrm>
              <a:off x="-12700" y="-12700"/>
              <a:ext cx="1496694" cy="452119"/>
            </a:xfrm>
            <a:prstGeom prst="rect">
              <a:avLst/>
            </a:prstGeom>
            <a:noFill/>
            <a:ln w="0" cap="flat">
              <a:noFill/>
              <a:prstDash val="solid"/>
              <a:miter lim="0"/>
            </a:ln>
          </p:spPr>
          <p:txBody>
            <a:bodyPr vert="horz" wrap="square" lIns="0" tIns="0" rIns="0" bIns="0"/>
            <a:lstStyle/>
            <a:p>
              <a:pPr algn="l" rtl="0" eaLnBrk="0">
                <a:lnSpc>
                  <a:spcPct val="102000"/>
                </a:lnSpc>
              </a:pPr>
              <a:endParaRPr sz="8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133350" algn="l" rtl="0" eaLnBrk="0">
                <a:lnSpc>
                  <a:spcPct val="91000"/>
                </a:lnSpc>
              </a:pPr>
              <a:r>
                <a:rPr sz="14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视频监控可视化</a:t>
              </a:r>
              <a:endParaRPr sz="1400">
                <a:latin typeface="微软雅黑" panose="020B0503020204020204" charset="-122"/>
                <a:ea typeface="微软雅黑" panose="020B0503020204020204" charset="-122"/>
                <a:cs typeface="微软雅黑" panose="020B0503020204020204" charset="-122"/>
              </a:endParaRPr>
            </a:p>
          </p:txBody>
        </p:sp>
      </p:grpSp>
      <p:grpSp>
        <p:nvGrpSpPr>
          <p:cNvPr id="340" name="group 340"/>
          <p:cNvGrpSpPr/>
          <p:nvPr/>
        </p:nvGrpSpPr>
        <p:grpSpPr>
          <a:xfrm rot="21600000">
            <a:off x="8245145" y="5254625"/>
            <a:ext cx="1470837" cy="408939"/>
            <a:chOff x="0" y="0"/>
            <a:chExt cx="1470837" cy="408939"/>
          </a:xfrm>
        </p:grpSpPr>
        <p:pic>
          <p:nvPicPr>
            <p:cNvPr id="3162" name="picture 3162"/>
            <p:cNvPicPr>
              <a:picLocks noChangeAspect="1"/>
            </p:cNvPicPr>
            <p:nvPr/>
          </p:nvPicPr>
          <p:blipFill>
            <a:blip r:embed="rId18"/>
            <a:stretch>
              <a:fillRect/>
            </a:stretch>
          </p:blipFill>
          <p:spPr>
            <a:xfrm rot="21600000">
              <a:off x="0" y="0"/>
              <a:ext cx="1470837" cy="408939"/>
            </a:xfrm>
            <a:prstGeom prst="rect">
              <a:avLst/>
            </a:prstGeom>
          </p:spPr>
        </p:pic>
        <p:sp>
          <p:nvSpPr>
            <p:cNvPr id="3164" name="textbox 3164"/>
            <p:cNvSpPr/>
            <p:nvPr/>
          </p:nvSpPr>
          <p:spPr>
            <a:xfrm>
              <a:off x="-12700" y="-12700"/>
              <a:ext cx="1496694" cy="452119"/>
            </a:xfrm>
            <a:prstGeom prst="rect">
              <a:avLst/>
            </a:prstGeom>
            <a:noFill/>
            <a:ln w="0" cap="flat">
              <a:noFill/>
              <a:prstDash val="solid"/>
              <a:miter lim="0"/>
            </a:ln>
          </p:spPr>
          <p:txBody>
            <a:bodyPr vert="horz" wrap="square" lIns="0" tIns="0" rIns="0" bIns="0"/>
            <a:lstStyle/>
            <a:p>
              <a:pPr algn="l" rtl="0" eaLnBrk="0">
                <a:lnSpc>
                  <a:spcPct val="102000"/>
                </a:lnSpc>
              </a:pPr>
              <a:endParaRPr sz="8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132715" algn="l" rtl="0" eaLnBrk="0">
                <a:lnSpc>
                  <a:spcPct val="91000"/>
                </a:lnSpc>
              </a:pPr>
              <a:r>
                <a:rPr sz="14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楼层信息可视化</a:t>
              </a:r>
              <a:endParaRPr sz="1400">
                <a:latin typeface="微软雅黑" panose="020B0503020204020204" charset="-122"/>
                <a:ea typeface="微软雅黑" panose="020B0503020204020204" charset="-122"/>
                <a:cs typeface="微软雅黑" panose="020B0503020204020204" charset="-122"/>
              </a:endParaRPr>
            </a:p>
          </p:txBody>
        </p:sp>
      </p:grpSp>
      <p:grpSp>
        <p:nvGrpSpPr>
          <p:cNvPr id="342" name="group 342"/>
          <p:cNvGrpSpPr/>
          <p:nvPr/>
        </p:nvGrpSpPr>
        <p:grpSpPr>
          <a:xfrm rot="21600000">
            <a:off x="9695485" y="5254625"/>
            <a:ext cx="1470837" cy="408939"/>
            <a:chOff x="0" y="0"/>
            <a:chExt cx="1470837" cy="408939"/>
          </a:xfrm>
        </p:grpSpPr>
        <p:pic>
          <p:nvPicPr>
            <p:cNvPr id="3166" name="picture 3166"/>
            <p:cNvPicPr>
              <a:picLocks noChangeAspect="1"/>
            </p:cNvPicPr>
            <p:nvPr/>
          </p:nvPicPr>
          <p:blipFill>
            <a:blip r:embed="rId19"/>
            <a:stretch>
              <a:fillRect/>
            </a:stretch>
          </p:blipFill>
          <p:spPr>
            <a:xfrm rot="21600000">
              <a:off x="0" y="0"/>
              <a:ext cx="1470837" cy="408939"/>
            </a:xfrm>
            <a:prstGeom prst="rect">
              <a:avLst/>
            </a:prstGeom>
          </p:spPr>
        </p:pic>
        <p:sp>
          <p:nvSpPr>
            <p:cNvPr id="3168" name="textbox 3168"/>
            <p:cNvSpPr/>
            <p:nvPr/>
          </p:nvSpPr>
          <p:spPr>
            <a:xfrm>
              <a:off x="-12700" y="-12700"/>
              <a:ext cx="1496694" cy="451484"/>
            </a:xfrm>
            <a:prstGeom prst="rect">
              <a:avLst/>
            </a:prstGeom>
            <a:noFill/>
            <a:ln w="0" cap="flat">
              <a:noFill/>
              <a:prstDash val="solid"/>
              <a:miter lim="0"/>
            </a:ln>
          </p:spPr>
          <p:txBody>
            <a:bodyPr vert="horz" wrap="square" lIns="0" tIns="0" rIns="0" bIns="0"/>
            <a:lstStyle/>
            <a:p>
              <a:pPr algn="l" rtl="0" eaLnBrk="0">
                <a:lnSpc>
                  <a:spcPct val="102000"/>
                </a:lnSpc>
              </a:pPr>
              <a:endParaRPr sz="800">
                <a:latin typeface="Arial" panose="020B0604020202020204"/>
                <a:ea typeface="Arial" panose="020B0604020202020204"/>
                <a:cs typeface="Arial" panose="020B0604020202020204"/>
              </a:endParaRPr>
            </a:p>
            <a:p>
              <a:pPr algn="l" rtl="0" eaLnBrk="0">
                <a:lnSpc>
                  <a:spcPct val="6000"/>
                </a:lnSpc>
              </a:pPr>
              <a:endParaRPr sz="100">
                <a:latin typeface="Arial" panose="020B0604020202020204"/>
                <a:ea typeface="Arial" panose="020B0604020202020204"/>
                <a:cs typeface="Arial" panose="020B0604020202020204"/>
              </a:endParaRPr>
            </a:p>
            <a:p>
              <a:pPr marL="134620" algn="l" rtl="0" eaLnBrk="0">
                <a:lnSpc>
                  <a:spcPct val="91000"/>
                </a:lnSpc>
              </a:pPr>
              <a:r>
                <a:rPr sz="1400" b="1" kern="0" spc="-10">
                  <a:solidFill>
                    <a:srgbClr val="FFFFFF">
                      <a:alpha val="100000"/>
                    </a:srgbClr>
                  </a:solidFill>
                  <a:latin typeface="微软雅黑" panose="020B0503020204020204" charset="-122"/>
                  <a:ea typeface="微软雅黑" panose="020B0503020204020204" charset="-122"/>
                  <a:cs typeface="微软雅黑" panose="020B0503020204020204" charset="-122"/>
                </a:rPr>
                <a:t>照明管理可视化</a:t>
              </a:r>
              <a:endParaRPr sz="1400">
                <a:latin typeface="微软雅黑" panose="020B0503020204020204" charset="-122"/>
                <a:ea typeface="微软雅黑" panose="020B0503020204020204" charset="-122"/>
                <a:cs typeface="微软雅黑" panose="020B0503020204020204" charset="-122"/>
              </a:endParaRPr>
            </a:p>
          </p:txBody>
        </p:sp>
      </p:grpSp>
      <p:pic>
        <p:nvPicPr>
          <p:cNvPr id="3170" name="picture 3170"/>
          <p:cNvPicPr>
            <a:picLocks noChangeAspect="1"/>
          </p:cNvPicPr>
          <p:nvPr/>
        </p:nvPicPr>
        <p:blipFill>
          <a:blip r:embed="rId20"/>
          <a:stretch>
            <a:fillRect/>
          </a:stretch>
        </p:blipFill>
        <p:spPr>
          <a:xfrm rot="21600000">
            <a:off x="175895" y="5262244"/>
            <a:ext cx="847636" cy="408940"/>
          </a:xfrm>
          <a:prstGeom prst="rect">
            <a:avLst/>
          </a:prstGeom>
        </p:spPr>
      </p:pic>
      <p:pic>
        <p:nvPicPr>
          <p:cNvPr id="3172" name="picture 3172"/>
          <p:cNvPicPr>
            <a:picLocks noChangeAspect="1"/>
          </p:cNvPicPr>
          <p:nvPr/>
        </p:nvPicPr>
        <p:blipFill>
          <a:blip r:embed="rId21"/>
          <a:stretch>
            <a:fillRect/>
          </a:stretch>
        </p:blipFill>
        <p:spPr>
          <a:xfrm rot="21600000">
            <a:off x="11149431" y="5254625"/>
            <a:ext cx="846987" cy="408939"/>
          </a:xfrm>
          <a:prstGeom prst="rect">
            <a:avLst/>
          </a:prstGeom>
        </p:spPr>
      </p:pic>
      <p:pic>
        <p:nvPicPr>
          <p:cNvPr id="3" name="图片 2" descr="通微logo2"/>
          <p:cNvPicPr>
            <a:picLocks noChangeAspect="1"/>
          </p:cNvPicPr>
          <p:nvPr/>
        </p:nvPicPr>
        <p:blipFill>
          <a:blip r:embed="rId22"/>
          <a:stretch>
            <a:fillRect/>
          </a:stretch>
        </p:blipFill>
        <p:spPr>
          <a:xfrm>
            <a:off x="11315065" y="55245"/>
            <a:ext cx="824230" cy="368935"/>
          </a:xfrm>
          <a:prstGeom prst="rect">
            <a:avLst/>
          </a:prstGeom>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 name="rect 3174"/>
          <p:cNvSpPr/>
          <p:nvPr/>
        </p:nvSpPr>
        <p:spPr>
          <a:xfrm>
            <a:off x="1524" y="0"/>
            <a:ext cx="12188952" cy="6858000"/>
          </a:xfrm>
          <a:prstGeom prst="rect">
            <a:avLst/>
          </a:prstGeom>
          <a:solidFill>
            <a:srgbClr val="F6F6F6">
              <a:alpha val="100000"/>
            </a:srgbClr>
          </a:solidFill>
          <a:ln w="0" cap="flat">
            <a:noFill/>
            <a:prstDash val="solid"/>
            <a:miter lim="0"/>
          </a:ln>
        </p:spPr>
        <p:txBody>
          <a:bodyPr rtlCol="0"/>
          <a:lstStyle/>
          <a:p>
            <a:pPr algn="ctr"/>
            <a:endParaRPr lang="zh-CN" altLang="en-US"/>
          </a:p>
        </p:txBody>
      </p:sp>
      <p:pic>
        <p:nvPicPr>
          <p:cNvPr id="3176" name="picture 3176"/>
          <p:cNvPicPr>
            <a:picLocks noChangeAspect="1"/>
          </p:cNvPicPr>
          <p:nvPr/>
        </p:nvPicPr>
        <p:blipFill>
          <a:blip r:embed="rId1"/>
          <a:stretch>
            <a:fillRect/>
          </a:stretch>
        </p:blipFill>
        <p:spPr>
          <a:xfrm rot="21600000">
            <a:off x="6097523" y="0"/>
            <a:ext cx="6094476" cy="6858000"/>
          </a:xfrm>
          <a:prstGeom prst="rect">
            <a:avLst/>
          </a:prstGeom>
        </p:spPr>
      </p:pic>
      <p:sp>
        <p:nvSpPr>
          <p:cNvPr id="3178" name="textbox 3178"/>
          <p:cNvSpPr/>
          <p:nvPr/>
        </p:nvSpPr>
        <p:spPr>
          <a:xfrm>
            <a:off x="1173695" y="2573096"/>
            <a:ext cx="4090034" cy="1515744"/>
          </a:xfrm>
          <a:prstGeom prst="rect">
            <a:avLst/>
          </a:prstGeom>
          <a:noFill/>
          <a:ln w="0" cap="flat">
            <a:noFill/>
            <a:prstDash val="solid"/>
            <a:miter lim="0"/>
          </a:ln>
        </p:spPr>
        <p:txBody>
          <a:bodyPr vert="horz" wrap="square" lIns="0" tIns="0" rIns="0" bIns="0"/>
          <a:lstStyle/>
          <a:p>
            <a:pPr algn="l" rtl="0" eaLnBrk="0">
              <a:lnSpc>
                <a:spcPct val="95000"/>
              </a:lnSpc>
            </a:pPr>
            <a:endParaRPr sz="100">
              <a:latin typeface="Arial" panose="020B0604020202020204"/>
              <a:ea typeface="Arial" panose="020B0604020202020204"/>
              <a:cs typeface="Arial" panose="020B0604020202020204"/>
            </a:endParaRPr>
          </a:p>
          <a:p>
            <a:pPr marL="12700" algn="l" rtl="0" eaLnBrk="0">
              <a:lnSpc>
                <a:spcPct val="92000"/>
              </a:lnSpc>
            </a:pPr>
            <a:r>
              <a:rPr sz="6500" b="1" kern="0" spc="20">
                <a:solidFill>
                  <a:srgbClr val="404040">
                    <a:alpha val="100000"/>
                  </a:srgbClr>
                </a:solidFill>
                <a:latin typeface="微软雅黑" panose="020B0503020204020204" charset="-122"/>
                <a:ea typeface="微软雅黑" panose="020B0503020204020204" charset="-122"/>
                <a:cs typeface="微软雅黑" panose="020B0503020204020204" charset="-122"/>
              </a:rPr>
              <a:t>谢 谢 观 看</a:t>
            </a:r>
            <a:endParaRPr sz="6500">
              <a:latin typeface="微软雅黑" panose="020B0503020204020204" charset="-122"/>
              <a:ea typeface="微软雅黑" panose="020B0503020204020204" charset="-122"/>
              <a:cs typeface="微软雅黑" panose="020B0503020204020204" charset="-122"/>
            </a:endParaRPr>
          </a:p>
          <a:p>
            <a:pPr algn="l" rtl="0" eaLnBrk="0">
              <a:lnSpc>
                <a:spcPct val="107000"/>
              </a:lnSpc>
            </a:pPr>
            <a:endParaRPr sz="1200">
              <a:latin typeface="Arial" panose="020B0604020202020204"/>
              <a:ea typeface="Arial" panose="020B0604020202020204"/>
              <a:cs typeface="Arial" panose="020B0604020202020204"/>
            </a:endParaRPr>
          </a:p>
          <a:p>
            <a:pPr algn="l" rtl="0" eaLnBrk="0">
              <a:lnSpc>
                <a:spcPct val="9000"/>
              </a:lnSpc>
            </a:pPr>
            <a:endParaRPr sz="100">
              <a:latin typeface="Arial" panose="020B0604020202020204"/>
              <a:ea typeface="Arial" panose="020B0604020202020204"/>
              <a:cs typeface="Arial" panose="020B0604020202020204"/>
            </a:endParaRPr>
          </a:p>
          <a:p>
            <a:pPr marL="104775" algn="l" rtl="0" eaLnBrk="0">
              <a:lnSpc>
                <a:spcPct val="78000"/>
              </a:lnSpc>
            </a:pPr>
            <a:r>
              <a:rPr sz="3200" kern="0" spc="-10">
                <a:solidFill>
                  <a:srgbClr val="000000">
                    <a:alpha val="100000"/>
                  </a:srgbClr>
                </a:solidFill>
                <a:latin typeface="Calibri" panose="020F0502020204030204"/>
                <a:ea typeface="Calibri" panose="020F0502020204030204"/>
                <a:cs typeface="Calibri" panose="020F0502020204030204"/>
              </a:rPr>
              <a:t>Thank you for</a:t>
            </a:r>
            <a:r>
              <a:rPr sz="3200" kern="0" spc="-20">
                <a:solidFill>
                  <a:srgbClr val="000000">
                    <a:alpha val="100000"/>
                  </a:srgbClr>
                </a:solidFill>
                <a:latin typeface="Calibri" panose="020F0502020204030204"/>
                <a:ea typeface="Calibri" panose="020F0502020204030204"/>
                <a:cs typeface="Calibri" panose="020F0502020204030204"/>
              </a:rPr>
              <a:t> watching</a:t>
            </a:r>
            <a:endParaRPr sz="3200">
              <a:latin typeface="Calibri" panose="020F0502020204030204"/>
              <a:ea typeface="Calibri" panose="020F0502020204030204"/>
              <a:cs typeface="Calibri" panose="020F0502020204030204"/>
            </a:endParaRPr>
          </a:p>
        </p:txBody>
      </p:sp>
    </p:spTree>
  </p:cSld>
  <p:clrMapOvr>
    <a:masterClrMapping/>
  </p:clrMapOvr>
  <p:transition/>
</p:sld>
</file>

<file path=ppt/tags/tag1.xml><?xml version="1.0" encoding="utf-8"?>
<p:tagLst xmlns:p="http://schemas.openxmlformats.org/presentationml/2006/main">
  <p:tag name="AS_NET" val="4.0.30319.42000"/>
  <p:tag name="AS_OS" val="Microsoft Windows NT 6.2.9200.0"/>
  <p:tag name="AS_RELEASE_DATE" val="2022.11.14"/>
  <p:tag name="AS_TITLE" val="Aspose.Slides for .NET 4.0 Client Profile"/>
  <p:tag name="AS_VERSION" val="22.11"/>
  <p:tag name="COMMONDATA" val="eyJoZGlkIjoiZTQyN2NhNTE5NzU0NTUzN2YxYTlmYWRhNWNmNmQ3ZTk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微软雅黑"/>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微软雅黑"/>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微软雅黑"/>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微软雅黑"/>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11772</Words>
  <Application>WPS 演示</Application>
  <PresentationFormat/>
  <Paragraphs>2150</Paragraphs>
  <Slides>52</Slides>
  <Notes>0</Notes>
  <HiddenSlides>0</HiddenSlides>
  <MMClips>0</MMClips>
  <ScaleCrop>false</ScaleCrop>
  <HeadingPairs>
    <vt:vector size="6" baseType="variant">
      <vt:variant>
        <vt:lpstr>已用的字体</vt:lpstr>
      </vt:variant>
      <vt:variant>
        <vt:i4>17</vt:i4>
      </vt:variant>
      <vt:variant>
        <vt:lpstr>主题</vt:lpstr>
      </vt:variant>
      <vt:variant>
        <vt:i4>3</vt:i4>
      </vt:variant>
      <vt:variant>
        <vt:lpstr>幻灯片标题</vt:lpstr>
      </vt:variant>
      <vt:variant>
        <vt:i4>52</vt:i4>
      </vt:variant>
    </vt:vector>
  </HeadingPairs>
  <TitlesOfParts>
    <vt:vector size="72" baseType="lpstr">
      <vt:lpstr>Arial</vt:lpstr>
      <vt:lpstr>宋体</vt:lpstr>
      <vt:lpstr>Wingdings</vt:lpstr>
      <vt:lpstr>Arial</vt:lpstr>
      <vt:lpstr>微软雅黑</vt:lpstr>
      <vt:lpstr>Century Gothic</vt:lpstr>
      <vt:lpstr>等线</vt:lpstr>
      <vt:lpstr>Arial Unicode MS</vt:lpstr>
      <vt:lpstr>Calibri</vt:lpstr>
      <vt:lpstr>黑体</vt:lpstr>
      <vt:lpstr>Wingdings</vt:lpstr>
      <vt:lpstr>幼圆</vt:lpstr>
      <vt:lpstr>Arial Unicode MS</vt:lpstr>
      <vt:lpstr>MS UI Gothic</vt:lpstr>
      <vt:lpstr>Calibri</vt:lpstr>
      <vt:lpstr>Century Gothic</vt:lpstr>
      <vt:lpstr>Wingdings</vt:lpstr>
      <vt:lpstr>Office theme</vt:lpstr>
      <vt:lpstr>WPS</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蔡成想</cp:lastModifiedBy>
  <cp:revision>2</cp:revision>
  <cp:lastPrinted>2025-05-04T21:04:00Z</cp:lastPrinted>
  <dcterms:created xsi:type="dcterms:W3CDTF">2025-05-04T21:04:00Z</dcterms:created>
  <dcterms:modified xsi:type="dcterms:W3CDTF">2026-04-08T21:06:42Z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75C9B168F8AC48C898B6A36C825D1DC6_12</vt:lpwstr>
  </property>
</Properties>
</file>