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8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7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5.xml"/><Relationship Id="rId7" Type="http://schemas.openxmlformats.org/officeDocument/2006/relationships/image" Target="../media/image9.jpeg"/><Relationship Id="rId6" Type="http://schemas.openxmlformats.org/officeDocument/2006/relationships/tags" Target="../tags/tag4.xml"/><Relationship Id="rId5" Type="http://schemas.openxmlformats.org/officeDocument/2006/relationships/image" Target="../media/image8.jpeg"/><Relationship Id="rId4" Type="http://schemas.openxmlformats.org/officeDocument/2006/relationships/tags" Target="../tags/tag3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2.png"/><Relationship Id="rId26" Type="http://schemas.openxmlformats.org/officeDocument/2006/relationships/tags" Target="../tags/tag22.xml"/><Relationship Id="rId25" Type="http://schemas.openxmlformats.org/officeDocument/2006/relationships/tags" Target="../tags/tag21.xml"/><Relationship Id="rId24" Type="http://schemas.openxmlformats.org/officeDocument/2006/relationships/tags" Target="../tags/tag20.xml"/><Relationship Id="rId23" Type="http://schemas.openxmlformats.org/officeDocument/2006/relationships/tags" Target="../tags/tag19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tags" Target="../tags/tag2.xml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4" Type="http://schemas.openxmlformats.org/officeDocument/2006/relationships/image" Target="../media/image13.png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image" Target="../media/image15.jpeg"/><Relationship Id="rId7" Type="http://schemas.openxmlformats.org/officeDocument/2006/relationships/tags" Target="../tags/tag39.xml"/><Relationship Id="rId6" Type="http://schemas.openxmlformats.org/officeDocument/2006/relationships/image" Target="../media/image14.jpeg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2.png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image" Target="../media/image16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48.xml"/><Relationship Id="rId29" Type="http://schemas.openxmlformats.org/officeDocument/2006/relationships/image" Target="../media/image2.png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image" Target="../media/image20.jpeg"/><Relationship Id="rId22" Type="http://schemas.openxmlformats.org/officeDocument/2006/relationships/tags" Target="../tags/tag65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tags" Target="../tags/tag47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image" Target="../media/image19.jpeg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image" Target="../media/image18.jpe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21.jpe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23.jpeg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智慧档案馆整体解决方案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48831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r>
              <a:rPr lang="zh-CN" alt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蔡诚想</a:t>
            </a:r>
            <a:endParaRPr lang="zh-CN" alt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2024-01-25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:/设计素材图片2/pexels-hertwashere-25242983.jpgpexels-hertwashere-252429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rcRect l="22089" r="22089"/>
          <a:stretch>
            <a:fillRect/>
          </a:stretch>
        </p:blipFill>
        <p:spPr>
          <a:xfrm>
            <a:off x="2693833" y="0"/>
            <a:ext cx="6805707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55" h="6606">
                <a:moveTo>
                  <a:pt x="4968" y="2940"/>
                </a:moveTo>
                <a:lnTo>
                  <a:pt x="6555" y="3857"/>
                </a:lnTo>
                <a:lnTo>
                  <a:pt x="6555" y="5690"/>
                </a:lnTo>
                <a:lnTo>
                  <a:pt x="4968" y="6606"/>
                </a:lnTo>
                <a:lnTo>
                  <a:pt x="3380" y="5690"/>
                </a:lnTo>
                <a:lnTo>
                  <a:pt x="3380" y="3857"/>
                </a:lnTo>
                <a:lnTo>
                  <a:pt x="4968" y="2940"/>
                </a:lnTo>
                <a:close/>
                <a:moveTo>
                  <a:pt x="1587" y="2940"/>
                </a:moveTo>
                <a:lnTo>
                  <a:pt x="3174" y="3857"/>
                </a:lnTo>
                <a:lnTo>
                  <a:pt x="3174" y="5690"/>
                </a:lnTo>
                <a:lnTo>
                  <a:pt x="1587" y="6606"/>
                </a:lnTo>
                <a:lnTo>
                  <a:pt x="0" y="5690"/>
                </a:lnTo>
                <a:lnTo>
                  <a:pt x="0" y="3857"/>
                </a:lnTo>
                <a:lnTo>
                  <a:pt x="1587" y="2940"/>
                </a:lnTo>
                <a:close/>
                <a:moveTo>
                  <a:pt x="3273" y="0"/>
                </a:moveTo>
                <a:lnTo>
                  <a:pt x="4860" y="916"/>
                </a:lnTo>
                <a:lnTo>
                  <a:pt x="4860" y="2749"/>
                </a:lnTo>
                <a:lnTo>
                  <a:pt x="3273" y="3665"/>
                </a:lnTo>
                <a:lnTo>
                  <a:pt x="1686" y="2749"/>
                </a:lnTo>
                <a:lnTo>
                  <a:pt x="1686" y="916"/>
                </a:lnTo>
                <a:lnTo>
                  <a:pt x="3273" y="0"/>
                </a:lnTo>
                <a:close/>
              </a:path>
            </a:pathLst>
          </a:cu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智慧档案馆概述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智慧档案馆解决方案构成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智慧档案馆解决方案实施步骤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智慧档案馆解决方案的优势与效益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智慧档案馆解决方案案例分析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图片 39" descr="新logo2的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智慧档案馆概述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智慧档案馆是指通过应用信息技术和智能设备，实现档案信息资源的智能化采集、加工、存储、管理、利用和服务的档案馆。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具备自动化、智能化的信息处理和信息服务能力。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实现档案信息资源的网络化管理和利用。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大量采用数字化技术，实现对传统档案的数字化管理和利用。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提供个性化的档案信息服务，满足用户多样化的需求。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智能化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数字化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个性化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网络化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grpSp>
        <p:nvGrpSpPr>
          <p:cNvPr id="32" name="Group 3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定义与特点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54" name="图片 53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144" r="314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0387" r="103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6996" r="699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8730" r="873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>
            <p:custDataLst>
              <p:tags r:id="rId10"/>
            </p:custDataLst>
          </p:nvPr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>
            <p:custDataLst>
              <p:tags r:id="rId11"/>
            </p:custDataLst>
          </p:nvPr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8" name="AutoShape 8"/>
          <p:cNvSpPr/>
          <p:nvPr>
            <p:custDataLst>
              <p:tags r:id="rId12"/>
            </p:custDataLst>
          </p:nvPr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>
            <p:custDataLst>
              <p:tags r:id="rId13"/>
            </p:custDataLst>
          </p:nvPr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0" name="AutoShape 10"/>
          <p:cNvSpPr/>
          <p:nvPr>
            <p:custDataLst>
              <p:tags r:id="rId14"/>
            </p:custDataLst>
          </p:nvPr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>
            <p:custDataLst>
              <p:tags r:id="rId15"/>
            </p:custDataLst>
          </p:nvPr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grpSp>
        <p:nvGrpSpPr>
          <p:cNvPr id="12" name="Group 12"/>
          <p:cNvGrpSpPr/>
          <p:nvPr>
            <p:custDataLst>
              <p:tags r:id="rId16"/>
            </p:custDataLst>
          </p:nvPr>
        </p:nvGrpSpPr>
        <p:grpSpPr>
          <a:xfrm rot="0"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>
              <p:custDataLst>
                <p:tags r:id="rId17"/>
              </p:custDataLst>
            </p:nvPr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>
              <p:custDataLst>
                <p:tags r:id="rId18"/>
              </p:custDataLst>
            </p:nvPr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智慧档案馆与传统档案馆的区别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" name="TextBox 37"/>
          <p:cNvSpPr txBox="1"/>
          <p:nvPr>
            <p:custDataLst>
              <p:tags r:id="rId19"/>
            </p:custDataLst>
          </p:nvPr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智慧档案馆更注重信息技术和智能设备的应用，而传统档案馆则较少使用。</a:t>
            </a:r>
            <a:endParaRPr lang="en-US" sz="1425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 txBox="1"/>
          <p:nvPr>
            <p:custDataLst>
              <p:tags r:id="rId20"/>
            </p:custDataLst>
          </p:nvPr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智慧档案馆提供更便捷、个性化的信息服务，而传统档案馆的服务方式相对单一。</a:t>
            </a:r>
            <a:endParaRPr lang="en-US" sz="1275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9"/>
          <p:cNvSpPr txBox="1"/>
          <p:nvPr>
            <p:custDataLst>
              <p:tags r:id="rId21"/>
            </p:custDataLst>
          </p:nvPr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智慧档案馆的管理效率更高，能更好地满足用户需求。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 txBox="1"/>
          <p:nvPr>
            <p:custDataLst>
              <p:tags r:id="rId22"/>
            </p:custDataLst>
          </p:nvPr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智慧档案馆能更充分地挖掘和利用档案信息资源，发挥其价值。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1"/>
          <p:cNvSpPr txBox="1"/>
          <p:nvPr>
            <p:custDataLst>
              <p:tags r:id="rId23"/>
            </p:custDataLst>
          </p:nvPr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技术应用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>
            <p:custDataLst>
              <p:tags r:id="rId24"/>
            </p:custDataLst>
          </p:nvPr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服务方式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>
            <p:custDataLst>
              <p:tags r:id="rId25"/>
            </p:custDataLst>
          </p:nvPr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管理效率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>
            <p:custDataLst>
              <p:tags r:id="rId26"/>
            </p:custDataLst>
          </p:nvPr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资源利用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5" name="图片 44" descr="新logo2的副本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 rot="0"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技术融合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服务升级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资源共享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智慧档案馆的发展趋势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未来智慧档案馆将更多地融合物联网、云计算、大数据、人工智能等先进技术，提升智能化水平。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未来智慧档案馆将更加注重资源共享，促进档案信息资源的共建共享。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智慧档案馆将提供更加个性化、专业化的信息服务，满足用户更高层次的需求。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智慧档案馆将更加注重绿色环保，实现档案事业的可持续发展。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6" name="图片 45" descr="新logo2的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智慧档案馆解决方案构成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4935912" y="5095961"/>
            <a:ext cx="993758" cy="993758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>
            <p:custDataLst>
              <p:tags r:id="rId3"/>
            </p:custDataLst>
          </p:nvPr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>
            <p:custDataLst>
              <p:tags r:id="rId4"/>
            </p:custDataLst>
          </p:nvPr>
        </p:nvSpPr>
        <p:spPr>
          <a:xfrm>
            <a:off x="6074571" y="4851539"/>
            <a:ext cx="5683179" cy="6184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环境监测与预警</a:t>
            </a:r>
            <a:endParaRPr lang="zh-CN" alt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>
            <p:custDataLst>
              <p:tags r:id="rId5"/>
            </p:custDataLst>
          </p:nvPr>
        </p:nvSpPr>
        <p:spPr>
          <a:xfrm>
            <a:off x="6074571" y="5341007"/>
            <a:ext cx="5486256" cy="939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安装部署环境监测设备，可以实时监测档案馆内环境和安全，发生异常时及时通知管理人员，及时干预处理</a:t>
            </a: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4935912" y="1819581"/>
            <a:ext cx="993758" cy="993758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>
            <p:custDataLst>
              <p:tags r:id="rId7"/>
            </p:custDataLst>
          </p:nvPr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8"/>
            </p:custDataLst>
          </p:nvPr>
        </p:nvSpPr>
        <p:spPr>
          <a:xfrm>
            <a:off x="6074571" y="1538583"/>
            <a:ext cx="5683179" cy="6184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恒温恒湿管理</a:t>
            </a:r>
            <a:endParaRPr lang="zh-CN" alt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9"/>
            </p:custDataLst>
          </p:nvPr>
        </p:nvSpPr>
        <p:spPr>
          <a:xfrm>
            <a:off x="6074571" y="2003667"/>
            <a:ext cx="5486256" cy="9398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采用专用恒温恒湿精密空调，实现档案馆的温湿度环境的精准控制，保障档案资料的安全保存</a:t>
            </a: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0"/>
            </p:custDataLst>
          </p:nvPr>
        </p:nvSpPr>
        <p:spPr>
          <a:xfrm>
            <a:off x="4935912" y="3457771"/>
            <a:ext cx="993758" cy="993758"/>
          </a:xfrm>
          <a:prstGeom prst="diamond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>
            <p:custDataLst>
              <p:tags r:id="rId11"/>
            </p:custDataLst>
          </p:nvPr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2"/>
            </p:custDataLst>
          </p:nvPr>
        </p:nvSpPr>
        <p:spPr>
          <a:xfrm>
            <a:off x="6074571" y="3188965"/>
            <a:ext cx="5683179" cy="6184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自动消毒杀菌</a:t>
            </a:r>
            <a:endParaRPr lang="zh-CN" alt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>
            <p:custDataLst>
              <p:tags r:id="rId13"/>
            </p:custDataLst>
          </p:nvPr>
        </p:nvSpPr>
        <p:spPr>
          <a:xfrm>
            <a:off x="6074571" y="3666241"/>
            <a:ext cx="5486256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档案馆的消毒杀菌，是保障档案安全长期保存的重要手动，自动消毒设备的应用，可以大大降低档案受微生物等损坏的几率，自动启停，减少人力，提高可靠性</a:t>
            </a: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454963" y="93878"/>
            <a:ext cx="10641129" cy="893445"/>
            <a:chOff x="454963" y="93878"/>
            <a:chExt cx="10641129" cy="893445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893445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环境智能化管理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8" name="图片 37" descr="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533400" y="2895600"/>
            <a:ext cx="4549140" cy="2041525"/>
          </a:xfrm>
          <a:prstGeom prst="rect">
            <a:avLst/>
          </a:prstGeom>
        </p:spPr>
      </p:pic>
      <p:pic>
        <p:nvPicPr>
          <p:cNvPr id="39" name="图片 38" descr="新logo2的副本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2"/>
            </p:custDataLst>
          </p:nvPr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>
            <p:custDataLst>
              <p:tags r:id="rId3"/>
            </p:custDataLst>
          </p:nvPr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>
            <p:custDataLst>
              <p:tags r:id="rId4"/>
            </p:custDataLst>
          </p:nvPr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13742" b="137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7782" r="77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智能化管理系统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>
            <p:custDataLst>
              <p:tags r:id="rId11"/>
            </p:custDataLst>
          </p:nvPr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自动化档案管理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>
            <p:custDataLst>
              <p:tags r:id="rId12"/>
            </p:custDataLst>
          </p:nvPr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通过智能化技术，实现档案的自动分类、编目和排架，提高档案管理效率。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>
            <p:custDataLst>
              <p:tags r:id="rId13"/>
            </p:custDataLst>
          </p:nvPr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智能检索与查询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>
            <p:custDataLst>
              <p:tags r:id="rId14"/>
            </p:custDataLst>
          </p:nvPr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提供基于关键词、语义、图像等智能检索功能，快速定位档案信息。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>
            <p:custDataLst>
              <p:tags r:id="rId15"/>
            </p:custDataLst>
          </p:nvPr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智能分析与决策支持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>
            <p:custDataLst>
              <p:tags r:id="rId16"/>
            </p:custDataLst>
          </p:nvPr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通过对档案数据的挖掘和分析，为决策提供有力支持。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图片 35" descr="新logo2的副本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数据迁移与格式转换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支持不同格式和来源的数据迁移和转换，确保数据的一致性和完整性。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海量数据存储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具备大容量、高可靠性的存储设备，满足档案数据的长期保存需求。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数据备份与恢复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建立完善的数据备份和恢复机制，确保数据安全可靠。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数字化存储系统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8" name="图片 37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2"/>
            </p:custDataLst>
          </p:nvPr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>
            <p:custDataLst>
              <p:tags r:id="rId3"/>
            </p:custDataLst>
          </p:nvPr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支持关键词、主题、责任者等多种检索途径，满足不同用户需求。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4"/>
            </p:custDataLst>
          </p:nvPr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多途径检索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>
            <p:custDataLst>
              <p:tags r:id="rId5"/>
            </p:custDataLst>
          </p:nvPr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>
            <p:custDataLst>
              <p:tags r:id="rId6"/>
            </p:custDataLst>
          </p:nvPr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>
            <p:custDataLst>
              <p:tags r:id="rId7"/>
            </p:custDataLst>
          </p:nvPr>
        </p:nvSpPr>
        <p:spPr>
          <a:xfrm>
            <a:off x="3687773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9" name="Picture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>
            <p:custDataLst>
              <p:tags r:id="rId11"/>
            </p:custDataLst>
          </p:nvPr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高级检索功能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>
            <p:custDataLst>
              <p:tags r:id="rId12"/>
            </p:custDataLst>
          </p:nvPr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>
            <p:custDataLst>
              <p:tags r:id="rId13"/>
            </p:custDataLst>
          </p:nvPr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>
            <p:custDataLst>
              <p:tags r:id="rId14"/>
            </p:custDataLst>
          </p:nvPr>
        </p:nvSpPr>
        <p:spPr>
          <a:xfrm>
            <a:off x="7368981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>
            <p:custDataLst>
              <p:tags r:id="rId15"/>
            </p:custDataLst>
          </p:nvPr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15" name="Picture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>
            <p:custDataLst>
              <p:tags r:id="rId18"/>
            </p:custDataLst>
          </p:nvPr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个性化检索服务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>
            <p:custDataLst>
              <p:tags r:id="rId19"/>
            </p:custDataLst>
          </p:nvPr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>
            <p:custDataLst>
              <p:tags r:id="rId20"/>
            </p:custDataLst>
          </p:nvPr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>
            <p:custDataLst>
              <p:tags r:id="rId21"/>
            </p:custDataLst>
          </p:nvPr>
        </p:nvSpPr>
        <p:spPr>
          <a:xfrm>
            <a:off x="11070699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pic>
        <p:nvPicPr>
          <p:cNvPr id="20" name="Picture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rcRect l="220" r="22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>
            <p:custDataLst>
              <p:tags r:id="rId24"/>
            </p:custDataLst>
          </p:nvPr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提供组合检索、模糊检索等高级功能，提高检索效率和准确性。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>
            <p:custDataLst>
              <p:tags r:id="rId25"/>
            </p:custDataLst>
          </p:nvPr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根据用户习惯和需求，提供定制化的检索界面和服务。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>
            <p:custDataLst>
              <p:tags r:id="rId26"/>
            </p:custDataLst>
          </p:nvPr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>
            <p:custDataLst>
              <p:tags r:id="rId27"/>
            </p:custDataLst>
          </p:nvPr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>
            <p:custDataLst>
              <p:tags r:id="rId28"/>
            </p:custDataLst>
          </p:nvPr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高效检索系统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8" name="图片 47" descr="新logo2的副本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>
            <p:custDataLst>
              <p:tags r:id="rId3"/>
            </p:custDataLst>
          </p:nvPr>
        </p:nvSpPr>
        <p:spPr>
          <a:xfrm>
            <a:off x="539110" y="148837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4" name="TextBox 4"/>
          <p:cNvSpPr txBox="1"/>
          <p:nvPr>
            <p:custDataLst>
              <p:tags r:id="rId4"/>
            </p:custDataLst>
          </p:nvPr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Freeform 5"/>
          <p:cNvSpPr/>
          <p:nvPr>
            <p:custDataLst>
              <p:tags r:id="rId5"/>
            </p:custDataLst>
          </p:nvPr>
        </p:nvSpPr>
        <p:spPr>
          <a:xfrm>
            <a:off x="539110" y="320584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6" name="TextBox 6"/>
          <p:cNvSpPr txBox="1"/>
          <p:nvPr>
            <p:custDataLst>
              <p:tags r:id="rId6"/>
            </p:custDataLst>
          </p:nvPr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>
            <p:custDataLst>
              <p:tags r:id="rId7"/>
            </p:custDataLst>
          </p:nvPr>
        </p:nvSpPr>
        <p:spPr>
          <a:xfrm>
            <a:off x="539110" y="4984278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>
            <p:custDataLst>
              <p:tags r:id="rId8"/>
            </p:custDataLst>
          </p:nvPr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>
            <p:custDataLst>
              <p:tags r:id="rId9"/>
            </p:custDataLst>
          </p:nvPr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确保档案库房的安全，如防盗、防火、防水等。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10"/>
            </p:custDataLst>
          </p:nvPr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物理安全保障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>
            <p:custDataLst>
              <p:tags r:id="rId11"/>
            </p:custDataLst>
          </p:nvPr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建立完善的网络安全体系，防范网络攻击和数据泄露。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>
            <p:custDataLst>
              <p:tags r:id="rId12"/>
            </p:custDataLst>
          </p:nvPr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网络安全防护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>
            <p:custDataLst>
              <p:tags r:id="rId13"/>
            </p:custDataLst>
          </p:nvPr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对不同用户设定不同的访问权限，确保档案信息的安全可控。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>
            <p:custDataLst>
              <p:tags r:id="rId14"/>
            </p:custDataLst>
          </p:nvPr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访问控制与权限管理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安全保障系统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7" name="图片 36" descr="新logo2的副本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智慧档案馆解决方案实施步骤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3" r="112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 rot="0"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明确档案馆业务需求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了解档案馆的业务范围、管理流程、使用需求等，确保解决方案与实际需求相匹配。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确定技术要求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根据档案馆的业务特点和发展规划，确定所需的技术标准和功能要求。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制定实施计划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根据需求分析结果，制定详细的实施计划，包括时间安排、人员分工、预算等。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需求分析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0" name="图片 39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</p:sp>
      <p:sp>
        <p:nvSpPr>
          <p:cNvPr id="3" name="TextBox 3"/>
          <p:cNvSpPr txBox="1"/>
          <p:nvPr>
            <p:custDataLst>
              <p:tags r:id="rId2"/>
            </p:custDataLst>
          </p:nvPr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根据需求分析结果，设计合理的系统架构，包括系统模块、数据库结构、网络拓扑等。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3"/>
            </p:custDataLst>
          </p:nvPr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设计系统架构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>
            <p:custDataLst>
              <p:tags r:id="rId4"/>
            </p:custDataLst>
          </p:nvPr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根据业务需求和技术要求，设计系统的功能模块，包括档案管理、查询检索、数据统计等。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>
            <p:custDataLst>
              <p:tags r:id="rId5"/>
            </p:custDataLst>
          </p:nvPr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设计功能模块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>
            <p:custDataLst>
              <p:tags r:id="rId6"/>
            </p:custDataLst>
          </p:nvPr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根据用户使用习惯和审美标准，设计友好的用户界面，提高用户体验。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>
            <p:custDataLst>
              <p:tags r:id="rId7"/>
            </p:custDataLst>
          </p:nvPr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设计界面风格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grpSp>
        <p:nvGrpSpPr>
          <p:cNvPr id="16" name="Group 1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系统设计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8" name="图片 37" descr="新logo2的副本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根据系统设计结果，开发各功能模块，实现系统所需功能。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开发系统模块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根据系统架构要求，配置合适的服务器、网络设备等硬件环境。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配置系统环境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将开发完成的系统部署到实际运行环境中，进行系统集成和调试。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部署系统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grpSp>
        <p:nvGrpSpPr>
          <p:cNvPr id="12" name="Group 1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系统开发与部署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4" name="图片 33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3429057" y="442493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3660909" y="4681169"/>
            <a:ext cx="381610" cy="38161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2" name="TextBox 12"/>
          <p:cNvSpPr txBox="1"/>
          <p:nvPr/>
        </p:nvSpPr>
        <p:spPr>
          <a:xfrm>
            <a:off x="1142995" y="4404891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系统维护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根据业务发展和技术进步，对系统进行功能升级和优化。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功能升级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数据备份与恢复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定期对档案数据进行备份，确保数据安全可靠。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66795" y="4800680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定期对系统进行维护和监控，确保系统稳定运行。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后期维护与升级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TextBox 12"/>
          <p:cNvSpPr txBox="1"/>
          <p:nvPr/>
        </p:nvSpPr>
        <p:spPr>
          <a:xfrm>
            <a:off x="1094735" y="1243226"/>
            <a:ext cx="2409825" cy="4133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p>
            <a:pPr>
              <a:lnSpc>
                <a:spcPct val="96000"/>
              </a:lnSpc>
            </a:pPr>
            <a:r>
              <a:rPr lang="zh-CN" alt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设备维保</a:t>
            </a:r>
            <a:endParaRPr lang="zh-CN" alt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1094735" y="1711405"/>
            <a:ext cx="2227417" cy="94488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</a:t>
            </a:r>
            <a:r>
              <a:rPr lang="zh-CN" alt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智能化设备进行维护和保养，</a:t>
            </a: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</a:t>
            </a:r>
            <a:r>
              <a:rPr lang="zh-CN" alt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自动化设备长期有效</a:t>
            </a: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AutoShape 7"/>
          <p:cNvSpPr/>
          <p:nvPr/>
        </p:nvSpPr>
        <p:spPr>
          <a:xfrm>
            <a:off x="3636702" y="175285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43" name="图片 42" descr="风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505" y="1905000"/>
            <a:ext cx="545465" cy="545465"/>
          </a:xfrm>
          <a:prstGeom prst="rect">
            <a:avLst/>
          </a:prstGeom>
        </p:spPr>
      </p:pic>
      <p:pic>
        <p:nvPicPr>
          <p:cNvPr id="44" name="图片 43" descr="新logo2的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智慧档案馆解决方案的优势与效益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快速档案检索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利用智能化的档案检索系统，用户可以快速查找到所需的档案信息，提高档案的查询效率。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实时监控与预警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通过物联网技术，实现对档案库房环境的实时监控，及时发现异常情况并预警，确保档案保存环境的稳定。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grpSp>
        <p:nvGrpSpPr>
          <p:cNvPr id="9" name="Group 9"/>
          <p:cNvGrpSpPr/>
          <p:nvPr/>
        </p:nvGrpSpPr>
        <p:grpSpPr>
          <a:xfrm rot="0"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自动化档案管理流程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通过引入智能化技术，实现档案的自动分类、编目、检索和存储，提高档案管理流程的自动化程度，减少人工干预。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提高档案管理效率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1" name="图片 40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拓展档案服务方式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提供在线查询、远程访问、定制化服务等多样化的档案服务方式，满足用户多样化的需求。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促进档案文化传承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通过智慧化技术，让档案更好地服务于文化传承和历史研究，提升档案的文化价值。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深度挖掘档案信息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通过数据挖掘和分析技术，深入挖掘档案中的有价值信息，为决策提供支持。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583" r="185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提升档案利用价值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3" name="图片 32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1" r="24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强化档案权限管理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通过身份认证和权限控制技术，确保只有授权用户才能访问相关档案信息。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防止信息泄露与篡改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采用加密技术和安全防护措施，防止档案信息被非法获取、篡改和泄露。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定期安全审计与监控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定期进行安全审计和监控，及时发现和解决安全问题，确保档案信息的安全性。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保障档案信息安全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4" name="图片 43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通过自动化和智能化技术，降低对人工干预的依赖，减少人力成本。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减少人力成本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采用智能化的存储管理技术，优化档案存储空间，降低存储成本。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优化存储空间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通过智能化的资源调度和优化技术，提高资源利用效率，降低运营成本。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提高资源利用效率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降低档案管理成本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1" name="图片 30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智慧档案馆解决方案案例分析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4" name="Connector 4"/>
          <p:cNvCxnSpPr/>
          <p:nvPr/>
        </p:nvCxnSpPr>
        <p:spPr>
          <a:xfrm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随着信息化技术的发展，某市档案馆决定进行智慧化升级，以提高档案管理效率和利用水平。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1" name="Connector 11"/>
          <p:cNvCxnSpPr/>
          <p:nvPr/>
        </p:nvCxnSpPr>
        <p:spPr>
          <a:xfrm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采用物联网、云计算、大数据等技术，构建智慧档案馆管理系统，实现档案的数字化、智能化管理。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6" name="Connector 16"/>
          <p:cNvCxnSpPr/>
          <p:nvPr/>
        </p:nvCxnSpPr>
        <p:spPr>
          <a:xfrm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提高了档案的存储和检索效率，实现了档案的远程查询和利用，提升了档案服务水平。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某市智慧档案馆建设案例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1" name="图片 40" descr="新logo2的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某大型企业为了更好地管理海量档案，提高档案的利用效率，需要进行智慧化升级。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采用档案管理软件、电子文件管理系统等工具，实现档案的数字化、分类管理。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提高了档案的管理效率，实现了档案的快速检索和利用，为企业的决策提供了有力支持。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某大型企业智慧档案馆应用案例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6" name="图片 35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某高校为了更好地服务师生，提高档案的利用效率，需要进行智慧化升级。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2325" b="1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采用档案管理软件、电子文件管理系统等工具，实现档案的数字化、分类管理。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提高了档案的管理效率，实现了档案的快速检索和利用，为师生的学术研究提供了有力支持。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某高校智慧档案馆实践案例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6" name="图片 45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第二季度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第四季度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第三季度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技术应用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管理效率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可持续发展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总结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智慧档案馆整体解决方案在技术应用方面，融合了物联网、大数据、云计算和人工智能等先进技术，实现了档案信息的智能化采集、处理、存储和利用。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通过自动化和智能化的管理方式，智慧档案馆提高了档案管理的效率，减少了人工干预和错误率，提升了档案信息的安全性和可靠性。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智慧档案馆为用户提供了更加便捷、高效、个性化的服务，用户可以随时随地访问档案信息，提高了档案的利用率和价值。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智慧档案馆的建设符合可持续发展的理念，通过节能减排、绿色环保等措施，降低了档案馆的运行成本，实现了经济效益和社会效益的双重提升。</a:t>
            </a:r>
            <a:endParaRPr lang="en-US" sz="1100"/>
          </a:p>
        </p:txBody>
      </p:sp>
      <p:pic>
        <p:nvPicPr>
          <p:cNvPr id="44" name="图片 43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绿色发展与环保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随着环保意识的提高，智慧档案馆将更加注重绿色发展和环保，通过节能减排、循环利用等方式，降低档案馆对环境的影响。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技术升级与创新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随着技术的不断进步和创新，智慧档案馆将进一步深化物联网、大数据、云计算和人工智能等技术的应用，提升档案管理的智能化水平。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个性化服务与体验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未来智慧档案馆将更加注重用户的个性化需求和体验，通过智能化推荐、个性化定制等方式，提高用户满意度和忠诚度。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跨界合作与资源整合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智慧档案馆将加强与其他行业的跨界合作，实现资源共享和整合，为用户提供更加全面、高效的服务。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未来发展方向与趋势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6" name="图片 35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5995" y="3741761"/>
            <a:ext cx="45434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感谢观看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47900" y="1894949"/>
            <a:ext cx="7696200" cy="1943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</a:t>
            </a:r>
            <a:endParaRPr lang="en-US" sz="96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新logo2的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76200"/>
            <a:ext cx="1106170" cy="4953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VALUE" val="2613*259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40479653_1*d*1"/>
  <p:tag name="KSO_WM_TEMPLATE_CATEGORY" val="custom"/>
  <p:tag name="KSO_WM_TEMPLATE_INDEX" val="40479653"/>
  <p:tag name="KSO_WM_UNIT_LAYERLEVEL" val="1"/>
  <p:tag name="KSO_WM_TAG_VERSION" val="3.0"/>
  <p:tag name="KSO_WM_UNIT_PIC_EFFECT" val="1"/>
</p:tagLst>
</file>

<file path=ppt/tags/tag2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3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4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5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6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7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8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9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0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1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2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3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4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5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6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7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8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19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20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21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22.xml><?xml version="1.0" encoding="utf-8"?>
<p:tagLst xmlns:p="http://schemas.openxmlformats.org/presentationml/2006/main">
  <p:tag name="KSO_WM_DIAGRAM_VIRTUALLY_FRAME" val="{&quot;height&quot;:349.3333858267717,&quot;left&quot;:55.54732283464567,&quot;top&quot;:147.5,&quot;width&quot;:854}"/>
</p:tagLst>
</file>

<file path=ppt/tags/tag23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4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5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6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7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8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29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0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1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2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3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4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5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36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37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38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39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0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1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2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3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4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5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6.xml><?xml version="1.0" encoding="utf-8"?>
<p:tagLst xmlns:p="http://schemas.openxmlformats.org/presentationml/2006/main">
  <p:tag name="KSO_WM_DIAGRAM_VIRTUALLY_FRAME" val="{&quot;height&quot;:337.61748031496063,&quot;left&quot;:77.31,&quot;top&quot;:124.23070866141731,&quot;width&quot;:801.9600787401574}"/>
</p:tagLst>
</file>

<file path=ppt/tags/tag47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48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49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0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1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2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3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4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5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6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7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8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59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0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1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2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3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4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5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6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7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8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69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70.xml><?xml version="1.0" encoding="utf-8"?>
<p:tagLst xmlns:p="http://schemas.openxmlformats.org/presentationml/2006/main">
  <p:tag name="KSO_WM_DIAGRAM_VIRTUALLY_FRAME" val="{&quot;height&quot;:341.08047244094485,&quot;left&quot;:77.20976377952755,&quot;top&quot;:109.69976377952756,&quot;width&quot;:806.4455118110236}"/>
</p:tagLst>
</file>

<file path=ppt/tags/tag71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2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3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4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5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6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7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8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79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80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81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82.xml><?xml version="1.0" encoding="utf-8"?>
<p:tagLst xmlns:p="http://schemas.openxmlformats.org/presentationml/2006/main">
  <p:tag name="KSO_WM_DIAGRAM_VIRTUALLY_FRAME" val="{&quot;height&quot;:411.9277952755905,&quot;left&quot;:42.4496062992126,&quot;top&quot;:98.46559055118111,&quot;width&quot;:468.1203149606299}"/>
</p:tagLst>
</file>

<file path=ppt/tags/tag83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ags/tag84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ags/tag85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ags/tag86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ags/tag87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ags/tag88.xml><?xml version="1.0" encoding="utf-8"?>
<p:tagLst xmlns:p="http://schemas.openxmlformats.org/presentationml/2006/main">
  <p:tag name="KSO_WM_DIAGRAM_VIRTUALLY_FRAME" val="{&quot;height&quot;:334.27811023622047,&quot;left&quot;:35.82385826771654,&quot;top&quot;:124.0812598425197,&quot;width&quot;:473.88535433070865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3329</Words>
  <Application>WPS 演示</Application>
  <PresentationFormat>On-screen Show (4:3)</PresentationFormat>
  <Paragraphs>409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蔡成想</cp:lastModifiedBy>
  <cp:revision>4</cp:revision>
  <dcterms:created xsi:type="dcterms:W3CDTF">2006-08-16T00:00:00Z</dcterms:created>
  <dcterms:modified xsi:type="dcterms:W3CDTF">2025-01-07T08:14:54Z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B6C8B1CEDC64435FAFC068A19BD8AE42_13</vt:lpwstr>
  </property>
  <property fmtid="{D5CDD505-2E9C-101B-9397-08002B2CF9AE}" pid="3" name="KSOProductBuildVer">
    <vt:lpwstr>2052-12.1.0.19770</vt:lpwstr>
  </property>
</Properties>
</file>